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 id="2147483663" r:id="rId3"/>
  </p:sldMasterIdLst>
  <p:notesMasterIdLst>
    <p:notesMasterId r:id="rId25"/>
  </p:notesMasterIdLst>
  <p:handoutMasterIdLst>
    <p:handoutMasterId r:id="rId26"/>
  </p:handoutMasterIdLst>
  <p:sldIdLst>
    <p:sldId id="374" r:id="rId4"/>
    <p:sldId id="409" r:id="rId5"/>
    <p:sldId id="417" r:id="rId6"/>
    <p:sldId id="414" r:id="rId7"/>
    <p:sldId id="423" r:id="rId8"/>
    <p:sldId id="412" r:id="rId9"/>
    <p:sldId id="415" r:id="rId10"/>
    <p:sldId id="398" r:id="rId11"/>
    <p:sldId id="399" r:id="rId12"/>
    <p:sldId id="424" r:id="rId13"/>
    <p:sldId id="420" r:id="rId14"/>
    <p:sldId id="421" r:id="rId15"/>
    <p:sldId id="422" r:id="rId16"/>
    <p:sldId id="418" r:id="rId17"/>
    <p:sldId id="416" r:id="rId18"/>
    <p:sldId id="400" r:id="rId19"/>
    <p:sldId id="401" r:id="rId20"/>
    <p:sldId id="396" r:id="rId21"/>
    <p:sldId id="419" r:id="rId22"/>
    <p:sldId id="336" r:id="rId23"/>
    <p:sldId id="373" r:id="rId24"/>
  </p:sldIdLst>
  <p:sldSz cx="9144000" cy="6858000" type="screen4x3"/>
  <p:notesSz cx="6881813" cy="9296400"/>
  <p:embeddedFontLst>
    <p:embeddedFont>
      <p:font typeface="Calibri" panose="020F0502020204030204" pitchFamily="34" charset="0"/>
      <p:regular r:id="rId27"/>
      <p:bold r:id="rId28"/>
      <p:italic r:id="rId29"/>
      <p:boldItalic r:id="rId30"/>
    </p:embeddedFont>
    <p:embeddedFont>
      <p:font typeface="Steinem Unicode" panose="020B0604020202020204" charset="2"/>
      <p:regular r:id="rId31"/>
    </p:embeddedFont>
    <p:embeddedFont>
      <p:font typeface="Chalkduster" panose="020B0604020202020204" charset="0"/>
      <p:regular r:id="rId32"/>
    </p:embeddedFont>
    <p:embeddedFont>
      <p:font typeface="Steinem" panose="020B0604020202020204"/>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ouisiana Department of Education" initials="LDoE" lastIdx="15" clrIdx="0"/>
  <p:cmAuthor id="1" name="deleteme2" initials="d" lastIdx="1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a:srgbClr val="FF9900"/>
    <a:srgbClr val="00FF00"/>
    <a:srgbClr val="00FFFF"/>
    <a:srgbClr val="0099FF"/>
    <a:srgbClr val="FF6600"/>
    <a:srgbClr val="9E4C65"/>
    <a:srgbClr val="AF5D8C"/>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92" autoAdjust="0"/>
    <p:restoredTop sz="60510" autoAdjust="0"/>
  </p:normalViewPr>
  <p:slideViewPr>
    <p:cSldViewPr>
      <p:cViewPr varScale="1">
        <p:scale>
          <a:sx n="65" d="100"/>
          <a:sy n="65" d="100"/>
        </p:scale>
        <p:origin x="-1062" y="-96"/>
      </p:cViewPr>
      <p:guideLst>
        <p:guide orient="horz" pos="2160"/>
        <p:guide pos="2880"/>
      </p:guideLst>
    </p:cSldViewPr>
  </p:slideViewPr>
  <p:outlineViewPr>
    <p:cViewPr>
      <p:scale>
        <a:sx n="33" d="100"/>
        <a:sy n="33" d="100"/>
      </p:scale>
      <p:origin x="0" y="0"/>
    </p:cViewPr>
  </p:outlineViewPr>
  <p:notesTextViewPr>
    <p:cViewPr>
      <p:scale>
        <a:sx n="1" d="1"/>
        <a:sy n="1" d="1"/>
      </p:scale>
      <p:origin x="0" y="540"/>
    </p:cViewPr>
  </p:notesTextViewPr>
  <p:sorterViewPr>
    <p:cViewPr>
      <p:scale>
        <a:sx n="100" d="100"/>
        <a:sy n="100" d="100"/>
      </p:scale>
      <p:origin x="0" y="8988"/>
    </p:cViewPr>
  </p:sorterViewPr>
  <p:notesViewPr>
    <p:cSldViewPr>
      <p:cViewPr varScale="1">
        <p:scale>
          <a:sx n="56" d="100"/>
          <a:sy n="56" d="100"/>
        </p:scale>
        <p:origin x="-1860" y="-96"/>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font" Target="fonts/font8.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3.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898102" y="0"/>
            <a:ext cx="2982119" cy="464820"/>
          </a:xfrm>
          <a:prstGeom prst="rect">
            <a:avLst/>
          </a:prstGeom>
        </p:spPr>
        <p:txBody>
          <a:bodyPr vert="horz" lIns="93177" tIns="46589" rIns="93177" bIns="46589" rtlCol="0"/>
          <a:lstStyle>
            <a:lvl1pPr algn="r">
              <a:defRPr sz="1200"/>
            </a:lvl1pPr>
          </a:lstStyle>
          <a:p>
            <a:fld id="{386DFC0B-0794-4AFD-BD8A-181E06725F27}" type="datetimeFigureOut">
              <a:rPr lang="en-US" smtClean="0"/>
              <a:pPr/>
              <a:t>8/4/2014</a:t>
            </a:fld>
            <a:endParaRPr lang="en-US" dirty="0"/>
          </a:p>
        </p:txBody>
      </p:sp>
      <p:sp>
        <p:nvSpPr>
          <p:cNvPr id="4" name="Footer Placeholder 3"/>
          <p:cNvSpPr>
            <a:spLocks noGrp="1"/>
          </p:cNvSpPr>
          <p:nvPr>
            <p:ph type="ftr" sz="quarter" idx="2"/>
          </p:nvPr>
        </p:nvSpPr>
        <p:spPr>
          <a:xfrm>
            <a:off x="0" y="8829967"/>
            <a:ext cx="2982119"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3177" tIns="46589" rIns="93177" bIns="46589" rtlCol="0" anchor="b"/>
          <a:lstStyle>
            <a:lvl1pPr algn="r">
              <a:defRPr sz="1200"/>
            </a:lvl1pPr>
          </a:lstStyle>
          <a:p>
            <a:fld id="{CCD0207C-B002-435E-99D1-C3D69078E972}" type="slidenum">
              <a:rPr lang="en-US" smtClean="0"/>
              <a:pPr/>
              <a:t>‹#›</a:t>
            </a:fld>
            <a:endParaRPr lang="en-US" dirty="0"/>
          </a:p>
        </p:txBody>
      </p:sp>
    </p:spTree>
    <p:extLst>
      <p:ext uri="{BB962C8B-B14F-4D97-AF65-F5344CB8AC3E}">
        <p14:creationId xmlns:p14="http://schemas.microsoft.com/office/powerpoint/2010/main" val="32909246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98102" y="0"/>
            <a:ext cx="2982119" cy="464820"/>
          </a:xfrm>
          <a:prstGeom prst="rect">
            <a:avLst/>
          </a:prstGeom>
        </p:spPr>
        <p:txBody>
          <a:bodyPr vert="horz" lIns="93177" tIns="46589" rIns="93177" bIns="46589" rtlCol="0"/>
          <a:lstStyle>
            <a:lvl1pPr algn="r">
              <a:defRPr sz="1200"/>
            </a:lvl1pPr>
          </a:lstStyle>
          <a:p>
            <a:fld id="{641CA6CE-8A7F-4E37-A715-9178284F6F81}" type="datetimeFigureOut">
              <a:rPr lang="en-US" smtClean="0"/>
              <a:pPr/>
              <a:t>8/4/2014</a:t>
            </a:fld>
            <a:endParaRPr lang="en-US" dirty="0"/>
          </a:p>
        </p:txBody>
      </p:sp>
      <p:sp>
        <p:nvSpPr>
          <p:cNvPr id="4" name="Slide Image Placeholder 3"/>
          <p:cNvSpPr>
            <a:spLocks noGrp="1" noRot="1" noChangeAspect="1"/>
          </p:cNvSpPr>
          <p:nvPr>
            <p:ph type="sldImg" idx="2"/>
          </p:nvPr>
        </p:nvSpPr>
        <p:spPr>
          <a:xfrm>
            <a:off x="1117600" y="696913"/>
            <a:ext cx="4646613"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3177" tIns="46589" rIns="93177" bIns="46589" rtlCol="0" anchor="b"/>
          <a:lstStyle>
            <a:lvl1pPr algn="r">
              <a:defRPr sz="1200"/>
            </a:lvl1pPr>
          </a:lstStyle>
          <a:p>
            <a:fld id="{0A7D4113-607C-4C8C-A317-57A1D107AA5D}" type="slidenum">
              <a:rPr lang="en-US" smtClean="0"/>
              <a:pPr/>
              <a:t>‹#›</a:t>
            </a:fld>
            <a:endParaRPr lang="en-US" dirty="0"/>
          </a:p>
        </p:txBody>
      </p:sp>
    </p:spTree>
    <p:extLst>
      <p:ext uri="{BB962C8B-B14F-4D97-AF65-F5344CB8AC3E}">
        <p14:creationId xmlns:p14="http://schemas.microsoft.com/office/powerpoint/2010/main" val="200128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D4113-607C-4C8C-A317-57A1D107AA5D}"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259827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each skill (speaking,</a:t>
            </a:r>
            <a:r>
              <a:rPr lang="en-US" baseline="0" dirty="0" smtClean="0"/>
              <a:t> reading, writing, listening)</a:t>
            </a:r>
            <a:r>
              <a:rPr lang="en-US" dirty="0" smtClean="0"/>
              <a:t>, t</a:t>
            </a:r>
            <a:r>
              <a:rPr lang="en-US" baseline="0" dirty="0" smtClean="0"/>
              <a:t>he Proficiency</a:t>
            </a:r>
            <a:r>
              <a:rPr lang="en-US" dirty="0" smtClean="0"/>
              <a:t> Guidelines identify five major levels of proficiency:  Novice, Intermediate, Advanced,</a:t>
            </a:r>
            <a:r>
              <a:rPr lang="en-US" baseline="0" dirty="0" smtClean="0"/>
              <a:t> </a:t>
            </a:r>
            <a:r>
              <a:rPr lang="en-US" dirty="0" smtClean="0"/>
              <a:t>Superior, and Distinguished. The major levels Novice, Intermediate, and Advanced are subdivided into Low, Mid, and High sublevels.</a:t>
            </a:r>
            <a:r>
              <a:rPr lang="en-US" baseline="0" dirty="0" smtClean="0"/>
              <a:t> </a:t>
            </a:r>
            <a:r>
              <a:rPr lang="en-US" dirty="0" smtClean="0"/>
              <a:t>The levels of the ACTFL Guidelines describe the continuum of proficiency from that of little or no functional ability</a:t>
            </a:r>
            <a:r>
              <a:rPr lang="en-US" baseline="0" dirty="0" smtClean="0"/>
              <a:t> to the level of a </a:t>
            </a:r>
            <a:r>
              <a:rPr lang="en-US" dirty="0" smtClean="0"/>
              <a:t>highly articulate, well-educated language user. Together the levels form a hierarchy in which each level subsumes all lower levels. Access www.actfl.org to explore the Guidelines by skill or by level</a:t>
            </a:r>
            <a:r>
              <a:rPr lang="en-US" baseline="0" dirty="0" smtClean="0"/>
              <a:t> AND</a:t>
            </a:r>
            <a:r>
              <a:rPr lang="en-US" dirty="0" smtClean="0"/>
              <a:t> to listen to and read samples in English that represent abilities at each of the major proficiency levels.</a:t>
            </a:r>
          </a:p>
          <a:p>
            <a:endParaRPr lang="en-US" dirty="0" smtClean="0"/>
          </a:p>
          <a:p>
            <a:r>
              <a:rPr lang="en-US" u="sng" dirty="0" smtClean="0"/>
              <a:t>Note: Louisiana World Language Content Standards</a:t>
            </a:r>
            <a:r>
              <a:rPr lang="en-US" u="sng" baseline="0" dirty="0" smtClean="0"/>
              <a:t> comprise only the Novice, Intermediate, and Advanced levels.</a:t>
            </a:r>
            <a:endParaRPr lang="en-US" u="sng" dirty="0" smtClean="0"/>
          </a:p>
          <a:p>
            <a:r>
              <a:rPr lang="en-US" dirty="0" smtClean="0"/>
              <a:t> </a:t>
            </a:r>
          </a:p>
        </p:txBody>
      </p:sp>
      <p:sp>
        <p:nvSpPr>
          <p:cNvPr id="4" name="Slide Number Placeholder 3"/>
          <p:cNvSpPr>
            <a:spLocks noGrp="1"/>
          </p:cNvSpPr>
          <p:nvPr>
            <p:ph type="sldNum" sz="quarter" idx="10"/>
          </p:nvPr>
        </p:nvSpPr>
        <p:spPr/>
        <p:txBody>
          <a:bodyPr/>
          <a:lstStyle/>
          <a:p>
            <a:fld id="{0A7D4113-607C-4C8C-A317-57A1D107AA5D}" type="slidenum">
              <a:rPr lang="en-US" smtClean="0"/>
              <a:pPr/>
              <a:t>11</a:t>
            </a:fld>
            <a:endParaRPr lang="en-US" dirty="0"/>
          </a:p>
        </p:txBody>
      </p:sp>
    </p:spTree>
    <p:extLst>
      <p:ext uri="{BB962C8B-B14F-4D97-AF65-F5344CB8AC3E}">
        <p14:creationId xmlns:p14="http://schemas.microsoft.com/office/powerpoint/2010/main" val="3149429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each skill (speaking,</a:t>
            </a:r>
            <a:r>
              <a:rPr lang="en-US" baseline="0" dirty="0" smtClean="0"/>
              <a:t> reading, writing, listening)</a:t>
            </a:r>
            <a:r>
              <a:rPr lang="en-US" dirty="0" smtClean="0"/>
              <a:t>, t</a:t>
            </a:r>
            <a:r>
              <a:rPr lang="en-US" baseline="0" dirty="0" smtClean="0"/>
              <a:t>he Proficiency</a:t>
            </a:r>
            <a:r>
              <a:rPr lang="en-US" dirty="0" smtClean="0"/>
              <a:t> Guidelines identify five major levels of proficiency:  Novice, Intermediate, Advanced,</a:t>
            </a:r>
            <a:r>
              <a:rPr lang="en-US" baseline="0" dirty="0" smtClean="0"/>
              <a:t> </a:t>
            </a:r>
            <a:r>
              <a:rPr lang="en-US" dirty="0" smtClean="0"/>
              <a:t>Superior, and Distinguished. The major levels Novice, Intermediate, and Advanced are subdivided into Low, Mid, and High sublevels.</a:t>
            </a:r>
            <a:r>
              <a:rPr lang="en-US" baseline="0" dirty="0" smtClean="0"/>
              <a:t> </a:t>
            </a:r>
            <a:r>
              <a:rPr lang="en-US" dirty="0" smtClean="0"/>
              <a:t>The levels of the ACTFL Guidelines describe the continuum of proficiency from that of little or no functional ability</a:t>
            </a:r>
            <a:r>
              <a:rPr lang="en-US" baseline="0" dirty="0" smtClean="0"/>
              <a:t> to the level of a </a:t>
            </a:r>
            <a:r>
              <a:rPr lang="en-US" dirty="0" smtClean="0"/>
              <a:t>highly articulate, well-educated language user. Together the levels form a hierarchy in which each level subsumes all lower levels. Access www.actfl.org to explore the Guidelines by skill or by level</a:t>
            </a:r>
            <a:r>
              <a:rPr lang="en-US" baseline="0" dirty="0" smtClean="0"/>
              <a:t> AND</a:t>
            </a:r>
            <a:r>
              <a:rPr lang="en-US" dirty="0" smtClean="0"/>
              <a:t> to listen to and read samples in English that represent abilities at each of the major proficiency levels.</a:t>
            </a:r>
          </a:p>
          <a:p>
            <a:endParaRPr lang="en-US" dirty="0" smtClean="0"/>
          </a:p>
          <a:p>
            <a:r>
              <a:rPr lang="en-US" u="sng" dirty="0" smtClean="0"/>
              <a:t>Note: Louisiana World Language Content Standards</a:t>
            </a:r>
            <a:r>
              <a:rPr lang="en-US" u="sng" baseline="0" dirty="0" smtClean="0"/>
              <a:t> comprise only the Novice, Intermediate, and Advanced levels.</a:t>
            </a:r>
            <a:endParaRPr lang="en-US" u="sng" dirty="0" smtClean="0"/>
          </a:p>
          <a:p>
            <a:r>
              <a:rPr lang="en-US" dirty="0" smtClean="0"/>
              <a:t> </a:t>
            </a:r>
          </a:p>
        </p:txBody>
      </p:sp>
      <p:sp>
        <p:nvSpPr>
          <p:cNvPr id="4" name="Slide Number Placeholder 3"/>
          <p:cNvSpPr>
            <a:spLocks noGrp="1"/>
          </p:cNvSpPr>
          <p:nvPr>
            <p:ph type="sldNum" sz="quarter" idx="10"/>
          </p:nvPr>
        </p:nvSpPr>
        <p:spPr/>
        <p:txBody>
          <a:bodyPr/>
          <a:lstStyle/>
          <a:p>
            <a:fld id="{0A7D4113-607C-4C8C-A317-57A1D107AA5D}" type="slidenum">
              <a:rPr lang="en-US" smtClean="0"/>
              <a:pPr/>
              <a:t>12</a:t>
            </a:fld>
            <a:endParaRPr lang="en-US" dirty="0"/>
          </a:p>
        </p:txBody>
      </p:sp>
    </p:spTree>
    <p:extLst>
      <p:ext uri="{BB962C8B-B14F-4D97-AF65-F5344CB8AC3E}">
        <p14:creationId xmlns:p14="http://schemas.microsoft.com/office/powerpoint/2010/main" val="3149429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ACTIVITY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each skill (speaking,</a:t>
            </a:r>
            <a:r>
              <a:rPr lang="en-US" baseline="0" dirty="0" smtClean="0"/>
              <a:t> reading, writing, listening)</a:t>
            </a:r>
            <a:r>
              <a:rPr lang="en-US" dirty="0" smtClean="0"/>
              <a:t>, t</a:t>
            </a:r>
            <a:r>
              <a:rPr lang="en-US" baseline="0" dirty="0" smtClean="0"/>
              <a:t>he Proficiency</a:t>
            </a:r>
            <a:r>
              <a:rPr lang="en-US" dirty="0" smtClean="0"/>
              <a:t> Guidelines identify five major levels of proficiency:  Novice, Intermediate, Advanced,</a:t>
            </a:r>
            <a:r>
              <a:rPr lang="en-US" baseline="0" dirty="0" smtClean="0"/>
              <a:t> </a:t>
            </a:r>
            <a:r>
              <a:rPr lang="en-US" dirty="0" smtClean="0"/>
              <a:t>Superior, and Distinguished. The major levels Novice, Intermediate, and Advanced are subdivided into Low, Mid, and High sublevels.</a:t>
            </a:r>
            <a:r>
              <a:rPr lang="en-US" baseline="0" dirty="0" smtClean="0"/>
              <a:t> </a:t>
            </a:r>
            <a:r>
              <a:rPr lang="en-US" dirty="0" smtClean="0"/>
              <a:t>The levels of the ACTFL Guidelines describe the continuum of proficiency from that of little or no functional ability</a:t>
            </a:r>
            <a:r>
              <a:rPr lang="en-US" baseline="0" dirty="0" smtClean="0"/>
              <a:t> to the level of a </a:t>
            </a:r>
            <a:r>
              <a:rPr lang="en-US" dirty="0" smtClean="0"/>
              <a:t>highly articulate, well-educated language user. Together the levels form a hierarchy in which each level subsumes all lower levels. Access www.actfl.org to explore the Guidelines by skill or by level</a:t>
            </a:r>
            <a:r>
              <a:rPr lang="en-US" baseline="0" dirty="0" smtClean="0"/>
              <a:t> AND</a:t>
            </a:r>
            <a:r>
              <a:rPr lang="en-US" dirty="0" smtClean="0"/>
              <a:t> to listen to and read samples in English that represent abilities at each of the major proficiency levels.</a:t>
            </a:r>
          </a:p>
          <a:p>
            <a:endParaRPr lang="en-US" dirty="0" smtClean="0"/>
          </a:p>
          <a:p>
            <a:r>
              <a:rPr lang="en-US" u="sng" dirty="0" smtClean="0"/>
              <a:t>Note: Louisiana World Language Content Standards</a:t>
            </a:r>
            <a:r>
              <a:rPr lang="en-US" u="sng" baseline="0" dirty="0" smtClean="0"/>
              <a:t> comprise only the Novice, Intermediate, and Advanced levels.</a:t>
            </a:r>
            <a:endParaRPr lang="en-US" u="sng" dirty="0" smtClean="0"/>
          </a:p>
          <a:p>
            <a:r>
              <a:rPr lang="en-US" dirty="0" smtClean="0"/>
              <a:t> </a:t>
            </a:r>
          </a:p>
        </p:txBody>
      </p:sp>
      <p:sp>
        <p:nvSpPr>
          <p:cNvPr id="4" name="Slide Number Placeholder 3"/>
          <p:cNvSpPr>
            <a:spLocks noGrp="1"/>
          </p:cNvSpPr>
          <p:nvPr>
            <p:ph type="sldNum" sz="quarter" idx="10"/>
          </p:nvPr>
        </p:nvSpPr>
        <p:spPr/>
        <p:txBody>
          <a:bodyPr/>
          <a:lstStyle/>
          <a:p>
            <a:fld id="{0A7D4113-607C-4C8C-A317-57A1D107AA5D}" type="slidenum">
              <a:rPr lang="en-US" smtClean="0"/>
              <a:pPr/>
              <a:t>13</a:t>
            </a:fld>
            <a:endParaRPr lang="en-US" dirty="0"/>
          </a:p>
        </p:txBody>
      </p:sp>
    </p:spTree>
    <p:extLst>
      <p:ext uri="{BB962C8B-B14F-4D97-AF65-F5344CB8AC3E}">
        <p14:creationId xmlns:p14="http://schemas.microsoft.com/office/powerpoint/2010/main" val="3149429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D4113-607C-4C8C-A317-57A1D107AA5D}" type="slidenum">
              <a:rPr lang="en-US" smtClean="0"/>
              <a:pPr/>
              <a:t>14</a:t>
            </a:fld>
            <a:endParaRPr lang="en-US" dirty="0"/>
          </a:p>
        </p:txBody>
      </p:sp>
    </p:spTree>
    <p:extLst>
      <p:ext uri="{BB962C8B-B14F-4D97-AF65-F5344CB8AC3E}">
        <p14:creationId xmlns:p14="http://schemas.microsoft.com/office/powerpoint/2010/main" val="3863892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600" dirty="0" smtClean="0"/>
              <a:t>4 separate documents</a:t>
            </a:r>
          </a:p>
          <a:p>
            <a:pPr lvl="1"/>
            <a:endParaRPr lang="en-US" sz="1600" dirty="0" smtClean="0"/>
          </a:p>
          <a:p>
            <a:pPr lvl="1"/>
            <a:r>
              <a:rPr lang="en-US" sz="1600" dirty="0" smtClean="0"/>
              <a:t>Program (ASL, Immersion, Modern Language)</a:t>
            </a:r>
          </a:p>
          <a:p>
            <a:pPr lvl="1"/>
            <a:r>
              <a:rPr lang="en-US" sz="1600" dirty="0" smtClean="0"/>
              <a:t>ACTFL proficiency level</a:t>
            </a:r>
          </a:p>
          <a:p>
            <a:pPr lvl="1"/>
            <a:r>
              <a:rPr lang="en-US" sz="1600" dirty="0" smtClean="0"/>
              <a:t>Strand</a:t>
            </a:r>
          </a:p>
          <a:p>
            <a:pPr lvl="2"/>
            <a:r>
              <a:rPr lang="en-US" sz="1600" dirty="0" smtClean="0"/>
              <a:t>Connections to Language and Literacy (CLL)</a:t>
            </a:r>
          </a:p>
          <a:p>
            <a:pPr lvl="2"/>
            <a:r>
              <a:rPr lang="en-US" sz="1600" dirty="0" smtClean="0"/>
              <a:t>Connections to Other Disciplines (COD)</a:t>
            </a:r>
          </a:p>
          <a:p>
            <a:pPr lvl="2"/>
            <a:r>
              <a:rPr lang="en-US" sz="1600" dirty="0" smtClean="0"/>
              <a:t>Intercultural Competencies (ICC)</a:t>
            </a:r>
          </a:p>
          <a:p>
            <a:pPr lvl="1"/>
            <a:r>
              <a:rPr lang="en-US" sz="1600" dirty="0" smtClean="0"/>
              <a:t>Standard (three modes of communication)</a:t>
            </a:r>
          </a:p>
          <a:p>
            <a:pPr lvl="1"/>
            <a:r>
              <a:rPr lang="en-US" sz="1600" dirty="0" smtClean="0"/>
              <a:t>Objective and Sample Learning Targets (using SMART goals)</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2013 WL</a:t>
            </a:r>
            <a:r>
              <a:rPr lang="en-US" sz="1200" kern="1200" baseline="0" dirty="0" smtClean="0">
                <a:solidFill>
                  <a:schemeClr val="tx1"/>
                </a:solidFill>
                <a:effectLst/>
                <a:latin typeface="+mn-lt"/>
                <a:ea typeface="+mn-ea"/>
                <a:cs typeface="+mn-cs"/>
              </a:rPr>
              <a:t> Content Standards are </a:t>
            </a:r>
            <a:r>
              <a:rPr lang="en-US" sz="1200" b="1" kern="1200" baseline="0" dirty="0" smtClean="0">
                <a:solidFill>
                  <a:schemeClr val="tx1"/>
                </a:solidFill>
                <a:effectLst/>
                <a:latin typeface="+mn-lt"/>
                <a:ea typeface="+mn-ea"/>
                <a:cs typeface="+mn-cs"/>
              </a:rPr>
              <a:t>organized first by program </a:t>
            </a:r>
            <a:r>
              <a:rPr lang="en-US" sz="1200" kern="1200" baseline="0" dirty="0" smtClean="0">
                <a:solidFill>
                  <a:schemeClr val="tx1"/>
                </a:solidFill>
                <a:effectLst/>
                <a:latin typeface="+mn-lt"/>
                <a:ea typeface="+mn-ea"/>
                <a:cs typeface="+mn-cs"/>
              </a:rPr>
              <a:t>(ASL, Immersion, or Modern Language) </a:t>
            </a:r>
            <a:r>
              <a:rPr lang="en-US" sz="1200" b="1" kern="1200" baseline="0" dirty="0" smtClean="0">
                <a:solidFill>
                  <a:schemeClr val="tx1"/>
                </a:solidFill>
                <a:effectLst/>
                <a:latin typeface="+mn-lt"/>
                <a:ea typeface="+mn-ea"/>
                <a:cs typeface="+mn-cs"/>
              </a:rPr>
              <a:t>and then by ACTFL proficiency level.</a:t>
            </a:r>
          </a:p>
          <a:p>
            <a:endParaRPr lang="en-US" sz="1200" b="1"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They are </a:t>
            </a:r>
            <a:r>
              <a:rPr lang="en-US" sz="1200" b="1" kern="1200" baseline="0" dirty="0" smtClean="0">
                <a:solidFill>
                  <a:schemeClr val="tx1"/>
                </a:solidFill>
                <a:effectLst/>
                <a:latin typeface="+mn-lt"/>
                <a:ea typeface="+mn-ea"/>
                <a:cs typeface="+mn-cs"/>
              </a:rPr>
              <a:t>then organized by strand </a:t>
            </a:r>
            <a:r>
              <a:rPr lang="en-US" sz="1200" kern="1200" baseline="0" dirty="0" smtClean="0">
                <a:solidFill>
                  <a:schemeClr val="tx1"/>
                </a:solidFill>
                <a:effectLst/>
                <a:latin typeface="+mn-lt"/>
                <a:ea typeface="+mn-ea"/>
                <a:cs typeface="+mn-cs"/>
              </a:rPr>
              <a:t>(see definitions below):</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pPr marL="171450" indent="-171450">
              <a:buFont typeface="Wingdings" pitchFamily="2" charset="2"/>
              <a:buChar char="§"/>
            </a:pPr>
            <a:r>
              <a:rPr lang="en-US" sz="1200" b="0" u="sng" kern="1200" dirty="0" smtClean="0">
                <a:solidFill>
                  <a:schemeClr val="tx1"/>
                </a:solidFill>
                <a:effectLst/>
                <a:latin typeface="+mn-lt"/>
                <a:ea typeface="+mn-ea"/>
                <a:cs typeface="+mn-cs"/>
              </a:rPr>
              <a:t>Connections to Language and Literacy (CLL)--</a:t>
            </a:r>
            <a:r>
              <a:rPr lang="en-US" sz="1200" kern="1200" dirty="0" smtClean="0">
                <a:solidFill>
                  <a:schemeClr val="tx1"/>
                </a:solidFill>
                <a:effectLst/>
                <a:latin typeface="+mn-lt"/>
                <a:ea typeface="+mn-ea"/>
                <a:cs typeface="+mn-cs"/>
              </a:rPr>
              <a:t>The goal of this strand is to help learners develop greater understanding into the nature of language, including their native language (first language) as well as any additional languages studied.  These comparisons among languages, along with the three communication modes, blend together to focus learners on language and literacy. </a:t>
            </a:r>
          </a:p>
          <a:p>
            <a:r>
              <a:rPr lang="en-US" sz="1200" kern="1200" dirty="0" smtClean="0">
                <a:solidFill>
                  <a:schemeClr val="tx1"/>
                </a:solidFill>
                <a:effectLst/>
                <a:latin typeface="+mn-lt"/>
                <a:ea typeface="+mn-ea"/>
                <a:cs typeface="+mn-cs"/>
              </a:rPr>
              <a:t> </a:t>
            </a:r>
          </a:p>
          <a:p>
            <a:pPr marL="171450" indent="-171450">
              <a:buFont typeface="Wingdings" pitchFamily="2" charset="2"/>
              <a:buChar char="§"/>
            </a:pPr>
            <a:r>
              <a:rPr lang="en-US" sz="1200" b="0" u="sng" kern="1200" dirty="0" smtClean="0">
                <a:solidFill>
                  <a:schemeClr val="tx1"/>
                </a:solidFill>
                <a:effectLst/>
                <a:latin typeface="+mn-lt"/>
                <a:ea typeface="+mn-ea"/>
                <a:cs typeface="+mn-cs"/>
              </a:rPr>
              <a:t>Connections to Other Disciplines (COD)--</a:t>
            </a:r>
            <a:r>
              <a:rPr lang="en-US" sz="1200" kern="1200" dirty="0" smtClean="0">
                <a:solidFill>
                  <a:schemeClr val="tx1"/>
                </a:solidFill>
                <a:effectLst/>
                <a:latin typeface="+mn-lt"/>
                <a:ea typeface="+mn-ea"/>
                <a:cs typeface="+mn-cs"/>
              </a:rPr>
              <a:t>This strand’s goal is to generate student awareness that learning another language opens additional doors to knowledge in and of other academic disciplines.  This knowledge may or may not be directly available in English.  Mathematics, social studies, science, arts, physical education, career and technical skills all take on a different meaning when studied through the prism of different linguistic or cultural lenses.  </a:t>
            </a:r>
          </a:p>
          <a:p>
            <a:r>
              <a:rPr lang="en-US" sz="1200" kern="1200" dirty="0" smtClean="0">
                <a:solidFill>
                  <a:schemeClr val="tx1"/>
                </a:solidFill>
                <a:effectLst/>
                <a:latin typeface="+mn-lt"/>
                <a:ea typeface="+mn-ea"/>
                <a:cs typeface="+mn-cs"/>
              </a:rPr>
              <a:t> </a:t>
            </a:r>
          </a:p>
          <a:p>
            <a:r>
              <a:rPr lang="en-US" sz="1200" b="0" u="sng" kern="1200" dirty="0" smtClean="0">
                <a:solidFill>
                  <a:schemeClr val="tx1"/>
                </a:solidFill>
                <a:effectLst/>
                <a:latin typeface="+mn-lt"/>
                <a:ea typeface="+mn-ea"/>
                <a:cs typeface="+mn-cs"/>
              </a:rPr>
              <a:t>Intercultural Competencies (ICC)--</a:t>
            </a:r>
            <a:r>
              <a:rPr lang="en-US" sz="1200" kern="1200" dirty="0" smtClean="0">
                <a:solidFill>
                  <a:schemeClr val="tx1"/>
                </a:solidFill>
                <a:effectLst/>
                <a:latin typeface="+mn-lt"/>
                <a:ea typeface="+mn-ea"/>
                <a:cs typeface="+mn-cs"/>
              </a:rPr>
              <a:t>The Intercultural Competencies strand focuses on the ability of students to use information they have accessed from other cultures and communities to communicate and understand diverse viewpoints, ways of life, and patterns of behavior.  An essential part of this strand concerns student understanding of cultural nuances associated with practices (patterns of social interactions), perspectives (beliefs, attitudes, values), and products (creations including books, art, laws, foods,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  Intercultural understanding will enable learners to interact appropriately with people from the target culture.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Each strand is measured</a:t>
            </a:r>
            <a:r>
              <a:rPr lang="en-US" sz="1200" b="1" kern="1200" baseline="0" dirty="0" smtClean="0">
                <a:solidFill>
                  <a:schemeClr val="tx1"/>
                </a:solidFill>
                <a:effectLst/>
                <a:latin typeface="+mn-lt"/>
                <a:ea typeface="+mn-ea"/>
                <a:cs typeface="+mn-cs"/>
              </a:rPr>
              <a:t> to standards </a:t>
            </a:r>
            <a:r>
              <a:rPr lang="en-US" sz="1200" b="0" kern="1200" baseline="0" dirty="0" smtClean="0">
                <a:solidFill>
                  <a:schemeClr val="tx1"/>
                </a:solidFill>
                <a:effectLst/>
                <a:latin typeface="+mn-lt"/>
                <a:ea typeface="+mn-ea"/>
                <a:cs typeface="+mn-cs"/>
              </a:rPr>
              <a:t>(three modes of communication), </a:t>
            </a:r>
            <a:r>
              <a:rPr lang="en-US" sz="1200" b="1" kern="1200" baseline="0" dirty="0" smtClean="0">
                <a:solidFill>
                  <a:schemeClr val="tx1"/>
                </a:solidFill>
                <a:effectLst/>
                <a:latin typeface="+mn-lt"/>
                <a:ea typeface="+mn-ea"/>
                <a:cs typeface="+mn-cs"/>
              </a:rPr>
              <a:t>objectives, and sample learning targets.  </a:t>
            </a:r>
            <a:r>
              <a:rPr lang="en-US" sz="1200" b="0" kern="1200" baseline="0" dirty="0" smtClean="0">
                <a:solidFill>
                  <a:schemeClr val="tx1"/>
                </a:solidFill>
                <a:effectLst/>
                <a:latin typeface="+mn-lt"/>
                <a:ea typeface="+mn-ea"/>
                <a:cs typeface="+mn-cs"/>
              </a:rPr>
              <a:t> Sample learning targets should be</a:t>
            </a:r>
            <a:r>
              <a:rPr lang="en-US" sz="1200" b="1" kern="1200" baseline="0" dirty="0" smtClean="0">
                <a:solidFill>
                  <a:schemeClr val="tx1"/>
                </a:solidFill>
                <a:effectLst/>
                <a:latin typeface="+mn-lt"/>
                <a:ea typeface="+mn-ea"/>
                <a:cs typeface="+mn-cs"/>
              </a:rPr>
              <a:t> </a:t>
            </a:r>
            <a:r>
              <a:rPr lang="en-US" sz="1200" b="0" kern="1200" baseline="0" dirty="0" smtClean="0">
                <a:solidFill>
                  <a:schemeClr val="tx1"/>
                </a:solidFill>
                <a:effectLst/>
                <a:latin typeface="+mn-lt"/>
                <a:ea typeface="+mn-ea"/>
                <a:cs typeface="+mn-cs"/>
              </a:rPr>
              <a:t>created using SMART criteria (Specific, Measureable, Attainable, Relevant, and Time-bound)</a:t>
            </a:r>
            <a:r>
              <a:rPr lang="en-US" sz="1200" b="1" kern="1200" baseline="0" dirty="0" smtClean="0">
                <a:solidFill>
                  <a:schemeClr val="tx1"/>
                </a:solidFill>
                <a:effectLst/>
                <a:latin typeface="+mn-lt"/>
                <a:ea typeface="+mn-ea"/>
                <a:cs typeface="+mn-cs"/>
              </a:rPr>
              <a:t>.</a:t>
            </a:r>
            <a:endParaRPr lang="en-US" sz="1200" b="1" kern="1200" dirty="0" smtClean="0">
              <a:solidFill>
                <a:schemeClr val="tx1"/>
              </a:solidFill>
              <a:effectLst/>
              <a:latin typeface="+mn-lt"/>
              <a:ea typeface="+mn-ea"/>
              <a:cs typeface="+mn-cs"/>
            </a:endParaRPr>
          </a:p>
          <a:p>
            <a:endParaRPr lang="en-US" sz="1200" dirty="0"/>
          </a:p>
        </p:txBody>
      </p:sp>
      <p:sp>
        <p:nvSpPr>
          <p:cNvPr id="4" name="Slide Number Placeholder 3"/>
          <p:cNvSpPr>
            <a:spLocks noGrp="1"/>
          </p:cNvSpPr>
          <p:nvPr>
            <p:ph type="sldNum" sz="quarter" idx="10"/>
          </p:nvPr>
        </p:nvSpPr>
        <p:spPr/>
        <p:txBody>
          <a:bodyPr/>
          <a:lstStyle/>
          <a:p>
            <a:fld id="{0A7D4113-607C-4C8C-A317-57A1D107AA5D}" type="slidenum">
              <a:rPr lang="en-US" smtClean="0"/>
              <a:pPr/>
              <a:t>15</a:t>
            </a:fld>
            <a:endParaRPr lang="en-US" dirty="0"/>
          </a:p>
        </p:txBody>
      </p:sp>
    </p:spTree>
    <p:extLst>
      <p:ext uri="{BB962C8B-B14F-4D97-AF65-F5344CB8AC3E}">
        <p14:creationId xmlns:p14="http://schemas.microsoft.com/office/powerpoint/2010/main" val="1920804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2013 Standards are linked to proficiency expectations</a:t>
            </a:r>
            <a:r>
              <a:rPr lang="en-US" sz="1200" kern="1200" baseline="0" dirty="0" smtClean="0">
                <a:solidFill>
                  <a:schemeClr val="tx1"/>
                </a:solidFill>
                <a:effectLst/>
                <a:latin typeface="+mn-lt"/>
                <a:ea typeface="+mn-ea"/>
                <a:cs typeface="+mn-cs"/>
              </a:rPr>
              <a:t> (outcomes).  M</a:t>
            </a:r>
            <a:r>
              <a:rPr lang="en-US" sz="1200" kern="1200" dirty="0" smtClean="0">
                <a:solidFill>
                  <a:schemeClr val="tx1"/>
                </a:solidFill>
                <a:effectLst/>
                <a:latin typeface="+mn-lt"/>
                <a:ea typeface="+mn-ea"/>
                <a:cs typeface="+mn-cs"/>
              </a:rPr>
              <a:t>easurement of proficiency focuses on the examination of language learning progression over time.  Individual competencies in communication skills (listening, speaking, reading and writing) can be matched to ACTFL</a:t>
            </a:r>
            <a:r>
              <a:rPr lang="en-US" sz="1200" kern="1200" baseline="0" dirty="0" smtClean="0">
                <a:solidFill>
                  <a:schemeClr val="tx1"/>
                </a:solidFill>
                <a:effectLst/>
                <a:latin typeface="+mn-lt"/>
                <a:ea typeface="+mn-ea"/>
                <a:cs typeface="+mn-cs"/>
              </a:rPr>
              <a:t> proficiency level</a:t>
            </a:r>
            <a:r>
              <a:rPr lang="en-US" sz="1200" kern="1200" dirty="0" smtClean="0">
                <a:solidFill>
                  <a:schemeClr val="tx1"/>
                </a:solidFill>
                <a:effectLst/>
                <a:latin typeface="+mn-lt"/>
                <a:ea typeface="+mn-ea"/>
                <a:cs typeface="+mn-cs"/>
              </a:rPr>
              <a:t> descriptions. Proficiency level achievement is directly related to the amount of time and the intensity of hours spent learning a language as well as the quality of standards-grounded, proficiency-based instruction provided.  In addition, informal learning experiences outside of a structured setting influence the rate at which a learner advances through the stages of language learning.  Exit outcomes for logographic languages (such as Mandarin Chinese and Japanese where a character writing system is used) vary from alphabetic languages (where each letter corresponds to a particular sound) in that progress through proficiency levels will move more slowly for native English speakers, especially for reading and writing.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 students progress through sequences of language instruction, their exposure to the language increases, dependent upon the type of learning model, class size, and class schedule provided.  Elementary school settings as well as immersion environments offer learners the opportunity to begin language study as early as kindergarten.  Other programs begin while students are in middle school and are designed to help students acquire the skills necessary to articulate fully to a high school program.  High school level language courses promote college and career readiness by developing language and intercultural proficiency for students entering an increasingly competitive global market.  Immersion environments offer high levels of language intensity over long periods of time, leading to native-like skills in some competency areas.</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High school modern language programs typically meet about 133-150 hours per school year.  FLES (Foreign Language in the Elementary School) modern language programs meet at least 90 minutes per week during the school year in order for students to gain proficiency in the language.  Programs that offer fewer than 90 minutes per week of language instruction do not lead to significant increases in proficiency.</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A7D4113-607C-4C8C-A317-57A1D107AA5D}" type="slidenum">
              <a:rPr lang="en-US" smtClean="0"/>
              <a:pPr/>
              <a:t>16</a:t>
            </a:fld>
            <a:endParaRPr lang="en-US" dirty="0"/>
          </a:p>
        </p:txBody>
      </p:sp>
    </p:spTree>
    <p:extLst>
      <p:ext uri="{BB962C8B-B14F-4D97-AF65-F5344CB8AC3E}">
        <p14:creationId xmlns:p14="http://schemas.microsoft.com/office/powerpoint/2010/main" val="2147196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sample</a:t>
            </a:r>
            <a:r>
              <a:rPr lang="en-US" sz="1200" kern="1200" baseline="0" dirty="0" smtClean="0">
                <a:solidFill>
                  <a:schemeClr val="tx1"/>
                </a:solidFill>
                <a:effectLst/>
                <a:latin typeface="+mn-lt"/>
                <a:ea typeface="+mn-ea"/>
                <a:cs typeface="+mn-cs"/>
              </a:rPr>
              <a:t> chart from the Standards document</a:t>
            </a:r>
            <a:r>
              <a:rPr lang="en-US" sz="1200" kern="1200" dirty="0" smtClean="0">
                <a:solidFill>
                  <a:schemeClr val="tx1"/>
                </a:solidFill>
                <a:effectLst/>
                <a:latin typeface="+mn-lt"/>
                <a:ea typeface="+mn-ea"/>
                <a:cs typeface="+mn-cs"/>
              </a:rPr>
              <a:t> indicates the exit proficiency expectations for Louisiana high school modern language learning (alphabetic languages). The expectations are based on an approximate proficiency level reached by at least 66% of students in each level or grade span.  </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High school modern language classes typically meet about 133-150 hours per school year. FLES (Foreign Language in the Elementary School) modern language programs meet at least 90 minutes per week during the school year in order for students to gain proficiency in the language.  Programs that offer fewer than 90 minutes per week of language instruction do not lead to significant increases in proficiency.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A7D4113-607C-4C8C-A317-57A1D107AA5D}" type="slidenum">
              <a:rPr lang="en-US" smtClean="0"/>
              <a:pPr/>
              <a:t>17</a:t>
            </a:fld>
            <a:endParaRPr lang="en-US" dirty="0"/>
          </a:p>
        </p:txBody>
      </p:sp>
    </p:spTree>
    <p:extLst>
      <p:ext uri="{BB962C8B-B14F-4D97-AF65-F5344CB8AC3E}">
        <p14:creationId xmlns:p14="http://schemas.microsoft.com/office/powerpoint/2010/main" val="3795628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As</a:t>
            </a:r>
            <a:r>
              <a:rPr lang="en-US" i="1" baseline="0" dirty="0" smtClean="0"/>
              <a:t> we’ve already mentioned, t</a:t>
            </a:r>
            <a:r>
              <a:rPr lang="en-US" i="1" dirty="0" smtClean="0"/>
              <a:t>he 2013 WL Content Standards are informed by both n</a:t>
            </a:r>
            <a:r>
              <a:rPr lang="en-US" sz="1200" i="1" kern="1200" dirty="0" smtClean="0">
                <a:solidFill>
                  <a:schemeClr val="tx1"/>
                </a:solidFill>
                <a:effectLst/>
                <a:latin typeface="+mn-lt"/>
                <a:ea typeface="+mn-ea"/>
                <a:cs typeface="+mn-cs"/>
              </a:rPr>
              <a:t>ational and international benchmarks</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1.  National ACTFL World Language Standards (including Proficiency and Performance Guidelines)</a:t>
            </a:r>
          </a:p>
          <a:p>
            <a:r>
              <a:rPr lang="en-US" sz="1200" kern="1200" dirty="0" smtClean="0">
                <a:solidFill>
                  <a:schemeClr val="tx1"/>
                </a:solidFill>
                <a:effectLst/>
                <a:latin typeface="+mn-lt"/>
                <a:ea typeface="+mn-ea"/>
                <a:cs typeface="+mn-cs"/>
              </a:rPr>
              <a:t>10 Proficiency levels (including sublevels) </a:t>
            </a:r>
          </a:p>
          <a:p>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2.  Common European Framework of Reference</a:t>
            </a:r>
          </a:p>
          <a:p>
            <a:r>
              <a:rPr lang="en-US" sz="1200" kern="1200" dirty="0" smtClean="0">
                <a:solidFill>
                  <a:schemeClr val="tx1"/>
                </a:solidFill>
                <a:effectLst/>
                <a:latin typeface="+mn-lt"/>
                <a:ea typeface="+mn-ea"/>
                <a:cs typeface="+mn-cs"/>
              </a:rPr>
              <a:t>6 Proficiency levels</a:t>
            </a:r>
          </a:p>
          <a:p>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3.  Common Core State Standards </a:t>
            </a:r>
          </a:p>
          <a:p>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…students be able to </a:t>
            </a:r>
            <a:r>
              <a:rPr lang="en-US" sz="1200" i="1" u="sng" kern="1200" dirty="0" smtClean="0">
                <a:solidFill>
                  <a:schemeClr val="tx1"/>
                </a:solidFill>
                <a:effectLst/>
                <a:latin typeface="+mn-lt"/>
                <a:ea typeface="+mn-ea"/>
                <a:cs typeface="+mn-cs"/>
              </a:rPr>
              <a:t>understand and read </a:t>
            </a:r>
            <a:r>
              <a:rPr lang="en-US" sz="1200" i="1" kern="1200" dirty="0" smtClean="0">
                <a:solidFill>
                  <a:schemeClr val="tx1"/>
                </a:solidFill>
                <a:effectLst/>
                <a:latin typeface="+mn-lt"/>
                <a:ea typeface="+mn-ea"/>
                <a:cs typeface="+mn-cs"/>
              </a:rPr>
              <a:t>proficiency-level complex text independently and proficiently, and s</a:t>
            </a:r>
            <a:r>
              <a:rPr lang="en-US" sz="1200" i="1" u="sng" kern="1200" dirty="0" smtClean="0">
                <a:solidFill>
                  <a:schemeClr val="tx1"/>
                </a:solidFill>
                <a:effectLst/>
                <a:latin typeface="+mn-lt"/>
                <a:ea typeface="+mn-ea"/>
                <a:cs typeface="+mn-cs"/>
              </a:rPr>
              <a:t>peak and write clearly about the text.”</a:t>
            </a:r>
            <a:r>
              <a:rPr lang="en-US" sz="1200" kern="1200" dirty="0" smtClean="0">
                <a:solidFill>
                  <a:schemeClr val="tx1"/>
                </a:solidFill>
                <a:effectLst/>
                <a:latin typeface="+mn-lt"/>
                <a:ea typeface="+mn-ea"/>
                <a:cs typeface="+mn-cs"/>
              </a:rPr>
              <a:t> </a:t>
            </a:r>
          </a:p>
          <a:p>
            <a:endParaRPr lang="en-US" dirty="0" smtClean="0"/>
          </a:p>
          <a:p>
            <a:pPr marL="228600" indent="-228600">
              <a:buAutoNum type="arabicPeriod" startAt="4"/>
            </a:pPr>
            <a:r>
              <a:rPr lang="en-US" baseline="0" dirty="0" smtClean="0"/>
              <a:t>Louisiana Foreign Language Standards (1997)</a:t>
            </a:r>
          </a:p>
          <a:p>
            <a:pPr marL="228600" indent="-228600">
              <a:buAutoNum type="arabicPeriod" startAt="4"/>
            </a:pPr>
            <a:endParaRPr lang="en-US" baseline="0" dirty="0" smtClean="0"/>
          </a:p>
          <a:p>
            <a:pPr marL="0" indent="0">
              <a:buNone/>
            </a:pPr>
            <a:r>
              <a:rPr lang="en-US" b="1" u="sng" baseline="0" dirty="0" smtClean="0"/>
              <a:t>ALSO…</a:t>
            </a:r>
          </a:p>
          <a:p>
            <a:pPr marL="0" indent="0">
              <a:buNone/>
            </a:pPr>
            <a:endParaRPr lang="en-US" b="1" u="sng" baseline="0" dirty="0" smtClean="0"/>
          </a:p>
          <a:p>
            <a:pPr marL="0" indent="0">
              <a:buNone/>
            </a:pPr>
            <a:r>
              <a:rPr lang="en-US" b="0" u="none" baseline="0" dirty="0" smtClean="0"/>
              <a:t>North Carolina 2012 World Language Essential Standards</a:t>
            </a:r>
          </a:p>
          <a:p>
            <a:pPr marL="0" indent="0">
              <a:buNone/>
            </a:pPr>
            <a:r>
              <a:rPr lang="en-US" b="0" u="none" baseline="0" dirty="0" smtClean="0"/>
              <a:t>Oregon, Kentucky, and Delaware World Language Content Standards</a:t>
            </a:r>
          </a:p>
          <a:p>
            <a:pPr marL="0" indent="0">
              <a:buNone/>
            </a:pPr>
            <a:r>
              <a:rPr lang="en-US" b="0" u="none" baseline="0" dirty="0" err="1" smtClean="0"/>
              <a:t>LinguaFolio</a:t>
            </a:r>
            <a:endParaRPr lang="en-US" b="0" u="none" baseline="0" dirty="0" smtClean="0"/>
          </a:p>
          <a:p>
            <a:pPr marL="0" indent="0">
              <a:buNone/>
            </a:pPr>
            <a:endParaRPr lang="en-US" b="0" u="none" baseline="0" dirty="0" smtClean="0"/>
          </a:p>
          <a:p>
            <a:pPr marL="0" indent="0">
              <a:buNone/>
            </a:pPr>
            <a:endParaRPr lang="en-US" b="0" u="none" dirty="0"/>
          </a:p>
        </p:txBody>
      </p:sp>
      <p:sp>
        <p:nvSpPr>
          <p:cNvPr id="4" name="Slide Number Placeholder 3"/>
          <p:cNvSpPr>
            <a:spLocks noGrp="1"/>
          </p:cNvSpPr>
          <p:nvPr>
            <p:ph type="sldNum" sz="quarter" idx="10"/>
          </p:nvPr>
        </p:nvSpPr>
        <p:spPr/>
        <p:txBody>
          <a:bodyPr/>
          <a:lstStyle/>
          <a:p>
            <a:fld id="{0A7D4113-607C-4C8C-A317-57A1D107AA5D}" type="slidenum">
              <a:rPr lang="en-US" smtClean="0"/>
              <a:pPr/>
              <a:t>18</a:t>
            </a:fld>
            <a:endParaRPr lang="en-US" dirty="0"/>
          </a:p>
        </p:txBody>
      </p:sp>
    </p:spTree>
    <p:extLst>
      <p:ext uri="{BB962C8B-B14F-4D97-AF65-F5344CB8AC3E}">
        <p14:creationId xmlns:p14="http://schemas.microsoft.com/office/powerpoint/2010/main" val="2363334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7D4113-607C-4C8C-A317-57A1D107AA5D}" type="slidenum">
              <a:rPr lang="en-US" smtClean="0"/>
              <a:pPr/>
              <a:t>19</a:t>
            </a:fld>
            <a:endParaRPr lang="en-US" dirty="0"/>
          </a:p>
        </p:txBody>
      </p:sp>
    </p:spTree>
    <p:extLst>
      <p:ext uri="{BB962C8B-B14F-4D97-AF65-F5344CB8AC3E}">
        <p14:creationId xmlns:p14="http://schemas.microsoft.com/office/powerpoint/2010/main" val="1505569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ACTFL Proficiency Guidelines, Performance</a:t>
            </a:r>
            <a:r>
              <a:rPr lang="en-US" baseline="0" dirty="0" smtClean="0"/>
              <a:t> Guidelines, National Standards</a:t>
            </a:r>
          </a:p>
          <a:p>
            <a:endParaRPr lang="en-US" baseline="0" dirty="0" smtClean="0"/>
          </a:p>
          <a:p>
            <a:endParaRPr lang="en-US" baseline="0" dirty="0" smtClean="0"/>
          </a:p>
          <a:p>
            <a:r>
              <a:rPr lang="en-US" baseline="0" dirty="0" smtClean="0"/>
              <a:t>May mention Immersion materials in the Teacher Toolbox.</a:t>
            </a:r>
            <a:endParaRPr lang="en-US" dirty="0"/>
          </a:p>
        </p:txBody>
      </p:sp>
      <p:sp>
        <p:nvSpPr>
          <p:cNvPr id="4" name="Slide Number Placeholder 3"/>
          <p:cNvSpPr>
            <a:spLocks noGrp="1"/>
          </p:cNvSpPr>
          <p:nvPr>
            <p:ph type="sldNum" sz="quarter" idx="10"/>
          </p:nvPr>
        </p:nvSpPr>
        <p:spPr/>
        <p:txBody>
          <a:bodyPr/>
          <a:lstStyle/>
          <a:p>
            <a:fld id="{0A7D4113-607C-4C8C-A317-57A1D107AA5D}" type="slidenum">
              <a:rPr lang="en-US" smtClean="0"/>
              <a:pPr/>
              <a:t>20</a:t>
            </a:fld>
            <a:endParaRPr lang="en-US" dirty="0"/>
          </a:p>
        </p:txBody>
      </p:sp>
    </p:spTree>
    <p:extLst>
      <p:ext uri="{BB962C8B-B14F-4D97-AF65-F5344CB8AC3E}">
        <p14:creationId xmlns:p14="http://schemas.microsoft.com/office/powerpoint/2010/main" val="3430824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Thanks to </a:t>
            </a:r>
            <a:r>
              <a:rPr lang="en-US" sz="1600" dirty="0" smtClean="0"/>
              <a:t>the</a:t>
            </a:r>
            <a:r>
              <a:rPr lang="en-US" sz="1600" baseline="0" dirty="0" smtClean="0"/>
              <a:t> French Government--the </a:t>
            </a:r>
            <a:r>
              <a:rPr lang="en-US" sz="1600" baseline="0" dirty="0" err="1" smtClean="0"/>
              <a:t>Maison</a:t>
            </a:r>
            <a:r>
              <a:rPr lang="en-US" sz="1600" baseline="0" dirty="0" smtClean="0"/>
              <a:t> </a:t>
            </a:r>
            <a:r>
              <a:rPr lang="en-US" sz="1600" baseline="0" dirty="0" err="1" smtClean="0"/>
              <a:t>Française</a:t>
            </a:r>
            <a:r>
              <a:rPr lang="en-US" sz="1600" baseline="0" dirty="0" smtClean="0"/>
              <a:t>, the Consulate in NO, the </a:t>
            </a:r>
            <a:r>
              <a:rPr lang="en-US" sz="1600" baseline="0" dirty="0" err="1" smtClean="0"/>
              <a:t>Institut</a:t>
            </a:r>
            <a:r>
              <a:rPr lang="en-US" sz="1600" baseline="0" dirty="0" smtClean="0"/>
              <a:t> </a:t>
            </a:r>
            <a:r>
              <a:rPr lang="en-US" sz="1600" baseline="0" dirty="0" err="1" smtClean="0"/>
              <a:t>Français</a:t>
            </a:r>
            <a:r>
              <a:rPr lang="en-US" sz="1600" baseline="0" dirty="0" smtClean="0"/>
              <a:t>, for having sponsored the development of the Content Standards.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A7D4113-607C-4C8C-A317-57A1D107AA5D}" type="slidenum">
              <a:rPr lang="en-US" smtClean="0"/>
              <a:pPr/>
              <a:t>2</a:t>
            </a:fld>
            <a:endParaRPr lang="en-US" dirty="0"/>
          </a:p>
        </p:txBody>
      </p:sp>
    </p:spTree>
    <p:extLst>
      <p:ext uri="{BB962C8B-B14F-4D97-AF65-F5344CB8AC3E}">
        <p14:creationId xmlns:p14="http://schemas.microsoft.com/office/powerpoint/2010/main" val="3217695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7D4113-607C-4C8C-A317-57A1D107AA5D}"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259827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Our standards are changing.</a:t>
            </a:r>
            <a:endParaRPr lang="en-US" sz="1600" dirty="0"/>
          </a:p>
        </p:txBody>
      </p:sp>
      <p:sp>
        <p:nvSpPr>
          <p:cNvPr id="4" name="Slide Number Placeholder 3"/>
          <p:cNvSpPr>
            <a:spLocks noGrp="1"/>
          </p:cNvSpPr>
          <p:nvPr>
            <p:ph type="sldNum" sz="quarter" idx="10"/>
          </p:nvPr>
        </p:nvSpPr>
        <p:spPr/>
        <p:txBody>
          <a:bodyPr/>
          <a:lstStyle/>
          <a:p>
            <a:fld id="{0A7D4113-607C-4C8C-A317-57A1D107AA5D}" type="slidenum">
              <a:rPr lang="en-US" smtClean="0"/>
              <a:pPr/>
              <a:t>3</a:t>
            </a:fld>
            <a:endParaRPr lang="en-US" dirty="0"/>
          </a:p>
        </p:txBody>
      </p:sp>
    </p:spTree>
    <p:extLst>
      <p:ext uri="{BB962C8B-B14F-4D97-AF65-F5344CB8AC3E}">
        <p14:creationId xmlns:p14="http://schemas.microsoft.com/office/powerpoint/2010/main" val="4052817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i="0" dirty="0" smtClean="0"/>
              <a:t>Most important on</a:t>
            </a:r>
            <a:r>
              <a:rPr lang="en-US" sz="1600" i="0" baseline="0" dirty="0" smtClean="0"/>
              <a:t> this slide is that our new standards are centered on Communication and based on AMERICAN proficiency levels.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i="0" baseline="0" dirty="0" smtClean="0"/>
              <a:t>What do they mean?</a:t>
            </a:r>
          </a:p>
          <a:p>
            <a:endParaRPr lang="en-US" sz="1600" i="0" baseline="0" dirty="0" smtClean="0"/>
          </a:p>
          <a:p>
            <a:r>
              <a:rPr lang="en-US" sz="1600" i="0" baseline="0" dirty="0" smtClean="0"/>
              <a:t>Interpersonal—</a:t>
            </a:r>
          </a:p>
          <a:p>
            <a:r>
              <a:rPr lang="en-US" sz="1600" i="0" baseline="0" dirty="0" smtClean="0"/>
              <a:t>Interpretive</a:t>
            </a:r>
          </a:p>
          <a:p>
            <a:r>
              <a:rPr lang="en-US" sz="1600" i="0" baseline="0" dirty="0" smtClean="0"/>
              <a:t>Presentational</a:t>
            </a:r>
          </a:p>
          <a:p>
            <a:endParaRPr lang="en-US" i="0" baseline="0" dirty="0" smtClean="0"/>
          </a:p>
        </p:txBody>
      </p:sp>
      <p:sp>
        <p:nvSpPr>
          <p:cNvPr id="4" name="Slide Number Placeholder 3"/>
          <p:cNvSpPr>
            <a:spLocks noGrp="1"/>
          </p:cNvSpPr>
          <p:nvPr>
            <p:ph type="sldNum" sz="quarter" idx="10"/>
          </p:nvPr>
        </p:nvSpPr>
        <p:spPr/>
        <p:txBody>
          <a:bodyPr/>
          <a:lstStyle/>
          <a:p>
            <a:fld id="{0A7D4113-607C-4C8C-A317-57A1D107AA5D}" type="slidenum">
              <a:rPr lang="en-US" smtClean="0"/>
              <a:pPr/>
              <a:t>4</a:t>
            </a:fld>
            <a:endParaRPr lang="en-US" dirty="0"/>
          </a:p>
        </p:txBody>
      </p:sp>
    </p:spTree>
    <p:extLst>
      <p:ext uri="{BB962C8B-B14F-4D97-AF65-F5344CB8AC3E}">
        <p14:creationId xmlns:p14="http://schemas.microsoft.com/office/powerpoint/2010/main" val="2363334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i="0" dirty="0" smtClean="0"/>
              <a:t>As we said, </a:t>
            </a:r>
            <a:r>
              <a:rPr lang="en-US" sz="1600" i="0" baseline="0" dirty="0" smtClean="0"/>
              <a:t>our new standards are centered on Communication and based on proficiency levels.  Reading, writing, speaking, listening, conversing.  Grammar is still important but the much larger role is given to communication.</a:t>
            </a:r>
          </a:p>
          <a:p>
            <a:endParaRPr lang="en-US" i="0" baseline="0" dirty="0" smtClean="0"/>
          </a:p>
        </p:txBody>
      </p:sp>
      <p:sp>
        <p:nvSpPr>
          <p:cNvPr id="4" name="Slide Number Placeholder 3"/>
          <p:cNvSpPr>
            <a:spLocks noGrp="1"/>
          </p:cNvSpPr>
          <p:nvPr>
            <p:ph type="sldNum" sz="quarter" idx="10"/>
          </p:nvPr>
        </p:nvSpPr>
        <p:spPr/>
        <p:txBody>
          <a:bodyPr/>
          <a:lstStyle/>
          <a:p>
            <a:fld id="{0A7D4113-607C-4C8C-A317-57A1D107AA5D}" type="slidenum">
              <a:rPr lang="en-US" smtClean="0"/>
              <a:pPr/>
              <a:t>5</a:t>
            </a:fld>
            <a:endParaRPr lang="en-US" dirty="0"/>
          </a:p>
        </p:txBody>
      </p:sp>
    </p:spTree>
    <p:extLst>
      <p:ext uri="{BB962C8B-B14F-4D97-AF65-F5344CB8AC3E}">
        <p14:creationId xmlns:p14="http://schemas.microsoft.com/office/powerpoint/2010/main" val="2363334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a:t>
            </a:r>
            <a:r>
              <a:rPr lang="en-US" baseline="0" dirty="0" smtClean="0"/>
              <a:t>actually show a research-based plan in our standards document; what language learning at higher and higher levels means.</a:t>
            </a:r>
          </a:p>
          <a:p>
            <a:endParaRPr lang="en-US" baseline="0" dirty="0" smtClean="0"/>
          </a:p>
          <a:p>
            <a:endParaRPr lang="en-US" baseline="0" dirty="0" smtClean="0"/>
          </a:p>
          <a:p>
            <a:r>
              <a:rPr lang="en-US" baseline="0" dirty="0" smtClean="0"/>
              <a:t>Goal—build language proficiency</a:t>
            </a:r>
          </a:p>
          <a:p>
            <a:endParaRPr lang="en-US" baseline="0" dirty="0" smtClean="0"/>
          </a:p>
          <a:p>
            <a:r>
              <a:rPr lang="en-US" dirty="0" smtClean="0"/>
              <a:t>Provide students direction</a:t>
            </a:r>
            <a:r>
              <a:rPr lang="en-US" baseline="0" dirty="0" smtClean="0"/>
              <a:t> in language learning</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Mastering a language requires developing competency or proficiency in communication skills. The proficiency level achieved is directly linked to the amount of time spent learning the language. There are a number of ways that students might advance their proficiency level in a language skill, including: </a:t>
            </a:r>
          </a:p>
          <a:p>
            <a:r>
              <a:rPr lang="en-US" sz="1200" b="0" i="0" u="none" strike="noStrike" kern="1200" baseline="0" dirty="0" smtClean="0">
                <a:solidFill>
                  <a:schemeClr val="tx1"/>
                </a:solidFill>
                <a:latin typeface="+mn-lt"/>
                <a:ea typeface="+mn-ea"/>
                <a:cs typeface="+mn-cs"/>
              </a:rPr>
              <a:t>practicing with native speakers, taking a language course measured in instructional hours, traveling, living, or studying abroad, interacting with others learning the language, in a virtual or traditional classroom, </a:t>
            </a:r>
            <a:r>
              <a:rPr lang="en-US" sz="1200" b="0" i="0" u="none" strike="noStrike" kern="1200" baseline="0" dirty="0" smtClean="0">
                <a:solidFill>
                  <a:schemeClr val="tx1"/>
                </a:solidFill>
                <a:latin typeface="+mn-lt"/>
                <a:ea typeface="+mn-ea"/>
                <a:cs typeface="+mn-cs"/>
              </a:rPr>
              <a:t>participating </a:t>
            </a:r>
            <a:r>
              <a:rPr lang="en-US" sz="1200" b="0" i="0" u="none" strike="noStrike" kern="1200" baseline="0" dirty="0" smtClean="0">
                <a:solidFill>
                  <a:schemeClr val="tx1"/>
                </a:solidFill>
                <a:latin typeface="+mn-lt"/>
                <a:ea typeface="+mn-ea"/>
                <a:cs typeface="+mn-cs"/>
              </a:rPr>
              <a:t>in intensive study programs, etc.</a:t>
            </a:r>
          </a:p>
          <a:p>
            <a:endParaRPr lang="en-US" dirty="0" smtClean="0"/>
          </a:p>
          <a:p>
            <a:endParaRPr lang="en-US" baseline="0" dirty="0" smtClean="0"/>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7D4113-607C-4C8C-A317-57A1D107AA5D}" type="slidenum">
              <a:rPr lang="en-US" smtClean="0"/>
              <a:pPr/>
              <a:t>6</a:t>
            </a:fld>
            <a:endParaRPr lang="en-US" dirty="0"/>
          </a:p>
        </p:txBody>
      </p:sp>
    </p:spTree>
    <p:extLst>
      <p:ext uri="{BB962C8B-B14F-4D97-AF65-F5344CB8AC3E}">
        <p14:creationId xmlns:p14="http://schemas.microsoft.com/office/powerpoint/2010/main" val="1027976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Bottom </a:t>
            </a:r>
            <a:r>
              <a:rPr lang="en-US" sz="1200" kern="1200" baseline="0" dirty="0" smtClean="0">
                <a:solidFill>
                  <a:schemeClr val="tx1"/>
                </a:solidFill>
                <a:effectLst/>
                <a:latin typeface="+mn-lt"/>
                <a:ea typeface="+mn-ea"/>
                <a:cs typeface="+mn-cs"/>
              </a:rPr>
              <a:t>line—ultimate goal of Common Core is right here.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7D4113-607C-4C8C-A317-57A1D107AA5D}" type="slidenum">
              <a:rPr lang="en-US" smtClean="0"/>
              <a:pPr/>
              <a:t>7</a:t>
            </a:fld>
            <a:endParaRPr lang="en-US" dirty="0"/>
          </a:p>
        </p:txBody>
      </p:sp>
    </p:spTree>
    <p:extLst>
      <p:ext uri="{BB962C8B-B14F-4D97-AF65-F5344CB8AC3E}">
        <p14:creationId xmlns:p14="http://schemas.microsoft.com/office/powerpoint/2010/main" val="3149429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dirty="0" smtClean="0"/>
              <a:t>ACTFL Proficiency Guidelines are a description of what individuals can do with language in terms of speaking, writing, listening, and reading in real-world situations in a spontaneous and non-rehearsed context.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Guidelines are not based on any particular theory, pedagogical method, or educational curriculum. They neither describe how an individual learns a language nor prescribe how an individual should learn a language, and they should not be used for such purposes. They are an instrument for the evaluation of </a:t>
            </a:r>
            <a:r>
              <a:rPr lang="en-US" dirty="0" smtClean="0">
                <a:effectLst/>
              </a:rPr>
              <a:t>functional language ability.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Educators</a:t>
            </a:r>
            <a:r>
              <a:rPr lang="en-US" baseline="0" dirty="0" smtClean="0"/>
              <a:t> can find the m</a:t>
            </a:r>
            <a:r>
              <a:rPr lang="en-US" dirty="0" smtClean="0"/>
              <a:t>ost current version of the ACTFL Proficiency Guidelines for Speaking, Writing, Listening, and Reading online at www.actfl.org</a:t>
            </a:r>
            <a:r>
              <a:rPr lang="en-US" baseline="0" dirty="0" smtClean="0"/>
              <a:t>.  The document is </a:t>
            </a:r>
            <a:r>
              <a:rPr lang="en-US" dirty="0" smtClean="0"/>
              <a:t>made interactive through the inclusion of glossed terms and multimedia exemplars.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ffectLst/>
            </a:endParaRPr>
          </a:p>
        </p:txBody>
      </p:sp>
      <p:sp>
        <p:nvSpPr>
          <p:cNvPr id="4" name="Slide Number Placeholder 3"/>
          <p:cNvSpPr>
            <a:spLocks noGrp="1"/>
          </p:cNvSpPr>
          <p:nvPr>
            <p:ph type="sldNum" sz="quarter" idx="10"/>
          </p:nvPr>
        </p:nvSpPr>
        <p:spPr/>
        <p:txBody>
          <a:bodyPr/>
          <a:lstStyle/>
          <a:p>
            <a:fld id="{0A7D4113-607C-4C8C-A317-57A1D107AA5D}" type="slidenum">
              <a:rPr lang="en-US" smtClean="0"/>
              <a:pPr/>
              <a:t>8</a:t>
            </a:fld>
            <a:endParaRPr lang="en-US" dirty="0"/>
          </a:p>
        </p:txBody>
      </p:sp>
    </p:spTree>
    <p:extLst>
      <p:ext uri="{BB962C8B-B14F-4D97-AF65-F5344CB8AC3E}">
        <p14:creationId xmlns:p14="http://schemas.microsoft.com/office/powerpoint/2010/main" val="3149429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Characteristics—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Novice</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	single words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	memorized</a:t>
            </a:r>
            <a:r>
              <a:rPr lang="en-US" sz="1600" baseline="0" dirty="0" smtClean="0"/>
              <a:t> phrases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	no creation with language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Intermediate</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	master present tense</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	strings of sentences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	language creation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Advanced</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	master of all timeframes</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	structured arguments</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	</a:t>
            </a:r>
            <a:r>
              <a:rPr lang="en-US" sz="1600" baseline="0" dirty="0" err="1" smtClean="0"/>
              <a:t>paragragh</a:t>
            </a:r>
            <a:r>
              <a:rPr lang="en-US" sz="1600" baseline="0" dirty="0" smtClean="0"/>
              <a:t> length discourse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each skill (speaking,</a:t>
            </a:r>
            <a:r>
              <a:rPr lang="en-US" baseline="0" dirty="0" smtClean="0"/>
              <a:t> reading, writing, listening)</a:t>
            </a:r>
            <a:r>
              <a:rPr lang="en-US" dirty="0" smtClean="0"/>
              <a:t>, t</a:t>
            </a:r>
            <a:r>
              <a:rPr lang="en-US" baseline="0" dirty="0" smtClean="0"/>
              <a:t>he Proficiency</a:t>
            </a:r>
            <a:r>
              <a:rPr lang="en-US" dirty="0" smtClean="0"/>
              <a:t> Guidelines identify five major levels of proficiency:  Novice, Intermediate, Advanced,</a:t>
            </a:r>
            <a:r>
              <a:rPr lang="en-US" baseline="0" dirty="0" smtClean="0"/>
              <a:t> </a:t>
            </a:r>
            <a:r>
              <a:rPr lang="en-US" dirty="0" smtClean="0"/>
              <a:t>Superior, and Distinguished. The major levels Novice, Intermediate, and Advanced are subdivided into Low, Mid, and High sublevels.</a:t>
            </a:r>
            <a:r>
              <a:rPr lang="en-US" baseline="0" dirty="0" smtClean="0"/>
              <a:t> </a:t>
            </a:r>
            <a:r>
              <a:rPr lang="en-US" dirty="0" smtClean="0"/>
              <a:t>The levels of the ACTFL Guidelines describe the continuum of proficiency from that of little or no functional ability</a:t>
            </a:r>
            <a:r>
              <a:rPr lang="en-US" baseline="0" dirty="0" smtClean="0"/>
              <a:t> to the level of a </a:t>
            </a:r>
            <a:r>
              <a:rPr lang="en-US" dirty="0" smtClean="0"/>
              <a:t>highly articulate, well-educated language user. Together the levels form a hierarchy in which each level subsumes all lower levels. Access www.actfl.org to explore the Guidelines by skill or by level</a:t>
            </a:r>
            <a:r>
              <a:rPr lang="en-US" baseline="0" dirty="0" smtClean="0"/>
              <a:t> AND</a:t>
            </a:r>
            <a:r>
              <a:rPr lang="en-US" dirty="0" smtClean="0"/>
              <a:t> to listen to and read samples in English that represent abilities at each of the major proficiency levels.</a:t>
            </a:r>
          </a:p>
          <a:p>
            <a:endParaRPr lang="en-US" dirty="0" smtClean="0"/>
          </a:p>
          <a:p>
            <a:r>
              <a:rPr lang="en-US" u="sng" dirty="0" smtClean="0"/>
              <a:t>Note: Louisiana World Language Content Standards</a:t>
            </a:r>
            <a:r>
              <a:rPr lang="en-US" u="sng" baseline="0" dirty="0" smtClean="0"/>
              <a:t> comprise only the Novice, Intermediate, and Advanced levels.</a:t>
            </a:r>
            <a:endParaRPr lang="en-US" u="sng" dirty="0" smtClean="0"/>
          </a:p>
          <a:p>
            <a:r>
              <a:rPr lang="en-US" dirty="0" smtClean="0"/>
              <a:t> </a:t>
            </a:r>
          </a:p>
        </p:txBody>
      </p:sp>
      <p:sp>
        <p:nvSpPr>
          <p:cNvPr id="4" name="Slide Number Placeholder 3"/>
          <p:cNvSpPr>
            <a:spLocks noGrp="1"/>
          </p:cNvSpPr>
          <p:nvPr>
            <p:ph type="sldNum" sz="quarter" idx="10"/>
          </p:nvPr>
        </p:nvSpPr>
        <p:spPr/>
        <p:txBody>
          <a:bodyPr/>
          <a:lstStyle/>
          <a:p>
            <a:fld id="{0A7D4113-607C-4C8C-A317-57A1D107AA5D}" type="slidenum">
              <a:rPr lang="en-US" smtClean="0"/>
              <a:pPr/>
              <a:t>9</a:t>
            </a:fld>
            <a:endParaRPr lang="en-US" dirty="0"/>
          </a:p>
        </p:txBody>
      </p:sp>
    </p:spTree>
    <p:extLst>
      <p:ext uri="{BB962C8B-B14F-4D97-AF65-F5344CB8AC3E}">
        <p14:creationId xmlns:p14="http://schemas.microsoft.com/office/powerpoint/2010/main" val="3149429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0"/>
            <a:ext cx="9144000" cy="1066800"/>
          </a:xfrm>
          <a:prstGeom prst="rect">
            <a:avLst/>
          </a:prstGeom>
        </p:spPr>
        <p:txBody>
          <a:bodyPr anchor="ctr"/>
          <a:lstStyle>
            <a:lvl1pPr>
              <a:defRPr sz="3000">
                <a:solidFill>
                  <a:schemeClr val="bg1"/>
                </a:solidFill>
                <a:latin typeface="Chalkduster" pitchFamily="66" charset="0"/>
              </a:defRPr>
            </a:lvl1pPr>
          </a:lstStyle>
          <a:p>
            <a:r>
              <a:rPr lang="en-US" dirty="0" smtClean="0"/>
              <a:t>CLICK TO EDIT MASTER TITLE STYLE</a:t>
            </a:r>
            <a:endParaRPr lang="en-US" dirty="0"/>
          </a:p>
        </p:txBody>
      </p:sp>
      <p:sp>
        <p:nvSpPr>
          <p:cNvPr id="10" name="Slide Number Placeholder 5"/>
          <p:cNvSpPr>
            <a:spLocks noGrp="1"/>
          </p:cNvSpPr>
          <p:nvPr>
            <p:ph type="sldNum" sz="quarter" idx="4"/>
          </p:nvPr>
        </p:nvSpPr>
        <p:spPr>
          <a:xfrm>
            <a:off x="7010400" y="6553200"/>
            <a:ext cx="2133600" cy="342899"/>
          </a:xfrm>
          <a:prstGeom prst="rect">
            <a:avLst/>
          </a:prstGeom>
        </p:spPr>
        <p:txBody>
          <a:bodyPr vert="horz" lIns="91440" tIns="45720" rIns="91440" bIns="45720" rtlCol="0" anchor="ctr"/>
          <a:lstStyle>
            <a:lvl1pPr algn="r">
              <a:defRPr sz="1200">
                <a:solidFill>
                  <a:schemeClr val="tx1">
                    <a:tint val="75000"/>
                  </a:schemeClr>
                </a:solidFill>
                <a:latin typeface="Steinem" pitchFamily="2" charset="0"/>
              </a:defRPr>
            </a:lvl1pPr>
          </a:lstStyle>
          <a:p>
            <a:fld id="{79BA4B8F-8B3F-4B52-9164-AF2CA95F68ED}" type="slidenum">
              <a:rPr lang="en-US" smtClean="0"/>
              <a:pPr/>
              <a:t>‹#›</a:t>
            </a:fld>
            <a:endParaRPr lang="en-US" dirty="0"/>
          </a:p>
        </p:txBody>
      </p:sp>
      <p:sp>
        <p:nvSpPr>
          <p:cNvPr id="11" name="Footer Placeholder 4"/>
          <p:cNvSpPr>
            <a:spLocks noGrp="1"/>
          </p:cNvSpPr>
          <p:nvPr>
            <p:ph type="ftr" sz="quarter" idx="3"/>
          </p:nvPr>
        </p:nvSpPr>
        <p:spPr>
          <a:xfrm>
            <a:off x="152400" y="6553200"/>
            <a:ext cx="2895600" cy="342899"/>
          </a:xfrm>
          <a:prstGeom prst="rect">
            <a:avLst/>
          </a:prstGeom>
          <a:noFill/>
        </p:spPr>
        <p:txBody>
          <a:bodyPr/>
          <a:lstStyle>
            <a:lvl1pPr>
              <a:defRPr sz="1800">
                <a:solidFill>
                  <a:schemeClr val="bg2">
                    <a:lumMod val="50000"/>
                  </a:schemeClr>
                </a:solidFill>
                <a:latin typeface="Chalkduster" pitchFamily="66" charset="0"/>
              </a:defRPr>
            </a:lvl1pPr>
          </a:lstStyle>
          <a:p>
            <a:r>
              <a:rPr lang="en-US" dirty="0" smtClean="0"/>
              <a:t>Louisiana Believes</a:t>
            </a:r>
            <a:endParaRPr lang="en-US" dirty="0"/>
          </a:p>
        </p:txBody>
      </p:sp>
      <p:sp>
        <p:nvSpPr>
          <p:cNvPr id="4" name="Content Placeholder 3"/>
          <p:cNvSpPr>
            <a:spLocks noGrp="1"/>
          </p:cNvSpPr>
          <p:nvPr>
            <p:ph sz="quarter" idx="10"/>
          </p:nvPr>
        </p:nvSpPr>
        <p:spPr>
          <a:xfrm>
            <a:off x="152400" y="1295400"/>
            <a:ext cx="8839200" cy="51054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70918152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FE7D44F-E6E5-443F-8BF2-086A41EF0098}" type="datetimeFigureOut">
              <a:rPr lang="en-US" smtClean="0"/>
              <a:pPr/>
              <a:t>8/4/2014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C47D349-50A5-425D-A6B4-DE7BC75701B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693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693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804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FE7D44F-E6E5-443F-8BF2-086A41EF0098}" type="datetimeFigureOut">
              <a:rPr lang="en-US" smtClean="0"/>
              <a:pPr/>
              <a:t>8/4/2014</a:t>
            </a:fld>
            <a:endParaRPr lang="en-US" dirty="0"/>
          </a:p>
        </p:txBody>
      </p:sp>
      <p:sp>
        <p:nvSpPr>
          <p:cNvPr id="3" name="Footer Placeholder 2"/>
          <p:cNvSpPr>
            <a:spLocks noGrp="1"/>
          </p:cNvSpPr>
          <p:nvPr>
            <p:ph type="ftr" sz="quarter" idx="11"/>
          </p:nvPr>
        </p:nvSpPr>
        <p:spPr>
          <a:xfrm>
            <a:off x="152400" y="6553200"/>
            <a:ext cx="2895600" cy="342899"/>
          </a:xfrm>
          <a:prstGeom prst="rect">
            <a:avLst/>
          </a:prstGeom>
        </p:spPr>
        <p:txBody>
          <a:bodyPr/>
          <a:lstStyle/>
          <a:p>
            <a:endParaRPr lang="en-US" dirty="0"/>
          </a:p>
        </p:txBody>
      </p:sp>
      <p:sp>
        <p:nvSpPr>
          <p:cNvPr id="4" name="Slide Number Placeholder 3"/>
          <p:cNvSpPr>
            <a:spLocks noGrp="1"/>
          </p:cNvSpPr>
          <p:nvPr>
            <p:ph type="sldNum" sz="quarter" idx="12"/>
          </p:nvPr>
        </p:nvSpPr>
        <p:spPr>
          <a:xfrm>
            <a:off x="7010400" y="6553200"/>
            <a:ext cx="2133600" cy="342899"/>
          </a:xfrm>
          <a:prstGeom prst="rect">
            <a:avLst/>
          </a:prstGeom>
        </p:spPr>
        <p:txBody>
          <a:bodyPr/>
          <a:lstStyle/>
          <a:p>
            <a:fld id="{7C47D349-50A5-425D-A6B4-DE7BC75701B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halkboard-Box-Header.png"/>
          <p:cNvPicPr>
            <a:picLocks noChangeAspect="1"/>
          </p:cNvPicPr>
          <p:nvPr/>
        </p:nvPicPr>
        <p:blipFill>
          <a:blip r:embed="rId5" cstate="print"/>
          <a:stretch>
            <a:fillRect/>
          </a:stretch>
        </p:blipFill>
        <p:spPr>
          <a:xfrm>
            <a:off x="0" y="0"/>
            <a:ext cx="9144000" cy="1270000"/>
          </a:xfrm>
          <a:prstGeom prst="rect">
            <a:avLst/>
          </a:prstGeom>
        </p:spPr>
      </p:pic>
      <p:pic>
        <p:nvPicPr>
          <p:cNvPr id="8" name="Picture 7" descr="Chalkboard-Box-Footer-Blue.png"/>
          <p:cNvPicPr>
            <a:picLocks noChangeAspect="1"/>
          </p:cNvPicPr>
          <p:nvPr/>
        </p:nvPicPr>
        <p:blipFill>
          <a:blip r:embed="rId6" cstate="print"/>
          <a:stretch>
            <a:fillRect/>
          </a:stretch>
        </p:blipFill>
        <p:spPr>
          <a:xfrm>
            <a:off x="0" y="6477000"/>
            <a:ext cx="9144000" cy="419099"/>
          </a:xfrm>
          <a:prstGeom prst="rect">
            <a:avLst/>
          </a:prstGeom>
        </p:spPr>
      </p:pic>
      <p:sp>
        <p:nvSpPr>
          <p:cNvPr id="3" name="Text Placeholder 2"/>
          <p:cNvSpPr>
            <a:spLocks noGrp="1"/>
          </p:cNvSpPr>
          <p:nvPr>
            <p:ph type="body" idx="1"/>
          </p:nvPr>
        </p:nvSpPr>
        <p:spPr>
          <a:xfrm>
            <a:off x="152400" y="1295400"/>
            <a:ext cx="8839200" cy="5105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4"/>
          </p:nvPr>
        </p:nvSpPr>
        <p:spPr>
          <a:xfrm>
            <a:off x="7010400" y="6553200"/>
            <a:ext cx="2133600" cy="342899"/>
          </a:xfrm>
          <a:prstGeom prst="rect">
            <a:avLst/>
          </a:prstGeom>
        </p:spPr>
        <p:txBody>
          <a:bodyPr vert="horz" lIns="91440" tIns="45720" rIns="91440" bIns="45720" rtlCol="0" anchor="ctr"/>
          <a:lstStyle>
            <a:lvl1pPr algn="r">
              <a:defRPr sz="1200">
                <a:solidFill>
                  <a:schemeClr val="tx1">
                    <a:tint val="75000"/>
                  </a:schemeClr>
                </a:solidFill>
                <a:latin typeface="Steinem" pitchFamily="2" charset="0"/>
              </a:defRPr>
            </a:lvl1pPr>
          </a:lstStyle>
          <a:p>
            <a:fld id="{79BA4B8F-8B3F-4B52-9164-AF2CA95F68ED}" type="slidenum">
              <a:rPr lang="en-US" smtClean="0"/>
              <a:pPr/>
              <a:t>‹#›</a:t>
            </a:fld>
            <a:endParaRPr lang="en-US" dirty="0"/>
          </a:p>
        </p:txBody>
      </p:sp>
      <p:sp>
        <p:nvSpPr>
          <p:cNvPr id="9" name="Footer Placeholder 4"/>
          <p:cNvSpPr>
            <a:spLocks noGrp="1"/>
          </p:cNvSpPr>
          <p:nvPr>
            <p:ph type="ftr" sz="quarter" idx="3"/>
          </p:nvPr>
        </p:nvSpPr>
        <p:spPr>
          <a:xfrm>
            <a:off x="152400" y="6553200"/>
            <a:ext cx="2895600" cy="342899"/>
          </a:xfrm>
          <a:prstGeom prst="rect">
            <a:avLst/>
          </a:prstGeom>
          <a:noFill/>
        </p:spPr>
        <p:txBody>
          <a:bodyPr/>
          <a:lstStyle>
            <a:lvl1pPr>
              <a:defRPr sz="1800">
                <a:solidFill>
                  <a:schemeClr val="bg2">
                    <a:lumMod val="50000"/>
                  </a:schemeClr>
                </a:solidFill>
                <a:latin typeface="Chalkduster" pitchFamily="66" charset="0"/>
              </a:defRPr>
            </a:lvl1pPr>
          </a:lstStyle>
          <a:p>
            <a:r>
              <a:rPr lang="en-US" dirty="0" smtClean="0"/>
              <a:t>Louisiana Believes</a:t>
            </a:r>
            <a:endParaRPr lang="en-US" dirty="0"/>
          </a:p>
        </p:txBody>
      </p:sp>
    </p:spTree>
    <p:extLst>
      <p:ext uri="{BB962C8B-B14F-4D97-AF65-F5344CB8AC3E}">
        <p14:creationId xmlns:p14="http://schemas.microsoft.com/office/powerpoint/2010/main" val="4261257264"/>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6" r:id="rId3"/>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230188" indent="-230188" algn="l" defTabSz="914400" rtl="0" eaLnBrk="1" latinLnBrk="0" hangingPunct="1">
        <a:spcBef>
          <a:spcPct val="20000"/>
        </a:spcBef>
        <a:buFont typeface="Arial" pitchFamily="34" charset="0"/>
        <a:buChar char="•"/>
        <a:defRPr sz="3200" kern="1200">
          <a:solidFill>
            <a:schemeClr val="tx1"/>
          </a:solidFill>
          <a:latin typeface="+mj-lt"/>
          <a:ea typeface="+mn-ea"/>
          <a:cs typeface="+mn-cs"/>
        </a:defRPr>
      </a:lvl1pPr>
      <a:lvl2pPr marL="461963" indent="-231775" algn="l" defTabSz="914400" rtl="0" eaLnBrk="1" latinLnBrk="0" hangingPunct="1">
        <a:spcBef>
          <a:spcPct val="20000"/>
        </a:spcBef>
        <a:buFont typeface="Arial" pitchFamily="34" charset="0"/>
        <a:buChar char="•"/>
        <a:defRPr sz="2800" kern="1200">
          <a:solidFill>
            <a:schemeClr val="tx1"/>
          </a:solidFill>
          <a:latin typeface="+mj-lt"/>
          <a:ea typeface="+mn-ea"/>
          <a:cs typeface="+mn-cs"/>
        </a:defRPr>
      </a:lvl2pPr>
      <a:lvl3pPr marL="684213" indent="-22225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045651"/>
      </p:ext>
    </p:extLst>
  </p:cSld>
  <p:clrMap bg1="lt1" tx1="dk1" bg2="lt2" tx2="dk2" accent1="accent1" accent2="accent2" accent3="accent3" accent4="accent4" accent5="accent5" accent6="accent6" hlink="hlink" folHlink="folHlink"/>
  <p:sldLayoutIdLst>
    <p:sldLayoutId id="2147483662" r:id="rId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6"/>
          <p:cNvPicPr>
            <a:picLocks noChangeAspect="1"/>
          </p:cNvPicPr>
          <p:nvPr/>
        </p:nvPicPr>
        <p:blipFill>
          <a:blip r:embed="rId4" cstate="print"/>
          <a:srcRect/>
          <a:stretch>
            <a:fillRect/>
          </a:stretch>
        </p:blipFill>
        <p:spPr bwMode="auto">
          <a:xfrm>
            <a:off x="0" y="2743200"/>
            <a:ext cx="9144000" cy="1752600"/>
          </a:xfrm>
          <a:prstGeom prst="rect">
            <a:avLst/>
          </a:prstGeom>
          <a:noFill/>
          <a:ln w="9525">
            <a:noFill/>
            <a:miter lim="800000"/>
            <a:headEnd/>
            <a:tailEnd/>
          </a:ln>
        </p:spPr>
      </p:pic>
    </p:spTree>
    <p:extLst>
      <p:ext uri="{BB962C8B-B14F-4D97-AF65-F5344CB8AC3E}">
        <p14:creationId xmlns:p14="http://schemas.microsoft.com/office/powerpoint/2010/main" val="110323085"/>
      </p:ext>
    </p:extLst>
  </p:cSld>
  <p:clrMap bg1="lt1" tx1="dk1" bg2="lt2" tx2="dk2" accent1="accent1" accent2="accent2" accent3="accent3" accent4="accent4" accent5="accent5" accent6="accent6" hlink="hlink" folHlink="folHlink"/>
  <p:sldLayoutIdLst>
    <p:sldLayoutId id="2147483664" r:id="rId1"/>
    <p:sldLayoutId id="2147483667" r:id="rId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www.louisianabelieves.com/"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hyperlink" Target="http://www.actfl.org/" TargetMode="External"/><Relationship Id="rId7" Type="http://schemas.openxmlformats.org/officeDocument/2006/relationships/image" Target="../media/image12.gi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www.louisianabelieves.com/academics/common-core-state-standards" TargetMode="External"/><Relationship Id="rId5" Type="http://schemas.openxmlformats.org/officeDocument/2006/relationships/hyperlink" Target="http://www.ncssfl.org/" TargetMode="External"/><Relationship Id="rId4" Type="http://schemas.openxmlformats.org/officeDocument/2006/relationships/hyperlink" Target="http://www.coe.int/t/dg4/linguistic/Cadre1_en.asp"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304800" y="3412868"/>
            <a:ext cx="8458200" cy="1569660"/>
          </a:xfrm>
          <a:prstGeom prst="rect">
            <a:avLst/>
          </a:prstGeom>
        </p:spPr>
        <p:txBody>
          <a:bodyPr wrap="square" anchor="ctr">
            <a:spAutoFit/>
          </a:bodyPr>
          <a:lstStyle/>
          <a:p>
            <a:pPr algn="ctr"/>
            <a:r>
              <a:rPr lang="en-US" sz="2400" b="1" cap="all" spc="300" dirty="0" smtClean="0">
                <a:latin typeface="Arial" pitchFamily="34" charset="0"/>
                <a:ea typeface="Steinem Unicode" pitchFamily="18" charset="2"/>
                <a:cs typeface="Arial" pitchFamily="34" charset="0"/>
              </a:rPr>
              <a:t>WORLD LANGUAGE CONTENT STANDARDS:</a:t>
            </a:r>
          </a:p>
          <a:p>
            <a:pPr algn="ctr"/>
            <a:r>
              <a:rPr lang="en-US" sz="2400" b="1" cap="all" spc="300" dirty="0" smtClean="0">
                <a:latin typeface="Arial" pitchFamily="34" charset="0"/>
                <a:ea typeface="Steinem Unicode" pitchFamily="18" charset="2"/>
                <a:cs typeface="Arial" pitchFamily="34" charset="0"/>
              </a:rPr>
              <a:t>American Sign Language, </a:t>
            </a:r>
          </a:p>
          <a:p>
            <a:pPr algn="ctr"/>
            <a:r>
              <a:rPr lang="en-US" sz="2400" b="1" cap="all" spc="300" dirty="0" smtClean="0">
                <a:latin typeface="Arial" pitchFamily="34" charset="0"/>
                <a:ea typeface="Steinem Unicode" pitchFamily="18" charset="2"/>
                <a:cs typeface="Arial" pitchFamily="34" charset="0"/>
              </a:rPr>
              <a:t>Immersion languages,</a:t>
            </a:r>
          </a:p>
          <a:p>
            <a:pPr algn="ctr"/>
            <a:r>
              <a:rPr lang="en-US" sz="2400" b="1" cap="all" spc="300" dirty="0" smtClean="0">
                <a:latin typeface="Arial" pitchFamily="34" charset="0"/>
                <a:ea typeface="Steinem Unicode" pitchFamily="18" charset="2"/>
                <a:cs typeface="Arial" pitchFamily="34" charset="0"/>
              </a:rPr>
              <a:t> Modern languages</a:t>
            </a:r>
          </a:p>
        </p:txBody>
      </p:sp>
    </p:spTree>
    <p:extLst>
      <p:ext uri="{BB962C8B-B14F-4D97-AF65-F5344CB8AC3E}">
        <p14:creationId xmlns:p14="http://schemas.microsoft.com/office/powerpoint/2010/main" val="26436732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Louisiana Believes</a:t>
            </a:r>
            <a:endParaRPr lang="en-US" dirty="0"/>
          </a:p>
        </p:txBody>
      </p:sp>
      <p:sp>
        <p:nvSpPr>
          <p:cNvPr id="3" name="Slide Number Placeholder 2"/>
          <p:cNvSpPr>
            <a:spLocks noGrp="1"/>
          </p:cNvSpPr>
          <p:nvPr>
            <p:ph type="sldNum" sz="quarter" idx="12"/>
          </p:nvPr>
        </p:nvSpPr>
        <p:spPr/>
        <p:txBody>
          <a:bodyPr/>
          <a:lstStyle/>
          <a:p>
            <a:fld id="{7C47D349-50A5-425D-A6B4-DE7BC75701B4}" type="slidenum">
              <a:rPr lang="en-US" smtClean="0"/>
              <a:pPr/>
              <a:t>10</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676400"/>
            <a:ext cx="6893743" cy="4450536"/>
          </a:xfrm>
          <a:prstGeom prst="rect">
            <a:avLst/>
          </a:prstGeom>
        </p:spPr>
      </p:pic>
      <p:sp>
        <p:nvSpPr>
          <p:cNvPr id="5" name="TextBox 4"/>
          <p:cNvSpPr txBox="1"/>
          <p:nvPr/>
        </p:nvSpPr>
        <p:spPr>
          <a:xfrm>
            <a:off x="0" y="228600"/>
            <a:ext cx="9144000" cy="707886"/>
          </a:xfrm>
          <a:prstGeom prst="rect">
            <a:avLst/>
          </a:prstGeom>
          <a:noFill/>
        </p:spPr>
        <p:txBody>
          <a:bodyPr wrap="square" rtlCol="0">
            <a:spAutoFit/>
          </a:bodyPr>
          <a:lstStyle/>
          <a:p>
            <a:pPr algn="ctr"/>
            <a:r>
              <a:rPr lang="en-US" sz="4000" dirty="0" smtClean="0">
                <a:solidFill>
                  <a:schemeClr val="bg1"/>
                </a:solidFill>
                <a:latin typeface="Chalkduster" charset="0"/>
              </a:rPr>
              <a:t>Proficiency Scale</a:t>
            </a:r>
            <a:endParaRPr lang="en-US" sz="4000" dirty="0">
              <a:solidFill>
                <a:schemeClr val="bg1"/>
              </a:solidFill>
              <a:latin typeface="Chalkduster" charset="0"/>
            </a:endParaRPr>
          </a:p>
        </p:txBody>
      </p:sp>
    </p:spTree>
    <p:extLst>
      <p:ext uri="{BB962C8B-B14F-4D97-AF65-F5344CB8AC3E}">
        <p14:creationId xmlns:p14="http://schemas.microsoft.com/office/powerpoint/2010/main" val="32056130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ACTFL Proficiency Guidelines</a:t>
            </a:r>
            <a:endParaRPr lang="en-US" sz="4000" dirty="0"/>
          </a:p>
        </p:txBody>
      </p:sp>
      <p:sp>
        <p:nvSpPr>
          <p:cNvPr id="3" name="Slide Number Placeholder 2"/>
          <p:cNvSpPr>
            <a:spLocks noGrp="1"/>
          </p:cNvSpPr>
          <p:nvPr>
            <p:ph type="sldNum" sz="quarter" idx="4"/>
          </p:nvPr>
        </p:nvSpPr>
        <p:spPr/>
        <p:txBody>
          <a:bodyPr/>
          <a:lstStyle/>
          <a:p>
            <a:fld id="{79BA4B8F-8B3F-4B52-9164-AF2CA95F68ED}" type="slidenum">
              <a:rPr lang="en-US" smtClean="0"/>
              <a:pPr/>
              <a:t>11</a:t>
            </a:fld>
            <a:endParaRPr lang="en-US" dirty="0"/>
          </a:p>
        </p:txBody>
      </p:sp>
      <p:sp>
        <p:nvSpPr>
          <p:cNvPr id="4" name="Footer Placeholder 3"/>
          <p:cNvSpPr>
            <a:spLocks noGrp="1"/>
          </p:cNvSpPr>
          <p:nvPr>
            <p:ph type="ftr" sz="quarter" idx="3"/>
          </p:nvPr>
        </p:nvSpPr>
        <p:spPr/>
        <p:txBody>
          <a:bodyPr/>
          <a:lstStyle/>
          <a:p>
            <a:r>
              <a:rPr lang="en-US" smtClean="0"/>
              <a:t>Louisiana Believes</a:t>
            </a:r>
            <a:endParaRPr lang="en-US" dirty="0"/>
          </a:p>
        </p:txBody>
      </p:sp>
      <p:sp>
        <p:nvSpPr>
          <p:cNvPr id="5" name="Content Placeholder 4"/>
          <p:cNvSpPr>
            <a:spLocks noGrp="1"/>
          </p:cNvSpPr>
          <p:nvPr>
            <p:ph sz="quarter" idx="10"/>
          </p:nvPr>
        </p:nvSpPr>
        <p:spPr/>
        <p:txBody>
          <a:bodyPr>
            <a:normAutofit/>
          </a:bodyPr>
          <a:lstStyle/>
          <a:p>
            <a:pPr lvl="1"/>
            <a:endParaRPr lang="en-US" dirty="0" smtClean="0">
              <a:solidFill>
                <a:srgbClr val="0000FF"/>
              </a:solidFill>
            </a:endParaRPr>
          </a:p>
          <a:p>
            <a:endParaRPr lang="en-US" dirty="0" smtClean="0"/>
          </a:p>
        </p:txBody>
      </p:sp>
      <p:pic>
        <p:nvPicPr>
          <p:cNvPr id="6" name="EN-08-Lui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24883998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ACTFL Proficiency Guidelines</a:t>
            </a:r>
            <a:endParaRPr lang="en-US" sz="4000" dirty="0"/>
          </a:p>
        </p:txBody>
      </p:sp>
      <p:sp>
        <p:nvSpPr>
          <p:cNvPr id="3" name="Slide Number Placeholder 2"/>
          <p:cNvSpPr>
            <a:spLocks noGrp="1"/>
          </p:cNvSpPr>
          <p:nvPr>
            <p:ph type="sldNum" sz="quarter" idx="4"/>
          </p:nvPr>
        </p:nvSpPr>
        <p:spPr/>
        <p:txBody>
          <a:bodyPr/>
          <a:lstStyle/>
          <a:p>
            <a:fld id="{79BA4B8F-8B3F-4B52-9164-AF2CA95F68ED}" type="slidenum">
              <a:rPr lang="en-US" smtClean="0"/>
              <a:pPr/>
              <a:t>12</a:t>
            </a:fld>
            <a:endParaRPr lang="en-US" dirty="0"/>
          </a:p>
        </p:txBody>
      </p:sp>
      <p:sp>
        <p:nvSpPr>
          <p:cNvPr id="4" name="Footer Placeholder 3"/>
          <p:cNvSpPr>
            <a:spLocks noGrp="1"/>
          </p:cNvSpPr>
          <p:nvPr>
            <p:ph type="ftr" sz="quarter" idx="3"/>
          </p:nvPr>
        </p:nvSpPr>
        <p:spPr/>
        <p:txBody>
          <a:bodyPr/>
          <a:lstStyle/>
          <a:p>
            <a:r>
              <a:rPr lang="en-US" smtClean="0"/>
              <a:t>Louisiana Believes</a:t>
            </a:r>
            <a:endParaRPr lang="en-US" dirty="0"/>
          </a:p>
        </p:txBody>
      </p:sp>
      <p:sp>
        <p:nvSpPr>
          <p:cNvPr id="5" name="Content Placeholder 4"/>
          <p:cNvSpPr>
            <a:spLocks noGrp="1"/>
          </p:cNvSpPr>
          <p:nvPr>
            <p:ph sz="quarter" idx="10"/>
          </p:nvPr>
        </p:nvSpPr>
        <p:spPr/>
        <p:txBody>
          <a:bodyPr>
            <a:normAutofit/>
          </a:bodyPr>
          <a:lstStyle/>
          <a:p>
            <a:pPr marL="230188" lvl="1" indent="0">
              <a:buNone/>
            </a:pPr>
            <a:endParaRPr lang="en-US" dirty="0"/>
          </a:p>
          <a:p>
            <a:endParaRPr lang="en-US" dirty="0" smtClean="0"/>
          </a:p>
        </p:txBody>
      </p:sp>
      <p:pic>
        <p:nvPicPr>
          <p:cNvPr id="6" name="EN-16-Sung.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3468261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ACTFL Proficiency Guidelines</a:t>
            </a:r>
            <a:endParaRPr lang="en-US" sz="4000" dirty="0"/>
          </a:p>
        </p:txBody>
      </p:sp>
      <p:sp>
        <p:nvSpPr>
          <p:cNvPr id="3" name="Slide Number Placeholder 2"/>
          <p:cNvSpPr>
            <a:spLocks noGrp="1"/>
          </p:cNvSpPr>
          <p:nvPr>
            <p:ph type="sldNum" sz="quarter" idx="4"/>
          </p:nvPr>
        </p:nvSpPr>
        <p:spPr/>
        <p:txBody>
          <a:bodyPr/>
          <a:lstStyle/>
          <a:p>
            <a:fld id="{79BA4B8F-8B3F-4B52-9164-AF2CA95F68ED}" type="slidenum">
              <a:rPr lang="en-US" smtClean="0"/>
              <a:pPr/>
              <a:t>13</a:t>
            </a:fld>
            <a:endParaRPr lang="en-US" dirty="0"/>
          </a:p>
        </p:txBody>
      </p:sp>
      <p:sp>
        <p:nvSpPr>
          <p:cNvPr id="4" name="Footer Placeholder 3"/>
          <p:cNvSpPr>
            <a:spLocks noGrp="1"/>
          </p:cNvSpPr>
          <p:nvPr>
            <p:ph type="ftr" sz="quarter" idx="3"/>
          </p:nvPr>
        </p:nvSpPr>
        <p:spPr/>
        <p:txBody>
          <a:bodyPr/>
          <a:lstStyle/>
          <a:p>
            <a:r>
              <a:rPr lang="en-US" smtClean="0"/>
              <a:t>Louisiana Believes</a:t>
            </a:r>
            <a:endParaRPr lang="en-US" dirty="0"/>
          </a:p>
        </p:txBody>
      </p:sp>
      <p:sp>
        <p:nvSpPr>
          <p:cNvPr id="5" name="Content Placeholder 4"/>
          <p:cNvSpPr>
            <a:spLocks noGrp="1"/>
          </p:cNvSpPr>
          <p:nvPr>
            <p:ph sz="quarter" idx="10"/>
          </p:nvPr>
        </p:nvSpPr>
        <p:spPr/>
        <p:txBody>
          <a:bodyPr>
            <a:normAutofit/>
          </a:bodyPr>
          <a:lstStyle/>
          <a:p>
            <a:pPr lvl="1"/>
            <a:endParaRPr lang="en-US" dirty="0" smtClean="0">
              <a:solidFill>
                <a:srgbClr val="0000FF"/>
              </a:solidFill>
            </a:endParaRPr>
          </a:p>
          <a:p>
            <a:pPr marL="0" indent="0">
              <a:buNone/>
            </a:pPr>
            <a:endParaRPr lang="en-US" dirty="0" smtClean="0"/>
          </a:p>
        </p:txBody>
      </p:sp>
      <p:pic>
        <p:nvPicPr>
          <p:cNvPr id="6" name="EN-02-Jesu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21497257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dirty="0"/>
          </a:p>
        </p:txBody>
      </p:sp>
      <p:sp>
        <p:nvSpPr>
          <p:cNvPr id="3" name="Slide Number Placeholder 2"/>
          <p:cNvSpPr>
            <a:spLocks noGrp="1"/>
          </p:cNvSpPr>
          <p:nvPr>
            <p:ph type="sldNum" sz="quarter" idx="12"/>
          </p:nvPr>
        </p:nvSpPr>
        <p:spPr/>
        <p:txBody>
          <a:bodyPr/>
          <a:lstStyle/>
          <a:p>
            <a:endParaRPr lang="en-US" dirty="0"/>
          </a:p>
        </p:txBody>
      </p:sp>
      <p:sp>
        <p:nvSpPr>
          <p:cNvPr id="4" name="TextBox 3"/>
          <p:cNvSpPr txBox="1"/>
          <p:nvPr/>
        </p:nvSpPr>
        <p:spPr>
          <a:xfrm>
            <a:off x="685800" y="3124200"/>
            <a:ext cx="7848600" cy="1077218"/>
          </a:xfrm>
          <a:prstGeom prst="rect">
            <a:avLst/>
          </a:prstGeom>
          <a:noFill/>
        </p:spPr>
        <p:txBody>
          <a:bodyPr wrap="square" rtlCol="0">
            <a:spAutoFit/>
          </a:bodyPr>
          <a:lstStyle/>
          <a:p>
            <a:pPr algn="ctr"/>
            <a:r>
              <a:rPr lang="en-US" sz="3200" dirty="0" smtClean="0">
                <a:solidFill>
                  <a:schemeClr val="bg1"/>
                </a:solidFill>
                <a:latin typeface="Chalkduster" charset="0"/>
              </a:rPr>
              <a:t>How are the</a:t>
            </a:r>
          </a:p>
          <a:p>
            <a:pPr algn="ctr"/>
            <a:r>
              <a:rPr lang="en-US" sz="3200" dirty="0" smtClean="0">
                <a:solidFill>
                  <a:schemeClr val="bg1"/>
                </a:solidFill>
                <a:latin typeface="Chalkduster" charset="0"/>
              </a:rPr>
              <a:t> Standards Organized?</a:t>
            </a:r>
            <a:endParaRPr lang="en-US" sz="3200" dirty="0">
              <a:solidFill>
                <a:schemeClr val="bg1"/>
              </a:solidFill>
              <a:latin typeface="Chalkduster"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Organization of New Standards Document by:</a:t>
            </a:r>
            <a:endParaRPr lang="en-US" sz="4000" dirty="0"/>
          </a:p>
        </p:txBody>
      </p:sp>
      <p:sp>
        <p:nvSpPr>
          <p:cNvPr id="3" name="Slide Number Placeholder 2"/>
          <p:cNvSpPr>
            <a:spLocks noGrp="1"/>
          </p:cNvSpPr>
          <p:nvPr>
            <p:ph type="sldNum" sz="quarter" idx="4"/>
          </p:nvPr>
        </p:nvSpPr>
        <p:spPr/>
        <p:txBody>
          <a:bodyPr/>
          <a:lstStyle/>
          <a:p>
            <a:fld id="{79BA4B8F-8B3F-4B52-9164-AF2CA95F68ED}" type="slidenum">
              <a:rPr lang="en-US" smtClean="0"/>
              <a:pPr/>
              <a:t>15</a:t>
            </a:fld>
            <a:endParaRPr lang="en-US" dirty="0"/>
          </a:p>
        </p:txBody>
      </p:sp>
      <p:sp>
        <p:nvSpPr>
          <p:cNvPr id="4" name="Footer Placeholder 3"/>
          <p:cNvSpPr>
            <a:spLocks noGrp="1"/>
          </p:cNvSpPr>
          <p:nvPr>
            <p:ph type="ftr" sz="quarter" idx="3"/>
          </p:nvPr>
        </p:nvSpPr>
        <p:spPr/>
        <p:txBody>
          <a:bodyPr/>
          <a:lstStyle/>
          <a:p>
            <a:r>
              <a:rPr lang="en-US" smtClean="0"/>
              <a:t>Louisiana Believes</a:t>
            </a:r>
            <a:endParaRPr lang="en-US" dirty="0"/>
          </a:p>
        </p:txBody>
      </p:sp>
      <p:sp>
        <p:nvSpPr>
          <p:cNvPr id="5" name="Content Placeholder 4"/>
          <p:cNvSpPr>
            <a:spLocks noGrp="1"/>
          </p:cNvSpPr>
          <p:nvPr>
            <p:ph sz="quarter" idx="10"/>
          </p:nvPr>
        </p:nvSpPr>
        <p:spPr/>
        <p:txBody>
          <a:bodyPr>
            <a:normAutofit/>
          </a:bodyPr>
          <a:lstStyle/>
          <a:p>
            <a:pPr lvl="1"/>
            <a:endParaRPr lang="en-US" sz="3200" dirty="0" smtClean="0"/>
          </a:p>
          <a:p>
            <a:pPr lvl="1"/>
            <a:endParaRPr lang="en-US" sz="3200" dirty="0"/>
          </a:p>
          <a:p>
            <a:pPr lvl="1"/>
            <a:endParaRPr lang="en-US" sz="3200" dirty="0" smtClean="0"/>
          </a:p>
          <a:p>
            <a:pPr lvl="1"/>
            <a:r>
              <a:rPr lang="en-US" sz="3200" dirty="0" smtClean="0">
                <a:hlinkClick r:id="rId3"/>
              </a:rPr>
              <a:t>Louisiana Believes - Louisiana Department of Education</a:t>
            </a:r>
            <a:endParaRPr lang="en-US" sz="3200" dirty="0"/>
          </a:p>
          <a:p>
            <a:pPr marL="230188" lvl="1" indent="0">
              <a:buNone/>
            </a:pPr>
            <a:endParaRPr lang="en-US" sz="3200" dirty="0" smtClean="0"/>
          </a:p>
          <a:p>
            <a:pPr lvl="1"/>
            <a:endParaRPr lang="en-US" sz="3200" dirty="0"/>
          </a:p>
          <a:p>
            <a:pPr lvl="1"/>
            <a:endParaRPr lang="en-US" sz="3200" dirty="0" smtClean="0"/>
          </a:p>
          <a:p>
            <a:pPr marL="461963" lvl="2" indent="0">
              <a:buNone/>
            </a:pPr>
            <a:endParaRPr lang="en-US" dirty="0" smtClean="0"/>
          </a:p>
        </p:txBody>
      </p:sp>
    </p:spTree>
    <p:extLst>
      <p:ext uri="{BB962C8B-B14F-4D97-AF65-F5344CB8AC3E}">
        <p14:creationId xmlns:p14="http://schemas.microsoft.com/office/powerpoint/2010/main" val="41448081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Proficiency Expectations in the 2013 Standards:  Progression Over Time </a:t>
            </a:r>
            <a:endParaRPr lang="en-US" sz="2800" dirty="0"/>
          </a:p>
        </p:txBody>
      </p:sp>
      <p:sp>
        <p:nvSpPr>
          <p:cNvPr id="3" name="Slide Number Placeholder 2"/>
          <p:cNvSpPr>
            <a:spLocks noGrp="1"/>
          </p:cNvSpPr>
          <p:nvPr>
            <p:ph type="sldNum" sz="quarter" idx="4"/>
          </p:nvPr>
        </p:nvSpPr>
        <p:spPr/>
        <p:txBody>
          <a:bodyPr/>
          <a:lstStyle/>
          <a:p>
            <a:fld id="{79BA4B8F-8B3F-4B52-9164-AF2CA95F68ED}" type="slidenum">
              <a:rPr lang="en-US" smtClean="0"/>
              <a:pPr/>
              <a:t>16</a:t>
            </a:fld>
            <a:endParaRPr lang="en-US" dirty="0"/>
          </a:p>
        </p:txBody>
      </p:sp>
      <p:sp>
        <p:nvSpPr>
          <p:cNvPr id="4" name="Footer Placeholder 3"/>
          <p:cNvSpPr>
            <a:spLocks noGrp="1"/>
          </p:cNvSpPr>
          <p:nvPr>
            <p:ph type="ftr" sz="quarter" idx="3"/>
          </p:nvPr>
        </p:nvSpPr>
        <p:spPr/>
        <p:txBody>
          <a:bodyPr/>
          <a:lstStyle/>
          <a:p>
            <a:r>
              <a:rPr lang="en-US" smtClean="0"/>
              <a:t>Louisiana Believes</a:t>
            </a:r>
            <a:endParaRPr lang="en-US" dirty="0"/>
          </a:p>
        </p:txBody>
      </p:sp>
      <p:sp>
        <p:nvSpPr>
          <p:cNvPr id="5" name="Content Placeholder 4"/>
          <p:cNvSpPr>
            <a:spLocks noGrp="1"/>
          </p:cNvSpPr>
          <p:nvPr>
            <p:ph sz="quarter" idx="10"/>
          </p:nvPr>
        </p:nvSpPr>
        <p:spPr/>
        <p:txBody>
          <a:bodyPr/>
          <a:lstStyle/>
          <a:p>
            <a:r>
              <a:rPr lang="en-US" sz="2800" dirty="0" smtClean="0"/>
              <a:t>Student competencies matched to ACTFL proficiency level descriptions</a:t>
            </a:r>
          </a:p>
          <a:p>
            <a:endParaRPr lang="en-US" sz="2800" dirty="0" smtClean="0"/>
          </a:p>
          <a:p>
            <a:r>
              <a:rPr lang="en-US" sz="2800" dirty="0" smtClean="0"/>
              <a:t>Proficiency directly related to:</a:t>
            </a:r>
          </a:p>
          <a:p>
            <a:pPr lvl="1"/>
            <a:r>
              <a:rPr lang="en-US" dirty="0" smtClean="0"/>
              <a:t>Time and intensity of language learning</a:t>
            </a:r>
          </a:p>
          <a:p>
            <a:pPr lvl="1"/>
            <a:r>
              <a:rPr lang="en-US" dirty="0" smtClean="0"/>
              <a:t>Quality and conditions of instruction</a:t>
            </a:r>
          </a:p>
          <a:p>
            <a:pPr lvl="1"/>
            <a:r>
              <a:rPr lang="en-US" dirty="0" smtClean="0"/>
              <a:t>Informal learning experiences outside of classroom</a:t>
            </a:r>
          </a:p>
          <a:p>
            <a:pPr lvl="1"/>
            <a:r>
              <a:rPr lang="en-US" dirty="0" smtClean="0"/>
              <a:t>Language difficulty (e.g. for native English speakers)</a:t>
            </a:r>
          </a:p>
          <a:p>
            <a:endParaRPr lang="en-US" dirty="0"/>
          </a:p>
        </p:txBody>
      </p:sp>
    </p:spTree>
    <p:extLst>
      <p:ext uri="{BB962C8B-B14F-4D97-AF65-F5344CB8AC3E}">
        <p14:creationId xmlns:p14="http://schemas.microsoft.com/office/powerpoint/2010/main" val="21569063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lstStyle/>
          <a:p>
            <a:r>
              <a:rPr lang="en-US" dirty="0" smtClean="0"/>
              <a:t>Modern Language HS Exit Proficiency Expectations for Alphabetic Languages</a:t>
            </a:r>
            <a:endParaRPr lang="en-US" dirty="0"/>
          </a:p>
        </p:txBody>
      </p:sp>
      <p:sp>
        <p:nvSpPr>
          <p:cNvPr id="3" name="Slide Number Placeholder 2"/>
          <p:cNvSpPr>
            <a:spLocks noGrp="1"/>
          </p:cNvSpPr>
          <p:nvPr>
            <p:ph type="sldNum" sz="quarter" idx="4"/>
          </p:nvPr>
        </p:nvSpPr>
        <p:spPr/>
        <p:txBody>
          <a:bodyPr/>
          <a:lstStyle/>
          <a:p>
            <a:fld id="{79BA4B8F-8B3F-4B52-9164-AF2CA95F68ED}" type="slidenum">
              <a:rPr lang="en-US" smtClean="0"/>
              <a:pPr/>
              <a:t>17</a:t>
            </a:fld>
            <a:endParaRPr lang="en-US" dirty="0"/>
          </a:p>
        </p:txBody>
      </p:sp>
      <p:sp>
        <p:nvSpPr>
          <p:cNvPr id="4" name="Footer Placeholder 3"/>
          <p:cNvSpPr>
            <a:spLocks noGrp="1"/>
          </p:cNvSpPr>
          <p:nvPr>
            <p:ph type="ftr" sz="quarter" idx="3"/>
          </p:nvPr>
        </p:nvSpPr>
        <p:spPr/>
        <p:txBody>
          <a:bodyPr/>
          <a:lstStyle/>
          <a:p>
            <a:r>
              <a:rPr lang="en-US" smtClean="0"/>
              <a:t>Louisiana Believes</a:t>
            </a:r>
            <a:endParaRPr lang="en-US" dirty="0"/>
          </a:p>
        </p:txBody>
      </p:sp>
      <p:graphicFrame>
        <p:nvGraphicFramePr>
          <p:cNvPr id="8" name="Content Placeholder 7"/>
          <p:cNvGraphicFramePr>
            <a:graphicFrameLocks noGrp="1"/>
          </p:cNvGraphicFramePr>
          <p:nvPr>
            <p:ph sz="quarter" idx="10"/>
            <p:extLst>
              <p:ext uri="{D42A27DB-BD31-4B8C-83A1-F6EECF244321}">
                <p14:modId xmlns:p14="http://schemas.microsoft.com/office/powerpoint/2010/main" val="3862597478"/>
              </p:ext>
            </p:extLst>
          </p:nvPr>
        </p:nvGraphicFramePr>
        <p:xfrm>
          <a:off x="152400" y="1752600"/>
          <a:ext cx="8839199" cy="4267200"/>
        </p:xfrm>
        <a:graphic>
          <a:graphicData uri="http://schemas.openxmlformats.org/drawingml/2006/table">
            <a:tbl>
              <a:tblPr firstRow="1" firstCol="1" lastRow="1" lastCol="1" bandRow="1" bandCol="1">
                <a:tableStyleId>{5C22544A-7EE6-4342-B048-85BDC9FD1C3A}</a:tableStyleId>
              </a:tblPr>
              <a:tblGrid>
                <a:gridCol w="1877446"/>
                <a:gridCol w="967008"/>
                <a:gridCol w="954634"/>
                <a:gridCol w="1168542"/>
                <a:gridCol w="1168542"/>
                <a:gridCol w="1168542"/>
                <a:gridCol w="1534485"/>
              </a:tblGrid>
              <a:tr h="914400">
                <a:tc>
                  <a:txBody>
                    <a:bodyPr/>
                    <a:lstStyle/>
                    <a:p>
                      <a:pPr marL="0" marR="0" algn="l">
                        <a:spcBef>
                          <a:spcPts val="0"/>
                        </a:spcBef>
                        <a:spcAft>
                          <a:spcPts val="0"/>
                        </a:spcAft>
                      </a:pPr>
                      <a:r>
                        <a:rPr lang="en-US" sz="1200" dirty="0">
                          <a:effectLst/>
                        </a:rPr>
                        <a:t>Level and Total Hours</a:t>
                      </a:r>
                    </a:p>
                    <a:p>
                      <a:pPr marL="0" marR="0" algn="l">
                        <a:spcBef>
                          <a:spcPts val="0"/>
                        </a:spcBef>
                        <a:spcAft>
                          <a:spcPts val="0"/>
                        </a:spcAft>
                      </a:pPr>
                      <a:r>
                        <a:rPr lang="en-US" sz="1200" dirty="0">
                          <a:effectLst/>
                        </a:rPr>
                        <a:t> </a:t>
                      </a:r>
                      <a:endParaRPr lang="en-US" sz="1200" dirty="0">
                        <a:effectLst/>
                        <a:latin typeface="Times New Roman"/>
                        <a:ea typeface="Times New Roman"/>
                      </a:endParaRPr>
                    </a:p>
                  </a:txBody>
                  <a:tcPr marL="65389" marR="65389" marT="0" marB="0"/>
                </a:tc>
                <a:tc>
                  <a:txBody>
                    <a:bodyPr/>
                    <a:lstStyle/>
                    <a:p>
                      <a:pPr marL="0" marR="0" algn="l">
                        <a:spcBef>
                          <a:spcPts val="0"/>
                        </a:spcBef>
                        <a:spcAft>
                          <a:spcPts val="0"/>
                        </a:spcAft>
                      </a:pPr>
                      <a:r>
                        <a:rPr lang="en-US" sz="1200" dirty="0">
                          <a:effectLst/>
                        </a:rPr>
                        <a:t>I or </a:t>
                      </a:r>
                    </a:p>
                    <a:p>
                      <a:pPr marL="0" marR="0" algn="l">
                        <a:spcBef>
                          <a:spcPts val="0"/>
                        </a:spcBef>
                        <a:spcAft>
                          <a:spcPts val="0"/>
                        </a:spcAft>
                      </a:pPr>
                      <a:r>
                        <a:rPr lang="en-US" sz="1200" dirty="0">
                          <a:effectLst/>
                        </a:rPr>
                        <a:t>133-150 hours</a:t>
                      </a:r>
                      <a:endParaRPr lang="en-US" sz="1200" dirty="0">
                        <a:effectLst/>
                        <a:latin typeface="Times New Roman"/>
                        <a:ea typeface="Times New Roman"/>
                      </a:endParaRPr>
                    </a:p>
                  </a:txBody>
                  <a:tcPr marL="65389" marR="65389" marT="0" marB="0"/>
                </a:tc>
                <a:tc>
                  <a:txBody>
                    <a:bodyPr/>
                    <a:lstStyle/>
                    <a:p>
                      <a:pPr marL="0" marR="0" algn="l">
                        <a:spcBef>
                          <a:spcPts val="0"/>
                        </a:spcBef>
                        <a:spcAft>
                          <a:spcPts val="0"/>
                        </a:spcAft>
                      </a:pPr>
                      <a:r>
                        <a:rPr lang="en-US" sz="1200">
                          <a:effectLst/>
                        </a:rPr>
                        <a:t>II or</a:t>
                      </a:r>
                    </a:p>
                    <a:p>
                      <a:pPr marL="0" marR="0" algn="l">
                        <a:spcBef>
                          <a:spcPts val="0"/>
                        </a:spcBef>
                        <a:spcAft>
                          <a:spcPts val="0"/>
                        </a:spcAft>
                      </a:pPr>
                      <a:r>
                        <a:rPr lang="en-US" sz="1200">
                          <a:effectLst/>
                        </a:rPr>
                        <a:t>266-</a:t>
                      </a:r>
                    </a:p>
                    <a:p>
                      <a:pPr marL="0" marR="0" algn="l">
                        <a:spcBef>
                          <a:spcPts val="0"/>
                        </a:spcBef>
                        <a:spcAft>
                          <a:spcPts val="0"/>
                        </a:spcAft>
                      </a:pPr>
                      <a:r>
                        <a:rPr lang="en-US" sz="1200">
                          <a:effectLst/>
                        </a:rPr>
                        <a:t>300</a:t>
                      </a:r>
                    </a:p>
                    <a:p>
                      <a:pPr marL="0" marR="0" algn="l">
                        <a:spcBef>
                          <a:spcPts val="0"/>
                        </a:spcBef>
                        <a:spcAft>
                          <a:spcPts val="0"/>
                        </a:spcAft>
                      </a:pPr>
                      <a:r>
                        <a:rPr lang="en-US" sz="1200">
                          <a:effectLst/>
                        </a:rPr>
                        <a:t>hours</a:t>
                      </a:r>
                      <a:endParaRPr lang="en-US" sz="1200">
                        <a:effectLst/>
                        <a:latin typeface="Times New Roman"/>
                        <a:ea typeface="Times New Roman"/>
                      </a:endParaRPr>
                    </a:p>
                  </a:txBody>
                  <a:tcPr marL="65389" marR="65389" marT="0" marB="0"/>
                </a:tc>
                <a:tc>
                  <a:txBody>
                    <a:bodyPr/>
                    <a:lstStyle/>
                    <a:p>
                      <a:pPr marL="0" marR="0" algn="l">
                        <a:spcBef>
                          <a:spcPts val="0"/>
                        </a:spcBef>
                        <a:spcAft>
                          <a:spcPts val="0"/>
                        </a:spcAft>
                      </a:pPr>
                      <a:r>
                        <a:rPr lang="en-US" sz="1200" dirty="0">
                          <a:effectLst/>
                        </a:rPr>
                        <a:t>III or</a:t>
                      </a:r>
                    </a:p>
                    <a:p>
                      <a:pPr marL="0" marR="0" algn="l">
                        <a:spcBef>
                          <a:spcPts val="0"/>
                        </a:spcBef>
                        <a:spcAft>
                          <a:spcPts val="0"/>
                        </a:spcAft>
                      </a:pPr>
                      <a:r>
                        <a:rPr lang="en-US" sz="1200" dirty="0">
                          <a:effectLst/>
                        </a:rPr>
                        <a:t>399- </a:t>
                      </a:r>
                    </a:p>
                    <a:p>
                      <a:pPr marL="0" marR="0" algn="l">
                        <a:spcBef>
                          <a:spcPts val="0"/>
                        </a:spcBef>
                        <a:spcAft>
                          <a:spcPts val="0"/>
                        </a:spcAft>
                      </a:pPr>
                      <a:r>
                        <a:rPr lang="en-US" sz="1200" dirty="0">
                          <a:effectLst/>
                        </a:rPr>
                        <a:t>450</a:t>
                      </a:r>
                    </a:p>
                    <a:p>
                      <a:pPr marL="0" marR="0" algn="l">
                        <a:spcBef>
                          <a:spcPts val="0"/>
                        </a:spcBef>
                        <a:spcAft>
                          <a:spcPts val="0"/>
                        </a:spcAft>
                      </a:pPr>
                      <a:r>
                        <a:rPr lang="en-US" sz="1200" dirty="0">
                          <a:effectLst/>
                        </a:rPr>
                        <a:t> hours</a:t>
                      </a:r>
                      <a:endParaRPr lang="en-US" sz="1200" dirty="0">
                        <a:effectLst/>
                        <a:latin typeface="Times New Roman"/>
                        <a:ea typeface="Times New Roman"/>
                      </a:endParaRPr>
                    </a:p>
                  </a:txBody>
                  <a:tcPr marL="65389" marR="65389" marT="0" marB="0"/>
                </a:tc>
                <a:tc>
                  <a:txBody>
                    <a:bodyPr/>
                    <a:lstStyle/>
                    <a:p>
                      <a:pPr marL="0" marR="0" algn="l">
                        <a:spcBef>
                          <a:spcPts val="0"/>
                        </a:spcBef>
                        <a:spcAft>
                          <a:spcPts val="0"/>
                        </a:spcAft>
                      </a:pPr>
                      <a:r>
                        <a:rPr lang="en-US" sz="1200">
                          <a:effectLst/>
                        </a:rPr>
                        <a:t>IV or</a:t>
                      </a:r>
                    </a:p>
                    <a:p>
                      <a:pPr marL="0" marR="0" algn="l">
                        <a:spcBef>
                          <a:spcPts val="0"/>
                        </a:spcBef>
                        <a:spcAft>
                          <a:spcPts val="0"/>
                        </a:spcAft>
                      </a:pPr>
                      <a:r>
                        <a:rPr lang="en-US" sz="1200">
                          <a:effectLst/>
                        </a:rPr>
                        <a:t>532-</a:t>
                      </a:r>
                    </a:p>
                    <a:p>
                      <a:pPr marL="0" marR="0" algn="l">
                        <a:spcBef>
                          <a:spcPts val="0"/>
                        </a:spcBef>
                        <a:spcAft>
                          <a:spcPts val="0"/>
                        </a:spcAft>
                      </a:pPr>
                      <a:r>
                        <a:rPr lang="en-US" sz="1200">
                          <a:effectLst/>
                        </a:rPr>
                        <a:t>600</a:t>
                      </a:r>
                    </a:p>
                    <a:p>
                      <a:pPr marL="0" marR="0" algn="l">
                        <a:spcBef>
                          <a:spcPts val="0"/>
                        </a:spcBef>
                        <a:spcAft>
                          <a:spcPts val="0"/>
                        </a:spcAft>
                      </a:pPr>
                      <a:r>
                        <a:rPr lang="en-US" sz="1200">
                          <a:effectLst/>
                        </a:rPr>
                        <a:t>hours</a:t>
                      </a:r>
                      <a:endParaRPr lang="en-US" sz="1200">
                        <a:effectLst/>
                        <a:latin typeface="Times New Roman"/>
                        <a:ea typeface="Times New Roman"/>
                      </a:endParaRPr>
                    </a:p>
                  </a:txBody>
                  <a:tcPr marL="65389" marR="65389" marT="0" marB="0"/>
                </a:tc>
                <a:tc>
                  <a:txBody>
                    <a:bodyPr/>
                    <a:lstStyle/>
                    <a:p>
                      <a:pPr marL="0" marR="0" algn="l">
                        <a:spcBef>
                          <a:spcPts val="0"/>
                        </a:spcBef>
                        <a:spcAft>
                          <a:spcPts val="0"/>
                        </a:spcAft>
                      </a:pPr>
                      <a:r>
                        <a:rPr lang="en-US" sz="1200">
                          <a:effectLst/>
                        </a:rPr>
                        <a:t>V or</a:t>
                      </a:r>
                    </a:p>
                    <a:p>
                      <a:pPr marL="0" marR="0" algn="l">
                        <a:spcBef>
                          <a:spcPts val="0"/>
                        </a:spcBef>
                        <a:spcAft>
                          <a:spcPts val="0"/>
                        </a:spcAft>
                      </a:pPr>
                      <a:r>
                        <a:rPr lang="en-US" sz="1200">
                          <a:effectLst/>
                        </a:rPr>
                        <a:t>667-</a:t>
                      </a:r>
                    </a:p>
                    <a:p>
                      <a:pPr marL="0" marR="0" algn="l">
                        <a:spcBef>
                          <a:spcPts val="0"/>
                        </a:spcBef>
                        <a:spcAft>
                          <a:spcPts val="0"/>
                        </a:spcAft>
                      </a:pPr>
                      <a:r>
                        <a:rPr lang="en-US" sz="1200">
                          <a:effectLst/>
                        </a:rPr>
                        <a:t>750 </a:t>
                      </a:r>
                    </a:p>
                    <a:p>
                      <a:pPr marL="0" marR="0" algn="l">
                        <a:spcBef>
                          <a:spcPts val="0"/>
                        </a:spcBef>
                        <a:spcAft>
                          <a:spcPts val="0"/>
                        </a:spcAft>
                      </a:pPr>
                      <a:r>
                        <a:rPr lang="en-US" sz="1200">
                          <a:effectLst/>
                        </a:rPr>
                        <a:t>hours</a:t>
                      </a:r>
                      <a:endParaRPr lang="en-US" sz="1200">
                        <a:effectLst/>
                        <a:latin typeface="Times New Roman"/>
                        <a:ea typeface="Times New Roman"/>
                      </a:endParaRPr>
                    </a:p>
                  </a:txBody>
                  <a:tcPr marL="65389" marR="65389" marT="0" marB="0"/>
                </a:tc>
                <a:tc>
                  <a:txBody>
                    <a:bodyPr/>
                    <a:lstStyle/>
                    <a:p>
                      <a:pPr marL="0" marR="0" algn="l">
                        <a:spcBef>
                          <a:spcPts val="0"/>
                        </a:spcBef>
                        <a:spcAft>
                          <a:spcPts val="0"/>
                        </a:spcAft>
                      </a:pPr>
                      <a:r>
                        <a:rPr lang="en-US" sz="1200" dirty="0">
                          <a:effectLst/>
                        </a:rPr>
                        <a:t>VI or</a:t>
                      </a:r>
                    </a:p>
                    <a:p>
                      <a:pPr marL="0" marR="0" algn="l">
                        <a:spcBef>
                          <a:spcPts val="0"/>
                        </a:spcBef>
                        <a:spcAft>
                          <a:spcPts val="0"/>
                        </a:spcAft>
                      </a:pPr>
                      <a:r>
                        <a:rPr lang="en-US" sz="1200" dirty="0">
                          <a:effectLst/>
                        </a:rPr>
                        <a:t>800 – </a:t>
                      </a:r>
                    </a:p>
                    <a:p>
                      <a:pPr marL="0" marR="0" algn="l">
                        <a:spcBef>
                          <a:spcPts val="0"/>
                        </a:spcBef>
                        <a:spcAft>
                          <a:spcPts val="0"/>
                        </a:spcAft>
                      </a:pPr>
                      <a:r>
                        <a:rPr lang="en-US" sz="1200" dirty="0">
                          <a:effectLst/>
                        </a:rPr>
                        <a:t>900</a:t>
                      </a:r>
                    </a:p>
                    <a:p>
                      <a:pPr marL="0" marR="0" algn="l">
                        <a:spcBef>
                          <a:spcPts val="0"/>
                        </a:spcBef>
                        <a:spcAft>
                          <a:spcPts val="0"/>
                        </a:spcAft>
                      </a:pPr>
                      <a:r>
                        <a:rPr lang="en-US" sz="1200" dirty="0">
                          <a:effectLst/>
                        </a:rPr>
                        <a:t>hours</a:t>
                      </a:r>
                      <a:endParaRPr lang="en-US" sz="1200" dirty="0">
                        <a:effectLst/>
                        <a:latin typeface="Times New Roman"/>
                        <a:ea typeface="Times New Roman"/>
                      </a:endParaRPr>
                    </a:p>
                  </a:txBody>
                  <a:tcPr marL="65389" marR="65389" marT="0" marB="0"/>
                </a:tc>
              </a:tr>
              <a:tr h="304800">
                <a:tc>
                  <a:txBody>
                    <a:bodyPr/>
                    <a:lstStyle/>
                    <a:p>
                      <a:pPr marL="0" marR="0" algn="l">
                        <a:spcBef>
                          <a:spcPts val="0"/>
                        </a:spcBef>
                        <a:spcAft>
                          <a:spcPts val="0"/>
                        </a:spcAft>
                      </a:pPr>
                      <a:r>
                        <a:rPr lang="en-US" sz="1000">
                          <a:effectLst/>
                        </a:rPr>
                        <a:t>MODE &amp; SKILL</a:t>
                      </a:r>
                      <a:endParaRPr lang="en-US" sz="1100">
                        <a:effectLst/>
                        <a:latin typeface="Times New Roman"/>
                        <a:ea typeface="Times New Roman"/>
                      </a:endParaRPr>
                    </a:p>
                  </a:txBody>
                  <a:tcPr marL="65389" marR="65389" marT="0" marB="0"/>
                </a:tc>
                <a:tc>
                  <a:txBody>
                    <a:bodyPr/>
                    <a:lstStyle/>
                    <a:p>
                      <a:pPr marL="0" marR="0" algn="l">
                        <a:spcBef>
                          <a:spcPts val="0"/>
                        </a:spcBef>
                        <a:spcAft>
                          <a:spcPts val="0"/>
                        </a:spcAft>
                      </a:pPr>
                      <a:r>
                        <a:rPr lang="en-US" sz="1000">
                          <a:effectLst/>
                        </a:rPr>
                        <a:t> </a:t>
                      </a:r>
                      <a:endParaRPr lang="en-US" sz="1100">
                        <a:effectLst/>
                        <a:latin typeface="Times New Roman"/>
                        <a:ea typeface="Times New Roman"/>
                      </a:endParaRPr>
                    </a:p>
                  </a:txBody>
                  <a:tcPr marL="65389" marR="65389" marT="0" marB="0"/>
                </a:tc>
                <a:tc>
                  <a:txBody>
                    <a:bodyPr/>
                    <a:lstStyle/>
                    <a:p>
                      <a:pPr marL="0" marR="0" algn="l">
                        <a:spcBef>
                          <a:spcPts val="0"/>
                        </a:spcBef>
                        <a:spcAft>
                          <a:spcPts val="0"/>
                        </a:spcAft>
                      </a:pPr>
                      <a:r>
                        <a:rPr lang="en-US" sz="1000">
                          <a:effectLst/>
                        </a:rPr>
                        <a:t> </a:t>
                      </a:r>
                      <a:endParaRPr lang="en-US" sz="1100">
                        <a:effectLst/>
                        <a:latin typeface="Times New Roman"/>
                        <a:ea typeface="Times New Roman"/>
                      </a:endParaRPr>
                    </a:p>
                  </a:txBody>
                  <a:tcPr marL="65389" marR="65389" marT="0" marB="0"/>
                </a:tc>
                <a:tc>
                  <a:txBody>
                    <a:bodyPr/>
                    <a:lstStyle/>
                    <a:p>
                      <a:pPr marL="0" marR="0" algn="l">
                        <a:spcBef>
                          <a:spcPts val="0"/>
                        </a:spcBef>
                        <a:spcAft>
                          <a:spcPts val="0"/>
                        </a:spcAft>
                      </a:pPr>
                      <a:r>
                        <a:rPr lang="en-US" sz="1000">
                          <a:effectLst/>
                        </a:rPr>
                        <a:t> </a:t>
                      </a:r>
                      <a:endParaRPr lang="en-US" sz="1100">
                        <a:effectLst/>
                        <a:latin typeface="Times New Roman"/>
                        <a:ea typeface="Times New Roman"/>
                      </a:endParaRPr>
                    </a:p>
                  </a:txBody>
                  <a:tcPr marL="65389" marR="65389" marT="0" marB="0"/>
                </a:tc>
                <a:tc>
                  <a:txBody>
                    <a:bodyPr/>
                    <a:lstStyle/>
                    <a:p>
                      <a:pPr marL="0" marR="0" algn="l">
                        <a:spcBef>
                          <a:spcPts val="0"/>
                        </a:spcBef>
                        <a:spcAft>
                          <a:spcPts val="0"/>
                        </a:spcAft>
                      </a:pPr>
                      <a:r>
                        <a:rPr lang="en-US" sz="1000">
                          <a:effectLst/>
                        </a:rPr>
                        <a:t> </a:t>
                      </a:r>
                      <a:endParaRPr lang="en-US" sz="1100">
                        <a:effectLst/>
                        <a:latin typeface="Times New Roman"/>
                        <a:ea typeface="Times New Roman"/>
                      </a:endParaRPr>
                    </a:p>
                  </a:txBody>
                  <a:tcPr marL="65389" marR="65389" marT="0" marB="0"/>
                </a:tc>
                <a:tc>
                  <a:txBody>
                    <a:bodyPr/>
                    <a:lstStyle/>
                    <a:p>
                      <a:pPr marL="0" marR="0" algn="l">
                        <a:spcBef>
                          <a:spcPts val="0"/>
                        </a:spcBef>
                        <a:spcAft>
                          <a:spcPts val="0"/>
                        </a:spcAft>
                      </a:pPr>
                      <a:r>
                        <a:rPr lang="en-US" sz="1000">
                          <a:effectLst/>
                        </a:rPr>
                        <a:t> </a:t>
                      </a:r>
                      <a:endParaRPr lang="en-US" sz="1100">
                        <a:effectLst/>
                        <a:latin typeface="Times New Roman"/>
                        <a:ea typeface="Times New Roman"/>
                      </a:endParaRPr>
                    </a:p>
                  </a:txBody>
                  <a:tcPr marL="65389" marR="65389" marT="0" marB="0"/>
                </a:tc>
                <a:tc>
                  <a:txBody>
                    <a:bodyPr/>
                    <a:lstStyle/>
                    <a:p>
                      <a:pPr marL="0" marR="0" algn="l">
                        <a:spcBef>
                          <a:spcPts val="0"/>
                        </a:spcBef>
                        <a:spcAft>
                          <a:spcPts val="0"/>
                        </a:spcAft>
                      </a:pPr>
                      <a:r>
                        <a:rPr lang="en-US" sz="1000">
                          <a:effectLst/>
                        </a:rPr>
                        <a:t> </a:t>
                      </a:r>
                      <a:endParaRPr lang="en-US" sz="1100">
                        <a:effectLst/>
                        <a:latin typeface="Times New Roman"/>
                        <a:ea typeface="Times New Roman"/>
                      </a:endParaRPr>
                    </a:p>
                  </a:txBody>
                  <a:tcPr marL="65389" marR="65389" marT="0" marB="0"/>
                </a:tc>
              </a:tr>
              <a:tr h="609600">
                <a:tc>
                  <a:txBody>
                    <a:bodyPr/>
                    <a:lstStyle/>
                    <a:p>
                      <a:pPr marL="0" marR="0" algn="l">
                        <a:spcBef>
                          <a:spcPts val="0"/>
                        </a:spcBef>
                        <a:spcAft>
                          <a:spcPts val="0"/>
                        </a:spcAft>
                      </a:pPr>
                      <a:r>
                        <a:rPr lang="en-US" sz="1200">
                          <a:effectLst/>
                        </a:rPr>
                        <a:t>INTERPERSONAL</a:t>
                      </a:r>
                    </a:p>
                    <a:p>
                      <a:pPr marL="0" marR="0" algn="l">
                        <a:spcBef>
                          <a:spcPts val="0"/>
                        </a:spcBef>
                        <a:spcAft>
                          <a:spcPts val="0"/>
                        </a:spcAft>
                      </a:pPr>
                      <a:r>
                        <a:rPr lang="en-US" sz="1200">
                          <a:effectLst/>
                        </a:rPr>
                        <a:t>Person –to-Person</a:t>
                      </a:r>
                      <a:endParaRPr lang="en-US" sz="1200">
                        <a:effectLst/>
                        <a:latin typeface="Times New Roman"/>
                        <a:ea typeface="Times New Roman"/>
                      </a:endParaRPr>
                    </a:p>
                  </a:txBody>
                  <a:tcPr marL="65389" marR="65389" marT="0" marB="0"/>
                </a:tc>
                <a:tc>
                  <a:txBody>
                    <a:bodyPr/>
                    <a:lstStyle/>
                    <a:p>
                      <a:pPr marL="0" marR="0" algn="l">
                        <a:spcBef>
                          <a:spcPts val="0"/>
                        </a:spcBef>
                        <a:spcAft>
                          <a:spcPts val="0"/>
                        </a:spcAft>
                      </a:pPr>
                      <a:r>
                        <a:rPr lang="en-US" sz="1200" b="1" dirty="0">
                          <a:solidFill>
                            <a:schemeClr val="tx1"/>
                          </a:solidFill>
                          <a:effectLst/>
                        </a:rPr>
                        <a:t>Novice Mid</a:t>
                      </a:r>
                      <a:endParaRPr lang="en-US" sz="1200" b="1" dirty="0">
                        <a:solidFill>
                          <a:schemeClr val="tx1"/>
                        </a:solidFill>
                        <a:effectLst/>
                        <a:latin typeface="Times New Roman"/>
                        <a:ea typeface="Times New Roman"/>
                      </a:endParaRPr>
                    </a:p>
                  </a:txBody>
                  <a:tcPr marL="65389" marR="65389" marT="0" marB="0">
                    <a:solidFill>
                      <a:srgbClr val="FFC000"/>
                    </a:solidFill>
                  </a:tcPr>
                </a:tc>
                <a:tc>
                  <a:txBody>
                    <a:bodyPr/>
                    <a:lstStyle/>
                    <a:p>
                      <a:pPr marL="0" marR="0" algn="l">
                        <a:spcBef>
                          <a:spcPts val="0"/>
                        </a:spcBef>
                        <a:spcAft>
                          <a:spcPts val="0"/>
                        </a:spcAft>
                      </a:pPr>
                      <a:r>
                        <a:rPr lang="en-US" sz="1200" b="1" dirty="0">
                          <a:solidFill>
                            <a:schemeClr val="tx1"/>
                          </a:solidFill>
                          <a:effectLst/>
                        </a:rPr>
                        <a:t>Novice High</a:t>
                      </a:r>
                      <a:endParaRPr lang="en-US" sz="1200" b="1" dirty="0">
                        <a:solidFill>
                          <a:schemeClr val="tx1"/>
                        </a:solidFill>
                        <a:effectLst/>
                        <a:latin typeface="Times New Roman"/>
                        <a:ea typeface="Times New Roman"/>
                      </a:endParaRPr>
                    </a:p>
                  </a:txBody>
                  <a:tcPr marL="65389" marR="65389" marT="0" marB="0">
                    <a:solidFill>
                      <a:srgbClr val="FF9900"/>
                    </a:solidFill>
                  </a:tcPr>
                </a:tc>
                <a:tc>
                  <a:txBody>
                    <a:bodyPr/>
                    <a:lstStyle/>
                    <a:p>
                      <a:pPr marL="0" marR="0" algn="l">
                        <a:spcBef>
                          <a:spcPts val="0"/>
                        </a:spcBef>
                        <a:spcAft>
                          <a:spcPts val="0"/>
                        </a:spcAft>
                      </a:pPr>
                      <a:r>
                        <a:rPr lang="en-US" sz="1200" b="1" dirty="0">
                          <a:solidFill>
                            <a:schemeClr val="tx1"/>
                          </a:solidFill>
                          <a:effectLst/>
                        </a:rPr>
                        <a:t>Novice High</a:t>
                      </a:r>
                      <a:endParaRPr lang="en-US" sz="1200" b="1" dirty="0">
                        <a:solidFill>
                          <a:schemeClr val="tx1"/>
                        </a:solidFill>
                        <a:effectLst/>
                        <a:latin typeface="Times New Roman"/>
                        <a:ea typeface="Times New Roman"/>
                      </a:endParaRPr>
                    </a:p>
                  </a:txBody>
                  <a:tcPr marL="65389" marR="65389" marT="0" marB="0">
                    <a:solidFill>
                      <a:srgbClr val="FF9900"/>
                    </a:solidFill>
                  </a:tcPr>
                </a:tc>
                <a:tc>
                  <a:txBody>
                    <a:bodyPr/>
                    <a:lstStyle/>
                    <a:p>
                      <a:pPr marL="0" marR="0" algn="l">
                        <a:spcBef>
                          <a:spcPts val="0"/>
                        </a:spcBef>
                        <a:spcAft>
                          <a:spcPts val="0"/>
                        </a:spcAft>
                      </a:pPr>
                      <a:r>
                        <a:rPr lang="en-US" sz="1200" b="1" dirty="0">
                          <a:solidFill>
                            <a:schemeClr val="tx1"/>
                          </a:solidFill>
                          <a:effectLst/>
                        </a:rPr>
                        <a:t>Intermediate Low</a:t>
                      </a:r>
                      <a:endParaRPr lang="en-US" sz="1200" b="1" dirty="0">
                        <a:solidFill>
                          <a:schemeClr val="tx1"/>
                        </a:solidFill>
                        <a:effectLst/>
                        <a:latin typeface="Times New Roman"/>
                        <a:ea typeface="Times New Roman"/>
                      </a:endParaRPr>
                    </a:p>
                  </a:txBody>
                  <a:tcPr marL="65389" marR="65389" marT="0" marB="0">
                    <a:solidFill>
                      <a:srgbClr val="92D050"/>
                    </a:solidFill>
                  </a:tcPr>
                </a:tc>
                <a:tc>
                  <a:txBody>
                    <a:bodyPr/>
                    <a:lstStyle/>
                    <a:p>
                      <a:pPr marL="0" marR="0" algn="l">
                        <a:spcBef>
                          <a:spcPts val="0"/>
                        </a:spcBef>
                        <a:spcAft>
                          <a:spcPts val="0"/>
                        </a:spcAft>
                      </a:pPr>
                      <a:r>
                        <a:rPr lang="en-US" sz="1200" b="1" dirty="0">
                          <a:solidFill>
                            <a:schemeClr val="tx1"/>
                          </a:solidFill>
                          <a:effectLst/>
                        </a:rPr>
                        <a:t>Intermediate Mid</a:t>
                      </a:r>
                      <a:endParaRPr lang="en-US" sz="1200" b="1" dirty="0">
                        <a:solidFill>
                          <a:schemeClr val="tx1"/>
                        </a:solidFill>
                        <a:effectLst/>
                        <a:latin typeface="Times New Roman"/>
                        <a:ea typeface="Times New Roman"/>
                      </a:endParaRPr>
                    </a:p>
                  </a:txBody>
                  <a:tcPr marL="65389" marR="65389" marT="0" marB="0">
                    <a:solidFill>
                      <a:srgbClr val="00FF00"/>
                    </a:solidFill>
                  </a:tcPr>
                </a:tc>
                <a:tc>
                  <a:txBody>
                    <a:bodyPr/>
                    <a:lstStyle/>
                    <a:p>
                      <a:pPr marL="0" marR="0" algn="l">
                        <a:spcBef>
                          <a:spcPts val="0"/>
                        </a:spcBef>
                        <a:spcAft>
                          <a:spcPts val="0"/>
                        </a:spcAft>
                      </a:pPr>
                      <a:r>
                        <a:rPr lang="en-US" sz="1200" dirty="0">
                          <a:solidFill>
                            <a:schemeClr val="tx1"/>
                          </a:solidFill>
                          <a:effectLst/>
                        </a:rPr>
                        <a:t>Intermediate </a:t>
                      </a:r>
                    </a:p>
                    <a:p>
                      <a:pPr marL="0" marR="0" algn="l">
                        <a:spcBef>
                          <a:spcPts val="0"/>
                        </a:spcBef>
                        <a:spcAft>
                          <a:spcPts val="0"/>
                        </a:spcAft>
                      </a:pPr>
                      <a:r>
                        <a:rPr lang="en-US" sz="1200" dirty="0">
                          <a:solidFill>
                            <a:schemeClr val="tx1"/>
                          </a:solidFill>
                          <a:effectLst/>
                        </a:rPr>
                        <a:t>High</a:t>
                      </a:r>
                      <a:endParaRPr lang="en-US" sz="1200" dirty="0">
                        <a:solidFill>
                          <a:schemeClr val="tx1"/>
                        </a:solidFill>
                        <a:effectLst/>
                        <a:latin typeface="Times New Roman"/>
                        <a:ea typeface="Times New Roman"/>
                      </a:endParaRPr>
                    </a:p>
                  </a:txBody>
                  <a:tcPr marL="65389" marR="65389" marT="0" marB="0">
                    <a:solidFill>
                      <a:srgbClr val="00B0F0"/>
                    </a:solidFill>
                  </a:tcPr>
                </a:tc>
              </a:tr>
              <a:tr h="609600">
                <a:tc>
                  <a:txBody>
                    <a:bodyPr/>
                    <a:lstStyle/>
                    <a:p>
                      <a:pPr marL="0" marR="0" algn="l">
                        <a:spcBef>
                          <a:spcPts val="0"/>
                        </a:spcBef>
                        <a:spcAft>
                          <a:spcPts val="0"/>
                        </a:spcAft>
                      </a:pPr>
                      <a:r>
                        <a:rPr lang="en-US" sz="1200">
                          <a:effectLst/>
                        </a:rPr>
                        <a:t>INTERPRETIVE</a:t>
                      </a:r>
                    </a:p>
                    <a:p>
                      <a:pPr marL="0" marR="0" algn="l">
                        <a:spcBef>
                          <a:spcPts val="0"/>
                        </a:spcBef>
                        <a:spcAft>
                          <a:spcPts val="0"/>
                        </a:spcAft>
                      </a:pPr>
                      <a:r>
                        <a:rPr lang="en-US" sz="1200">
                          <a:effectLst/>
                        </a:rPr>
                        <a:t>Listening</a:t>
                      </a:r>
                      <a:endParaRPr lang="en-US" sz="1200">
                        <a:effectLst/>
                        <a:latin typeface="Times New Roman"/>
                        <a:ea typeface="Times New Roman"/>
                      </a:endParaRPr>
                    </a:p>
                  </a:txBody>
                  <a:tcPr marL="65389" marR="65389" marT="0" marB="0"/>
                </a:tc>
                <a:tc>
                  <a:txBody>
                    <a:bodyPr/>
                    <a:lstStyle/>
                    <a:p>
                      <a:pPr marL="0" marR="0" algn="l">
                        <a:spcBef>
                          <a:spcPts val="0"/>
                        </a:spcBef>
                        <a:spcAft>
                          <a:spcPts val="0"/>
                        </a:spcAft>
                      </a:pPr>
                      <a:r>
                        <a:rPr lang="en-US" sz="1200" b="1" dirty="0">
                          <a:solidFill>
                            <a:schemeClr val="tx1"/>
                          </a:solidFill>
                          <a:effectLst/>
                        </a:rPr>
                        <a:t>Novice </a:t>
                      </a:r>
                    </a:p>
                    <a:p>
                      <a:pPr marL="0" marR="0" algn="l">
                        <a:spcBef>
                          <a:spcPts val="0"/>
                        </a:spcBef>
                        <a:spcAft>
                          <a:spcPts val="0"/>
                        </a:spcAft>
                      </a:pPr>
                      <a:r>
                        <a:rPr lang="en-US" sz="1200" b="1" dirty="0">
                          <a:solidFill>
                            <a:schemeClr val="tx1"/>
                          </a:solidFill>
                          <a:effectLst/>
                        </a:rPr>
                        <a:t>High</a:t>
                      </a:r>
                      <a:endParaRPr lang="en-US" sz="1200" b="1" dirty="0">
                        <a:solidFill>
                          <a:schemeClr val="tx1"/>
                        </a:solidFill>
                        <a:effectLst/>
                        <a:latin typeface="Times New Roman"/>
                        <a:ea typeface="Times New Roman"/>
                      </a:endParaRPr>
                    </a:p>
                  </a:txBody>
                  <a:tcPr marL="65389" marR="65389" marT="0" marB="0">
                    <a:solidFill>
                      <a:srgbClr val="FF9900"/>
                    </a:solidFill>
                  </a:tcPr>
                </a:tc>
                <a:tc>
                  <a:txBody>
                    <a:bodyPr/>
                    <a:lstStyle/>
                    <a:p>
                      <a:pPr marL="0" marR="0" algn="l">
                        <a:spcBef>
                          <a:spcPts val="0"/>
                        </a:spcBef>
                        <a:spcAft>
                          <a:spcPts val="0"/>
                        </a:spcAft>
                      </a:pPr>
                      <a:r>
                        <a:rPr lang="en-US" sz="1200" b="1" dirty="0">
                          <a:solidFill>
                            <a:schemeClr val="tx1"/>
                          </a:solidFill>
                          <a:effectLst/>
                        </a:rPr>
                        <a:t>Novice High</a:t>
                      </a:r>
                      <a:endParaRPr lang="en-US" sz="1200" b="1" dirty="0">
                        <a:solidFill>
                          <a:schemeClr val="tx1"/>
                        </a:solidFill>
                        <a:effectLst/>
                        <a:latin typeface="Times New Roman"/>
                        <a:ea typeface="Times New Roman"/>
                      </a:endParaRPr>
                    </a:p>
                  </a:txBody>
                  <a:tcPr marL="65389" marR="65389" marT="0" marB="0">
                    <a:solidFill>
                      <a:srgbClr val="FF9900"/>
                    </a:solidFill>
                  </a:tcPr>
                </a:tc>
                <a:tc>
                  <a:txBody>
                    <a:bodyPr/>
                    <a:lstStyle/>
                    <a:p>
                      <a:pPr marL="0" marR="0" algn="l">
                        <a:spcBef>
                          <a:spcPts val="0"/>
                        </a:spcBef>
                        <a:spcAft>
                          <a:spcPts val="0"/>
                        </a:spcAft>
                      </a:pPr>
                      <a:r>
                        <a:rPr lang="en-US" sz="1200" b="1" dirty="0">
                          <a:solidFill>
                            <a:schemeClr val="tx1"/>
                          </a:solidFill>
                          <a:effectLst/>
                        </a:rPr>
                        <a:t>Intermediate Low</a:t>
                      </a:r>
                      <a:endParaRPr lang="en-US" sz="1200" b="1" dirty="0">
                        <a:solidFill>
                          <a:schemeClr val="tx1"/>
                        </a:solidFill>
                        <a:effectLst/>
                        <a:latin typeface="Times New Roman"/>
                        <a:ea typeface="Times New Roman"/>
                      </a:endParaRPr>
                    </a:p>
                  </a:txBody>
                  <a:tcPr marL="65389" marR="65389" marT="0" marB="0">
                    <a:solidFill>
                      <a:srgbClr val="92D050"/>
                    </a:solidFill>
                  </a:tcPr>
                </a:tc>
                <a:tc>
                  <a:txBody>
                    <a:bodyPr/>
                    <a:lstStyle/>
                    <a:p>
                      <a:pPr marL="0" marR="0" algn="l">
                        <a:spcBef>
                          <a:spcPts val="0"/>
                        </a:spcBef>
                        <a:spcAft>
                          <a:spcPts val="0"/>
                        </a:spcAft>
                      </a:pPr>
                      <a:r>
                        <a:rPr lang="en-US" sz="1200" b="1" dirty="0">
                          <a:solidFill>
                            <a:schemeClr val="tx1"/>
                          </a:solidFill>
                          <a:effectLst/>
                        </a:rPr>
                        <a:t>Intermediate Mid</a:t>
                      </a:r>
                      <a:endParaRPr lang="en-US" sz="1200" b="1" dirty="0">
                        <a:solidFill>
                          <a:schemeClr val="tx1"/>
                        </a:solidFill>
                        <a:effectLst/>
                        <a:latin typeface="Times New Roman"/>
                        <a:ea typeface="Times New Roman"/>
                      </a:endParaRPr>
                    </a:p>
                  </a:txBody>
                  <a:tcPr marL="65389" marR="65389" marT="0" marB="0">
                    <a:solidFill>
                      <a:srgbClr val="00FF00"/>
                    </a:solidFill>
                  </a:tcPr>
                </a:tc>
                <a:tc>
                  <a:txBody>
                    <a:bodyPr/>
                    <a:lstStyle/>
                    <a:p>
                      <a:pPr marL="0" marR="0" algn="l">
                        <a:spcBef>
                          <a:spcPts val="0"/>
                        </a:spcBef>
                        <a:spcAft>
                          <a:spcPts val="0"/>
                        </a:spcAft>
                      </a:pPr>
                      <a:r>
                        <a:rPr lang="en-US" sz="1200" b="1" dirty="0">
                          <a:solidFill>
                            <a:schemeClr val="tx1"/>
                          </a:solidFill>
                          <a:effectLst/>
                        </a:rPr>
                        <a:t>Intermediate High</a:t>
                      </a:r>
                      <a:endParaRPr lang="en-US" sz="1200" b="1" dirty="0">
                        <a:solidFill>
                          <a:schemeClr val="tx1"/>
                        </a:solidFill>
                        <a:effectLst/>
                        <a:latin typeface="Times New Roman"/>
                        <a:ea typeface="Times New Roman"/>
                      </a:endParaRPr>
                    </a:p>
                  </a:txBody>
                  <a:tcPr marL="65389" marR="65389" marT="0" marB="0">
                    <a:solidFill>
                      <a:srgbClr val="00B0F0"/>
                    </a:solidFill>
                  </a:tcPr>
                </a:tc>
                <a:tc>
                  <a:txBody>
                    <a:bodyPr/>
                    <a:lstStyle/>
                    <a:p>
                      <a:pPr marL="0" marR="0" algn="l">
                        <a:spcBef>
                          <a:spcPts val="0"/>
                        </a:spcBef>
                        <a:spcAft>
                          <a:spcPts val="0"/>
                        </a:spcAft>
                      </a:pPr>
                      <a:r>
                        <a:rPr lang="en-US" sz="1200" dirty="0">
                          <a:solidFill>
                            <a:schemeClr val="tx1"/>
                          </a:solidFill>
                          <a:effectLst/>
                        </a:rPr>
                        <a:t>Advanced Low</a:t>
                      </a:r>
                      <a:endParaRPr lang="en-US" sz="1200" dirty="0">
                        <a:solidFill>
                          <a:schemeClr val="tx1"/>
                        </a:solidFill>
                        <a:effectLst/>
                        <a:latin typeface="Times New Roman"/>
                        <a:ea typeface="Times New Roman"/>
                      </a:endParaRPr>
                    </a:p>
                  </a:txBody>
                  <a:tcPr marL="65389" marR="65389" marT="0" marB="0">
                    <a:solidFill>
                      <a:srgbClr val="FF00FF"/>
                    </a:solidFill>
                  </a:tcPr>
                </a:tc>
              </a:tr>
              <a:tr h="609600">
                <a:tc>
                  <a:txBody>
                    <a:bodyPr/>
                    <a:lstStyle/>
                    <a:p>
                      <a:pPr marL="0" marR="0" algn="l">
                        <a:spcBef>
                          <a:spcPts val="0"/>
                        </a:spcBef>
                        <a:spcAft>
                          <a:spcPts val="0"/>
                        </a:spcAft>
                      </a:pPr>
                      <a:r>
                        <a:rPr lang="en-US" sz="1200">
                          <a:effectLst/>
                        </a:rPr>
                        <a:t>INTERPRETIVE</a:t>
                      </a:r>
                    </a:p>
                    <a:p>
                      <a:pPr marL="0" marR="0" algn="l">
                        <a:spcBef>
                          <a:spcPts val="0"/>
                        </a:spcBef>
                        <a:spcAft>
                          <a:spcPts val="0"/>
                        </a:spcAft>
                      </a:pPr>
                      <a:r>
                        <a:rPr lang="en-US" sz="1200">
                          <a:effectLst/>
                        </a:rPr>
                        <a:t>Reading</a:t>
                      </a:r>
                      <a:endParaRPr lang="en-US" sz="1200">
                        <a:effectLst/>
                        <a:latin typeface="Times New Roman"/>
                        <a:ea typeface="Times New Roman"/>
                      </a:endParaRPr>
                    </a:p>
                  </a:txBody>
                  <a:tcPr marL="65389" marR="65389" marT="0" marB="0"/>
                </a:tc>
                <a:tc>
                  <a:txBody>
                    <a:bodyPr/>
                    <a:lstStyle/>
                    <a:p>
                      <a:pPr marL="0" marR="0" algn="l">
                        <a:spcBef>
                          <a:spcPts val="0"/>
                        </a:spcBef>
                        <a:spcAft>
                          <a:spcPts val="0"/>
                        </a:spcAft>
                      </a:pPr>
                      <a:r>
                        <a:rPr lang="en-US" sz="1200" b="1" dirty="0">
                          <a:solidFill>
                            <a:schemeClr val="tx1"/>
                          </a:solidFill>
                          <a:effectLst/>
                        </a:rPr>
                        <a:t>Novice Mid</a:t>
                      </a:r>
                      <a:endParaRPr lang="en-US" sz="1200" b="1" dirty="0">
                        <a:solidFill>
                          <a:schemeClr val="tx1"/>
                        </a:solidFill>
                        <a:effectLst/>
                        <a:latin typeface="Times New Roman"/>
                        <a:ea typeface="Times New Roman"/>
                      </a:endParaRPr>
                    </a:p>
                  </a:txBody>
                  <a:tcPr marL="65389" marR="65389" marT="0" marB="0">
                    <a:solidFill>
                      <a:srgbClr val="FFC000"/>
                    </a:solidFill>
                  </a:tcPr>
                </a:tc>
                <a:tc>
                  <a:txBody>
                    <a:bodyPr/>
                    <a:lstStyle/>
                    <a:p>
                      <a:pPr marL="0" marR="0" algn="l">
                        <a:spcBef>
                          <a:spcPts val="0"/>
                        </a:spcBef>
                        <a:spcAft>
                          <a:spcPts val="0"/>
                        </a:spcAft>
                      </a:pPr>
                      <a:r>
                        <a:rPr lang="en-US" sz="1200" b="1" dirty="0">
                          <a:solidFill>
                            <a:schemeClr val="tx1"/>
                          </a:solidFill>
                          <a:effectLst/>
                        </a:rPr>
                        <a:t>Novice Mid</a:t>
                      </a:r>
                      <a:endParaRPr lang="en-US" sz="1200" b="1" dirty="0">
                        <a:solidFill>
                          <a:schemeClr val="tx1"/>
                        </a:solidFill>
                        <a:effectLst/>
                        <a:latin typeface="Times New Roman"/>
                        <a:ea typeface="Times New Roman"/>
                      </a:endParaRPr>
                    </a:p>
                  </a:txBody>
                  <a:tcPr marL="65389" marR="65389" marT="0" marB="0">
                    <a:solidFill>
                      <a:srgbClr val="FFC000"/>
                    </a:solidFill>
                  </a:tcPr>
                </a:tc>
                <a:tc>
                  <a:txBody>
                    <a:bodyPr/>
                    <a:lstStyle/>
                    <a:p>
                      <a:pPr marL="0" marR="0" algn="l">
                        <a:spcBef>
                          <a:spcPts val="0"/>
                        </a:spcBef>
                        <a:spcAft>
                          <a:spcPts val="0"/>
                        </a:spcAft>
                      </a:pPr>
                      <a:r>
                        <a:rPr lang="en-US" sz="1200" b="1" dirty="0">
                          <a:solidFill>
                            <a:schemeClr val="tx1"/>
                          </a:solidFill>
                          <a:effectLst/>
                        </a:rPr>
                        <a:t>Novice</a:t>
                      </a:r>
                    </a:p>
                    <a:p>
                      <a:pPr marL="0" marR="0" algn="l">
                        <a:spcBef>
                          <a:spcPts val="0"/>
                        </a:spcBef>
                        <a:spcAft>
                          <a:spcPts val="0"/>
                        </a:spcAft>
                      </a:pPr>
                      <a:r>
                        <a:rPr lang="en-US" sz="1200" b="1" dirty="0">
                          <a:solidFill>
                            <a:schemeClr val="tx1"/>
                          </a:solidFill>
                          <a:effectLst/>
                        </a:rPr>
                        <a:t>High</a:t>
                      </a:r>
                      <a:endParaRPr lang="en-US" sz="1200" b="1" dirty="0">
                        <a:solidFill>
                          <a:schemeClr val="tx1"/>
                        </a:solidFill>
                        <a:effectLst/>
                        <a:latin typeface="Times New Roman"/>
                        <a:ea typeface="Times New Roman"/>
                      </a:endParaRPr>
                    </a:p>
                  </a:txBody>
                  <a:tcPr marL="65389" marR="65389" marT="0" marB="0">
                    <a:solidFill>
                      <a:srgbClr val="FF9900"/>
                    </a:solidFill>
                  </a:tcPr>
                </a:tc>
                <a:tc>
                  <a:txBody>
                    <a:bodyPr/>
                    <a:lstStyle/>
                    <a:p>
                      <a:pPr marL="0" marR="0" algn="l">
                        <a:spcBef>
                          <a:spcPts val="0"/>
                        </a:spcBef>
                        <a:spcAft>
                          <a:spcPts val="0"/>
                        </a:spcAft>
                      </a:pPr>
                      <a:r>
                        <a:rPr lang="en-US" sz="1200" b="1" dirty="0">
                          <a:solidFill>
                            <a:schemeClr val="tx1"/>
                          </a:solidFill>
                          <a:effectLst/>
                        </a:rPr>
                        <a:t>Novice</a:t>
                      </a:r>
                    </a:p>
                    <a:p>
                      <a:pPr marL="0" marR="0" algn="l">
                        <a:spcBef>
                          <a:spcPts val="0"/>
                        </a:spcBef>
                        <a:spcAft>
                          <a:spcPts val="0"/>
                        </a:spcAft>
                      </a:pPr>
                      <a:r>
                        <a:rPr lang="en-US" sz="1200" b="1" dirty="0">
                          <a:solidFill>
                            <a:schemeClr val="tx1"/>
                          </a:solidFill>
                          <a:effectLst/>
                        </a:rPr>
                        <a:t>High</a:t>
                      </a:r>
                      <a:endParaRPr lang="en-US" sz="1200" b="1" dirty="0">
                        <a:solidFill>
                          <a:schemeClr val="tx1"/>
                        </a:solidFill>
                        <a:effectLst/>
                        <a:latin typeface="Times New Roman"/>
                        <a:ea typeface="Times New Roman"/>
                      </a:endParaRPr>
                    </a:p>
                  </a:txBody>
                  <a:tcPr marL="65389" marR="65389" marT="0" marB="0">
                    <a:solidFill>
                      <a:srgbClr val="FF9900"/>
                    </a:solidFill>
                  </a:tcPr>
                </a:tc>
                <a:tc>
                  <a:txBody>
                    <a:bodyPr/>
                    <a:lstStyle/>
                    <a:p>
                      <a:pPr marL="0" marR="0" algn="l">
                        <a:spcBef>
                          <a:spcPts val="0"/>
                        </a:spcBef>
                        <a:spcAft>
                          <a:spcPts val="0"/>
                        </a:spcAft>
                      </a:pPr>
                      <a:r>
                        <a:rPr lang="en-US" sz="1200" b="1" dirty="0">
                          <a:solidFill>
                            <a:schemeClr val="tx1"/>
                          </a:solidFill>
                          <a:effectLst/>
                        </a:rPr>
                        <a:t>Intermediate Low</a:t>
                      </a:r>
                      <a:endParaRPr lang="en-US" sz="1200" b="1" dirty="0">
                        <a:solidFill>
                          <a:schemeClr val="tx1"/>
                        </a:solidFill>
                        <a:effectLst/>
                        <a:latin typeface="Times New Roman"/>
                        <a:ea typeface="Times New Roman"/>
                      </a:endParaRPr>
                    </a:p>
                  </a:txBody>
                  <a:tcPr marL="65389" marR="65389" marT="0" marB="0">
                    <a:solidFill>
                      <a:srgbClr val="92D050"/>
                    </a:solidFill>
                  </a:tcPr>
                </a:tc>
                <a:tc>
                  <a:txBody>
                    <a:bodyPr/>
                    <a:lstStyle/>
                    <a:p>
                      <a:pPr marL="0" marR="0" algn="l">
                        <a:spcBef>
                          <a:spcPts val="0"/>
                        </a:spcBef>
                        <a:spcAft>
                          <a:spcPts val="0"/>
                        </a:spcAft>
                      </a:pPr>
                      <a:r>
                        <a:rPr lang="en-US" sz="1200" dirty="0">
                          <a:solidFill>
                            <a:schemeClr val="tx1"/>
                          </a:solidFill>
                          <a:effectLst/>
                        </a:rPr>
                        <a:t>Intermediate Mid</a:t>
                      </a:r>
                      <a:endParaRPr lang="en-US" sz="1200" dirty="0">
                        <a:solidFill>
                          <a:schemeClr val="tx1"/>
                        </a:solidFill>
                        <a:effectLst/>
                        <a:latin typeface="Times New Roman"/>
                        <a:ea typeface="Times New Roman"/>
                      </a:endParaRPr>
                    </a:p>
                  </a:txBody>
                  <a:tcPr marL="65389" marR="65389" marT="0" marB="0">
                    <a:solidFill>
                      <a:srgbClr val="00FF00"/>
                    </a:solidFill>
                  </a:tcPr>
                </a:tc>
              </a:tr>
              <a:tr h="609600">
                <a:tc>
                  <a:txBody>
                    <a:bodyPr/>
                    <a:lstStyle/>
                    <a:p>
                      <a:pPr marL="0" marR="0" algn="l">
                        <a:spcBef>
                          <a:spcPts val="0"/>
                        </a:spcBef>
                        <a:spcAft>
                          <a:spcPts val="0"/>
                        </a:spcAft>
                      </a:pPr>
                      <a:r>
                        <a:rPr lang="en-US" sz="1200">
                          <a:effectLst/>
                        </a:rPr>
                        <a:t>PRESENTATIONAL</a:t>
                      </a:r>
                    </a:p>
                    <a:p>
                      <a:pPr marL="0" marR="0" algn="l">
                        <a:spcBef>
                          <a:spcPts val="0"/>
                        </a:spcBef>
                        <a:spcAft>
                          <a:spcPts val="0"/>
                        </a:spcAft>
                      </a:pPr>
                      <a:r>
                        <a:rPr lang="en-US" sz="1200">
                          <a:effectLst/>
                        </a:rPr>
                        <a:t>Speaking</a:t>
                      </a:r>
                      <a:endParaRPr lang="en-US" sz="1200">
                        <a:effectLst/>
                        <a:latin typeface="Times New Roman"/>
                        <a:ea typeface="Times New Roman"/>
                      </a:endParaRPr>
                    </a:p>
                  </a:txBody>
                  <a:tcPr marL="65389" marR="65389" marT="0" marB="0"/>
                </a:tc>
                <a:tc>
                  <a:txBody>
                    <a:bodyPr/>
                    <a:lstStyle/>
                    <a:p>
                      <a:pPr marL="0" marR="0" algn="l">
                        <a:spcBef>
                          <a:spcPts val="0"/>
                        </a:spcBef>
                        <a:spcAft>
                          <a:spcPts val="0"/>
                        </a:spcAft>
                      </a:pPr>
                      <a:r>
                        <a:rPr lang="en-US" sz="1200" b="1" dirty="0">
                          <a:solidFill>
                            <a:schemeClr val="tx1"/>
                          </a:solidFill>
                          <a:effectLst/>
                        </a:rPr>
                        <a:t>Novice </a:t>
                      </a:r>
                    </a:p>
                    <a:p>
                      <a:pPr marL="0" marR="0" algn="l">
                        <a:spcBef>
                          <a:spcPts val="0"/>
                        </a:spcBef>
                        <a:spcAft>
                          <a:spcPts val="0"/>
                        </a:spcAft>
                      </a:pPr>
                      <a:r>
                        <a:rPr lang="en-US" sz="1200" b="1" dirty="0">
                          <a:solidFill>
                            <a:schemeClr val="tx1"/>
                          </a:solidFill>
                          <a:effectLst/>
                        </a:rPr>
                        <a:t>Mid</a:t>
                      </a:r>
                      <a:endParaRPr lang="en-US" sz="1200" b="1" dirty="0">
                        <a:solidFill>
                          <a:schemeClr val="tx1"/>
                        </a:solidFill>
                        <a:effectLst/>
                        <a:latin typeface="Times New Roman"/>
                        <a:ea typeface="Times New Roman"/>
                      </a:endParaRPr>
                    </a:p>
                  </a:txBody>
                  <a:tcPr marL="65389" marR="65389" marT="0" marB="0">
                    <a:solidFill>
                      <a:srgbClr val="FFC000"/>
                    </a:solidFill>
                  </a:tcPr>
                </a:tc>
                <a:tc>
                  <a:txBody>
                    <a:bodyPr/>
                    <a:lstStyle/>
                    <a:p>
                      <a:pPr marL="0" marR="0" algn="l">
                        <a:spcBef>
                          <a:spcPts val="0"/>
                        </a:spcBef>
                        <a:spcAft>
                          <a:spcPts val="0"/>
                        </a:spcAft>
                      </a:pPr>
                      <a:r>
                        <a:rPr lang="en-US" sz="1200" b="1" dirty="0">
                          <a:solidFill>
                            <a:schemeClr val="tx1"/>
                          </a:solidFill>
                          <a:effectLst/>
                        </a:rPr>
                        <a:t>Novice</a:t>
                      </a:r>
                    </a:p>
                    <a:p>
                      <a:pPr marL="0" marR="0" algn="l">
                        <a:spcBef>
                          <a:spcPts val="0"/>
                        </a:spcBef>
                        <a:spcAft>
                          <a:spcPts val="0"/>
                        </a:spcAft>
                      </a:pPr>
                      <a:r>
                        <a:rPr lang="en-US" sz="1200" b="1" dirty="0">
                          <a:solidFill>
                            <a:schemeClr val="tx1"/>
                          </a:solidFill>
                          <a:effectLst/>
                        </a:rPr>
                        <a:t>High</a:t>
                      </a:r>
                      <a:endParaRPr lang="en-US" sz="1200" b="1" dirty="0">
                        <a:solidFill>
                          <a:schemeClr val="tx1"/>
                        </a:solidFill>
                        <a:effectLst/>
                        <a:latin typeface="Times New Roman"/>
                        <a:ea typeface="Times New Roman"/>
                      </a:endParaRPr>
                    </a:p>
                  </a:txBody>
                  <a:tcPr marL="65389" marR="65389" marT="0" marB="0">
                    <a:solidFill>
                      <a:srgbClr val="FF9900"/>
                    </a:solidFill>
                  </a:tcPr>
                </a:tc>
                <a:tc>
                  <a:txBody>
                    <a:bodyPr/>
                    <a:lstStyle/>
                    <a:p>
                      <a:pPr marL="0" marR="0" algn="l">
                        <a:spcBef>
                          <a:spcPts val="0"/>
                        </a:spcBef>
                        <a:spcAft>
                          <a:spcPts val="0"/>
                        </a:spcAft>
                      </a:pPr>
                      <a:r>
                        <a:rPr lang="en-US" sz="1200" b="1" dirty="0">
                          <a:solidFill>
                            <a:schemeClr val="tx1"/>
                          </a:solidFill>
                          <a:effectLst/>
                        </a:rPr>
                        <a:t>Novice High</a:t>
                      </a:r>
                      <a:endParaRPr lang="en-US" sz="1200" b="1" dirty="0">
                        <a:solidFill>
                          <a:schemeClr val="tx1"/>
                        </a:solidFill>
                        <a:effectLst/>
                        <a:latin typeface="Times New Roman"/>
                        <a:ea typeface="Times New Roman"/>
                      </a:endParaRPr>
                    </a:p>
                  </a:txBody>
                  <a:tcPr marL="65389" marR="65389" marT="0" marB="0">
                    <a:solidFill>
                      <a:srgbClr val="FF9900"/>
                    </a:solidFill>
                  </a:tcPr>
                </a:tc>
                <a:tc>
                  <a:txBody>
                    <a:bodyPr/>
                    <a:lstStyle/>
                    <a:p>
                      <a:pPr marL="0" marR="0" algn="l">
                        <a:spcBef>
                          <a:spcPts val="0"/>
                        </a:spcBef>
                        <a:spcAft>
                          <a:spcPts val="0"/>
                        </a:spcAft>
                      </a:pPr>
                      <a:r>
                        <a:rPr lang="en-US" sz="1200" b="1" dirty="0">
                          <a:solidFill>
                            <a:schemeClr val="tx1"/>
                          </a:solidFill>
                          <a:effectLst/>
                        </a:rPr>
                        <a:t>Intermediate Low</a:t>
                      </a:r>
                      <a:endParaRPr lang="en-US" sz="1200" b="1" dirty="0">
                        <a:solidFill>
                          <a:schemeClr val="tx1"/>
                        </a:solidFill>
                        <a:effectLst/>
                        <a:latin typeface="Times New Roman"/>
                        <a:ea typeface="Times New Roman"/>
                      </a:endParaRPr>
                    </a:p>
                  </a:txBody>
                  <a:tcPr marL="65389" marR="65389" marT="0" marB="0">
                    <a:solidFill>
                      <a:srgbClr val="92D050"/>
                    </a:solidFill>
                  </a:tcPr>
                </a:tc>
                <a:tc>
                  <a:txBody>
                    <a:bodyPr/>
                    <a:lstStyle/>
                    <a:p>
                      <a:pPr marL="0" marR="0" algn="l">
                        <a:spcBef>
                          <a:spcPts val="0"/>
                        </a:spcBef>
                        <a:spcAft>
                          <a:spcPts val="0"/>
                        </a:spcAft>
                      </a:pPr>
                      <a:r>
                        <a:rPr lang="en-US" sz="1200" b="1" dirty="0">
                          <a:solidFill>
                            <a:schemeClr val="tx1"/>
                          </a:solidFill>
                          <a:effectLst/>
                        </a:rPr>
                        <a:t>Intermediate Low</a:t>
                      </a:r>
                      <a:endParaRPr lang="en-US" sz="1200" b="1" dirty="0">
                        <a:solidFill>
                          <a:schemeClr val="tx1"/>
                        </a:solidFill>
                        <a:effectLst/>
                        <a:latin typeface="Times New Roman"/>
                        <a:ea typeface="Times New Roman"/>
                      </a:endParaRPr>
                    </a:p>
                  </a:txBody>
                  <a:tcPr marL="65389" marR="65389" marT="0" marB="0">
                    <a:solidFill>
                      <a:srgbClr val="92D050"/>
                    </a:solidFill>
                  </a:tcPr>
                </a:tc>
                <a:tc>
                  <a:txBody>
                    <a:bodyPr/>
                    <a:lstStyle/>
                    <a:p>
                      <a:pPr marL="0" marR="0" algn="l">
                        <a:spcBef>
                          <a:spcPts val="0"/>
                        </a:spcBef>
                        <a:spcAft>
                          <a:spcPts val="0"/>
                        </a:spcAft>
                      </a:pPr>
                      <a:r>
                        <a:rPr lang="en-US" sz="1200" dirty="0">
                          <a:solidFill>
                            <a:schemeClr val="tx1"/>
                          </a:solidFill>
                          <a:effectLst/>
                        </a:rPr>
                        <a:t>Intermediate Mid</a:t>
                      </a:r>
                      <a:endParaRPr lang="en-US" sz="1200" dirty="0">
                        <a:solidFill>
                          <a:schemeClr val="tx1"/>
                        </a:solidFill>
                        <a:effectLst/>
                        <a:latin typeface="Times New Roman"/>
                        <a:ea typeface="Times New Roman"/>
                      </a:endParaRPr>
                    </a:p>
                  </a:txBody>
                  <a:tcPr marL="65389" marR="65389" marT="0" marB="0">
                    <a:solidFill>
                      <a:srgbClr val="00FF00"/>
                    </a:solidFill>
                  </a:tcPr>
                </a:tc>
              </a:tr>
              <a:tr h="609600">
                <a:tc>
                  <a:txBody>
                    <a:bodyPr/>
                    <a:lstStyle/>
                    <a:p>
                      <a:pPr marL="0" marR="0" algn="l">
                        <a:spcBef>
                          <a:spcPts val="0"/>
                        </a:spcBef>
                        <a:spcAft>
                          <a:spcPts val="0"/>
                        </a:spcAft>
                      </a:pPr>
                      <a:r>
                        <a:rPr lang="en-US" sz="1200" dirty="0">
                          <a:effectLst/>
                        </a:rPr>
                        <a:t>PRESENTATIONAL</a:t>
                      </a:r>
                    </a:p>
                    <a:p>
                      <a:pPr marL="0" marR="0" algn="l">
                        <a:spcBef>
                          <a:spcPts val="0"/>
                        </a:spcBef>
                        <a:spcAft>
                          <a:spcPts val="0"/>
                        </a:spcAft>
                      </a:pPr>
                      <a:r>
                        <a:rPr lang="en-US" sz="1200" dirty="0">
                          <a:effectLst/>
                        </a:rPr>
                        <a:t>Writing</a:t>
                      </a:r>
                      <a:endParaRPr lang="en-US" sz="1200" dirty="0">
                        <a:effectLst/>
                        <a:latin typeface="Times New Roman"/>
                        <a:ea typeface="Times New Roman"/>
                      </a:endParaRPr>
                    </a:p>
                  </a:txBody>
                  <a:tcPr marL="65389" marR="65389" marT="0" marB="0"/>
                </a:tc>
                <a:tc>
                  <a:txBody>
                    <a:bodyPr/>
                    <a:lstStyle/>
                    <a:p>
                      <a:pPr marL="0" marR="0" algn="l">
                        <a:spcBef>
                          <a:spcPts val="0"/>
                        </a:spcBef>
                        <a:spcAft>
                          <a:spcPts val="0"/>
                        </a:spcAft>
                      </a:pPr>
                      <a:r>
                        <a:rPr lang="en-US" sz="1200" dirty="0">
                          <a:solidFill>
                            <a:schemeClr val="tx1"/>
                          </a:solidFill>
                          <a:effectLst/>
                        </a:rPr>
                        <a:t>Novice Mid</a:t>
                      </a:r>
                      <a:endParaRPr lang="en-US" sz="1200" dirty="0">
                        <a:solidFill>
                          <a:schemeClr val="tx1"/>
                        </a:solidFill>
                        <a:effectLst/>
                        <a:latin typeface="Times New Roman"/>
                        <a:ea typeface="Times New Roman"/>
                      </a:endParaRPr>
                    </a:p>
                  </a:txBody>
                  <a:tcPr marL="65389" marR="65389" marT="0" marB="0">
                    <a:solidFill>
                      <a:srgbClr val="FFC000"/>
                    </a:solidFill>
                  </a:tcPr>
                </a:tc>
                <a:tc>
                  <a:txBody>
                    <a:bodyPr/>
                    <a:lstStyle/>
                    <a:p>
                      <a:pPr marL="0" marR="0" algn="l">
                        <a:spcBef>
                          <a:spcPts val="0"/>
                        </a:spcBef>
                        <a:spcAft>
                          <a:spcPts val="0"/>
                        </a:spcAft>
                      </a:pPr>
                      <a:r>
                        <a:rPr lang="en-US" sz="1200" dirty="0">
                          <a:solidFill>
                            <a:schemeClr val="tx1"/>
                          </a:solidFill>
                          <a:effectLst/>
                        </a:rPr>
                        <a:t>Novice High</a:t>
                      </a:r>
                      <a:endParaRPr lang="en-US" sz="1200" dirty="0">
                        <a:solidFill>
                          <a:schemeClr val="tx1"/>
                        </a:solidFill>
                        <a:effectLst/>
                        <a:latin typeface="Times New Roman"/>
                        <a:ea typeface="Times New Roman"/>
                      </a:endParaRPr>
                    </a:p>
                  </a:txBody>
                  <a:tcPr marL="65389" marR="65389" marT="0" marB="0">
                    <a:solidFill>
                      <a:srgbClr val="FF9900"/>
                    </a:solidFill>
                  </a:tcPr>
                </a:tc>
                <a:tc>
                  <a:txBody>
                    <a:bodyPr/>
                    <a:lstStyle/>
                    <a:p>
                      <a:pPr marL="0" marR="0" algn="l">
                        <a:spcBef>
                          <a:spcPts val="0"/>
                        </a:spcBef>
                        <a:spcAft>
                          <a:spcPts val="0"/>
                        </a:spcAft>
                      </a:pPr>
                      <a:r>
                        <a:rPr lang="en-US" sz="1200" dirty="0">
                          <a:solidFill>
                            <a:schemeClr val="tx1"/>
                          </a:solidFill>
                          <a:effectLst/>
                        </a:rPr>
                        <a:t>Novice High</a:t>
                      </a:r>
                      <a:endParaRPr lang="en-US" sz="1200" dirty="0">
                        <a:solidFill>
                          <a:schemeClr val="tx1"/>
                        </a:solidFill>
                        <a:effectLst/>
                        <a:latin typeface="Times New Roman"/>
                        <a:ea typeface="Times New Roman"/>
                      </a:endParaRPr>
                    </a:p>
                  </a:txBody>
                  <a:tcPr marL="65389" marR="65389" marT="0" marB="0">
                    <a:solidFill>
                      <a:srgbClr val="FF9900"/>
                    </a:solidFill>
                  </a:tcPr>
                </a:tc>
                <a:tc>
                  <a:txBody>
                    <a:bodyPr/>
                    <a:lstStyle/>
                    <a:p>
                      <a:pPr marL="0" marR="0" algn="l">
                        <a:spcBef>
                          <a:spcPts val="0"/>
                        </a:spcBef>
                        <a:spcAft>
                          <a:spcPts val="0"/>
                        </a:spcAft>
                      </a:pPr>
                      <a:r>
                        <a:rPr lang="en-US" sz="1200" dirty="0">
                          <a:solidFill>
                            <a:schemeClr val="tx1"/>
                          </a:solidFill>
                          <a:effectLst/>
                        </a:rPr>
                        <a:t>Intermediate Low</a:t>
                      </a:r>
                      <a:endParaRPr lang="en-US" sz="1200" dirty="0">
                        <a:solidFill>
                          <a:schemeClr val="tx1"/>
                        </a:solidFill>
                        <a:effectLst/>
                        <a:latin typeface="Times New Roman"/>
                        <a:ea typeface="Times New Roman"/>
                      </a:endParaRPr>
                    </a:p>
                  </a:txBody>
                  <a:tcPr marL="65389" marR="65389" marT="0" marB="0">
                    <a:solidFill>
                      <a:srgbClr val="92D050"/>
                    </a:solidFill>
                  </a:tcPr>
                </a:tc>
                <a:tc>
                  <a:txBody>
                    <a:bodyPr/>
                    <a:lstStyle/>
                    <a:p>
                      <a:pPr marL="0" marR="0" algn="l">
                        <a:spcBef>
                          <a:spcPts val="0"/>
                        </a:spcBef>
                        <a:spcAft>
                          <a:spcPts val="0"/>
                        </a:spcAft>
                      </a:pPr>
                      <a:r>
                        <a:rPr lang="en-US" sz="1200" dirty="0">
                          <a:solidFill>
                            <a:schemeClr val="tx1"/>
                          </a:solidFill>
                          <a:effectLst/>
                        </a:rPr>
                        <a:t>Intermediate Low</a:t>
                      </a:r>
                      <a:endParaRPr lang="en-US" sz="1200" dirty="0">
                        <a:solidFill>
                          <a:schemeClr val="tx1"/>
                        </a:solidFill>
                        <a:effectLst/>
                        <a:latin typeface="Times New Roman"/>
                        <a:ea typeface="Times New Roman"/>
                      </a:endParaRPr>
                    </a:p>
                  </a:txBody>
                  <a:tcPr marL="65389" marR="65389" marT="0" marB="0">
                    <a:solidFill>
                      <a:srgbClr val="92D050"/>
                    </a:solidFill>
                  </a:tcPr>
                </a:tc>
                <a:tc>
                  <a:txBody>
                    <a:bodyPr/>
                    <a:lstStyle/>
                    <a:p>
                      <a:pPr marL="0" marR="0" algn="l">
                        <a:spcBef>
                          <a:spcPts val="0"/>
                        </a:spcBef>
                        <a:spcAft>
                          <a:spcPts val="0"/>
                        </a:spcAft>
                      </a:pPr>
                      <a:r>
                        <a:rPr lang="en-US" sz="1200" dirty="0">
                          <a:solidFill>
                            <a:schemeClr val="tx1"/>
                          </a:solidFill>
                          <a:effectLst/>
                        </a:rPr>
                        <a:t>Intermediate</a:t>
                      </a:r>
                    </a:p>
                    <a:p>
                      <a:pPr marL="0" marR="0" algn="l">
                        <a:spcBef>
                          <a:spcPts val="0"/>
                        </a:spcBef>
                        <a:spcAft>
                          <a:spcPts val="0"/>
                        </a:spcAft>
                      </a:pPr>
                      <a:r>
                        <a:rPr lang="en-US" sz="1200" dirty="0">
                          <a:solidFill>
                            <a:schemeClr val="tx1"/>
                          </a:solidFill>
                          <a:effectLst/>
                        </a:rPr>
                        <a:t>Mid</a:t>
                      </a:r>
                      <a:endParaRPr lang="en-US" sz="1200" dirty="0">
                        <a:solidFill>
                          <a:schemeClr val="tx1"/>
                        </a:solidFill>
                        <a:effectLst/>
                        <a:latin typeface="Times New Roman"/>
                        <a:ea typeface="Times New Roman"/>
                      </a:endParaRPr>
                    </a:p>
                  </a:txBody>
                  <a:tcPr marL="65389" marR="65389" marT="0" marB="0">
                    <a:solidFill>
                      <a:srgbClr val="00FF00"/>
                    </a:solidFill>
                  </a:tcPr>
                </a:tc>
              </a:tr>
            </a:tbl>
          </a:graphicData>
        </a:graphic>
      </p:graphicFrame>
    </p:spTree>
    <p:extLst>
      <p:ext uri="{BB962C8B-B14F-4D97-AF65-F5344CB8AC3E}">
        <p14:creationId xmlns:p14="http://schemas.microsoft.com/office/powerpoint/2010/main" val="15092390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Louisiana Believes</a:t>
            </a:r>
            <a:endParaRPr lang="en-US" dirty="0"/>
          </a:p>
        </p:txBody>
      </p:sp>
      <p:sp>
        <p:nvSpPr>
          <p:cNvPr id="3" name="Slide Number Placeholder 2"/>
          <p:cNvSpPr>
            <a:spLocks noGrp="1"/>
          </p:cNvSpPr>
          <p:nvPr>
            <p:ph type="sldNum" sz="quarter" idx="12"/>
          </p:nvPr>
        </p:nvSpPr>
        <p:spPr/>
        <p:txBody>
          <a:bodyPr/>
          <a:lstStyle/>
          <a:p>
            <a:fld id="{7C47D349-50A5-425D-A6B4-DE7BC75701B4}" type="slidenum">
              <a:rPr lang="en-US" smtClean="0"/>
              <a:pPr/>
              <a:t>18</a:t>
            </a:fld>
            <a:endParaRPr lang="en-US" dirty="0"/>
          </a:p>
        </p:txBody>
      </p:sp>
      <p:sp>
        <p:nvSpPr>
          <p:cNvPr id="4" name="Rectangle 3"/>
          <p:cNvSpPr/>
          <p:nvPr/>
        </p:nvSpPr>
        <p:spPr>
          <a:xfrm>
            <a:off x="0" y="381000"/>
            <a:ext cx="9144000" cy="707886"/>
          </a:xfrm>
          <a:prstGeom prst="rect">
            <a:avLst/>
          </a:prstGeom>
        </p:spPr>
        <p:txBody>
          <a:bodyPr wrap="square">
            <a:spAutoFit/>
          </a:bodyPr>
          <a:lstStyle/>
          <a:p>
            <a:pPr algn="ctr"/>
            <a:r>
              <a:rPr lang="en-US" sz="4000" b="1" dirty="0" smtClean="0">
                <a:solidFill>
                  <a:schemeClr val="bg1"/>
                </a:solidFill>
                <a:latin typeface="Chalkduster" charset="0"/>
              </a:rPr>
              <a:t>Standards Informed By:</a:t>
            </a:r>
            <a:endParaRPr lang="en-US" sz="4000" b="1" dirty="0">
              <a:solidFill>
                <a:schemeClr val="bg1"/>
              </a:solidFill>
              <a:latin typeface="Chalkduster"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38911567"/>
              </p:ext>
            </p:extLst>
          </p:nvPr>
        </p:nvGraphicFramePr>
        <p:xfrm>
          <a:off x="914400" y="1752600"/>
          <a:ext cx="7620000" cy="4907280"/>
        </p:xfrm>
        <a:graphic>
          <a:graphicData uri="http://schemas.openxmlformats.org/drawingml/2006/table">
            <a:tbl>
              <a:tblPr firstRow="1" firstCol="1" bandRow="1">
                <a:tableStyleId>{7DF18680-E054-41AD-8BC1-D1AEF772440D}</a:tableStyleId>
              </a:tblPr>
              <a:tblGrid>
                <a:gridCol w="3810000"/>
                <a:gridCol w="3810000"/>
              </a:tblGrid>
              <a:tr h="3691467">
                <a:tc>
                  <a:txBody>
                    <a:bodyPr/>
                    <a:lstStyle/>
                    <a:p>
                      <a:pPr marL="0" marR="0" algn="ctr">
                        <a:lnSpc>
                          <a:spcPct val="115000"/>
                        </a:lnSpc>
                        <a:spcBef>
                          <a:spcPts val="0"/>
                        </a:spcBef>
                        <a:spcAft>
                          <a:spcPts val="0"/>
                        </a:spcAft>
                      </a:pPr>
                      <a:r>
                        <a:rPr lang="en-US" sz="2800" u="sng" baseline="0" dirty="0" smtClean="0">
                          <a:solidFill>
                            <a:schemeClr val="bg1"/>
                          </a:solidFill>
                          <a:effectLst/>
                        </a:rPr>
                        <a:t>1997</a:t>
                      </a:r>
                    </a:p>
                    <a:p>
                      <a:pPr marL="0" marR="0">
                        <a:lnSpc>
                          <a:spcPct val="115000"/>
                        </a:lnSpc>
                        <a:spcBef>
                          <a:spcPts val="0"/>
                        </a:spcBef>
                        <a:spcAft>
                          <a:spcPts val="0"/>
                        </a:spcAft>
                      </a:pPr>
                      <a:endParaRPr lang="en-US" sz="2800" baseline="0" dirty="0" smtClean="0">
                        <a:solidFill>
                          <a:schemeClr val="bg1"/>
                        </a:solidFill>
                        <a:effectLst/>
                      </a:endParaRPr>
                    </a:p>
                    <a:p>
                      <a:pPr marL="0" marR="0">
                        <a:lnSpc>
                          <a:spcPct val="115000"/>
                        </a:lnSpc>
                        <a:spcBef>
                          <a:spcPts val="0"/>
                        </a:spcBef>
                        <a:spcAft>
                          <a:spcPts val="0"/>
                        </a:spcAft>
                      </a:pPr>
                      <a:r>
                        <a:rPr lang="en-US" sz="2800" baseline="0" dirty="0" smtClean="0">
                          <a:effectLst/>
                        </a:rPr>
                        <a:t>  ACTFL Standards</a:t>
                      </a:r>
                    </a:p>
                    <a:p>
                      <a:pPr marL="0" marR="0">
                        <a:lnSpc>
                          <a:spcPct val="115000"/>
                        </a:lnSpc>
                        <a:spcBef>
                          <a:spcPts val="0"/>
                        </a:spcBef>
                        <a:spcAft>
                          <a:spcPts val="0"/>
                        </a:spcAft>
                      </a:pPr>
                      <a:r>
                        <a:rPr lang="en-US" sz="2800" baseline="0" dirty="0" smtClean="0">
                          <a:effectLst/>
                        </a:rPr>
                        <a:t>  NC Standards</a:t>
                      </a:r>
                    </a:p>
                    <a:p>
                      <a:pPr marL="0" marR="0">
                        <a:lnSpc>
                          <a:spcPct val="115000"/>
                        </a:lnSpc>
                        <a:spcBef>
                          <a:spcPts val="0"/>
                        </a:spcBef>
                        <a:spcAft>
                          <a:spcPts val="0"/>
                        </a:spcAft>
                      </a:pPr>
                      <a:r>
                        <a:rPr lang="en-US" sz="2800" baseline="0" dirty="0" smtClean="0">
                          <a:effectLst/>
                        </a:rPr>
                        <a:t>  LA Foundational Skills</a:t>
                      </a:r>
                    </a:p>
                    <a:p>
                      <a:pPr marL="0" marR="0">
                        <a:lnSpc>
                          <a:spcPct val="115000"/>
                        </a:lnSpc>
                        <a:spcBef>
                          <a:spcPts val="0"/>
                        </a:spcBef>
                        <a:spcAft>
                          <a:spcPts val="0"/>
                        </a:spcAft>
                      </a:pPr>
                      <a:r>
                        <a:rPr lang="en-US" sz="2800" baseline="0" dirty="0" smtClean="0">
                          <a:effectLst/>
                        </a:rPr>
                        <a:t>   </a:t>
                      </a:r>
                    </a:p>
                    <a:p>
                      <a:pPr marL="0" marR="0">
                        <a:lnSpc>
                          <a:spcPct val="115000"/>
                        </a:lnSpc>
                        <a:spcBef>
                          <a:spcPts val="0"/>
                        </a:spcBef>
                        <a:spcAft>
                          <a:spcPts val="0"/>
                        </a:spcAft>
                      </a:pPr>
                      <a:endParaRPr lang="en-US" sz="2800" baseline="0" dirty="0" smtClean="0">
                        <a:effectLst/>
                      </a:endParaRPr>
                    </a:p>
                    <a:p>
                      <a:pPr marL="0" marR="0">
                        <a:lnSpc>
                          <a:spcPct val="115000"/>
                        </a:lnSpc>
                        <a:spcBef>
                          <a:spcPts val="0"/>
                        </a:spcBef>
                        <a:spcAft>
                          <a:spcPts val="0"/>
                        </a:spcAft>
                      </a:pPr>
                      <a:endParaRPr lang="en-US" sz="2800" dirty="0">
                        <a:solidFill>
                          <a:srgbClr val="31849B"/>
                        </a:solidFill>
                        <a:effectLst/>
                        <a:latin typeface="Calibri"/>
                        <a:ea typeface="Calibri"/>
                        <a:cs typeface="Times New Roman"/>
                      </a:endParaRPr>
                    </a:p>
                  </a:txBody>
                  <a:tcPr marL="68580" marR="68580" marT="0" marB="0"/>
                </a:tc>
                <a:tc>
                  <a:txBody>
                    <a:bodyPr/>
                    <a:lstStyle/>
                    <a:p>
                      <a:pPr marL="0" marR="0" indent="0" algn="ctr">
                        <a:lnSpc>
                          <a:spcPct val="115000"/>
                        </a:lnSpc>
                        <a:spcBef>
                          <a:spcPts val="0"/>
                        </a:spcBef>
                        <a:spcAft>
                          <a:spcPts val="0"/>
                        </a:spcAft>
                        <a:buNone/>
                      </a:pPr>
                      <a:r>
                        <a:rPr lang="en-US" sz="2800" u="sng" dirty="0" smtClean="0">
                          <a:effectLst/>
                        </a:rPr>
                        <a:t>2013</a:t>
                      </a:r>
                    </a:p>
                    <a:p>
                      <a:pPr marL="0" marR="0" indent="0">
                        <a:lnSpc>
                          <a:spcPct val="115000"/>
                        </a:lnSpc>
                        <a:spcBef>
                          <a:spcPts val="0"/>
                        </a:spcBef>
                        <a:spcAft>
                          <a:spcPts val="0"/>
                        </a:spcAft>
                        <a:buNone/>
                      </a:pPr>
                      <a:endParaRPr lang="en-US" sz="2800" dirty="0" smtClean="0">
                        <a:effectLst/>
                      </a:endParaRPr>
                    </a:p>
                    <a:p>
                      <a:pPr marL="0" marR="0" indent="0">
                        <a:lnSpc>
                          <a:spcPct val="115000"/>
                        </a:lnSpc>
                        <a:spcBef>
                          <a:spcPts val="0"/>
                        </a:spcBef>
                        <a:spcAft>
                          <a:spcPts val="0"/>
                        </a:spcAft>
                        <a:buNone/>
                      </a:pPr>
                      <a:r>
                        <a:rPr lang="en-US" sz="2800" dirty="0" smtClean="0">
                          <a:effectLst/>
                        </a:rPr>
                        <a:t>  ACTFL Standards </a:t>
                      </a:r>
                    </a:p>
                    <a:p>
                      <a:pPr marL="0" marR="0" indent="0">
                        <a:lnSpc>
                          <a:spcPct val="115000"/>
                        </a:lnSpc>
                        <a:spcBef>
                          <a:spcPts val="0"/>
                        </a:spcBef>
                        <a:spcAft>
                          <a:spcPts val="0"/>
                        </a:spcAft>
                        <a:buNone/>
                      </a:pPr>
                      <a:r>
                        <a:rPr lang="en-US" sz="2800" baseline="0" dirty="0" smtClean="0">
                          <a:effectLst/>
                        </a:rPr>
                        <a:t>  CEFR</a:t>
                      </a:r>
                    </a:p>
                    <a:p>
                      <a:pPr marL="0" marR="0" indent="0" algn="l" defTabSz="914400" rtl="0" eaLnBrk="1" fontAlgn="auto" latinLnBrk="0" hangingPunct="1">
                        <a:lnSpc>
                          <a:spcPct val="115000"/>
                        </a:lnSpc>
                        <a:spcBef>
                          <a:spcPts val="0"/>
                        </a:spcBef>
                        <a:spcAft>
                          <a:spcPts val="0"/>
                        </a:spcAft>
                        <a:buClrTx/>
                        <a:buSzTx/>
                        <a:buFontTx/>
                        <a:buNone/>
                        <a:tabLst/>
                        <a:defRPr/>
                      </a:pPr>
                      <a:r>
                        <a:rPr lang="en-US" sz="2800" baseline="0" dirty="0" smtClean="0">
                          <a:effectLst/>
                        </a:rPr>
                        <a:t>  CCSS</a:t>
                      </a:r>
                    </a:p>
                    <a:p>
                      <a:pPr marL="0" marR="0" indent="0">
                        <a:lnSpc>
                          <a:spcPct val="115000"/>
                        </a:lnSpc>
                        <a:spcBef>
                          <a:spcPts val="0"/>
                        </a:spcBef>
                        <a:spcAft>
                          <a:spcPts val="0"/>
                        </a:spcAft>
                        <a:buNone/>
                      </a:pPr>
                      <a:r>
                        <a:rPr lang="en-US" sz="2800" baseline="0" dirty="0" smtClean="0">
                          <a:effectLst/>
                        </a:rPr>
                        <a:t>  </a:t>
                      </a:r>
                      <a:r>
                        <a:rPr lang="en-US" sz="2800" dirty="0" smtClean="0">
                          <a:effectLst/>
                        </a:rPr>
                        <a:t>LA</a:t>
                      </a:r>
                      <a:r>
                        <a:rPr lang="en-US" sz="2800" baseline="0" dirty="0" smtClean="0">
                          <a:effectLst/>
                        </a:rPr>
                        <a:t> 1997 Standards</a:t>
                      </a:r>
                    </a:p>
                    <a:p>
                      <a:pPr marL="0" marR="0" indent="0">
                        <a:lnSpc>
                          <a:spcPct val="115000"/>
                        </a:lnSpc>
                        <a:spcBef>
                          <a:spcPts val="0"/>
                        </a:spcBef>
                        <a:spcAft>
                          <a:spcPts val="0"/>
                        </a:spcAft>
                        <a:buNone/>
                      </a:pPr>
                      <a:r>
                        <a:rPr lang="en-US" sz="2800" baseline="0" dirty="0" smtClean="0">
                          <a:effectLst/>
                        </a:rPr>
                        <a:t>  NC 2012 Standards</a:t>
                      </a:r>
                    </a:p>
                    <a:p>
                      <a:pPr marL="0" marR="0" indent="0">
                        <a:lnSpc>
                          <a:spcPct val="115000"/>
                        </a:lnSpc>
                        <a:spcBef>
                          <a:spcPts val="0"/>
                        </a:spcBef>
                        <a:spcAft>
                          <a:spcPts val="0"/>
                        </a:spcAft>
                        <a:buNone/>
                      </a:pPr>
                      <a:r>
                        <a:rPr lang="en-US" sz="2800" baseline="0" dirty="0" smtClean="0">
                          <a:effectLst/>
                        </a:rPr>
                        <a:t>  OR, KN, DE Standards</a:t>
                      </a:r>
                    </a:p>
                    <a:p>
                      <a:pPr marL="0" marR="0" indent="0">
                        <a:lnSpc>
                          <a:spcPct val="115000"/>
                        </a:lnSpc>
                        <a:spcBef>
                          <a:spcPts val="0"/>
                        </a:spcBef>
                        <a:spcAft>
                          <a:spcPts val="0"/>
                        </a:spcAft>
                        <a:buNone/>
                      </a:pPr>
                      <a:r>
                        <a:rPr lang="en-US" sz="2800" baseline="0" dirty="0" smtClean="0">
                          <a:effectLst/>
                        </a:rPr>
                        <a:t>  </a:t>
                      </a:r>
                      <a:r>
                        <a:rPr lang="en-US" sz="2800" baseline="0" dirty="0" err="1" smtClean="0">
                          <a:effectLst/>
                        </a:rPr>
                        <a:t>LinguaFolio</a:t>
                      </a:r>
                      <a:endParaRPr lang="en-US" sz="2800" baseline="0" dirty="0" smtClean="0">
                        <a:effectLst/>
                      </a:endParaRPr>
                    </a:p>
                    <a:p>
                      <a:pPr marL="0" marR="0" indent="0" algn="l" defTabSz="914400" rtl="0" eaLnBrk="1" fontAlgn="auto" latinLnBrk="0" hangingPunct="1">
                        <a:lnSpc>
                          <a:spcPct val="115000"/>
                        </a:lnSpc>
                        <a:spcBef>
                          <a:spcPts val="0"/>
                        </a:spcBef>
                        <a:spcAft>
                          <a:spcPts val="0"/>
                        </a:spcAft>
                        <a:buClrTx/>
                        <a:buSzTx/>
                        <a:buFontTx/>
                        <a:buNone/>
                        <a:tabLst/>
                        <a:defRPr/>
                      </a:pPr>
                      <a:r>
                        <a:rPr lang="en-US" sz="2800" baseline="0" dirty="0" smtClean="0">
                          <a:effectLst/>
                        </a:rPr>
                        <a:t>  </a:t>
                      </a:r>
                      <a:endParaRPr lang="en-US" sz="2800" dirty="0" smtClean="0">
                        <a:effectLst/>
                      </a:endParaRPr>
                    </a:p>
                  </a:txBody>
                  <a:tcPr marL="68580" marR="68580" marT="0" marB="0"/>
                </a:tc>
              </a:tr>
            </a:tbl>
          </a:graphicData>
        </a:graphic>
      </p:graphicFrame>
    </p:spTree>
    <p:extLst>
      <p:ext uri="{BB962C8B-B14F-4D97-AF65-F5344CB8AC3E}">
        <p14:creationId xmlns:p14="http://schemas.microsoft.com/office/powerpoint/2010/main" val="16715878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dirty="0"/>
          </a:p>
        </p:txBody>
      </p:sp>
      <p:sp>
        <p:nvSpPr>
          <p:cNvPr id="3" name="Slide Number Placeholder 2"/>
          <p:cNvSpPr>
            <a:spLocks noGrp="1"/>
          </p:cNvSpPr>
          <p:nvPr>
            <p:ph type="sldNum" sz="quarter" idx="12"/>
          </p:nvPr>
        </p:nvSpPr>
        <p:spPr/>
        <p:txBody>
          <a:bodyPr/>
          <a:lstStyle/>
          <a:p>
            <a:endParaRPr lang="en-US" dirty="0"/>
          </a:p>
        </p:txBody>
      </p:sp>
      <p:sp>
        <p:nvSpPr>
          <p:cNvPr id="4" name="TextBox 3"/>
          <p:cNvSpPr txBox="1"/>
          <p:nvPr/>
        </p:nvSpPr>
        <p:spPr>
          <a:xfrm>
            <a:off x="685800" y="3124200"/>
            <a:ext cx="7848600" cy="954107"/>
          </a:xfrm>
          <a:prstGeom prst="rect">
            <a:avLst/>
          </a:prstGeom>
          <a:noFill/>
        </p:spPr>
        <p:txBody>
          <a:bodyPr wrap="square" rtlCol="0">
            <a:spAutoFit/>
          </a:bodyPr>
          <a:lstStyle/>
          <a:p>
            <a:pPr algn="ctr"/>
            <a:r>
              <a:rPr lang="en-US" sz="2800" dirty="0" smtClean="0">
                <a:solidFill>
                  <a:schemeClr val="bg1"/>
                </a:solidFill>
                <a:latin typeface="Chalkduster" charset="0"/>
              </a:rPr>
              <a:t>What resources can help you implement the new WL Standards?</a:t>
            </a:r>
            <a:endParaRPr lang="en-US" sz="2800" dirty="0">
              <a:solidFill>
                <a:schemeClr val="bg1"/>
              </a:solidFill>
              <a:latin typeface="Chalkduster"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85800"/>
            <a:ext cx="7543800" cy="1015663"/>
          </a:xfrm>
          <a:prstGeom prst="rect">
            <a:avLst/>
          </a:prstGeom>
          <a:noFill/>
        </p:spPr>
        <p:txBody>
          <a:bodyPr wrap="square" rtlCol="0">
            <a:spAutoFit/>
          </a:bodyPr>
          <a:lstStyle/>
          <a:p>
            <a:r>
              <a:rPr lang="en-US" sz="2000" dirty="0" smtClean="0"/>
              <a:t>Special thanks to </a:t>
            </a:r>
            <a:r>
              <a:rPr lang="en-US" sz="2000" i="1" dirty="0" smtClean="0"/>
              <a:t>La </a:t>
            </a:r>
            <a:r>
              <a:rPr lang="en-US" sz="2000" i="1" dirty="0" err="1"/>
              <a:t>Maison</a:t>
            </a:r>
            <a:r>
              <a:rPr lang="en-US" sz="2000" i="1" dirty="0"/>
              <a:t> </a:t>
            </a:r>
            <a:r>
              <a:rPr lang="en-US" sz="2000" i="1" dirty="0" err="1" smtClean="0"/>
              <a:t>Française</a:t>
            </a:r>
            <a:r>
              <a:rPr lang="en-US" sz="2000" i="1" dirty="0" smtClean="0"/>
              <a:t>, </a:t>
            </a:r>
            <a:r>
              <a:rPr lang="en-US" sz="2000" dirty="0" smtClean="0"/>
              <a:t>the</a:t>
            </a:r>
            <a:r>
              <a:rPr lang="en-US" sz="2000" i="1" dirty="0" smtClean="0"/>
              <a:t>  </a:t>
            </a:r>
            <a:r>
              <a:rPr lang="en-US" sz="2000" dirty="0" smtClean="0"/>
              <a:t>Consulate General of France in New Orleans, and the </a:t>
            </a:r>
            <a:r>
              <a:rPr lang="en-US" sz="2000" i="1" dirty="0" err="1" smtClean="0"/>
              <a:t>Institut</a:t>
            </a:r>
            <a:r>
              <a:rPr lang="en-US" sz="2000" i="1" dirty="0" smtClean="0"/>
              <a:t> </a:t>
            </a:r>
            <a:r>
              <a:rPr lang="en-US" sz="2000" i="1" dirty="0" err="1" smtClean="0"/>
              <a:t>Français</a:t>
            </a:r>
            <a:r>
              <a:rPr lang="en-US" sz="2000" dirty="0"/>
              <a:t> </a:t>
            </a:r>
            <a:r>
              <a:rPr lang="en-US" sz="2000" dirty="0" smtClean="0"/>
              <a:t> for their generous support of the Louisiana World Language Content Standards. </a:t>
            </a:r>
            <a:endParaRPr lang="en-US" sz="2000" i="1" dirty="0"/>
          </a:p>
        </p:txBody>
      </p:sp>
      <p:sp>
        <p:nvSpPr>
          <p:cNvPr id="3" name="TextBox 2"/>
          <p:cNvSpPr txBox="1"/>
          <p:nvPr/>
        </p:nvSpPr>
        <p:spPr>
          <a:xfrm>
            <a:off x="685800" y="4648200"/>
            <a:ext cx="7696200" cy="1600438"/>
          </a:xfrm>
          <a:prstGeom prst="rect">
            <a:avLst/>
          </a:prstGeom>
          <a:noFill/>
        </p:spPr>
        <p:txBody>
          <a:bodyPr wrap="square" rtlCol="0">
            <a:spAutoFit/>
          </a:bodyPr>
          <a:lstStyle/>
          <a:p>
            <a:r>
              <a:rPr lang="en-US" sz="2000" dirty="0"/>
              <a:t>French has been a native language in Louisiana since its establishment as a French colony in 1699; a cornerstone of the state’s history, culture, and identity, the French language continues to play an important role in this very unique place within the United States.  </a:t>
            </a:r>
          </a:p>
          <a:p>
            <a:endParaRPr lang="en-US" dirty="0"/>
          </a:p>
        </p:txBody>
      </p:sp>
      <p:pic>
        <p:nvPicPr>
          <p:cNvPr id="8194" name="Picture 2" descr="faa184f7-8040-4cd5-b12a-82c795d35327@sw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966905"/>
            <a:ext cx="1447801" cy="158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descr="51abdbcd-4e68-4b66-8820-b4c8ef54e712@sw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76035" y="1966905"/>
            <a:ext cx="201794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descr="C:\Users\thammatt\AppData\Local\Microsoft\Windows\Temporary Internet Files\Content.Outlook\EMEFQQY3\Consulate of France logo french cultur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95700" y="2249942"/>
            <a:ext cx="1524000" cy="1170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3156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b="1" dirty="0" smtClean="0"/>
              <a:t>Sample Resources</a:t>
            </a:r>
            <a:endParaRPr lang="en-US" b="1" dirty="0"/>
          </a:p>
        </p:txBody>
      </p:sp>
      <p:sp>
        <p:nvSpPr>
          <p:cNvPr id="12" name="Content Placeholder 11"/>
          <p:cNvSpPr>
            <a:spLocks noGrp="1"/>
          </p:cNvSpPr>
          <p:nvPr>
            <p:ph sz="quarter" idx="10"/>
          </p:nvPr>
        </p:nvSpPr>
        <p:spPr>
          <a:xfrm>
            <a:off x="152400" y="1066800"/>
            <a:ext cx="8839200" cy="5791200"/>
          </a:xfrm>
        </p:spPr>
        <p:txBody>
          <a:bodyPr>
            <a:normAutofit/>
          </a:bodyPr>
          <a:lstStyle/>
          <a:p>
            <a:pPr marL="0" indent="0">
              <a:spcBef>
                <a:spcPts val="0"/>
              </a:spcBef>
              <a:buNone/>
            </a:pPr>
            <a:endParaRPr lang="en-US" sz="2400" b="1" dirty="0" smtClean="0"/>
          </a:p>
          <a:p>
            <a:pPr marL="0" indent="0">
              <a:spcBef>
                <a:spcPts val="0"/>
              </a:spcBef>
              <a:buNone/>
            </a:pPr>
            <a:r>
              <a:rPr lang="en-US" sz="2000" b="1" dirty="0" smtClean="0"/>
              <a:t>American Council on Teaching of Foreign Languages (ACTFL) </a:t>
            </a:r>
          </a:p>
          <a:p>
            <a:pPr marL="0" indent="0">
              <a:spcBef>
                <a:spcPts val="0"/>
              </a:spcBef>
              <a:buNone/>
            </a:pPr>
            <a:r>
              <a:rPr lang="en-US" sz="2000" b="1" dirty="0" smtClean="0"/>
              <a:t>      Proficiency Guidelines, Performance Guidelines, National Standards,</a:t>
            </a:r>
          </a:p>
          <a:p>
            <a:pPr marL="0" indent="0">
              <a:spcBef>
                <a:spcPts val="0"/>
              </a:spcBef>
              <a:buNone/>
            </a:pPr>
            <a:r>
              <a:rPr lang="en-US" sz="2000" b="1" dirty="0"/>
              <a:t> </a:t>
            </a:r>
            <a:r>
              <a:rPr lang="en-US" sz="2000" b="1" dirty="0" smtClean="0"/>
              <a:t>     Common Core Alignment, Integrated Performance Assessments  </a:t>
            </a:r>
          </a:p>
          <a:p>
            <a:pPr marL="0" indent="0">
              <a:spcBef>
                <a:spcPts val="0"/>
              </a:spcBef>
              <a:buNone/>
            </a:pPr>
            <a:r>
              <a:rPr lang="en-US" sz="2000" b="1" dirty="0"/>
              <a:t> </a:t>
            </a:r>
            <a:r>
              <a:rPr lang="en-US" sz="2000" b="1" dirty="0" smtClean="0"/>
              <a:t>     </a:t>
            </a:r>
            <a:r>
              <a:rPr lang="en-US" sz="2000" b="1" dirty="0" smtClean="0">
                <a:hlinkClick r:id="rId3"/>
              </a:rPr>
              <a:t>www.actfl.org</a:t>
            </a:r>
            <a:endParaRPr lang="en-US" sz="2000" b="1" dirty="0" smtClean="0"/>
          </a:p>
          <a:p>
            <a:pPr marL="0" indent="0">
              <a:spcBef>
                <a:spcPts val="0"/>
              </a:spcBef>
              <a:buNone/>
            </a:pPr>
            <a:endParaRPr lang="en-US" sz="2000" b="1" dirty="0"/>
          </a:p>
          <a:p>
            <a:pPr marL="0" indent="0">
              <a:spcBef>
                <a:spcPts val="0"/>
              </a:spcBef>
              <a:buNone/>
            </a:pPr>
            <a:r>
              <a:rPr lang="en-US" sz="2000" b="1" dirty="0" smtClean="0"/>
              <a:t>Common European Framework of Reference (CEFR)</a:t>
            </a:r>
          </a:p>
          <a:p>
            <a:pPr marL="0" indent="0">
              <a:spcBef>
                <a:spcPts val="0"/>
              </a:spcBef>
              <a:buNone/>
            </a:pPr>
            <a:r>
              <a:rPr lang="en-US" sz="2000" b="1" dirty="0"/>
              <a:t>     </a:t>
            </a:r>
            <a:r>
              <a:rPr lang="en-US" sz="2000" b="1" dirty="0" smtClean="0">
                <a:hlinkClick r:id="rId4"/>
              </a:rPr>
              <a:t>www.coe.int/t/dg4/linguistic/Cadre1_en.asp</a:t>
            </a:r>
            <a:endParaRPr lang="en-US" sz="2000" b="1" dirty="0" smtClean="0"/>
          </a:p>
          <a:p>
            <a:pPr marL="0" indent="0">
              <a:spcBef>
                <a:spcPts val="0"/>
              </a:spcBef>
              <a:buNone/>
            </a:pPr>
            <a:endParaRPr lang="en-US" sz="2000" b="1" dirty="0"/>
          </a:p>
          <a:p>
            <a:pPr marL="0" indent="0">
              <a:spcBef>
                <a:spcPts val="0"/>
              </a:spcBef>
              <a:buNone/>
            </a:pPr>
            <a:r>
              <a:rPr lang="en-US" sz="2000" b="1" dirty="0" err="1" smtClean="0"/>
              <a:t>LinguaFolio</a:t>
            </a:r>
            <a:endParaRPr lang="en-US" sz="2000" b="1" dirty="0" smtClean="0"/>
          </a:p>
          <a:p>
            <a:pPr marL="0" indent="0">
              <a:spcBef>
                <a:spcPts val="0"/>
              </a:spcBef>
              <a:buNone/>
            </a:pPr>
            <a:r>
              <a:rPr lang="en-US" sz="2000" b="1" dirty="0"/>
              <a:t> </a:t>
            </a:r>
            <a:r>
              <a:rPr lang="en-US" sz="2000" b="1" dirty="0" smtClean="0"/>
              <a:t>    </a:t>
            </a:r>
            <a:r>
              <a:rPr lang="en-US" sz="2000" b="1" dirty="0" smtClean="0">
                <a:hlinkClick r:id="rId5"/>
              </a:rPr>
              <a:t>www.ncssfl.org</a:t>
            </a:r>
            <a:endParaRPr lang="en-US" sz="2000" b="1" dirty="0" smtClean="0"/>
          </a:p>
          <a:p>
            <a:pPr marL="0" indent="0">
              <a:spcBef>
                <a:spcPts val="0"/>
              </a:spcBef>
              <a:buNone/>
            </a:pPr>
            <a:endParaRPr lang="en-US" sz="2000" b="1" dirty="0"/>
          </a:p>
          <a:p>
            <a:pPr marL="0" indent="0">
              <a:spcBef>
                <a:spcPts val="0"/>
              </a:spcBef>
              <a:buNone/>
            </a:pPr>
            <a:r>
              <a:rPr lang="en-US" sz="2000" b="1" dirty="0" smtClean="0"/>
              <a:t>Louisiana Department of Education</a:t>
            </a:r>
          </a:p>
          <a:p>
            <a:pPr marL="0" indent="0">
              <a:spcBef>
                <a:spcPts val="0"/>
              </a:spcBef>
              <a:buNone/>
            </a:pPr>
            <a:r>
              <a:rPr lang="en-US" sz="2000" b="1" dirty="0" smtClean="0"/>
              <a:t>    </a:t>
            </a:r>
            <a:r>
              <a:rPr lang="en-US" sz="2000" b="1" dirty="0" smtClean="0">
                <a:hlinkClick r:id="rId6"/>
              </a:rPr>
              <a:t>www.louisianabelieves.com/academics/common-core-state-standards</a:t>
            </a:r>
            <a:endParaRPr lang="en-US" sz="2900" b="1" dirty="0" smtClean="0"/>
          </a:p>
          <a:p>
            <a:pPr marL="0" indent="0">
              <a:spcBef>
                <a:spcPts val="0"/>
              </a:spcBef>
              <a:buNone/>
            </a:pPr>
            <a:endParaRPr lang="en-US" sz="1100" b="1" dirty="0" smtClean="0"/>
          </a:p>
          <a:p>
            <a:pPr marL="0" indent="0">
              <a:buNone/>
            </a:pPr>
            <a:endParaRPr lang="en-US" sz="1100" b="1" dirty="0" smtClean="0"/>
          </a:p>
          <a:p>
            <a:pPr marL="0" indent="0">
              <a:buNone/>
            </a:pPr>
            <a:endParaRPr lang="en-US" sz="900" b="1" dirty="0" smtClean="0"/>
          </a:p>
          <a:p>
            <a:pPr>
              <a:buNone/>
            </a:pPr>
            <a:endParaRPr lang="en-US" sz="2900" b="1" dirty="0" smtClean="0"/>
          </a:p>
          <a:p>
            <a:pPr>
              <a:buNone/>
            </a:pPr>
            <a:endParaRPr lang="en-US" sz="2900" b="1" dirty="0" smtClean="0"/>
          </a:p>
          <a:p>
            <a:pPr marL="0" indent="0">
              <a:buNone/>
            </a:pPr>
            <a:endParaRPr lang="en-US" dirty="0"/>
          </a:p>
        </p:txBody>
      </p:sp>
      <p:sp>
        <p:nvSpPr>
          <p:cNvPr id="13" name="Footer Placeholder 12"/>
          <p:cNvSpPr>
            <a:spLocks noGrp="1"/>
          </p:cNvSpPr>
          <p:nvPr>
            <p:ph type="ftr" sz="quarter" idx="3"/>
          </p:nvPr>
        </p:nvSpPr>
        <p:spPr/>
        <p:txBody>
          <a:bodyPr/>
          <a:lstStyle/>
          <a:p>
            <a:r>
              <a:rPr lang="en-US" dirty="0" smtClean="0"/>
              <a:t>Louisiana Believes</a:t>
            </a:r>
            <a:endParaRPr lang="en-US" dirty="0"/>
          </a:p>
        </p:txBody>
      </p:sp>
      <p:sp>
        <p:nvSpPr>
          <p:cNvPr id="14" name="Slide Number Placeholder 13"/>
          <p:cNvSpPr>
            <a:spLocks noGrp="1"/>
          </p:cNvSpPr>
          <p:nvPr>
            <p:ph type="sldNum" sz="quarter" idx="4"/>
          </p:nvPr>
        </p:nvSpPr>
        <p:spPr/>
        <p:txBody>
          <a:bodyPr/>
          <a:lstStyle/>
          <a:p>
            <a:fld id="{79BA4B8F-8B3F-4B52-9164-AF2CA95F68ED}" type="slidenum">
              <a:rPr lang="en-US" smtClean="0"/>
              <a:pPr/>
              <a:t>20</a:t>
            </a:fld>
            <a:endParaRPr lang="en-US" dirty="0"/>
          </a:p>
        </p:txBody>
      </p:sp>
      <p:pic>
        <p:nvPicPr>
          <p:cNvPr id="1029" name="Picture 5" descr="C:\Documents and Settings\mejohnso\Local Settings\Temporary Internet Files\Content.IE5\XP4HGQED\MM900284106[1].gif"/>
          <p:cNvPicPr>
            <a:picLocks noChangeAspect="1" noChangeArrowheads="1" noCrop="1"/>
          </p:cNvPicPr>
          <p:nvPr/>
        </p:nvPicPr>
        <p:blipFill>
          <a:blip r:embed="rId7" cstate="print"/>
          <a:srcRect/>
          <a:stretch>
            <a:fillRect/>
          </a:stretch>
        </p:blipFill>
        <p:spPr bwMode="auto">
          <a:xfrm>
            <a:off x="7239000" y="1209502"/>
            <a:ext cx="1600200" cy="2390493"/>
          </a:xfrm>
          <a:prstGeom prst="rect">
            <a:avLst/>
          </a:prstGeom>
          <a:noFill/>
        </p:spPr>
      </p:pic>
      <p:pic>
        <p:nvPicPr>
          <p:cNvPr id="3074" name="Picture 2" descr="C:\Documents and Settings\mejohnso\Local Settings\Temporary Internet Files\Content.IE5\WC1115ZW\MM900283985[1].gif"/>
          <p:cNvPicPr>
            <a:picLocks noChangeAspect="1" noChangeArrowheads="1" noCrop="1"/>
          </p:cNvPicPr>
          <p:nvPr/>
        </p:nvPicPr>
        <p:blipFill>
          <a:blip r:embed="rId8" cstate="print"/>
          <a:srcRect/>
          <a:stretch>
            <a:fillRect/>
          </a:stretch>
        </p:blipFill>
        <p:spPr bwMode="auto">
          <a:xfrm>
            <a:off x="685800" y="288290"/>
            <a:ext cx="1447800" cy="930910"/>
          </a:xfrm>
          <a:prstGeom prst="rect">
            <a:avLst/>
          </a:prstGeom>
          <a:noFill/>
        </p:spPr>
      </p:pic>
    </p:spTree>
    <p:extLst>
      <p:ext uri="{BB962C8B-B14F-4D97-AF65-F5344CB8AC3E}">
        <p14:creationId xmlns:p14="http://schemas.microsoft.com/office/powerpoint/2010/main" val="10735585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533400" y="3525308"/>
            <a:ext cx="8077200" cy="1200329"/>
          </a:xfrm>
          <a:prstGeom prst="rect">
            <a:avLst/>
          </a:prstGeom>
        </p:spPr>
        <p:txBody>
          <a:bodyPr wrap="square" anchor="ctr">
            <a:spAutoFit/>
          </a:bodyPr>
          <a:lstStyle/>
          <a:p>
            <a:r>
              <a:rPr lang="en-US" b="1" spc="300" dirty="0">
                <a:latin typeface="Steinem" pitchFamily="2" charset="0"/>
                <a:ea typeface="Steinem Unicode" pitchFamily="18" charset="2"/>
                <a:cs typeface="Steinem Unicode" pitchFamily="18" charset="2"/>
              </a:rPr>
              <a:t> </a:t>
            </a:r>
            <a:r>
              <a:rPr lang="en-US" b="1" spc="300" dirty="0" smtClean="0">
                <a:latin typeface="Steinem" pitchFamily="2" charset="0"/>
                <a:ea typeface="Steinem Unicode" pitchFamily="18" charset="2"/>
                <a:cs typeface="Steinem Unicode" pitchFamily="18" charset="2"/>
              </a:rPr>
              <a:t>     </a:t>
            </a:r>
            <a:r>
              <a:rPr lang="en-US" b="1" spc="300" dirty="0" smtClean="0">
                <a:ea typeface="Steinem Unicode" pitchFamily="18" charset="2"/>
                <a:cs typeface="Steinem Unicode" pitchFamily="18" charset="2"/>
              </a:rPr>
              <a:t>For more information:  Terri Hammatt			                               Education Program Consultant</a:t>
            </a:r>
          </a:p>
          <a:p>
            <a:r>
              <a:rPr lang="en-US" b="1" spc="300" dirty="0" smtClean="0">
                <a:ea typeface="Steinem Unicode" pitchFamily="18" charset="2"/>
                <a:cs typeface="Steinem Unicode" pitchFamily="18" charset="2"/>
              </a:rPr>
              <a:t>				 World Language Coordinator</a:t>
            </a:r>
          </a:p>
          <a:p>
            <a:r>
              <a:rPr lang="en-US" b="1" spc="300" dirty="0" smtClean="0">
                <a:ea typeface="Steinem Unicode" pitchFamily="18" charset="2"/>
                <a:cs typeface="Steinem Unicode" pitchFamily="18" charset="2"/>
              </a:rPr>
              <a:t>				 </a:t>
            </a:r>
            <a:r>
              <a:rPr lang="en-US" b="1" u="sng" spc="300" dirty="0" smtClean="0">
                <a:ea typeface="Steinem Unicode" pitchFamily="18" charset="2"/>
                <a:cs typeface="Steinem Unicode" pitchFamily="18" charset="2"/>
              </a:rPr>
              <a:t>terri.hammatt@la.gov</a:t>
            </a:r>
          </a:p>
        </p:txBody>
      </p:sp>
    </p:spTree>
    <p:extLst>
      <p:ext uri="{BB962C8B-B14F-4D97-AF65-F5344CB8AC3E}">
        <p14:creationId xmlns:p14="http://schemas.microsoft.com/office/powerpoint/2010/main" val="26436732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124200"/>
            <a:ext cx="7772400" cy="1077218"/>
          </a:xfrm>
          <a:prstGeom prst="rect">
            <a:avLst/>
          </a:prstGeom>
          <a:noFill/>
        </p:spPr>
        <p:txBody>
          <a:bodyPr wrap="square" rtlCol="0">
            <a:spAutoFit/>
          </a:bodyPr>
          <a:lstStyle/>
          <a:p>
            <a:pPr algn="ctr"/>
            <a:r>
              <a:rPr lang="en-US" sz="3200" dirty="0" smtClean="0">
                <a:solidFill>
                  <a:schemeClr val="bg1"/>
                </a:solidFill>
                <a:latin typeface="Chalkduster" charset="0"/>
              </a:rPr>
              <a:t>Why are the World Language Standards Changing?</a:t>
            </a:r>
            <a:endParaRPr lang="en-US" sz="3200" dirty="0">
              <a:solidFill>
                <a:schemeClr val="bg1"/>
              </a:solidFill>
              <a:latin typeface="Chalkduster"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Louisiana Believes</a:t>
            </a:r>
            <a:endParaRPr lang="en-US" dirty="0"/>
          </a:p>
        </p:txBody>
      </p:sp>
      <p:sp>
        <p:nvSpPr>
          <p:cNvPr id="3" name="Slide Number Placeholder 2"/>
          <p:cNvSpPr>
            <a:spLocks noGrp="1"/>
          </p:cNvSpPr>
          <p:nvPr>
            <p:ph type="sldNum" sz="quarter" idx="12"/>
          </p:nvPr>
        </p:nvSpPr>
        <p:spPr/>
        <p:txBody>
          <a:bodyPr/>
          <a:lstStyle/>
          <a:p>
            <a:fld id="{7C47D349-50A5-425D-A6B4-DE7BC75701B4}" type="slidenum">
              <a:rPr lang="en-US" smtClean="0"/>
              <a:pPr/>
              <a:t>4</a:t>
            </a:fld>
            <a:endParaRPr lang="en-US" dirty="0"/>
          </a:p>
        </p:txBody>
      </p:sp>
      <p:sp>
        <p:nvSpPr>
          <p:cNvPr id="9" name="Title 8"/>
          <p:cNvSpPr>
            <a:spLocks noGrp="1"/>
          </p:cNvSpPr>
          <p:nvPr>
            <p:ph type="title" idx="4294967295"/>
          </p:nvPr>
        </p:nvSpPr>
        <p:spPr>
          <a:xfrm>
            <a:off x="0" y="0"/>
            <a:ext cx="9144000" cy="1066800"/>
          </a:xfrm>
          <a:prstGeom prst="rect">
            <a:avLst/>
          </a:prstGeom>
        </p:spPr>
        <p:txBody>
          <a:bodyPr/>
          <a:lstStyle/>
          <a:p>
            <a:r>
              <a:rPr lang="en-US" sz="3200" dirty="0" smtClean="0">
                <a:solidFill>
                  <a:schemeClr val="bg1"/>
                </a:solidFill>
                <a:latin typeface="Chalkduster" charset="0"/>
              </a:rPr>
              <a:t>Louisiana World Language Standards</a:t>
            </a:r>
            <a:endParaRPr lang="en-US" sz="3200" dirty="0">
              <a:solidFill>
                <a:schemeClr val="bg1"/>
              </a:solidFill>
              <a:latin typeface="Chalkduster" charset="0"/>
            </a:endParaRPr>
          </a:p>
        </p:txBody>
      </p:sp>
      <p:sp>
        <p:nvSpPr>
          <p:cNvPr id="4" name="Rectangle 3"/>
          <p:cNvSpPr/>
          <p:nvPr/>
        </p:nvSpPr>
        <p:spPr>
          <a:xfrm>
            <a:off x="2667000" y="609600"/>
            <a:ext cx="9144000" cy="553998"/>
          </a:xfrm>
          <a:prstGeom prst="rect">
            <a:avLst/>
          </a:prstGeom>
        </p:spPr>
        <p:txBody>
          <a:bodyPr wrap="square">
            <a:spAutoFit/>
          </a:bodyPr>
          <a:lstStyle/>
          <a:p>
            <a:pPr algn="ctr"/>
            <a:endParaRPr lang="en-US" sz="3000" b="1" dirty="0">
              <a:solidFill>
                <a:schemeClr val="bg1"/>
              </a:solidFill>
              <a:latin typeface="Chalkduster"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373464951"/>
              </p:ext>
            </p:extLst>
          </p:nvPr>
        </p:nvGraphicFramePr>
        <p:xfrm>
          <a:off x="304800" y="1187044"/>
          <a:ext cx="8610600" cy="5100042"/>
        </p:xfrm>
        <a:graphic>
          <a:graphicData uri="http://schemas.openxmlformats.org/drawingml/2006/table">
            <a:tbl>
              <a:tblPr firstRow="1" firstCol="1" bandRow="1">
                <a:tableStyleId>{93296810-A885-4BE3-A3E7-6D5BEEA58F35}</a:tableStyleId>
              </a:tblPr>
              <a:tblGrid>
                <a:gridCol w="3886200"/>
                <a:gridCol w="4724400"/>
              </a:tblGrid>
              <a:tr h="2646402">
                <a:tc>
                  <a:txBody>
                    <a:bodyPr/>
                    <a:lstStyle/>
                    <a:p>
                      <a:pPr marL="0" marR="0" algn="ctr">
                        <a:lnSpc>
                          <a:spcPct val="115000"/>
                        </a:lnSpc>
                        <a:spcBef>
                          <a:spcPts val="0"/>
                        </a:spcBef>
                        <a:spcAft>
                          <a:spcPts val="0"/>
                        </a:spcAft>
                      </a:pPr>
                      <a:r>
                        <a:rPr lang="en-US" sz="2800" u="sng" dirty="0" smtClean="0">
                          <a:effectLst/>
                        </a:rPr>
                        <a:t>1997 </a:t>
                      </a:r>
                      <a:r>
                        <a:rPr lang="en-US" sz="2800" baseline="0" dirty="0" smtClean="0">
                          <a:effectLst/>
                        </a:rPr>
                        <a:t>   </a:t>
                      </a:r>
                    </a:p>
                    <a:p>
                      <a:pPr marL="0" marR="0">
                        <a:lnSpc>
                          <a:spcPct val="115000"/>
                        </a:lnSpc>
                        <a:spcBef>
                          <a:spcPts val="0"/>
                        </a:spcBef>
                        <a:spcAft>
                          <a:spcPts val="0"/>
                        </a:spcAft>
                      </a:pPr>
                      <a:endParaRPr lang="en-US" sz="2000" baseline="0" dirty="0" smtClean="0">
                        <a:effectLst/>
                      </a:endParaRPr>
                    </a:p>
                    <a:p>
                      <a:pPr marL="0" marR="0">
                        <a:lnSpc>
                          <a:spcPct val="115000"/>
                        </a:lnSpc>
                        <a:spcBef>
                          <a:spcPts val="0"/>
                        </a:spcBef>
                        <a:spcAft>
                          <a:spcPts val="0"/>
                        </a:spcAft>
                      </a:pPr>
                      <a:endParaRPr lang="en-US" sz="2000" dirty="0">
                        <a:solidFill>
                          <a:srgbClr val="31849B"/>
                        </a:solidFill>
                        <a:effectLst/>
                        <a:latin typeface="Calibri"/>
                        <a:ea typeface="Calibri"/>
                        <a:cs typeface="Times New Roman"/>
                      </a:endParaRPr>
                    </a:p>
                  </a:txBody>
                  <a:tcPr marL="68580" marR="68580" marT="0" marB="0"/>
                </a:tc>
                <a:tc>
                  <a:txBody>
                    <a:bodyPr/>
                    <a:lstStyle/>
                    <a:p>
                      <a:pPr marL="0" marR="0" indent="0" algn="ctr">
                        <a:lnSpc>
                          <a:spcPct val="115000"/>
                        </a:lnSpc>
                        <a:spcBef>
                          <a:spcPts val="0"/>
                        </a:spcBef>
                        <a:spcAft>
                          <a:spcPts val="0"/>
                        </a:spcAft>
                        <a:buNone/>
                      </a:pPr>
                      <a:r>
                        <a:rPr lang="en-US" sz="2800" u="sng" dirty="0" smtClean="0">
                          <a:effectLst/>
                        </a:rPr>
                        <a:t>2013</a:t>
                      </a:r>
                    </a:p>
                    <a:p>
                      <a:pPr marL="0" marR="0" indent="0">
                        <a:lnSpc>
                          <a:spcPct val="115000"/>
                        </a:lnSpc>
                        <a:spcBef>
                          <a:spcPts val="0"/>
                        </a:spcBef>
                        <a:spcAft>
                          <a:spcPts val="0"/>
                        </a:spcAft>
                        <a:buNone/>
                      </a:pPr>
                      <a:endParaRPr lang="en-US" sz="800" baseline="0" dirty="0" smtClean="0">
                        <a:effectLst/>
                      </a:endParaRPr>
                    </a:p>
                    <a:p>
                      <a:pPr marL="0" marR="0" indent="0" algn="ctr">
                        <a:lnSpc>
                          <a:spcPct val="115000"/>
                        </a:lnSpc>
                        <a:spcBef>
                          <a:spcPts val="0"/>
                        </a:spcBef>
                        <a:spcAft>
                          <a:spcPts val="0"/>
                        </a:spcAft>
                        <a:buNone/>
                      </a:pPr>
                      <a:r>
                        <a:rPr lang="en-US" sz="2800" baseline="0" dirty="0" smtClean="0">
                          <a:effectLst/>
                        </a:rPr>
                        <a:t>Communication</a:t>
                      </a:r>
                    </a:p>
                    <a:p>
                      <a:pPr marL="0" marR="0" indent="0" algn="l">
                        <a:lnSpc>
                          <a:spcPct val="115000"/>
                        </a:lnSpc>
                        <a:spcBef>
                          <a:spcPts val="0"/>
                        </a:spcBef>
                        <a:spcAft>
                          <a:spcPts val="0"/>
                        </a:spcAft>
                        <a:buNone/>
                      </a:pPr>
                      <a:r>
                        <a:rPr lang="en-US" sz="2800" baseline="0" dirty="0" smtClean="0">
                          <a:effectLst/>
                        </a:rPr>
                        <a:t>                    Interpersonal  </a:t>
                      </a:r>
                    </a:p>
                    <a:p>
                      <a:pPr marL="0" marR="0" indent="0" algn="l">
                        <a:lnSpc>
                          <a:spcPct val="115000"/>
                        </a:lnSpc>
                        <a:spcBef>
                          <a:spcPts val="0"/>
                        </a:spcBef>
                        <a:spcAft>
                          <a:spcPts val="0"/>
                        </a:spcAft>
                        <a:buNone/>
                      </a:pPr>
                      <a:r>
                        <a:rPr lang="en-US" sz="2800" baseline="0" dirty="0" smtClean="0">
                          <a:effectLst/>
                        </a:rPr>
                        <a:t>                    Interpretive </a:t>
                      </a:r>
                    </a:p>
                    <a:p>
                      <a:pPr marL="0" marR="0" indent="0" algn="l">
                        <a:lnSpc>
                          <a:spcPct val="115000"/>
                        </a:lnSpc>
                        <a:spcBef>
                          <a:spcPts val="0"/>
                        </a:spcBef>
                        <a:spcAft>
                          <a:spcPts val="0"/>
                        </a:spcAft>
                        <a:buNone/>
                      </a:pPr>
                      <a:r>
                        <a:rPr lang="en-US" sz="2800" baseline="0" dirty="0" smtClean="0">
                          <a:effectLst/>
                        </a:rPr>
                        <a:t>                    Presentational</a:t>
                      </a:r>
                      <a:endParaRPr lang="en-US" sz="2800" dirty="0" smtClean="0">
                        <a:effectLst/>
                      </a:endParaRPr>
                    </a:p>
                  </a:txBody>
                  <a:tcPr marL="68580" marR="68580" marT="0" marB="0"/>
                </a:tc>
              </a:tr>
              <a:tr h="1697748">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800" baseline="0" dirty="0" smtClean="0">
                          <a:effectLst/>
                        </a:rPr>
                        <a:t>Based on grade-level groupings and articulated elementary--high school learning sequence</a:t>
                      </a:r>
                      <a:endParaRPr lang="en-US" sz="2800" dirty="0">
                        <a:solidFill>
                          <a:srgbClr val="31849B"/>
                        </a:solidFill>
                        <a:effectLst/>
                        <a:latin typeface="Calibri"/>
                        <a:ea typeface="Calibri"/>
                        <a:cs typeface="Times New Roman"/>
                      </a:endParaRPr>
                    </a:p>
                  </a:txBody>
                  <a:tcPr marL="68580" marR="68580" marT="0" marB="0"/>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800" baseline="0" dirty="0" smtClean="0">
                          <a:effectLst/>
                        </a:rPr>
                        <a:t>Based on American Council for the Teaching of Foreign Languages (ACTFL) proficiency levels and linked to proficiency expectations</a:t>
                      </a:r>
                      <a:endParaRPr lang="en-US" sz="2800" dirty="0" smtClean="0">
                        <a:effectLst/>
                      </a:endParaRPr>
                    </a:p>
                  </a:txBody>
                  <a:tcPr marL="68580" marR="68580" marT="0" marB="0"/>
                </a:tc>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1828800"/>
            <a:ext cx="1746777" cy="1752600"/>
          </a:xfrm>
          <a:prstGeom prst="rect">
            <a:avLst/>
          </a:prstGeom>
        </p:spPr>
      </p:pic>
    </p:spTree>
    <p:extLst>
      <p:ext uri="{BB962C8B-B14F-4D97-AF65-F5344CB8AC3E}">
        <p14:creationId xmlns:p14="http://schemas.microsoft.com/office/powerpoint/2010/main" val="17580491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Louisiana Believes</a:t>
            </a:r>
            <a:endParaRPr lang="en-US" dirty="0"/>
          </a:p>
        </p:txBody>
      </p:sp>
      <p:sp>
        <p:nvSpPr>
          <p:cNvPr id="3" name="Slide Number Placeholder 2"/>
          <p:cNvSpPr>
            <a:spLocks noGrp="1"/>
          </p:cNvSpPr>
          <p:nvPr>
            <p:ph type="sldNum" sz="quarter" idx="12"/>
          </p:nvPr>
        </p:nvSpPr>
        <p:spPr/>
        <p:txBody>
          <a:bodyPr/>
          <a:lstStyle/>
          <a:p>
            <a:fld id="{7C47D349-50A5-425D-A6B4-DE7BC75701B4}" type="slidenum">
              <a:rPr lang="en-US" smtClean="0"/>
              <a:pPr/>
              <a:t>5</a:t>
            </a:fld>
            <a:endParaRPr lang="en-US" dirty="0"/>
          </a:p>
        </p:txBody>
      </p:sp>
      <p:sp>
        <p:nvSpPr>
          <p:cNvPr id="9" name="Title 8"/>
          <p:cNvSpPr>
            <a:spLocks noGrp="1"/>
          </p:cNvSpPr>
          <p:nvPr>
            <p:ph type="title" idx="4294967295"/>
          </p:nvPr>
        </p:nvSpPr>
        <p:spPr>
          <a:xfrm>
            <a:off x="0" y="0"/>
            <a:ext cx="9144000" cy="1066800"/>
          </a:xfrm>
          <a:prstGeom prst="rect">
            <a:avLst/>
          </a:prstGeom>
        </p:spPr>
        <p:txBody>
          <a:bodyPr/>
          <a:lstStyle/>
          <a:p>
            <a:r>
              <a:rPr lang="en-US" sz="3200" dirty="0" smtClean="0">
                <a:solidFill>
                  <a:schemeClr val="bg1"/>
                </a:solidFill>
                <a:latin typeface="Chalkduster" charset="0"/>
              </a:rPr>
              <a:t>Louisiana World Language Standards</a:t>
            </a:r>
            <a:endParaRPr lang="en-US" sz="3200" dirty="0">
              <a:solidFill>
                <a:schemeClr val="bg1"/>
              </a:solidFill>
              <a:latin typeface="Chalkduster" charset="0"/>
            </a:endParaRPr>
          </a:p>
        </p:txBody>
      </p:sp>
      <p:sp>
        <p:nvSpPr>
          <p:cNvPr id="4" name="Rectangle 3"/>
          <p:cNvSpPr/>
          <p:nvPr/>
        </p:nvSpPr>
        <p:spPr>
          <a:xfrm>
            <a:off x="2667000" y="609600"/>
            <a:ext cx="9144000" cy="553998"/>
          </a:xfrm>
          <a:prstGeom prst="rect">
            <a:avLst/>
          </a:prstGeom>
        </p:spPr>
        <p:txBody>
          <a:bodyPr wrap="square">
            <a:spAutoFit/>
          </a:bodyPr>
          <a:lstStyle/>
          <a:p>
            <a:pPr algn="ctr"/>
            <a:endParaRPr lang="en-US" sz="3000" b="1" dirty="0">
              <a:solidFill>
                <a:schemeClr val="bg1"/>
              </a:solidFill>
              <a:latin typeface="Chalkduster"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472482981"/>
              </p:ext>
            </p:extLst>
          </p:nvPr>
        </p:nvGraphicFramePr>
        <p:xfrm>
          <a:off x="457200" y="1447800"/>
          <a:ext cx="8077200" cy="4968240"/>
        </p:xfrm>
        <a:graphic>
          <a:graphicData uri="http://schemas.openxmlformats.org/drawingml/2006/table">
            <a:tbl>
              <a:tblPr firstRow="1" firstCol="1" bandRow="1">
                <a:tableStyleId>{93296810-A885-4BE3-A3E7-6D5BEEA58F35}</a:tableStyleId>
              </a:tblPr>
              <a:tblGrid>
                <a:gridCol w="1981200"/>
                <a:gridCol w="6096000"/>
              </a:tblGrid>
              <a:tr h="198120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800" dirty="0" smtClean="0"/>
                        <a:t>Why</a:t>
                      </a:r>
                      <a:r>
                        <a:rPr lang="en-US" sz="2800" baseline="0" dirty="0" smtClean="0"/>
                        <a:t> are the new standards important?</a:t>
                      </a:r>
                      <a:endParaRPr lang="en-US" sz="2800" dirty="0" smtClean="0"/>
                    </a:p>
                  </a:txBody>
                  <a:tcPr marL="68580" marR="68580" marT="0" marB="0">
                    <a:solidFill>
                      <a:schemeClr val="accent1"/>
                    </a:solidFill>
                  </a:tcPr>
                </a:tc>
                <a:tc>
                  <a:txBody>
                    <a:bodyPr/>
                    <a:lstStyle/>
                    <a:p>
                      <a:pPr algn="ctr">
                        <a:buFont typeface="Arial" pitchFamily="34" charset="0"/>
                        <a:buNone/>
                      </a:pPr>
                      <a:r>
                        <a:rPr lang="en-US" sz="2800" baseline="0" dirty="0" smtClean="0">
                          <a:solidFill>
                            <a:schemeClr val="tx1"/>
                          </a:solidFill>
                        </a:rPr>
                        <a:t>Focus on</a:t>
                      </a:r>
                    </a:p>
                    <a:p>
                      <a:pPr>
                        <a:buFont typeface="Arial" pitchFamily="34" charset="0"/>
                        <a:buChar char="•"/>
                      </a:pPr>
                      <a:endParaRPr lang="en-US" sz="2800" baseline="0" dirty="0" smtClean="0">
                        <a:solidFill>
                          <a:schemeClr val="tx1"/>
                        </a:solidFill>
                      </a:endParaRPr>
                    </a:p>
                    <a:p>
                      <a:pPr marL="0" indent="0" algn="ctr">
                        <a:buFontTx/>
                        <a:buNone/>
                      </a:pPr>
                      <a:r>
                        <a:rPr lang="en-US" sz="2800" baseline="0" dirty="0" smtClean="0">
                          <a:solidFill>
                            <a:schemeClr val="tx1"/>
                          </a:solidFill>
                        </a:rPr>
                        <a:t>            Communication </a:t>
                      </a:r>
                    </a:p>
                    <a:p>
                      <a:pPr marL="0" indent="0" algn="ctr">
                        <a:buFontTx/>
                        <a:buNone/>
                      </a:pPr>
                      <a:r>
                        <a:rPr lang="en-US" sz="2800" baseline="0" dirty="0" smtClean="0">
                          <a:solidFill>
                            <a:schemeClr val="tx1"/>
                          </a:solidFill>
                        </a:rPr>
                        <a:t>    Proficiency  </a:t>
                      </a:r>
                    </a:p>
                  </a:txBody>
                  <a:tcPr marL="68580" marR="68580" marT="0" marB="0">
                    <a:solidFill>
                      <a:schemeClr val="tx2">
                        <a:lumMod val="20000"/>
                        <a:lumOff val="80000"/>
                      </a:schemeClr>
                    </a:solidFill>
                  </a:tcPr>
                </a:tc>
              </a:tr>
              <a:tr h="1697748">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en-US" sz="2800" dirty="0" smtClean="0"/>
                    </a:p>
                    <a:p>
                      <a:pPr marL="0" marR="0" indent="0" algn="l" defTabSz="914400" rtl="0" eaLnBrk="1" fontAlgn="auto" latinLnBrk="0" hangingPunct="1">
                        <a:lnSpc>
                          <a:spcPct val="115000"/>
                        </a:lnSpc>
                        <a:spcBef>
                          <a:spcPts val="0"/>
                        </a:spcBef>
                        <a:spcAft>
                          <a:spcPts val="0"/>
                        </a:spcAft>
                        <a:buClrTx/>
                        <a:buSzTx/>
                        <a:buFontTx/>
                        <a:buNone/>
                        <a:tabLst/>
                        <a:defRPr/>
                      </a:pPr>
                      <a:r>
                        <a:rPr lang="en-US" sz="2800" dirty="0" smtClean="0"/>
                        <a:t>What does</a:t>
                      </a:r>
                      <a:r>
                        <a:rPr lang="en-US" sz="2800" baseline="0" dirty="0" smtClean="0"/>
                        <a:t> it look like in the classroom?</a:t>
                      </a:r>
                      <a:endParaRPr lang="en-US" sz="2800" dirty="0">
                        <a:solidFill>
                          <a:schemeClr val="bg1"/>
                        </a:solidFill>
                        <a:effectLst/>
                        <a:latin typeface="Calibri"/>
                        <a:ea typeface="Calibri"/>
                        <a:cs typeface="Times New Roman"/>
                      </a:endParaRPr>
                    </a:p>
                  </a:txBody>
                  <a:tcPr marL="68580" marR="68580" marT="0" marB="0">
                    <a:solidFill>
                      <a:schemeClr val="accent1"/>
                    </a:solidFill>
                  </a:tcPr>
                </a:tc>
                <a:tc>
                  <a:txBody>
                    <a:bodyPr/>
                    <a:lstStyle/>
                    <a:p>
                      <a:pPr>
                        <a:buFont typeface="Arial" pitchFamily="34" charset="0"/>
                        <a:buChar char="•"/>
                      </a:pPr>
                      <a:r>
                        <a:rPr lang="en-US" sz="2800" baseline="0" dirty="0" smtClean="0"/>
                        <a:t>Students actively engaged using one or more communication skills </a:t>
                      </a:r>
                    </a:p>
                    <a:p>
                      <a:pPr>
                        <a:buFont typeface="Arial" pitchFamily="34" charset="0"/>
                        <a:buChar char="•"/>
                      </a:pPr>
                      <a:endParaRPr lang="en-US" sz="2800" dirty="0" smtClean="0"/>
                    </a:p>
                    <a:p>
                      <a:pPr>
                        <a:buFont typeface="Arial" pitchFamily="34" charset="0"/>
                        <a:buChar char="•"/>
                      </a:pPr>
                      <a:r>
                        <a:rPr lang="en-US" sz="2800" dirty="0" smtClean="0"/>
                        <a:t>Students</a:t>
                      </a:r>
                      <a:r>
                        <a:rPr lang="en-US" sz="2800" baseline="0" dirty="0" smtClean="0"/>
                        <a:t> communicating with one another, with the teacher, and with language communities in the US and abroad. </a:t>
                      </a:r>
                    </a:p>
                  </a:txBody>
                  <a:tcPr marL="68580" marR="68580" marT="0" marB="0">
                    <a:solidFill>
                      <a:schemeClr val="tx2">
                        <a:lumMod val="20000"/>
                        <a:lumOff val="80000"/>
                      </a:schemeClr>
                    </a:solidFill>
                  </a:tcPr>
                </a:tc>
              </a:tr>
            </a:tbl>
          </a:graphicData>
        </a:graphic>
      </p:graphicFrame>
    </p:spTree>
    <p:extLst>
      <p:ext uri="{BB962C8B-B14F-4D97-AF65-F5344CB8AC3E}">
        <p14:creationId xmlns:p14="http://schemas.microsoft.com/office/powerpoint/2010/main" val="15491460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The New WL Standards Will:</a:t>
            </a:r>
            <a:endParaRPr lang="en-US" sz="4000" dirty="0"/>
          </a:p>
        </p:txBody>
      </p:sp>
      <p:sp>
        <p:nvSpPr>
          <p:cNvPr id="3" name="Slide Number Placeholder 2"/>
          <p:cNvSpPr>
            <a:spLocks noGrp="1"/>
          </p:cNvSpPr>
          <p:nvPr>
            <p:ph type="sldNum" sz="quarter" idx="4"/>
          </p:nvPr>
        </p:nvSpPr>
        <p:spPr/>
        <p:txBody>
          <a:bodyPr/>
          <a:lstStyle/>
          <a:p>
            <a:fld id="{79BA4B8F-8B3F-4B52-9164-AF2CA95F68ED}" type="slidenum">
              <a:rPr lang="en-US" smtClean="0"/>
              <a:pPr/>
              <a:t>6</a:t>
            </a:fld>
            <a:endParaRPr lang="en-US" dirty="0"/>
          </a:p>
        </p:txBody>
      </p:sp>
      <p:sp>
        <p:nvSpPr>
          <p:cNvPr id="4" name="Footer Placeholder 3"/>
          <p:cNvSpPr>
            <a:spLocks noGrp="1"/>
          </p:cNvSpPr>
          <p:nvPr>
            <p:ph type="ftr" sz="quarter" idx="3"/>
          </p:nvPr>
        </p:nvSpPr>
        <p:spPr/>
        <p:txBody>
          <a:bodyPr/>
          <a:lstStyle/>
          <a:p>
            <a:r>
              <a:rPr lang="en-US" smtClean="0"/>
              <a:t>Louisiana Believes</a:t>
            </a:r>
            <a:endParaRPr lang="en-US" dirty="0"/>
          </a:p>
        </p:txBody>
      </p:sp>
      <p:sp>
        <p:nvSpPr>
          <p:cNvPr id="5" name="Content Placeholder 4"/>
          <p:cNvSpPr>
            <a:spLocks noGrp="1"/>
          </p:cNvSpPr>
          <p:nvPr>
            <p:ph sz="quarter" idx="10"/>
          </p:nvPr>
        </p:nvSpPr>
        <p:spPr/>
        <p:txBody>
          <a:bodyPr>
            <a:normAutofit fontScale="92500"/>
          </a:bodyPr>
          <a:lstStyle/>
          <a:p>
            <a:r>
              <a:rPr lang="en-US" sz="2800" dirty="0" smtClean="0"/>
              <a:t>Guide teacher instruction</a:t>
            </a:r>
          </a:p>
          <a:p>
            <a:pPr>
              <a:buNone/>
            </a:pPr>
            <a:endParaRPr lang="en-US" sz="2800" dirty="0" smtClean="0"/>
          </a:p>
          <a:p>
            <a:r>
              <a:rPr lang="en-US" sz="2800" dirty="0" smtClean="0"/>
              <a:t>Provide teacher support for time and intensity of instruction</a:t>
            </a:r>
          </a:p>
          <a:p>
            <a:endParaRPr lang="en-US" sz="2800" dirty="0" smtClean="0"/>
          </a:p>
          <a:p>
            <a:r>
              <a:rPr lang="en-US" sz="2800" dirty="0" smtClean="0"/>
              <a:t>Promote teacher use of performance assessments</a:t>
            </a:r>
          </a:p>
          <a:p>
            <a:endParaRPr lang="en-US" sz="2800" dirty="0"/>
          </a:p>
          <a:p>
            <a:r>
              <a:rPr lang="en-US" sz="2800" dirty="0"/>
              <a:t>Take the mystery out of language learning for students and their parents by providing a research-based plan for building proficiency over time.</a:t>
            </a:r>
          </a:p>
          <a:p>
            <a:endParaRPr lang="en-US" sz="2800" dirty="0"/>
          </a:p>
          <a:p>
            <a:r>
              <a:rPr lang="en-US" sz="2800" dirty="0"/>
              <a:t>Encourage students to advance </a:t>
            </a:r>
            <a:r>
              <a:rPr lang="en-US" sz="2800" dirty="0" smtClean="0"/>
              <a:t>proficiency levels</a:t>
            </a:r>
            <a:endParaRPr lang="en-US" sz="2800" dirty="0"/>
          </a:p>
          <a:p>
            <a:endParaRPr lang="en-US" sz="2800" dirty="0"/>
          </a:p>
        </p:txBody>
      </p:sp>
    </p:spTree>
    <p:extLst>
      <p:ext uri="{BB962C8B-B14F-4D97-AF65-F5344CB8AC3E}">
        <p14:creationId xmlns:p14="http://schemas.microsoft.com/office/powerpoint/2010/main" val="41366188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World languages and </a:t>
            </a:r>
            <a:br>
              <a:rPr lang="en-US" sz="4000" dirty="0" smtClean="0"/>
            </a:br>
            <a:r>
              <a:rPr lang="en-US" sz="4000" dirty="0" smtClean="0"/>
              <a:t>Common Core Alignment</a:t>
            </a:r>
            <a:endParaRPr lang="en-US" sz="4000" dirty="0"/>
          </a:p>
        </p:txBody>
      </p:sp>
      <p:sp>
        <p:nvSpPr>
          <p:cNvPr id="3" name="Slide Number Placeholder 2"/>
          <p:cNvSpPr>
            <a:spLocks noGrp="1"/>
          </p:cNvSpPr>
          <p:nvPr>
            <p:ph type="sldNum" sz="quarter" idx="4"/>
          </p:nvPr>
        </p:nvSpPr>
        <p:spPr/>
        <p:txBody>
          <a:bodyPr/>
          <a:lstStyle/>
          <a:p>
            <a:fld id="{79BA4B8F-8B3F-4B52-9164-AF2CA95F68ED}" type="slidenum">
              <a:rPr lang="en-US" smtClean="0"/>
              <a:pPr/>
              <a:t>7</a:t>
            </a:fld>
            <a:endParaRPr lang="en-US" dirty="0"/>
          </a:p>
        </p:txBody>
      </p:sp>
      <p:sp>
        <p:nvSpPr>
          <p:cNvPr id="4" name="Footer Placeholder 3"/>
          <p:cNvSpPr>
            <a:spLocks noGrp="1"/>
          </p:cNvSpPr>
          <p:nvPr>
            <p:ph type="ftr" sz="quarter" idx="3"/>
          </p:nvPr>
        </p:nvSpPr>
        <p:spPr/>
        <p:txBody>
          <a:bodyPr/>
          <a:lstStyle/>
          <a:p>
            <a:r>
              <a:rPr lang="en-US" smtClean="0"/>
              <a:t>Louisiana Believes</a:t>
            </a:r>
            <a:endParaRPr lang="en-US" dirty="0"/>
          </a:p>
        </p:txBody>
      </p:sp>
      <p:sp>
        <p:nvSpPr>
          <p:cNvPr id="5" name="Content Placeholder 4"/>
          <p:cNvSpPr>
            <a:spLocks noGrp="1"/>
          </p:cNvSpPr>
          <p:nvPr>
            <p:ph sz="quarter" idx="10"/>
          </p:nvPr>
        </p:nvSpPr>
        <p:spPr/>
        <p:txBody>
          <a:bodyPr>
            <a:normAutofit/>
          </a:bodyPr>
          <a:lstStyle/>
          <a:p>
            <a:pPr lvl="1"/>
            <a:endParaRPr lang="en-US" dirty="0" smtClean="0"/>
          </a:p>
          <a:p>
            <a:pPr lvl="1"/>
            <a:endParaRPr lang="en-US" dirty="0" smtClean="0"/>
          </a:p>
          <a:p>
            <a:pPr marL="230188" lvl="1" indent="0">
              <a:buNone/>
            </a:pPr>
            <a:r>
              <a:rPr lang="en-US" sz="3200" dirty="0" smtClean="0"/>
              <a:t>“</a:t>
            </a:r>
            <a:r>
              <a:rPr lang="en-US" sz="3200" i="1" dirty="0" smtClean="0"/>
              <a:t>…students be able to </a:t>
            </a:r>
            <a:r>
              <a:rPr lang="en-US" sz="3200" i="1" u="sng" dirty="0" smtClean="0"/>
              <a:t>understand and read </a:t>
            </a:r>
            <a:r>
              <a:rPr lang="en-US" sz="3200" i="1" dirty="0" smtClean="0">
                <a:solidFill>
                  <a:srgbClr val="0000FF"/>
                </a:solidFill>
              </a:rPr>
              <a:t>proficiency-level</a:t>
            </a:r>
            <a:r>
              <a:rPr lang="en-US" sz="3200" i="1" dirty="0" smtClean="0"/>
              <a:t> complex text independently and proficiently, and s</a:t>
            </a:r>
            <a:r>
              <a:rPr lang="en-US" sz="3200" i="1" u="sng" dirty="0" smtClean="0"/>
              <a:t>peak and write clearly about the text.”</a:t>
            </a:r>
            <a:r>
              <a:rPr lang="en-US" sz="3200" dirty="0" smtClean="0"/>
              <a:t> </a:t>
            </a:r>
          </a:p>
          <a:p>
            <a:pPr marL="230188" lvl="1" indent="0">
              <a:buNone/>
            </a:pPr>
            <a:endParaRPr lang="en-US" b="1" dirty="0"/>
          </a:p>
          <a:p>
            <a:endParaRPr lang="en-US" dirty="0" smtClean="0"/>
          </a:p>
          <a:p>
            <a:endParaRPr lang="en-US" dirty="0" smtClean="0"/>
          </a:p>
        </p:txBody>
      </p:sp>
    </p:spTree>
    <p:extLst>
      <p:ext uri="{BB962C8B-B14F-4D97-AF65-F5344CB8AC3E}">
        <p14:creationId xmlns:p14="http://schemas.microsoft.com/office/powerpoint/2010/main" val="31438456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ACTFL Proficiency Guidelines</a:t>
            </a:r>
            <a:endParaRPr lang="en-US" sz="4000" dirty="0"/>
          </a:p>
        </p:txBody>
      </p:sp>
      <p:sp>
        <p:nvSpPr>
          <p:cNvPr id="3" name="Slide Number Placeholder 2"/>
          <p:cNvSpPr>
            <a:spLocks noGrp="1"/>
          </p:cNvSpPr>
          <p:nvPr>
            <p:ph type="sldNum" sz="quarter" idx="4"/>
          </p:nvPr>
        </p:nvSpPr>
        <p:spPr/>
        <p:txBody>
          <a:bodyPr/>
          <a:lstStyle/>
          <a:p>
            <a:fld id="{79BA4B8F-8B3F-4B52-9164-AF2CA95F68ED}" type="slidenum">
              <a:rPr lang="en-US" smtClean="0"/>
              <a:pPr/>
              <a:t>8</a:t>
            </a:fld>
            <a:endParaRPr lang="en-US" dirty="0"/>
          </a:p>
        </p:txBody>
      </p:sp>
      <p:sp>
        <p:nvSpPr>
          <p:cNvPr id="4" name="Footer Placeholder 3"/>
          <p:cNvSpPr>
            <a:spLocks noGrp="1"/>
          </p:cNvSpPr>
          <p:nvPr>
            <p:ph type="ftr" sz="quarter" idx="3"/>
          </p:nvPr>
        </p:nvSpPr>
        <p:spPr/>
        <p:txBody>
          <a:bodyPr/>
          <a:lstStyle/>
          <a:p>
            <a:r>
              <a:rPr lang="en-US" smtClean="0"/>
              <a:t>Louisiana Believes</a:t>
            </a:r>
            <a:endParaRPr lang="en-US" dirty="0"/>
          </a:p>
        </p:txBody>
      </p:sp>
      <p:sp>
        <p:nvSpPr>
          <p:cNvPr id="5" name="Content Placeholder 4"/>
          <p:cNvSpPr>
            <a:spLocks noGrp="1"/>
          </p:cNvSpPr>
          <p:nvPr>
            <p:ph sz="quarter" idx="10"/>
          </p:nvPr>
        </p:nvSpPr>
        <p:spPr/>
        <p:txBody>
          <a:bodyPr>
            <a:normAutofit/>
          </a:bodyPr>
          <a:lstStyle/>
          <a:p>
            <a:endParaRPr lang="en-US" dirty="0" smtClean="0"/>
          </a:p>
          <a:p>
            <a:r>
              <a:rPr lang="en-US" sz="2800" dirty="0" smtClean="0"/>
              <a:t>Description </a:t>
            </a:r>
            <a:r>
              <a:rPr lang="en-US" sz="2800" dirty="0"/>
              <a:t>of what individuals can do with </a:t>
            </a:r>
            <a:endParaRPr lang="en-US" sz="2800" dirty="0" smtClean="0"/>
          </a:p>
          <a:p>
            <a:pPr marL="0" indent="0">
              <a:buNone/>
            </a:pPr>
            <a:r>
              <a:rPr lang="en-US" sz="2800" dirty="0"/>
              <a:t> </a:t>
            </a:r>
            <a:r>
              <a:rPr lang="en-US" sz="2800" dirty="0" smtClean="0"/>
              <a:t>  language </a:t>
            </a:r>
            <a:r>
              <a:rPr lang="en-US" sz="2800" dirty="0"/>
              <a:t>in terms of speaking, writing, </a:t>
            </a:r>
            <a:endParaRPr lang="en-US" sz="2800" dirty="0" smtClean="0"/>
          </a:p>
          <a:p>
            <a:pPr marL="0" indent="0">
              <a:buNone/>
            </a:pPr>
            <a:r>
              <a:rPr lang="en-US" sz="2800" dirty="0"/>
              <a:t> </a:t>
            </a:r>
            <a:r>
              <a:rPr lang="en-US" sz="2800" dirty="0" smtClean="0"/>
              <a:t>  listening</a:t>
            </a:r>
            <a:r>
              <a:rPr lang="en-US" sz="2800" dirty="0"/>
              <a:t>, and reading in real-world </a:t>
            </a:r>
            <a:endParaRPr lang="en-US" sz="2800" dirty="0" smtClean="0"/>
          </a:p>
          <a:p>
            <a:pPr marL="0" indent="0">
              <a:buNone/>
            </a:pPr>
            <a:r>
              <a:rPr lang="en-US" sz="2800" dirty="0"/>
              <a:t> </a:t>
            </a:r>
            <a:r>
              <a:rPr lang="en-US" sz="2800" dirty="0" smtClean="0"/>
              <a:t>  situations </a:t>
            </a:r>
            <a:r>
              <a:rPr lang="en-US" sz="2800" dirty="0"/>
              <a:t>in a spontaneous and </a:t>
            </a:r>
            <a:endParaRPr lang="en-US" sz="2800" dirty="0" smtClean="0"/>
          </a:p>
          <a:p>
            <a:pPr marL="0" indent="0">
              <a:buNone/>
            </a:pPr>
            <a:r>
              <a:rPr lang="en-US" sz="2800" dirty="0"/>
              <a:t> </a:t>
            </a:r>
            <a:r>
              <a:rPr lang="en-US" sz="2800" dirty="0" smtClean="0"/>
              <a:t>   non-rehearsed </a:t>
            </a:r>
            <a:r>
              <a:rPr lang="en-US" sz="2800" dirty="0"/>
              <a:t>context. </a:t>
            </a:r>
          </a:p>
          <a:p>
            <a:endParaRPr lang="en-US" dirty="0" smtClean="0"/>
          </a:p>
          <a:p>
            <a:endParaRPr lang="en-US" dirty="0" smtClean="0"/>
          </a:p>
          <a:p>
            <a:endParaRPr lang="en-US" dirty="0"/>
          </a:p>
          <a:p>
            <a:endParaRPr lang="en-US" dirty="0" smtClean="0"/>
          </a:p>
          <a:p>
            <a:endParaRPr lang="en-US" dirty="0" smtClean="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1123" y="3674327"/>
            <a:ext cx="2462212" cy="2462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45796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ACTFL Proficiency Guidelines</a:t>
            </a:r>
            <a:endParaRPr lang="en-US" sz="4000" dirty="0"/>
          </a:p>
        </p:txBody>
      </p:sp>
      <p:sp>
        <p:nvSpPr>
          <p:cNvPr id="3" name="Slide Number Placeholder 2"/>
          <p:cNvSpPr>
            <a:spLocks noGrp="1"/>
          </p:cNvSpPr>
          <p:nvPr>
            <p:ph type="sldNum" sz="quarter" idx="4"/>
          </p:nvPr>
        </p:nvSpPr>
        <p:spPr/>
        <p:txBody>
          <a:bodyPr/>
          <a:lstStyle/>
          <a:p>
            <a:fld id="{79BA4B8F-8B3F-4B52-9164-AF2CA95F68ED}" type="slidenum">
              <a:rPr lang="en-US" smtClean="0"/>
              <a:pPr/>
              <a:t>9</a:t>
            </a:fld>
            <a:endParaRPr lang="en-US" dirty="0"/>
          </a:p>
        </p:txBody>
      </p:sp>
      <p:sp>
        <p:nvSpPr>
          <p:cNvPr id="4" name="Footer Placeholder 3"/>
          <p:cNvSpPr>
            <a:spLocks noGrp="1"/>
          </p:cNvSpPr>
          <p:nvPr>
            <p:ph type="ftr" sz="quarter" idx="3"/>
          </p:nvPr>
        </p:nvSpPr>
        <p:spPr/>
        <p:txBody>
          <a:bodyPr/>
          <a:lstStyle/>
          <a:p>
            <a:r>
              <a:rPr lang="en-US" smtClean="0"/>
              <a:t>Louisiana Believes</a:t>
            </a:r>
            <a:endParaRPr lang="en-US" dirty="0"/>
          </a:p>
        </p:txBody>
      </p:sp>
      <p:sp>
        <p:nvSpPr>
          <p:cNvPr id="5" name="Content Placeholder 4"/>
          <p:cNvSpPr>
            <a:spLocks noGrp="1"/>
          </p:cNvSpPr>
          <p:nvPr>
            <p:ph sz="quarter" idx="10"/>
          </p:nvPr>
        </p:nvSpPr>
        <p:spPr/>
        <p:txBody>
          <a:bodyPr>
            <a:normAutofit/>
          </a:bodyPr>
          <a:lstStyle/>
          <a:p>
            <a:r>
              <a:rPr lang="en-US" sz="2800" dirty="0" smtClean="0"/>
              <a:t>5 major levels</a:t>
            </a:r>
          </a:p>
          <a:p>
            <a:endParaRPr lang="en-US" sz="2800" dirty="0" smtClean="0"/>
          </a:p>
          <a:p>
            <a:pPr lvl="1"/>
            <a:r>
              <a:rPr lang="en-US" dirty="0" smtClean="0">
                <a:solidFill>
                  <a:srgbClr val="0000FF"/>
                </a:solidFill>
              </a:rPr>
              <a:t>Novice (little functional ability)</a:t>
            </a:r>
          </a:p>
          <a:p>
            <a:pPr lvl="1"/>
            <a:r>
              <a:rPr lang="en-US" dirty="0" smtClean="0">
                <a:solidFill>
                  <a:srgbClr val="0000FF"/>
                </a:solidFill>
              </a:rPr>
              <a:t>Intermediate</a:t>
            </a:r>
          </a:p>
          <a:p>
            <a:pPr lvl="1"/>
            <a:r>
              <a:rPr lang="en-US" dirty="0" smtClean="0">
                <a:solidFill>
                  <a:srgbClr val="0000FF"/>
                </a:solidFill>
              </a:rPr>
              <a:t>Advanced</a:t>
            </a:r>
          </a:p>
          <a:p>
            <a:pPr lvl="1"/>
            <a:endParaRPr lang="en-US" dirty="0" smtClean="0">
              <a:solidFill>
                <a:srgbClr val="0000FF"/>
              </a:solidFill>
            </a:endParaRPr>
          </a:p>
          <a:p>
            <a:pPr lvl="1"/>
            <a:r>
              <a:rPr lang="en-US" dirty="0" smtClean="0"/>
              <a:t>Superior</a:t>
            </a:r>
            <a:r>
              <a:rPr lang="en-US" dirty="0" smtClean="0">
                <a:solidFill>
                  <a:srgbClr val="FF0000"/>
                </a:solidFill>
              </a:rPr>
              <a:t>*</a:t>
            </a:r>
          </a:p>
          <a:p>
            <a:pPr lvl="1"/>
            <a:r>
              <a:rPr lang="en-US" dirty="0" smtClean="0"/>
              <a:t>Distinguished</a:t>
            </a:r>
            <a:r>
              <a:rPr lang="en-US" dirty="0" smtClean="0">
                <a:solidFill>
                  <a:srgbClr val="FF0000"/>
                </a:solidFill>
              </a:rPr>
              <a:t>*</a:t>
            </a:r>
            <a:r>
              <a:rPr lang="en-US" dirty="0" smtClean="0"/>
              <a:t> (highly articulate, well-educated language user)</a:t>
            </a:r>
          </a:p>
          <a:p>
            <a:pPr lvl="1"/>
            <a:endParaRPr lang="en-US" dirty="0" smtClean="0"/>
          </a:p>
          <a:p>
            <a:pPr lvl="1"/>
            <a:endParaRPr lang="en-US" dirty="0"/>
          </a:p>
          <a:p>
            <a:endParaRPr lang="en-US" dirty="0" smtClean="0"/>
          </a:p>
          <a:p>
            <a:endParaRPr lang="en-US" dirty="0" smtClean="0"/>
          </a:p>
        </p:txBody>
      </p:sp>
    </p:spTree>
    <p:extLst>
      <p:ext uri="{BB962C8B-B14F-4D97-AF65-F5344CB8AC3E}">
        <p14:creationId xmlns:p14="http://schemas.microsoft.com/office/powerpoint/2010/main" val="1650150518"/>
      </p:ext>
    </p:extLst>
  </p:cSld>
  <p:clrMapOvr>
    <a:masterClrMapping/>
  </p:clrMapOvr>
  <p:timing>
    <p:tnLst>
      <p:par>
        <p:cTn id="1" dur="indefinite" restart="never" nodeType="tmRoot"/>
      </p:par>
    </p:tnLst>
  </p:timing>
</p:sld>
</file>

<file path=ppt/theme/theme1.xml><?xml version="1.0" encoding="utf-8"?>
<a:theme xmlns:a="http://schemas.openxmlformats.org/drawingml/2006/main" name="Louisiana Believ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65000"/>
            <a:lumOff val="35000"/>
          </a:schemeClr>
        </a:solidFill>
        <a:ln>
          <a:noFill/>
        </a:ln>
        <a:effectLst/>
      </a:spPr>
      <a:bodyPr vert="horz" wrap="square" lIns="45714" tIns="49315" rIns="45714" bIns="49315" rtlCol="0" anchor="ctr" anchorCtr="0">
        <a:noAutofit/>
      </a:bodyPr>
      <a:lstStyle>
        <a:defPPr algn="ctr">
          <a:lnSpc>
            <a:spcPct val="90000"/>
          </a:lnSpc>
          <a:spcBef>
            <a:spcPct val="0"/>
          </a:spcBef>
          <a:defRPr b="1" dirty="0" smtClean="0">
            <a:solidFill>
              <a:schemeClr val="bg1"/>
            </a:solidFill>
            <a:latin typeface="Calibri" pitchFamily="34" charset="0"/>
            <a:cs typeface="Calibri"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ec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6011</TotalTime>
  <Words>1948</Words>
  <Application>Microsoft Office PowerPoint</Application>
  <PresentationFormat>On-screen Show (4:3)</PresentationFormat>
  <Paragraphs>373</Paragraphs>
  <Slides>21</Slides>
  <Notes>20</Notes>
  <HiddenSlides>0</HiddenSlides>
  <MMClips>3</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21</vt:i4>
      </vt:variant>
    </vt:vector>
  </HeadingPairs>
  <TitlesOfParts>
    <vt:vector size="31" baseType="lpstr">
      <vt:lpstr>Arial</vt:lpstr>
      <vt:lpstr>Calibri</vt:lpstr>
      <vt:lpstr>Steinem Unicode</vt:lpstr>
      <vt:lpstr>Chalkduster</vt:lpstr>
      <vt:lpstr>Times New Roman</vt:lpstr>
      <vt:lpstr>Wingdings</vt:lpstr>
      <vt:lpstr>Steinem</vt:lpstr>
      <vt:lpstr>Louisiana Believes</vt:lpstr>
      <vt:lpstr>Blank</vt:lpstr>
      <vt:lpstr>Section</vt:lpstr>
      <vt:lpstr>PowerPoint Presentation</vt:lpstr>
      <vt:lpstr>PowerPoint Presentation</vt:lpstr>
      <vt:lpstr>PowerPoint Presentation</vt:lpstr>
      <vt:lpstr>Louisiana World Language Standards</vt:lpstr>
      <vt:lpstr>Louisiana World Language Standards</vt:lpstr>
      <vt:lpstr>The New WL Standards Will:</vt:lpstr>
      <vt:lpstr>World languages and  Common Core Alignment</vt:lpstr>
      <vt:lpstr>ACTFL Proficiency Guidelines</vt:lpstr>
      <vt:lpstr>ACTFL Proficiency Guidelines</vt:lpstr>
      <vt:lpstr>PowerPoint Presentation</vt:lpstr>
      <vt:lpstr>ACTFL Proficiency Guidelines</vt:lpstr>
      <vt:lpstr>ACTFL Proficiency Guidelines</vt:lpstr>
      <vt:lpstr>ACTFL Proficiency Guidelines</vt:lpstr>
      <vt:lpstr>PowerPoint Presentation</vt:lpstr>
      <vt:lpstr>Organization of New Standards Document by:</vt:lpstr>
      <vt:lpstr>Proficiency Expectations in the 2013 Standards:  Progression Over Time </vt:lpstr>
      <vt:lpstr>Modern Language HS Exit Proficiency Expectations for Alphabetic Languages</vt:lpstr>
      <vt:lpstr>PowerPoint Presentation</vt:lpstr>
      <vt:lpstr>PowerPoint Presentation</vt:lpstr>
      <vt:lpstr>Sample Resources</vt:lpstr>
      <vt:lpstr>PowerPoint Presentation</vt:lpstr>
    </vt:vector>
  </TitlesOfParts>
  <Company>LDOE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Network Team Training  Opening Session</dc:title>
  <dc:creator>Louisiana Department of Education</dc:creator>
  <cp:lastModifiedBy>Terri Hammatt</cp:lastModifiedBy>
  <cp:revision>489</cp:revision>
  <cp:lastPrinted>2013-07-28T19:04:47Z</cp:lastPrinted>
  <dcterms:created xsi:type="dcterms:W3CDTF">2012-07-26T15:41:14Z</dcterms:created>
  <dcterms:modified xsi:type="dcterms:W3CDTF">2014-08-04T20:26:30Z</dcterms:modified>
</cp:coreProperties>
</file>