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5143500" type="screen16x9"/>
  <p:notesSz cx="6858000" cy="9144000"/>
  <p:embeddedFontLst>
    <p:embeddedFont>
      <p:font typeface="Public Sans Medium" pitchFamily="2" charset="0"/>
      <p:regular r:id="rId34"/>
      <p:bold r:id="rId35"/>
      <p:italic r:id="rId36"/>
      <p:boldItalic r:id="rId37"/>
    </p:embeddedFont>
    <p:embeddedFont>
      <p:font typeface="Public Sans" pitchFamily="2" charset="0"/>
      <p:regular r:id="rId38"/>
      <p:bold r:id="rId39"/>
      <p:italic r:id="rId40"/>
      <p:boldItalic r:id="rId4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.fntdata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4.fntdata"/><Relationship Id="rId40" Type="http://schemas.openxmlformats.org/officeDocument/2006/relationships/font" Target="fonts/font7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2.fntdata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6a049f86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6a049f86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6a049f86ea_0_6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6a049f86ea_0_6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6a049f86ea_0_6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6a049f86ea_0_6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6a049f86ea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6a049f86ea_0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6a049f86ea_0_6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6a049f86ea_0_6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6a049f86ea_0_6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6a049f86ea_0_6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6b8baca42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36b8baca42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</a:t>
            </a:r>
            <a:r>
              <a:rPr lang="en" b="1">
                <a:solidFill>
                  <a:schemeClr val="dk1"/>
                </a:solidFill>
              </a:rPr>
              <a:t> 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6a049f86ea_0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6a049f86ea_0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"Seven [is less than, is more than, is equal to] four. Which statement makes the comparison true?"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6a049f86ea_0_6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6a049f86ea_0_6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"This is the number four. How many more are needed to make ten?"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6a049f86ea_0_6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6a049f86ea_0_6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"This is the number seven. How many more are needed to make ten?"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6a049f86ea_0_6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6a049f86ea_0_6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"Here are five dots. I will hide all five dots."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Click Next.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a049f86e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a049f86ea_0_3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6a049f86ea_0_7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6a049f86ea_0_7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Click Next.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6a049f86ea_0_7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36a049f86ea_0_7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"Here are four more dots. I will hide the four dots with the five dots."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Click Next.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6a049f86ea_0_7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6a049f86ea_0_7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"How many dots are hidden in total?"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6a049f86ea_0_7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6a049f86ea_0_7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"Here are ten dots. I will hide all ten dots."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Click Next.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6a049f86ea_0_7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6a049f86ea_0_7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"I will unhide three of the ten dots."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Click Next.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6a049f86ea_0_7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36a049f86ea_0_7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says,</a:t>
            </a:r>
            <a:r>
              <a:rPr lang="en" b="1">
                <a:solidFill>
                  <a:schemeClr val="dk1"/>
                </a:solidFill>
              </a:rPr>
              <a:t> "How many dots are still hidden?"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6a049f86ea_0_7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6a049f86ea_0_7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"Seven frogs are sitting on the rock. Four frogs jump off the rock. How many frogs are still sitting on the rock?"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6b95b60aba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6b95b60aba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</a:t>
            </a:r>
            <a:r>
              <a:rPr lang="en" b="1">
                <a:solidFill>
                  <a:schemeClr val="dk1"/>
                </a:solidFill>
              </a:rPr>
              <a:t> "Lin has ten pencils. Using numbers, what is </a:t>
            </a:r>
            <a:r>
              <a:rPr lang="en" b="1" u="sng">
                <a:solidFill>
                  <a:schemeClr val="dk1"/>
                </a:solidFill>
              </a:rPr>
              <a:t>one way</a:t>
            </a:r>
            <a:r>
              <a:rPr lang="en" b="1">
                <a:solidFill>
                  <a:schemeClr val="dk1"/>
                </a:solidFill>
              </a:rPr>
              <a:t> Lin could put all ten pencils into two cups?"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Record student answer.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</a:t>
            </a:r>
            <a:r>
              <a:rPr lang="en" b="1">
                <a:solidFill>
                  <a:schemeClr val="dk1"/>
                </a:solidFill>
              </a:rPr>
              <a:t> "Using numbers, what is </a:t>
            </a:r>
            <a:r>
              <a:rPr lang="en" b="1" u="sng">
                <a:solidFill>
                  <a:schemeClr val="dk1"/>
                </a:solidFill>
              </a:rPr>
              <a:t>another way</a:t>
            </a:r>
            <a:r>
              <a:rPr lang="en" b="1">
                <a:solidFill>
                  <a:schemeClr val="dk1"/>
                </a:solidFill>
              </a:rPr>
              <a:t> Lin could put all ten pencils into two cups?"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Record answer.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If the student states the same answer twice, only one box should be checked. Example: The student answers </a:t>
            </a:r>
            <a:r>
              <a:rPr lang="en" u="sng">
                <a:solidFill>
                  <a:schemeClr val="dk1"/>
                </a:solidFill>
              </a:rPr>
              <a:t>4 and 6</a:t>
            </a:r>
            <a:r>
              <a:rPr lang="en">
                <a:solidFill>
                  <a:schemeClr val="dk1"/>
                </a:solidFill>
              </a:rPr>
              <a:t> for the first answer and then </a:t>
            </a:r>
            <a:r>
              <a:rPr lang="en" u="sng">
                <a:solidFill>
                  <a:schemeClr val="dk1"/>
                </a:solidFill>
              </a:rPr>
              <a:t>6 and 4</a:t>
            </a:r>
            <a:r>
              <a:rPr lang="en">
                <a:solidFill>
                  <a:schemeClr val="dk1"/>
                </a:solidFill>
              </a:rPr>
              <a:t> for the second answer.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6a049f86ea_0_7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36a049f86ea_0_7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"Are the three objects the same shape? Yes or No."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6b95b60aba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6b95b60aba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"Are the three objects the same shape? Yes or No."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"Count forward by ones starting with the number seventy-five. I will tell you when to stop. Go!"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Start Timer.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When the red "Time is up!" button appears, TA says </a:t>
            </a:r>
            <a:r>
              <a:rPr lang="en" b="1">
                <a:solidFill>
                  <a:schemeClr val="dk1"/>
                </a:solidFill>
              </a:rPr>
              <a:t>"STOP!"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6a049f86ea_0_7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6a049f86ea_0_7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"Solve the equation."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36a049f86ea_0_7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36a049f86ea_0_7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"Solve the equation."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6b95b60ab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6b95b60ab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"Count backward by ones starting with the number thirty. I will tell you when to stop. Go!"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Start Timer.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When the red "Time is up!" button appears, TA says </a:t>
            </a:r>
            <a:r>
              <a:rPr lang="en" b="1">
                <a:solidFill>
                  <a:schemeClr val="dk1"/>
                </a:solidFill>
              </a:rPr>
              <a:t>"STOP!"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a049f86ea_0_6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a049f86ea_0_6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says,</a:t>
            </a:r>
            <a:r>
              <a:rPr lang="en" b="1">
                <a:solidFill>
                  <a:schemeClr val="dk1"/>
                </a:solidFill>
              </a:rPr>
              <a:t> "Count to complete the pattern. Start with the number 10."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6a049f86ea_0_6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6a049f86ea_0_6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6a049f86ea_0_6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6a049f86ea_0_6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6a049f86ea_0_6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6a049f86ea_0_6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6a049f86ea_0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6a049f86ea_0_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Purple">
  <p:cSld name="TITLE_1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5" cy="5143503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>
            <a:spLocks noGrp="1"/>
          </p:cNvSpPr>
          <p:nvPr>
            <p:ph type="ctrTitle"/>
          </p:nvPr>
        </p:nvSpPr>
        <p:spPr>
          <a:xfrm>
            <a:off x="421725" y="740675"/>
            <a:ext cx="8221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B1A53"/>
              </a:buClr>
              <a:buSzPts val="2800"/>
              <a:buNone/>
              <a:defRPr>
                <a:solidFill>
                  <a:srgbClr val="3B1A5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1"/>
          </p:nvPr>
        </p:nvSpPr>
        <p:spPr>
          <a:xfrm>
            <a:off x="493775" y="1533275"/>
            <a:ext cx="8520600" cy="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B1A53"/>
              </a:buClr>
              <a:buSzPts val="1600"/>
              <a:buFont typeface="Public Sans Medium"/>
              <a:buNone/>
              <a:defRPr sz="1600">
                <a:solidFill>
                  <a:srgbClr val="3B1A53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2"/>
          </p:nvPr>
        </p:nvSpPr>
        <p:spPr>
          <a:xfrm>
            <a:off x="497917" y="4439425"/>
            <a:ext cx="3859200" cy="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lvl="2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lvl="3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lvl="4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lvl="5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lvl="6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lvl="7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lvl="8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- Teal">
  <p:cSld name="TITLE_AND_BODY_1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311700" y="848075"/>
            <a:ext cx="8520600" cy="34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 t="15113" b="11695"/>
          <a:stretch/>
        </p:blipFill>
        <p:spPr>
          <a:xfrm>
            <a:off x="0" y="4190873"/>
            <a:ext cx="9144001" cy="9526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>
            <a:spLocks noGrp="1"/>
          </p:cNvSpPr>
          <p:nvPr>
            <p:ph type="subTitle" idx="2"/>
          </p:nvPr>
        </p:nvSpPr>
        <p:spPr>
          <a:xfrm>
            <a:off x="2764450" y="4487500"/>
            <a:ext cx="47928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3"/>
          </p:nvPr>
        </p:nvSpPr>
        <p:spPr>
          <a:xfrm>
            <a:off x="3033450" y="4721791"/>
            <a:ext cx="4524000" cy="2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l="228" r="228"/>
          <a:stretch/>
        </p:blipFill>
        <p:spPr>
          <a:xfrm>
            <a:off x="7897350" y="3918100"/>
            <a:ext cx="1115568" cy="1115568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2pPr>
            <a:lvl3pPr lvl="2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3pPr>
            <a:lvl4pPr lvl="3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4pPr>
            <a:lvl5pPr lvl="4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5pPr>
            <a:lvl6pPr lvl="5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6pPr>
            <a:lvl7pPr lvl="6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7pPr>
            <a:lvl8pPr lvl="7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8pPr>
            <a:lvl9pPr lvl="8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ctrTitle"/>
          </p:nvPr>
        </p:nvSpPr>
        <p:spPr>
          <a:xfrm>
            <a:off x="421725" y="740675"/>
            <a:ext cx="8221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K-3 Numeracy Screener: Grade 1</a:t>
            </a:r>
            <a:endParaRPr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subTitle" idx="1"/>
          </p:nvPr>
        </p:nvSpPr>
        <p:spPr>
          <a:xfrm>
            <a:off x="493775" y="1533275"/>
            <a:ext cx="8520600" cy="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BOY Remote Administration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ubTitle" idx="2"/>
          </p:nvPr>
        </p:nvSpPr>
        <p:spPr>
          <a:xfrm>
            <a:off x="497917" y="4439425"/>
            <a:ext cx="3859200" cy="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Fall 2025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4050" y="938375"/>
            <a:ext cx="3195900" cy="326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2150" y="874511"/>
            <a:ext cx="3320875" cy="339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8100" y="1025650"/>
            <a:ext cx="3627799" cy="309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0863" y="929088"/>
            <a:ext cx="3482275" cy="328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76550" y="899638"/>
            <a:ext cx="3390900" cy="334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37813" y="963438"/>
            <a:ext cx="3268375" cy="3216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5700" y="581211"/>
            <a:ext cx="3912600" cy="398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0250" y="1241975"/>
            <a:ext cx="3423500" cy="2931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8274" y="927038"/>
            <a:ext cx="3407450" cy="3289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413" y="962125"/>
            <a:ext cx="6219176" cy="32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0"/>
            <a:ext cx="8520600" cy="391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Prior to reading the remote screening agreement, please ensure video and audio are working and the session is being recorded. To ensure reliability of the K-3 Numeracy Screener remote administration, the following expectations must be read aloud by the test administrator and verbally acknowledged by the parent/guardian and student. If the parent/guardian and/or student refuses to agree or breaks one of the following requirements then remote testing sh</a:t>
            </a:r>
            <a:r>
              <a:rPr lang="en" sz="1310">
                <a:latin typeface="Public Sans"/>
                <a:ea typeface="Public Sans"/>
                <a:cs typeface="Public Sans"/>
                <a:sym typeface="Public Sans"/>
              </a:rPr>
              <a:t>all</a:t>
            </a: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 not begin or </a:t>
            </a:r>
            <a:r>
              <a:rPr lang="en" sz="1310">
                <a:latin typeface="Public Sans"/>
                <a:ea typeface="Public Sans"/>
                <a:cs typeface="Public Sans"/>
                <a:sym typeface="Public Sans"/>
              </a:rPr>
              <a:t>must</a:t>
            </a: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 be stopped immediately and on-site testing will be required. Personnel from school districts and/or the LDOE may monitor this screening session.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 b="1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Parents/Guardians</a:t>
            </a:r>
            <a:endParaRPr sz="1310" b="1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assist with providing a quiet work space with limited distractions.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ensure the student is following along in the correct section.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prompt or solicit a response from the student.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disclose screening materials to the student prior to their testing session.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show the answer key to the student at any time.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Webcams and audio must stay on the entire testing session with the student in view.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 b="1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Student</a:t>
            </a:r>
            <a:endParaRPr sz="1310" b="1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ask a parent or guardian for assistance with answering the screening items.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review test materials prior to screening.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review the answer key at any time prior to screening.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Should follow the directions from the test administrator for each subtest and answer to the best of their ability.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Webcams and audio must stay on the entire testing session with the student in view.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1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77" name="Google Shape;77;p16"/>
          <p:cNvSpPr txBox="1">
            <a:spLocks noGrp="1"/>
          </p:cNvSpPr>
          <p:nvPr>
            <p:ph type="subTitle" idx="2"/>
          </p:nvPr>
        </p:nvSpPr>
        <p:spPr>
          <a:xfrm>
            <a:off x="2764450" y="4487500"/>
            <a:ext cx="47928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Please contact assessment@la.gov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6038" y="994213"/>
            <a:ext cx="6071925" cy="3155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5913" y="904875"/>
            <a:ext cx="6592176" cy="333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1275" y="1248100"/>
            <a:ext cx="5384274" cy="264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5475" y="1019000"/>
            <a:ext cx="6013050" cy="310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5788" y="1035825"/>
            <a:ext cx="5512425" cy="281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3825" y="1232150"/>
            <a:ext cx="5836349" cy="29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1" cy="44155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200" y="1397900"/>
            <a:ext cx="7715375" cy="280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Google Shape;208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04363" y="1407875"/>
            <a:ext cx="4935275" cy="232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1337" y="1336700"/>
            <a:ext cx="5281325" cy="237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2350" y="651399"/>
            <a:ext cx="6599300" cy="384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3425" y="1738675"/>
            <a:ext cx="4717150" cy="166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Google Shape;223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10263" y="1579613"/>
            <a:ext cx="4923475" cy="1984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2350" y="651399"/>
            <a:ext cx="6599300" cy="384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963" y="2040650"/>
            <a:ext cx="7770075" cy="10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3775" y="997800"/>
            <a:ext cx="3256449" cy="314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5037" y="1008522"/>
            <a:ext cx="3833925" cy="312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00098" y="931923"/>
            <a:ext cx="3343800" cy="327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0625" y="953825"/>
            <a:ext cx="3362750" cy="323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960</Words>
  <Application>Microsoft Office PowerPoint</Application>
  <PresentationFormat>On-screen Show (16:9)</PresentationFormat>
  <Paragraphs>104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Public Sans Medium</vt:lpstr>
      <vt:lpstr>Public Sans</vt:lpstr>
      <vt:lpstr>Arial</vt:lpstr>
      <vt:lpstr>Simple Light</vt:lpstr>
      <vt:lpstr>K-3 Numeracy Screener: Grade 1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K-3 Numeracy Screener: Grade 1 </dc:title>
  <dc:creator>Amanda Templet</dc:creator>
  <cp:lastModifiedBy>Amanda Templet</cp:lastModifiedBy>
  <cp:revision>2</cp:revision>
  <dcterms:modified xsi:type="dcterms:W3CDTF">2025-08-11T19:08:25Z</dcterms:modified>
</cp:coreProperties>
</file>