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5143500" type="screen16x9"/>
  <p:notesSz cx="6858000" cy="9144000"/>
  <p:embeddedFontLst>
    <p:embeddedFont>
      <p:font typeface="Public Sans Medium" pitchFamily="2" charset="0"/>
      <p:regular r:id="rId25"/>
      <p:bold r:id="rId26"/>
      <p:italic r:id="rId27"/>
      <p:boldItalic r:id="rId28"/>
    </p:embeddedFont>
    <p:embeddedFont>
      <p:font typeface="Public Sans" pitchFamily="2" charset="0"/>
      <p:regular r:id="rId29"/>
      <p:bold r:id="rId30"/>
      <p:italic r:id="rId31"/>
      <p:boldItalic r:id="rId3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2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4.fntdata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font" Target="fonts/font6.fntdata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6a049f86e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6a049f86e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6a049f86ea_0_6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36a049f86ea_0_6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36a049f86ea_0_6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36a049f86ea_0_6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6b8baca42a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36b8baca42a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36a049f86ea_0_6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36a049f86ea_0_6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6a049f86ea_0_6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36a049f86ea_0_6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36a049f86ea_0_6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36a049f86ea_0_6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36a049f86ea_0_7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36a049f86ea_0_7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36a049f86ea_0_7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36a049f86ea_0_7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36a049f86ea_0_7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36a049f86ea_0_7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36a049f86ea_0_7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36a049f86ea_0_7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6a049f86ea_0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6a049f86ea_0_3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6a049f86ea_0_7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6a049f86ea_0_7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36a049f86ea_0_7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36a049f86ea_0_7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36a049f86ea_0_7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36a049f86ea_0_7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Using the number line below, which point should be selected to plot the number 13 greater than 32.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7305a37d3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7305a37d3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6a049f86ea_0_6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6a049f86ea_0_6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36a049f86ea_0_6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36a049f86ea_0_6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6a049f86ea_0_6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6a049f86ea_0_6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71d10f080f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71d10f080f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6a049f86ea_0_6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36a049f86ea_0_6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- Purple">
  <p:cSld name="TITLE_1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5" cy="5143503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3"/>
          <p:cNvSpPr txBox="1">
            <a:spLocks noGrp="1"/>
          </p:cNvSpPr>
          <p:nvPr>
            <p:ph type="ctrTitle"/>
          </p:nvPr>
        </p:nvSpPr>
        <p:spPr>
          <a:xfrm>
            <a:off x="421725" y="740675"/>
            <a:ext cx="82212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3B1A53"/>
              </a:buClr>
              <a:buSzPts val="2800"/>
              <a:buNone/>
              <a:defRPr>
                <a:solidFill>
                  <a:srgbClr val="3B1A5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ubTitle" idx="1"/>
          </p:nvPr>
        </p:nvSpPr>
        <p:spPr>
          <a:xfrm>
            <a:off x="493775" y="1533275"/>
            <a:ext cx="8520600" cy="6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B1A53"/>
              </a:buClr>
              <a:buSzPts val="1600"/>
              <a:buFont typeface="Public Sans Medium"/>
              <a:buNone/>
              <a:defRPr sz="1600">
                <a:solidFill>
                  <a:srgbClr val="3B1A53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ubTitle" idx="2"/>
          </p:nvPr>
        </p:nvSpPr>
        <p:spPr>
          <a:xfrm>
            <a:off x="497917" y="4439425"/>
            <a:ext cx="3859200" cy="4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1pPr>
            <a:lvl2pPr lvl="1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2pPr>
            <a:lvl3pPr lvl="2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3pPr>
            <a:lvl4pPr lvl="3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4pPr>
            <a:lvl5pPr lvl="4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5pPr>
            <a:lvl6pPr lvl="5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6pPr>
            <a:lvl7pPr lvl="6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7pPr>
            <a:lvl8pPr lvl="7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8pPr>
            <a:lvl9pPr lvl="8">
              <a:buNone/>
              <a:defRPr sz="1300">
                <a:solidFill>
                  <a:srgbClr val="4D4D4F"/>
                </a:solidFill>
                <a:latin typeface="Public Sans"/>
                <a:ea typeface="Public Sans"/>
                <a:cs typeface="Public Sans"/>
                <a:sym typeface="Public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- Teal">
  <p:cSld name="TITLE_AND_BODY_1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1"/>
          </p:nvPr>
        </p:nvSpPr>
        <p:spPr>
          <a:xfrm>
            <a:off x="311700" y="848075"/>
            <a:ext cx="8520600" cy="348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pic>
        <p:nvPicPr>
          <p:cNvPr id="59" name="Google Shape;59;p14"/>
          <p:cNvPicPr preferRelativeResize="0"/>
          <p:nvPr/>
        </p:nvPicPr>
        <p:blipFill rotWithShape="1">
          <a:blip r:embed="rId2">
            <a:alphaModFix/>
          </a:blip>
          <a:srcRect t="15113" b="11695"/>
          <a:stretch/>
        </p:blipFill>
        <p:spPr>
          <a:xfrm>
            <a:off x="0" y="4190873"/>
            <a:ext cx="9144001" cy="952625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4"/>
          <p:cNvSpPr txBox="1">
            <a:spLocks noGrp="1"/>
          </p:cNvSpPr>
          <p:nvPr>
            <p:ph type="subTitle" idx="2"/>
          </p:nvPr>
        </p:nvSpPr>
        <p:spPr>
          <a:xfrm>
            <a:off x="2764450" y="4487500"/>
            <a:ext cx="47928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ubTitle" idx="3"/>
          </p:nvPr>
        </p:nvSpPr>
        <p:spPr>
          <a:xfrm>
            <a:off x="3033450" y="4721791"/>
            <a:ext cx="4524000" cy="23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 l="228" r="228"/>
          <a:stretch/>
        </p:blipFill>
        <p:spPr>
          <a:xfrm>
            <a:off x="7897350" y="3918100"/>
            <a:ext cx="1115568" cy="1115568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1pPr>
            <a:lvl2pPr lvl="1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2pPr>
            <a:lvl3pPr lvl="2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3pPr>
            <a:lvl4pPr lvl="3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4pPr>
            <a:lvl5pPr lvl="4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5pPr>
            <a:lvl6pPr lvl="5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6pPr>
            <a:lvl7pPr lvl="6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7pPr>
            <a:lvl8pPr lvl="7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8pPr>
            <a:lvl9pPr lvl="8">
              <a:buNone/>
              <a:defRPr sz="1100">
                <a:solidFill>
                  <a:schemeClr val="lt1"/>
                </a:solidFill>
                <a:latin typeface="Public Sans Medium"/>
                <a:ea typeface="Public Sans Medium"/>
                <a:cs typeface="Public Sans Medium"/>
                <a:sym typeface="Public Sans Medium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ctrTitle"/>
          </p:nvPr>
        </p:nvSpPr>
        <p:spPr>
          <a:xfrm>
            <a:off x="421725" y="740675"/>
            <a:ext cx="82212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K-3 Numeracy Screener: Grade 3</a:t>
            </a:r>
            <a:endParaRPr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69" name="Google Shape;69;p15"/>
          <p:cNvSpPr txBox="1">
            <a:spLocks noGrp="1"/>
          </p:cNvSpPr>
          <p:nvPr>
            <p:ph type="subTitle" idx="1"/>
          </p:nvPr>
        </p:nvSpPr>
        <p:spPr>
          <a:xfrm>
            <a:off x="493775" y="1533275"/>
            <a:ext cx="8520600" cy="6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BOY Remote Administration - Section 2: Student Led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70" name="Google Shape;70;p15"/>
          <p:cNvSpPr txBox="1">
            <a:spLocks noGrp="1"/>
          </p:cNvSpPr>
          <p:nvPr>
            <p:ph type="subTitle" idx="2"/>
          </p:nvPr>
        </p:nvSpPr>
        <p:spPr>
          <a:xfrm>
            <a:off x="497917" y="4439425"/>
            <a:ext cx="3859200" cy="4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5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Fall 2025</a:t>
            </a:r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57488" y="2185825"/>
            <a:ext cx="3629025" cy="80010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24"/>
          <p:cNvSpPr txBox="1"/>
          <p:nvPr/>
        </p:nvSpPr>
        <p:spPr>
          <a:xfrm>
            <a:off x="384500" y="1417125"/>
            <a:ext cx="82116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What number should be entered into the box to solve the equation?</a:t>
            </a:r>
            <a:endParaRPr sz="270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oogle Shape;127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28913" y="2003450"/>
            <a:ext cx="3686175" cy="923925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25"/>
          <p:cNvSpPr txBox="1"/>
          <p:nvPr/>
        </p:nvSpPr>
        <p:spPr>
          <a:xfrm>
            <a:off x="466213" y="1417125"/>
            <a:ext cx="82116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What number should be entered into the box to solve the equation?</a:t>
            </a:r>
            <a:endParaRPr sz="270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67050" y="1364975"/>
            <a:ext cx="3009900" cy="485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14613" y="1850750"/>
            <a:ext cx="3914775" cy="895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Google Shape;139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37675" y="1909725"/>
            <a:ext cx="3705225" cy="1000125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27"/>
          <p:cNvSpPr txBox="1"/>
          <p:nvPr/>
        </p:nvSpPr>
        <p:spPr>
          <a:xfrm>
            <a:off x="384500" y="1417125"/>
            <a:ext cx="82116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What number should be entered into the box to solve the equation?</a:t>
            </a:r>
            <a:endParaRPr sz="270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33650" y="1919200"/>
            <a:ext cx="4076700" cy="981075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8"/>
          <p:cNvSpPr txBox="1"/>
          <p:nvPr/>
        </p:nvSpPr>
        <p:spPr>
          <a:xfrm>
            <a:off x="384500" y="1417125"/>
            <a:ext cx="82116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What number should be entered into the box to solve the equation?</a:t>
            </a:r>
            <a:endParaRPr sz="270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33650" y="1743075"/>
            <a:ext cx="4076700" cy="828675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29"/>
          <p:cNvSpPr txBox="1"/>
          <p:nvPr/>
        </p:nvSpPr>
        <p:spPr>
          <a:xfrm>
            <a:off x="384500" y="1417125"/>
            <a:ext cx="82116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What number should be entered into the box to solve the equation?</a:t>
            </a:r>
            <a:endParaRPr sz="270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Google Shape;157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2700" y="1894650"/>
            <a:ext cx="4038600" cy="885825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30"/>
          <p:cNvSpPr txBox="1"/>
          <p:nvPr/>
        </p:nvSpPr>
        <p:spPr>
          <a:xfrm>
            <a:off x="384500" y="1417125"/>
            <a:ext cx="82116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What number should be entered into the box to solve the equation?</a:t>
            </a:r>
            <a:endParaRPr sz="270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09825" y="1909725"/>
            <a:ext cx="4124325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31"/>
          <p:cNvSpPr txBox="1"/>
          <p:nvPr/>
        </p:nvSpPr>
        <p:spPr>
          <a:xfrm>
            <a:off x="384500" y="1417125"/>
            <a:ext cx="82116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What number should be entered into the box to solve the equation?</a:t>
            </a:r>
            <a:endParaRPr sz="270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Google Shape;169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95538" y="1896650"/>
            <a:ext cx="4352925" cy="1009650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32"/>
          <p:cNvSpPr txBox="1"/>
          <p:nvPr/>
        </p:nvSpPr>
        <p:spPr>
          <a:xfrm>
            <a:off x="384500" y="1417125"/>
            <a:ext cx="82116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What number should be entered into the box to solve the equation?</a:t>
            </a:r>
            <a:endParaRPr sz="270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Google Shape;175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00300" y="1993900"/>
            <a:ext cx="4343400" cy="809625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p33"/>
          <p:cNvSpPr txBox="1"/>
          <p:nvPr/>
        </p:nvSpPr>
        <p:spPr>
          <a:xfrm>
            <a:off x="384500" y="1417125"/>
            <a:ext cx="82116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What number should be entered into the box to solve the equation?</a:t>
            </a:r>
            <a:endParaRPr sz="270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>
            <a:off x="311700" y="0"/>
            <a:ext cx="8520600" cy="348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Prior to reading the remote screening agreement, please ensure video and audio are working and the session is being recorded. To ensure reliability of the K-3 Numeracy Screener remote administration, the following expectations must be read aloud by the test administrator and verbally acknowledged by the parent/guardian and student. If the parent/guardian and/or student refuses to agree or breaks one of the following requirements then remote testing </a:t>
            </a:r>
            <a:r>
              <a:rPr lang="en" sz="1310">
                <a:latin typeface="Public Sans"/>
                <a:ea typeface="Public Sans"/>
                <a:cs typeface="Public Sans"/>
                <a:sym typeface="Public Sans"/>
              </a:rPr>
              <a:t>shall </a:t>
            </a: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 not begin or </a:t>
            </a:r>
            <a:r>
              <a:rPr lang="en" sz="1310">
                <a:latin typeface="Public Sans"/>
                <a:ea typeface="Public Sans"/>
                <a:cs typeface="Public Sans"/>
                <a:sym typeface="Public Sans"/>
              </a:rPr>
              <a:t>must</a:t>
            </a: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be stopped immediately and on-site testing will be required. Personnel from school districts and/or the LDOE may monitor this screening session.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en" sz="1310" b="1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Parents/Guardians</a:t>
            </a:r>
            <a:endParaRPr sz="1310" b="1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assist with providing a quiet work space with limited distractions.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ensure the student is following along in the correct section.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not prompt or solicit a response from the student.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not disclose screening materials to the student prior to their testing session.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not show the answer key to the student at any time.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Webcams and audio must stay on the entire testing session with the student in view.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en" sz="1310" b="1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Student</a:t>
            </a:r>
            <a:endParaRPr sz="1310" b="1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not ask a parent or guardian for assistance with answering the screening items.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not review test materials prior to screening.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May not review the answer key at any time prior to screening.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Should follow the directions from the test administrator for each subtest and answer to the best of their ability. 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457200" lvl="0" indent="-31178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10"/>
              <a:buFont typeface="Public Sans"/>
              <a:buChar char="●"/>
            </a:pPr>
            <a:r>
              <a:rPr lang="en" sz="1310">
                <a:solidFill>
                  <a:schemeClr val="dk2"/>
                </a:solidFill>
                <a:latin typeface="Public Sans"/>
                <a:ea typeface="Public Sans"/>
                <a:cs typeface="Public Sans"/>
                <a:sym typeface="Public Sans"/>
              </a:rPr>
              <a:t>Webcams and audio must stay on the entire testing session with the student in view.</a:t>
            </a:r>
            <a:endParaRPr sz="13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endParaRPr sz="1110">
              <a:solidFill>
                <a:schemeClr val="dk2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sp>
        <p:nvSpPr>
          <p:cNvPr id="77" name="Google Shape;77;p16"/>
          <p:cNvSpPr txBox="1">
            <a:spLocks noGrp="1"/>
          </p:cNvSpPr>
          <p:nvPr>
            <p:ph type="subTitle" idx="2"/>
          </p:nvPr>
        </p:nvSpPr>
        <p:spPr>
          <a:xfrm>
            <a:off x="2764450" y="4487500"/>
            <a:ext cx="47928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Please contact assessment@la.gov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sldNum" idx="12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Google Shape;181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86000" y="1904675"/>
            <a:ext cx="4572000" cy="895350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34"/>
          <p:cNvSpPr txBox="1"/>
          <p:nvPr/>
        </p:nvSpPr>
        <p:spPr>
          <a:xfrm>
            <a:off x="384500" y="1417125"/>
            <a:ext cx="82116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What number should be entered into the box to solve the equation?</a:t>
            </a:r>
            <a:endParaRPr sz="270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Google Shape;187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5563" y="2162175"/>
            <a:ext cx="3952875" cy="819150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35"/>
          <p:cNvSpPr txBox="1"/>
          <p:nvPr/>
        </p:nvSpPr>
        <p:spPr>
          <a:xfrm>
            <a:off x="384500" y="1417125"/>
            <a:ext cx="82116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What number should be entered into the box to solve the equation?</a:t>
            </a:r>
            <a:endParaRPr sz="270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Google Shape;193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5563" y="2032000"/>
            <a:ext cx="3952875" cy="904875"/>
          </a:xfrm>
          <a:prstGeom prst="rect">
            <a:avLst/>
          </a:prstGeom>
          <a:noFill/>
          <a:ln>
            <a:noFill/>
          </a:ln>
        </p:spPr>
      </p:pic>
      <p:sp>
        <p:nvSpPr>
          <p:cNvPr id="194" name="Google Shape;194;p36"/>
          <p:cNvSpPr txBox="1"/>
          <p:nvPr/>
        </p:nvSpPr>
        <p:spPr>
          <a:xfrm>
            <a:off x="384500" y="1417125"/>
            <a:ext cx="82116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What number should be entered into the box to solve the equation?</a:t>
            </a:r>
            <a:endParaRPr sz="270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804961"/>
            <a:ext cx="8839200" cy="1711613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7"/>
          <p:cNvSpPr txBox="1"/>
          <p:nvPr/>
        </p:nvSpPr>
        <p:spPr>
          <a:xfrm>
            <a:off x="527700" y="726675"/>
            <a:ext cx="80886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</a:rPr>
              <a:t>Using the number line below, which point should be selected to plot the number 13 greater than 32.</a:t>
            </a:r>
            <a:endParaRPr sz="25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839201" cy="4334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7225" y="1477525"/>
            <a:ext cx="7829550" cy="1438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1038" y="1585525"/>
            <a:ext cx="7781925" cy="152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34000" y="515575"/>
            <a:ext cx="7014249" cy="3774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10025" y="211300"/>
            <a:ext cx="3763433" cy="483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3799" y="903350"/>
            <a:ext cx="3826225" cy="29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67000" y="1968500"/>
            <a:ext cx="3810000" cy="923925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23"/>
          <p:cNvSpPr txBox="1"/>
          <p:nvPr/>
        </p:nvSpPr>
        <p:spPr>
          <a:xfrm>
            <a:off x="466200" y="1374850"/>
            <a:ext cx="82116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What number should be entered into the box to solve the equation?</a:t>
            </a:r>
            <a:endParaRPr sz="270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482</Words>
  <Application>Microsoft Office PowerPoint</Application>
  <PresentationFormat>On-screen Show (16:9)</PresentationFormat>
  <Paragraphs>38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Public Sans Medium</vt:lpstr>
      <vt:lpstr>Arial</vt:lpstr>
      <vt:lpstr>Public Sans</vt:lpstr>
      <vt:lpstr>Simple Light</vt:lpstr>
      <vt:lpstr>K-3 Numeracy Screener: Grade 3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K-3 Numeracy Screener: Grade 3 </dc:title>
  <cp:lastModifiedBy>Amanda Templet</cp:lastModifiedBy>
  <cp:revision>2</cp:revision>
  <dcterms:modified xsi:type="dcterms:W3CDTF">2025-08-11T19:13:32Z</dcterms:modified>
</cp:coreProperties>
</file>