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embeddedFontLst>
    <p:embeddedFont>
      <p:font typeface="Public Sans" pitchFamily="2" charset="0"/>
      <p:regular r:id="rId37"/>
      <p:bold r:id="rId38"/>
      <p:italic r:id="rId39"/>
      <p:boldItalic r:id="rId40"/>
    </p:embeddedFont>
    <p:embeddedFont>
      <p:font typeface="Public Sans Medium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24" autoAdjust="0"/>
  </p:normalViewPr>
  <p:slideViewPr>
    <p:cSldViewPr snapToGrid="0">
      <p:cViewPr varScale="1">
        <p:scale>
          <a:sx n="77" d="100"/>
          <a:sy n="77" d="100"/>
        </p:scale>
        <p:origin x="9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6a049f86e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6a049f86e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a049f86ea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a049f86ea_0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a049f86ea_0_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a049f86ea_0_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6a049f86ea_0_6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6a049f86ea_0_6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a049f86ea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a049f86ea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a049f86ea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a049f86ea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"Dots will appear on the screen."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Click Next.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6a049f86ea_0_6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6a049f86ea_0_6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304cbcb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7304cbcbd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After the dots disappear on the screen, TA reads the red words on the screen "</a:t>
            </a:r>
            <a:r>
              <a:rPr lang="en" b="1">
                <a:solidFill>
                  <a:schemeClr val="dk1"/>
                </a:solidFill>
              </a:rPr>
              <a:t>How many dots did you see?"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a049f86ea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a049f86ea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"Dots will appear on the screen."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Next.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a049f86ea_0_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6a049f86ea_0_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304cbcbd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304cbcbd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After the dots disappear on the screen, TA reads the red words on the screen "</a:t>
            </a:r>
            <a:r>
              <a:rPr lang="en" b="1">
                <a:solidFill>
                  <a:schemeClr val="dk1"/>
                </a:solidFill>
              </a:rPr>
              <a:t>How many dots did you see?"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6a049f86ea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6a049f86ea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a049f86ea_0_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6a049f86ea_0_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"Dots will appear on the screen."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Click Next.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a049f86ea_0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a049f86ea_0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Next slide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7304cbcbd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7304cbcbd5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After the dots disappear on the screen, TA reads the red words on the screen "</a:t>
            </a:r>
            <a:r>
              <a:rPr lang="en" b="1">
                <a:solidFill>
                  <a:schemeClr val="dk1"/>
                </a:solidFill>
              </a:rPr>
              <a:t>How many dots did you see?"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6a049f86ea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6a049f86ea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"Sam has three cookies. He gets one more cookie. How many cookies does Sam have now?"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a049f86ea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a049f86ea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"Count each apple out loud.”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3c3ab859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73c3ab8591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"How many apples did you count?"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73c3ab859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73c3ab859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"Count each apple out loud”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73c3ab859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73c3ab859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"How many apples did you count?"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6a049f86ea_0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6a049f86ea_0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"Counteach apple out loud.”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73c3ab85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73c3ab85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"How many apples did you count?"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says, </a:t>
            </a:r>
            <a:r>
              <a:rPr lang="en" b="1">
                <a:solidFill>
                  <a:schemeClr val="dk1"/>
                </a:solidFill>
              </a:rPr>
              <a:t>"Count forward by ones starting with the number one. I will tell you when to stop. Go!"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Start Timer.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the red "Time is up!" button appears, TA says </a:t>
            </a:r>
            <a:r>
              <a:rPr lang="en" b="1">
                <a:solidFill>
                  <a:schemeClr val="dk1"/>
                </a:solidFill>
              </a:rPr>
              <a:t>"STOP!"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a049f86ea_0_7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6a049f86ea_0_7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</a:t>
            </a:r>
            <a:r>
              <a:rPr lang="en" b="1">
                <a:solidFill>
                  <a:schemeClr val="dk1"/>
                </a:solidFill>
              </a:rPr>
              <a:t> "Are there more bananas or more apples?"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6a049f86ea_0_7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6a049f86ea_0_7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shape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6a049f86ea_0_7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6a049f86ea_0_7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shape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6a049f86ea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6a049f86ea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shape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6a049f86ea_0_7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6a049f86ea_0_7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"Look at the pattern, what shape comes next?"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Mark YES if student points to the circle </a:t>
            </a:r>
            <a:r>
              <a:rPr lang="en" b="1">
                <a:solidFill>
                  <a:schemeClr val="dk1"/>
                </a:solidFill>
              </a:rPr>
              <a:t>or</a:t>
            </a:r>
            <a:r>
              <a:rPr lang="en">
                <a:solidFill>
                  <a:schemeClr val="dk1"/>
                </a:solidFill>
              </a:rPr>
              <a:t> says "circle".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6a049f86ea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6a049f86ea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a049f86ea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a049f86ea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a049f86ea_0_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a049f86ea_0_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6a049f86ea_0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6a049f86ea_0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a049f86ea_0_6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a049f86ea_0_6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TA Directions: TA says, "</a:t>
            </a:r>
            <a:r>
              <a:rPr lang="en" b="1">
                <a:solidFill>
                  <a:schemeClr val="dk1"/>
                </a:solidFill>
              </a:rPr>
              <a:t>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6a049f86ea_0_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6a049f86ea_0_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TA Directions: TA says, </a:t>
            </a:r>
            <a:r>
              <a:rPr lang="en" b="1">
                <a:solidFill>
                  <a:schemeClr val="dk1"/>
                </a:solidFill>
              </a:rPr>
              <a:t>"What number is this?"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Record Student Response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Purple">
  <p:cSld name="TITLE_1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421725" y="740675"/>
            <a:ext cx="822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B1A53"/>
              </a:buClr>
              <a:buSzPts val="2800"/>
              <a:buNone/>
              <a:defRPr>
                <a:solidFill>
                  <a:srgbClr val="3B1A5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"/>
          </p:nvPr>
        </p:nvSpPr>
        <p:spPr>
          <a:xfrm>
            <a:off x="493775" y="1533275"/>
            <a:ext cx="8520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1A53"/>
              </a:buClr>
              <a:buSzPts val="1600"/>
              <a:buFont typeface="Public Sans Medium"/>
              <a:buNone/>
              <a:defRPr sz="1600">
                <a:solidFill>
                  <a:srgbClr val="3B1A53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2"/>
          </p:nvPr>
        </p:nvSpPr>
        <p:spPr>
          <a:xfrm>
            <a:off x="497917" y="4439425"/>
            <a:ext cx="38592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>
              <a:buNone/>
              <a:defRPr sz="1300">
                <a:solidFill>
                  <a:srgbClr val="4D4D4F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- Teal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11700" y="848075"/>
            <a:ext cx="8520600" cy="34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t="15113" b="11695"/>
          <a:stretch/>
        </p:blipFill>
        <p:spPr>
          <a:xfrm>
            <a:off x="0" y="4190873"/>
            <a:ext cx="9144001" cy="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>
            <a:spLocks noGrp="1"/>
          </p:cNvSpPr>
          <p:nvPr>
            <p:ph type="subTitle" idx="2"/>
          </p:nvPr>
        </p:nvSpPr>
        <p:spPr>
          <a:xfrm>
            <a:off x="2764450" y="4487500"/>
            <a:ext cx="47928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3"/>
          </p:nvPr>
        </p:nvSpPr>
        <p:spPr>
          <a:xfrm>
            <a:off x="3033450" y="4721791"/>
            <a:ext cx="4524000" cy="2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l="228" r="228"/>
          <a:stretch/>
        </p:blipFill>
        <p:spPr>
          <a:xfrm>
            <a:off x="7897350" y="3918100"/>
            <a:ext cx="1115568" cy="111556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1pPr>
            <a:lvl2pPr lvl="1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2pPr>
            <a:lvl3pPr lvl="2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3pPr>
            <a:lvl4pPr lvl="3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4pPr>
            <a:lvl5pPr lvl="4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5pPr>
            <a:lvl6pPr lvl="5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6pPr>
            <a:lvl7pPr lvl="6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7pPr>
            <a:lvl8pPr lvl="7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8pPr>
            <a:lvl9pPr lvl="8">
              <a:buNone/>
              <a:defRPr sz="1100">
                <a:solidFill>
                  <a:schemeClr val="lt1"/>
                </a:solidFill>
                <a:latin typeface="Public Sans Medium"/>
                <a:ea typeface="Public Sans Medium"/>
                <a:cs typeface="Public Sans Medium"/>
                <a:sym typeface="Public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421725" y="740675"/>
            <a:ext cx="8221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K-3 Numeracy Screener: Grade K</a:t>
            </a:r>
            <a:endParaRPr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493775" y="1533275"/>
            <a:ext cx="8520600" cy="6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BOY Remote Administration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2"/>
          </p:nvPr>
        </p:nvSpPr>
        <p:spPr>
          <a:xfrm>
            <a:off x="497917" y="4439425"/>
            <a:ext cx="3859200" cy="4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Fall 2025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 title="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9037" y="1079763"/>
            <a:ext cx="3205925" cy="298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 title="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3175" y="922775"/>
            <a:ext cx="3159150" cy="329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6" title="1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6550" y="812025"/>
            <a:ext cx="3490900" cy="351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7" title="1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588" y="938850"/>
            <a:ext cx="3576826" cy="326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8" title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3488" y="870050"/>
            <a:ext cx="6517024" cy="34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9" title="on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6875" y="909775"/>
            <a:ext cx="3417475" cy="321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500" y="1281113"/>
            <a:ext cx="69532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1" title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913" y="984113"/>
            <a:ext cx="6080174" cy="31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2" title="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7025" y="727475"/>
            <a:ext cx="4929950" cy="368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281113"/>
            <a:ext cx="69532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0"/>
            <a:ext cx="85206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Prior to reading the remote screening agreement, please ensure video and audio are working and the session is being recorded. To ensure reliability of the K-3 Numeracy Screener remote administration, the following expectations must be read aloud by the test administrator and verbally acknowledged by the parent/guardian and student. If the parent/guardian and/or student refuses to agree or breaks one of the following requirements then remote testing sh</a:t>
            </a:r>
            <a:r>
              <a:rPr lang="en" sz="1310">
                <a:latin typeface="Public Sans"/>
                <a:ea typeface="Public Sans"/>
                <a:cs typeface="Public Sans"/>
                <a:sym typeface="Public Sans"/>
              </a:rPr>
              <a:t>all</a:t>
            </a: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 not begin or </a:t>
            </a:r>
            <a:r>
              <a:rPr lang="en" sz="1310">
                <a:latin typeface="Public Sans"/>
                <a:ea typeface="Public Sans"/>
                <a:cs typeface="Public Sans"/>
                <a:sym typeface="Public Sans"/>
              </a:rPr>
              <a:t>must</a:t>
            </a: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 be stopped immediately and on-site testing will be required. Personnel from school districts and/or the LDOE may monitor this screening session.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310" b="1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Parents/Guardians</a:t>
            </a:r>
            <a:endParaRPr sz="1310"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assist with providing a quiet work space with limited distractions.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ensure the student is following along in the correct section.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not prompt or solicit a response from the student.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not disclose screening materials to the student prior to their testing session.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not show the answer key to the student at any time.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Webcams and audio must stay on the entire testing session with the student in view.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310" b="1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Student</a:t>
            </a:r>
            <a:endParaRPr sz="1310" b="1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not ask a parent or guardian for assistance with answering the screening items.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not review test materials prior to screening.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May not review the answer key at any time prior to screening.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Should follow the directions from the test administrator for each subtest and answer to the best of their ability. 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457200" lvl="0" indent="-31178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10"/>
              <a:buFont typeface="Public Sans"/>
              <a:buChar char="●"/>
            </a:pPr>
            <a:r>
              <a:rPr lang="en" sz="1310">
                <a:solidFill>
                  <a:schemeClr val="dk2"/>
                </a:solidFill>
                <a:latin typeface="Public Sans"/>
                <a:ea typeface="Public Sans"/>
                <a:cs typeface="Public Sans"/>
                <a:sym typeface="Public Sans"/>
              </a:rPr>
              <a:t>Webcams and audio must stay on the entire testing session with the student in view.</a:t>
            </a:r>
            <a:endParaRPr sz="13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endParaRPr sz="111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548658" y="47394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4" title="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1913" y="928775"/>
            <a:ext cx="6080174" cy="317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5" title="1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900" y="838088"/>
            <a:ext cx="3934199" cy="34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375" y="1064200"/>
            <a:ext cx="6953250" cy="258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7" title="cooki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1938" y="1642850"/>
            <a:ext cx="5741976" cy="19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8" title="2 app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585" y="907485"/>
            <a:ext cx="2798825" cy="33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9" title="2 app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2585" y="907485"/>
            <a:ext cx="2798825" cy="33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349" y="1408063"/>
            <a:ext cx="6887300" cy="23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8349" y="1408063"/>
            <a:ext cx="6887300" cy="232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2" title="5 app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788" y="928850"/>
            <a:ext cx="4788424" cy="31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3" title="5 app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788" y="928850"/>
            <a:ext cx="4788424" cy="312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00" y="630738"/>
            <a:ext cx="8005649" cy="38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4" title="banana 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3525" y="868050"/>
            <a:ext cx="4141900" cy="34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7626" y="1150400"/>
            <a:ext cx="2911000" cy="28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1676" y="1345050"/>
            <a:ext cx="2874350" cy="217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4225" y="1186625"/>
            <a:ext cx="3090900" cy="24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350" y="1646850"/>
            <a:ext cx="7381292" cy="11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 title="number 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9050" y="872475"/>
            <a:ext cx="2909950" cy="28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 title="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838" y="1078563"/>
            <a:ext cx="3032325" cy="290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 title="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150" y="913350"/>
            <a:ext cx="3215200" cy="31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 title="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625" y="945900"/>
            <a:ext cx="3291350" cy="32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 title="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2425" y="953413"/>
            <a:ext cx="3159150" cy="32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 title="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3425" y="972813"/>
            <a:ext cx="3356450" cy="31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On-screen Show (16:9)</PresentationFormat>
  <Paragraphs>99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Public Sans</vt:lpstr>
      <vt:lpstr>Arial</vt:lpstr>
      <vt:lpstr>Public Sans Medium</vt:lpstr>
      <vt:lpstr>Simple Light</vt:lpstr>
      <vt:lpstr>K-3 Numeracy Screener: Grade 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K-3 Numeracy Screener: Grade K </dc:title>
  <dc:creator>Amanda Templet</dc:creator>
  <cp:lastModifiedBy>Amanda Templet</cp:lastModifiedBy>
  <cp:revision>1</cp:revision>
  <dcterms:modified xsi:type="dcterms:W3CDTF">2025-08-11T19:07:08Z</dcterms:modified>
</cp:coreProperties>
</file>