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Source Sans 3 Medium"/>
      <p:regular r:id="rId37"/>
      <p:bold r:id="rId38"/>
      <p:italic r:id="rId39"/>
      <p:boldItalic r:id="rId40"/>
    </p:embeddedFont>
    <p:embeddedFont>
      <p:font typeface="Public Sans Medium"/>
      <p:regular r:id="rId41"/>
      <p:bold r:id="rId42"/>
      <p:italic r:id="rId43"/>
      <p:boldItalic r:id="rId44"/>
    </p:embeddedFont>
    <p:embeddedFont>
      <p:font typeface="Public Sans ExtraBold"/>
      <p:bold r:id="rId45"/>
      <p:boldItalic r:id="rId46"/>
    </p:embeddedFont>
    <p:embeddedFont>
      <p:font typeface="Public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3Medium-boldItalic.fntdata"/><Relationship Id="rId42" Type="http://schemas.openxmlformats.org/officeDocument/2006/relationships/font" Target="fonts/PublicSansMedium-bold.fntdata"/><Relationship Id="rId41" Type="http://schemas.openxmlformats.org/officeDocument/2006/relationships/font" Target="fonts/PublicSansMedium-regular.fntdata"/><Relationship Id="rId44" Type="http://schemas.openxmlformats.org/officeDocument/2006/relationships/font" Target="fonts/PublicSansMedium-boldItalic.fntdata"/><Relationship Id="rId43" Type="http://schemas.openxmlformats.org/officeDocument/2006/relationships/font" Target="fonts/PublicSansMedium-italic.fntdata"/><Relationship Id="rId46" Type="http://schemas.openxmlformats.org/officeDocument/2006/relationships/font" Target="fonts/PublicSansExtraBold-boldItalic.fntdata"/><Relationship Id="rId45" Type="http://schemas.openxmlformats.org/officeDocument/2006/relationships/font" Target="fonts/PublicSansExtra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ublicSans-bold.fntdata"/><Relationship Id="rId47" Type="http://schemas.openxmlformats.org/officeDocument/2006/relationships/font" Target="fonts/PublicSans-regular.fntdata"/><Relationship Id="rId49" Type="http://schemas.openxmlformats.org/officeDocument/2006/relationships/font" Target="fonts/Public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SourceSans3Medium-regular.fntdata"/><Relationship Id="rId36" Type="http://schemas.openxmlformats.org/officeDocument/2006/relationships/slide" Target="slides/slide31.xml"/><Relationship Id="rId39" Type="http://schemas.openxmlformats.org/officeDocument/2006/relationships/font" Target="fonts/SourceSans3Medium-italic.fntdata"/><Relationship Id="rId38" Type="http://schemas.openxmlformats.org/officeDocument/2006/relationships/font" Target="fonts/SourceSans3Medium-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Public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9911f62a1a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9911f62a1a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9fd43c341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9fd43c341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Show dots for 3 seconds</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Once the 3 second timer in Student Portal expires, TA must progress the powerpoint screen to the next slide and 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9911f62a1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9911f62a1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dots did you see?"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9fd43c341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9fd43c341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group has more? A or B?"</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9fd43c341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9fd43c341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group shows seven? A or B?"</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9fd43c341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9fd43c341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group shows ten? A or B?"</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9fd43c341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9fd43c341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group shows six? A or B?"</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9fd43c341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9fd43c341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"Five is [one more, one less] than four. Which statement makes the comparison true?"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9fd43c341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9fd43c341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"Nine is [one more, one less] than ten. Which statement makes the comparison true?"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9fd43c341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9fd43c341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"Here are three dots. I will hide all three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9fd43c341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9fd43c341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9986c2a9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9986c2a9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9fd43c341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9fd43c341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"Here are two more dots. I will hide the two dots with the three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9fd43c341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9fd43c341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dots are hidden in total?"</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9fd43c341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9fd43c341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"Here are four dots. I will hide all four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9fd43c341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9fd43c341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"I will unhide one of the four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9fd43c341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9fd43c341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a:t>
            </a:r>
            <a:r>
              <a:rPr lang="en" sz="1200">
                <a:solidFill>
                  <a:schemeClr val="dk1"/>
                </a:solidFill>
                <a:latin typeface="Calibri"/>
                <a:ea typeface="Calibri"/>
                <a:cs typeface="Calibri"/>
                <a:sym typeface="Calibri"/>
              </a:rPr>
              <a:t> </a:t>
            </a:r>
            <a:r>
              <a:rPr b="1" lang="en" sz="1200">
                <a:solidFill>
                  <a:schemeClr val="dk1"/>
                </a:solidFill>
                <a:latin typeface="Calibri"/>
                <a:ea typeface="Calibri"/>
                <a:cs typeface="Calibri"/>
                <a:sym typeface="Calibri"/>
              </a:rPr>
              <a:t>"How many dots are still hidden?"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9fd43c341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9fd43c341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a:t>
            </a:r>
            <a:r>
              <a:rPr b="1" lang="en" sz="1200" u="sng">
                <a:solidFill>
                  <a:schemeClr val="dk1"/>
                </a:solidFill>
                <a:latin typeface="Calibri"/>
                <a:ea typeface="Calibri"/>
                <a:cs typeface="Calibri"/>
                <a:sym typeface="Calibri"/>
              </a:rPr>
              <a:t>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"Amanda has five apples. Using </a:t>
            </a:r>
            <a:r>
              <a:rPr b="1" i="1" lang="en" sz="1200" u="sng">
                <a:solidFill>
                  <a:schemeClr val="dk1"/>
                </a:solidFill>
                <a:latin typeface="Calibri"/>
                <a:ea typeface="Calibri"/>
                <a:cs typeface="Calibri"/>
                <a:sym typeface="Calibri"/>
              </a:rPr>
              <a:t>two numbers</a:t>
            </a:r>
            <a:r>
              <a:rPr b="1" lang="en" sz="1200">
                <a:solidFill>
                  <a:schemeClr val="dk1"/>
                </a:solidFill>
                <a:latin typeface="Calibri"/>
                <a:ea typeface="Calibri"/>
                <a:cs typeface="Calibri"/>
                <a:sym typeface="Calibri"/>
              </a:rPr>
              <a:t>, what is </a:t>
            </a:r>
            <a:r>
              <a:rPr b="1" i="1" lang="en" sz="1200" u="sng">
                <a:solidFill>
                  <a:schemeClr val="dk1"/>
                </a:solidFill>
                <a:latin typeface="Calibri"/>
                <a:ea typeface="Calibri"/>
                <a:cs typeface="Calibri"/>
                <a:sym typeface="Calibri"/>
              </a:rPr>
              <a:t>one way</a:t>
            </a:r>
            <a:r>
              <a:rPr b="1" lang="en" sz="1200">
                <a:solidFill>
                  <a:schemeClr val="dk1"/>
                </a:solidFill>
                <a:latin typeface="Calibri"/>
                <a:ea typeface="Calibri"/>
                <a:cs typeface="Calibri"/>
                <a:sym typeface="Calibri"/>
              </a:rPr>
              <a:t> Amanda could put all five apples into the two bowls?"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9fd43c341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9fd43c341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"Using </a:t>
            </a:r>
            <a:r>
              <a:rPr b="1" i="1" lang="en" sz="1200" u="sng">
                <a:solidFill>
                  <a:schemeClr val="dk1"/>
                </a:solidFill>
                <a:latin typeface="Calibri"/>
                <a:ea typeface="Calibri"/>
                <a:cs typeface="Calibri"/>
                <a:sym typeface="Calibri"/>
              </a:rPr>
              <a:t>two different numbers</a:t>
            </a:r>
            <a:r>
              <a:rPr b="1" lang="en" sz="1200">
                <a:solidFill>
                  <a:schemeClr val="dk1"/>
                </a:solidFill>
                <a:latin typeface="Calibri"/>
                <a:ea typeface="Calibri"/>
                <a:cs typeface="Calibri"/>
                <a:sym typeface="Calibri"/>
              </a:rPr>
              <a:t>, what is</a:t>
            </a:r>
            <a:r>
              <a:rPr b="1" i="1" lang="en" sz="1200" u="sng">
                <a:solidFill>
                  <a:schemeClr val="dk1"/>
                </a:solidFill>
                <a:latin typeface="Calibri"/>
                <a:ea typeface="Calibri"/>
                <a:cs typeface="Calibri"/>
                <a:sym typeface="Calibri"/>
              </a:rPr>
              <a:t> another way</a:t>
            </a:r>
            <a:r>
              <a:rPr b="1" lang="en" sz="1200">
                <a:solidFill>
                  <a:schemeClr val="dk1"/>
                </a:solidFill>
                <a:latin typeface="Calibri"/>
                <a:ea typeface="Calibri"/>
                <a:cs typeface="Calibri"/>
                <a:sym typeface="Calibri"/>
              </a:rPr>
              <a:t> Amanda could put all five apples into the two bowls?"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9fd43c341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9fd43c341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"Ben has three red cars. He finds two blue cars. Which picture matches the story? A or B?"</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9911f62a1a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9911f62a1a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"Meg finds one flower. She finds two more flowers. How many flowers does Meg find?"</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9fd43c341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9fd43c341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"Ella has four stickers. She gives her teacher two stickers. How many stickers does Ella have now?"</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 sz="1200">
                <a:solidFill>
                  <a:schemeClr val="dk1"/>
                </a:solidFill>
                <a:latin typeface="Calibri"/>
                <a:ea typeface="Calibri"/>
                <a:cs typeface="Calibri"/>
                <a:sym typeface="Calibri"/>
              </a:rPr>
              <a:t>TA says,</a:t>
            </a:r>
            <a:r>
              <a:rPr b="1" lang="en" sz="1200">
                <a:solidFill>
                  <a:schemeClr val="dk1"/>
                </a:solidFill>
                <a:latin typeface="Calibri"/>
                <a:ea typeface="Calibri"/>
                <a:cs typeface="Calibri"/>
                <a:sym typeface="Calibri"/>
              </a:rPr>
              <a:t> “Starting with the number thirty, count forward by ones. I will tell you when to stop. Go!”</a:t>
            </a:r>
            <a:endParaRPr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will start the </a:t>
            </a:r>
            <a:r>
              <a:rPr lang="en" sz="1200">
                <a:solidFill>
                  <a:schemeClr val="dk1"/>
                </a:solidFill>
                <a:latin typeface="Calibri"/>
                <a:ea typeface="Calibri"/>
                <a:cs typeface="Calibri"/>
                <a:sym typeface="Calibri"/>
              </a:rPr>
              <a:t>30 </a:t>
            </a:r>
            <a:r>
              <a:rPr lang="en" sz="1200">
                <a:solidFill>
                  <a:schemeClr val="dk1"/>
                </a:solidFill>
                <a:latin typeface="Calibri"/>
                <a:ea typeface="Calibri"/>
                <a:cs typeface="Calibri"/>
                <a:sym typeface="Calibri"/>
              </a:rPr>
              <a:t>second timer in Student Portal. When the red “Time is up!” button appears, </a:t>
            </a:r>
            <a:r>
              <a:rPr lang="en" sz="1200">
                <a:solidFill>
                  <a:schemeClr val="dk1"/>
                </a:solidFill>
                <a:latin typeface="Calibri"/>
                <a:ea typeface="Calibri"/>
                <a:cs typeface="Calibri"/>
                <a:sym typeface="Calibri"/>
              </a:rPr>
              <a:t>TA says,</a:t>
            </a:r>
            <a:r>
              <a:rPr b="1" lang="en" sz="1200">
                <a:solidFill>
                  <a:schemeClr val="dk1"/>
                </a:solidFill>
                <a:latin typeface="Calibri"/>
                <a:ea typeface="Calibri"/>
                <a:cs typeface="Calibri"/>
                <a:sym typeface="Calibri"/>
              </a:rPr>
              <a:t> “STOP!”</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9fd43c341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9fd43c341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120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9fd43c341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9fd43c341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457200" rtl="0" algn="l">
              <a:spcBef>
                <a:spcPts val="120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9fd43c341c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9fd43c341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Starting with the number ten, count backward by ones. I will tell you when to stop. Go!”</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will start the </a:t>
            </a:r>
            <a:r>
              <a:rPr lang="en" sz="1200">
                <a:solidFill>
                  <a:schemeClr val="dk1"/>
                </a:solidFill>
                <a:latin typeface="Calibri"/>
                <a:ea typeface="Calibri"/>
                <a:cs typeface="Calibri"/>
                <a:sym typeface="Calibri"/>
              </a:rPr>
              <a:t>30 </a:t>
            </a:r>
            <a:r>
              <a:rPr lang="en" sz="1200">
                <a:solidFill>
                  <a:schemeClr val="dk1"/>
                </a:solidFill>
                <a:latin typeface="Calibri"/>
                <a:ea typeface="Calibri"/>
                <a:cs typeface="Calibri"/>
                <a:sym typeface="Calibri"/>
              </a:rPr>
              <a:t>second timer in Student Portal. When the red “Time is up!” button appears, TA says,</a:t>
            </a:r>
            <a:r>
              <a:rPr b="1" lang="en" sz="1200">
                <a:solidFill>
                  <a:schemeClr val="dk1"/>
                </a:solidFill>
                <a:latin typeface="Calibri"/>
                <a:ea typeface="Calibri"/>
                <a:cs typeface="Calibri"/>
                <a:sym typeface="Calibri"/>
              </a:rPr>
              <a:t> “STOP!”</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9fd43c341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9fd43c341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ten, count to complete the pattern."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9fd43c34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9fd43c34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"Dots will appear on the screen."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A </a:t>
            </a:r>
            <a:r>
              <a:rPr lang="en" sz="1200">
                <a:solidFill>
                  <a:schemeClr val="dk1"/>
                </a:solidFill>
                <a:latin typeface="Calibri"/>
                <a:ea typeface="Calibri"/>
                <a:cs typeface="Calibri"/>
                <a:sym typeface="Calibri"/>
              </a:rPr>
              <a:t>3 </a:t>
            </a:r>
            <a:r>
              <a:rPr lang="en" sz="1200">
                <a:solidFill>
                  <a:schemeClr val="dk1"/>
                </a:solidFill>
                <a:latin typeface="Calibri"/>
                <a:ea typeface="Calibri"/>
                <a:cs typeface="Calibri"/>
                <a:sym typeface="Calibri"/>
              </a:rPr>
              <a:t>second timer will automatically start in Student Portal when the “Next” button is clicked.</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9fd43c341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9fd43c341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Show dots for 3 seconds</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Once the 3 second timer in Student Portal expires, TA must progress the powerpoint screen to the next slide and 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9fd43c341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9fd43c341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dots did you see?"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911f62a1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9911f62a1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"Dots will appear on the screen."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a:t>
            </a:r>
            <a:r>
              <a:rPr lang="en" sz="1200">
                <a:solidFill>
                  <a:schemeClr val="dk1"/>
                </a:solidFill>
                <a:latin typeface="Calibri"/>
                <a:ea typeface="Calibri"/>
                <a:cs typeface="Calibri"/>
                <a:sym typeface="Calibri"/>
              </a:rPr>
              <a:t>3 </a:t>
            </a:r>
            <a:r>
              <a:rPr lang="en" sz="1200">
                <a:solidFill>
                  <a:schemeClr val="dk1"/>
                </a:solidFill>
                <a:latin typeface="Calibri"/>
                <a:ea typeface="Calibri"/>
                <a:cs typeface="Calibri"/>
                <a:sym typeface="Calibri"/>
              </a:rPr>
              <a:t>second timer will automatically start in Student Portal when the “Next” button is clicked.</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hyperlink" Target="mailto:ldoecommunications@l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7.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mailto:ldoeevents@la.gov" TargetMode="External"/><Relationship Id="rId10" Type="http://schemas.openxmlformats.org/officeDocument/2006/relationships/image" Target="../media/image30.png"/><Relationship Id="rId9" Type="http://schemas.openxmlformats.org/officeDocument/2006/relationships/image" Target="../media/image35.png"/><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3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9.png"/><Relationship Id="rId7" Type="http://schemas.openxmlformats.org/officeDocument/2006/relationships/image" Target="../media/image3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11" name="Google Shape;11;p2"/>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Orange">
  <p:cSld name="TITLE_AND_BODY_4_1">
    <p:spTree>
      <p:nvGrpSpPr>
        <p:cNvPr id="59" name="Shape 59"/>
        <p:cNvGrpSpPr/>
        <p:nvPr/>
      </p:nvGrpSpPr>
      <p:grpSpPr>
        <a:xfrm>
          <a:off x="0" y="0"/>
          <a:ext cx="0" cy="0"/>
          <a:chOff x="0" y="0"/>
          <a:chExt cx="0" cy="0"/>
        </a:xfrm>
      </p:grpSpPr>
      <p:sp>
        <p:nvSpPr>
          <p:cNvPr id="60" name="Google Shape;60;p1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1"/>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62" name="Google Shape;62;p1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63" name="Google Shape;63;p11"/>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65" name="Google Shape;65;p1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66" name="Google Shape;66;p1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Teal">
  <p:cSld name="TITLE_AND_BODY_3">
    <p:spTree>
      <p:nvGrpSpPr>
        <p:cNvPr id="67" name="Shape 67"/>
        <p:cNvGrpSpPr/>
        <p:nvPr/>
      </p:nvGrpSpPr>
      <p:grpSpPr>
        <a:xfrm>
          <a:off x="0" y="0"/>
          <a:ext cx="0" cy="0"/>
          <a:chOff x="0" y="0"/>
          <a:chExt cx="0" cy="0"/>
        </a:xfrm>
      </p:grpSpPr>
      <p:sp>
        <p:nvSpPr>
          <p:cNvPr id="68" name="Google Shape;68;p1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2"/>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0" name="Google Shape;70;p12"/>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71" name="Google Shape;71;p1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2" name="Google Shape;72;p1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Purple">
  <p:cSld name="TITLE_AND_BODY_3_1">
    <p:spTree>
      <p:nvGrpSpPr>
        <p:cNvPr id="73" name="Shape 73"/>
        <p:cNvGrpSpPr/>
        <p:nvPr/>
      </p:nvGrpSpPr>
      <p:grpSpPr>
        <a:xfrm>
          <a:off x="0" y="0"/>
          <a:ext cx="0" cy="0"/>
          <a:chOff x="0" y="0"/>
          <a:chExt cx="0" cy="0"/>
        </a:xfrm>
      </p:grpSpPr>
      <p:sp>
        <p:nvSpPr>
          <p:cNvPr id="74" name="Google Shape;74;p1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3"/>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6" name="Google Shape;76;p13"/>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77" name="Google Shape;77;p1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8" name="Google Shape;78;p1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Orange">
  <p:cSld name="TITLE_AND_BODY_3_1_1">
    <p:spTree>
      <p:nvGrpSpPr>
        <p:cNvPr id="79" name="Shape 79"/>
        <p:cNvGrpSpPr/>
        <p:nvPr/>
      </p:nvGrpSpPr>
      <p:grpSpPr>
        <a:xfrm>
          <a:off x="0" y="0"/>
          <a:ext cx="0" cy="0"/>
          <a:chOff x="0" y="0"/>
          <a:chExt cx="0" cy="0"/>
        </a:xfrm>
      </p:grpSpPr>
      <p:sp>
        <p:nvSpPr>
          <p:cNvPr id="80" name="Google Shape;80;p1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4"/>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82" name="Google Shape;82;p14"/>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83" name="Google Shape;83;p1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84" name="Google Shape;84;p1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_AND_BODY_2">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87" name="Google Shape;87;p15"/>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88" name="Google Shape;88;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nvSpPr>
        <p:spPr>
          <a:xfrm>
            <a:off x="972575" y="1131600"/>
            <a:ext cx="7859700" cy="28329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your phone or computer is muted to minimize background noise. </a:t>
            </a:r>
            <a:endParaRPr>
              <a:solidFill>
                <a:schemeClr val="dk2"/>
              </a:solidFill>
              <a:latin typeface="Public Sans Medium"/>
              <a:ea typeface="Public Sans Medium"/>
              <a:cs typeface="Public Sans Medium"/>
              <a:sym typeface="Public Sans Medium"/>
            </a:endParaRPr>
          </a:p>
          <a:p>
            <a:pPr indent="-304800" lvl="1" marL="914400" rtl="0" algn="l">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“Mute.”</a:t>
            </a:r>
            <a:endParaRPr sz="1200">
              <a:solidFill>
                <a:schemeClr val="dk2"/>
              </a:solidFill>
              <a:latin typeface="Public Sans Medium"/>
              <a:ea typeface="Public Sans Medium"/>
              <a:cs typeface="Public Sans Medium"/>
              <a:sym typeface="Public Sans Medium"/>
            </a:endParaRPr>
          </a:p>
          <a:p>
            <a:pPr indent="-317500" lvl="0" marL="457200" rtl="0" algn="l">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 have turned off your camera to save bandwidth and prevent any connectivity issues.</a:t>
            </a:r>
            <a:endParaRPr>
              <a:solidFill>
                <a:schemeClr val="dk2"/>
              </a:solidFill>
              <a:latin typeface="Public Sans Medium"/>
              <a:ea typeface="Public Sans Medium"/>
              <a:cs typeface="Public Sans Medium"/>
              <a:sym typeface="Public Sans Medium"/>
            </a:endParaRPr>
          </a:p>
          <a:p>
            <a:pPr indent="-304800" lvl="1" marL="914400" marR="0" rtl="0" algn="l">
              <a:lnSpc>
                <a:spcPct val="100000"/>
              </a:lnSpc>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“Stop Video.”</a:t>
            </a:r>
            <a:endParaRPr sz="1200">
              <a:solidFill>
                <a:schemeClr val="dk2"/>
              </a:solidFill>
              <a:latin typeface="Public Sans Medium"/>
              <a:ea typeface="Public Sans Medium"/>
              <a:cs typeface="Public Sans Medium"/>
              <a:sym typeface="Public Sans Medium"/>
            </a:endParaRPr>
          </a:p>
          <a:p>
            <a:pPr indent="-317500" lvl="0" marL="457200" marR="0" rtl="0" algn="l">
              <a:lnSpc>
                <a:spcPct val="100000"/>
              </a:lnSpc>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a:t>
            </a:r>
            <a:r>
              <a:rPr lang="en">
                <a:solidFill>
                  <a:schemeClr val="dk2"/>
                </a:solidFill>
                <a:latin typeface="Public Sans Medium"/>
                <a:ea typeface="Public Sans Medium"/>
                <a:cs typeface="Public Sans Medium"/>
                <a:sym typeface="Public Sans Medium"/>
              </a:rPr>
              <a:t> </a:t>
            </a:r>
            <a:r>
              <a:rPr lang="en">
                <a:solidFill>
                  <a:schemeClr val="dk2"/>
                </a:solidFill>
                <a:latin typeface="Public Sans Medium"/>
                <a:ea typeface="Public Sans Medium"/>
                <a:cs typeface="Public Sans Medium"/>
                <a:sym typeface="Public Sans Medium"/>
              </a:rPr>
              <a:t>submit</a:t>
            </a:r>
            <a:r>
              <a:rPr lang="en">
                <a:solidFill>
                  <a:schemeClr val="dk2"/>
                </a:solidFill>
                <a:latin typeface="Public Sans Medium"/>
                <a:ea typeface="Public Sans Medium"/>
                <a:cs typeface="Public Sans Medium"/>
                <a:sym typeface="Public Sans Medium"/>
              </a:rPr>
              <a:t> questions during the presentation in the “Chat” function located on the bottom of your screen.</a:t>
            </a:r>
            <a:endParaRPr>
              <a:solidFill>
                <a:schemeClr val="dk2"/>
              </a:solidFill>
              <a:latin typeface="Public Sans Medium"/>
              <a:ea typeface="Public Sans Medium"/>
              <a:cs typeface="Public Sans Medium"/>
              <a:sym typeface="Public Sans Medium"/>
            </a:endParaRPr>
          </a:p>
        </p:txBody>
      </p:sp>
      <p:pic>
        <p:nvPicPr>
          <p:cNvPr id="90" name="Google Shape;90;p15"/>
          <p:cNvPicPr preferRelativeResize="0"/>
          <p:nvPr/>
        </p:nvPicPr>
        <p:blipFill>
          <a:blip r:embed="rId4">
            <a:alphaModFix/>
          </a:blip>
          <a:stretch>
            <a:fillRect/>
          </a:stretch>
        </p:blipFill>
        <p:spPr>
          <a:xfrm>
            <a:off x="436225" y="1224100"/>
            <a:ext cx="612550" cy="449208"/>
          </a:xfrm>
          <a:prstGeom prst="rect">
            <a:avLst/>
          </a:prstGeom>
          <a:noFill/>
          <a:ln>
            <a:noFill/>
          </a:ln>
        </p:spPr>
      </p:pic>
      <p:pic>
        <p:nvPicPr>
          <p:cNvPr id="91" name="Google Shape;91;p15"/>
          <p:cNvPicPr preferRelativeResize="0"/>
          <p:nvPr/>
        </p:nvPicPr>
        <p:blipFill>
          <a:blip r:embed="rId5">
            <a:alphaModFix/>
          </a:blip>
          <a:stretch>
            <a:fillRect/>
          </a:stretch>
        </p:blipFill>
        <p:spPr>
          <a:xfrm>
            <a:off x="436175" y="2152063"/>
            <a:ext cx="612648" cy="448056"/>
          </a:xfrm>
          <a:prstGeom prst="rect">
            <a:avLst/>
          </a:prstGeom>
          <a:noFill/>
          <a:ln>
            <a:noFill/>
          </a:ln>
        </p:spPr>
      </p:pic>
      <p:pic>
        <p:nvPicPr>
          <p:cNvPr id="92" name="Google Shape;92;p15"/>
          <p:cNvPicPr preferRelativeResize="0"/>
          <p:nvPr/>
        </p:nvPicPr>
        <p:blipFill>
          <a:blip r:embed="rId6">
            <a:alphaModFix/>
          </a:blip>
          <a:stretch>
            <a:fillRect/>
          </a:stretch>
        </p:blipFill>
        <p:spPr>
          <a:xfrm>
            <a:off x="436175" y="3233832"/>
            <a:ext cx="612648" cy="448056"/>
          </a:xfrm>
          <a:prstGeom prst="rect">
            <a:avLst/>
          </a:prstGeom>
          <a:noFill/>
          <a:ln>
            <a:noFill/>
          </a:ln>
        </p:spPr>
      </p:pic>
      <p:sp>
        <p:nvSpPr>
          <p:cNvPr id="93" name="Google Shape;93;p15"/>
          <p:cNvSpPr txBox="1"/>
          <p:nvPr/>
        </p:nvSpPr>
        <p:spPr>
          <a:xfrm>
            <a:off x="2619325" y="4687200"/>
            <a:ext cx="5430300" cy="4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Source Sans 3 Medium"/>
                <a:ea typeface="Source Sans 3 Medium"/>
                <a:cs typeface="Source Sans 3 Medium"/>
                <a:sym typeface="Source Sans 3 Medium"/>
              </a:rPr>
              <a:t>If you require an interpreter or have other accessibility needs for future LDOE meetings, please contact </a:t>
            </a:r>
            <a:r>
              <a:rPr lang="en" u="sng">
                <a:solidFill>
                  <a:schemeClr val="lt1"/>
                </a:solidFill>
                <a:latin typeface="Source Sans 3 Medium"/>
                <a:ea typeface="Source Sans 3 Medium"/>
                <a:cs typeface="Source Sans 3 Medium"/>
                <a:sym typeface="Source Sans 3 Medium"/>
                <a:hlinkClick r:id="rId7">
                  <a:extLst>
                    <a:ext uri="{A12FA001-AC4F-418D-AE19-62706E023703}">
                      <ahyp:hlinkClr val="tx"/>
                    </a:ext>
                  </a:extLst>
                </a:hlinkClick>
              </a:rPr>
              <a:t>LDOEcommunications@la.gov</a:t>
            </a:r>
            <a:r>
              <a:rPr lang="en">
                <a:solidFill>
                  <a:schemeClr val="lt1"/>
                </a:solidFill>
                <a:latin typeface="Source Sans 3 Medium"/>
                <a:ea typeface="Source Sans 3 Medium"/>
                <a:cs typeface="Source Sans 3 Medium"/>
                <a:sym typeface="Source Sans 3 Medium"/>
              </a:rPr>
              <a:t>. </a:t>
            </a:r>
            <a:endParaRPr>
              <a:solidFill>
                <a:schemeClr val="lt1"/>
              </a:solidFill>
              <a:latin typeface="Source Sans 3 Medium"/>
              <a:ea typeface="Source Sans 3 Medium"/>
              <a:cs typeface="Source Sans 3 Medium"/>
              <a:sym typeface="Source Sans 3 Medium"/>
            </a:endParaRPr>
          </a:p>
          <a:p>
            <a:pPr indent="0" lvl="0" marL="0" rtl="0" algn="l">
              <a:spcBef>
                <a:spcPts val="0"/>
              </a:spcBef>
              <a:spcAft>
                <a:spcPts val="0"/>
              </a:spcAft>
              <a:buNone/>
            </a:pPr>
            <a:r>
              <a:t/>
            </a:r>
            <a:endParaRPr>
              <a:solidFill>
                <a:schemeClr val="lt1"/>
              </a:solidFill>
            </a:endParaRPr>
          </a:p>
        </p:txBody>
      </p:sp>
      <p:sp>
        <p:nvSpPr>
          <p:cNvPr id="94" name="Google Shape;94;p15"/>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5"/>
          <p:cNvSpPr txBox="1"/>
          <p:nvPr/>
        </p:nvSpPr>
        <p:spPr>
          <a:xfrm>
            <a:off x="436225" y="140225"/>
            <a:ext cx="8396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1A53"/>
              </a:buClr>
              <a:buSzPts val="2800"/>
              <a:buFont typeface="Public Sans"/>
              <a:buNone/>
            </a:pPr>
            <a:r>
              <a:rPr b="1" lang="en" sz="2800">
                <a:solidFill>
                  <a:srgbClr val="3B1A53"/>
                </a:solidFill>
                <a:latin typeface="Public Sans"/>
                <a:ea typeface="Public Sans"/>
                <a:cs typeface="Public Sans"/>
                <a:sym typeface="Public Sans"/>
              </a:rPr>
              <a:t>Zoom Meeting Preparation</a:t>
            </a:r>
            <a:endParaRPr b="1" sz="2800">
              <a:solidFill>
                <a:srgbClr val="3B1A53"/>
              </a:solidFill>
              <a:latin typeface="Public Sans"/>
              <a:ea typeface="Public Sans"/>
              <a:cs typeface="Public Sans"/>
              <a:sym typeface="Public Sans"/>
            </a:endParaRPr>
          </a:p>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Teal">
  <p:cSld name="TITLE_AND_BODY_1">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98" name="Google Shape;98;p1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99" name="Google Shape;99;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6"/>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2" name="Google Shape;102;p1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Purple">
  <p:cSld name="TITLE_AND_BODY_1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05" name="Google Shape;105;p1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06" name="Google Shape;106;p1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7"/>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9" name="Google Shape;109;p1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Orange">
  <p:cSld name="TITLE_AND_BODY_1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12" name="Google Shape;112;p1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8"/>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16" name="Google Shape;116;p1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Teal" type="twoColTx">
  <p:cSld name="TITLE_AND_TWO_COLUMNS">
    <p:spTree>
      <p:nvGrpSpPr>
        <p:cNvPr id="117" name="Shape 117"/>
        <p:cNvGrpSpPr/>
        <p:nvPr/>
      </p:nvGrpSpPr>
      <p:grpSpPr>
        <a:xfrm>
          <a:off x="0" y="0"/>
          <a:ext cx="0" cy="0"/>
          <a:chOff x="0" y="0"/>
          <a:chExt cx="0" cy="0"/>
        </a:xfrm>
      </p:grpSpPr>
      <p:sp>
        <p:nvSpPr>
          <p:cNvPr id="118" name="Google Shape;118;p19"/>
          <p:cNvSpPr/>
          <p:nvPr>
            <p:ph idx="2" type="pic"/>
          </p:nvPr>
        </p:nvSpPr>
        <p:spPr>
          <a:xfrm>
            <a:off x="5286900" y="285000"/>
            <a:ext cx="3607500" cy="3607500"/>
          </a:xfrm>
          <a:prstGeom prst="ellipse">
            <a:avLst/>
          </a:prstGeom>
          <a:noFill/>
          <a:ln>
            <a:noFill/>
          </a:ln>
        </p:spPr>
      </p:sp>
      <p:pic>
        <p:nvPicPr>
          <p:cNvPr id="119" name="Google Shape;119;p1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20" name="Google Shape;120;p19"/>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22" name="Google Shape;122;p1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23" name="Google Shape;123;p19"/>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19"/>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5" name="Google Shape;125;p1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Purple">
  <p:cSld name="TITLE_AND_TWO_COLUMNS_2">
    <p:spTree>
      <p:nvGrpSpPr>
        <p:cNvPr id="126" name="Shape 126"/>
        <p:cNvGrpSpPr/>
        <p:nvPr/>
      </p:nvGrpSpPr>
      <p:grpSpPr>
        <a:xfrm>
          <a:off x="0" y="0"/>
          <a:ext cx="0" cy="0"/>
          <a:chOff x="0" y="0"/>
          <a:chExt cx="0" cy="0"/>
        </a:xfrm>
      </p:grpSpPr>
      <p:sp>
        <p:nvSpPr>
          <p:cNvPr id="127" name="Google Shape;127;p20"/>
          <p:cNvSpPr/>
          <p:nvPr>
            <p:ph idx="2" type="pic"/>
          </p:nvPr>
        </p:nvSpPr>
        <p:spPr>
          <a:xfrm>
            <a:off x="5286900" y="285000"/>
            <a:ext cx="3607500" cy="3607500"/>
          </a:xfrm>
          <a:prstGeom prst="ellipse">
            <a:avLst/>
          </a:prstGeom>
          <a:noFill/>
          <a:ln>
            <a:noFill/>
          </a:ln>
        </p:spPr>
      </p:sp>
      <p:pic>
        <p:nvPicPr>
          <p:cNvPr id="128" name="Google Shape;128;p2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29" name="Google Shape;129;p20"/>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31" name="Google Shape;131;p2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32" name="Google Shape;132;p20"/>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0"/>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34" name="Google Shape;134;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SPED Fellow Academy">
  <p:cSld name="TITLE_3">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 name="Google Shape;17;p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 name="Google Shape;18;p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4D4D4F"/>
                </a:solidFill>
                <a:latin typeface="Public Sans"/>
                <a:ea typeface="Public Sans"/>
                <a:cs typeface="Public Sans"/>
                <a:sym typeface="Public Sans"/>
              </a:defRPr>
            </a:lvl1pPr>
            <a:lvl2pPr lvl="1" rtl="0">
              <a:buNone/>
              <a:defRPr sz="1300">
                <a:solidFill>
                  <a:srgbClr val="4D4D4F"/>
                </a:solidFill>
                <a:latin typeface="Public Sans"/>
                <a:ea typeface="Public Sans"/>
                <a:cs typeface="Public Sans"/>
                <a:sym typeface="Public Sans"/>
              </a:defRPr>
            </a:lvl2pPr>
            <a:lvl3pPr lvl="2" rtl="0">
              <a:buNone/>
              <a:defRPr sz="1300">
                <a:solidFill>
                  <a:srgbClr val="4D4D4F"/>
                </a:solidFill>
                <a:latin typeface="Public Sans"/>
                <a:ea typeface="Public Sans"/>
                <a:cs typeface="Public Sans"/>
                <a:sym typeface="Public Sans"/>
              </a:defRPr>
            </a:lvl3pPr>
            <a:lvl4pPr lvl="3" rtl="0">
              <a:buNone/>
              <a:defRPr sz="1300">
                <a:solidFill>
                  <a:srgbClr val="4D4D4F"/>
                </a:solidFill>
                <a:latin typeface="Public Sans"/>
                <a:ea typeface="Public Sans"/>
                <a:cs typeface="Public Sans"/>
                <a:sym typeface="Public Sans"/>
              </a:defRPr>
            </a:lvl4pPr>
            <a:lvl5pPr lvl="4" rtl="0">
              <a:buNone/>
              <a:defRPr sz="1300">
                <a:solidFill>
                  <a:srgbClr val="4D4D4F"/>
                </a:solidFill>
                <a:latin typeface="Public Sans"/>
                <a:ea typeface="Public Sans"/>
                <a:cs typeface="Public Sans"/>
                <a:sym typeface="Public Sans"/>
              </a:defRPr>
            </a:lvl5pPr>
            <a:lvl6pPr lvl="5" rtl="0">
              <a:buNone/>
              <a:defRPr sz="1300">
                <a:solidFill>
                  <a:srgbClr val="4D4D4F"/>
                </a:solidFill>
                <a:latin typeface="Public Sans"/>
                <a:ea typeface="Public Sans"/>
                <a:cs typeface="Public Sans"/>
                <a:sym typeface="Public Sans"/>
              </a:defRPr>
            </a:lvl6pPr>
            <a:lvl7pPr lvl="6" rtl="0">
              <a:buNone/>
              <a:defRPr sz="1300">
                <a:solidFill>
                  <a:srgbClr val="4D4D4F"/>
                </a:solidFill>
                <a:latin typeface="Public Sans"/>
                <a:ea typeface="Public Sans"/>
                <a:cs typeface="Public Sans"/>
                <a:sym typeface="Public Sans"/>
              </a:defRPr>
            </a:lvl7pPr>
            <a:lvl8pPr lvl="7" rtl="0">
              <a:buNone/>
              <a:defRPr sz="1300">
                <a:solidFill>
                  <a:srgbClr val="4D4D4F"/>
                </a:solidFill>
                <a:latin typeface="Public Sans"/>
                <a:ea typeface="Public Sans"/>
                <a:cs typeface="Public Sans"/>
                <a:sym typeface="Public Sans"/>
              </a:defRPr>
            </a:lvl8pPr>
            <a:lvl9pPr lvl="8" rtl="0">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Orange">
  <p:cSld name="TITLE_AND_TWO_COLUMNS_2_1">
    <p:spTree>
      <p:nvGrpSpPr>
        <p:cNvPr id="135" name="Shape 135"/>
        <p:cNvGrpSpPr/>
        <p:nvPr/>
      </p:nvGrpSpPr>
      <p:grpSpPr>
        <a:xfrm>
          <a:off x="0" y="0"/>
          <a:ext cx="0" cy="0"/>
          <a:chOff x="0" y="0"/>
          <a:chExt cx="0" cy="0"/>
        </a:xfrm>
      </p:grpSpPr>
      <p:sp>
        <p:nvSpPr>
          <p:cNvPr id="136" name="Google Shape;136;p21"/>
          <p:cNvSpPr/>
          <p:nvPr>
            <p:ph idx="2" type="pic"/>
          </p:nvPr>
        </p:nvSpPr>
        <p:spPr>
          <a:xfrm>
            <a:off x="5286900" y="285000"/>
            <a:ext cx="3607500" cy="3607500"/>
          </a:xfrm>
          <a:prstGeom prst="ellipse">
            <a:avLst/>
          </a:prstGeom>
          <a:noFill/>
          <a:ln>
            <a:noFill/>
          </a:ln>
        </p:spPr>
      </p:sp>
      <p:pic>
        <p:nvPicPr>
          <p:cNvPr id="137" name="Google Shape;137;p2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38" name="Google Shape;138;p21"/>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2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40" name="Google Shape;140;p2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41" name="Google Shape;141;p21"/>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1"/>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43" name="Google Shape;143;p2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Teal">
  <p:cSld name="TITLE_AND_TWO_COLUMNS_1">
    <p:spTree>
      <p:nvGrpSpPr>
        <p:cNvPr id="144" name="Shape 144"/>
        <p:cNvGrpSpPr/>
        <p:nvPr/>
      </p:nvGrpSpPr>
      <p:grpSpPr>
        <a:xfrm>
          <a:off x="0" y="0"/>
          <a:ext cx="0" cy="0"/>
          <a:chOff x="0" y="0"/>
          <a:chExt cx="0" cy="0"/>
        </a:xfrm>
      </p:grpSpPr>
      <p:sp>
        <p:nvSpPr>
          <p:cNvPr id="145" name="Google Shape;145;p22"/>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p:nvPr>
            <p:ph idx="2" type="pic"/>
          </p:nvPr>
        </p:nvSpPr>
        <p:spPr>
          <a:xfrm>
            <a:off x="284100" y="285000"/>
            <a:ext cx="3607500" cy="3607500"/>
          </a:xfrm>
          <a:prstGeom prst="ellipse">
            <a:avLst/>
          </a:prstGeom>
          <a:noFill/>
          <a:ln>
            <a:noFill/>
          </a:ln>
        </p:spPr>
      </p:sp>
      <p:sp>
        <p:nvSpPr>
          <p:cNvPr id="147" name="Google Shape;147;p22"/>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48" name="Google Shape;148;p22"/>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49" name="Google Shape;149;p22"/>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2"/>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51" name="Google Shape;151;p22"/>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52" name="Google Shape;152;p2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Purple">
  <p:cSld name="TITLE_AND_TWO_COLUMNS_1_1">
    <p:spTree>
      <p:nvGrpSpPr>
        <p:cNvPr id="153" name="Shape 153"/>
        <p:cNvGrpSpPr/>
        <p:nvPr/>
      </p:nvGrpSpPr>
      <p:grpSpPr>
        <a:xfrm>
          <a:off x="0" y="0"/>
          <a:ext cx="0" cy="0"/>
          <a:chOff x="0" y="0"/>
          <a:chExt cx="0" cy="0"/>
        </a:xfrm>
      </p:grpSpPr>
      <p:sp>
        <p:nvSpPr>
          <p:cNvPr id="154" name="Google Shape;154;p23"/>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23"/>
          <p:cNvSpPr/>
          <p:nvPr>
            <p:ph idx="2" type="pic"/>
          </p:nvPr>
        </p:nvSpPr>
        <p:spPr>
          <a:xfrm>
            <a:off x="284100" y="285000"/>
            <a:ext cx="3607500" cy="3607500"/>
          </a:xfrm>
          <a:prstGeom prst="ellipse">
            <a:avLst/>
          </a:prstGeom>
          <a:noFill/>
          <a:ln>
            <a:noFill/>
          </a:ln>
        </p:spPr>
      </p:sp>
      <p:sp>
        <p:nvSpPr>
          <p:cNvPr id="156" name="Google Shape;156;p23"/>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57" name="Google Shape;157;p23"/>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58" name="Google Shape;158;p23"/>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23"/>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0" name="Google Shape;160;p23"/>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61" name="Google Shape;161;p2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Orange">
  <p:cSld name="TITLE_AND_TWO_COLUMNS_1_1_1">
    <p:spTree>
      <p:nvGrpSpPr>
        <p:cNvPr id="162" name="Shape 162"/>
        <p:cNvGrpSpPr/>
        <p:nvPr/>
      </p:nvGrpSpPr>
      <p:grpSpPr>
        <a:xfrm>
          <a:off x="0" y="0"/>
          <a:ext cx="0" cy="0"/>
          <a:chOff x="0" y="0"/>
          <a:chExt cx="0" cy="0"/>
        </a:xfrm>
      </p:grpSpPr>
      <p:sp>
        <p:nvSpPr>
          <p:cNvPr id="163" name="Google Shape;163;p24"/>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24"/>
          <p:cNvSpPr/>
          <p:nvPr>
            <p:ph idx="2" type="pic"/>
          </p:nvPr>
        </p:nvSpPr>
        <p:spPr>
          <a:xfrm>
            <a:off x="284100" y="285000"/>
            <a:ext cx="3607500" cy="3607500"/>
          </a:xfrm>
          <a:prstGeom prst="ellipse">
            <a:avLst/>
          </a:prstGeom>
          <a:noFill/>
          <a:ln>
            <a:noFill/>
          </a:ln>
        </p:spPr>
      </p:sp>
      <p:sp>
        <p:nvSpPr>
          <p:cNvPr id="165" name="Google Shape;165;p24"/>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66" name="Google Shape;166;p24"/>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67" name="Google Shape;167;p24"/>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24"/>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9" name="Google Shape;169;p2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70" name="Google Shape;170;p2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Teal">
  <p:cSld name="ONE_COLUMN_TEXT_1">
    <p:spTree>
      <p:nvGrpSpPr>
        <p:cNvPr id="171" name="Shape 171"/>
        <p:cNvGrpSpPr/>
        <p:nvPr/>
      </p:nvGrpSpPr>
      <p:grpSpPr>
        <a:xfrm>
          <a:off x="0" y="0"/>
          <a:ext cx="0" cy="0"/>
          <a:chOff x="0" y="0"/>
          <a:chExt cx="0" cy="0"/>
        </a:xfrm>
      </p:grpSpPr>
      <p:pic>
        <p:nvPicPr>
          <p:cNvPr id="172" name="Google Shape;172;p25"/>
          <p:cNvPicPr preferRelativeResize="0"/>
          <p:nvPr/>
        </p:nvPicPr>
        <p:blipFill rotWithShape="1">
          <a:blip r:embed="rId2">
            <a:alphaModFix/>
          </a:blip>
          <a:srcRect b="0" l="0" r="0" t="0"/>
          <a:stretch/>
        </p:blipFill>
        <p:spPr>
          <a:xfrm>
            <a:off x="0" y="3943350"/>
            <a:ext cx="9144000" cy="1200155"/>
          </a:xfrm>
          <a:prstGeom prst="rect">
            <a:avLst/>
          </a:prstGeom>
          <a:noFill/>
          <a:ln>
            <a:noFill/>
          </a:ln>
        </p:spPr>
      </p:pic>
      <p:sp>
        <p:nvSpPr>
          <p:cNvPr id="173" name="Google Shape;173;p25"/>
          <p:cNvSpPr/>
          <p:nvPr>
            <p:ph idx="2" type="pic"/>
          </p:nvPr>
        </p:nvSpPr>
        <p:spPr>
          <a:xfrm>
            <a:off x="0" y="0"/>
            <a:ext cx="9144000" cy="4129500"/>
          </a:xfrm>
          <a:prstGeom prst="rect">
            <a:avLst/>
          </a:prstGeom>
          <a:noFill/>
          <a:ln>
            <a:noFill/>
          </a:ln>
        </p:spPr>
      </p:sp>
      <p:sp>
        <p:nvSpPr>
          <p:cNvPr id="174" name="Google Shape;174;p25"/>
          <p:cNvSpPr txBox="1"/>
          <p:nvPr>
            <p:ph type="title"/>
          </p:nvPr>
        </p:nvSpPr>
        <p:spPr>
          <a:xfrm>
            <a:off x="267900" y="4338475"/>
            <a:ext cx="7442700" cy="620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ional Learning Cycle">
  <p:cSld name="CUSTOM_1">
    <p:spTree>
      <p:nvGrpSpPr>
        <p:cNvPr id="176" name="Shape 176"/>
        <p:cNvGrpSpPr/>
        <p:nvPr/>
      </p:nvGrpSpPr>
      <p:grpSpPr>
        <a:xfrm>
          <a:off x="0" y="0"/>
          <a:ext cx="0" cy="0"/>
          <a:chOff x="0" y="0"/>
          <a:chExt cx="0" cy="0"/>
        </a:xfrm>
      </p:grpSpPr>
      <p:sp>
        <p:nvSpPr>
          <p:cNvPr id="177" name="Google Shape;177;p26"/>
          <p:cNvSpPr txBox="1"/>
          <p:nvPr/>
        </p:nvSpPr>
        <p:spPr>
          <a:xfrm>
            <a:off x="311700" y="109925"/>
            <a:ext cx="77931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1"/>
                </a:solidFill>
                <a:latin typeface="Public Sans"/>
                <a:ea typeface="Public Sans"/>
                <a:cs typeface="Public Sans"/>
                <a:sym typeface="Public Sans"/>
              </a:rPr>
              <a:t>Professional Learning Cycle</a:t>
            </a:r>
            <a:endParaRPr b="1" sz="2800">
              <a:solidFill>
                <a:schemeClr val="accent1"/>
              </a:solidFill>
              <a:latin typeface="Public Sans"/>
              <a:ea typeface="Public Sans"/>
              <a:cs typeface="Public Sans"/>
              <a:sym typeface="Public Sans"/>
            </a:endParaRPr>
          </a:p>
        </p:txBody>
      </p:sp>
      <p:pic>
        <p:nvPicPr>
          <p:cNvPr id="178" name="Google Shape;178;p26" title="High Quality Professional Learning Cycle.png"/>
          <p:cNvPicPr preferRelativeResize="0"/>
          <p:nvPr/>
        </p:nvPicPr>
        <p:blipFill>
          <a:blip r:embed="rId2">
            <a:alphaModFix/>
          </a:blip>
          <a:stretch>
            <a:fillRect/>
          </a:stretch>
        </p:blipFill>
        <p:spPr>
          <a:xfrm>
            <a:off x="1712025" y="846425"/>
            <a:ext cx="5719951" cy="3648651"/>
          </a:xfrm>
          <a:prstGeom prst="rect">
            <a:avLst/>
          </a:prstGeom>
          <a:noFill/>
          <a:ln>
            <a:noFill/>
          </a:ln>
        </p:spPr>
      </p:pic>
      <p:pic>
        <p:nvPicPr>
          <p:cNvPr id="179" name="Google Shape;179;p26"/>
          <p:cNvPicPr preferRelativeResize="0"/>
          <p:nvPr/>
        </p:nvPicPr>
        <p:blipFill rotWithShape="1">
          <a:blip r:embed="rId3">
            <a:alphaModFix/>
          </a:blip>
          <a:srcRect b="36307" l="-15770" r="15770" t="-9626"/>
          <a:stretch/>
        </p:blipFill>
        <p:spPr>
          <a:xfrm>
            <a:off x="0" y="4190873"/>
            <a:ext cx="9144003" cy="952625"/>
          </a:xfrm>
          <a:prstGeom prst="rect">
            <a:avLst/>
          </a:prstGeom>
          <a:noFill/>
          <a:ln>
            <a:noFill/>
          </a:ln>
        </p:spPr>
      </p:pic>
      <p:pic>
        <p:nvPicPr>
          <p:cNvPr id="180" name="Google Shape;180;p26"/>
          <p:cNvPicPr preferRelativeResize="0"/>
          <p:nvPr/>
        </p:nvPicPr>
        <p:blipFill rotWithShape="1">
          <a:blip r:embed="rId4">
            <a:alphaModFix/>
          </a:blip>
          <a:srcRect b="0" l="228" r="228" t="0"/>
          <a:stretch/>
        </p:blipFill>
        <p:spPr>
          <a:xfrm>
            <a:off x="8017723" y="4267073"/>
            <a:ext cx="842800" cy="842800"/>
          </a:xfrm>
          <a:prstGeom prst="rect">
            <a:avLst/>
          </a:prstGeom>
          <a:noFill/>
          <a:ln>
            <a:noFill/>
          </a:ln>
        </p:spPr>
      </p:pic>
      <p:sp>
        <p:nvSpPr>
          <p:cNvPr id="181" name="Google Shape;181;p2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e Purpose">
  <p:cSld name="CUSTOM_1_1">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184" name="Google Shape;184;p27"/>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85" name="Google Shape;185;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27"/>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87" name="Google Shape;187;p27"/>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Define Purpose</a:t>
            </a:r>
            <a:endParaRPr sz="1200">
              <a:solidFill>
                <a:schemeClr val="lt1"/>
              </a:solidFill>
              <a:latin typeface="Public Sans"/>
              <a:ea typeface="Public Sans"/>
              <a:cs typeface="Public Sans"/>
              <a:sym typeface="Public Sans"/>
            </a:endParaRPr>
          </a:p>
        </p:txBody>
      </p:sp>
      <p:pic>
        <p:nvPicPr>
          <p:cNvPr id="188" name="Google Shape;188;p27"/>
          <p:cNvPicPr preferRelativeResize="0"/>
          <p:nvPr/>
        </p:nvPicPr>
        <p:blipFill rotWithShape="1">
          <a:blip r:embed="rId4">
            <a:alphaModFix/>
          </a:blip>
          <a:srcRect b="0" l="219" r="209" t="0"/>
          <a:stretch/>
        </p:blipFill>
        <p:spPr>
          <a:xfrm>
            <a:off x="7926250" y="140225"/>
            <a:ext cx="1025750" cy="1025750"/>
          </a:xfrm>
          <a:prstGeom prst="rect">
            <a:avLst/>
          </a:prstGeom>
          <a:noFill/>
          <a:ln>
            <a:noFill/>
          </a:ln>
        </p:spPr>
      </p:pic>
      <p:sp>
        <p:nvSpPr>
          <p:cNvPr id="189" name="Google Shape;189;p2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New Learning">
  <p:cSld name="CUSTOM_1_1_2">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192" name="Google Shape;192;p28"/>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93" name="Google Shape;193;p2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28"/>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95" name="Google Shape;195;p28"/>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Receive New Learning</a:t>
            </a:r>
            <a:endParaRPr sz="1200">
              <a:solidFill>
                <a:schemeClr val="lt1"/>
              </a:solidFill>
              <a:latin typeface="Public Sans"/>
              <a:ea typeface="Public Sans"/>
              <a:cs typeface="Public Sans"/>
              <a:sym typeface="Public Sans"/>
            </a:endParaRPr>
          </a:p>
        </p:txBody>
      </p:sp>
      <p:pic>
        <p:nvPicPr>
          <p:cNvPr id="196" name="Google Shape;196;p28"/>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197" name="Google Shape;197;p2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ize &amp; Practice">
  <p:cSld name="CUSTOM_1_1_2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pic>
        <p:nvPicPr>
          <p:cNvPr id="200" name="Google Shape;200;p29"/>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1" name="Google Shape;201;p2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29"/>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03" name="Google Shape;203;p29"/>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Internalize &amp; Practice</a:t>
            </a:r>
            <a:endParaRPr sz="1200">
              <a:solidFill>
                <a:schemeClr val="lt1"/>
              </a:solidFill>
              <a:latin typeface="Public Sans"/>
              <a:ea typeface="Public Sans"/>
              <a:cs typeface="Public Sans"/>
              <a:sym typeface="Public Sans"/>
            </a:endParaRPr>
          </a:p>
        </p:txBody>
      </p:sp>
      <p:pic>
        <p:nvPicPr>
          <p:cNvPr id="204" name="Google Shape;204;p29"/>
          <p:cNvPicPr preferRelativeResize="0"/>
          <p:nvPr/>
        </p:nvPicPr>
        <p:blipFill rotWithShape="1">
          <a:blip r:embed="rId4">
            <a:alphaModFix/>
          </a:blip>
          <a:srcRect b="209" l="0" r="0" t="219"/>
          <a:stretch/>
        </p:blipFill>
        <p:spPr>
          <a:xfrm>
            <a:off x="7926250" y="140225"/>
            <a:ext cx="1025750" cy="1025750"/>
          </a:xfrm>
          <a:prstGeom prst="rect">
            <a:avLst/>
          </a:prstGeom>
          <a:noFill/>
          <a:ln>
            <a:noFill/>
          </a:ln>
        </p:spPr>
      </p:pic>
      <p:sp>
        <p:nvSpPr>
          <p:cNvPr id="205" name="Google Shape;205;p2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 Learning">
  <p:cSld name="CUSTOM_1_1_1">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208" name="Google Shape;208;p30"/>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9" name="Google Shape;209;p3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0"/>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1" name="Google Shape;211;p30"/>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Implement Learning</a:t>
            </a:r>
            <a:endParaRPr sz="1200">
              <a:solidFill>
                <a:schemeClr val="lt1"/>
              </a:solidFill>
              <a:latin typeface="Public Sans"/>
              <a:ea typeface="Public Sans"/>
              <a:cs typeface="Public Sans"/>
              <a:sym typeface="Public Sans"/>
            </a:endParaRPr>
          </a:p>
        </p:txBody>
      </p:sp>
      <p:pic>
        <p:nvPicPr>
          <p:cNvPr id="212" name="Google Shape;212;p30" title="Implement Learning Icon.png"/>
          <p:cNvPicPr preferRelativeResize="0"/>
          <p:nvPr/>
        </p:nvPicPr>
        <p:blipFill>
          <a:blip r:embed="rId4">
            <a:alphaModFix/>
          </a:blip>
          <a:stretch>
            <a:fillRect/>
          </a:stretch>
        </p:blipFill>
        <p:spPr>
          <a:xfrm>
            <a:off x="7926250" y="140225"/>
            <a:ext cx="1025750" cy="1025750"/>
          </a:xfrm>
          <a:prstGeom prst="rect">
            <a:avLst/>
          </a:prstGeom>
          <a:noFill/>
          <a:ln>
            <a:noFill/>
          </a:ln>
        </p:spPr>
      </p:pic>
      <p:sp>
        <p:nvSpPr>
          <p:cNvPr id="213" name="Google Shape;213;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TITLE_2">
    <p:bg>
      <p:bgPr>
        <a:solidFill>
          <a:srgbClr val="3B1A53">
            <a:alpha val="10000"/>
          </a:srgbClr>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2" name="Google Shape;22;p4"/>
          <p:cNvSpPr txBox="1"/>
          <p:nvPr>
            <p:ph idx="1"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 name="Google Shape;24;p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 Impact">
  <p:cSld name="CUSTOM_1_1_1_1">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16" name="Google Shape;216;p31"/>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17" name="Google Shape;217;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1"/>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9" name="Google Shape;219;p31"/>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Assess Impact </a:t>
            </a:r>
            <a:endParaRPr sz="1200">
              <a:solidFill>
                <a:schemeClr val="lt1"/>
              </a:solidFill>
              <a:latin typeface="Public Sans"/>
              <a:ea typeface="Public Sans"/>
              <a:cs typeface="Public Sans"/>
              <a:sym typeface="Public Sans"/>
            </a:endParaRPr>
          </a:p>
        </p:txBody>
      </p:sp>
      <p:pic>
        <p:nvPicPr>
          <p:cNvPr id="220" name="Google Shape;220;p31"/>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221" name="Google Shape;221;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Leader Summit 2025 Cover Slide">
  <p:cSld name="CUSTOM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
        <p:nvSpPr>
          <p:cNvPr id="224" name="Google Shape;224;p32"/>
          <p:cNvSpPr txBox="1"/>
          <p:nvPr>
            <p:ph type="ctrTitle"/>
          </p:nvPr>
        </p:nvSpPr>
        <p:spPr>
          <a:xfrm>
            <a:off x="459450" y="2466600"/>
            <a:ext cx="81834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2700"/>
              <a:buNone/>
              <a:defRPr sz="2700">
                <a:solidFill>
                  <a:srgbClr val="3B1A5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 Priorities">
  <p:cSld name="CUSTOM_3">
    <p:spTree>
      <p:nvGrpSpPr>
        <p:cNvPr id="225" name="Shape 225"/>
        <p:cNvGrpSpPr/>
        <p:nvPr/>
      </p:nvGrpSpPr>
      <p:grpSpPr>
        <a:xfrm>
          <a:off x="0" y="0"/>
          <a:ext cx="0" cy="0"/>
          <a:chOff x="0" y="0"/>
          <a:chExt cx="0" cy="0"/>
        </a:xfrm>
      </p:grpSpPr>
      <p:sp>
        <p:nvSpPr>
          <p:cNvPr id="226" name="Google Shape;226;p33"/>
          <p:cNvSpPr txBox="1"/>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Louisiana’s Education Priorities</a:t>
            </a:r>
            <a:endParaRPr b="1" sz="2800">
              <a:solidFill>
                <a:srgbClr val="3B1A53"/>
              </a:solidFill>
              <a:latin typeface="Public Sans"/>
              <a:ea typeface="Public Sans"/>
              <a:cs typeface="Public Sans"/>
              <a:sym typeface="Public Sans"/>
            </a:endParaRPr>
          </a:p>
        </p:txBody>
      </p:sp>
      <p:pic>
        <p:nvPicPr>
          <p:cNvPr id="227" name="Google Shape;227;p33"/>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28" name="Google Shape;228;p3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pic>
        <p:nvPicPr>
          <p:cNvPr id="229" name="Google Shape;229;p33"/>
          <p:cNvPicPr preferRelativeResize="0"/>
          <p:nvPr/>
        </p:nvPicPr>
        <p:blipFill rotWithShape="1">
          <a:blip r:embed="rId4">
            <a:alphaModFix/>
          </a:blip>
          <a:srcRect b="15144" l="0" r="0" t="16511"/>
          <a:stretch/>
        </p:blipFill>
        <p:spPr>
          <a:xfrm>
            <a:off x="311700" y="933936"/>
            <a:ext cx="8520600" cy="3275627"/>
          </a:xfrm>
          <a:prstGeom prst="rect">
            <a:avLst/>
          </a:prstGeom>
          <a:noFill/>
          <a:ln>
            <a:noFill/>
          </a:ln>
        </p:spPr>
      </p:pic>
      <p:sp>
        <p:nvSpPr>
          <p:cNvPr id="230" name="Google Shape;230;p3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31" name="Shape 231"/>
        <p:cNvGrpSpPr/>
        <p:nvPr/>
      </p:nvGrpSpPr>
      <p:grpSpPr>
        <a:xfrm>
          <a:off x="0" y="0"/>
          <a:ext cx="0" cy="0"/>
          <a:chOff x="0" y="0"/>
          <a:chExt cx="0" cy="0"/>
        </a:xfrm>
      </p:grpSpPr>
      <p:pic>
        <p:nvPicPr>
          <p:cNvPr id="232" name="Google Shape;232;p34"/>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33" name="Google Shape;233;p3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34" name="Google Shape;234;p3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 name="Google Shape;235;p34"/>
          <p:cNvSpPr txBox="1"/>
          <p:nvPr>
            <p:ph idx="1" type="subTitle"/>
          </p:nvPr>
        </p:nvSpPr>
        <p:spPr>
          <a:xfrm>
            <a:off x="311700" y="1469200"/>
            <a:ext cx="49530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4"/>
          <p:cNvSpPr txBox="1"/>
          <p:nvPr>
            <p:ph idx="2" type="subTitle"/>
          </p:nvPr>
        </p:nvSpPr>
        <p:spPr>
          <a:xfrm>
            <a:off x="311700" y="2543225"/>
            <a:ext cx="4953000" cy="1153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p34"/>
          <p:cNvSpPr/>
          <p:nvPr>
            <p:ph idx="3" type="pic"/>
          </p:nvPr>
        </p:nvSpPr>
        <p:spPr>
          <a:xfrm>
            <a:off x="5286900" y="768000"/>
            <a:ext cx="3607500" cy="3607500"/>
          </a:xfrm>
          <a:prstGeom prst="ellipse">
            <a:avLst/>
          </a:prstGeom>
          <a:noFill/>
          <a:ln>
            <a:noFill/>
          </a:ln>
        </p:spPr>
      </p:sp>
      <p:sp>
        <p:nvSpPr>
          <p:cNvPr id="238" name="Google Shape;238;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41" name="Google Shape;241;p35"/>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42" name="Google Shape;242;p3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sz="28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3" name="Google Shape;243;p35"/>
          <p:cNvSpPr txBox="1"/>
          <p:nvPr>
            <p:ph idx="1" type="subTitle"/>
          </p:nvPr>
        </p:nvSpPr>
        <p:spPr>
          <a:xfrm>
            <a:off x="4136575" y="1469200"/>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5"/>
          <p:cNvSpPr txBox="1"/>
          <p:nvPr>
            <p:ph idx="2" type="subTitle"/>
          </p:nvPr>
        </p:nvSpPr>
        <p:spPr>
          <a:xfrm>
            <a:off x="4136575" y="2543225"/>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5"/>
          <p:cNvSpPr/>
          <p:nvPr>
            <p:ph idx="3" type="pic"/>
          </p:nvPr>
        </p:nvSpPr>
        <p:spPr>
          <a:xfrm>
            <a:off x="284100" y="768000"/>
            <a:ext cx="3607500" cy="3607500"/>
          </a:xfrm>
          <a:prstGeom prst="ellipse">
            <a:avLst/>
          </a:prstGeom>
          <a:noFill/>
          <a:ln>
            <a:noFill/>
          </a:ln>
        </p:spPr>
      </p:sp>
      <p:sp>
        <p:nvSpPr>
          <p:cNvPr id="246" name="Google Shape;246;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p:cSld name="CUSTOM_4">
    <p:spTree>
      <p:nvGrpSpPr>
        <p:cNvPr id="247" name="Shape 247"/>
        <p:cNvGrpSpPr/>
        <p:nvPr/>
      </p:nvGrpSpPr>
      <p:grpSpPr>
        <a:xfrm>
          <a:off x="0" y="0"/>
          <a:ext cx="0" cy="0"/>
          <a:chOff x="0" y="0"/>
          <a:chExt cx="0" cy="0"/>
        </a:xfrm>
      </p:grpSpPr>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49" name="Google Shape;249;p3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0" name="Google Shape;250;p3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1" name="Google Shape;251;p36"/>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6"/>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53" name="Google Shape;253;p36">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54" name="Google Shape;254;p36"/>
          <p:cNvSpPr txBox="1"/>
          <p:nvPr/>
        </p:nvSpPr>
        <p:spPr>
          <a:xfrm>
            <a:off x="470600" y="1639850"/>
            <a:ext cx="8004600" cy="21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600">
                <a:solidFill>
                  <a:srgbClr val="C44B27"/>
                </a:solidFill>
                <a:latin typeface="Public Sans"/>
                <a:ea typeface="Public Sans"/>
                <a:cs typeface="Public Sans"/>
                <a:sym typeface="Public Sans"/>
              </a:rPr>
              <a:t>June 10-12 | New Orleans Ernest N. Morial Convention Center</a:t>
            </a:r>
            <a:endParaRPr b="1" sz="1600">
              <a:solidFill>
                <a:srgbClr val="C44B27"/>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Teacher Leader Summit 2025 celebrates Louisiana’s historic education progress and sets the stage for the next chapter of success. Educators across the state are writing a new story for Louisiana education by accelerating academic achievement and fostering student growth. This year’s Summit theme, “A New Story for Louisiana Education,” highlights the collective effort of educators to continue moving our state forward.</a:t>
            </a:r>
            <a:endParaRPr sz="1350">
              <a:solidFill>
                <a:srgbClr val="4D4D4F"/>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Join us this summer as we celebrate the end of one school year, and prepare to make an even bigger impact for the academic year ahead. </a:t>
            </a:r>
            <a:endParaRPr sz="1350">
              <a:solidFill>
                <a:srgbClr val="4D4D4F"/>
              </a:solidFill>
              <a:latin typeface="Public Sans"/>
              <a:ea typeface="Public Sans"/>
              <a:cs typeface="Public Sans"/>
              <a:sym typeface="Public Sans"/>
            </a:endParaRPr>
          </a:p>
          <a:p>
            <a:pPr indent="0" lvl="0" marL="0" rtl="0" algn="l">
              <a:spcBef>
                <a:spcPts val="15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Objectives">
  <p:cSld name="CUSTOM_4_1">
    <p:spTree>
      <p:nvGrpSpPr>
        <p:cNvPr id="255" name="Shape 255"/>
        <p:cNvGrpSpPr/>
        <p:nvPr/>
      </p:nvGrpSpPr>
      <p:grpSpPr>
        <a:xfrm>
          <a:off x="0" y="0"/>
          <a:ext cx="0" cy="0"/>
          <a:chOff x="0" y="0"/>
          <a:chExt cx="0" cy="0"/>
        </a:xfrm>
      </p:grpSpPr>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57" name="Google Shape;257;p37"/>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8" name="Google Shape;258;p3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9" name="Google Shape;259;p37"/>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61" name="Google Shape;261;p37">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62" name="Google Shape;262;p37"/>
          <p:cNvSpPr txBox="1"/>
          <p:nvPr/>
        </p:nvSpPr>
        <p:spPr>
          <a:xfrm>
            <a:off x="488100" y="1566725"/>
            <a:ext cx="86559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FFFFFF"/>
                </a:solidFill>
                <a:latin typeface="Public Sans"/>
                <a:ea typeface="Public Sans"/>
                <a:cs typeface="Public Sans"/>
                <a:sym typeface="Public Sans"/>
              </a:rPr>
              <a:t>Objectives of Teacher Leader Summit: </a:t>
            </a:r>
            <a:endParaRPr b="1" i="1" sz="1600">
              <a:solidFill>
                <a:srgbClr val="FFFFF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Improve the everyday practice of educators in Louisiana by building </a:t>
            </a:r>
            <a:r>
              <a:rPr b="1" lang="en" sz="1350">
                <a:solidFill>
                  <a:srgbClr val="4D4D4F"/>
                </a:solidFill>
                <a:latin typeface="Public Sans"/>
                <a:ea typeface="Public Sans"/>
                <a:cs typeface="Public Sans"/>
                <a:sym typeface="Public Sans"/>
              </a:rPr>
              <a:t>knowledge and skills</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Provide opportunities for educators to </a:t>
            </a:r>
            <a:r>
              <a:rPr b="1" lang="en" sz="1350">
                <a:solidFill>
                  <a:srgbClr val="4D4D4F"/>
                </a:solidFill>
                <a:latin typeface="Public Sans"/>
                <a:ea typeface="Public Sans"/>
                <a:cs typeface="Public Sans"/>
                <a:sym typeface="Public Sans"/>
              </a:rPr>
              <a:t>collaborate and share best practices</a:t>
            </a:r>
            <a:r>
              <a:rPr lang="en" sz="1350">
                <a:solidFill>
                  <a:srgbClr val="4D4D4F"/>
                </a:solidFill>
                <a:latin typeface="Public Sans"/>
                <a:ea typeface="Public Sans"/>
                <a:cs typeface="Public Sans"/>
                <a:sym typeface="Public Sans"/>
              </a:rPr>
              <a:t>.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Equip educators with </a:t>
            </a:r>
            <a:r>
              <a:rPr b="1" lang="en" sz="1350">
                <a:solidFill>
                  <a:srgbClr val="4D4D4F"/>
                </a:solidFill>
                <a:latin typeface="Public Sans"/>
                <a:ea typeface="Public Sans"/>
                <a:cs typeface="Public Sans"/>
                <a:sym typeface="Public Sans"/>
              </a:rPr>
              <a:t>high-quality strategies, resources, and professional learning</a:t>
            </a:r>
            <a:r>
              <a:rPr lang="en" sz="1350">
                <a:solidFill>
                  <a:srgbClr val="4D4D4F"/>
                </a:solidFill>
                <a:latin typeface="Public Sans"/>
                <a:ea typeface="Public Sans"/>
                <a:cs typeface="Public Sans"/>
                <a:sym typeface="Public Sans"/>
              </a:rPr>
              <a:t> aligned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with Louisiana’s educational priorities.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Empower and inspire educators to take on an even greater </a:t>
            </a:r>
            <a:r>
              <a:rPr b="1" lang="en" sz="1350">
                <a:solidFill>
                  <a:srgbClr val="4D4D4F"/>
                </a:solidFill>
                <a:latin typeface="Public Sans"/>
                <a:ea typeface="Public Sans"/>
                <a:cs typeface="Public Sans"/>
                <a:sym typeface="Public Sans"/>
              </a:rPr>
              <a:t>leadership role</a:t>
            </a:r>
            <a:r>
              <a:rPr lang="en" sz="1350">
                <a:solidFill>
                  <a:srgbClr val="4D4D4F"/>
                </a:solidFill>
                <a:latin typeface="Public Sans"/>
                <a:ea typeface="Public Sans"/>
                <a:cs typeface="Public Sans"/>
                <a:sym typeface="Public Sans"/>
              </a:rPr>
              <a:t> within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their classrooms, schools, and school systems.</a:t>
            </a:r>
            <a:endParaRPr sz="13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pic>
        <p:nvPicPr>
          <p:cNvPr id="263" name="Google Shape;263;p37"/>
          <p:cNvPicPr preferRelativeResize="0"/>
          <p:nvPr/>
        </p:nvPicPr>
        <p:blipFill>
          <a:blip r:embed="rId7">
            <a:alphaModFix/>
          </a:blip>
          <a:stretch>
            <a:fillRect/>
          </a:stretch>
        </p:blipFill>
        <p:spPr>
          <a:xfrm>
            <a:off x="408300" y="3723194"/>
            <a:ext cx="519087" cy="519081"/>
          </a:xfrm>
          <a:prstGeom prst="rect">
            <a:avLst/>
          </a:prstGeom>
          <a:noFill/>
          <a:ln>
            <a:noFill/>
          </a:ln>
        </p:spPr>
      </p:pic>
      <p:pic>
        <p:nvPicPr>
          <p:cNvPr id="264" name="Google Shape;264;p37"/>
          <p:cNvPicPr preferRelativeResize="0"/>
          <p:nvPr/>
        </p:nvPicPr>
        <p:blipFill>
          <a:blip r:embed="rId8">
            <a:alphaModFix/>
          </a:blip>
          <a:stretch>
            <a:fillRect/>
          </a:stretch>
        </p:blipFill>
        <p:spPr>
          <a:xfrm>
            <a:off x="409677" y="1974325"/>
            <a:ext cx="517710" cy="517704"/>
          </a:xfrm>
          <a:prstGeom prst="rect">
            <a:avLst/>
          </a:prstGeom>
          <a:noFill/>
          <a:ln>
            <a:noFill/>
          </a:ln>
        </p:spPr>
      </p:pic>
      <p:pic>
        <p:nvPicPr>
          <p:cNvPr id="265" name="Google Shape;265;p37"/>
          <p:cNvPicPr preferRelativeResize="0"/>
          <p:nvPr/>
        </p:nvPicPr>
        <p:blipFill>
          <a:blip r:embed="rId9">
            <a:alphaModFix/>
          </a:blip>
          <a:stretch>
            <a:fillRect/>
          </a:stretch>
        </p:blipFill>
        <p:spPr>
          <a:xfrm>
            <a:off x="408988" y="2542559"/>
            <a:ext cx="519087" cy="519081"/>
          </a:xfrm>
          <a:prstGeom prst="rect">
            <a:avLst/>
          </a:prstGeom>
          <a:noFill/>
          <a:ln>
            <a:noFill/>
          </a:ln>
        </p:spPr>
      </p:pic>
      <p:pic>
        <p:nvPicPr>
          <p:cNvPr id="266" name="Google Shape;266;p37"/>
          <p:cNvPicPr preferRelativeResize="0"/>
          <p:nvPr/>
        </p:nvPicPr>
        <p:blipFill>
          <a:blip r:embed="rId10">
            <a:alphaModFix/>
          </a:blip>
          <a:stretch>
            <a:fillRect/>
          </a:stretch>
        </p:blipFill>
        <p:spPr>
          <a:xfrm>
            <a:off x="408988" y="3136589"/>
            <a:ext cx="517710" cy="519081"/>
          </a:xfrm>
          <a:prstGeom prst="rect">
            <a:avLst/>
          </a:prstGeom>
          <a:noFill/>
          <a:ln>
            <a:noFill/>
          </a:ln>
        </p:spPr>
      </p:pic>
      <p:sp>
        <p:nvSpPr>
          <p:cNvPr id="267" name="Google Shape;267;p37"/>
          <p:cNvSpPr txBox="1"/>
          <p:nvPr/>
        </p:nvSpPr>
        <p:spPr>
          <a:xfrm>
            <a:off x="409675" y="1554700"/>
            <a:ext cx="470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600">
                <a:solidFill>
                  <a:srgbClr val="C44B27"/>
                </a:solidFill>
                <a:latin typeface="Public Sans"/>
                <a:ea typeface="Public Sans"/>
                <a:cs typeface="Public Sans"/>
                <a:sym typeface="Public Sans"/>
              </a:rPr>
              <a:t>Objectives of Teacher Leader Summit: </a:t>
            </a:r>
            <a:endParaRPr b="1" i="1" sz="1600">
              <a:solidFill>
                <a:srgbClr val="C44B27"/>
              </a:solidFill>
              <a:latin typeface="Public Sans"/>
              <a:ea typeface="Public Sans"/>
              <a:cs typeface="Public Sans"/>
              <a:sym typeface="Public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Registration QR Code">
  <p:cSld name="CUSTOM_4_1_1">
    <p:spTree>
      <p:nvGrpSpPr>
        <p:cNvPr id="268" name="Shape 268"/>
        <p:cNvGrpSpPr/>
        <p:nvPr/>
      </p:nvGrpSpPr>
      <p:grpSpPr>
        <a:xfrm>
          <a:off x="0" y="0"/>
          <a:ext cx="0" cy="0"/>
          <a:chOff x="0" y="0"/>
          <a:chExt cx="0" cy="0"/>
        </a:xfrm>
      </p:grpSpPr>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70" name="Google Shape;270;p38"/>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71" name="Google Shape;271;p3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72" name="Google Shape;272;p38"/>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74" name="Google Shape;274;p38">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pic>
        <p:nvPicPr>
          <p:cNvPr id="275" name="Google Shape;275;p38"/>
          <p:cNvPicPr preferRelativeResize="0"/>
          <p:nvPr/>
        </p:nvPicPr>
        <p:blipFill>
          <a:blip r:embed="rId7">
            <a:alphaModFix/>
          </a:blip>
          <a:stretch>
            <a:fillRect/>
          </a:stretch>
        </p:blipFill>
        <p:spPr>
          <a:xfrm>
            <a:off x="5917975" y="1690075"/>
            <a:ext cx="1970249" cy="2241476"/>
          </a:xfrm>
          <a:prstGeom prst="rect">
            <a:avLst/>
          </a:prstGeom>
          <a:noFill/>
          <a:ln>
            <a:noFill/>
          </a:ln>
        </p:spPr>
      </p:pic>
      <p:sp>
        <p:nvSpPr>
          <p:cNvPr id="276" name="Google Shape;276;p38"/>
          <p:cNvSpPr txBox="1"/>
          <p:nvPr/>
        </p:nvSpPr>
        <p:spPr>
          <a:xfrm>
            <a:off x="470600" y="1639850"/>
            <a:ext cx="53037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i="1" lang="en" sz="1800">
                <a:solidFill>
                  <a:srgbClr val="C44B27"/>
                </a:solidFill>
                <a:latin typeface="Public Sans"/>
                <a:ea typeface="Public Sans"/>
                <a:cs typeface="Public Sans"/>
                <a:sym typeface="Public Sans"/>
              </a:rPr>
              <a:t>Registration is now open!</a:t>
            </a:r>
            <a:endParaRPr b="1" sz="1800">
              <a:solidFill>
                <a:srgbClr val="595959"/>
              </a:solidFill>
              <a:latin typeface="Public Sans"/>
              <a:ea typeface="Public Sans"/>
              <a:cs typeface="Public Sans"/>
              <a:sym typeface="Public Sans"/>
            </a:endParaRPr>
          </a:p>
          <a:p>
            <a:pPr indent="0" lvl="0" marL="0" rtl="0" algn="l">
              <a:lnSpc>
                <a:spcPct val="115000"/>
              </a:lnSpc>
              <a:spcBef>
                <a:spcPts val="10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Registration for this event will be on a first-come, first-served basis. As space is limited, early registration is encouraged. </a:t>
            </a:r>
            <a:r>
              <a:rPr b="1" lang="en" sz="1350">
                <a:solidFill>
                  <a:srgbClr val="4D4D4F"/>
                </a:solidFill>
                <a:latin typeface="Public Sans"/>
                <a:ea typeface="Public Sans"/>
                <a:cs typeface="Public Sans"/>
                <a:sym typeface="Public Sans"/>
              </a:rPr>
              <a:t>There will be no on-site registration</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327025" lvl="0" marL="457200" rtl="0" algn="l">
              <a:lnSpc>
                <a:spcPct val="150000"/>
              </a:lnSpc>
              <a:spcBef>
                <a:spcPts val="12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Early Bird Registration</a:t>
            </a:r>
            <a:r>
              <a:rPr lang="en" sz="1550">
                <a:solidFill>
                  <a:srgbClr val="4D4D4F"/>
                </a:solidFill>
                <a:latin typeface="Public Sans"/>
                <a:ea typeface="Public Sans"/>
                <a:cs typeface="Public Sans"/>
                <a:sym typeface="Public Sans"/>
              </a:rPr>
              <a:t>: $249 (Feb. 10-March 14)</a:t>
            </a:r>
            <a:endParaRPr sz="1550">
              <a:solidFill>
                <a:srgbClr val="4D4D4F"/>
              </a:solidFill>
              <a:latin typeface="Public Sans"/>
              <a:ea typeface="Public Sans"/>
              <a:cs typeface="Public Sans"/>
              <a:sym typeface="Public Sans"/>
            </a:endParaRPr>
          </a:p>
          <a:p>
            <a:pPr indent="-327025" lvl="0" marL="457200" rtl="0" algn="l">
              <a:lnSpc>
                <a:spcPct val="150000"/>
              </a:lnSpc>
              <a:spcBef>
                <a:spcPts val="10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Regular Registration</a:t>
            </a:r>
            <a:r>
              <a:rPr lang="en" sz="1550">
                <a:solidFill>
                  <a:srgbClr val="4D4D4F"/>
                </a:solidFill>
                <a:latin typeface="Public Sans"/>
                <a:ea typeface="Public Sans"/>
                <a:cs typeface="Public Sans"/>
                <a:sym typeface="Public Sans"/>
              </a:rPr>
              <a:t>: $299 (March 15-April 18)</a:t>
            </a:r>
            <a:endParaRPr sz="15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ver">
  <p:cSld name="CUSTOM_5">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39"/>
          <p:cNvSpPr txBox="1"/>
          <p:nvPr>
            <p:ph type="title"/>
          </p:nvPr>
        </p:nvSpPr>
        <p:spPr>
          <a:xfrm>
            <a:off x="220250" y="3440425"/>
            <a:ext cx="6820500" cy="131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ntent">
  <p:cSld name="CUSTOM_6">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0"/>
            <a:ext cx="8520600" cy="10176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 name="Google Shape;28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
        <p:nvSpPr>
          <p:cNvPr id="283" name="Google Shape;283;p40"/>
          <p:cNvSpPr txBox="1"/>
          <p:nvPr>
            <p:ph idx="1" type="body"/>
          </p:nvPr>
        </p:nvSpPr>
        <p:spPr>
          <a:xfrm>
            <a:off x="311700" y="1175525"/>
            <a:ext cx="8520600" cy="33474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TITLE_1">
    <p:bg>
      <p:bgPr>
        <a:solidFill>
          <a:srgbClr val="C44B27">
            <a:alpha val="10000"/>
          </a:srgbClr>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28" name="Google Shape;28;p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 name="Google Shape;30;p5"/>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Section">
  <p:cSld name="CUSTOM_6_2">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41"/>
          <p:cNvSpPr txBox="1"/>
          <p:nvPr>
            <p:ph type="title"/>
          </p:nvPr>
        </p:nvSpPr>
        <p:spPr>
          <a:xfrm>
            <a:off x="2954425" y="994950"/>
            <a:ext cx="5954100" cy="3529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 name="Google Shape;2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Directions">
  <p:cSld name="CUSTOM_6_1">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sp>
        <p:nvSpPr>
          <p:cNvPr id="289" name="Google Shape;289;p42"/>
          <p:cNvSpPr txBox="1"/>
          <p:nvPr>
            <p:ph idx="12" type="sldNum"/>
          </p:nvPr>
        </p:nvSpPr>
        <p:spPr>
          <a:xfrm>
            <a:off x="8553233"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pic>
        <p:nvPicPr>
          <p:cNvPr id="290" name="Google Shape;290;p4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91" name="Google Shape;291;p42"/>
          <p:cNvSpPr txBox="1"/>
          <p:nvPr/>
        </p:nvSpPr>
        <p:spPr>
          <a:xfrm>
            <a:off x="2198500" y="4603400"/>
            <a:ext cx="5819400" cy="49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200"/>
              </a:spcAft>
              <a:buNone/>
            </a:pPr>
            <a:r>
              <a:rPr b="1" lang="en" sz="1200">
                <a:solidFill>
                  <a:schemeClr val="dk1"/>
                </a:solidFill>
                <a:latin typeface="Public Sans"/>
                <a:ea typeface="Public Sans"/>
                <a:cs typeface="Public Sans"/>
                <a:sym typeface="Public Sans"/>
              </a:rPr>
              <a:t>Early Childhood Conference</a:t>
            </a:r>
            <a:br>
              <a:rPr b="1" lang="en" sz="1200">
                <a:solidFill>
                  <a:schemeClr val="dk1"/>
                </a:solidFill>
                <a:latin typeface="Public Sans"/>
                <a:ea typeface="Public Sans"/>
                <a:cs typeface="Public Sans"/>
                <a:sym typeface="Public Sans"/>
              </a:rPr>
            </a:br>
            <a:r>
              <a:rPr b="1" i="1" lang="en" sz="1200">
                <a:solidFill>
                  <a:schemeClr val="dk1"/>
                </a:solidFill>
                <a:latin typeface="Public Sans"/>
                <a:ea typeface="Public Sans"/>
                <a:cs typeface="Public Sans"/>
                <a:sym typeface="Public Sans"/>
              </a:rPr>
              <a:t>Early Foundations, Endless Opportunities</a:t>
            </a:r>
            <a:endParaRPr b="1" i="1" sz="1200">
              <a:solidFill>
                <a:schemeClr val="dk1"/>
              </a:solidFill>
            </a:endParaRPr>
          </a:p>
        </p:txBody>
      </p:sp>
      <p:sp>
        <p:nvSpPr>
          <p:cNvPr id="292" name="Google Shape;292;p42"/>
          <p:cNvSpPr txBox="1"/>
          <p:nvPr/>
        </p:nvSpPr>
        <p:spPr>
          <a:xfrm>
            <a:off x="123925" y="140225"/>
            <a:ext cx="870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DIRECTIONS – Please read this slide.</a:t>
            </a:r>
            <a:endParaRPr b="1" sz="2800">
              <a:solidFill>
                <a:srgbClr val="3B1A53"/>
              </a:solidFill>
              <a:latin typeface="Public Sans"/>
              <a:ea typeface="Public Sans"/>
              <a:cs typeface="Public Sans"/>
              <a:sym typeface="Public Sans"/>
            </a:endParaRPr>
          </a:p>
        </p:txBody>
      </p:sp>
      <p:sp>
        <p:nvSpPr>
          <p:cNvPr id="293" name="Google Shape;293;p42"/>
          <p:cNvSpPr txBox="1"/>
          <p:nvPr/>
        </p:nvSpPr>
        <p:spPr>
          <a:xfrm>
            <a:off x="123925" y="712925"/>
            <a:ext cx="8912400" cy="44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Public Sans"/>
                <a:ea typeface="Public Sans"/>
                <a:cs typeface="Public Sans"/>
                <a:sym typeface="Public Sans"/>
              </a:rPr>
              <a:t>Applicants must submit their completed presentation with this application. This presentation must be high-quality and closely follow the HQPL Cycle. Applicants should follow these requests when submitting applications to prevent denial of the application:</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completed using the LDOE session slide template.</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using Google Slides with access for “anyone with the link” to comment.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with high quality, minimal edits, and clear images.</a:t>
            </a:r>
            <a:endParaRPr sz="1600">
              <a:solidFill>
                <a:schemeClr val="dk2"/>
              </a:solidFill>
              <a:latin typeface="Public Sans"/>
              <a:ea typeface="Public Sans"/>
              <a:cs typeface="Public Sans"/>
              <a:sym typeface="Public Sans"/>
            </a:endParaRPr>
          </a:p>
          <a:p>
            <a:pPr indent="-330200" lvl="0" marL="457200" rtl="0" algn="l">
              <a:spcBef>
                <a:spcPts val="1000"/>
              </a:spcBef>
              <a:spcAft>
                <a:spcPts val="100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follow the formatting rules outlined in the LDOE slide deck template.</a:t>
            </a:r>
            <a:endParaRPr sz="1800">
              <a:solidFill>
                <a:schemeClr val="dk2"/>
              </a:solidFill>
              <a:latin typeface="Public Sans"/>
              <a:ea typeface="Public Sans"/>
              <a:cs typeface="Public Sans"/>
              <a:sym typeface="Public Sans"/>
            </a:endParaRPr>
          </a:p>
        </p:txBody>
      </p:sp>
      <p:grpSp>
        <p:nvGrpSpPr>
          <p:cNvPr id="294" name="Google Shape;294;p42"/>
          <p:cNvGrpSpPr/>
          <p:nvPr/>
        </p:nvGrpSpPr>
        <p:grpSpPr>
          <a:xfrm>
            <a:off x="681425" y="2613112"/>
            <a:ext cx="3116150" cy="637675"/>
            <a:chOff x="1433400" y="2791763"/>
            <a:chExt cx="3116150" cy="637675"/>
          </a:xfrm>
        </p:grpSpPr>
        <p:pic>
          <p:nvPicPr>
            <p:cNvPr id="295" name="Google Shape;295;p42"/>
            <p:cNvPicPr preferRelativeResize="0"/>
            <p:nvPr/>
          </p:nvPicPr>
          <p:blipFill>
            <a:blip r:embed="rId4">
              <a:alphaModFix/>
            </a:blip>
            <a:stretch>
              <a:fillRect/>
            </a:stretch>
          </p:blipFill>
          <p:spPr>
            <a:xfrm>
              <a:off x="1433400" y="2791763"/>
              <a:ext cx="1951500" cy="637675"/>
            </a:xfrm>
            <a:prstGeom prst="rect">
              <a:avLst/>
            </a:prstGeom>
            <a:noFill/>
            <a:ln>
              <a:noFill/>
            </a:ln>
          </p:spPr>
        </p:pic>
        <p:cxnSp>
          <p:nvCxnSpPr>
            <p:cNvPr id="296" name="Google Shape;296;p42"/>
            <p:cNvCxnSpPr/>
            <p:nvPr/>
          </p:nvCxnSpPr>
          <p:spPr>
            <a:xfrm>
              <a:off x="3074750" y="2959150"/>
              <a:ext cx="574200" cy="0"/>
            </a:xfrm>
            <a:prstGeom prst="straightConnector1">
              <a:avLst/>
            </a:prstGeom>
            <a:noFill/>
            <a:ln cap="flat" cmpd="sng" w="38100">
              <a:solidFill>
                <a:schemeClr val="accent3"/>
              </a:solidFill>
              <a:prstDash val="solid"/>
              <a:round/>
              <a:headEnd len="med" w="med" type="triangle"/>
              <a:tailEnd len="med" w="med" type="none"/>
            </a:ln>
          </p:spPr>
        </p:cxnSp>
        <p:sp>
          <p:nvSpPr>
            <p:cNvPr id="297" name="Google Shape;297;p42"/>
            <p:cNvSpPr txBox="1"/>
            <p:nvPr/>
          </p:nvSpPr>
          <p:spPr>
            <a:xfrm>
              <a:off x="3648950" y="2799250"/>
              <a:ext cx="900600" cy="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Click</a:t>
              </a:r>
              <a:endParaRPr b="1" sz="1200">
                <a:solidFill>
                  <a:schemeClr val="dk1"/>
                </a:solidFill>
                <a:latin typeface="Public Sans"/>
                <a:ea typeface="Public Sans"/>
                <a:cs typeface="Public Sans"/>
                <a:sym typeface="Public Sans"/>
              </a:endParaRPr>
            </a:p>
          </p:txBody>
        </p:sp>
      </p:grpSp>
      <p:grpSp>
        <p:nvGrpSpPr>
          <p:cNvPr id="298" name="Google Shape;298;p42"/>
          <p:cNvGrpSpPr/>
          <p:nvPr/>
        </p:nvGrpSpPr>
        <p:grpSpPr>
          <a:xfrm>
            <a:off x="4321949" y="2477013"/>
            <a:ext cx="4261851" cy="909874"/>
            <a:chOff x="3712349" y="2324613"/>
            <a:chExt cx="4261851" cy="909874"/>
          </a:xfrm>
        </p:grpSpPr>
        <p:pic>
          <p:nvPicPr>
            <p:cNvPr id="299" name="Google Shape;299;p42"/>
            <p:cNvPicPr preferRelativeResize="0"/>
            <p:nvPr/>
          </p:nvPicPr>
          <p:blipFill>
            <a:blip r:embed="rId5">
              <a:alphaModFix/>
            </a:blip>
            <a:stretch>
              <a:fillRect/>
            </a:stretch>
          </p:blipFill>
          <p:spPr>
            <a:xfrm>
              <a:off x="3712349" y="2329887"/>
              <a:ext cx="2521000" cy="904600"/>
            </a:xfrm>
            <a:prstGeom prst="rect">
              <a:avLst/>
            </a:prstGeom>
            <a:noFill/>
            <a:ln>
              <a:noFill/>
            </a:ln>
          </p:spPr>
        </p:pic>
        <p:cxnSp>
          <p:nvCxnSpPr>
            <p:cNvPr id="300" name="Google Shape;300;p42"/>
            <p:cNvCxnSpPr/>
            <p:nvPr/>
          </p:nvCxnSpPr>
          <p:spPr>
            <a:xfrm flipH="1" rot="10800000">
              <a:off x="6053800" y="2613375"/>
              <a:ext cx="564900" cy="11700"/>
            </a:xfrm>
            <a:prstGeom prst="straightConnector1">
              <a:avLst/>
            </a:prstGeom>
            <a:noFill/>
            <a:ln cap="flat" cmpd="sng" w="38100">
              <a:solidFill>
                <a:schemeClr val="accent3"/>
              </a:solidFill>
              <a:prstDash val="solid"/>
              <a:round/>
              <a:headEnd len="med" w="med" type="triangle"/>
              <a:tailEnd len="med" w="med" type="none"/>
            </a:ln>
          </p:spPr>
        </p:cxnSp>
        <p:sp>
          <p:nvSpPr>
            <p:cNvPr id="301" name="Google Shape;301;p42"/>
            <p:cNvSpPr txBox="1"/>
            <p:nvPr/>
          </p:nvSpPr>
          <p:spPr>
            <a:xfrm>
              <a:off x="6644900" y="2324613"/>
              <a:ext cx="13293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Change permissions </a:t>
              </a:r>
              <a:endParaRPr b="1" sz="1200">
                <a:solidFill>
                  <a:schemeClr val="dk1"/>
                </a:solidFill>
                <a:latin typeface="Public Sans"/>
                <a:ea typeface="Public Sans"/>
                <a:cs typeface="Public Sans"/>
                <a:sym typeface="Public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1">
  <p:cSld name="TITLE_1_2">
    <p:bg>
      <p:bgPr>
        <a:solidFill>
          <a:schemeClr val="lt1"/>
        </a:solidFill>
      </p:bgPr>
    </p:bg>
    <p:spTree>
      <p:nvGrpSpPr>
        <p:cNvPr id="302" name="Shape 302"/>
        <p:cNvGrpSpPr/>
        <p:nvPr/>
      </p:nvGrpSpPr>
      <p:grpSpPr>
        <a:xfrm>
          <a:off x="0" y="0"/>
          <a:ext cx="0" cy="0"/>
          <a:chOff x="0" y="0"/>
          <a:chExt cx="0" cy="0"/>
        </a:xfrm>
      </p:grpSpPr>
      <p:pic>
        <p:nvPicPr>
          <p:cNvPr id="303" name="Google Shape;303;p43"/>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304" name="Google Shape;304;p4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5" name="Google Shape;305;p4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6" name="Google Shape;306;p4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1">
  <p:cSld name="TITLE_AND_BODY_1_2">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0" name="Google Shape;310;p44"/>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pic>
        <p:nvPicPr>
          <p:cNvPr id="311" name="Google Shape;311;p44"/>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312" name="Google Shape;312;p44"/>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200"/>
              <a:buNone/>
              <a:defRPr sz="1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4"/>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900"/>
              <a:buNone/>
              <a:defRPr sz="9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314" name="Google Shape;314;p4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315" name="Google Shape;315;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16" name="Shape 316"/>
        <p:cNvGrpSpPr/>
        <p:nvPr/>
      </p:nvGrpSpPr>
      <p:grpSpPr>
        <a:xfrm>
          <a:off x="0" y="0"/>
          <a:ext cx="0" cy="0"/>
          <a:chOff x="0" y="0"/>
          <a:chExt cx="0" cy="0"/>
        </a:xfrm>
      </p:grpSpPr>
      <p:sp>
        <p:nvSpPr>
          <p:cNvPr id="317" name="Google Shape;31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8" name="Google Shape;318;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Teal">
  <p:cSld name="TITLE_1_1">
    <p:bg>
      <p:bgPr>
        <a:solidFill>
          <a:srgbClr val="017F92">
            <a:alpha val="10000"/>
          </a:srgbClr>
        </a:solidFill>
      </p:bgPr>
    </p:bg>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33" name="Google Shape;33;p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SD Cover">
  <p:cSld name="TITLE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ctrTitle"/>
          </p:nvPr>
        </p:nvSpPr>
        <p:spPr>
          <a:xfrm>
            <a:off x="421725" y="23535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 name="Google Shape;38;p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idx="1" type="subTitle"/>
          </p:nvPr>
        </p:nvSpPr>
        <p:spPr>
          <a:xfrm>
            <a:off x="493775" y="31461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piring Educators Shaping Louisiana's Future Cover">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100" y="2094825"/>
            <a:ext cx="9144000" cy="2191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type="tx">
  <p:cSld name="TITLE_AND_BODY">
    <p:spTree>
      <p:nvGrpSpPr>
        <p:cNvPr id="43" name="Shape 43"/>
        <p:cNvGrpSpPr/>
        <p:nvPr/>
      </p:nvGrpSpPr>
      <p:grpSpPr>
        <a:xfrm>
          <a:off x="0" y="0"/>
          <a:ext cx="0" cy="0"/>
          <a:chOff x="0" y="0"/>
          <a:chExt cx="0" cy="0"/>
        </a:xfrm>
      </p:grpSpPr>
      <p:sp>
        <p:nvSpPr>
          <p:cNvPr id="44" name="Google Shape;44;p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46" name="Google Shape;46;p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47" name="Google Shape;47;p9"/>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49" name="Google Shape;49;p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0" name="Google Shape;50;p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Purple">
  <p:cSld name="TITLE_AND_BODY_4">
    <p:spTree>
      <p:nvGrpSpPr>
        <p:cNvPr id="51" name="Shape 51"/>
        <p:cNvGrpSpPr/>
        <p:nvPr/>
      </p:nvGrpSpPr>
      <p:grpSpPr>
        <a:xfrm>
          <a:off x="0" y="0"/>
          <a:ext cx="0" cy="0"/>
          <a:chOff x="0" y="0"/>
          <a:chExt cx="0" cy="0"/>
        </a:xfrm>
      </p:grpSpPr>
      <p:sp>
        <p:nvSpPr>
          <p:cNvPr id="52" name="Google Shape;52;p1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0"/>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54" name="Google Shape;54;p1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55" name="Google Shape;55;p10"/>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7" name="Google Shape;57;p1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8" name="Google Shape;58;p1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B1A53"/>
              </a:buClr>
              <a:buSzPts val="3200"/>
              <a:buFont typeface="Public Sans"/>
              <a:buNone/>
              <a:defRPr b="1" sz="3200">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indent="-317500" lvl="1" marL="914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indent="-317500" lvl="2" marL="1371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indent="-317500" lvl="3" marL="1828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indent="-317500" lvl="4" marL="22860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indent="-317500" lvl="5" marL="27432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indent="-317500" lvl="6" marL="3200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indent="-317500" lvl="7" marL="3657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indent="-317500" lvl="8" marL="4114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9.xml"/><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5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ctrTitle"/>
          </p:nvPr>
        </p:nvSpPr>
        <p:spPr>
          <a:xfrm>
            <a:off x="421725" y="740675"/>
            <a:ext cx="8221200" cy="11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ublic Sans"/>
                <a:ea typeface="Public Sans"/>
                <a:cs typeface="Public Sans"/>
                <a:sym typeface="Public Sans"/>
              </a:rPr>
              <a:t>K-3 Numeracy Screener: KINDERGARTEN</a:t>
            </a:r>
            <a:endParaRPr>
              <a:solidFill>
                <a:schemeClr val="dk1"/>
              </a:solidFill>
              <a:latin typeface="Public Sans"/>
              <a:ea typeface="Public Sans"/>
              <a:cs typeface="Public Sans"/>
              <a:sym typeface="Public Sans"/>
            </a:endParaRPr>
          </a:p>
        </p:txBody>
      </p:sp>
      <p:sp>
        <p:nvSpPr>
          <p:cNvPr id="325" name="Google Shape;325;p46"/>
          <p:cNvSpPr txBox="1"/>
          <p:nvPr>
            <p:ph idx="1" type="subTitle"/>
          </p:nvPr>
        </p:nvSpPr>
        <p:spPr>
          <a:xfrm>
            <a:off x="421725" y="1904325"/>
            <a:ext cx="8520600" cy="618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1"/>
                </a:solidFill>
                <a:latin typeface="Public Sans"/>
                <a:ea typeface="Public Sans"/>
                <a:cs typeface="Public Sans"/>
                <a:sym typeface="Public Sans"/>
              </a:rPr>
              <a:t>MOY Remote Administration - TA Led Session</a:t>
            </a:r>
            <a:endParaRPr sz="1800">
              <a:solidFill>
                <a:schemeClr val="dk1"/>
              </a:solidFill>
              <a:latin typeface="Public Sans"/>
              <a:ea typeface="Public Sans"/>
              <a:cs typeface="Public Sans"/>
              <a:sym typeface="Public Sans"/>
            </a:endParaRPr>
          </a:p>
        </p:txBody>
      </p:sp>
      <p:sp>
        <p:nvSpPr>
          <p:cNvPr id="326" name="Google Shape;326;p46"/>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Winter 2025</a:t>
            </a:r>
            <a:endParaRPr/>
          </a:p>
        </p:txBody>
      </p:sp>
      <p:sp>
        <p:nvSpPr>
          <p:cNvPr id="327" name="Google Shape;327;p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5"/>
          <p:cNvPicPr preferRelativeResize="0"/>
          <p:nvPr/>
        </p:nvPicPr>
        <p:blipFill rotWithShape="1">
          <a:blip r:embed="rId3">
            <a:alphaModFix/>
          </a:blip>
          <a:srcRect b="0" l="0" r="0" t="26264"/>
          <a:stretch/>
        </p:blipFill>
        <p:spPr>
          <a:xfrm>
            <a:off x="139448" y="867770"/>
            <a:ext cx="8808650" cy="2590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6"/>
          <p:cNvPicPr preferRelativeResize="0"/>
          <p:nvPr/>
        </p:nvPicPr>
        <p:blipFill>
          <a:blip r:embed="rId3">
            <a:alphaModFix/>
          </a:blip>
          <a:stretch>
            <a:fillRect/>
          </a:stretch>
        </p:blipFill>
        <p:spPr>
          <a:xfrm>
            <a:off x="738188" y="576975"/>
            <a:ext cx="7667625" cy="3752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7"/>
          <p:cNvPicPr preferRelativeResize="0"/>
          <p:nvPr/>
        </p:nvPicPr>
        <p:blipFill>
          <a:blip r:embed="rId3">
            <a:alphaModFix/>
          </a:blip>
          <a:stretch>
            <a:fillRect/>
          </a:stretch>
        </p:blipFill>
        <p:spPr>
          <a:xfrm>
            <a:off x="509575" y="896038"/>
            <a:ext cx="8124825" cy="2562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8"/>
          <p:cNvPicPr preferRelativeResize="0"/>
          <p:nvPr/>
        </p:nvPicPr>
        <p:blipFill>
          <a:blip r:embed="rId3">
            <a:alphaModFix/>
          </a:blip>
          <a:stretch>
            <a:fillRect/>
          </a:stretch>
        </p:blipFill>
        <p:spPr>
          <a:xfrm>
            <a:off x="505230" y="875248"/>
            <a:ext cx="8153400" cy="2609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9"/>
          <p:cNvPicPr preferRelativeResize="0"/>
          <p:nvPr/>
        </p:nvPicPr>
        <p:blipFill>
          <a:blip r:embed="rId3">
            <a:alphaModFix/>
          </a:blip>
          <a:stretch>
            <a:fillRect/>
          </a:stretch>
        </p:blipFill>
        <p:spPr>
          <a:xfrm>
            <a:off x="476250" y="879605"/>
            <a:ext cx="8191500" cy="2581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60"/>
          <p:cNvPicPr preferRelativeResize="0"/>
          <p:nvPr/>
        </p:nvPicPr>
        <p:blipFill rotWithShape="1">
          <a:blip r:embed="rId3">
            <a:alphaModFix/>
          </a:blip>
          <a:srcRect b="0" l="0" r="0" t="5329"/>
          <a:stretch/>
        </p:blipFill>
        <p:spPr>
          <a:xfrm>
            <a:off x="503675" y="867767"/>
            <a:ext cx="8292050" cy="2760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1"/>
          <p:cNvPicPr preferRelativeResize="0"/>
          <p:nvPr/>
        </p:nvPicPr>
        <p:blipFill rotWithShape="1">
          <a:blip r:embed="rId3">
            <a:alphaModFix/>
          </a:blip>
          <a:srcRect b="0" l="0" r="0" t="43387"/>
          <a:stretch/>
        </p:blipFill>
        <p:spPr>
          <a:xfrm>
            <a:off x="1371700" y="2079780"/>
            <a:ext cx="6096000" cy="2216225"/>
          </a:xfrm>
          <a:prstGeom prst="rect">
            <a:avLst/>
          </a:prstGeom>
          <a:noFill/>
          <a:ln>
            <a:noFill/>
          </a:ln>
        </p:spPr>
      </p:pic>
      <p:pic>
        <p:nvPicPr>
          <p:cNvPr id="404" name="Google Shape;404;p61"/>
          <p:cNvPicPr preferRelativeResize="0"/>
          <p:nvPr/>
        </p:nvPicPr>
        <p:blipFill rotWithShape="1">
          <a:blip r:embed="rId3">
            <a:alphaModFix/>
          </a:blip>
          <a:srcRect b="75072" l="12416" r="18981" t="0"/>
          <a:stretch/>
        </p:blipFill>
        <p:spPr>
          <a:xfrm>
            <a:off x="2324509" y="779625"/>
            <a:ext cx="4181901" cy="975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62"/>
          <p:cNvPicPr preferRelativeResize="0"/>
          <p:nvPr/>
        </p:nvPicPr>
        <p:blipFill rotWithShape="1">
          <a:blip r:embed="rId3">
            <a:alphaModFix/>
          </a:blip>
          <a:srcRect b="0" l="0" r="0" t="44065"/>
          <a:stretch/>
        </p:blipFill>
        <p:spPr>
          <a:xfrm>
            <a:off x="1477350" y="2102127"/>
            <a:ext cx="5800725" cy="2163125"/>
          </a:xfrm>
          <a:prstGeom prst="rect">
            <a:avLst/>
          </a:prstGeom>
          <a:noFill/>
          <a:ln>
            <a:noFill/>
          </a:ln>
        </p:spPr>
      </p:pic>
      <p:pic>
        <p:nvPicPr>
          <p:cNvPr id="410" name="Google Shape;410;p62"/>
          <p:cNvPicPr preferRelativeResize="0"/>
          <p:nvPr/>
        </p:nvPicPr>
        <p:blipFill rotWithShape="1">
          <a:blip r:embed="rId3">
            <a:alphaModFix/>
          </a:blip>
          <a:srcRect b="75490" l="7810" r="13930" t="0"/>
          <a:stretch/>
        </p:blipFill>
        <p:spPr>
          <a:xfrm>
            <a:off x="2269873" y="796471"/>
            <a:ext cx="4539675" cy="94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63"/>
          <p:cNvPicPr preferRelativeResize="0"/>
          <p:nvPr/>
        </p:nvPicPr>
        <p:blipFill>
          <a:blip r:embed="rId3">
            <a:alphaModFix/>
          </a:blip>
          <a:stretch>
            <a:fillRect/>
          </a:stretch>
        </p:blipFill>
        <p:spPr>
          <a:xfrm>
            <a:off x="453325" y="432893"/>
            <a:ext cx="8237350" cy="4132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64"/>
          <p:cNvPicPr preferRelativeResize="0"/>
          <p:nvPr/>
        </p:nvPicPr>
        <p:blipFill>
          <a:blip r:embed="rId3">
            <a:alphaModFix/>
          </a:blip>
          <a:stretch>
            <a:fillRect/>
          </a:stretch>
        </p:blipFill>
        <p:spPr>
          <a:xfrm>
            <a:off x="453325" y="424400"/>
            <a:ext cx="8237350" cy="414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7"/>
          <p:cNvSpPr txBox="1"/>
          <p:nvPr>
            <p:ph idx="1" type="body"/>
          </p:nvPr>
        </p:nvSpPr>
        <p:spPr>
          <a:xfrm>
            <a:off x="311700" y="140250"/>
            <a:ext cx="8520600" cy="4437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210">
                <a:solidFill>
                  <a:schemeClr val="dk2"/>
                </a:solidFill>
                <a:latin typeface="Public Sans"/>
                <a:ea typeface="Public Sans"/>
                <a:cs typeface="Public Sans"/>
                <a:sym typeface="Public Sans"/>
              </a:rPr>
              <a:t>Prior to reading the remote screening agreement, please ensure video and audio are working and the session is being recorded. To ensure reliability of the K-3 Numeracy Screener remote administration, the following expectations must be read aloud by the test administrator and verbally acknowledged by the parent/guardian and student. If the parent/guardian and/or student refuses to agree or breaks one of the following requirements then remote testing sh</a:t>
            </a:r>
            <a:r>
              <a:rPr lang="en" sz="1210">
                <a:latin typeface="Public Sans"/>
                <a:ea typeface="Public Sans"/>
                <a:cs typeface="Public Sans"/>
                <a:sym typeface="Public Sans"/>
              </a:rPr>
              <a:t>all</a:t>
            </a:r>
            <a:r>
              <a:rPr lang="en" sz="1210">
                <a:solidFill>
                  <a:schemeClr val="dk2"/>
                </a:solidFill>
                <a:latin typeface="Public Sans"/>
                <a:ea typeface="Public Sans"/>
                <a:cs typeface="Public Sans"/>
                <a:sym typeface="Public Sans"/>
              </a:rPr>
              <a:t> not begin or </a:t>
            </a:r>
            <a:r>
              <a:rPr lang="en" sz="1210">
                <a:latin typeface="Public Sans"/>
                <a:ea typeface="Public Sans"/>
                <a:cs typeface="Public Sans"/>
                <a:sym typeface="Public Sans"/>
              </a:rPr>
              <a:t>must</a:t>
            </a:r>
            <a:r>
              <a:rPr lang="en" sz="1210">
                <a:solidFill>
                  <a:schemeClr val="dk2"/>
                </a:solidFill>
                <a:latin typeface="Public Sans"/>
                <a:ea typeface="Public Sans"/>
                <a:cs typeface="Public Sans"/>
                <a:sym typeface="Public Sans"/>
              </a:rPr>
              <a:t> be stopped immediately and on-site testing will be required. Personnel from school districts and/or the LDOE may monitor this screening session.</a:t>
            </a:r>
            <a:endParaRPr sz="1210">
              <a:solidFill>
                <a:schemeClr val="dk2"/>
              </a:solidFill>
              <a:latin typeface="Public Sans"/>
              <a:ea typeface="Public Sans"/>
              <a:cs typeface="Public Sans"/>
              <a:sym typeface="Public Sans"/>
            </a:endParaRPr>
          </a:p>
          <a:p>
            <a:pPr indent="0" lvl="0" marL="0" rtl="0" algn="l">
              <a:lnSpc>
                <a:spcPct val="115000"/>
              </a:lnSpc>
              <a:spcBef>
                <a:spcPts val="0"/>
              </a:spcBef>
              <a:spcAft>
                <a:spcPts val="0"/>
              </a:spcAft>
              <a:buSzPts val="1018"/>
              <a:buNone/>
            </a:pPr>
            <a:r>
              <a:t/>
            </a:r>
            <a:endParaRPr sz="800">
              <a:solidFill>
                <a:schemeClr val="dk2"/>
              </a:solidFill>
              <a:latin typeface="Public Sans"/>
              <a:ea typeface="Public Sans"/>
              <a:cs typeface="Public Sans"/>
              <a:sym typeface="Public Sans"/>
            </a:endParaRPr>
          </a:p>
          <a:p>
            <a:pPr indent="0" lvl="0" marL="0" rtl="0" algn="l">
              <a:lnSpc>
                <a:spcPct val="115000"/>
              </a:lnSpc>
              <a:spcBef>
                <a:spcPts val="0"/>
              </a:spcBef>
              <a:spcAft>
                <a:spcPts val="0"/>
              </a:spcAft>
              <a:buSzPts val="1018"/>
              <a:buNone/>
            </a:pPr>
            <a:r>
              <a:rPr b="1" lang="en" sz="1210">
                <a:solidFill>
                  <a:schemeClr val="dk2"/>
                </a:solidFill>
                <a:latin typeface="Public Sans"/>
                <a:ea typeface="Public Sans"/>
                <a:cs typeface="Public Sans"/>
                <a:sym typeface="Public Sans"/>
              </a:rPr>
              <a:t>Parents/Guardians</a:t>
            </a:r>
            <a:endParaRPr b="1"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assist with providing a quiet work space with limited distractions.</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ensure the student is following along in the correct section.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not prompt or solicit a response from the student.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not disclose screening materials to the student prior to their testing session.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not show the answer key to the student at any time.</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Webcams and audio must stay on the entire testing session with the student in view. </a:t>
            </a:r>
            <a:endParaRPr sz="1210">
              <a:solidFill>
                <a:schemeClr val="dk2"/>
              </a:solidFill>
              <a:latin typeface="Public Sans"/>
              <a:ea typeface="Public Sans"/>
              <a:cs typeface="Public Sans"/>
              <a:sym typeface="Public Sans"/>
            </a:endParaRPr>
          </a:p>
          <a:p>
            <a:pPr indent="0" lvl="0" marL="0" rtl="0" algn="l">
              <a:lnSpc>
                <a:spcPct val="115000"/>
              </a:lnSpc>
              <a:spcBef>
                <a:spcPts val="0"/>
              </a:spcBef>
              <a:spcAft>
                <a:spcPts val="0"/>
              </a:spcAft>
              <a:buSzPts val="1018"/>
              <a:buNone/>
            </a:pPr>
            <a:r>
              <a:rPr b="1" lang="en" sz="1210">
                <a:solidFill>
                  <a:schemeClr val="dk2"/>
                </a:solidFill>
                <a:latin typeface="Public Sans"/>
                <a:ea typeface="Public Sans"/>
                <a:cs typeface="Public Sans"/>
                <a:sym typeface="Public Sans"/>
              </a:rPr>
              <a:t>Student</a:t>
            </a:r>
            <a:endParaRPr b="1"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not ask a parent or guardian for assistance with answering the screening items.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not review test materials prior to screening.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May not review the answer key at any time prior to screening.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Should follow the directions from the test administrator for each subtest and answer to the best of their ability. </a:t>
            </a:r>
            <a:endParaRPr sz="1210">
              <a:solidFill>
                <a:schemeClr val="dk2"/>
              </a:solidFill>
              <a:latin typeface="Public Sans"/>
              <a:ea typeface="Public Sans"/>
              <a:cs typeface="Public Sans"/>
              <a:sym typeface="Public Sans"/>
            </a:endParaRPr>
          </a:p>
          <a:p>
            <a:pPr indent="-305435" lvl="0" marL="457200" rtl="0" algn="l">
              <a:lnSpc>
                <a:spcPct val="115000"/>
              </a:lnSpc>
              <a:spcBef>
                <a:spcPts val="0"/>
              </a:spcBef>
              <a:spcAft>
                <a:spcPts val="0"/>
              </a:spcAft>
              <a:buClr>
                <a:schemeClr val="dk2"/>
              </a:buClr>
              <a:buSzPts val="1210"/>
              <a:buFont typeface="Public Sans"/>
              <a:buChar char="●"/>
            </a:pPr>
            <a:r>
              <a:rPr lang="en" sz="1210">
                <a:solidFill>
                  <a:schemeClr val="dk2"/>
                </a:solidFill>
                <a:latin typeface="Public Sans"/>
                <a:ea typeface="Public Sans"/>
                <a:cs typeface="Public Sans"/>
                <a:sym typeface="Public Sans"/>
              </a:rPr>
              <a:t>Webcams and audio must stay on the entire testing session with the student in view.</a:t>
            </a:r>
            <a:endParaRPr sz="1210">
              <a:solidFill>
                <a:schemeClr val="dk2"/>
              </a:solidFill>
              <a:latin typeface="Public Sans"/>
              <a:ea typeface="Public Sans"/>
              <a:cs typeface="Public Sans"/>
              <a:sym typeface="Public Sans"/>
            </a:endParaRPr>
          </a:p>
          <a:p>
            <a:pPr indent="0" lvl="0" marL="0" rtl="0" algn="l">
              <a:lnSpc>
                <a:spcPct val="80000"/>
              </a:lnSpc>
              <a:spcBef>
                <a:spcPts val="0"/>
              </a:spcBef>
              <a:spcAft>
                <a:spcPts val="0"/>
              </a:spcAft>
              <a:buSzPts val="1018"/>
              <a:buNone/>
            </a:pPr>
            <a:r>
              <a:t/>
            </a:r>
            <a:endParaRPr sz="1110">
              <a:solidFill>
                <a:schemeClr val="dk2"/>
              </a:solidFill>
              <a:latin typeface="Public Sans"/>
              <a:ea typeface="Public Sans"/>
              <a:cs typeface="Public Sans"/>
              <a:sym typeface="Public Sans"/>
            </a:endParaRPr>
          </a:p>
        </p:txBody>
      </p:sp>
      <p:sp>
        <p:nvSpPr>
          <p:cNvPr id="333" name="Google Shape;333;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65"/>
          <p:cNvPicPr preferRelativeResize="0"/>
          <p:nvPr/>
        </p:nvPicPr>
        <p:blipFill>
          <a:blip r:embed="rId3">
            <a:alphaModFix/>
          </a:blip>
          <a:stretch>
            <a:fillRect/>
          </a:stretch>
        </p:blipFill>
        <p:spPr>
          <a:xfrm>
            <a:off x="453325" y="424400"/>
            <a:ext cx="8237350" cy="414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66"/>
          <p:cNvPicPr preferRelativeResize="0"/>
          <p:nvPr/>
        </p:nvPicPr>
        <p:blipFill>
          <a:blip r:embed="rId3">
            <a:alphaModFix/>
          </a:blip>
          <a:stretch>
            <a:fillRect/>
          </a:stretch>
        </p:blipFill>
        <p:spPr>
          <a:xfrm>
            <a:off x="453325" y="431350"/>
            <a:ext cx="8237350" cy="4125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67"/>
          <p:cNvPicPr preferRelativeResize="0"/>
          <p:nvPr/>
        </p:nvPicPr>
        <p:blipFill>
          <a:blip r:embed="rId3">
            <a:alphaModFix/>
          </a:blip>
          <a:stretch>
            <a:fillRect/>
          </a:stretch>
        </p:blipFill>
        <p:spPr>
          <a:xfrm>
            <a:off x="453325" y="445070"/>
            <a:ext cx="8224419" cy="4105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68"/>
          <p:cNvPicPr preferRelativeResize="0"/>
          <p:nvPr/>
        </p:nvPicPr>
        <p:blipFill>
          <a:blip r:embed="rId3">
            <a:alphaModFix/>
          </a:blip>
          <a:stretch>
            <a:fillRect/>
          </a:stretch>
        </p:blipFill>
        <p:spPr>
          <a:xfrm>
            <a:off x="453325" y="424400"/>
            <a:ext cx="8237350" cy="4146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9"/>
          <p:cNvPicPr preferRelativeResize="0"/>
          <p:nvPr/>
        </p:nvPicPr>
        <p:blipFill>
          <a:blip r:embed="rId3">
            <a:alphaModFix/>
          </a:blip>
          <a:stretch>
            <a:fillRect/>
          </a:stretch>
        </p:blipFill>
        <p:spPr>
          <a:xfrm>
            <a:off x="453325" y="433393"/>
            <a:ext cx="8237350" cy="4146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70"/>
          <p:cNvPicPr preferRelativeResize="0"/>
          <p:nvPr/>
        </p:nvPicPr>
        <p:blipFill>
          <a:blip r:embed="rId3">
            <a:alphaModFix/>
          </a:blip>
          <a:stretch>
            <a:fillRect/>
          </a:stretch>
        </p:blipFill>
        <p:spPr>
          <a:xfrm>
            <a:off x="1068913" y="684563"/>
            <a:ext cx="7006176" cy="37743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71"/>
          <p:cNvPicPr preferRelativeResize="0"/>
          <p:nvPr/>
        </p:nvPicPr>
        <p:blipFill>
          <a:blip r:embed="rId3">
            <a:alphaModFix/>
          </a:blip>
          <a:stretch>
            <a:fillRect/>
          </a:stretch>
        </p:blipFill>
        <p:spPr>
          <a:xfrm>
            <a:off x="1068913" y="684563"/>
            <a:ext cx="7006176" cy="37743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72"/>
          <p:cNvPicPr preferRelativeResize="0"/>
          <p:nvPr/>
        </p:nvPicPr>
        <p:blipFill>
          <a:blip r:embed="rId3">
            <a:alphaModFix/>
          </a:blip>
          <a:stretch>
            <a:fillRect/>
          </a:stretch>
        </p:blipFill>
        <p:spPr>
          <a:xfrm>
            <a:off x="460436" y="916550"/>
            <a:ext cx="8223126" cy="2386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73"/>
          <p:cNvPicPr preferRelativeResize="0"/>
          <p:nvPr/>
        </p:nvPicPr>
        <p:blipFill rotWithShape="1">
          <a:blip r:embed="rId3">
            <a:alphaModFix/>
          </a:blip>
          <a:srcRect b="0" l="1196" r="53495" t="16184"/>
          <a:stretch/>
        </p:blipFill>
        <p:spPr>
          <a:xfrm>
            <a:off x="448300" y="464025"/>
            <a:ext cx="7672423" cy="1465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4"/>
          <p:cNvPicPr preferRelativeResize="0"/>
          <p:nvPr/>
        </p:nvPicPr>
        <p:blipFill rotWithShape="1">
          <a:blip r:embed="rId3">
            <a:alphaModFix/>
          </a:blip>
          <a:srcRect b="0" l="1391" r="53416" t="15462"/>
          <a:stretch/>
        </p:blipFill>
        <p:spPr>
          <a:xfrm>
            <a:off x="456150" y="456175"/>
            <a:ext cx="7668452" cy="14960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8"/>
          <p:cNvPicPr preferRelativeResize="0"/>
          <p:nvPr/>
        </p:nvPicPr>
        <p:blipFill>
          <a:blip r:embed="rId3">
            <a:alphaModFix/>
          </a:blip>
          <a:stretch>
            <a:fillRect/>
          </a:stretch>
        </p:blipFill>
        <p:spPr>
          <a:xfrm>
            <a:off x="525400" y="630738"/>
            <a:ext cx="8005649" cy="3882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75"/>
          <p:cNvPicPr preferRelativeResize="0"/>
          <p:nvPr/>
        </p:nvPicPr>
        <p:blipFill>
          <a:blip r:embed="rId3">
            <a:alphaModFix/>
          </a:blip>
          <a:stretch>
            <a:fillRect/>
          </a:stretch>
        </p:blipFill>
        <p:spPr>
          <a:xfrm>
            <a:off x="3524250" y="456275"/>
            <a:ext cx="2095500" cy="695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6"/>
          <p:cNvPicPr preferRelativeResize="0"/>
          <p:nvPr/>
        </p:nvPicPr>
        <p:blipFill>
          <a:blip r:embed="rId3">
            <a:alphaModFix/>
          </a:blip>
          <a:stretch>
            <a:fillRect/>
          </a:stretch>
        </p:blipFill>
        <p:spPr>
          <a:xfrm>
            <a:off x="3529013" y="456275"/>
            <a:ext cx="2085975" cy="68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9"/>
          <p:cNvPicPr preferRelativeResize="0"/>
          <p:nvPr/>
        </p:nvPicPr>
        <p:blipFill>
          <a:blip r:embed="rId3">
            <a:alphaModFix/>
          </a:blip>
          <a:stretch>
            <a:fillRect/>
          </a:stretch>
        </p:blipFill>
        <p:spPr>
          <a:xfrm>
            <a:off x="525400" y="630738"/>
            <a:ext cx="8005649" cy="388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rotWithShape="1">
          <a:blip r:embed="rId3">
            <a:alphaModFix/>
          </a:blip>
          <a:srcRect b="0" l="3386" r="3581" t="0"/>
          <a:stretch/>
        </p:blipFill>
        <p:spPr>
          <a:xfrm>
            <a:off x="450200" y="912475"/>
            <a:ext cx="8227350" cy="1794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1"/>
          <p:cNvPicPr preferRelativeResize="0"/>
          <p:nvPr/>
        </p:nvPicPr>
        <p:blipFill>
          <a:blip r:embed="rId3">
            <a:alphaModFix/>
          </a:blip>
          <a:stretch>
            <a:fillRect/>
          </a:stretch>
        </p:blipFill>
        <p:spPr>
          <a:xfrm>
            <a:off x="525400" y="630738"/>
            <a:ext cx="8005649" cy="388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2"/>
          <p:cNvPicPr preferRelativeResize="0"/>
          <p:nvPr/>
        </p:nvPicPr>
        <p:blipFill rotWithShape="1">
          <a:blip r:embed="rId3">
            <a:alphaModFix/>
          </a:blip>
          <a:srcRect b="0" l="0" r="0" t="26632"/>
          <a:stretch/>
        </p:blipFill>
        <p:spPr>
          <a:xfrm>
            <a:off x="164100" y="867769"/>
            <a:ext cx="8815800" cy="2577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3"/>
          <p:cNvPicPr preferRelativeResize="0"/>
          <p:nvPr/>
        </p:nvPicPr>
        <p:blipFill>
          <a:blip r:embed="rId3">
            <a:alphaModFix/>
          </a:blip>
          <a:stretch>
            <a:fillRect/>
          </a:stretch>
        </p:blipFill>
        <p:spPr>
          <a:xfrm>
            <a:off x="738188" y="576975"/>
            <a:ext cx="7667625" cy="375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4"/>
          <p:cNvPicPr preferRelativeResize="0"/>
          <p:nvPr/>
        </p:nvPicPr>
        <p:blipFill>
          <a:blip r:embed="rId3">
            <a:alphaModFix/>
          </a:blip>
          <a:stretch>
            <a:fillRect/>
          </a:stretch>
        </p:blipFill>
        <p:spPr>
          <a:xfrm>
            <a:off x="525400" y="630738"/>
            <a:ext cx="8005649" cy="3882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DOE">
  <a:themeElements>
    <a:clrScheme name="Simple Light">
      <a:dk1>
        <a:srgbClr val="3B1A53"/>
      </a:dk1>
      <a:lt1>
        <a:srgbClr val="FFFFFF"/>
      </a:lt1>
      <a:dk2>
        <a:srgbClr val="434343"/>
      </a:dk2>
      <a:lt2>
        <a:srgbClr val="377E90"/>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