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 id="2147483728" r:id="rId2"/>
    <p:sldMasterId id="2147483740" r:id="rId3"/>
    <p:sldMasterId id="2147483747" r:id="rId4"/>
    <p:sldMasterId id="2147483759" r:id="rId5"/>
  </p:sldMasterIdLst>
  <p:notesMasterIdLst>
    <p:notesMasterId r:id="rId62"/>
  </p:notesMasterIdLst>
  <p:sldIdLst>
    <p:sldId id="388" r:id="rId6"/>
    <p:sldId id="349" r:id="rId7"/>
    <p:sldId id="350" r:id="rId8"/>
    <p:sldId id="351" r:id="rId9"/>
    <p:sldId id="352" r:id="rId10"/>
    <p:sldId id="353" r:id="rId11"/>
    <p:sldId id="354" r:id="rId12"/>
    <p:sldId id="355" r:id="rId13"/>
    <p:sldId id="356" r:id="rId14"/>
    <p:sldId id="357" r:id="rId15"/>
    <p:sldId id="358" r:id="rId16"/>
    <p:sldId id="359" r:id="rId17"/>
    <p:sldId id="347" r:id="rId18"/>
    <p:sldId id="361" r:id="rId19"/>
    <p:sldId id="362" r:id="rId20"/>
    <p:sldId id="364" r:id="rId21"/>
    <p:sldId id="365" r:id="rId22"/>
    <p:sldId id="366" r:id="rId23"/>
    <p:sldId id="367" r:id="rId24"/>
    <p:sldId id="345" r:id="rId25"/>
    <p:sldId id="306" r:id="rId26"/>
    <p:sldId id="307" r:id="rId27"/>
    <p:sldId id="285" r:id="rId28"/>
    <p:sldId id="284" r:id="rId29"/>
    <p:sldId id="283" r:id="rId30"/>
    <p:sldId id="320" r:id="rId31"/>
    <p:sldId id="286" r:id="rId32"/>
    <p:sldId id="287" r:id="rId33"/>
    <p:sldId id="288" r:id="rId34"/>
    <p:sldId id="289" r:id="rId35"/>
    <p:sldId id="290" r:id="rId36"/>
    <p:sldId id="304" r:id="rId37"/>
    <p:sldId id="346" r:id="rId38"/>
    <p:sldId id="295" r:id="rId39"/>
    <p:sldId id="296" r:id="rId40"/>
    <p:sldId id="323" r:id="rId41"/>
    <p:sldId id="348" r:id="rId42"/>
    <p:sldId id="368" r:id="rId43"/>
    <p:sldId id="369" r:id="rId44"/>
    <p:sldId id="370" r:id="rId45"/>
    <p:sldId id="371" r:id="rId46"/>
    <p:sldId id="342" r:id="rId47"/>
    <p:sldId id="372" r:id="rId48"/>
    <p:sldId id="374" r:id="rId49"/>
    <p:sldId id="375" r:id="rId50"/>
    <p:sldId id="376" r:id="rId51"/>
    <p:sldId id="377" r:id="rId52"/>
    <p:sldId id="379" r:id="rId53"/>
    <p:sldId id="380" r:id="rId54"/>
    <p:sldId id="381" r:id="rId55"/>
    <p:sldId id="382" r:id="rId56"/>
    <p:sldId id="383" r:id="rId57"/>
    <p:sldId id="384" r:id="rId58"/>
    <p:sldId id="385" r:id="rId59"/>
    <p:sldId id="386" r:id="rId60"/>
    <p:sldId id="387" r:id="rId61"/>
  </p:sldIdLst>
  <p:sldSz cx="9144000" cy="6858000" type="screen4x3"/>
  <p:notesSz cx="7010400" cy="9223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garet Lang" initials="ML" lastIdx="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9DE"/>
    <a:srgbClr val="FFFFFF"/>
    <a:srgbClr val="FFC000"/>
    <a:srgbClr val="7CFE58"/>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84" autoAdjust="0"/>
    <p:restoredTop sz="52783" autoAdjust="0"/>
  </p:normalViewPr>
  <p:slideViewPr>
    <p:cSldViewPr>
      <p:cViewPr varScale="1">
        <p:scale>
          <a:sx n="42" d="100"/>
          <a:sy n="42" d="100"/>
        </p:scale>
        <p:origin x="-1392" y="-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D4379F-0D40-46BB-8EF7-D14E3F55FED6}" type="doc">
      <dgm:prSet loTypeId="urn:microsoft.com/office/officeart/2005/8/layout/cycle3" loCatId="cycle" qsTypeId="urn:microsoft.com/office/officeart/2005/8/quickstyle/simple1" qsCatId="simple" csTypeId="urn:microsoft.com/office/officeart/2005/8/colors/accent3_2" csCatId="accent3" phldr="1"/>
      <dgm:spPr>
        <a:scene3d>
          <a:camera prst="orthographicFront">
            <a:rot lat="0" lon="0" rev="0"/>
          </a:camera>
          <a:lightRig rig="contrasting" dir="t">
            <a:rot lat="0" lon="0" rev="1500000"/>
          </a:lightRig>
        </a:scene3d>
      </dgm:spPr>
      <dgm:t>
        <a:bodyPr/>
        <a:lstStyle/>
        <a:p>
          <a:endParaRPr lang="en-US"/>
        </a:p>
      </dgm:t>
    </dgm:pt>
    <dgm:pt modelId="{06A0EBDC-9ECE-4B7E-B3ED-8A59258A7494}">
      <dgm:prSet phldrT="[Text]"/>
      <dgm:spPr>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dirty="0" smtClean="0">
              <a:effectLst>
                <a:outerShdw blurRad="38100" dist="38100" dir="2700000" algn="tl">
                  <a:srgbClr val="000000">
                    <a:alpha val="43137"/>
                  </a:srgbClr>
                </a:outerShdw>
              </a:effectLst>
            </a:rPr>
            <a:t>Plan</a:t>
          </a:r>
          <a:endParaRPr lang="en-US" dirty="0">
            <a:effectLst>
              <a:outerShdw blurRad="38100" dist="38100" dir="2700000" algn="tl">
                <a:srgbClr val="000000">
                  <a:alpha val="43137"/>
                </a:srgbClr>
              </a:outerShdw>
            </a:effectLst>
          </a:endParaRPr>
        </a:p>
      </dgm:t>
    </dgm:pt>
    <dgm:pt modelId="{FE6B0421-BB65-461E-8D81-06549E96A6CB}" type="parTrans" cxnId="{53240F3A-7C11-400A-BEA2-3B5C573FD6CB}">
      <dgm:prSet/>
      <dgm:spPr/>
      <dgm:t>
        <a:bodyPr/>
        <a:lstStyle/>
        <a:p>
          <a:endParaRPr lang="en-US"/>
        </a:p>
      </dgm:t>
    </dgm:pt>
    <dgm:pt modelId="{55103D76-B496-4319-AF99-DC4163A286D7}" type="sibTrans" cxnId="{53240F3A-7C11-400A-BEA2-3B5C573FD6CB}">
      <dgm:prSet/>
      <dgm:spPr>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a:p>
      </dgm:t>
    </dgm:pt>
    <dgm:pt modelId="{26E7666B-7141-41CD-9D0C-78D7FE8A8D69}">
      <dgm:prSet phldrT="[Text]"/>
      <dgm:spPr>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dirty="0" smtClean="0">
              <a:effectLst>
                <a:outerShdw blurRad="38100" dist="38100" dir="2700000" algn="tl">
                  <a:srgbClr val="000000">
                    <a:alpha val="43137"/>
                  </a:srgbClr>
                </a:outerShdw>
              </a:effectLst>
            </a:rPr>
            <a:t>Implement</a:t>
          </a:r>
          <a:endParaRPr lang="en-US" dirty="0">
            <a:effectLst>
              <a:outerShdw blurRad="38100" dist="38100" dir="2700000" algn="tl">
                <a:srgbClr val="000000">
                  <a:alpha val="43137"/>
                </a:srgbClr>
              </a:outerShdw>
            </a:effectLst>
          </a:endParaRPr>
        </a:p>
      </dgm:t>
    </dgm:pt>
    <dgm:pt modelId="{06BF872A-BC7D-44BA-A68D-650ED677F1F0}" type="parTrans" cxnId="{10ED727C-5DDF-4641-AD98-9EB60F61062A}">
      <dgm:prSet/>
      <dgm:spPr/>
      <dgm:t>
        <a:bodyPr/>
        <a:lstStyle/>
        <a:p>
          <a:endParaRPr lang="en-US"/>
        </a:p>
      </dgm:t>
    </dgm:pt>
    <dgm:pt modelId="{FE739036-6F32-4DB3-8A95-9E20F646AB7E}" type="sibTrans" cxnId="{10ED727C-5DDF-4641-AD98-9EB60F61062A}">
      <dgm:prSet/>
      <dgm:spPr/>
      <dgm:t>
        <a:bodyPr/>
        <a:lstStyle/>
        <a:p>
          <a:endParaRPr lang="en-US"/>
        </a:p>
      </dgm:t>
    </dgm:pt>
    <dgm:pt modelId="{E7D6D4F3-9E8B-4AB4-A995-2BC2902A9872}">
      <dgm:prSet phldrT="[Text]"/>
      <dgm:spPr>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dirty="0" smtClean="0">
              <a:effectLst>
                <a:outerShdw blurRad="38100" dist="38100" dir="2700000" algn="tl">
                  <a:srgbClr val="000000">
                    <a:alpha val="43137"/>
                  </a:srgbClr>
                </a:outerShdw>
              </a:effectLst>
            </a:rPr>
            <a:t>Monitor Progress</a:t>
          </a:r>
          <a:endParaRPr lang="en-US" dirty="0">
            <a:effectLst>
              <a:outerShdw blurRad="38100" dist="38100" dir="2700000" algn="tl">
                <a:srgbClr val="000000">
                  <a:alpha val="43137"/>
                </a:srgbClr>
              </a:outerShdw>
            </a:effectLst>
          </a:endParaRPr>
        </a:p>
      </dgm:t>
    </dgm:pt>
    <dgm:pt modelId="{B2810BAA-981B-47CD-A082-26C891C1EF60}" type="parTrans" cxnId="{C408C88D-D986-4A34-BB6D-A2B8F2C9FDB8}">
      <dgm:prSet/>
      <dgm:spPr/>
      <dgm:t>
        <a:bodyPr/>
        <a:lstStyle/>
        <a:p>
          <a:endParaRPr lang="en-US"/>
        </a:p>
      </dgm:t>
    </dgm:pt>
    <dgm:pt modelId="{DFC01BB2-276C-45B6-B4F1-C3E6B7F08671}" type="sibTrans" cxnId="{C408C88D-D986-4A34-BB6D-A2B8F2C9FDB8}">
      <dgm:prSet/>
      <dgm:spPr/>
      <dgm:t>
        <a:bodyPr/>
        <a:lstStyle/>
        <a:p>
          <a:endParaRPr lang="en-US"/>
        </a:p>
      </dgm:t>
    </dgm:pt>
    <dgm:pt modelId="{62BCEA28-5DA7-4595-A316-12A9A8559D14}">
      <dgm:prSet phldrT="[Text]"/>
      <dgm:spPr>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dirty="0" smtClean="0">
              <a:effectLst>
                <a:outerShdw blurRad="38100" dist="38100" dir="2700000" algn="tl">
                  <a:srgbClr val="000000">
                    <a:alpha val="43137"/>
                  </a:srgbClr>
                </a:outerShdw>
              </a:effectLst>
            </a:rPr>
            <a:t>Review</a:t>
          </a:r>
          <a:endParaRPr lang="en-US" dirty="0">
            <a:effectLst>
              <a:outerShdw blurRad="38100" dist="38100" dir="2700000" algn="tl">
                <a:srgbClr val="000000">
                  <a:alpha val="43137"/>
                </a:srgbClr>
              </a:outerShdw>
            </a:effectLst>
          </a:endParaRPr>
        </a:p>
      </dgm:t>
    </dgm:pt>
    <dgm:pt modelId="{C140D607-6CC0-408C-87EF-EEA990931F07}" type="parTrans" cxnId="{703CF71F-32DB-4E12-890A-43FED115CB31}">
      <dgm:prSet/>
      <dgm:spPr/>
      <dgm:t>
        <a:bodyPr/>
        <a:lstStyle/>
        <a:p>
          <a:endParaRPr lang="en-US"/>
        </a:p>
      </dgm:t>
    </dgm:pt>
    <dgm:pt modelId="{08243B42-D56F-414E-9B46-375E87EA2B5E}" type="sibTrans" cxnId="{703CF71F-32DB-4E12-890A-43FED115CB31}">
      <dgm:prSet/>
      <dgm:spPr/>
      <dgm:t>
        <a:bodyPr/>
        <a:lstStyle/>
        <a:p>
          <a:endParaRPr lang="en-US"/>
        </a:p>
      </dgm:t>
    </dgm:pt>
    <dgm:pt modelId="{EA187CDF-412C-4994-BBB7-428B6BCFDD86}" type="pres">
      <dgm:prSet presAssocID="{B2D4379F-0D40-46BB-8EF7-D14E3F55FED6}" presName="Name0" presStyleCnt="0">
        <dgm:presLayoutVars>
          <dgm:dir/>
          <dgm:resizeHandles val="exact"/>
        </dgm:presLayoutVars>
      </dgm:prSet>
      <dgm:spPr/>
      <dgm:t>
        <a:bodyPr/>
        <a:lstStyle/>
        <a:p>
          <a:endParaRPr lang="en-US"/>
        </a:p>
      </dgm:t>
    </dgm:pt>
    <dgm:pt modelId="{6C81C2AA-1247-4D0F-9460-AA95F21C8F4E}" type="pres">
      <dgm:prSet presAssocID="{B2D4379F-0D40-46BB-8EF7-D14E3F55FED6}" presName="cycle" presStyleCnt="0"/>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a:p>
      </dgm:t>
    </dgm:pt>
    <dgm:pt modelId="{8528FD58-F1D3-4492-8326-00B06FE009E0}" type="pres">
      <dgm:prSet presAssocID="{06A0EBDC-9ECE-4B7E-B3ED-8A59258A7494}" presName="nodeFirstNode" presStyleLbl="node1" presStyleIdx="0" presStyleCnt="4">
        <dgm:presLayoutVars>
          <dgm:bulletEnabled val="1"/>
        </dgm:presLayoutVars>
      </dgm:prSet>
      <dgm:spPr/>
      <dgm:t>
        <a:bodyPr/>
        <a:lstStyle/>
        <a:p>
          <a:endParaRPr lang="en-US"/>
        </a:p>
      </dgm:t>
    </dgm:pt>
    <dgm:pt modelId="{9D2B471F-869D-4C74-AA6F-18E99E659A38}" type="pres">
      <dgm:prSet presAssocID="{55103D76-B496-4319-AF99-DC4163A286D7}" presName="sibTransFirstNode" presStyleLbl="bgShp" presStyleIdx="0" presStyleCnt="1"/>
      <dgm:spPr/>
      <dgm:t>
        <a:bodyPr/>
        <a:lstStyle/>
        <a:p>
          <a:endParaRPr lang="en-US"/>
        </a:p>
      </dgm:t>
    </dgm:pt>
    <dgm:pt modelId="{C5B994FB-625F-4F84-A997-F816E7183201}" type="pres">
      <dgm:prSet presAssocID="{26E7666B-7141-41CD-9D0C-78D7FE8A8D69}" presName="nodeFollowingNodes" presStyleLbl="node1" presStyleIdx="1" presStyleCnt="4">
        <dgm:presLayoutVars>
          <dgm:bulletEnabled val="1"/>
        </dgm:presLayoutVars>
      </dgm:prSet>
      <dgm:spPr/>
      <dgm:t>
        <a:bodyPr/>
        <a:lstStyle/>
        <a:p>
          <a:endParaRPr lang="en-US"/>
        </a:p>
      </dgm:t>
    </dgm:pt>
    <dgm:pt modelId="{CB4B3A8F-A53E-45FD-A503-A30138BD73C2}" type="pres">
      <dgm:prSet presAssocID="{E7D6D4F3-9E8B-4AB4-A995-2BC2902A9872}" presName="nodeFollowingNodes" presStyleLbl="node1" presStyleIdx="2" presStyleCnt="4">
        <dgm:presLayoutVars>
          <dgm:bulletEnabled val="1"/>
        </dgm:presLayoutVars>
      </dgm:prSet>
      <dgm:spPr/>
      <dgm:t>
        <a:bodyPr/>
        <a:lstStyle/>
        <a:p>
          <a:endParaRPr lang="en-US"/>
        </a:p>
      </dgm:t>
    </dgm:pt>
    <dgm:pt modelId="{2B1CC70B-F772-4E7B-8D54-8B799FDA8AE7}" type="pres">
      <dgm:prSet presAssocID="{62BCEA28-5DA7-4595-A316-12A9A8559D14}" presName="nodeFollowingNodes" presStyleLbl="node1" presStyleIdx="3" presStyleCnt="4">
        <dgm:presLayoutVars>
          <dgm:bulletEnabled val="1"/>
        </dgm:presLayoutVars>
      </dgm:prSet>
      <dgm:spPr/>
      <dgm:t>
        <a:bodyPr/>
        <a:lstStyle/>
        <a:p>
          <a:endParaRPr lang="en-US"/>
        </a:p>
      </dgm:t>
    </dgm:pt>
  </dgm:ptLst>
  <dgm:cxnLst>
    <dgm:cxn modelId="{0A3A5D7B-1BBA-461D-B8B6-0526CE3E8DE7}" type="presOf" srcId="{E7D6D4F3-9E8B-4AB4-A995-2BC2902A9872}" destId="{CB4B3A8F-A53E-45FD-A503-A30138BD73C2}" srcOrd="0" destOrd="0" presId="urn:microsoft.com/office/officeart/2005/8/layout/cycle3"/>
    <dgm:cxn modelId="{AF792FC9-C273-43D1-A412-DBA7E9330CA4}" type="presOf" srcId="{06A0EBDC-9ECE-4B7E-B3ED-8A59258A7494}" destId="{8528FD58-F1D3-4492-8326-00B06FE009E0}" srcOrd="0" destOrd="0" presId="urn:microsoft.com/office/officeart/2005/8/layout/cycle3"/>
    <dgm:cxn modelId="{C408C88D-D986-4A34-BB6D-A2B8F2C9FDB8}" srcId="{B2D4379F-0D40-46BB-8EF7-D14E3F55FED6}" destId="{E7D6D4F3-9E8B-4AB4-A995-2BC2902A9872}" srcOrd="2" destOrd="0" parTransId="{B2810BAA-981B-47CD-A082-26C891C1EF60}" sibTransId="{DFC01BB2-276C-45B6-B4F1-C3E6B7F08671}"/>
    <dgm:cxn modelId="{5477514C-844A-4B22-B8A6-5E1E51F21E61}" type="presOf" srcId="{55103D76-B496-4319-AF99-DC4163A286D7}" destId="{9D2B471F-869D-4C74-AA6F-18E99E659A38}" srcOrd="0" destOrd="0" presId="urn:microsoft.com/office/officeart/2005/8/layout/cycle3"/>
    <dgm:cxn modelId="{1F89E7B5-835B-4C74-A5C0-25E24D500D57}" type="presOf" srcId="{62BCEA28-5DA7-4595-A316-12A9A8559D14}" destId="{2B1CC70B-F772-4E7B-8D54-8B799FDA8AE7}" srcOrd="0" destOrd="0" presId="urn:microsoft.com/office/officeart/2005/8/layout/cycle3"/>
    <dgm:cxn modelId="{53240F3A-7C11-400A-BEA2-3B5C573FD6CB}" srcId="{B2D4379F-0D40-46BB-8EF7-D14E3F55FED6}" destId="{06A0EBDC-9ECE-4B7E-B3ED-8A59258A7494}" srcOrd="0" destOrd="0" parTransId="{FE6B0421-BB65-461E-8D81-06549E96A6CB}" sibTransId="{55103D76-B496-4319-AF99-DC4163A286D7}"/>
    <dgm:cxn modelId="{10ED727C-5DDF-4641-AD98-9EB60F61062A}" srcId="{B2D4379F-0D40-46BB-8EF7-D14E3F55FED6}" destId="{26E7666B-7141-41CD-9D0C-78D7FE8A8D69}" srcOrd="1" destOrd="0" parTransId="{06BF872A-BC7D-44BA-A68D-650ED677F1F0}" sibTransId="{FE739036-6F32-4DB3-8A95-9E20F646AB7E}"/>
    <dgm:cxn modelId="{FCA9C609-E7CC-48A3-BF7E-0DCBF4E3295F}" type="presOf" srcId="{26E7666B-7141-41CD-9D0C-78D7FE8A8D69}" destId="{C5B994FB-625F-4F84-A997-F816E7183201}" srcOrd="0" destOrd="0" presId="urn:microsoft.com/office/officeart/2005/8/layout/cycle3"/>
    <dgm:cxn modelId="{7096ED79-897D-4361-842C-8024DBFA4A16}" type="presOf" srcId="{B2D4379F-0D40-46BB-8EF7-D14E3F55FED6}" destId="{EA187CDF-412C-4994-BBB7-428B6BCFDD86}" srcOrd="0" destOrd="0" presId="urn:microsoft.com/office/officeart/2005/8/layout/cycle3"/>
    <dgm:cxn modelId="{703CF71F-32DB-4E12-890A-43FED115CB31}" srcId="{B2D4379F-0D40-46BB-8EF7-D14E3F55FED6}" destId="{62BCEA28-5DA7-4595-A316-12A9A8559D14}" srcOrd="3" destOrd="0" parTransId="{C140D607-6CC0-408C-87EF-EEA990931F07}" sibTransId="{08243B42-D56F-414E-9B46-375E87EA2B5E}"/>
    <dgm:cxn modelId="{D88B2A99-B69A-4FE4-AF6E-A6DE14ADF43C}" type="presParOf" srcId="{EA187CDF-412C-4994-BBB7-428B6BCFDD86}" destId="{6C81C2AA-1247-4D0F-9460-AA95F21C8F4E}" srcOrd="0" destOrd="0" presId="urn:microsoft.com/office/officeart/2005/8/layout/cycle3"/>
    <dgm:cxn modelId="{F8B75AAC-FF64-4753-9B21-B43A1108DB24}" type="presParOf" srcId="{6C81C2AA-1247-4D0F-9460-AA95F21C8F4E}" destId="{8528FD58-F1D3-4492-8326-00B06FE009E0}" srcOrd="0" destOrd="0" presId="urn:microsoft.com/office/officeart/2005/8/layout/cycle3"/>
    <dgm:cxn modelId="{CA92E9A2-7A29-4209-80D1-1C018BD43B22}" type="presParOf" srcId="{6C81C2AA-1247-4D0F-9460-AA95F21C8F4E}" destId="{9D2B471F-869D-4C74-AA6F-18E99E659A38}" srcOrd="1" destOrd="0" presId="urn:microsoft.com/office/officeart/2005/8/layout/cycle3"/>
    <dgm:cxn modelId="{2658B6F4-7DA2-4593-A628-DC9FE2E817C7}" type="presParOf" srcId="{6C81C2AA-1247-4D0F-9460-AA95F21C8F4E}" destId="{C5B994FB-625F-4F84-A997-F816E7183201}" srcOrd="2" destOrd="0" presId="urn:microsoft.com/office/officeart/2005/8/layout/cycle3"/>
    <dgm:cxn modelId="{35E21B57-9692-456F-B9F2-E9821D2D23AB}" type="presParOf" srcId="{6C81C2AA-1247-4D0F-9460-AA95F21C8F4E}" destId="{CB4B3A8F-A53E-45FD-A503-A30138BD73C2}" srcOrd="3" destOrd="0" presId="urn:microsoft.com/office/officeart/2005/8/layout/cycle3"/>
    <dgm:cxn modelId="{67189F27-9271-4454-B448-B185DEBE334E}" type="presParOf" srcId="{6C81C2AA-1247-4D0F-9460-AA95F21C8F4E}" destId="{2B1CC70B-F772-4E7B-8D54-8B799FDA8AE7}" srcOrd="4"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1" cy="461169"/>
          </a:xfrm>
          <a:prstGeom prst="rect">
            <a:avLst/>
          </a:prstGeom>
        </p:spPr>
        <p:txBody>
          <a:bodyPr vert="horz" lIns="92292" tIns="46146" rIns="92292" bIns="46146" rtlCol="0"/>
          <a:lstStyle>
            <a:lvl1pPr algn="l">
              <a:defRPr sz="1100"/>
            </a:lvl1pPr>
          </a:lstStyle>
          <a:p>
            <a:endParaRPr lang="en-US"/>
          </a:p>
        </p:txBody>
      </p:sp>
      <p:sp>
        <p:nvSpPr>
          <p:cNvPr id="3" name="Date Placeholder 2"/>
          <p:cNvSpPr>
            <a:spLocks noGrp="1"/>
          </p:cNvSpPr>
          <p:nvPr>
            <p:ph type="dt" idx="1"/>
          </p:nvPr>
        </p:nvSpPr>
        <p:spPr>
          <a:xfrm>
            <a:off x="3970939" y="0"/>
            <a:ext cx="3037841" cy="461169"/>
          </a:xfrm>
          <a:prstGeom prst="rect">
            <a:avLst/>
          </a:prstGeom>
        </p:spPr>
        <p:txBody>
          <a:bodyPr vert="horz" lIns="92292" tIns="46146" rIns="92292" bIns="46146" rtlCol="0"/>
          <a:lstStyle>
            <a:lvl1pPr algn="r">
              <a:defRPr sz="1100"/>
            </a:lvl1pPr>
          </a:lstStyle>
          <a:p>
            <a:fld id="{020DC184-171D-4AFE-99AC-AE3C8F81D921}" type="datetimeFigureOut">
              <a:rPr lang="en-US" smtClean="0"/>
              <a:t>11/3/2015</a:t>
            </a:fld>
            <a:endParaRPr lang="en-US"/>
          </a:p>
        </p:txBody>
      </p:sp>
      <p:sp>
        <p:nvSpPr>
          <p:cNvPr id="4" name="Slide Image Placeholder 3"/>
          <p:cNvSpPr>
            <a:spLocks noGrp="1" noRot="1" noChangeAspect="1"/>
          </p:cNvSpPr>
          <p:nvPr>
            <p:ph type="sldImg" idx="2"/>
          </p:nvPr>
        </p:nvSpPr>
        <p:spPr>
          <a:xfrm>
            <a:off x="1200150" y="692150"/>
            <a:ext cx="4611688" cy="3457575"/>
          </a:xfrm>
          <a:prstGeom prst="rect">
            <a:avLst/>
          </a:prstGeom>
          <a:noFill/>
          <a:ln w="12700">
            <a:solidFill>
              <a:prstClr val="black"/>
            </a:solidFill>
          </a:ln>
        </p:spPr>
        <p:txBody>
          <a:bodyPr vert="horz" lIns="92292" tIns="46146" rIns="92292" bIns="46146" rtlCol="0" anchor="ctr"/>
          <a:lstStyle/>
          <a:p>
            <a:endParaRPr lang="en-US"/>
          </a:p>
        </p:txBody>
      </p:sp>
      <p:sp>
        <p:nvSpPr>
          <p:cNvPr id="5" name="Notes Placeholder 4"/>
          <p:cNvSpPr>
            <a:spLocks noGrp="1"/>
          </p:cNvSpPr>
          <p:nvPr>
            <p:ph type="body" sz="quarter" idx="3"/>
          </p:nvPr>
        </p:nvSpPr>
        <p:spPr>
          <a:xfrm>
            <a:off x="701041" y="4381104"/>
            <a:ext cx="5608320" cy="4150519"/>
          </a:xfrm>
          <a:prstGeom prst="rect">
            <a:avLst/>
          </a:prstGeom>
        </p:spPr>
        <p:txBody>
          <a:bodyPr vert="horz" lIns="92292" tIns="46146" rIns="92292" bIns="4614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760606"/>
            <a:ext cx="3037841" cy="461169"/>
          </a:xfrm>
          <a:prstGeom prst="rect">
            <a:avLst/>
          </a:prstGeom>
        </p:spPr>
        <p:txBody>
          <a:bodyPr vert="horz" lIns="92292" tIns="46146" rIns="92292" bIns="46146" rtlCol="0" anchor="b"/>
          <a:lstStyle>
            <a:lvl1pPr algn="l">
              <a:defRPr sz="1100"/>
            </a:lvl1pPr>
          </a:lstStyle>
          <a:p>
            <a:endParaRPr lang="en-US"/>
          </a:p>
        </p:txBody>
      </p:sp>
      <p:sp>
        <p:nvSpPr>
          <p:cNvPr id="7" name="Slide Number Placeholder 6"/>
          <p:cNvSpPr>
            <a:spLocks noGrp="1"/>
          </p:cNvSpPr>
          <p:nvPr>
            <p:ph type="sldNum" sz="quarter" idx="5"/>
          </p:nvPr>
        </p:nvSpPr>
        <p:spPr>
          <a:xfrm>
            <a:off x="3970939" y="8760606"/>
            <a:ext cx="3037841" cy="461169"/>
          </a:xfrm>
          <a:prstGeom prst="rect">
            <a:avLst/>
          </a:prstGeom>
        </p:spPr>
        <p:txBody>
          <a:bodyPr vert="horz" lIns="92292" tIns="46146" rIns="92292" bIns="46146" rtlCol="0" anchor="b"/>
          <a:lstStyle>
            <a:lvl1pPr algn="r">
              <a:defRPr sz="1100"/>
            </a:lvl1pPr>
          </a:lstStyle>
          <a:p>
            <a:fld id="{A4C2B4CF-5D2E-441D-8DBD-66D732669D33}" type="slidenum">
              <a:rPr lang="en-US" smtClean="0"/>
              <a:t>‹#›</a:t>
            </a:fld>
            <a:endParaRPr lang="en-US"/>
          </a:p>
        </p:txBody>
      </p:sp>
    </p:spTree>
    <p:extLst>
      <p:ext uri="{BB962C8B-B14F-4D97-AF65-F5344CB8AC3E}">
        <p14:creationId xmlns:p14="http://schemas.microsoft.com/office/powerpoint/2010/main" val="2700810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the slide </a:t>
            </a:r>
            <a:r>
              <a:rPr lang="en-US" dirty="0" smtClean="0"/>
              <a:t>-Welcome </a:t>
            </a:r>
          </a:p>
          <a:p>
            <a:endParaRPr lang="en-US" dirty="0" smtClean="0"/>
          </a:p>
          <a:p>
            <a:pPr defTabSz="898280">
              <a:defRPr/>
            </a:pPr>
            <a:r>
              <a:rPr lang="en-US" b="1"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PRESENTER</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 </a:t>
            </a:r>
            <a:r>
              <a:rPr lang="en-US" i="1"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use content below to frame presentation of material</a:t>
            </a:r>
          </a:p>
          <a:p>
            <a:pPr marL="617567" lvl="1" indent="-168427">
              <a:buFont typeface="Arial" panose="020B0604020202020204" pitchFamily="34" charset="0"/>
              <a:buChar char="•"/>
            </a:pPr>
            <a:r>
              <a:rPr lang="en-US" baseline="0" dirty="0" smtClean="0"/>
              <a:t>Fourth and final module in the series</a:t>
            </a:r>
          </a:p>
          <a:p>
            <a:pPr marL="617567" lvl="1" indent="-168427">
              <a:buFont typeface="Arial" panose="020B0604020202020204" pitchFamily="34" charset="0"/>
              <a:buChar char="•"/>
            </a:pPr>
            <a:r>
              <a:rPr lang="en-US" baseline="0" dirty="0" smtClean="0"/>
              <a:t>General purpose - An overview and discussion </a:t>
            </a:r>
            <a:r>
              <a:rPr lang="en-US" dirty="0" smtClean="0"/>
              <a:t>about instructional</a:t>
            </a:r>
            <a:r>
              <a:rPr lang="en-US" baseline="0" dirty="0" smtClean="0"/>
              <a:t> services and program supports</a:t>
            </a:r>
            <a:endParaRPr lang="en-US" dirty="0" smtClean="0"/>
          </a:p>
          <a:p>
            <a:endParaRPr lang="en-US" dirty="0" smtClean="0"/>
          </a:p>
          <a:p>
            <a:pPr defTabSz="898395">
              <a:defRPr/>
            </a:pPr>
            <a:endParaRPr lang="en-US" dirty="0"/>
          </a:p>
        </p:txBody>
      </p:sp>
      <p:sp>
        <p:nvSpPr>
          <p:cNvPr id="4" name="Slide Number Placeholder 3"/>
          <p:cNvSpPr>
            <a:spLocks noGrp="1"/>
          </p:cNvSpPr>
          <p:nvPr>
            <p:ph type="sldNum" sz="quarter" idx="10"/>
          </p:nvPr>
        </p:nvSpPr>
        <p:spPr/>
        <p:txBody>
          <a:bodyPr/>
          <a:lstStyle/>
          <a:p>
            <a:fld id="{88C8E89D-9DEE-41EB-B73F-C1E1FB02B27F}"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805627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8395">
              <a:defRPr/>
            </a:pPr>
            <a:r>
              <a:rPr lang="en-US" b="1" dirty="0">
                <a:solidFill>
                  <a:prstClr val="black"/>
                </a:solidFill>
              </a:rPr>
              <a:t>Point of slide </a:t>
            </a:r>
            <a:r>
              <a:rPr lang="en-US" dirty="0">
                <a:solidFill>
                  <a:prstClr val="black"/>
                </a:solidFill>
              </a:rPr>
              <a:t>–  illustrate examples of accommodations versus modifications</a:t>
            </a:r>
          </a:p>
          <a:p>
            <a:pPr defTabSz="898395">
              <a:defRPr/>
            </a:pPr>
            <a:endParaRPr lang="en-US" dirty="0">
              <a:solidFill>
                <a:prstClr val="black"/>
              </a:solidFill>
            </a:endParaRPr>
          </a:p>
          <a:p>
            <a:pPr defTabSz="922921">
              <a:defRPr/>
            </a:pPr>
            <a:r>
              <a:rPr lang="en-US" b="1" dirty="0" smtClean="0">
                <a:solidFill>
                  <a:prstClr val="black"/>
                </a:solidFill>
              </a:rPr>
              <a:t>PRESENTER</a:t>
            </a:r>
            <a:r>
              <a:rPr lang="en-US" dirty="0">
                <a:solidFill>
                  <a:prstClr val="black"/>
                </a:solidFill>
              </a:rPr>
              <a:t>:  </a:t>
            </a:r>
            <a:r>
              <a:rPr lang="en-US" i="1" dirty="0">
                <a:solidFill>
                  <a:prstClr val="black"/>
                </a:solidFill>
              </a:rPr>
              <a:t> use content below to frame discussion of material</a:t>
            </a:r>
          </a:p>
          <a:p>
            <a:pPr marL="634508" lvl="1" indent="-173048" defTabSz="898395">
              <a:buFont typeface="Arial" panose="020B0604020202020204" pitchFamily="34" charset="0"/>
              <a:buChar char="•"/>
              <a:defRPr/>
            </a:pPr>
            <a:r>
              <a:rPr lang="en-US" dirty="0">
                <a:solidFill>
                  <a:prstClr val="black"/>
                </a:solidFill>
              </a:rPr>
              <a:t>We often use words interchangeably</a:t>
            </a:r>
          </a:p>
          <a:p>
            <a:pPr marL="634508" lvl="1" indent="-173048" defTabSz="898395">
              <a:buFont typeface="Arial" panose="020B0604020202020204" pitchFamily="34" charset="0"/>
              <a:buChar char="•"/>
              <a:defRPr/>
            </a:pPr>
            <a:r>
              <a:rPr lang="en-US" dirty="0">
                <a:solidFill>
                  <a:prstClr val="black"/>
                </a:solidFill>
              </a:rPr>
              <a:t>Important to remember that modifications can change the content or criteria. Performance criteria reduction (50% versus passing criterion of 70%)</a:t>
            </a:r>
          </a:p>
          <a:p>
            <a:pPr marL="634508" lvl="1" indent="-173048" defTabSz="898395">
              <a:buFont typeface="Arial" panose="020B0604020202020204" pitchFamily="34" charset="0"/>
              <a:buChar char="•"/>
              <a:defRPr/>
            </a:pPr>
            <a:r>
              <a:rPr lang="en-US" dirty="0">
                <a:solidFill>
                  <a:prstClr val="black"/>
                </a:solidFill>
              </a:rPr>
              <a:t>Before selecting a modification, it is critical to consider potential consequences; for testing purposes, determine whether it is an accommodation (tool to access) or modification – which would invalidate the test (memory of facts at the early grades) because it changes what is expected to learn</a:t>
            </a:r>
          </a:p>
          <a:p>
            <a:pPr marL="634508" lvl="1" indent="-173048" defTabSz="898395">
              <a:buFont typeface="Arial" panose="020B0604020202020204" pitchFamily="34" charset="0"/>
              <a:buChar char="•"/>
              <a:defRPr/>
            </a:pPr>
            <a:r>
              <a:rPr lang="en-US" dirty="0">
                <a:solidFill>
                  <a:prstClr val="black"/>
                </a:solidFill>
              </a:rPr>
              <a:t>Generate other ideas from participants</a:t>
            </a:r>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3673050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define supplementary aids and services</a:t>
            </a:r>
          </a:p>
          <a:p>
            <a:endParaRPr lang="en-US" baseline="0" dirty="0" smtClean="0"/>
          </a:p>
          <a:p>
            <a:pPr lvl="1" defTabSz="898395">
              <a:defRPr/>
            </a:pPr>
            <a:r>
              <a:rPr lang="en-US" dirty="0" smtClean="0"/>
              <a:t>PRESENTER – </a:t>
            </a:r>
            <a:r>
              <a:rPr lang="en-US" u="sng" dirty="0" smtClean="0"/>
              <a:t>Learner Handout packet,</a:t>
            </a:r>
            <a:r>
              <a:rPr lang="en-US" u="none" dirty="0" smtClean="0"/>
              <a:t> p. 3 - Definitions</a:t>
            </a:r>
            <a:endParaRPr lang="en-US"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p>
          <a:p>
            <a:pPr marL="634508" lvl="1" indent="-173048">
              <a:buFont typeface="Arial" panose="020B0604020202020204" pitchFamily="34" charset="0"/>
              <a:buChar char="•"/>
            </a:pPr>
            <a:r>
              <a:rPr lang="en-US" i="0" baseline="0" dirty="0" smtClean="0"/>
              <a:t>Definition is found in terminology included in IDEA.</a:t>
            </a:r>
          </a:p>
          <a:p>
            <a:pPr marL="634508" lvl="1" indent="-173048">
              <a:buFont typeface="Arial" panose="020B0604020202020204" pitchFamily="34" charset="0"/>
              <a:buChar char="•"/>
            </a:pPr>
            <a:r>
              <a:rPr lang="en-US" i="0" baseline="0" dirty="0" smtClean="0"/>
              <a:t>Most supplementary aids, services and other supports are provided to the student (e.g., one-on-one aide, adaptive equipment for student use).</a:t>
            </a:r>
          </a:p>
          <a:p>
            <a:pPr marL="634508" lvl="1" indent="-173048">
              <a:buFont typeface="Arial" panose="020B0604020202020204" pitchFamily="34" charset="0"/>
              <a:buChar char="•"/>
            </a:pPr>
            <a:r>
              <a:rPr lang="en-US" i="0" baseline="0" dirty="0" smtClean="0"/>
              <a:t>Sometimes training for the classroom teacher may be needed in order to ensure the teacher knows how to work with the individual student, how to correctly implement an individualized strategy or how to correctly use or track the use of a piece of equipment.  Support and training for staff who work with the child can also be included under supplementary aids and services. (See http://www.parentcenterhub.org/repository/iep-supplementary/ for a longer list of examples from the field.)</a:t>
            </a:r>
          </a:p>
          <a:p>
            <a:pPr marL="634508" lvl="1" indent="-173048">
              <a:buFont typeface="Arial" panose="020B0604020202020204" pitchFamily="34" charset="0"/>
              <a:buChar char="•"/>
            </a:pPr>
            <a:r>
              <a:rPr lang="en-US" i="0" baseline="0" dirty="0" smtClean="0"/>
              <a:t>May sometimes be thought of as accommodations.</a:t>
            </a:r>
            <a:endParaRPr lang="en-US" i="0" dirty="0" smtClean="0"/>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725433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a:t>
            </a:r>
            <a:r>
              <a:rPr lang="en-US" b="1" baseline="0" dirty="0" smtClean="0"/>
              <a:t> of slide </a:t>
            </a:r>
            <a:r>
              <a:rPr lang="en-US" b="0" baseline="0" dirty="0" smtClean="0"/>
              <a:t>- pre-assess knowledge of supplementary aids and services, accommodations, and modifications</a:t>
            </a:r>
            <a:endParaRPr lang="en-US" b="0" dirty="0" smtClean="0"/>
          </a:p>
          <a:p>
            <a:pPr defTabSz="898395">
              <a:defRPr/>
            </a:pPr>
            <a:endParaRPr lang="en-US" dirty="0">
              <a:solidFill>
                <a:prstClr val="black"/>
              </a:solidFill>
            </a:endParaRPr>
          </a:p>
          <a:p>
            <a:pPr lvl="1" defTabSz="898395">
              <a:defRPr/>
            </a:pPr>
            <a:r>
              <a:rPr lang="en-US" dirty="0" smtClean="0">
                <a:solidFill>
                  <a:prstClr val="black"/>
                </a:solidFill>
              </a:rPr>
              <a:t>PRESENTER </a:t>
            </a:r>
            <a:r>
              <a:rPr lang="en-US" dirty="0">
                <a:solidFill>
                  <a:prstClr val="black"/>
                </a:solidFill>
              </a:rPr>
              <a:t>– </a:t>
            </a:r>
            <a:r>
              <a:rPr lang="en-US" u="sng" dirty="0">
                <a:solidFill>
                  <a:prstClr val="black"/>
                </a:solidFill>
              </a:rPr>
              <a:t> Learner Handout packet,</a:t>
            </a:r>
            <a:r>
              <a:rPr lang="en-US" dirty="0">
                <a:solidFill>
                  <a:prstClr val="black"/>
                </a:solidFill>
              </a:rPr>
              <a:t> p. </a:t>
            </a:r>
            <a:r>
              <a:rPr lang="en-US" dirty="0" smtClean="0">
                <a:solidFill>
                  <a:prstClr val="black"/>
                </a:solidFill>
              </a:rPr>
              <a:t>4</a:t>
            </a:r>
            <a:endParaRPr lang="en-US" dirty="0">
              <a:solidFill>
                <a:prstClr val="black"/>
              </a:solidFill>
            </a:endParaRPr>
          </a:p>
          <a:p>
            <a:endParaRPr lang="en-US" dirty="0" smtClean="0"/>
          </a:p>
          <a:p>
            <a:r>
              <a:rPr lang="en-US" b="1" dirty="0" smtClean="0"/>
              <a:t>PRESENTER</a:t>
            </a:r>
            <a:r>
              <a:rPr lang="en-US" b="0" dirty="0" smtClean="0"/>
              <a:t> – Allow</a:t>
            </a:r>
            <a:r>
              <a:rPr lang="en-US" b="0" baseline="0" dirty="0" smtClean="0"/>
              <a:t> </a:t>
            </a:r>
            <a:r>
              <a:rPr lang="en-US" dirty="0" smtClean="0"/>
              <a:t>2 minutes response time then move forward with answers and explanations</a:t>
            </a:r>
          </a:p>
          <a:p>
            <a:endParaRPr lang="en-US" dirty="0" smtClean="0"/>
          </a:p>
          <a:p>
            <a:r>
              <a:rPr lang="en-US" b="1" dirty="0" smtClean="0"/>
              <a:t>Answer </a:t>
            </a:r>
            <a:r>
              <a:rPr lang="en-US" b="0" dirty="0" smtClean="0"/>
              <a:t>– </a:t>
            </a:r>
          </a:p>
          <a:p>
            <a:r>
              <a:rPr lang="en-US" b="0" dirty="0" smtClean="0"/>
              <a:t>1: </a:t>
            </a:r>
            <a:r>
              <a:rPr lang="en-US" dirty="0" smtClean="0"/>
              <a:t>B. Modification – The expectation</a:t>
            </a:r>
            <a:r>
              <a:rPr lang="en-US" baseline="0" dirty="0" smtClean="0"/>
              <a:t> of what Lizzie is to learn is changed from 4</a:t>
            </a:r>
            <a:r>
              <a:rPr lang="en-US" baseline="30000" dirty="0" smtClean="0"/>
              <a:t>th</a:t>
            </a:r>
            <a:r>
              <a:rPr lang="en-US" baseline="0" dirty="0" smtClean="0"/>
              <a:t> grade to 2</a:t>
            </a:r>
            <a:r>
              <a:rPr lang="en-US" baseline="30000" dirty="0" smtClean="0"/>
              <a:t>nd</a:t>
            </a:r>
            <a:r>
              <a:rPr lang="en-US" baseline="0" dirty="0" smtClean="0"/>
              <a:t> grade.</a:t>
            </a:r>
          </a:p>
          <a:p>
            <a:endParaRPr lang="en-US" baseline="0" dirty="0" smtClean="0"/>
          </a:p>
          <a:p>
            <a:r>
              <a:rPr lang="en-US" baseline="0" dirty="0" smtClean="0"/>
              <a:t>2: </a:t>
            </a:r>
            <a:r>
              <a:rPr lang="en-US" b="0" dirty="0" smtClean="0"/>
              <a:t>D</a:t>
            </a:r>
            <a:r>
              <a:rPr lang="en-US" dirty="0" smtClean="0"/>
              <a:t>. One on one assistant </a:t>
            </a:r>
          </a:p>
          <a:p>
            <a:pPr marL="600298" lvl="1" indent="-163718">
              <a:buFont typeface="Arial" panose="020B0604020202020204" pitchFamily="34" charset="0"/>
              <a:buChar char="•"/>
            </a:pPr>
            <a:r>
              <a:rPr lang="en-US" dirty="0" smtClean="0"/>
              <a:t>Extended time can be an accommodation</a:t>
            </a:r>
          </a:p>
          <a:p>
            <a:pPr marL="600298" lvl="1" indent="-163718">
              <a:buFont typeface="Arial" panose="020B0604020202020204" pitchFamily="34" charset="0"/>
              <a:buChar char="•"/>
            </a:pPr>
            <a:r>
              <a:rPr lang="en-US" dirty="0" smtClean="0"/>
              <a:t>Alternate directions can be an accommodation</a:t>
            </a:r>
            <a:r>
              <a:rPr lang="en-US" baseline="0" dirty="0" smtClean="0"/>
              <a:t> or modification</a:t>
            </a:r>
          </a:p>
          <a:p>
            <a:pPr marL="600298" lvl="1" indent="-163718">
              <a:buFont typeface="Arial" panose="020B0604020202020204" pitchFamily="34" charset="0"/>
              <a:buChar char="•"/>
            </a:pPr>
            <a:r>
              <a:rPr lang="en-US" baseline="0" dirty="0" smtClean="0"/>
              <a:t>Fewer homework assignments can be an accommodation</a:t>
            </a:r>
          </a:p>
          <a:p>
            <a:pPr marL="600298" lvl="1" indent="-163718">
              <a:buFont typeface="Arial" panose="020B0604020202020204" pitchFamily="34" charset="0"/>
              <a:buChar char="•"/>
            </a:pPr>
            <a:r>
              <a:rPr lang="en-US" baseline="0" dirty="0" smtClean="0"/>
              <a:t>A one-on-one assistant is a supplementary aid or service- it fits the definition: </a:t>
            </a:r>
            <a:r>
              <a:rPr lang="en-US" dirty="0" smtClean="0"/>
              <a:t>aids, services and other supports that are provided in general education classes, education-related settings, and in extracurricular and nonacademic settings so students with disabilities can be educated with students without disabilities as much as possible</a:t>
            </a:r>
          </a:p>
          <a:p>
            <a:pPr marL="600298" lvl="1" indent="-163718">
              <a:buFont typeface="Arial" panose="020B0604020202020204" pitchFamily="34" charset="0"/>
              <a:buChar char="•"/>
            </a:pPr>
            <a:endParaRPr lang="en-US" dirty="0" smtClean="0"/>
          </a:p>
          <a:p>
            <a:r>
              <a:rPr lang="en-US" dirty="0" smtClean="0"/>
              <a:t>3:</a:t>
            </a:r>
            <a:r>
              <a:rPr lang="en-US" baseline="0" dirty="0" smtClean="0"/>
              <a:t> </a:t>
            </a:r>
            <a:r>
              <a:rPr lang="en-US" b="0" dirty="0" smtClean="0"/>
              <a:t>A</a:t>
            </a:r>
            <a:r>
              <a:rPr lang="en-US" dirty="0" smtClean="0"/>
              <a:t>. Accommodations</a:t>
            </a:r>
            <a:r>
              <a:rPr lang="en-US" baseline="0" dirty="0" smtClean="0"/>
              <a:t> – </a:t>
            </a:r>
            <a:r>
              <a:rPr lang="en-US" dirty="0" smtClean="0"/>
              <a:t>Preferential</a:t>
            </a:r>
            <a:r>
              <a:rPr lang="en-US" baseline="0" dirty="0" smtClean="0"/>
              <a:t> seating and use of an assignment list does not change what the student is to learn.</a:t>
            </a:r>
          </a:p>
          <a:p>
            <a:endParaRPr lang="en-US" baseline="0" dirty="0" smtClean="0"/>
          </a:p>
          <a:p>
            <a:r>
              <a:rPr lang="en-US" baseline="0" dirty="0" smtClean="0"/>
              <a:t>4: </a:t>
            </a:r>
            <a:r>
              <a:rPr lang="en-US" b="0" dirty="0" smtClean="0"/>
              <a:t>D</a:t>
            </a:r>
            <a:r>
              <a:rPr lang="en-US" dirty="0" smtClean="0"/>
              <a:t>. All of the above – This was true</a:t>
            </a:r>
            <a:r>
              <a:rPr lang="en-US" baseline="0" dirty="0" smtClean="0"/>
              <a:t> before Act 833; it just reinforces. These “innovative methods” are to be provided to all students with disabilities “to promote the student’s advancement”</a:t>
            </a:r>
          </a:p>
          <a:p>
            <a:pPr marL="634508" lvl="1" indent="-173048">
              <a:buFont typeface="Arial" panose="020B0604020202020204" pitchFamily="34" charset="0"/>
              <a:buChar char="•"/>
            </a:pPr>
            <a:r>
              <a:rPr lang="en-US" i="0" baseline="0" dirty="0" smtClean="0"/>
              <a:t>Act 833 encourages innovative ways to enhance student learning.</a:t>
            </a:r>
          </a:p>
          <a:p>
            <a:pPr marL="634508" lvl="1" indent="-173048">
              <a:buFont typeface="Arial" panose="020B0604020202020204" pitchFamily="34" charset="0"/>
              <a:buChar char="•"/>
            </a:pPr>
            <a:r>
              <a:rPr lang="en-US" i="0" baseline="0" dirty="0" smtClean="0"/>
              <a:t>The list of items in Act 833 are a combination of accommodations and supplementary aids and services</a:t>
            </a:r>
            <a:endParaRPr lang="en-US" i="0" dirty="0" smtClean="0"/>
          </a:p>
          <a:p>
            <a:pPr marL="634508" lvl="1" indent="-173048">
              <a:buFont typeface="Arial" panose="020B0604020202020204" pitchFamily="34" charset="0"/>
              <a:buChar char="•"/>
            </a:pPr>
            <a:r>
              <a:rPr lang="en-US" dirty="0" smtClean="0"/>
              <a:t>Given our definitions, changes in performance criteria and course content fall under the category modifications</a:t>
            </a:r>
          </a:p>
          <a:p>
            <a:pPr marL="634508" lvl="1" indent="-173048">
              <a:buFont typeface="Arial" panose="020B0604020202020204" pitchFamily="34" charset="0"/>
              <a:buChar char="•"/>
            </a:pPr>
            <a:r>
              <a:rPr lang="en-US" b="1" i="1" dirty="0" smtClean="0"/>
              <a:t>Performance criteria </a:t>
            </a:r>
            <a:r>
              <a:rPr lang="en-US" i="1" dirty="0" smtClean="0"/>
              <a:t>are the standards by which performance is evaluated</a:t>
            </a:r>
            <a:r>
              <a:rPr lang="en-US" b="1" i="1" dirty="0" smtClean="0"/>
              <a:t> </a:t>
            </a:r>
            <a:r>
              <a:rPr lang="en-US" dirty="0" smtClean="0"/>
              <a:t>(http://www.ask.com/business-finance/performance-criteria-83318f258eedeeaa). </a:t>
            </a:r>
            <a:r>
              <a:rPr lang="en-US" b="1" i="1" dirty="0" smtClean="0"/>
              <a:t>Performance criteria</a:t>
            </a:r>
            <a:r>
              <a:rPr lang="en-US" i="1" dirty="0" smtClean="0"/>
              <a:t> indicate what specific characteristics the student should exhibit in order to demonstrate desired achievement of learning outcomes. Performance criteria inform students concerning expectations and should eliminate ambiguity around the meaning of the outcomes</a:t>
            </a:r>
            <a:r>
              <a:rPr lang="en-US" dirty="0" smtClean="0"/>
              <a:t> (http://www.me.metu.edu.tr/odk/kaynak/ABET_CD/data/dpc.html)</a:t>
            </a:r>
            <a:endParaRPr lang="en-US" i="1" dirty="0" smtClean="0"/>
          </a:p>
          <a:p>
            <a:pPr marL="634508" lvl="1" indent="-173048">
              <a:buFont typeface="Arial" panose="020B0604020202020204" pitchFamily="34" charset="0"/>
              <a:buChar char="•"/>
            </a:pPr>
            <a:r>
              <a:rPr lang="en-US" dirty="0" smtClean="0"/>
              <a:t>Two questions are critical considerations for determining modification of performance criteria:</a:t>
            </a:r>
          </a:p>
          <a:p>
            <a:pPr marL="1071088" lvl="2" indent="-173048">
              <a:buFont typeface="Arial" panose="020B0604020202020204" pitchFamily="34" charset="0"/>
              <a:buChar char="•"/>
            </a:pPr>
            <a:r>
              <a:rPr lang="en-US" dirty="0" smtClean="0"/>
              <a:t>Will the new performance criteria also require modification of the curricular content?</a:t>
            </a:r>
          </a:p>
          <a:p>
            <a:pPr marL="1071088" lvl="2" indent="-173048">
              <a:buFont typeface="Arial" panose="020B0604020202020204" pitchFamily="34" charset="0"/>
              <a:buChar char="•"/>
            </a:pPr>
            <a:r>
              <a:rPr lang="en-US" dirty="0" smtClean="0"/>
              <a:t>To meet the rigorous goal set for the student, will there be a need for any modification in course content?</a:t>
            </a: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t>13</a:t>
            </a:fld>
            <a:endParaRPr lang="en-US"/>
          </a:p>
        </p:txBody>
      </p:sp>
    </p:spTree>
    <p:extLst>
      <p:ext uri="{BB962C8B-B14F-4D97-AF65-F5344CB8AC3E}">
        <p14:creationId xmlns:p14="http://schemas.microsoft.com/office/powerpoint/2010/main" val="7690104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move into a conversation about selecting accommodations, modifications, or supplementary aids and services</a:t>
            </a:r>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p>
          <a:p>
            <a:pPr marL="634508" lvl="1" indent="-173048">
              <a:buFont typeface="Arial" panose="020B0604020202020204" pitchFamily="34" charset="0"/>
              <a:buChar char="•"/>
            </a:pPr>
            <a:r>
              <a:rPr lang="en-US" i="0" baseline="0" dirty="0" smtClean="0"/>
              <a:t>Questions on the slide are examples; are used to move the conversation forward.</a:t>
            </a:r>
          </a:p>
          <a:p>
            <a:pPr marL="634508" lvl="1" indent="-173048">
              <a:buFont typeface="Arial" panose="020B0604020202020204" pitchFamily="34" charset="0"/>
              <a:buChar char="•"/>
            </a:pPr>
            <a:r>
              <a:rPr lang="en-US" i="0" baseline="0" dirty="0" smtClean="0"/>
              <a:t>It may be tempting to check all the student accommodations used routinely in a school.</a:t>
            </a:r>
          </a:p>
          <a:p>
            <a:pPr marL="634508" lvl="1" indent="-173048">
              <a:buFont typeface="Arial" panose="020B0604020202020204" pitchFamily="34" charset="0"/>
              <a:buChar char="•"/>
            </a:pPr>
            <a:r>
              <a:rPr lang="en-US" i="0" baseline="0" dirty="0" smtClean="0"/>
              <a:t>Not all accommodations need to be checked on the IEP, just because they are used.  See note below.</a:t>
            </a:r>
          </a:p>
          <a:p>
            <a:pPr marL="634508" lvl="1" indent="-173048">
              <a:buFont typeface="Arial" panose="020B0604020202020204" pitchFamily="34" charset="0"/>
              <a:buChar char="•"/>
            </a:pPr>
            <a:r>
              <a:rPr lang="en-US" i="0" baseline="0" dirty="0" smtClean="0"/>
              <a:t>Important to remember the individualized nature of the IEP as well as the fact that the IEP is a “legal” document.</a:t>
            </a:r>
          </a:p>
          <a:p>
            <a:pPr marL="634508" lvl="1" indent="-173048">
              <a:buFont typeface="Arial" panose="020B0604020202020204" pitchFamily="34" charset="0"/>
              <a:buChar char="•"/>
            </a:pPr>
            <a:r>
              <a:rPr lang="en-US" i="0" baseline="0" dirty="0" smtClean="0"/>
              <a:t>The IEP should include those accommodations that are unique to the student and are needed to meet the goals and objectives of the IEP. </a:t>
            </a:r>
          </a:p>
          <a:p>
            <a:pPr marL="634508" lvl="1" indent="-173048">
              <a:buFont typeface="Arial" panose="020B0604020202020204" pitchFamily="34" charset="0"/>
              <a:buChar char="•"/>
            </a:pPr>
            <a:r>
              <a:rPr lang="en-US" i="0" u="sng" baseline="0" dirty="0" smtClean="0"/>
              <a:t>Learner Handout Packet</a:t>
            </a:r>
            <a:r>
              <a:rPr lang="en-US" i="0" u="none" baseline="0" dirty="0" smtClean="0"/>
              <a:t>, pp. 5, 6 include information regarding eligibility for statewide alternate assessments</a:t>
            </a:r>
            <a:endParaRPr lang="en-US" i="0" u="sng" dirty="0" smtClean="0"/>
          </a:p>
          <a:p>
            <a:endParaRPr lang="en-US" dirty="0" smtClean="0"/>
          </a:p>
          <a:p>
            <a:r>
              <a:rPr lang="en-US" b="1" dirty="0" smtClean="0"/>
              <a:t>Note</a:t>
            </a:r>
            <a:r>
              <a:rPr lang="en-US" dirty="0" smtClean="0"/>
              <a:t>:  Effective</a:t>
            </a:r>
            <a:r>
              <a:rPr lang="en-US" baseline="0" dirty="0" smtClean="0"/>
              <a:t> teachers use many accommodations on a daily basis with all students or with particular students, with and without disabilities.  For example, teachers as part of their everyday instructional practice often provide preferential seating, present new information in multiple formats or use other universally designed learning strategies that might be considered accommodations.  Students with and without disabilities benefit from these practices. Accommodations that are good practice for all students do not have to be included in the IEP of a student with a disability.  Instead, accommodations noted in the IEP focus on those things that are unique to assist the student in meeting IEP goals and objectives.</a:t>
            </a:r>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038761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continue the conversation about selecting accommodations</a:t>
            </a:r>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p>
          <a:p>
            <a:pPr marL="634508" lvl="1" indent="-173048">
              <a:buFont typeface="Arial" panose="020B0604020202020204" pitchFamily="34" charset="0"/>
              <a:buChar char="•"/>
            </a:pPr>
            <a:r>
              <a:rPr lang="en-US" i="0" baseline="0" dirty="0" smtClean="0"/>
              <a:t>Even though the slide only uses the word accommodations, you can also substitute the words modifications and supplementary aids and services</a:t>
            </a:r>
          </a:p>
          <a:p>
            <a:pPr marL="634508" lvl="1" indent="-173048">
              <a:buFont typeface="Arial" panose="020B0604020202020204" pitchFamily="34" charset="0"/>
              <a:buChar char="•"/>
            </a:pPr>
            <a:r>
              <a:rPr lang="en-US" i="0" baseline="0" dirty="0" smtClean="0"/>
              <a:t>Consider both what is needed to support learning (i.e., instructional approaches) as well as what is needed to demonstrate proficiency (i.e., assessment)</a:t>
            </a:r>
            <a:endParaRPr lang="en-US" i="0" dirty="0" smtClean="0"/>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7833937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8395">
              <a:defRPr/>
            </a:pPr>
            <a:r>
              <a:rPr lang="en-US" b="1" dirty="0">
                <a:solidFill>
                  <a:prstClr val="black"/>
                </a:solidFill>
              </a:rPr>
              <a:t>Point of slide </a:t>
            </a:r>
            <a:r>
              <a:rPr lang="en-US" dirty="0">
                <a:solidFill>
                  <a:prstClr val="black"/>
                </a:solidFill>
              </a:rPr>
              <a:t>– orient participants by reminding them of the LA IEP form and the page where accommodations are noted.  </a:t>
            </a:r>
          </a:p>
          <a:p>
            <a:pPr defTabSz="898395">
              <a:defRPr/>
            </a:pPr>
            <a:endParaRPr lang="en-US" dirty="0">
              <a:solidFill>
                <a:prstClr val="black"/>
              </a:solidFill>
            </a:endParaRPr>
          </a:p>
          <a:p>
            <a:pPr lvl="1" defTabSz="898395">
              <a:defRPr/>
            </a:pPr>
            <a:r>
              <a:rPr lang="en-US" dirty="0" smtClean="0">
                <a:solidFill>
                  <a:prstClr val="black"/>
                </a:solidFill>
              </a:rPr>
              <a:t>PRESENTER </a:t>
            </a:r>
            <a:r>
              <a:rPr lang="en-US" dirty="0">
                <a:solidFill>
                  <a:prstClr val="black"/>
                </a:solidFill>
              </a:rPr>
              <a:t>– </a:t>
            </a:r>
            <a:r>
              <a:rPr lang="en-US" u="sng" dirty="0">
                <a:solidFill>
                  <a:prstClr val="black"/>
                </a:solidFill>
              </a:rPr>
              <a:t>Learner Handout packet,</a:t>
            </a:r>
            <a:r>
              <a:rPr lang="en-US" dirty="0">
                <a:solidFill>
                  <a:prstClr val="black"/>
                </a:solidFill>
              </a:rPr>
              <a:t> pp. </a:t>
            </a:r>
            <a:r>
              <a:rPr lang="en-US" dirty="0" smtClean="0">
                <a:solidFill>
                  <a:prstClr val="black"/>
                </a:solidFill>
              </a:rPr>
              <a:t>7- 13 </a:t>
            </a:r>
            <a:r>
              <a:rPr lang="en-US" dirty="0">
                <a:solidFill>
                  <a:prstClr val="black"/>
                </a:solidFill>
              </a:rPr>
              <a:t>(7 pages in handouts)</a:t>
            </a:r>
          </a:p>
          <a:p>
            <a:pPr marL="1108586" lvl="2" indent="-173048" defTabSz="898395">
              <a:buFont typeface="Arial" panose="020B0604020202020204" pitchFamily="34" charset="0"/>
              <a:buChar char="•"/>
              <a:defRPr/>
            </a:pPr>
            <a:r>
              <a:rPr lang="en-US" dirty="0">
                <a:solidFill>
                  <a:prstClr val="black"/>
                </a:solidFill>
              </a:rPr>
              <a:t>Presentation Accommodations (3 pages) – pp. </a:t>
            </a:r>
            <a:r>
              <a:rPr lang="en-US" dirty="0" smtClean="0">
                <a:solidFill>
                  <a:prstClr val="black"/>
                </a:solidFill>
              </a:rPr>
              <a:t>7-9</a:t>
            </a:r>
            <a:endParaRPr lang="en-US" dirty="0">
              <a:solidFill>
                <a:prstClr val="black"/>
              </a:solidFill>
            </a:endParaRPr>
          </a:p>
          <a:p>
            <a:pPr marL="1108586" lvl="2" indent="-173048" defTabSz="898395">
              <a:buFont typeface="Arial" panose="020B0604020202020204" pitchFamily="34" charset="0"/>
              <a:buChar char="•"/>
              <a:defRPr/>
            </a:pPr>
            <a:r>
              <a:rPr lang="en-US" dirty="0">
                <a:solidFill>
                  <a:prstClr val="black"/>
                </a:solidFill>
              </a:rPr>
              <a:t>Response Accommodations (2 pages) – pp. </a:t>
            </a:r>
            <a:r>
              <a:rPr lang="en-US" dirty="0" smtClean="0">
                <a:solidFill>
                  <a:prstClr val="black"/>
                </a:solidFill>
              </a:rPr>
              <a:t>10, 11</a:t>
            </a:r>
            <a:endParaRPr lang="en-US" dirty="0">
              <a:solidFill>
                <a:prstClr val="black"/>
              </a:solidFill>
            </a:endParaRPr>
          </a:p>
          <a:p>
            <a:pPr marL="1108586" lvl="2" indent="-173048" defTabSz="898395">
              <a:buFont typeface="Arial" panose="020B0604020202020204" pitchFamily="34" charset="0"/>
              <a:buChar char="•"/>
              <a:defRPr/>
            </a:pPr>
            <a:r>
              <a:rPr lang="en-US" dirty="0">
                <a:solidFill>
                  <a:prstClr val="black"/>
                </a:solidFill>
              </a:rPr>
              <a:t>Time &amp; Scheduling (1 page) – p. </a:t>
            </a:r>
            <a:r>
              <a:rPr lang="en-US" dirty="0" smtClean="0">
                <a:solidFill>
                  <a:prstClr val="black"/>
                </a:solidFill>
              </a:rPr>
              <a:t>12</a:t>
            </a:r>
            <a:endParaRPr lang="en-US" dirty="0">
              <a:solidFill>
                <a:prstClr val="black"/>
              </a:solidFill>
            </a:endParaRPr>
          </a:p>
          <a:p>
            <a:pPr marL="1108586" lvl="2" indent="-173048" defTabSz="898395">
              <a:buFont typeface="Arial" panose="020B0604020202020204" pitchFamily="34" charset="0"/>
              <a:buChar char="•"/>
              <a:defRPr/>
            </a:pPr>
            <a:r>
              <a:rPr lang="en-US" dirty="0">
                <a:solidFill>
                  <a:prstClr val="black"/>
                </a:solidFill>
              </a:rPr>
              <a:t>Setting Considerations (1 page) – p. </a:t>
            </a:r>
            <a:r>
              <a:rPr lang="en-US" dirty="0" smtClean="0">
                <a:solidFill>
                  <a:prstClr val="black"/>
                </a:solidFill>
              </a:rPr>
              <a:t>13</a:t>
            </a:r>
            <a:endParaRPr lang="en-US" dirty="0">
              <a:solidFill>
                <a:prstClr val="black"/>
              </a:solidFill>
            </a:endParaRPr>
          </a:p>
          <a:p>
            <a:pPr marL="449197" lvl="1" defTabSz="898395">
              <a:defRPr/>
            </a:pPr>
            <a:endParaRPr lang="en-US" dirty="0">
              <a:solidFill>
                <a:prstClr val="black"/>
              </a:solidFill>
            </a:endParaRPr>
          </a:p>
          <a:p>
            <a:pPr defTabSz="898395">
              <a:defRPr/>
            </a:pPr>
            <a:r>
              <a:rPr lang="en-US" b="1" dirty="0" smtClean="0">
                <a:solidFill>
                  <a:prstClr val="black"/>
                </a:solidFill>
              </a:rPr>
              <a:t>PRESENTER</a:t>
            </a:r>
            <a:r>
              <a:rPr lang="en-US" dirty="0">
                <a:solidFill>
                  <a:prstClr val="black"/>
                </a:solidFill>
              </a:rPr>
              <a:t>:  </a:t>
            </a:r>
            <a:r>
              <a:rPr lang="en-US" i="1" dirty="0">
                <a:solidFill>
                  <a:prstClr val="black"/>
                </a:solidFill>
              </a:rPr>
              <a:t>use content below to frame discussion of material</a:t>
            </a:r>
          </a:p>
          <a:p>
            <a:pPr marL="634508" lvl="1" indent="-173048" defTabSz="898395">
              <a:buFont typeface="Arial" panose="020B0604020202020204" pitchFamily="34" charset="0"/>
              <a:buChar char="•"/>
              <a:defRPr/>
            </a:pPr>
            <a:r>
              <a:rPr lang="en-US" dirty="0" smtClean="0">
                <a:solidFill>
                  <a:prstClr val="black"/>
                </a:solidFill>
              </a:rPr>
              <a:t>Accommodations </a:t>
            </a:r>
            <a:r>
              <a:rPr lang="en-US" dirty="0">
                <a:solidFill>
                  <a:prstClr val="black"/>
                </a:solidFill>
              </a:rPr>
              <a:t>and modifications are generally discussed throughout the entire process.</a:t>
            </a:r>
          </a:p>
          <a:p>
            <a:pPr marL="634508" lvl="1" indent="-173048" defTabSz="898395">
              <a:buFont typeface="Arial" panose="020B0604020202020204" pitchFamily="34" charset="0"/>
              <a:buChar char="•"/>
              <a:defRPr/>
            </a:pPr>
            <a:r>
              <a:rPr lang="en-US" dirty="0">
                <a:solidFill>
                  <a:prstClr val="black"/>
                </a:solidFill>
              </a:rPr>
              <a:t>Information is found in general student information, present levels discussions, when identifying areas of need and when writing goals.</a:t>
            </a:r>
          </a:p>
          <a:p>
            <a:pPr marL="634508" lvl="1" indent="-173048" defTabSz="898395">
              <a:buFont typeface="Arial" panose="020B0604020202020204" pitchFamily="34" charset="0"/>
              <a:buChar char="•"/>
              <a:defRPr/>
            </a:pPr>
            <a:r>
              <a:rPr lang="en-US" dirty="0">
                <a:solidFill>
                  <a:prstClr val="black"/>
                </a:solidFill>
              </a:rPr>
              <a:t>Form follows process – this is simply where to put the information on the form.</a:t>
            </a:r>
          </a:p>
          <a:p>
            <a:endParaRPr lang="en-US" dirty="0" smtClean="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40420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remind participants that all involved in the education of the student must be aware and knowledgeable of the accommodations identified  </a:t>
            </a:r>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617647" lvl="1" indent="-168449">
              <a:buFont typeface="Arial" panose="020B0604020202020204" pitchFamily="34" charset="0"/>
              <a:buChar char="•"/>
            </a:pPr>
            <a:r>
              <a:rPr lang="en-US" dirty="0" smtClean="0"/>
              <a:t>A</a:t>
            </a:r>
            <a:r>
              <a:rPr lang="en-US" baseline="0" dirty="0" smtClean="0"/>
              <a:t> de-identified copy of the IEP might be given to all of the student’s teachers</a:t>
            </a:r>
          </a:p>
          <a:p>
            <a:pPr marL="617647" lvl="1" indent="-168449">
              <a:buFont typeface="Arial" panose="020B0604020202020204" pitchFamily="34" charset="0"/>
              <a:buChar char="•"/>
            </a:pPr>
            <a:r>
              <a:rPr lang="en-US" baseline="0" dirty="0" smtClean="0"/>
              <a:t>A personalized chart showing the accommodations specific to that student could be given to all teachers</a:t>
            </a:r>
          </a:p>
          <a:p>
            <a:pPr marL="617647" lvl="1" indent="-168449">
              <a:buFont typeface="Arial" panose="020B0604020202020204" pitchFamily="34" charset="0"/>
              <a:buChar char="•"/>
            </a:pPr>
            <a:r>
              <a:rPr lang="en-US" baseline="0" dirty="0" smtClean="0"/>
              <a:t>Major point to emphasize is that ALL those involved in the education of the student must be both aware and knowledgeable in how to implement the accommodations</a:t>
            </a:r>
            <a:r>
              <a:rPr lang="en-US" dirty="0" smtClean="0"/>
              <a:t> </a:t>
            </a:r>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923618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8395">
              <a:defRPr/>
            </a:pPr>
            <a:r>
              <a:rPr lang="en-US" b="1" dirty="0">
                <a:solidFill>
                  <a:prstClr val="black"/>
                </a:solidFill>
              </a:rPr>
              <a:t>Point of the slide </a:t>
            </a:r>
            <a:r>
              <a:rPr lang="en-US" dirty="0">
                <a:solidFill>
                  <a:prstClr val="black"/>
                </a:solidFill>
              </a:rPr>
              <a:t>– provide an opportunity for reflection and application of information. </a:t>
            </a:r>
          </a:p>
          <a:p>
            <a:pPr defTabSz="898395">
              <a:defRPr/>
            </a:pPr>
            <a:endParaRPr lang="en-US" dirty="0" smtClean="0">
              <a:solidFill>
                <a:prstClr val="black"/>
              </a:solidFill>
            </a:endParaRPr>
          </a:p>
          <a:p>
            <a:pPr lvl="1" defTabSz="898395">
              <a:defRPr/>
            </a:pPr>
            <a:r>
              <a:rPr lang="en-US" dirty="0" smtClean="0">
                <a:solidFill>
                  <a:prstClr val="black"/>
                </a:solidFill>
              </a:rPr>
              <a:t>PRESENTER</a:t>
            </a:r>
            <a:r>
              <a:rPr lang="en-US" dirty="0">
                <a:solidFill>
                  <a:prstClr val="black"/>
                </a:solidFill>
              </a:rPr>
              <a:t>: </a:t>
            </a:r>
            <a:r>
              <a:rPr lang="en-US" u="sng" dirty="0">
                <a:solidFill>
                  <a:prstClr val="black"/>
                </a:solidFill>
              </a:rPr>
              <a:t>Learner Handout packet,</a:t>
            </a:r>
            <a:r>
              <a:rPr lang="en-US" dirty="0">
                <a:solidFill>
                  <a:prstClr val="black"/>
                </a:solidFill>
              </a:rPr>
              <a:t> p. </a:t>
            </a:r>
            <a:r>
              <a:rPr lang="en-US" dirty="0" smtClean="0">
                <a:solidFill>
                  <a:prstClr val="black"/>
                </a:solidFill>
              </a:rPr>
              <a:t>14</a:t>
            </a:r>
          </a:p>
          <a:p>
            <a:pPr lvl="1" defTabSz="898395">
              <a:defRPr/>
            </a:pPr>
            <a:endParaRPr lang="en-US" dirty="0">
              <a:solidFill>
                <a:prstClr val="black"/>
              </a:solidFill>
            </a:endParaRPr>
          </a:p>
          <a:p>
            <a:pPr marL="12617" defTabSz="898395">
              <a:defRPr/>
            </a:pPr>
            <a:r>
              <a:rPr lang="en-US" dirty="0" smtClean="0">
                <a:solidFill>
                  <a:prstClr val="black"/>
                </a:solidFill>
              </a:rPr>
              <a:t>Step </a:t>
            </a:r>
            <a:r>
              <a:rPr lang="en-US" dirty="0">
                <a:solidFill>
                  <a:prstClr val="black"/>
                </a:solidFill>
              </a:rPr>
              <a:t>1: </a:t>
            </a:r>
            <a:r>
              <a:rPr lang="en-US" u="sng" dirty="0">
                <a:solidFill>
                  <a:prstClr val="black"/>
                </a:solidFill>
              </a:rPr>
              <a:t>Individual Activity:</a:t>
            </a:r>
          </a:p>
          <a:p>
            <a:pPr marL="686414" lvl="1" indent="-224599" defTabSz="898395">
              <a:buFont typeface="+mj-lt"/>
              <a:buAutoNum type="alphaLcParenR"/>
              <a:defRPr/>
            </a:pPr>
            <a:r>
              <a:rPr lang="en-US" dirty="0">
                <a:solidFill>
                  <a:prstClr val="black"/>
                </a:solidFill>
              </a:rPr>
              <a:t>Take out the case study materials you used in Module 2 (1 minute)</a:t>
            </a:r>
          </a:p>
          <a:p>
            <a:pPr marL="686414" lvl="1" indent="-224599" defTabSz="898395">
              <a:buFont typeface="+mj-lt"/>
              <a:buAutoNum type="alphaLcParenR"/>
              <a:defRPr/>
            </a:pPr>
            <a:r>
              <a:rPr lang="en-US" dirty="0">
                <a:solidFill>
                  <a:prstClr val="black"/>
                </a:solidFill>
              </a:rPr>
              <a:t>Spend 5 minutes re-familiarizing yourself with the case study student (2 minutes)</a:t>
            </a:r>
          </a:p>
          <a:p>
            <a:pPr marL="686414" lvl="1" indent="-224599" defTabSz="898395">
              <a:buFont typeface="+mj-lt"/>
              <a:buAutoNum type="alphaLcParenR"/>
              <a:defRPr/>
            </a:pPr>
            <a:r>
              <a:rPr lang="en-US" dirty="0">
                <a:solidFill>
                  <a:prstClr val="black"/>
                </a:solidFill>
              </a:rPr>
              <a:t>Write possible accommodations, modifications, or supplemental aids and services for the student. (2 minutes)</a:t>
            </a:r>
          </a:p>
          <a:p>
            <a:pPr marL="12617" defTabSz="898395">
              <a:defRPr/>
            </a:pPr>
            <a:r>
              <a:rPr lang="en-US" dirty="0">
                <a:solidFill>
                  <a:prstClr val="black"/>
                </a:solidFill>
              </a:rPr>
              <a:t>Step 2: </a:t>
            </a:r>
            <a:r>
              <a:rPr lang="en-US" u="sng" dirty="0">
                <a:solidFill>
                  <a:prstClr val="black"/>
                </a:solidFill>
              </a:rPr>
              <a:t>Whole Group Activity:</a:t>
            </a:r>
            <a:endParaRPr lang="en-US" dirty="0">
              <a:solidFill>
                <a:prstClr val="black"/>
              </a:solidFill>
            </a:endParaRPr>
          </a:p>
          <a:p>
            <a:pPr marL="686414" lvl="1" indent="-224599" defTabSz="898395">
              <a:buFont typeface="+mj-lt"/>
              <a:buAutoNum type="alphaLcParenR"/>
              <a:defRPr/>
            </a:pPr>
            <a:r>
              <a:rPr lang="en-US" dirty="0">
                <a:solidFill>
                  <a:prstClr val="black"/>
                </a:solidFill>
              </a:rPr>
              <a:t>Ask for volunteers to identify Presentation Accommodations for the Elementary Student (pp. </a:t>
            </a:r>
            <a:r>
              <a:rPr lang="en-US" dirty="0" smtClean="0">
                <a:solidFill>
                  <a:prstClr val="black"/>
                </a:solidFill>
              </a:rPr>
              <a:t>7-9 </a:t>
            </a:r>
            <a:r>
              <a:rPr lang="en-US" dirty="0">
                <a:solidFill>
                  <a:prstClr val="black"/>
                </a:solidFill>
              </a:rPr>
              <a:t>of Handouts)</a:t>
            </a:r>
          </a:p>
          <a:p>
            <a:pPr marL="686414" lvl="1" indent="-224599" defTabSz="898395">
              <a:buFont typeface="+mj-lt"/>
              <a:buAutoNum type="alphaLcParenR"/>
              <a:defRPr/>
            </a:pPr>
            <a:r>
              <a:rPr lang="en-US" dirty="0">
                <a:solidFill>
                  <a:prstClr val="black"/>
                </a:solidFill>
              </a:rPr>
              <a:t>Ask for volunteers to identify Response Accommodations for the Secondary Student (p. </a:t>
            </a:r>
            <a:r>
              <a:rPr lang="en-US" dirty="0" smtClean="0">
                <a:solidFill>
                  <a:prstClr val="black"/>
                </a:solidFill>
              </a:rPr>
              <a:t>10-11 </a:t>
            </a:r>
            <a:r>
              <a:rPr lang="en-US" dirty="0">
                <a:solidFill>
                  <a:prstClr val="black"/>
                </a:solidFill>
              </a:rPr>
              <a:t>of Handouts)</a:t>
            </a:r>
          </a:p>
          <a:p>
            <a:pPr marL="686414" lvl="1" indent="-224599" defTabSz="898395">
              <a:buFont typeface="+mj-lt"/>
              <a:buAutoNum type="alphaLcParenR"/>
              <a:defRPr/>
            </a:pPr>
            <a:r>
              <a:rPr lang="en-US" dirty="0">
                <a:solidFill>
                  <a:prstClr val="black"/>
                </a:solidFill>
              </a:rPr>
              <a:t>Ask for volunteers to identify Timing and Scheduling Accommodations for the Elementary Student (p. </a:t>
            </a:r>
            <a:r>
              <a:rPr lang="en-US" dirty="0" smtClean="0">
                <a:solidFill>
                  <a:prstClr val="black"/>
                </a:solidFill>
              </a:rPr>
              <a:t>12 </a:t>
            </a:r>
            <a:r>
              <a:rPr lang="en-US" dirty="0">
                <a:solidFill>
                  <a:prstClr val="black"/>
                </a:solidFill>
              </a:rPr>
              <a:t>of Handouts)</a:t>
            </a:r>
          </a:p>
          <a:p>
            <a:pPr marL="686414" lvl="1" indent="-224599" defTabSz="898395">
              <a:buFont typeface="+mj-lt"/>
              <a:buAutoNum type="alphaLcParenR"/>
              <a:defRPr/>
            </a:pPr>
            <a:r>
              <a:rPr lang="en-US" dirty="0">
                <a:solidFill>
                  <a:prstClr val="black"/>
                </a:solidFill>
              </a:rPr>
              <a:t>Ask for volunteers to identify Setting Accommodations for the Secondary </a:t>
            </a:r>
            <a:r>
              <a:rPr lang="en-US" dirty="0" smtClean="0">
                <a:solidFill>
                  <a:prstClr val="black"/>
                </a:solidFill>
              </a:rPr>
              <a:t>Student</a:t>
            </a:r>
            <a:r>
              <a:rPr lang="en-US" baseline="0" dirty="0" smtClean="0">
                <a:solidFill>
                  <a:prstClr val="black"/>
                </a:solidFill>
              </a:rPr>
              <a:t> (p. 13 of Handouts)</a:t>
            </a:r>
          </a:p>
          <a:p>
            <a:pPr marL="461814" lvl="1" defTabSz="898395">
              <a:defRPr/>
            </a:pPr>
            <a:r>
              <a:rPr lang="en-US" dirty="0" smtClean="0">
                <a:solidFill>
                  <a:prstClr val="black"/>
                </a:solidFill>
              </a:rPr>
              <a:t>(15 </a:t>
            </a:r>
            <a:r>
              <a:rPr lang="en-US" dirty="0">
                <a:solidFill>
                  <a:prstClr val="black"/>
                </a:solidFill>
              </a:rPr>
              <a:t>minutes)</a:t>
            </a:r>
          </a:p>
          <a:p>
            <a:pPr marL="449197" lvl="1" defTabSz="898395">
              <a:defRPr/>
            </a:pPr>
            <a:endParaRPr lang="en-US" dirty="0">
              <a:solidFill>
                <a:prstClr val="black"/>
              </a:solidFill>
            </a:endParaRPr>
          </a:p>
          <a:p>
            <a:pPr defTabSz="898395">
              <a:defRPr/>
            </a:pPr>
            <a:r>
              <a:rPr lang="en-US" dirty="0" smtClean="0">
                <a:solidFill>
                  <a:prstClr val="black"/>
                </a:solidFill>
              </a:rPr>
              <a:t>Approximate Total </a:t>
            </a:r>
            <a:r>
              <a:rPr lang="en-US" dirty="0">
                <a:solidFill>
                  <a:prstClr val="black"/>
                </a:solidFill>
              </a:rPr>
              <a:t>T</a:t>
            </a:r>
            <a:r>
              <a:rPr lang="en-US" dirty="0" smtClean="0">
                <a:solidFill>
                  <a:prstClr val="black"/>
                </a:solidFill>
              </a:rPr>
              <a:t>ime</a:t>
            </a:r>
            <a:r>
              <a:rPr lang="en-US" dirty="0">
                <a:solidFill>
                  <a:prstClr val="black"/>
                </a:solidFill>
              </a:rPr>
              <a:t>: </a:t>
            </a:r>
            <a:r>
              <a:rPr lang="en-US" dirty="0" smtClean="0">
                <a:solidFill>
                  <a:prstClr val="black"/>
                </a:solidFill>
              </a:rPr>
              <a:t>20 </a:t>
            </a:r>
            <a:r>
              <a:rPr lang="en-US" dirty="0">
                <a:solidFill>
                  <a:prstClr val="black"/>
                </a:solidFill>
              </a:rPr>
              <a:t>minutes</a:t>
            </a:r>
          </a:p>
          <a:p>
            <a:endParaRPr lang="en-US" dirty="0"/>
          </a:p>
        </p:txBody>
      </p:sp>
      <p:sp>
        <p:nvSpPr>
          <p:cNvPr id="4" name="Slide Number Placeholder 3"/>
          <p:cNvSpPr>
            <a:spLocks noGrp="1"/>
          </p:cNvSpPr>
          <p:nvPr>
            <p:ph type="sldNum" sz="quarter" idx="10"/>
          </p:nvPr>
        </p:nvSpPr>
        <p:spPr/>
        <p:txBody>
          <a:bodyPr/>
          <a:lstStyle/>
          <a:p>
            <a:pPr>
              <a:defRPr/>
            </a:pPr>
            <a:fld id="{E12A158F-3F78-48C9-99E8-30BFEB181A70}" type="slidenum">
              <a:rPr lang="en-US" smtClean="0">
                <a:solidFill>
                  <a:prstClr val="black"/>
                </a:solidFill>
              </a:rPr>
              <a:pPr>
                <a:defRPr/>
              </a:pPr>
              <a:t>18</a:t>
            </a:fld>
            <a:endParaRPr lang="en-US" dirty="0">
              <a:solidFill>
                <a:prstClr val="black"/>
              </a:solidFill>
            </a:endParaRPr>
          </a:p>
        </p:txBody>
      </p:sp>
    </p:spTree>
    <p:extLst>
      <p:ext uri="{BB962C8B-B14F-4D97-AF65-F5344CB8AC3E}">
        <p14:creationId xmlns:p14="http://schemas.microsoft.com/office/powerpoint/2010/main" val="2829193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 minutes</a:t>
            </a:r>
          </a:p>
          <a:p>
            <a:endParaRPr lang="en-US" dirty="0" smtClean="0"/>
          </a:p>
          <a:p>
            <a:pPr defTabSz="898395">
              <a:defRPr/>
            </a:pPr>
            <a:r>
              <a:rPr lang="en-US" b="1" dirty="0" smtClean="0"/>
              <a:t>PRESENTER</a:t>
            </a:r>
            <a:r>
              <a:rPr lang="en-US" dirty="0" smtClean="0"/>
              <a:t>:</a:t>
            </a:r>
            <a:r>
              <a:rPr lang="en-US" baseline="0" dirty="0" smtClean="0"/>
              <a:t>  </a:t>
            </a:r>
            <a:r>
              <a:rPr lang="en-US" i="1" baseline="0" dirty="0" smtClean="0"/>
              <a:t>use content below to frame discussion of material</a:t>
            </a:r>
            <a:endParaRPr lang="en-US" dirty="0" smtClean="0"/>
          </a:p>
          <a:p>
            <a:pPr marL="617647" lvl="1" indent="-168449">
              <a:buFont typeface="Arial" panose="020B0604020202020204" pitchFamily="34" charset="0"/>
              <a:buChar char="•"/>
            </a:pPr>
            <a:r>
              <a:rPr lang="en-US" dirty="0" smtClean="0"/>
              <a:t>Note to participants</a:t>
            </a:r>
            <a:r>
              <a:rPr lang="en-US" baseline="0" dirty="0" smtClean="0"/>
              <a:t> that we are transitioning into talking about program and services.</a:t>
            </a:r>
            <a:endParaRPr lang="en-US" dirty="0"/>
          </a:p>
        </p:txBody>
      </p:sp>
      <p:sp>
        <p:nvSpPr>
          <p:cNvPr id="4" name="Slide Number Placeholder 3"/>
          <p:cNvSpPr>
            <a:spLocks noGrp="1"/>
          </p:cNvSpPr>
          <p:nvPr>
            <p:ph type="sldNum" sz="quarter" idx="10"/>
          </p:nvPr>
        </p:nvSpPr>
        <p:spPr/>
        <p:txBody>
          <a:bodyPr/>
          <a:lstStyle/>
          <a:p>
            <a:fld id="{88C8E89D-9DEE-41EB-B73F-C1E1FB02B27F}"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6003384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0338" y="1152525"/>
            <a:ext cx="4149725" cy="3111500"/>
          </a:xfrm>
        </p:spPr>
      </p:sp>
      <p:sp>
        <p:nvSpPr>
          <p:cNvPr id="3" name="Notes Placeholder 2"/>
          <p:cNvSpPr>
            <a:spLocks noGrp="1"/>
          </p:cNvSpPr>
          <p:nvPr>
            <p:ph type="body" idx="1"/>
          </p:nvPr>
        </p:nvSpPr>
        <p:spPr/>
        <p:txBody>
          <a:bodyPr/>
          <a:lstStyle/>
          <a:p>
            <a:r>
              <a:rPr lang="en-US" b="1" dirty="0" smtClean="0"/>
              <a:t>Point</a:t>
            </a:r>
            <a:r>
              <a:rPr lang="en-US" b="1" baseline="0" dirty="0" smtClean="0"/>
              <a:t> of the slide </a:t>
            </a:r>
            <a:r>
              <a:rPr lang="en-US" baseline="0" dirty="0" smtClean="0"/>
              <a:t>– transition to IEP Team decisions about program services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AA47E5A-344F-439B-A231-0AD8880A1782}" type="slidenum">
              <a:rPr lang="en-US" smtClean="0"/>
              <a:t>20</a:t>
            </a:fld>
            <a:endParaRPr lang="en-US" dirty="0"/>
          </a:p>
        </p:txBody>
      </p:sp>
    </p:spTree>
    <p:extLst>
      <p:ext uri="{BB962C8B-B14F-4D97-AF65-F5344CB8AC3E}">
        <p14:creationId xmlns:p14="http://schemas.microsoft.com/office/powerpoint/2010/main" val="1652335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8395">
              <a:defRPr/>
            </a:pPr>
            <a:r>
              <a:rPr lang="en-US" b="1" dirty="0" smtClean="0"/>
              <a:t>Point of the slide </a:t>
            </a:r>
            <a:r>
              <a:rPr lang="en-US" dirty="0" smtClean="0"/>
              <a:t>– continue emphasis on child and education for success</a:t>
            </a:r>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4938924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orient participants by reminding them of the LA IEP form and the page where program services are documented</a:t>
            </a:r>
          </a:p>
          <a:p>
            <a:endParaRPr lang="en-US" dirty="0" smtClean="0"/>
          </a:p>
          <a:p>
            <a:pPr lvl="1"/>
            <a:r>
              <a:rPr lang="en-US" baseline="0" dirty="0" smtClean="0"/>
              <a:t>NOTE to PRESENTER – this is an overlay slide – click to show top read oval; click next to show the Services/Placement section of the IEP form</a:t>
            </a:r>
            <a:endParaRPr lang="en-US" dirty="0" smtClean="0"/>
          </a:p>
          <a:p>
            <a:endParaRPr lang="en-US" dirty="0" smtClean="0"/>
          </a:p>
          <a:p>
            <a:pPr lvl="1"/>
            <a:r>
              <a:rPr lang="en-US" dirty="0" smtClean="0"/>
              <a:t>PRESENTER – </a:t>
            </a:r>
            <a:r>
              <a:rPr lang="en-US" u="sng" dirty="0" smtClean="0"/>
              <a:t>Learner Handout packet,</a:t>
            </a:r>
            <a:r>
              <a:rPr lang="en-US" u="none" baseline="0" dirty="0" smtClean="0"/>
              <a:t> p. 16</a:t>
            </a:r>
            <a:endParaRPr lang="en-US"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dirty="0" smtClean="0"/>
          </a:p>
          <a:p>
            <a:pPr marL="634508" lvl="1" indent="-173048">
              <a:buFont typeface="Arial" panose="020B0604020202020204" pitchFamily="34" charset="0"/>
              <a:buChar char="•"/>
            </a:pPr>
            <a:r>
              <a:rPr lang="en-US" baseline="0" dirty="0" smtClean="0"/>
              <a:t>Program services are most likely part of the conversation that occurs as present levels and goals are discussed.</a:t>
            </a:r>
          </a:p>
          <a:p>
            <a:pPr marL="634508" lvl="1" indent="-173048">
              <a:buFont typeface="Arial" panose="020B0604020202020204" pitchFamily="34" charset="0"/>
              <a:buChar char="•"/>
            </a:pPr>
            <a:r>
              <a:rPr lang="en-US" baseline="0" dirty="0" smtClean="0"/>
              <a:t>Form follows process – this is simply where to put the information on the form.</a:t>
            </a:r>
            <a:endParaRPr lang="en-US" dirty="0" smtClean="0"/>
          </a:p>
          <a:p>
            <a:r>
              <a:rPr lang="en-US" dirty="0" smtClean="0"/>
              <a:t> </a:t>
            </a:r>
          </a:p>
        </p:txBody>
      </p:sp>
      <p:sp>
        <p:nvSpPr>
          <p:cNvPr id="4" name="Slide Number Placeholder 3"/>
          <p:cNvSpPr>
            <a:spLocks noGrp="1"/>
          </p:cNvSpPr>
          <p:nvPr>
            <p:ph type="sldNum" sz="quarter" idx="10"/>
          </p:nvPr>
        </p:nvSpPr>
        <p:spPr/>
        <p:txBody>
          <a:bodyPr/>
          <a:lstStyle/>
          <a:p>
            <a:fld id="{A4C2B4CF-5D2E-441D-8DBD-66D732669D33}" type="slidenum">
              <a:rPr lang="en-US" smtClean="0"/>
              <a:t>21</a:t>
            </a:fld>
            <a:endParaRPr lang="en-US"/>
          </a:p>
        </p:txBody>
      </p:sp>
    </p:spTree>
    <p:extLst>
      <p:ext uri="{BB962C8B-B14F-4D97-AF65-F5344CB8AC3E}">
        <p14:creationId xmlns:p14="http://schemas.microsoft.com/office/powerpoint/2010/main" val="4116559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remind participants to consider participation in the statewide assessments.</a:t>
            </a:r>
          </a:p>
          <a:p>
            <a:endParaRPr lang="en-US" dirty="0" smtClean="0"/>
          </a:p>
          <a:p>
            <a:pPr lvl="1"/>
            <a:r>
              <a:rPr lang="en-US" dirty="0" smtClean="0"/>
              <a:t>NOTE to PRESENTER: Refer participants back to </a:t>
            </a:r>
            <a:r>
              <a:rPr lang="en-US" u="sng" dirty="0" smtClean="0"/>
              <a:t>Learner Handout packet</a:t>
            </a:r>
            <a:r>
              <a:rPr lang="en-US" dirty="0" smtClean="0"/>
              <a:t>, p.</a:t>
            </a:r>
            <a:r>
              <a:rPr lang="en-US" baseline="0" dirty="0" smtClean="0"/>
              <a:t> 5 for the specific criteria for LAA 1 test participation</a:t>
            </a:r>
            <a:endParaRPr lang="en-US"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634508" lvl="1" indent="-173048">
              <a:buFont typeface="Arial" panose="020B0604020202020204" pitchFamily="34" charset="0"/>
              <a:buChar char="•"/>
            </a:pPr>
            <a:r>
              <a:rPr lang="en-US" dirty="0" smtClean="0"/>
              <a:t>The first decision to document on the Program/S</a:t>
            </a:r>
            <a:r>
              <a:rPr lang="en-US" baseline="0" dirty="0" smtClean="0"/>
              <a:t>ervices page is about how the student will participate in statewide assessment yet this conversation has been part of the instructional and accommodations decisions</a:t>
            </a:r>
          </a:p>
          <a:p>
            <a:pPr marL="634508" lvl="1" indent="-173048">
              <a:buFont typeface="Arial" panose="020B0604020202020204" pitchFamily="34" charset="0"/>
              <a:buChar char="•"/>
            </a:pPr>
            <a:r>
              <a:rPr lang="en-US" dirty="0">
                <a:solidFill>
                  <a:schemeClr val="accent5">
                    <a:lumMod val="75000"/>
                  </a:schemeClr>
                </a:solidFill>
              </a:rPr>
              <a:t>Handout </a:t>
            </a:r>
            <a:r>
              <a:rPr lang="en-US" dirty="0" smtClean="0">
                <a:solidFill>
                  <a:schemeClr val="accent5">
                    <a:lumMod val="75000"/>
                  </a:schemeClr>
                </a:solidFill>
              </a:rPr>
              <a:t>pages</a:t>
            </a:r>
            <a:r>
              <a:rPr lang="en-US" baseline="0" dirty="0" smtClean="0">
                <a:solidFill>
                  <a:schemeClr val="accent5">
                    <a:lumMod val="75000"/>
                  </a:schemeClr>
                </a:solidFill>
              </a:rPr>
              <a:t> 15-16 are a copy of the IEP pages</a:t>
            </a:r>
            <a:endParaRPr lang="en-US" dirty="0">
              <a:solidFill>
                <a:schemeClr val="accent5">
                  <a:lumMod val="75000"/>
                </a:schemeClr>
              </a:solidFill>
            </a:endParaRPr>
          </a:p>
          <a:p>
            <a:pPr marL="634508" lvl="1" indent="-173048">
              <a:buFont typeface="Arial" panose="020B0604020202020204" pitchFamily="34" charset="0"/>
              <a:buChar char="•"/>
            </a:pPr>
            <a:r>
              <a:rPr lang="en-US" baseline="0" dirty="0" smtClean="0"/>
              <a:t>Team makes decision</a:t>
            </a:r>
          </a:p>
          <a:p>
            <a:pPr marL="634508" lvl="1" indent="-173048">
              <a:buFont typeface="Arial" panose="020B0604020202020204" pitchFamily="34" charset="0"/>
              <a:buChar char="•"/>
            </a:pPr>
            <a:r>
              <a:rPr lang="en-US" baseline="0" dirty="0" smtClean="0"/>
              <a:t>Critical that parents understand any potential unintended consequences if student does not participate in regular statewide assessment</a:t>
            </a:r>
          </a:p>
          <a:p>
            <a:pPr marL="634508" lvl="1" indent="-173048">
              <a:buFont typeface="Arial" panose="020B0604020202020204" pitchFamily="34" charset="0"/>
              <a:buChar char="•"/>
            </a:pPr>
            <a:r>
              <a:rPr lang="en-US" baseline="0" dirty="0" smtClean="0"/>
              <a:t>Rules around use of LAA2 have changed</a:t>
            </a:r>
          </a:p>
          <a:p>
            <a:pPr marL="634508" lvl="1" indent="-173048">
              <a:buFont typeface="Arial" panose="020B0604020202020204" pitchFamily="34" charset="0"/>
              <a:buChar char="•"/>
            </a:pPr>
            <a:r>
              <a:rPr lang="en-US" baseline="0" dirty="0" smtClean="0"/>
              <a:t>For students in high school before the 2014-2015 school year, LAA2 can be used if a student is unable to achieve standard of proficiency on End-of-Course test</a:t>
            </a:r>
          </a:p>
          <a:p>
            <a:pPr marL="12263"/>
            <a:endParaRPr lang="en-US" baseline="0" dirty="0" smtClean="0"/>
          </a:p>
          <a:p>
            <a:pPr marL="634508" lvl="1" indent="-173048">
              <a:buFont typeface="Arial" panose="020B0604020202020204" pitchFamily="34" charset="0"/>
              <a:buChar char="•"/>
            </a:pPr>
            <a:endParaRPr lang="en-US" baseline="0" dirty="0" smtClean="0"/>
          </a:p>
          <a:p>
            <a:pPr marL="461460" lvl="1"/>
            <a:endParaRPr lang="en-US" dirty="0" smtClean="0"/>
          </a:p>
        </p:txBody>
      </p:sp>
      <p:sp>
        <p:nvSpPr>
          <p:cNvPr id="4" name="Slide Number Placeholder 3"/>
          <p:cNvSpPr>
            <a:spLocks noGrp="1"/>
          </p:cNvSpPr>
          <p:nvPr>
            <p:ph type="sldNum" sz="quarter" idx="10"/>
          </p:nvPr>
        </p:nvSpPr>
        <p:spPr/>
        <p:txBody>
          <a:bodyPr/>
          <a:lstStyle/>
          <a:p>
            <a:fld id="{A4C2B4CF-5D2E-441D-8DBD-66D732669D33}" type="slidenum">
              <a:rPr lang="en-US" smtClean="0"/>
              <a:t>22</a:t>
            </a:fld>
            <a:endParaRPr lang="en-US"/>
          </a:p>
        </p:txBody>
      </p:sp>
    </p:spTree>
    <p:extLst>
      <p:ext uri="{BB962C8B-B14F-4D97-AF65-F5344CB8AC3E}">
        <p14:creationId xmlns:p14="http://schemas.microsoft.com/office/powerpoint/2010/main" val="41710618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introduce a set of questions to guide LRE considerations</a:t>
            </a:r>
          </a:p>
          <a:p>
            <a:endParaRPr lang="en-US" baseline="0" dirty="0" smtClean="0"/>
          </a:p>
          <a:p>
            <a:pPr lvl="1"/>
            <a:r>
              <a:rPr lang="en-US" dirty="0" smtClean="0"/>
              <a:t>PRESENTER – </a:t>
            </a:r>
            <a:r>
              <a:rPr lang="en-US" u="sng" dirty="0" smtClean="0"/>
              <a:t>Learner Handout packet</a:t>
            </a:r>
            <a:r>
              <a:rPr lang="en-US" u="none" dirty="0" smtClean="0"/>
              <a:t>, p.</a:t>
            </a:r>
            <a:r>
              <a:rPr lang="en-US" u="none" baseline="0" dirty="0" smtClean="0"/>
              <a:t> 17-18</a:t>
            </a:r>
            <a:endParaRPr lang="en-US" dirty="0" smtClean="0"/>
          </a:p>
          <a:p>
            <a:endParaRPr lang="en-US" dirty="0" smtClean="0"/>
          </a:p>
          <a:p>
            <a:r>
              <a:rPr lang="en-US" b="1" dirty="0" smtClean="0"/>
              <a:t>PRESENTER</a:t>
            </a:r>
            <a:r>
              <a:rPr lang="en-US" dirty="0" smtClean="0"/>
              <a:t>:</a:t>
            </a:r>
            <a:r>
              <a:rPr lang="en-US" baseline="0" dirty="0" smtClean="0"/>
              <a:t>  </a:t>
            </a:r>
            <a:r>
              <a:rPr lang="en-US" i="1" baseline="0" dirty="0" smtClean="0"/>
              <a:t> </a:t>
            </a:r>
          </a:p>
          <a:p>
            <a:pPr marL="634508" lvl="2" indent="-173048" defTabSz="922921">
              <a:buFont typeface="Arial" panose="020B0604020202020204" pitchFamily="34" charset="0"/>
              <a:buChar char="•"/>
              <a:defRPr/>
            </a:pPr>
            <a:r>
              <a:rPr lang="en-US" i="0" baseline="0" dirty="0" smtClean="0"/>
              <a:t>It is important to have a conversation – not just assume that special education is provided in a certain place (e.g., resource room or self-contained room)</a:t>
            </a:r>
          </a:p>
          <a:p>
            <a:pPr marL="634508" lvl="2" indent="-173048" defTabSz="922921">
              <a:buFont typeface="Arial" panose="020B0604020202020204" pitchFamily="34" charset="0"/>
              <a:buChar char="•"/>
              <a:defRPr/>
            </a:pPr>
            <a:r>
              <a:rPr lang="en-US" i="0" baseline="0" dirty="0" smtClean="0"/>
              <a:t>The location of services is </a:t>
            </a:r>
            <a:r>
              <a:rPr lang="en-US" i="0" u="sng" baseline="0" dirty="0" smtClean="0"/>
              <a:t>not</a:t>
            </a:r>
            <a:r>
              <a:rPr lang="en-US" i="0" u="none" baseline="0" dirty="0" smtClean="0"/>
              <a:t> for convenience; it is to identify the location where the student will most benefit from education</a:t>
            </a:r>
            <a:endParaRPr lang="en-US" i="0" baseline="0" dirty="0" smtClean="0"/>
          </a:p>
          <a:p>
            <a:pPr marL="634508" lvl="2" indent="-173048" defTabSz="922921">
              <a:buFont typeface="Arial" panose="020B0604020202020204" pitchFamily="34" charset="0"/>
              <a:buChar char="•"/>
              <a:defRPr/>
            </a:pPr>
            <a:r>
              <a:rPr lang="en-US" i="0" baseline="0" dirty="0" smtClean="0"/>
              <a:t>The questions on page 19 of the </a:t>
            </a:r>
            <a:r>
              <a:rPr lang="en-US" i="0" u="sng" baseline="0" dirty="0" smtClean="0"/>
              <a:t>Learner Handout packet</a:t>
            </a:r>
            <a:r>
              <a:rPr lang="en-US" i="0" baseline="0" dirty="0" smtClean="0"/>
              <a:t> can provide a guide</a:t>
            </a:r>
          </a:p>
          <a:p>
            <a:pPr marL="634508" lvl="2" indent="-173048" defTabSz="922921">
              <a:buFont typeface="Arial" panose="020B0604020202020204" pitchFamily="34" charset="0"/>
              <a:buChar char="•"/>
              <a:defRPr/>
            </a:pPr>
            <a:r>
              <a:rPr lang="en-US" i="0" baseline="0" dirty="0" smtClean="0"/>
              <a:t>Questions don’t have to all be asked during IEP meeting, but can provide guidance on the focus of the conversation</a:t>
            </a:r>
          </a:p>
          <a:p>
            <a:endParaRPr lang="en-US" i="1" dirty="0" smtClean="0"/>
          </a:p>
        </p:txBody>
      </p:sp>
      <p:sp>
        <p:nvSpPr>
          <p:cNvPr id="4" name="Slide Number Placeholder 3"/>
          <p:cNvSpPr>
            <a:spLocks noGrp="1"/>
          </p:cNvSpPr>
          <p:nvPr>
            <p:ph type="sldNum" sz="quarter" idx="10"/>
          </p:nvPr>
        </p:nvSpPr>
        <p:spPr/>
        <p:txBody>
          <a:bodyPr/>
          <a:lstStyle/>
          <a:p>
            <a:fld id="{A4C2B4CF-5D2E-441D-8DBD-66D732669D33}" type="slidenum">
              <a:rPr lang="en-US" smtClean="0"/>
              <a:t>23</a:t>
            </a:fld>
            <a:endParaRPr lang="en-US"/>
          </a:p>
        </p:txBody>
      </p:sp>
    </p:spTree>
    <p:extLst>
      <p:ext uri="{BB962C8B-B14F-4D97-AF65-F5344CB8AC3E}">
        <p14:creationId xmlns:p14="http://schemas.microsoft.com/office/powerpoint/2010/main" val="23678982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introduce LRE decisions as decisions about access to general curriculum and peers who do not have disabilities</a:t>
            </a:r>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461461" lvl="1"/>
            <a:r>
              <a:rPr lang="en-US" dirty="0" smtClean="0"/>
              <a:t>Two</a:t>
            </a:r>
            <a:r>
              <a:rPr lang="en-US" baseline="0" dirty="0" smtClean="0"/>
              <a:t> prongs to LRE considerations</a:t>
            </a:r>
          </a:p>
          <a:p>
            <a:pPr marL="1095969" lvl="2" indent="-173048">
              <a:buFont typeface="Arial" panose="020B0604020202020204" pitchFamily="34" charset="0"/>
              <a:buChar char="•"/>
            </a:pPr>
            <a:r>
              <a:rPr lang="en-US" baseline="0" dirty="0" smtClean="0"/>
              <a:t>Access to the general curriculum</a:t>
            </a:r>
          </a:p>
          <a:p>
            <a:pPr marL="1095969" lvl="2" indent="-173048">
              <a:buFont typeface="Arial" panose="020B0604020202020204" pitchFamily="34" charset="0"/>
              <a:buChar char="•"/>
            </a:pPr>
            <a:r>
              <a:rPr lang="en-US" baseline="0" dirty="0" smtClean="0"/>
              <a:t>Access to or interaction with peers who do not have disabilities</a:t>
            </a:r>
            <a:endParaRPr lang="en-US" dirty="0" smtClean="0"/>
          </a:p>
          <a:p>
            <a:r>
              <a:rPr lang="en-US" dirty="0" smtClean="0"/>
              <a:t> </a:t>
            </a:r>
          </a:p>
          <a:p>
            <a:pPr marL="37144"/>
            <a:r>
              <a:rPr lang="en-US" baseline="0" dirty="0" smtClean="0"/>
              <a:t>Least Restrictive Environment and Site Determination are separate topics. LRE is an IEP Team decision based on the individual needs of the student with a disability. The site (school) at which the special education and related services are provided are an administrative decision.</a:t>
            </a:r>
            <a:endParaRPr lang="en-US" dirty="0" smtClean="0"/>
          </a:p>
          <a:p>
            <a:r>
              <a:rPr lang="en-US" dirty="0" smtClean="0"/>
              <a:t> </a:t>
            </a:r>
          </a:p>
          <a:p>
            <a:endParaRPr lang="en-US" dirty="0" smtClean="0"/>
          </a:p>
        </p:txBody>
      </p:sp>
      <p:sp>
        <p:nvSpPr>
          <p:cNvPr id="4" name="Slide Number Placeholder 3"/>
          <p:cNvSpPr>
            <a:spLocks noGrp="1"/>
          </p:cNvSpPr>
          <p:nvPr>
            <p:ph type="sldNum" sz="quarter" idx="10"/>
          </p:nvPr>
        </p:nvSpPr>
        <p:spPr/>
        <p:txBody>
          <a:bodyPr/>
          <a:lstStyle/>
          <a:p>
            <a:fld id="{A4C2B4CF-5D2E-441D-8DBD-66D732669D33}" type="slidenum">
              <a:rPr lang="en-US" smtClean="0"/>
              <a:t>24</a:t>
            </a:fld>
            <a:endParaRPr lang="en-US"/>
          </a:p>
        </p:txBody>
      </p:sp>
    </p:spTree>
    <p:extLst>
      <p:ext uri="{BB962C8B-B14F-4D97-AF65-F5344CB8AC3E}">
        <p14:creationId xmlns:p14="http://schemas.microsoft.com/office/powerpoint/2010/main" val="1256371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remind LRE as a continuum of services rather than a placement</a:t>
            </a:r>
          </a:p>
          <a:p>
            <a:endParaRPr lang="en-US" dirty="0" smtClean="0"/>
          </a:p>
          <a:p>
            <a:pPr lvl="1"/>
            <a:r>
              <a:rPr lang="en-US" dirty="0" smtClean="0"/>
              <a:t>NOTE to PRESENTER</a:t>
            </a:r>
            <a:r>
              <a:rPr lang="en-US" baseline="0" dirty="0" smtClean="0"/>
              <a:t> – click to reveal decreasing settings and again to reveal the reminder that LRE is a continuum of alternatives and a provision of services, rather than a place</a:t>
            </a:r>
            <a:endParaRPr lang="en-US"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lvl="1"/>
            <a:r>
              <a:rPr lang="en-US" dirty="0" smtClean="0"/>
              <a:t> </a:t>
            </a:r>
            <a:r>
              <a:rPr lang="en-US" dirty="0"/>
              <a:t>Definition of LRE as a continuum of services</a:t>
            </a:r>
            <a:endParaRPr lang="en-US" sz="1100" dirty="0"/>
          </a:p>
          <a:p>
            <a:pPr marL="1095969" lvl="2" indent="-173048">
              <a:buFont typeface="Arial" panose="020B0604020202020204" pitchFamily="34" charset="0"/>
              <a:buChar char="•"/>
            </a:pPr>
            <a:r>
              <a:rPr lang="en-US" dirty="0"/>
              <a:t>Intent of LRE is to ensure students with disabilities are educated in environments with their peers who do not have disabilities.  </a:t>
            </a:r>
          </a:p>
          <a:p>
            <a:pPr marL="1095969" lvl="2" indent="-173048">
              <a:buFont typeface="Arial" panose="020B0604020202020204" pitchFamily="34" charset="0"/>
              <a:buChar char="•"/>
            </a:pPr>
            <a:r>
              <a:rPr lang="en-US" dirty="0"/>
              <a:t>Students should not be removed from general education unless the nature or severity of the disability is such that education in </a:t>
            </a:r>
            <a:r>
              <a:rPr lang="en-US" dirty="0" smtClean="0"/>
              <a:t>general education </a:t>
            </a:r>
            <a:r>
              <a:rPr lang="en-US" dirty="0"/>
              <a:t>classes with the use of supplementary aids and services cannot be achieved satisfactorily.</a:t>
            </a:r>
          </a:p>
          <a:p>
            <a:pPr marL="1095969" lvl="2" indent="-173048">
              <a:buFont typeface="Arial" panose="020B0604020202020204" pitchFamily="34" charset="0"/>
              <a:buChar char="•"/>
            </a:pPr>
            <a:r>
              <a:rPr lang="en-US" dirty="0"/>
              <a:t>Special education is a set of educational </a:t>
            </a:r>
            <a:r>
              <a:rPr lang="en-US" dirty="0" smtClean="0"/>
              <a:t>services</a:t>
            </a:r>
          </a:p>
          <a:p>
            <a:pPr marL="473724" lvl="1"/>
            <a:endParaRPr lang="en-US" dirty="0" smtClean="0"/>
          </a:p>
          <a:p>
            <a:pPr marL="473724" lvl="1"/>
            <a:r>
              <a:rPr lang="en-US" dirty="0" smtClean="0"/>
              <a:t>Note:  in LA, this definition of LRE does not apply to students who are deaf or hard of hearing.</a:t>
            </a:r>
            <a:endParaRPr lang="en-US" dirty="0"/>
          </a:p>
          <a:p>
            <a:pPr marL="922921" lvl="2"/>
            <a:endParaRPr lang="en-US" sz="1100" dirty="0"/>
          </a:p>
          <a:p>
            <a:pPr marL="634508" lvl="1" indent="-173048">
              <a:buFont typeface="Arial" panose="020B0604020202020204" pitchFamily="34" charset="0"/>
              <a:buChar char="•"/>
            </a:pPr>
            <a:endParaRPr lang="en-US" dirty="0" smtClean="0"/>
          </a:p>
        </p:txBody>
      </p:sp>
      <p:sp>
        <p:nvSpPr>
          <p:cNvPr id="4" name="Slide Number Placeholder 3"/>
          <p:cNvSpPr>
            <a:spLocks noGrp="1"/>
          </p:cNvSpPr>
          <p:nvPr>
            <p:ph type="sldNum" sz="quarter" idx="10"/>
          </p:nvPr>
        </p:nvSpPr>
        <p:spPr/>
        <p:txBody>
          <a:bodyPr/>
          <a:lstStyle/>
          <a:p>
            <a:fld id="{A4C2B4CF-5D2E-441D-8DBD-66D732669D33}" type="slidenum">
              <a:rPr lang="en-US" smtClean="0"/>
              <a:t>25</a:t>
            </a:fld>
            <a:endParaRPr lang="en-US"/>
          </a:p>
        </p:txBody>
      </p:sp>
    </p:spTree>
    <p:extLst>
      <p:ext uri="{BB962C8B-B14F-4D97-AF65-F5344CB8AC3E}">
        <p14:creationId xmlns:p14="http://schemas.microsoft.com/office/powerpoint/2010/main" val="12563714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a:t>
            </a:r>
            <a:r>
              <a:rPr lang="en-US" b="1" baseline="0" dirty="0" smtClean="0"/>
              <a:t> of the slide </a:t>
            </a:r>
            <a:r>
              <a:rPr lang="en-US" baseline="0" dirty="0" smtClean="0"/>
              <a:t>–opportunity for reflection</a:t>
            </a:r>
          </a:p>
          <a:p>
            <a:endParaRPr lang="en-US" dirty="0" smtClean="0"/>
          </a:p>
          <a:p>
            <a:pPr lvl="1"/>
            <a:r>
              <a:rPr lang="en-US" dirty="0" smtClean="0"/>
              <a:t>NOTE to PRESENTER</a:t>
            </a:r>
            <a:r>
              <a:rPr lang="en-US" baseline="0" dirty="0" smtClean="0"/>
              <a:t> – click to reveal the reminder to retain notes</a:t>
            </a:r>
            <a:endParaRPr lang="en-US" b="0" baseline="0" dirty="0" smtClean="0"/>
          </a:p>
          <a:p>
            <a:pPr lvl="1"/>
            <a:r>
              <a:rPr lang="en-US" b="0" baseline="0" dirty="0" smtClean="0"/>
              <a:t>	</a:t>
            </a:r>
          </a:p>
          <a:p>
            <a:pPr lvl="1"/>
            <a:r>
              <a:rPr lang="en-US" b="0" baseline="0" dirty="0" smtClean="0"/>
              <a:t>PRESENTER</a:t>
            </a:r>
            <a:r>
              <a:rPr lang="en-US" baseline="0" dirty="0" smtClean="0"/>
              <a:t> – </a:t>
            </a:r>
            <a:r>
              <a:rPr lang="en-US" u="sng" baseline="0" dirty="0" smtClean="0"/>
              <a:t>Learner Handout packet</a:t>
            </a:r>
            <a:r>
              <a:rPr lang="en-US" u="none" baseline="0" dirty="0" smtClean="0"/>
              <a:t>, p. 19</a:t>
            </a:r>
          </a:p>
          <a:p>
            <a:r>
              <a:rPr lang="en-US" u="none" baseline="0" dirty="0" smtClean="0"/>
              <a:t>	</a:t>
            </a:r>
          </a:p>
          <a:p>
            <a:pPr lvl="1"/>
            <a:r>
              <a:rPr lang="en-US" baseline="0" dirty="0" smtClean="0"/>
              <a:t>NOTE to PRESENTER – note to the participants that if s/he hasn’t had one of these experiences, to reflect on a particular student and the placement decision - how did the team make the decision?</a:t>
            </a:r>
          </a:p>
          <a:p>
            <a:pPr lvl="1"/>
            <a:endParaRPr lang="en-US" baseline="0" dirty="0" smtClean="0"/>
          </a:p>
          <a:p>
            <a:pPr lvl="1"/>
            <a:r>
              <a:rPr lang="en-US" baseline="0" dirty="0" smtClean="0"/>
              <a:t> </a:t>
            </a:r>
            <a:r>
              <a:rPr lang="en-US" b="1" baseline="0" dirty="0" smtClean="0"/>
              <a:t>INSTRUCTIONS: </a:t>
            </a:r>
          </a:p>
          <a:p>
            <a:pPr lvl="2"/>
            <a:r>
              <a:rPr lang="en-US" u="sng" baseline="0" dirty="0" smtClean="0"/>
              <a:t>Step 1</a:t>
            </a:r>
            <a:r>
              <a:rPr lang="en-US" baseline="0" dirty="0" smtClean="0"/>
              <a:t>:  Ask participants to individually write a list  for item 1 (2 minutes)</a:t>
            </a:r>
          </a:p>
          <a:p>
            <a:pPr lvl="2"/>
            <a:r>
              <a:rPr lang="en-US" u="sng" baseline="0" dirty="0" smtClean="0"/>
              <a:t>Step 2</a:t>
            </a:r>
            <a:r>
              <a:rPr lang="en-US" u="none" baseline="0" dirty="0" smtClean="0"/>
              <a:t>:  Ask participants to individually write a list for item 2 (2 minutes)</a:t>
            </a:r>
            <a:endParaRPr lang="en-US" u="sng" baseline="0" dirty="0" smtClean="0"/>
          </a:p>
          <a:p>
            <a:pPr lvl="1"/>
            <a:r>
              <a:rPr lang="en-US" baseline="0" dirty="0" smtClean="0"/>
              <a:t>	</a:t>
            </a:r>
            <a:r>
              <a:rPr lang="en-US" u="sng" baseline="0" dirty="0" smtClean="0"/>
              <a:t>Step 3</a:t>
            </a:r>
            <a:r>
              <a:rPr lang="en-US" baseline="0" dirty="0" smtClean="0"/>
              <a:t>:  Ask for volunteers to share (2 minutes)</a:t>
            </a:r>
          </a:p>
          <a:p>
            <a:pPr lvl="1"/>
            <a:endParaRPr lang="en-US" dirty="0" smtClean="0"/>
          </a:p>
          <a:p>
            <a:r>
              <a:rPr lang="en-US" dirty="0" smtClean="0"/>
              <a:t>Approximate Total Time: 6 minutes</a:t>
            </a:r>
            <a:endParaRPr lang="en-US" dirty="0"/>
          </a:p>
        </p:txBody>
      </p:sp>
      <p:sp>
        <p:nvSpPr>
          <p:cNvPr id="4" name="Slide Number Placeholder 3"/>
          <p:cNvSpPr>
            <a:spLocks noGrp="1"/>
          </p:cNvSpPr>
          <p:nvPr>
            <p:ph type="sldNum" sz="quarter" idx="10"/>
          </p:nvPr>
        </p:nvSpPr>
        <p:spPr/>
        <p:txBody>
          <a:bodyPr/>
          <a:lstStyle/>
          <a:p>
            <a:pPr>
              <a:defRPr/>
            </a:pPr>
            <a:fld id="{E12A158F-3F78-48C9-99E8-30BFEB181A70}" type="slidenum">
              <a:rPr lang="en-US" smtClean="0"/>
              <a:pPr>
                <a:defRPr/>
              </a:pPr>
              <a:t>26</a:t>
            </a:fld>
            <a:endParaRPr lang="en-US" dirty="0"/>
          </a:p>
        </p:txBody>
      </p:sp>
    </p:spTree>
    <p:extLst>
      <p:ext uri="{BB962C8B-B14F-4D97-AF65-F5344CB8AC3E}">
        <p14:creationId xmlns:p14="http://schemas.microsoft.com/office/powerpoint/2010/main" val="40808778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provide an overview of the critical steps for determining special education services needed</a:t>
            </a:r>
          </a:p>
          <a:p>
            <a:endParaRPr lang="en-US" dirty="0" smtClean="0"/>
          </a:p>
          <a:p>
            <a:pPr lvl="1"/>
            <a:r>
              <a:rPr lang="en-US" dirty="0" smtClean="0"/>
              <a:t>NOTE to PRESENTER</a:t>
            </a:r>
            <a:r>
              <a:rPr lang="en-US" baseline="0" dirty="0" smtClean="0"/>
              <a:t> – decide when to click to make reminder box appear</a:t>
            </a:r>
            <a:endParaRPr lang="en-US"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659389" lvl="1" indent="-173048" defTabSz="898395">
              <a:buFont typeface="Arial" panose="020B0604020202020204" pitchFamily="34" charset="0"/>
              <a:buChar char="•"/>
              <a:defRPr/>
            </a:pPr>
            <a:r>
              <a:rPr lang="en-US" dirty="0" smtClean="0"/>
              <a:t>Start</a:t>
            </a:r>
            <a:r>
              <a:rPr lang="en-US" baseline="0" dirty="0" smtClean="0"/>
              <a:t> with a general summary of the content knowledge/skills the student is expected to learn, r</a:t>
            </a:r>
            <a:r>
              <a:rPr lang="en-US" dirty="0" smtClean="0"/>
              <a:t>ather than assume services are provided in a certain place</a:t>
            </a:r>
          </a:p>
          <a:p>
            <a:pPr marL="659389" lvl="1" indent="-173048" defTabSz="898395">
              <a:buFont typeface="Arial" panose="020B0604020202020204" pitchFamily="34" charset="0"/>
              <a:buChar char="•"/>
              <a:defRPr/>
            </a:pPr>
            <a:r>
              <a:rPr lang="en-US" dirty="0" smtClean="0"/>
              <a:t>Remind participants that this conversation has been ongoing throughout the meeting,</a:t>
            </a:r>
            <a:r>
              <a:rPr lang="en-US" baseline="0" dirty="0" smtClean="0"/>
              <a:t> especially when instructional needs and educational need areas were discussed – so this is a review and means of validating previous decisions before documenting on the IEP form in SER</a:t>
            </a:r>
            <a:endParaRPr lang="en-US" dirty="0" smtClean="0"/>
          </a:p>
          <a:p>
            <a:pPr marL="1095969" lvl="2" indent="-17304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t>27</a:t>
            </a:fld>
            <a:endParaRPr lang="en-US"/>
          </a:p>
        </p:txBody>
      </p:sp>
    </p:spTree>
    <p:extLst>
      <p:ext uri="{BB962C8B-B14F-4D97-AF65-F5344CB8AC3E}">
        <p14:creationId xmlns:p14="http://schemas.microsoft.com/office/powerpoint/2010/main" val="23678982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provide an overview of the critical steps for determining special education services needed</a:t>
            </a:r>
          </a:p>
          <a:p>
            <a:endParaRPr lang="en-US" dirty="0" smtClean="0"/>
          </a:p>
          <a:p>
            <a:pPr lvl="1"/>
            <a:r>
              <a:rPr lang="en-US" dirty="0" smtClean="0"/>
              <a:t>NOTE to PRESENTER – click to show first “if the same” – second click shows the second “if the same”</a:t>
            </a:r>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634508" lvl="1" indent="-173048">
              <a:buFont typeface="Arial" panose="020B0604020202020204" pitchFamily="34" charset="0"/>
              <a:buChar char="•"/>
            </a:pPr>
            <a:r>
              <a:rPr lang="en-US" dirty="0" smtClean="0"/>
              <a:t>Consider what is being taught in the general classroom and how it compares to what the student needs to learn</a:t>
            </a:r>
          </a:p>
          <a:p>
            <a:pPr marL="634508" lvl="1" indent="-173048">
              <a:buFont typeface="Arial" panose="020B0604020202020204" pitchFamily="34" charset="0"/>
              <a:buChar char="•"/>
            </a:pPr>
            <a:r>
              <a:rPr lang="en-US" dirty="0" smtClean="0"/>
              <a:t>Consider first adding accommodations or supports in the general classroom</a:t>
            </a:r>
          </a:p>
          <a:p>
            <a:pPr marL="634508" lvl="1" indent="-173048">
              <a:buFont typeface="Arial" panose="020B0604020202020204" pitchFamily="34" charset="0"/>
              <a:buChar char="•"/>
            </a:pPr>
            <a:r>
              <a:rPr lang="en-US" dirty="0" smtClean="0"/>
              <a:t>Remember</a:t>
            </a:r>
            <a:r>
              <a:rPr lang="en-US" baseline="0" dirty="0" smtClean="0"/>
              <a:t> the bottom line:  we want students to access and make progress in the general curriculum</a:t>
            </a:r>
            <a:endParaRPr lang="en-US" dirty="0" smtClean="0"/>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t>28</a:t>
            </a:fld>
            <a:endParaRPr lang="en-US"/>
          </a:p>
        </p:txBody>
      </p:sp>
    </p:spTree>
    <p:extLst>
      <p:ext uri="{BB962C8B-B14F-4D97-AF65-F5344CB8AC3E}">
        <p14:creationId xmlns:p14="http://schemas.microsoft.com/office/powerpoint/2010/main" val="23678982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provide an overview of the critical steps for determining special education services needed</a:t>
            </a:r>
          </a:p>
          <a:p>
            <a:endParaRPr lang="en-US" dirty="0" smtClean="0"/>
          </a:p>
          <a:p>
            <a:endParaRPr lang="en-US" dirty="0" smtClean="0"/>
          </a:p>
          <a:p>
            <a:pPr lvl="1"/>
            <a:r>
              <a:rPr lang="en-US" dirty="0" smtClean="0"/>
              <a:t>NOTE to PRESENTER – click to show first “if different” – second click shows the second “if different”</a:t>
            </a:r>
          </a:p>
          <a:p>
            <a:endParaRPr lang="en-US"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634508" lvl="1" indent="-173048">
              <a:buFont typeface="Arial" panose="020B0604020202020204" pitchFamily="34" charset="0"/>
              <a:buChar char="•"/>
            </a:pPr>
            <a:r>
              <a:rPr lang="en-US" dirty="0" smtClean="0"/>
              <a:t>When knowledge/skills are different, consider</a:t>
            </a:r>
            <a:r>
              <a:rPr lang="en-US" baseline="0" dirty="0" smtClean="0"/>
              <a:t> alignment with what is being taught in the general curriculum.</a:t>
            </a:r>
          </a:p>
          <a:p>
            <a:pPr marL="634508" lvl="1" indent="-173048">
              <a:buFont typeface="Arial" panose="020B0604020202020204" pitchFamily="34" charset="0"/>
              <a:buChar char="•"/>
            </a:pPr>
            <a:r>
              <a:rPr lang="en-US" baseline="0" dirty="0" smtClean="0"/>
              <a:t>If student needs intensive or specialized instruction outside of the general classroom,  consider scheduling that allows student to receive instruction in other critical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t>29</a:t>
            </a:fld>
            <a:endParaRPr lang="en-US"/>
          </a:p>
        </p:txBody>
      </p:sp>
    </p:spTree>
    <p:extLst>
      <p:ext uri="{BB962C8B-B14F-4D97-AF65-F5344CB8AC3E}">
        <p14:creationId xmlns:p14="http://schemas.microsoft.com/office/powerpoint/2010/main" val="23678982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to introduce consideration of related services as the final step in determining service needs</a:t>
            </a:r>
          </a:p>
          <a:p>
            <a:endParaRPr lang="en-US" dirty="0" smtClean="0"/>
          </a:p>
          <a:p>
            <a:pPr lvl="1"/>
            <a:r>
              <a:rPr lang="en-US" dirty="0" smtClean="0"/>
              <a:t>NOTE to PRESENTER – click to reveal related services information box</a:t>
            </a:r>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634508" lvl="1" indent="-173048">
              <a:buFont typeface="Arial" panose="020B0604020202020204" pitchFamily="34" charset="0"/>
              <a:buChar char="•"/>
            </a:pPr>
            <a:r>
              <a:rPr lang="en-US" dirty="0" smtClean="0"/>
              <a:t>Related</a:t>
            </a:r>
            <a:r>
              <a:rPr lang="en-US" baseline="0" dirty="0" smtClean="0"/>
              <a:t> services </a:t>
            </a:r>
          </a:p>
          <a:p>
            <a:pPr marL="1083706" lvl="2" indent="-173048">
              <a:buFont typeface="Arial" panose="020B0604020202020204" pitchFamily="34" charset="0"/>
              <a:buChar char="•"/>
            </a:pPr>
            <a:r>
              <a:rPr lang="en-US" baseline="0" dirty="0" smtClean="0"/>
              <a:t>are services that help a child benefit from special education</a:t>
            </a:r>
          </a:p>
          <a:p>
            <a:pPr marL="1083706" lvl="2" indent="-173048">
              <a:buFont typeface="Arial" panose="020B0604020202020204" pitchFamily="34" charset="0"/>
              <a:buChar char="•"/>
            </a:pPr>
            <a:r>
              <a:rPr lang="en-US" baseline="0" dirty="0" smtClean="0"/>
              <a:t>are not provided unless a child is eligible for special education</a:t>
            </a:r>
          </a:p>
          <a:p>
            <a:pPr marL="1083706" lvl="2" indent="-173048">
              <a:buFont typeface="Arial" panose="020B0604020202020204" pitchFamily="34" charset="0"/>
              <a:buChar char="•"/>
            </a:pPr>
            <a:r>
              <a:rPr lang="en-US" baseline="0" dirty="0" smtClean="0"/>
              <a:t>can be useful in supporting a student’s ability to access general curriculum.</a:t>
            </a:r>
          </a:p>
          <a:p>
            <a:pPr marL="634508" lvl="1" indent="-173048">
              <a:buFont typeface="Arial" panose="020B0604020202020204" pitchFamily="34" charset="0"/>
              <a:buChar char="•"/>
            </a:pPr>
            <a:r>
              <a:rPr lang="en-US" baseline="0" dirty="0" smtClean="0"/>
              <a:t>Adding a related service is based on evaluation results and appropriate assessments. </a:t>
            </a:r>
            <a:endParaRPr lang="en-US" dirty="0" smtClean="0"/>
          </a:p>
        </p:txBody>
      </p:sp>
      <p:sp>
        <p:nvSpPr>
          <p:cNvPr id="4" name="Slide Number Placeholder 3"/>
          <p:cNvSpPr>
            <a:spLocks noGrp="1"/>
          </p:cNvSpPr>
          <p:nvPr>
            <p:ph type="sldNum" sz="quarter" idx="10"/>
          </p:nvPr>
        </p:nvSpPr>
        <p:spPr/>
        <p:txBody>
          <a:bodyPr/>
          <a:lstStyle/>
          <a:p>
            <a:fld id="{A4C2B4CF-5D2E-441D-8DBD-66D732669D33}" type="slidenum">
              <a:rPr lang="en-US" smtClean="0"/>
              <a:t>30</a:t>
            </a:fld>
            <a:endParaRPr lang="en-US"/>
          </a:p>
        </p:txBody>
      </p:sp>
    </p:spTree>
    <p:extLst>
      <p:ext uri="{BB962C8B-B14F-4D97-AF65-F5344CB8AC3E}">
        <p14:creationId xmlns:p14="http://schemas.microsoft.com/office/powerpoint/2010/main" val="23678982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8280">
              <a:defRPr/>
            </a:pPr>
            <a:r>
              <a:rPr lang="en-US" b="1"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Point of slide </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remind why modules and content of these specific modules</a:t>
            </a:r>
          </a:p>
          <a:p>
            <a:pPr defTabSz="898280">
              <a:defRPr/>
            </a:pPr>
            <a:endPar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1" defTabSz="898280">
              <a:defRPr/>
            </a:pPr>
            <a:r>
              <a:rPr lang="en-US" dirty="0" smtClean="0"/>
              <a:t>PRESENTER – </a:t>
            </a:r>
            <a:r>
              <a:rPr lang="en-US" u="sng" dirty="0" smtClean="0"/>
              <a:t>Learner Handout packet,</a:t>
            </a:r>
            <a:r>
              <a:rPr lang="en-US" baseline="0" dirty="0" smtClean="0"/>
              <a:t> p. 1 - </a:t>
            </a:r>
            <a:r>
              <a:rPr lang="en-US" dirty="0" smtClean="0"/>
              <a:t>agenda</a:t>
            </a:r>
          </a:p>
          <a:p>
            <a:pPr defTabSz="898280">
              <a:defRPr/>
            </a:pPr>
            <a:endPar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98280">
              <a:defRPr/>
            </a:pPr>
            <a:r>
              <a:rPr lang="en-US" b="1"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PRESENTER</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 </a:t>
            </a:r>
            <a:r>
              <a:rPr lang="en-US" i="1"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use content below to frame presentation of material</a:t>
            </a:r>
          </a:p>
          <a:p>
            <a:pPr defTabSz="898280">
              <a:defRPr/>
            </a:pP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Modules serve the dual purposes of refreshing and extending professional learning. They incorporate guidance on how to make decisions based on new and changing requirements, such as Louisiana’s Act 833. </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98280">
              <a:defRPr/>
            </a:pP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98280">
              <a:defRPr/>
            </a:pP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Module 1 – </a:t>
            </a:r>
            <a:r>
              <a:rPr lang="en-US" dirty="0" smtClean="0">
                <a:latin typeface="Calibri" panose="020F0502020204030204" pitchFamily="34" charset="0"/>
                <a:ea typeface="Calibri" panose="020F0502020204030204" pitchFamily="34" charset="0"/>
                <a:cs typeface="Times New Roman" panose="02020603050405020304" pitchFamily="18" charset="0"/>
              </a:rPr>
              <a:t>The </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Overview </a:t>
            </a:r>
          </a:p>
          <a:p>
            <a:pPr defTabSz="898280">
              <a:defRPr/>
            </a:pP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a:t>
            </a:r>
          </a:p>
          <a:p>
            <a:pPr defTabSz="898280">
              <a:defRPr/>
            </a:pPr>
            <a:r>
              <a:rPr lang="en-US" sz="1100" dirty="0"/>
              <a:t>Module 2 – The Description of the individual student’s present performance levels – General Student Information and for Educational Need Areas</a:t>
            </a:r>
          </a:p>
          <a:p>
            <a:pPr defTabSz="898280">
              <a:defRPr/>
            </a:pP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98280">
              <a:defRPr/>
            </a:pPr>
            <a:r>
              <a:rPr lang="en-US" u="none"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Module 3 </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Measurable Goals -- Data collected and discussed for the general student information and the present levels of academic and functional performance are used to make decisions about educational needs.   </a:t>
            </a:r>
          </a:p>
          <a:p>
            <a:pPr defTabSz="898280">
              <a:defRPr/>
            </a:pPr>
            <a:endPar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98280">
              <a:defRPr/>
            </a:pP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Module 4 – Build</a:t>
            </a:r>
            <a:r>
              <a:rPr lang="en-US" baseline="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on the conversation begun by the IEP Team in Module 2 to</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determine accommodations, program supports, and instructional services</a:t>
            </a:r>
            <a:r>
              <a:rPr lang="en-US" baseline="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in the least restrictive environment</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98280">
              <a:defRPr/>
            </a:pP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88C8E89D-9DEE-41EB-B73F-C1E1FB02B27F}"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7823091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provide a brief overview of the types of related services most commonly used</a:t>
            </a:r>
          </a:p>
          <a:p>
            <a:endParaRPr lang="en-US" dirty="0" smtClean="0"/>
          </a:p>
          <a:p>
            <a:pPr lvl="1"/>
            <a:r>
              <a:rPr lang="en-US" dirty="0" smtClean="0"/>
              <a:t>PRESENTER – </a:t>
            </a:r>
            <a:r>
              <a:rPr lang="en-US" u="sng" dirty="0" smtClean="0"/>
              <a:t>Learner Handout packet,</a:t>
            </a:r>
            <a:r>
              <a:rPr lang="en-US" u="none" dirty="0" smtClean="0"/>
              <a:t> p.</a:t>
            </a:r>
            <a:r>
              <a:rPr lang="en-US" u="none" baseline="0" dirty="0" smtClean="0"/>
              <a:t> 20-22</a:t>
            </a:r>
            <a:endParaRPr lang="en-US"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634508" lvl="1" indent="-173048">
              <a:buFont typeface="Arial" panose="020B0604020202020204" pitchFamily="34" charset="0"/>
              <a:buChar char="•"/>
            </a:pPr>
            <a:r>
              <a:rPr lang="en-US" dirty="0"/>
              <a:t>Most common related services are described in handout.</a:t>
            </a:r>
          </a:p>
          <a:p>
            <a:pPr marL="634508" lvl="1" indent="-173048">
              <a:buFont typeface="Arial" panose="020B0604020202020204" pitchFamily="34" charset="0"/>
              <a:buChar char="•"/>
            </a:pPr>
            <a:r>
              <a:rPr lang="en-US" dirty="0"/>
              <a:t>Also see Louisiana Bulletin </a:t>
            </a:r>
            <a:r>
              <a:rPr lang="en-US" dirty="0" smtClean="0"/>
              <a:t>1508</a:t>
            </a:r>
          </a:p>
          <a:p>
            <a:pPr marL="12263"/>
            <a:endParaRPr lang="en-US" dirty="0" smtClean="0"/>
          </a:p>
        </p:txBody>
      </p:sp>
      <p:sp>
        <p:nvSpPr>
          <p:cNvPr id="4" name="Slide Number Placeholder 3"/>
          <p:cNvSpPr>
            <a:spLocks noGrp="1"/>
          </p:cNvSpPr>
          <p:nvPr>
            <p:ph type="sldNum" sz="quarter" idx="10"/>
          </p:nvPr>
        </p:nvSpPr>
        <p:spPr/>
        <p:txBody>
          <a:bodyPr/>
          <a:lstStyle/>
          <a:p>
            <a:fld id="{A4C2B4CF-5D2E-441D-8DBD-66D732669D33}" type="slidenum">
              <a:rPr lang="en-US" smtClean="0"/>
              <a:t>31</a:t>
            </a:fld>
            <a:endParaRPr lang="en-US"/>
          </a:p>
        </p:txBody>
      </p:sp>
    </p:spTree>
    <p:extLst>
      <p:ext uri="{BB962C8B-B14F-4D97-AF65-F5344CB8AC3E}">
        <p14:creationId xmlns:p14="http://schemas.microsoft.com/office/powerpoint/2010/main" val="15789622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a:t>
            </a:r>
            <a:r>
              <a:rPr lang="en-US" b="1" baseline="0" dirty="0" smtClean="0"/>
              <a:t> of the slide </a:t>
            </a:r>
            <a:r>
              <a:rPr lang="en-US" baseline="0" dirty="0" smtClean="0"/>
              <a:t>–opportunity for reflection and application of information. </a:t>
            </a:r>
          </a:p>
          <a:p>
            <a:endParaRPr lang="en-US" baseline="0" dirty="0" smtClean="0"/>
          </a:p>
          <a:p>
            <a:pPr lvl="1"/>
            <a:r>
              <a:rPr lang="en-US" baseline="0" dirty="0" smtClean="0"/>
              <a:t>NOTE to PRESENTER – click to reveal what to review, reflect, discuss, and decide</a:t>
            </a:r>
          </a:p>
          <a:p>
            <a:endParaRPr lang="en-US" baseline="0" dirty="0" smtClean="0"/>
          </a:p>
          <a:p>
            <a:r>
              <a:rPr lang="en-US" b="1" u="sng" baseline="0" dirty="0" smtClean="0"/>
              <a:t>Separate Case Study </a:t>
            </a:r>
            <a:r>
              <a:rPr lang="en-US" baseline="0" dirty="0" smtClean="0"/>
              <a:t>handout packet – blank Program Services and Services/Placement pages of the IEP</a:t>
            </a:r>
          </a:p>
          <a:p>
            <a:pPr lvl="1"/>
            <a:endParaRPr lang="en-US" baseline="0" dirty="0" smtClean="0"/>
          </a:p>
          <a:p>
            <a:pPr lvl="1"/>
            <a:r>
              <a:rPr lang="en-US" b="1" baseline="0" dirty="0" smtClean="0"/>
              <a:t>INSTRUCTIONS: </a:t>
            </a:r>
          </a:p>
          <a:p>
            <a:pPr lvl="1"/>
            <a:r>
              <a:rPr lang="en-US" baseline="0" dirty="0" smtClean="0"/>
              <a:t>Step 1: </a:t>
            </a:r>
            <a:r>
              <a:rPr lang="en-US" u="sng" baseline="0" dirty="0" smtClean="0"/>
              <a:t>Individual Activity:</a:t>
            </a:r>
          </a:p>
          <a:p>
            <a:pPr marL="1122994" lvl="2" indent="-224599">
              <a:buFont typeface="+mj-lt"/>
              <a:buAutoNum type="alphaLcParenR"/>
            </a:pPr>
            <a:r>
              <a:rPr lang="en-US" baseline="0" dirty="0" smtClean="0"/>
              <a:t>Take out the case study materials you used in Module 1 (1 minute)</a:t>
            </a:r>
          </a:p>
          <a:p>
            <a:pPr marL="1122994" lvl="2" indent="-224599">
              <a:buFont typeface="+mj-lt"/>
              <a:buAutoNum type="alphaLcParenR"/>
            </a:pPr>
            <a:r>
              <a:rPr lang="en-US" baseline="0" dirty="0" smtClean="0"/>
              <a:t>Spend 5 minutes re-familiarizing yourself with the case study student (5 minutes)</a:t>
            </a:r>
          </a:p>
          <a:p>
            <a:pPr marL="449139" lvl="1"/>
            <a:r>
              <a:rPr lang="en-US" baseline="0" dirty="0" smtClean="0"/>
              <a:t>Step 2: </a:t>
            </a:r>
            <a:r>
              <a:rPr lang="en-US" u="sng" baseline="0" dirty="0" smtClean="0"/>
              <a:t>Small Group Activity</a:t>
            </a:r>
          </a:p>
          <a:p>
            <a:pPr marL="1122936" lvl="2" indent="-224599">
              <a:buFont typeface="+mj-lt"/>
              <a:buAutoNum type="alphaLcParenR"/>
            </a:pPr>
            <a:r>
              <a:rPr lang="en-US" baseline="0" dirty="0" smtClean="0"/>
              <a:t>Form IEP Team groups of at least 4 for Elementary and 6 for Secondary Case Study (2 minutes) – Handout IEP pages packet</a:t>
            </a:r>
          </a:p>
          <a:p>
            <a:pPr marL="1122936" lvl="2" indent="-224599">
              <a:buFont typeface="+mj-lt"/>
              <a:buAutoNum type="alphaLcParenR"/>
            </a:pPr>
            <a:r>
              <a:rPr lang="en-US" baseline="0" dirty="0" smtClean="0"/>
              <a:t>Take a role: ODR, parent, special educator, general educator (both groups); for secondary group – counselor and student (3 minutes)</a:t>
            </a:r>
          </a:p>
          <a:p>
            <a:pPr marL="1122936" lvl="2" indent="-224599">
              <a:buFont typeface="+mj-lt"/>
              <a:buAutoNum type="alphaLcParenR"/>
            </a:pPr>
            <a:r>
              <a:rPr lang="en-US" baseline="0" dirty="0" smtClean="0"/>
              <a:t>Talk among yourselves about the program and services the student needs (15 minutes)</a:t>
            </a:r>
          </a:p>
          <a:p>
            <a:pPr marL="1122936" lvl="2" indent="-224599">
              <a:buFont typeface="+mj-lt"/>
              <a:buAutoNum type="alphaLcParenR"/>
            </a:pPr>
            <a:r>
              <a:rPr lang="en-US" baseline="0" dirty="0" smtClean="0"/>
              <a:t>Complete the IEP pages (4 minutes)</a:t>
            </a:r>
          </a:p>
          <a:p>
            <a:pPr marL="449139" lvl="1"/>
            <a:r>
              <a:rPr lang="en-US" baseline="0" dirty="0" smtClean="0"/>
              <a:t>Step 3: </a:t>
            </a:r>
            <a:r>
              <a:rPr lang="en-US" u="sng" baseline="0" dirty="0" smtClean="0"/>
              <a:t>Whole Group Activity</a:t>
            </a:r>
            <a:endParaRPr lang="en-US" u="none" baseline="0" dirty="0" smtClean="0"/>
          </a:p>
          <a:p>
            <a:pPr marL="1122936" lvl="2" indent="-224599">
              <a:buFont typeface="+mj-lt"/>
              <a:buAutoNum type="alphaLcParenR"/>
            </a:pPr>
            <a:r>
              <a:rPr lang="en-US" u="none" baseline="0" dirty="0" smtClean="0"/>
              <a:t>Bring attention of group back to presenter (1 minute)</a:t>
            </a:r>
          </a:p>
          <a:p>
            <a:pPr marL="1122936" lvl="2" indent="-224599">
              <a:buFont typeface="+mj-lt"/>
              <a:buAutoNum type="alphaLcParenR"/>
            </a:pPr>
            <a:r>
              <a:rPr lang="en-US" u="none" baseline="0" dirty="0" smtClean="0"/>
              <a:t>Ask IEP Teams to share (5 minutes)</a:t>
            </a:r>
          </a:p>
          <a:p>
            <a:pPr indent="-58"/>
            <a:endParaRPr lang="en-US" u="none" baseline="0" dirty="0" smtClean="0"/>
          </a:p>
          <a:p>
            <a:pPr marL="898395" lvl="2" indent="-58"/>
            <a:r>
              <a:rPr lang="en-US" u="none" baseline="0" dirty="0" smtClean="0"/>
              <a:t>NOTE to PRESENTER: The timing above is based on modules running consecutively – so there is a need for a short amount of time in Step 1. If this is done as a standalone module – allow 10 – 15 minutes for Step 1 (a – 2 minutes; b – 10-15 minutes) Step 2 c may also need 15 minutes.</a:t>
            </a:r>
          </a:p>
          <a:p>
            <a:pPr indent="-58"/>
            <a:endParaRPr lang="en-US" u="none" baseline="0" dirty="0" smtClean="0"/>
          </a:p>
          <a:p>
            <a:pPr indent="-58"/>
            <a:r>
              <a:rPr lang="en-US" u="none" baseline="0" dirty="0" smtClean="0"/>
              <a:t>Total Time: 35 minutes (50 minutes)</a:t>
            </a:r>
          </a:p>
        </p:txBody>
      </p:sp>
      <p:sp>
        <p:nvSpPr>
          <p:cNvPr id="4" name="Slide Number Placeholder 3"/>
          <p:cNvSpPr>
            <a:spLocks noGrp="1"/>
          </p:cNvSpPr>
          <p:nvPr>
            <p:ph type="sldNum" sz="quarter" idx="10"/>
          </p:nvPr>
        </p:nvSpPr>
        <p:spPr/>
        <p:txBody>
          <a:bodyPr/>
          <a:lstStyle/>
          <a:p>
            <a:pPr>
              <a:defRPr/>
            </a:pPr>
            <a:fld id="{E12A158F-3F78-48C9-99E8-30BFEB181A70}" type="slidenum">
              <a:rPr lang="en-US" smtClean="0"/>
              <a:pPr>
                <a:defRPr/>
              </a:pPr>
              <a:t>32</a:t>
            </a:fld>
            <a:endParaRPr lang="en-US" dirty="0"/>
          </a:p>
        </p:txBody>
      </p:sp>
    </p:spTree>
    <p:extLst>
      <p:ext uri="{BB962C8B-B14F-4D97-AF65-F5344CB8AC3E}">
        <p14:creationId xmlns:p14="http://schemas.microsoft.com/office/powerpoint/2010/main" val="28352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the slide</a:t>
            </a:r>
            <a:r>
              <a:rPr lang="en-US" b="0" dirty="0" smtClean="0"/>
              <a:t> –</a:t>
            </a:r>
            <a:r>
              <a:rPr lang="en-US" b="0" baseline="0" dirty="0" smtClean="0"/>
              <a:t> transition &amp; </a:t>
            </a:r>
            <a:r>
              <a:rPr lang="en-US" baseline="0" dirty="0" smtClean="0"/>
              <a:t>remind participants that these are additional plan components and they are related to the Case Studies </a:t>
            </a:r>
          </a:p>
          <a:p>
            <a:endParaRPr lang="en-US" dirty="0" smtClean="0"/>
          </a:p>
          <a:p>
            <a:pPr marL="168449" indent="-168449">
              <a:buFont typeface="Arial" panose="020B0604020202020204" pitchFamily="34" charset="0"/>
              <a:buChar char="•"/>
            </a:pPr>
            <a:r>
              <a:rPr lang="en-US" dirty="0" smtClean="0"/>
              <a:t>Behavior</a:t>
            </a:r>
            <a:r>
              <a:rPr lang="en-US" baseline="0" dirty="0" smtClean="0"/>
              <a:t> Intervention Plan</a:t>
            </a:r>
          </a:p>
          <a:p>
            <a:pPr marL="168449" indent="-168449">
              <a:buFont typeface="Arial" panose="020B0604020202020204" pitchFamily="34" charset="0"/>
              <a:buChar char="•"/>
            </a:pPr>
            <a:r>
              <a:rPr lang="en-US" baseline="0" dirty="0" smtClean="0"/>
              <a:t>Individual Graduation Plan</a:t>
            </a:r>
          </a:p>
          <a:p>
            <a:pPr marL="168449" indent="-168449">
              <a:buFont typeface="Arial" panose="020B0604020202020204" pitchFamily="34" charset="0"/>
              <a:buChar char="•"/>
            </a:pPr>
            <a:r>
              <a:rPr lang="en-US" baseline="0" dirty="0" smtClean="0"/>
              <a:t>Secondary Transition Plan</a:t>
            </a:r>
            <a:endParaRPr lang="en-US"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1066844" lvl="2" indent="-168449">
              <a:buFont typeface="Arial" panose="020B0604020202020204" pitchFamily="34" charset="0"/>
              <a:buChar char="•"/>
            </a:pPr>
            <a:r>
              <a:rPr lang="en-US" dirty="0" smtClean="0"/>
              <a:t>Has</a:t>
            </a:r>
            <a:r>
              <a:rPr lang="en-US" baseline="0" dirty="0" smtClean="0"/>
              <a:t> been suggested that Case Study student Jack should have a BIP</a:t>
            </a:r>
          </a:p>
          <a:p>
            <a:pPr marL="1066844" lvl="2" indent="-168449">
              <a:buFont typeface="Arial" panose="020B0604020202020204" pitchFamily="34" charset="0"/>
              <a:buChar char="•"/>
            </a:pPr>
            <a:r>
              <a:rPr lang="en-US" baseline="0" dirty="0" smtClean="0"/>
              <a:t>Case Study student Megan has a Secondary Transition Plan, she should also have an Individual Graduation Plan</a:t>
            </a:r>
          </a:p>
          <a:p>
            <a:pPr marL="1066844" lvl="2" indent="-168449">
              <a:buFont typeface="Arial" panose="020B0604020202020204" pitchFamily="34" charset="0"/>
              <a:buChar char="•"/>
            </a:pPr>
            <a:r>
              <a:rPr lang="en-US" dirty="0" smtClean="0"/>
              <a:t>These</a:t>
            </a:r>
            <a:r>
              <a:rPr lang="en-US" baseline="0" dirty="0" smtClean="0"/>
              <a:t> components NOT the specific emphasis or focus of these modules, yet, need to remember them</a:t>
            </a:r>
            <a:endParaRPr lang="en-US" dirty="0" smtClean="0"/>
          </a:p>
          <a:p>
            <a:endParaRPr lang="en-US" b="1" dirty="0"/>
          </a:p>
        </p:txBody>
      </p:sp>
      <p:sp>
        <p:nvSpPr>
          <p:cNvPr id="4" name="Slide Number Placeholder 3"/>
          <p:cNvSpPr>
            <a:spLocks noGrp="1"/>
          </p:cNvSpPr>
          <p:nvPr>
            <p:ph type="sldNum" sz="quarter" idx="10"/>
          </p:nvPr>
        </p:nvSpPr>
        <p:spPr/>
        <p:txBody>
          <a:bodyPr/>
          <a:lstStyle/>
          <a:p>
            <a:fld id="{A4C2B4CF-5D2E-441D-8DBD-66D732669D33}" type="slidenum">
              <a:rPr lang="en-US" smtClean="0"/>
              <a:t>33</a:t>
            </a:fld>
            <a:endParaRPr lang="en-US"/>
          </a:p>
        </p:txBody>
      </p:sp>
    </p:spTree>
    <p:extLst>
      <p:ext uri="{BB962C8B-B14F-4D97-AF65-F5344CB8AC3E}">
        <p14:creationId xmlns:p14="http://schemas.microsoft.com/office/powerpoint/2010/main" val="42723550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review Behavior Intervention Plans (BIP) as an extension of some IEPs.</a:t>
            </a:r>
          </a:p>
          <a:p>
            <a:endParaRPr lang="en-US" baseline="0" dirty="0" smtClean="0"/>
          </a:p>
          <a:p>
            <a:pPr lvl="1"/>
            <a:r>
              <a:rPr lang="en-US" dirty="0" smtClean="0">
                <a:solidFill>
                  <a:srgbClr val="FF0000"/>
                </a:solidFill>
              </a:rPr>
              <a:t>NOTE to PRESENTER – click to reveal boxes</a:t>
            </a:r>
          </a:p>
          <a:p>
            <a:pPr lvl="1"/>
            <a:endParaRPr lang="en-US" b="0" u="none" dirty="0" smtClean="0">
              <a:solidFill>
                <a:srgbClr val="FF0000"/>
              </a:solidFill>
              <a:effectLst/>
            </a:endParaRPr>
          </a:p>
          <a:p>
            <a:pPr lvl="1"/>
            <a:r>
              <a:rPr lang="en-US" b="0" u="none" dirty="0" smtClean="0">
                <a:solidFill>
                  <a:srgbClr val="FF0000"/>
                </a:solidFill>
                <a:effectLst/>
              </a:rPr>
              <a:t>PRESENTER – </a:t>
            </a:r>
            <a:r>
              <a:rPr lang="en-US" b="0" u="sng" dirty="0" smtClean="0">
                <a:solidFill>
                  <a:srgbClr val="FF0000"/>
                </a:solidFill>
                <a:effectLst/>
              </a:rPr>
              <a:t>Learner Handout packet,</a:t>
            </a:r>
            <a:r>
              <a:rPr lang="en-US" b="0" u="none" dirty="0" smtClean="0">
                <a:solidFill>
                  <a:srgbClr val="FF0000"/>
                </a:solidFill>
                <a:effectLst/>
              </a:rPr>
              <a:t> pp.</a:t>
            </a:r>
            <a:r>
              <a:rPr lang="en-US" b="0" u="none" baseline="0" dirty="0" smtClean="0">
                <a:solidFill>
                  <a:srgbClr val="FF0000"/>
                </a:solidFill>
                <a:effectLst/>
              </a:rPr>
              <a:t> 23-29</a:t>
            </a:r>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p>
          <a:p>
            <a:pPr marL="600298" lvl="1" indent="-163718">
              <a:buFont typeface="Arial" panose="020B0604020202020204" pitchFamily="34" charset="0"/>
              <a:buChar char="•"/>
            </a:pPr>
            <a:r>
              <a:rPr lang="en-US" dirty="0" smtClean="0"/>
              <a:t>A </a:t>
            </a:r>
            <a:r>
              <a:rPr lang="en-US" dirty="0"/>
              <a:t>BIP is not specifically required </a:t>
            </a:r>
            <a:r>
              <a:rPr lang="en-US" dirty="0" smtClean="0"/>
              <a:t>by IDEA</a:t>
            </a:r>
            <a:r>
              <a:rPr lang="en-US" baseline="0" dirty="0" smtClean="0"/>
              <a:t> </a:t>
            </a:r>
            <a:r>
              <a:rPr lang="en-US" dirty="0" smtClean="0"/>
              <a:t>until </a:t>
            </a:r>
            <a:r>
              <a:rPr lang="en-US" dirty="0"/>
              <a:t>carrying out disciplinary </a:t>
            </a:r>
            <a:r>
              <a:rPr lang="en-US" dirty="0" smtClean="0"/>
              <a:t>procedures, i.e. </a:t>
            </a:r>
            <a:r>
              <a:rPr lang="en-US" b="1" dirty="0" smtClean="0"/>
              <a:t>suspension beyond 10 days* or expulsion</a:t>
            </a:r>
            <a:r>
              <a:rPr lang="en-US" dirty="0" smtClean="0"/>
              <a:t>.</a:t>
            </a:r>
          </a:p>
          <a:p>
            <a:pPr marL="600298" lvl="1" indent="-163718">
              <a:buFont typeface="Arial" panose="020B0604020202020204" pitchFamily="34" charset="0"/>
              <a:buChar char="•"/>
            </a:pPr>
            <a:r>
              <a:rPr lang="en-US" dirty="0" smtClean="0"/>
              <a:t>In LA,</a:t>
            </a:r>
            <a:r>
              <a:rPr lang="en-US" baseline="0" dirty="0" smtClean="0"/>
              <a:t> a BIP is required for any student who meets eligibility criteria for emotional disturbance and for students who meet criteria for other health impairment or autism when behavior is a component or concern addressed in the evaluation process.  In such situations, behavioral data have to be considered in the evaluation and eligibility process.</a:t>
            </a:r>
            <a:endParaRPr lang="en-US" dirty="0" smtClean="0"/>
          </a:p>
          <a:p>
            <a:pPr marL="659389" lvl="1" indent="-173048" defTabSz="898395">
              <a:buFont typeface="Arial" panose="020B0604020202020204" pitchFamily="34" charset="0"/>
              <a:buChar char="•"/>
              <a:defRPr/>
            </a:pPr>
            <a:r>
              <a:rPr lang="en-US" dirty="0" smtClean="0"/>
              <a:t>A</a:t>
            </a:r>
            <a:r>
              <a:rPr lang="en-US" baseline="0" dirty="0" smtClean="0"/>
              <a:t> BIP </a:t>
            </a:r>
            <a:r>
              <a:rPr lang="en-US" dirty="0" smtClean="0"/>
              <a:t>is based on a functional behavioral assessment conducted to identify the function or underlying causes of the undesired behavior.  </a:t>
            </a:r>
          </a:p>
          <a:p>
            <a:pPr marL="659389" lvl="1" indent="-173048" defTabSz="898395">
              <a:buFont typeface="Arial" panose="020B0604020202020204" pitchFamily="34" charset="0"/>
              <a:buChar char="•"/>
              <a:defRPr/>
            </a:pPr>
            <a:r>
              <a:rPr lang="en-US" sz="1100" dirty="0"/>
              <a:t>Developing a BIP a</a:t>
            </a:r>
            <a:r>
              <a:rPr lang="en-US" dirty="0" smtClean="0"/>
              <a:t>t the point where any behavioral concern is noted</a:t>
            </a:r>
            <a:r>
              <a:rPr lang="en-US" baseline="0" dirty="0" smtClean="0"/>
              <a:t> and in concert with the results of the FBA is best practice</a:t>
            </a:r>
            <a:endParaRPr lang="en-US" dirty="0" smtClean="0"/>
          </a:p>
          <a:p>
            <a:pPr marL="1108586" lvl="2" indent="-173048">
              <a:buFont typeface="Arial" panose="020B0604020202020204" pitchFamily="34" charset="0"/>
              <a:buChar char="•"/>
            </a:pPr>
            <a:r>
              <a:rPr lang="en-US" dirty="0" smtClean="0"/>
              <a:t>If </a:t>
            </a:r>
            <a:r>
              <a:rPr lang="en-US" dirty="0"/>
              <a:t>we wait until disciplinary action is needed, it is often too late.  </a:t>
            </a:r>
          </a:p>
          <a:p>
            <a:pPr marL="1108586" lvl="2" indent="-173048">
              <a:buFont typeface="Arial" panose="020B0604020202020204" pitchFamily="34" charset="0"/>
              <a:buChar char="•"/>
            </a:pPr>
            <a:r>
              <a:rPr lang="en-US" dirty="0"/>
              <a:t>Waiting is a reactionary practice that we have found to be less successful than proactive practices.  </a:t>
            </a:r>
          </a:p>
          <a:p>
            <a:pPr marL="659389" lvl="1" indent="-173048">
              <a:buFont typeface="Arial" panose="020B0604020202020204" pitchFamily="34" charset="0"/>
              <a:buChar char="•"/>
            </a:pPr>
            <a:r>
              <a:rPr lang="en-US" dirty="0" smtClean="0"/>
              <a:t>If </a:t>
            </a:r>
            <a:r>
              <a:rPr lang="en-US" dirty="0"/>
              <a:t>a student has goals on an IEP specific to addressing behavioral needs, then it is best for the IEP team to immediately consider </a:t>
            </a:r>
            <a:r>
              <a:rPr lang="en-US" dirty="0" smtClean="0"/>
              <a:t>conducting an</a:t>
            </a:r>
            <a:r>
              <a:rPr lang="en-US" baseline="0" dirty="0" smtClean="0"/>
              <a:t> FBA and </a:t>
            </a:r>
            <a:r>
              <a:rPr lang="en-US" dirty="0" smtClean="0"/>
              <a:t>developing </a:t>
            </a:r>
            <a:r>
              <a:rPr lang="en-US" dirty="0"/>
              <a:t>a BIP.</a:t>
            </a:r>
            <a:endParaRPr lang="en-US" sz="1100" dirty="0"/>
          </a:p>
          <a:p>
            <a:pPr marL="659389" lvl="1" indent="-173048">
              <a:buFont typeface="Arial" panose="020B0604020202020204" pitchFamily="34" charset="0"/>
              <a:buChar char="•"/>
            </a:pPr>
            <a:r>
              <a:rPr lang="en-US" dirty="0" smtClean="0"/>
              <a:t>A </a:t>
            </a:r>
            <a:r>
              <a:rPr lang="en-US" dirty="0"/>
              <a:t>BIP should be </a:t>
            </a:r>
            <a:r>
              <a:rPr lang="en-US" dirty="0" smtClean="0"/>
              <a:t>developed following an FBA </a:t>
            </a:r>
            <a:r>
              <a:rPr lang="en-US" dirty="0"/>
              <a:t>whenever the student exhibits consistent and significant behavior problems that interfere with learning</a:t>
            </a:r>
            <a:r>
              <a:rPr lang="en-US" dirty="0" smtClean="0"/>
              <a:t>.</a:t>
            </a:r>
          </a:p>
          <a:p>
            <a:pPr marL="659389" lvl="1" indent="-173048">
              <a:buFont typeface="Arial" panose="020B0604020202020204" pitchFamily="34" charset="0"/>
              <a:buChar char="•"/>
            </a:pPr>
            <a:endParaRPr lang="en-US" sz="1100" dirty="0"/>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t>34</a:t>
            </a:fld>
            <a:endParaRPr lang="en-US"/>
          </a:p>
        </p:txBody>
      </p:sp>
    </p:spTree>
    <p:extLst>
      <p:ext uri="{BB962C8B-B14F-4D97-AF65-F5344CB8AC3E}">
        <p14:creationId xmlns:p14="http://schemas.microsoft.com/office/powerpoint/2010/main" val="40522816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describe content of a BIP</a:t>
            </a:r>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p>
          <a:p>
            <a:pPr marL="634508" lvl="1" indent="-173048">
              <a:buFont typeface="Arial" panose="020B0604020202020204" pitchFamily="34" charset="0"/>
              <a:buChar char="•"/>
            </a:pPr>
            <a:r>
              <a:rPr lang="en-US" i="0" baseline="0" dirty="0" smtClean="0"/>
              <a:t>There is no approved state BIP form.</a:t>
            </a:r>
          </a:p>
          <a:p>
            <a:pPr marL="634508" lvl="1" indent="-173048">
              <a:buFont typeface="Arial" panose="020B0604020202020204" pitchFamily="34" charset="0"/>
              <a:buChar char="•"/>
            </a:pPr>
            <a:r>
              <a:rPr lang="en-US" i="0" baseline="0" dirty="0" smtClean="0"/>
              <a:t>Check with local district to see if there is a district form.</a:t>
            </a:r>
          </a:p>
          <a:p>
            <a:pPr marL="634508" lvl="1" indent="-173048">
              <a:buFont typeface="Arial" panose="020B0604020202020204" pitchFamily="34" charset="0"/>
              <a:buChar char="•"/>
            </a:pPr>
            <a:r>
              <a:rPr lang="en-US" i="0" baseline="0" dirty="0" smtClean="0"/>
              <a:t>Keep in mind – the BIP is a way to communicate with parents and teachers. </a:t>
            </a:r>
          </a:p>
          <a:p>
            <a:pPr marL="634508" lvl="1" indent="-173048">
              <a:buFont typeface="Arial" panose="020B0604020202020204" pitchFamily="34" charset="0"/>
              <a:buChar char="•"/>
            </a:pPr>
            <a:r>
              <a:rPr lang="en-US" i="0" baseline="0" dirty="0" smtClean="0"/>
              <a:t>The 8 items listed on this and the next slide are components that help support clear and consistent communication with all involved and are critical for developing effective and complete BIPs. </a:t>
            </a:r>
          </a:p>
          <a:p>
            <a:pPr marL="634508" lvl="1" indent="-173048">
              <a:buFont typeface="Arial" panose="020B0604020202020204" pitchFamily="34" charset="0"/>
              <a:buChar char="•"/>
            </a:pPr>
            <a:endParaRPr lang="en-US" i="0" baseline="0" dirty="0" smtClean="0"/>
          </a:p>
          <a:p>
            <a:pPr marL="634508" lvl="1" indent="-173048">
              <a:buFont typeface="Arial" panose="020B0604020202020204" pitchFamily="34" charset="0"/>
              <a:buChar char="•"/>
            </a:pPr>
            <a:endParaRPr lang="en-US" i="0" dirty="0" smtClean="0"/>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t>35</a:t>
            </a:fld>
            <a:endParaRPr lang="en-US"/>
          </a:p>
        </p:txBody>
      </p:sp>
    </p:spTree>
    <p:extLst>
      <p:ext uri="{BB962C8B-B14F-4D97-AF65-F5344CB8AC3E}">
        <p14:creationId xmlns:p14="http://schemas.microsoft.com/office/powerpoint/2010/main" val="8764452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to describe content of a BIP</a:t>
            </a:r>
          </a:p>
          <a:p>
            <a:endParaRPr lang="en-US"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p>
          <a:p>
            <a:pPr marL="634508" lvl="1" indent="-173048">
              <a:buFont typeface="Arial" panose="020B0604020202020204" pitchFamily="34" charset="0"/>
              <a:buChar char="•"/>
            </a:pPr>
            <a:r>
              <a:rPr lang="en-US" i="0" baseline="0" dirty="0" smtClean="0"/>
              <a:t>There is no approved state BIP form.</a:t>
            </a:r>
          </a:p>
          <a:p>
            <a:pPr marL="634508" lvl="1" indent="-173048">
              <a:buFont typeface="Arial" panose="020B0604020202020204" pitchFamily="34" charset="0"/>
              <a:buChar char="•"/>
            </a:pPr>
            <a:r>
              <a:rPr lang="en-US" i="0" baseline="0" dirty="0" smtClean="0"/>
              <a:t>The 8 items listed on this and the next slide are components that help support clear and consistent communication with all involved and are critical for developing effective and complete BIPs. </a:t>
            </a:r>
          </a:p>
          <a:p>
            <a:pPr marL="461460" lvl="1"/>
            <a:endParaRPr lang="en-US" i="0" baseline="0" dirty="0" smtClean="0"/>
          </a:p>
          <a:p>
            <a:pPr marL="634508" lvl="1" indent="-173048">
              <a:buFont typeface="Arial" panose="020B0604020202020204" pitchFamily="34" charset="0"/>
              <a:buChar char="•"/>
            </a:pPr>
            <a:endParaRPr lang="en-US" i="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t>36</a:t>
            </a:fld>
            <a:endParaRPr lang="en-US"/>
          </a:p>
        </p:txBody>
      </p:sp>
    </p:spTree>
    <p:extLst>
      <p:ext uri="{BB962C8B-B14F-4D97-AF65-F5344CB8AC3E}">
        <p14:creationId xmlns:p14="http://schemas.microsoft.com/office/powerpoint/2010/main" val="19451593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Review of individuals involved in developing a BIP</a:t>
            </a:r>
          </a:p>
          <a:p>
            <a:endParaRPr lang="en-US"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634508" lvl="1" indent="-173048">
              <a:buFont typeface="Arial" panose="020B0604020202020204" pitchFamily="34" charset="0"/>
              <a:buChar char="•"/>
            </a:pPr>
            <a:r>
              <a:rPr lang="en-US" dirty="0" smtClean="0"/>
              <a:t>Generally the whole IEP team is involved.</a:t>
            </a:r>
          </a:p>
          <a:p>
            <a:pPr marL="634508" lvl="1" indent="-173048">
              <a:buFont typeface="Arial" panose="020B0604020202020204" pitchFamily="34" charset="0"/>
              <a:buChar char="•"/>
            </a:pPr>
            <a:r>
              <a:rPr lang="en-US" dirty="0" smtClean="0"/>
              <a:t>Critical for anyone who is going</a:t>
            </a:r>
            <a:r>
              <a:rPr lang="en-US" baseline="0" dirty="0" smtClean="0"/>
              <a:t> to be involved in carrying out the plan </a:t>
            </a:r>
            <a:r>
              <a:rPr lang="en-US" dirty="0" smtClean="0"/>
              <a:t>(i.e., all general education</a:t>
            </a:r>
            <a:r>
              <a:rPr lang="en-US" baseline="0" dirty="0" smtClean="0"/>
              <a:t> teachers) to have input.</a:t>
            </a:r>
          </a:p>
          <a:p>
            <a:pPr marL="634508" lvl="1" indent="-173048">
              <a:buFont typeface="Arial" panose="020B0604020202020204" pitchFamily="34" charset="0"/>
              <a:buChar char="•"/>
            </a:pPr>
            <a:r>
              <a:rPr lang="en-US" baseline="0" dirty="0" smtClean="0"/>
              <a:t>Parents are an integral part of the development and implementation of the plan. They can provide consistency between home and school.</a:t>
            </a:r>
          </a:p>
          <a:p>
            <a:pPr marL="634508" lvl="1" indent="-173048">
              <a:buFont typeface="Arial" panose="020B0604020202020204" pitchFamily="34" charset="0"/>
              <a:buChar char="•"/>
            </a:pPr>
            <a:r>
              <a:rPr lang="en-US" baseline="0" dirty="0" smtClean="0"/>
              <a:t>The student’s involvement is integral to understanding the behavior from the student perspective and for helping to identify interventions or strategies appropriate for that student.</a:t>
            </a:r>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t>37</a:t>
            </a:fld>
            <a:endParaRPr lang="en-US"/>
          </a:p>
        </p:txBody>
      </p:sp>
    </p:spTree>
    <p:extLst>
      <p:ext uri="{BB962C8B-B14F-4D97-AF65-F5344CB8AC3E}">
        <p14:creationId xmlns:p14="http://schemas.microsoft.com/office/powerpoint/2010/main" val="21212311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remind participants of the importance of considering a student’s Individual Graduation Plan</a:t>
            </a:r>
          </a:p>
          <a:p>
            <a:endParaRPr lang="en-US" dirty="0" smtClean="0"/>
          </a:p>
          <a:p>
            <a:pPr lvl="1"/>
            <a:r>
              <a:rPr lang="en-US" dirty="0" smtClean="0"/>
              <a:t>PRESENTER – </a:t>
            </a:r>
            <a:r>
              <a:rPr lang="en-US" u="sng" dirty="0" smtClean="0"/>
              <a:t>Learner</a:t>
            </a:r>
            <a:r>
              <a:rPr lang="en-US" u="sng" baseline="0" dirty="0" smtClean="0"/>
              <a:t> </a:t>
            </a:r>
            <a:r>
              <a:rPr lang="en-US" u="sng" dirty="0" smtClean="0"/>
              <a:t>Handout packet</a:t>
            </a:r>
            <a:r>
              <a:rPr lang="en-US" u="none" dirty="0" smtClean="0"/>
              <a:t>,</a:t>
            </a:r>
            <a:r>
              <a:rPr lang="en-US" u="none" baseline="0" dirty="0" smtClean="0"/>
              <a:t> p. 30</a:t>
            </a:r>
            <a:endParaRPr lang="en-US"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634508" lvl="1" indent="-173048">
              <a:buFont typeface="Arial" panose="020B0604020202020204" pitchFamily="34" charset="0"/>
              <a:buChar char="•"/>
            </a:pPr>
            <a:r>
              <a:rPr lang="en-US" dirty="0" smtClean="0"/>
              <a:t>Middle school – consider the requirements for moving into the ninth</a:t>
            </a:r>
            <a:r>
              <a:rPr lang="en-US" baseline="0" dirty="0" smtClean="0"/>
              <a:t> grade and any transition needs.</a:t>
            </a:r>
          </a:p>
          <a:p>
            <a:pPr marL="634508" lvl="1" indent="-173048">
              <a:buFont typeface="Arial" panose="020B0604020202020204" pitchFamily="34" charset="0"/>
              <a:buChar char="•"/>
            </a:pPr>
            <a:r>
              <a:rPr lang="en-US" baseline="0" dirty="0" smtClean="0"/>
              <a:t>For struggling students in middle school, identify remediation and support needs.</a:t>
            </a:r>
          </a:p>
          <a:p>
            <a:pPr marL="634508" lvl="1" indent="-173048">
              <a:buFont typeface="Arial" panose="020B0604020202020204" pitchFamily="34" charset="0"/>
              <a:buChar char="•"/>
            </a:pPr>
            <a:r>
              <a:rPr lang="en-US" baseline="0" dirty="0" smtClean="0"/>
              <a:t>Determine placement (e.g., need for transitional 9</a:t>
            </a:r>
            <a:r>
              <a:rPr lang="en-US" baseline="30000" dirty="0" smtClean="0"/>
              <a:t>th</a:t>
            </a:r>
            <a:r>
              <a:rPr lang="en-US" baseline="0" dirty="0" smtClean="0"/>
              <a:t> grade placement)</a:t>
            </a:r>
          </a:p>
          <a:p>
            <a:pPr marL="634508" lvl="1" indent="-173048">
              <a:buFont typeface="Arial" panose="020B0604020202020204" pitchFamily="34" charset="0"/>
              <a:buChar char="•"/>
            </a:pPr>
            <a:r>
              <a:rPr lang="en-US" baseline="0" dirty="0" smtClean="0"/>
              <a:t>Plan for student support</a:t>
            </a:r>
          </a:p>
          <a:p>
            <a:pPr marL="634508" lvl="1" indent="-173048">
              <a:buFont typeface="Arial" panose="020B0604020202020204" pitchFamily="34" charset="0"/>
              <a:buChar char="•"/>
            </a:pPr>
            <a:r>
              <a:rPr lang="en-US" baseline="0" dirty="0" smtClean="0"/>
              <a:t>Select appropriate curriculum</a:t>
            </a:r>
          </a:p>
          <a:p>
            <a:pPr marL="461460" lvl="1"/>
            <a:endParaRPr lang="en-US" dirty="0" smtClean="0"/>
          </a:p>
          <a:p>
            <a:pPr marL="634508" lvl="1" indent="-17304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8939959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review components of the secondary transition plan as part of the IEP</a:t>
            </a:r>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634508" lvl="1" indent="-173048">
              <a:buFont typeface="Arial" panose="020B0604020202020204" pitchFamily="34" charset="0"/>
              <a:buChar char="•"/>
            </a:pPr>
            <a:r>
              <a:rPr lang="en-US" dirty="0" smtClean="0"/>
              <a:t>Required at least when a student turns 16 – IDEA</a:t>
            </a:r>
            <a:r>
              <a:rPr lang="en-US" baseline="0" dirty="0" smtClean="0"/>
              <a:t> requires a transition plan be in effect when a student turns 16.  An IEP team can decide to develop a transition plan before 16 if they determine a need.</a:t>
            </a:r>
            <a:endParaRPr lang="en-US" dirty="0" smtClean="0"/>
          </a:p>
          <a:p>
            <a:pPr marL="634508" lvl="1" indent="-173048" defTabSz="898395">
              <a:buFont typeface="Arial" panose="020B0604020202020204" pitchFamily="34" charset="0"/>
              <a:buChar char="•"/>
              <a:defRPr/>
            </a:pPr>
            <a:r>
              <a:rPr lang="en-US" dirty="0" smtClean="0"/>
              <a:t>Critical component of Individual Graduation Planning process (i.e., transition from 8</a:t>
            </a:r>
            <a:r>
              <a:rPr lang="en-US" baseline="30000" dirty="0" smtClean="0"/>
              <a:t>th</a:t>
            </a:r>
            <a:r>
              <a:rPr lang="en-US" dirty="0" smtClean="0"/>
              <a:t> to 9</a:t>
            </a:r>
            <a:r>
              <a:rPr lang="en-US" baseline="30000" dirty="0" smtClean="0"/>
              <a:t>th</a:t>
            </a:r>
            <a:r>
              <a:rPr lang="en-US" dirty="0" smtClean="0"/>
              <a:t> and potential need for transitional 9</a:t>
            </a:r>
            <a:r>
              <a:rPr lang="en-US" baseline="30000" dirty="0" smtClean="0"/>
              <a:t>th</a:t>
            </a:r>
            <a:r>
              <a:rPr lang="en-US" dirty="0" smtClean="0"/>
              <a:t>)</a:t>
            </a:r>
          </a:p>
          <a:p>
            <a:pPr marL="634508" lvl="1" indent="-173048">
              <a:buFont typeface="Arial" panose="020B0604020202020204" pitchFamily="34" charset="0"/>
              <a:buChar char="•"/>
            </a:pPr>
            <a:r>
              <a:rPr lang="en-US" dirty="0" smtClean="0"/>
              <a:t>Best practices:</a:t>
            </a:r>
          </a:p>
          <a:p>
            <a:pPr marL="1083706" lvl="2" indent="-173048">
              <a:buFont typeface="Arial" panose="020B0604020202020204" pitchFamily="34" charset="0"/>
              <a:buChar char="•"/>
            </a:pPr>
            <a:r>
              <a:rPr lang="en-US" dirty="0" smtClean="0"/>
              <a:t>Have transition discussion beginning</a:t>
            </a:r>
            <a:r>
              <a:rPr lang="en-US" baseline="0" dirty="0" smtClean="0"/>
              <a:t> with the first IEP</a:t>
            </a:r>
            <a:endParaRPr lang="en-US" dirty="0" smtClean="0"/>
          </a:p>
          <a:p>
            <a:pPr marL="1083706" lvl="2" indent="-173048">
              <a:buFont typeface="Arial" panose="020B0604020202020204" pitchFamily="34" charset="0"/>
              <a:buChar char="•"/>
            </a:pPr>
            <a:r>
              <a:rPr lang="en-US" dirty="0" smtClean="0"/>
              <a:t>Continue transition discussions as students move from grade </a:t>
            </a:r>
            <a:r>
              <a:rPr lang="en-US" dirty="0"/>
              <a:t>to grade </a:t>
            </a:r>
            <a:r>
              <a:rPr lang="en-US" dirty="0" smtClean="0"/>
              <a:t>and from </a:t>
            </a:r>
            <a:r>
              <a:rPr lang="en-US" dirty="0"/>
              <a:t>elementary to middle to secondary can be </a:t>
            </a:r>
            <a:r>
              <a:rPr lang="en-US" dirty="0" smtClean="0"/>
              <a:t>challenging</a:t>
            </a:r>
            <a:endParaRPr lang="en-US" dirty="0"/>
          </a:p>
          <a:p>
            <a:pPr marL="634508" lvl="1" indent="-17304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30351320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remind participants of the requirements for a secondary transition plan</a:t>
            </a:r>
          </a:p>
          <a:p>
            <a:endParaRPr lang="en-US" baseline="0" dirty="0" smtClean="0"/>
          </a:p>
          <a:p>
            <a:pPr lvl="1"/>
            <a:r>
              <a:rPr lang="en-US" baseline="0" dirty="0" smtClean="0"/>
              <a:t>PRESENTER – </a:t>
            </a:r>
            <a:r>
              <a:rPr lang="en-US" u="sng" baseline="0" dirty="0" smtClean="0"/>
              <a:t>Learner Handout packet,</a:t>
            </a:r>
            <a:r>
              <a:rPr lang="en-US" u="none" baseline="0" dirty="0" smtClean="0"/>
              <a:t> p. 31</a:t>
            </a:r>
            <a:endParaRPr lang="en-US" baseline="0"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634508" lvl="1" indent="-173048">
              <a:buFont typeface="Arial" panose="020B0604020202020204" pitchFamily="34" charset="0"/>
              <a:buChar char="•"/>
            </a:pPr>
            <a:r>
              <a:rPr lang="en-US" baseline="0" dirty="0" smtClean="0"/>
              <a:t>Good transition planning can influence more positive student postsecondary outcomes</a:t>
            </a:r>
          </a:p>
          <a:p>
            <a:pPr marL="634508" lvl="1" indent="-173048">
              <a:buFont typeface="Arial" panose="020B0604020202020204" pitchFamily="34" charset="0"/>
              <a:buChar char="•"/>
            </a:pPr>
            <a:r>
              <a:rPr lang="en-US" baseline="0" dirty="0" smtClean="0"/>
              <a:t>Regulations lay out the process or the components of the plan.</a:t>
            </a:r>
          </a:p>
          <a:p>
            <a:pPr marL="634508" lvl="1" indent="-173048">
              <a:buFont typeface="Arial" panose="020B0604020202020204" pitchFamily="34" charset="0"/>
              <a:buChar char="•"/>
            </a:pPr>
            <a:r>
              <a:rPr lang="en-US" baseline="0" dirty="0" smtClean="0"/>
              <a:t>Plan directs instructional needs to be included in the IEP goals and services. That is why even as we are discussing Secondary Transition Planning in this module, the transition planning conversation for a student 16 or older would have occurred along with the General Student Information conversation and before the identification of educational need area</a:t>
            </a:r>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453251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802">
              <a:defRPr/>
            </a:pPr>
            <a:r>
              <a:rPr lang="en-US" b="1" dirty="0" smtClean="0"/>
              <a:t>Point of the slide </a:t>
            </a:r>
            <a:r>
              <a:rPr lang="en-US" dirty="0" smtClean="0"/>
              <a:t>– provide a visual reminder of the process;</a:t>
            </a:r>
            <a:r>
              <a:rPr lang="en-US" baseline="0" dirty="0" smtClean="0"/>
              <a:t> </a:t>
            </a:r>
            <a:r>
              <a:rPr lang="en-US" dirty="0" smtClean="0"/>
              <a:t>connector from Module 1 to Module 2 to Module 3 to Module 4;</a:t>
            </a:r>
            <a:r>
              <a:rPr lang="en-US" baseline="0" dirty="0" smtClean="0"/>
              <a:t> transition to discussion about instructional services &amp; program supports.</a:t>
            </a:r>
            <a:endParaRPr lang="en-US" dirty="0" smtClean="0"/>
          </a:p>
          <a:p>
            <a:pPr defTabSz="922802">
              <a:defRPr/>
            </a:pPr>
            <a:endParaRPr lang="en-US" dirty="0" smtClean="0"/>
          </a:p>
          <a:p>
            <a:pPr defTabSz="922802">
              <a:defRPr/>
            </a:pPr>
            <a:r>
              <a:rPr lang="en-US" b="1" dirty="0" smtClean="0"/>
              <a:t>PRESENTER</a:t>
            </a:r>
            <a:r>
              <a:rPr lang="en-US" dirty="0" smtClean="0"/>
              <a:t> – </a:t>
            </a:r>
            <a:r>
              <a:rPr lang="en-US" u="sng" dirty="0" smtClean="0"/>
              <a:t>Learner Handout packet,</a:t>
            </a:r>
            <a:r>
              <a:rPr lang="en-US" dirty="0" smtClean="0"/>
              <a:t> p.</a:t>
            </a:r>
            <a:r>
              <a:rPr lang="en-US" baseline="0" dirty="0" smtClean="0"/>
              <a:t> 2 </a:t>
            </a:r>
          </a:p>
          <a:p>
            <a:endParaRPr lang="en-US" dirty="0" smtClean="0"/>
          </a:p>
          <a:p>
            <a:pPr marL="461401" lvl="1" defTabSz="922802">
              <a:defRPr/>
            </a:pPr>
            <a:r>
              <a:rPr lang="en-US" dirty="0" smtClean="0"/>
              <a:t>NOTE to PRESENTER</a:t>
            </a:r>
            <a:r>
              <a:rPr lang="en-US" baseline="0" dirty="0" smtClean="0"/>
              <a:t> - Click to change appearance of slide</a:t>
            </a:r>
          </a:p>
          <a:p>
            <a:endParaRPr lang="en-US" dirty="0" smtClean="0"/>
          </a:p>
          <a:p>
            <a:pPr defTabSz="922802">
              <a:defRPr/>
            </a:pPr>
            <a:r>
              <a:rPr lang="en-US" b="1"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PRESENTER</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 </a:t>
            </a:r>
            <a:r>
              <a:rPr lang="en-US" i="1"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use content below to frame presentation of material</a:t>
            </a:r>
          </a:p>
          <a:p>
            <a:pPr marL="634508" lvl="1" indent="-173048">
              <a:buFont typeface="Arial" panose="020B0604020202020204" pitchFamily="34" charset="0"/>
              <a:buChar char="•"/>
            </a:pPr>
            <a:r>
              <a:rPr lang="en-US" dirty="0" smtClean="0"/>
              <a:t>Now that goals have been written, time to confirm the services</a:t>
            </a:r>
            <a:r>
              <a:rPr lang="en-US" baseline="0" dirty="0" smtClean="0"/>
              <a:t> and supports needed to meet the goals</a:t>
            </a:r>
            <a:endParaRPr lang="en-US" dirty="0" smtClean="0"/>
          </a:p>
        </p:txBody>
      </p:sp>
      <p:sp>
        <p:nvSpPr>
          <p:cNvPr id="4" name="Slide Number Placeholder 3"/>
          <p:cNvSpPr>
            <a:spLocks noGrp="1"/>
          </p:cNvSpPr>
          <p:nvPr>
            <p:ph type="sldNum" sz="quarter" idx="10"/>
          </p:nvPr>
        </p:nvSpPr>
        <p:spPr/>
        <p:txBody>
          <a:bodyPr/>
          <a:lstStyle/>
          <a:p>
            <a:fld id="{B65E5968-79C8-4B82-AE24-AC39A884D11C}"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1215607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802">
              <a:defRPr/>
            </a:pPr>
            <a:r>
              <a:rPr lang="en-US" b="1" dirty="0" smtClean="0"/>
              <a:t>Point of the slide </a:t>
            </a:r>
            <a:r>
              <a:rPr lang="en-US" dirty="0" smtClean="0"/>
              <a:t>– provide a visual reminder of the process </a:t>
            </a:r>
          </a:p>
          <a:p>
            <a:pPr defTabSz="922802">
              <a:defRPr/>
            </a:pPr>
            <a:endParaRPr lang="en-US" dirty="0" smtClean="0"/>
          </a:p>
          <a:p>
            <a:pPr marL="461401" lvl="1" defTabSz="922802">
              <a:defRPr/>
            </a:pPr>
            <a:r>
              <a:rPr lang="en-US" dirty="0" smtClean="0"/>
              <a:t>NOTE to PRESENTER</a:t>
            </a:r>
            <a:r>
              <a:rPr lang="en-US" baseline="0" dirty="0" smtClean="0"/>
              <a:t> - Click to change appearance of slide</a:t>
            </a:r>
            <a:endParaRPr lang="en-US" dirty="0" smtClean="0"/>
          </a:p>
          <a:p>
            <a:endParaRPr lang="en-US" dirty="0" smtClean="0"/>
          </a:p>
          <a:p>
            <a:pPr defTabSz="922802">
              <a:defRPr/>
            </a:pPr>
            <a:r>
              <a:rPr lang="en-US" b="1" dirty="0">
                <a:solidFill>
                  <a:prstClr val="black"/>
                </a:solidFill>
                <a:latin typeface="Calibri" panose="020F0502020204030204" pitchFamily="34" charset="0"/>
                <a:ea typeface="Calibri" panose="020F0502020204030204" pitchFamily="34" charset="0"/>
                <a:cs typeface="Times New Roman" panose="02020603050405020304" pitchFamily="18" charset="0"/>
              </a:rPr>
              <a:t>PRESENTER</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 – </a:t>
            </a:r>
            <a:r>
              <a:rPr lang="en-US" i="1" dirty="0">
                <a:solidFill>
                  <a:prstClr val="black"/>
                </a:solidFill>
                <a:latin typeface="Calibri" panose="020F0502020204030204" pitchFamily="34" charset="0"/>
                <a:ea typeface="Calibri" panose="020F0502020204030204" pitchFamily="34" charset="0"/>
                <a:cs typeface="Times New Roman" panose="02020603050405020304" pitchFamily="18" charset="0"/>
              </a:rPr>
              <a:t>use content below to frame presentation of material</a:t>
            </a:r>
          </a:p>
          <a:p>
            <a:pPr marL="634508" lvl="1" indent="-173048">
              <a:buFont typeface="Arial" panose="020B0604020202020204" pitchFamily="34" charset="0"/>
              <a:buChar char="•"/>
            </a:pPr>
            <a:r>
              <a:rPr lang="en-US" dirty="0" smtClean="0"/>
              <a:t>Emphasize - IEP conversation would not be complete if we didn’t take time</a:t>
            </a:r>
            <a:r>
              <a:rPr lang="en-US" baseline="0" dirty="0" smtClean="0"/>
              <a:t> to mention implementing the IEP</a:t>
            </a:r>
            <a:endParaRPr lang="en-US" dirty="0" smtClean="0"/>
          </a:p>
          <a:p>
            <a:pPr marL="634508" lvl="1" indent="-173048">
              <a:buFont typeface="Arial" panose="020B0604020202020204" pitchFamily="34" charset="0"/>
              <a:buChar char="•"/>
            </a:pPr>
            <a:r>
              <a:rPr lang="en-US" dirty="0" smtClean="0"/>
              <a:t>Now that the IEP is written, it is time</a:t>
            </a:r>
            <a:r>
              <a:rPr lang="en-US" baseline="0" dirty="0" smtClean="0"/>
              <a:t> to implement the IEP and monitor progress.</a:t>
            </a:r>
            <a:endParaRPr lang="en-US" dirty="0" smtClean="0"/>
          </a:p>
          <a:p>
            <a:r>
              <a:rPr lang="en-US" dirty="0" smtClean="0"/>
              <a:t> </a:t>
            </a:r>
            <a:endParaRPr lang="en-US" baseline="0" dirty="0" smtClean="0"/>
          </a:p>
          <a:p>
            <a:endParaRPr lang="en-US" baseline="0"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65E5968-79C8-4B82-AE24-AC39A884D11C}"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22625493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a:t>
            </a:r>
            <a:r>
              <a:rPr lang="en-US" b="1" baseline="0" dirty="0" smtClean="0"/>
              <a:t> of the slide </a:t>
            </a:r>
            <a:r>
              <a:rPr lang="en-US" baseline="0" dirty="0" smtClean="0"/>
              <a:t>–  remind participants of the importance of communication among IEP Team members and the responsibility to report on a student’s progress</a:t>
            </a:r>
          </a:p>
          <a:p>
            <a:endParaRPr lang="en-US" baseline="0" dirty="0" smtClean="0"/>
          </a:p>
          <a:p>
            <a:pPr defTabSz="898395">
              <a:defRPr/>
            </a:pPr>
            <a:r>
              <a:rPr lang="en-US" b="1" baseline="0" dirty="0" smtClean="0"/>
              <a:t>PRESENTER</a:t>
            </a:r>
            <a:r>
              <a:rPr lang="en-US" baseline="0" dirty="0" smtClean="0"/>
              <a:t> –  </a:t>
            </a:r>
            <a:r>
              <a:rPr lang="en-US" i="1" baseline="0" dirty="0" smtClean="0"/>
              <a:t>use content below to frame presentation of material</a:t>
            </a:r>
          </a:p>
          <a:p>
            <a:pPr marL="617647" lvl="1" indent="-168449" defTabSz="898395">
              <a:buFont typeface="Arial" panose="020B0604020202020204" pitchFamily="34" charset="0"/>
              <a:buChar char="•"/>
              <a:defRPr/>
            </a:pPr>
            <a:r>
              <a:rPr lang="en-US" dirty="0">
                <a:latin typeface="Calibri" panose="020F0502020204030204" pitchFamily="34" charset="0"/>
                <a:ea typeface="Calibri" panose="020F0502020204030204" pitchFamily="34" charset="0"/>
                <a:cs typeface="Times New Roman" panose="02020603050405020304" pitchFamily="18" charset="0"/>
              </a:rPr>
              <a:t>Reminder - The IEP meeting builds a communication channel between the family and school</a:t>
            </a:r>
          </a:p>
          <a:p>
            <a:pPr marL="617647" lvl="1" indent="-168449" defTabSz="898395">
              <a:buFont typeface="Arial" panose="020B0604020202020204" pitchFamily="34" charset="0"/>
              <a:buChar char="•"/>
              <a:defRPr/>
            </a:pPr>
            <a:r>
              <a:rPr lang="en-US" dirty="0">
                <a:latin typeface="Calibri" panose="020F0502020204030204" pitchFamily="34" charset="0"/>
                <a:cs typeface="Times New Roman" panose="02020603050405020304" pitchFamily="18" charset="0"/>
              </a:rPr>
              <a:t>Ongoing communication among IEP Team members throughout the school year is important</a:t>
            </a:r>
          </a:p>
          <a:p>
            <a:pPr marL="1066844" lvl="2" indent="-168449" defTabSz="898395">
              <a:buFont typeface="Arial" panose="020B0604020202020204" pitchFamily="34" charset="0"/>
              <a:buChar char="•"/>
              <a:defRPr/>
            </a:pPr>
            <a:r>
              <a:rPr lang="en-US" dirty="0">
                <a:latin typeface="Calibri" panose="020F0502020204030204" pitchFamily="34" charset="0"/>
                <a:ea typeface="Calibri" panose="020F0502020204030204" pitchFamily="34" charset="0"/>
                <a:cs typeface="Times New Roman" panose="02020603050405020304" pitchFamily="18" charset="0"/>
              </a:rPr>
              <a:t>As a living or dynamic document the IEP may need to be amended. </a:t>
            </a:r>
          </a:p>
          <a:p>
            <a:pPr marL="1066844" lvl="2" indent="-168449">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Changes in the IEP may need to be made because of progress exceeding what was initially expected or planned or because progress in one or more areas has lagged behind what was expected.</a:t>
            </a:r>
          </a:p>
          <a:p>
            <a:pPr marL="1066844" lvl="2" indent="-168449">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Allows for the evaluation of the instructional strategies, the settings in which services are received, and other data that will help to decide whether these are addressing that individual student’s needs.</a:t>
            </a:r>
          </a:p>
          <a:p>
            <a:pPr marL="617647" lvl="1" indent="-168449" defTabSz="898395">
              <a:buFont typeface="Arial" panose="020B0604020202020204" pitchFamily="34" charset="0"/>
              <a:buChar char="•"/>
              <a:defRPr/>
            </a:pPr>
            <a:r>
              <a:rPr lang="en-US" dirty="0" smtClean="0"/>
              <a:t>Progress reports must be provided to the family at least as frequently as they are provided for students without disabilities</a:t>
            </a:r>
            <a:r>
              <a:rPr lang="en-US" baseline="0" dirty="0" smtClean="0"/>
              <a:t> </a:t>
            </a:r>
            <a:endParaRPr lang="en-US" dirty="0" smtClean="0"/>
          </a:p>
          <a:p>
            <a:pPr marL="617647" lvl="1" indent="-168449">
              <a:buFont typeface="Arial" panose="020B0604020202020204" pitchFamily="34" charset="0"/>
              <a:buChar char="•"/>
            </a:pPr>
            <a:endParaRPr lang="en-US" i="1" baseline="0" dirty="0" smtClean="0"/>
          </a:p>
          <a:p>
            <a:r>
              <a:rPr lang="en-US" i="1" baseline="0" dirty="0" smtClean="0"/>
              <a:t> </a:t>
            </a:r>
          </a:p>
        </p:txBody>
      </p:sp>
      <p:sp>
        <p:nvSpPr>
          <p:cNvPr id="4" name="Slide Number Placeholder 3"/>
          <p:cNvSpPr>
            <a:spLocks noGrp="1"/>
          </p:cNvSpPr>
          <p:nvPr>
            <p:ph type="sldNum" sz="quarter" idx="10"/>
          </p:nvPr>
        </p:nvSpPr>
        <p:spPr/>
        <p:txBody>
          <a:bodyPr/>
          <a:lstStyle/>
          <a:p>
            <a:fld id="{A4C2B4CF-5D2E-441D-8DBD-66D732669D33}" type="slidenum">
              <a:rPr lang="en-US" smtClean="0"/>
              <a:t>42</a:t>
            </a:fld>
            <a:endParaRPr lang="en-US"/>
          </a:p>
        </p:txBody>
      </p:sp>
    </p:spTree>
    <p:extLst>
      <p:ext uri="{BB962C8B-B14F-4D97-AF65-F5344CB8AC3E}">
        <p14:creationId xmlns:p14="http://schemas.microsoft.com/office/powerpoint/2010/main" val="28723027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8395">
              <a:defRPr/>
            </a:pPr>
            <a:r>
              <a:rPr lang="en-US" b="1" dirty="0" smtClean="0"/>
              <a:t>Point of slide</a:t>
            </a:r>
            <a:r>
              <a:rPr lang="en-US" b="1" baseline="0" dirty="0" smtClean="0"/>
              <a:t> </a:t>
            </a:r>
            <a:r>
              <a:rPr lang="en-US" baseline="0" dirty="0" smtClean="0"/>
              <a:t>–  to emphasize that implementation of IEP involves everyone </a:t>
            </a:r>
            <a:r>
              <a:rPr lang="en-US" dirty="0"/>
              <a:t>to be knowledgeable and responsible in the education of the individual student</a:t>
            </a:r>
          </a:p>
          <a:p>
            <a:r>
              <a:rPr lang="en-US" dirty="0" smtClean="0"/>
              <a:t> </a:t>
            </a:r>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634508" lvl="1" indent="-173048">
              <a:buFont typeface="Arial" panose="020B0604020202020204" pitchFamily="34" charset="0"/>
              <a:buChar char="•"/>
            </a:pPr>
            <a:r>
              <a:rPr lang="en-US" dirty="0" smtClean="0"/>
              <a:t>Implementation does not occur on its own.</a:t>
            </a:r>
          </a:p>
          <a:p>
            <a:pPr marL="634508" lvl="1" indent="-173048">
              <a:buFont typeface="Arial" panose="020B0604020202020204" pitchFamily="34" charset="0"/>
              <a:buChar char="•"/>
            </a:pPr>
            <a:r>
              <a:rPr lang="en-US" dirty="0" smtClean="0"/>
              <a:t>Implementation is responsibility</a:t>
            </a:r>
            <a:r>
              <a:rPr lang="en-US" baseline="0" dirty="0" smtClean="0"/>
              <a:t> of all who are part of student’s education.</a:t>
            </a:r>
          </a:p>
          <a:p>
            <a:pPr marL="634508" lvl="1" indent="-173048">
              <a:buFont typeface="Arial" panose="020B0604020202020204" pitchFamily="34" charset="0"/>
              <a:buChar char="•"/>
            </a:pPr>
            <a:r>
              <a:rPr lang="en-US" baseline="0" dirty="0" smtClean="0"/>
              <a:t>Successful implementation requires communication and ensuring all have the necessary skills/supports to implement as intended.</a:t>
            </a:r>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35281792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introduce universal design for learning (UDL) as an accommodation the benefits all students</a:t>
            </a:r>
          </a:p>
          <a:p>
            <a:endParaRPr lang="en-US" dirty="0" smtClean="0"/>
          </a:p>
          <a:p>
            <a:pPr lvl="1"/>
            <a:r>
              <a:rPr lang="en-US" dirty="0" smtClean="0"/>
              <a:t>PRESENTER – </a:t>
            </a:r>
            <a:r>
              <a:rPr lang="en-US" u="sng" dirty="0" smtClean="0"/>
              <a:t>Learner Handout packet,</a:t>
            </a:r>
            <a:r>
              <a:rPr lang="en-US" u="none" dirty="0" smtClean="0"/>
              <a:t> p. 32</a:t>
            </a:r>
            <a:endParaRPr lang="en-US" u="sng"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0" lvl="2" defTabSz="922921">
              <a:defRPr/>
            </a:pPr>
            <a:endParaRPr lang="en-US" sz="1100" dirty="0"/>
          </a:p>
          <a:p>
            <a:pPr marL="634508" lvl="3" indent="-173048" defTabSz="922921">
              <a:buFont typeface="Arial" panose="020B0604020202020204" pitchFamily="34" charset="0"/>
              <a:buChar char="•"/>
              <a:defRPr/>
            </a:pPr>
            <a:r>
              <a:rPr lang="en-US" dirty="0"/>
              <a:t>UDL is a benefit for all </a:t>
            </a:r>
            <a:r>
              <a:rPr lang="en-US" dirty="0" smtClean="0"/>
              <a:t>students</a:t>
            </a:r>
            <a:r>
              <a:rPr lang="en-US" baseline="0" dirty="0" smtClean="0"/>
              <a:t> and is a scientifically validated framework for guiding educational practices</a:t>
            </a:r>
            <a:r>
              <a:rPr lang="en-US" dirty="0" smtClean="0"/>
              <a:t>  </a:t>
            </a:r>
            <a:endParaRPr lang="en-US" dirty="0"/>
          </a:p>
          <a:p>
            <a:pPr marL="634508" lvl="3" indent="-173048" defTabSz="922921">
              <a:buFont typeface="Arial" panose="020B0604020202020204" pitchFamily="34" charset="0"/>
              <a:buChar char="•"/>
              <a:defRPr/>
            </a:pPr>
            <a:r>
              <a:rPr lang="en-US" dirty="0"/>
              <a:t>In many cases where UDL is common practice in the general classroom, specific accommodations or supplementary aids and services may not be needed.  </a:t>
            </a:r>
          </a:p>
          <a:p>
            <a:pPr marL="634508" lvl="3" indent="-173048" defTabSz="922921">
              <a:buFont typeface="Arial" panose="020B0604020202020204" pitchFamily="34" charset="0"/>
              <a:buChar char="•"/>
              <a:defRPr/>
            </a:pPr>
            <a:r>
              <a:rPr lang="en-US" dirty="0"/>
              <a:t>UDL may replace the need to delineate accommodations when used routinely by classroom teachers, </a:t>
            </a:r>
            <a:r>
              <a:rPr lang="en-US" b="1" i="1" dirty="0"/>
              <a:t>e.g., all students receive  teacher guide/notes, all  teachers &amp; students use graphic organizers</a:t>
            </a:r>
            <a:r>
              <a:rPr lang="en-US" dirty="0"/>
              <a:t>.</a:t>
            </a:r>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15498621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introduce assistive technology as an accommodation or supplementary aid/service</a:t>
            </a:r>
          </a:p>
          <a:p>
            <a:endParaRPr lang="en-US" dirty="0" smtClean="0"/>
          </a:p>
          <a:p>
            <a:pPr lvl="1"/>
            <a:r>
              <a:rPr lang="en-US" dirty="0" smtClean="0"/>
              <a:t>PRESENTER – </a:t>
            </a:r>
            <a:r>
              <a:rPr lang="en-US" u="sng" dirty="0" smtClean="0"/>
              <a:t>Learner Handout packet,</a:t>
            </a:r>
            <a:r>
              <a:rPr lang="en-US" u="none" dirty="0" smtClean="0"/>
              <a:t> p. 33</a:t>
            </a:r>
            <a:endParaRPr lang="en-US" dirty="0" smtClean="0"/>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1" dirty="0" smtClean="0"/>
          </a:p>
          <a:p>
            <a:pPr marL="461461" lvl="1" defTabSz="922921">
              <a:defRPr/>
            </a:pPr>
            <a:r>
              <a:rPr lang="en-US" dirty="0" smtClean="0"/>
              <a:t>First</a:t>
            </a:r>
            <a:r>
              <a:rPr lang="en-US" baseline="0" dirty="0" smtClean="0"/>
              <a:t> click:  review the general definition of assistive technology (AT).</a:t>
            </a:r>
            <a:endParaRPr lang="en-US" dirty="0" smtClean="0"/>
          </a:p>
          <a:p>
            <a:pPr marL="1095969" lvl="2" indent="-173048" defTabSz="922921">
              <a:buFont typeface="Arial" panose="020B0604020202020204" pitchFamily="34" charset="0"/>
              <a:buChar char="•"/>
              <a:defRPr/>
            </a:pPr>
            <a:r>
              <a:rPr lang="en-US" dirty="0" smtClean="0"/>
              <a:t>Assistive technology does</a:t>
            </a:r>
            <a:r>
              <a:rPr lang="en-US" baseline="0" dirty="0" smtClean="0"/>
              <a:t> not always have to be an expensive gadget.</a:t>
            </a:r>
          </a:p>
          <a:p>
            <a:pPr marL="1095969" lvl="2" indent="-173048" defTabSz="922921">
              <a:buFont typeface="Arial" panose="020B0604020202020204" pitchFamily="34" charset="0"/>
              <a:buChar char="•"/>
              <a:defRPr/>
            </a:pPr>
            <a:r>
              <a:rPr lang="en-US" baseline="0" dirty="0" smtClean="0"/>
              <a:t>Assistive technology can also serve as UDL</a:t>
            </a:r>
          </a:p>
          <a:p>
            <a:pPr marL="1095969" lvl="2" indent="-173048" defTabSz="922921">
              <a:buFont typeface="Arial" panose="020B0604020202020204" pitchFamily="34" charset="0"/>
              <a:buChar char="•"/>
              <a:defRPr/>
            </a:pPr>
            <a:endParaRPr lang="en-US" baseline="0" dirty="0" smtClean="0"/>
          </a:p>
          <a:p>
            <a:pPr marL="461461" lvl="1" defTabSz="922921">
              <a:defRPr/>
            </a:pPr>
            <a:r>
              <a:rPr lang="en-US" baseline="0" dirty="0" smtClean="0"/>
              <a:t>Second click:  One exception to what is considered AT – excludes medical device surgically implanted or the replacement of such a device</a:t>
            </a:r>
          </a:p>
          <a:p>
            <a:pPr marL="634508" lvl="1" indent="-173048" defTabSz="922921">
              <a:buFont typeface="Arial" panose="020B0604020202020204" pitchFamily="34" charset="0"/>
              <a:buChar char="•"/>
              <a:defRPr/>
            </a:pPr>
            <a:endParaRPr lang="en-US" baseline="0" dirty="0" smtClean="0"/>
          </a:p>
          <a:p>
            <a:pPr marL="461461" lvl="1" defTabSz="922921">
              <a:defRPr/>
            </a:pPr>
            <a:r>
              <a:rPr lang="en-US" b="1" i="1" dirty="0" smtClean="0"/>
              <a:t>Activity</a:t>
            </a:r>
            <a:r>
              <a:rPr lang="en-US" dirty="0" smtClean="0"/>
              <a:t> – Before clicking a third time, have participants</a:t>
            </a:r>
            <a:r>
              <a:rPr lang="en-US" baseline="0" dirty="0" smtClean="0"/>
              <a:t> generate a list of examples of AT they have used or with which they are familiar.</a:t>
            </a:r>
          </a:p>
          <a:p>
            <a:pPr marL="461461" lvl="1" defTabSz="922921">
              <a:defRPr/>
            </a:pPr>
            <a:r>
              <a:rPr lang="en-US" baseline="0" dirty="0" smtClean="0"/>
              <a:t>Third click:  Show this list, ask participants to share other examples they have on their lists.</a:t>
            </a:r>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5052314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continue conversation about IEP team responsibilities for implementation; connects back to Module 1 – Team Member Roles</a:t>
            </a:r>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p>
          <a:p>
            <a:pPr marL="628650" lvl="1" indent="-171450">
              <a:buFont typeface="Arial" panose="020B0604020202020204" pitchFamily="34" charset="0"/>
              <a:buChar char="•"/>
            </a:pPr>
            <a:r>
              <a:rPr lang="en-US" dirty="0" smtClean="0"/>
              <a:t>If </a:t>
            </a:r>
            <a:r>
              <a:rPr lang="en-US" dirty="0"/>
              <a:t>only one general education teacher was able to be present, ensure all teachers who work with the student understand the </a:t>
            </a:r>
            <a:r>
              <a:rPr lang="en-US" dirty="0" smtClean="0"/>
              <a:t>expectations.</a:t>
            </a:r>
          </a:p>
          <a:p>
            <a:pPr marL="628650" lvl="1" indent="-171450">
              <a:buFont typeface="Arial" panose="020B0604020202020204" pitchFamily="34" charset="0"/>
              <a:buChar char="•"/>
            </a:pPr>
            <a:r>
              <a:rPr lang="en-US" dirty="0" smtClean="0"/>
              <a:t>It </a:t>
            </a:r>
            <a:r>
              <a:rPr lang="en-US" dirty="0"/>
              <a:t>is best when each teacher can have a copy of the IEP so long as there is assurance that confidentiality will be maintained.  If confidentiality is a concern, minimally access to the full IEP should be available to each teacher who is to implement any part of the IEP.</a:t>
            </a:r>
          </a:p>
          <a:p>
            <a:pPr marL="632910" lvl="1" indent="-171450">
              <a:buFont typeface="Arial" panose="020B0604020202020204" pitchFamily="34" charset="0"/>
              <a:buChar char="•"/>
            </a:pPr>
            <a:r>
              <a:rPr lang="en-US" dirty="0"/>
              <a:t>Ensure each person clearly understands any accommodations, modifications or other implications the IEP decisions may have for him/her.</a:t>
            </a:r>
          </a:p>
          <a:p>
            <a:pPr marL="632910" lvl="1" indent="-171450">
              <a:buFont typeface="Arial" panose="020B0604020202020204" pitchFamily="34" charset="0"/>
              <a:buChar char="•"/>
            </a:pPr>
            <a:r>
              <a:rPr lang="en-US" dirty="0"/>
              <a:t>If there are behavioral concerns and a BIP has been developed, ensure everyone understands the behavioral interventions and expectations.</a:t>
            </a:r>
          </a:p>
          <a:p>
            <a:pPr marL="632910" lvl="1" indent="-171450">
              <a:buFont typeface="Arial" panose="020B0604020202020204" pitchFamily="34" charset="0"/>
              <a:buChar char="•"/>
            </a:pPr>
            <a:r>
              <a:rPr lang="en-US" dirty="0"/>
              <a:t>Clarify strategies for communicating and coordinating on an ongoing basis.</a:t>
            </a:r>
          </a:p>
          <a:p>
            <a:pPr marL="632910" lvl="1" indent="-171450">
              <a:buFont typeface="Arial" panose="020B0604020202020204" pitchFamily="34" charset="0"/>
              <a:buChar char="•"/>
            </a:pPr>
            <a:r>
              <a:rPr lang="en-US" dirty="0"/>
              <a:t>Communicate any data collection expectations for monitoring results.</a:t>
            </a:r>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2672684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E453E675-7DC8-415E-85A8-691D35E25D0F}" type="slidenum">
              <a:rPr lang="en-US">
                <a:solidFill>
                  <a:prstClr val="black"/>
                </a:solidFill>
              </a:rPr>
              <a:pPr/>
              <a:t>47</a:t>
            </a:fld>
            <a:endParaRPr lang="en-US" dirty="0">
              <a:solidFill>
                <a:prstClr val="black"/>
              </a:solidFill>
            </a:endParaRPr>
          </a:p>
        </p:txBody>
      </p:sp>
      <p:sp>
        <p:nvSpPr>
          <p:cNvPr id="136195" name="Rectangle 1026"/>
          <p:cNvSpPr>
            <a:spLocks noGrp="1" noRot="1" noChangeAspect="1" noChangeArrowheads="1" noTextEdit="1"/>
          </p:cNvSpPr>
          <p:nvPr>
            <p:ph type="sldImg"/>
          </p:nvPr>
        </p:nvSpPr>
        <p:spPr>
          <a:xfrm>
            <a:off x="1198563" y="692150"/>
            <a:ext cx="4610100" cy="3457575"/>
          </a:xfrm>
          <a:ln/>
        </p:spPr>
      </p:sp>
      <p:sp>
        <p:nvSpPr>
          <p:cNvPr id="136196" name="Rectangle 1027"/>
          <p:cNvSpPr>
            <a:spLocks noGrp="1" noChangeArrowheads="1"/>
          </p:cNvSpPr>
          <p:nvPr>
            <p:ph type="body" idx="1"/>
          </p:nvPr>
        </p:nvSpPr>
        <p:spPr>
          <a:xfrm>
            <a:off x="905510" y="4384306"/>
            <a:ext cx="5139339" cy="4150519"/>
          </a:xfrm>
          <a:noFill/>
          <a:ln/>
        </p:spPr>
        <p:txBody>
          <a:bodyPr/>
          <a:lstStyle/>
          <a:p>
            <a:r>
              <a:rPr lang="en-US" b="1" dirty="0" smtClean="0"/>
              <a:t>Point</a:t>
            </a:r>
            <a:r>
              <a:rPr lang="en-US" b="1" baseline="0" dirty="0" smtClean="0"/>
              <a:t> of the slide </a:t>
            </a:r>
            <a:r>
              <a:rPr lang="en-US" baseline="0" dirty="0" smtClean="0"/>
              <a:t>–  review progress monitoring (tie back to Module 3)</a:t>
            </a:r>
          </a:p>
          <a:p>
            <a:endParaRPr lang="en-US" baseline="0" dirty="0" smtClean="0"/>
          </a:p>
          <a:p>
            <a:pPr lvl="1"/>
            <a:r>
              <a:rPr lang="en-US" baseline="0" dirty="0" smtClean="0"/>
              <a:t>NOTE to PRESENTER – click to make text appear</a:t>
            </a:r>
          </a:p>
          <a:p>
            <a:endParaRPr lang="en-US" baseline="0" dirty="0" smtClean="0"/>
          </a:p>
          <a:p>
            <a:r>
              <a:rPr lang="en-US" b="1" baseline="0" dirty="0" smtClean="0"/>
              <a:t>PRESENTER</a:t>
            </a:r>
            <a:r>
              <a:rPr lang="en-US" baseline="0" dirty="0" smtClean="0"/>
              <a:t> – </a:t>
            </a:r>
            <a:r>
              <a:rPr lang="en-US" i="1" baseline="0" dirty="0" smtClean="0"/>
              <a:t>use content below to frame presentation of material</a:t>
            </a:r>
          </a:p>
          <a:p>
            <a:pPr marL="617647" lvl="1" indent="-168449">
              <a:buFont typeface="Arial" panose="020B0604020202020204" pitchFamily="34" charset="0"/>
              <a:buChar char="•"/>
            </a:pPr>
            <a:r>
              <a:rPr lang="en-US" dirty="0" smtClean="0">
                <a:latin typeface="Times New Roman" pitchFamily="-112" charset="0"/>
              </a:rPr>
              <a:t>Formative assessment is the language of current literature.</a:t>
            </a:r>
          </a:p>
          <a:p>
            <a:pPr marL="617647" lvl="1" indent="-168449">
              <a:buFont typeface="Arial" panose="020B0604020202020204" pitchFamily="34" charset="0"/>
              <a:buChar char="•"/>
            </a:pPr>
            <a:r>
              <a:rPr lang="en-US" dirty="0" smtClean="0">
                <a:latin typeface="Times New Roman" pitchFamily="-112" charset="0"/>
              </a:rPr>
              <a:t>Methods</a:t>
            </a:r>
            <a:r>
              <a:rPr lang="en-US" baseline="0" dirty="0" smtClean="0">
                <a:latin typeface="Times New Roman" pitchFamily="-112" charset="0"/>
              </a:rPr>
              <a:t> should align with formative assessment practices in the general classroom.</a:t>
            </a:r>
          </a:p>
          <a:p>
            <a:pPr marL="617647" lvl="1" indent="-168449">
              <a:buFont typeface="Arial" panose="020B0604020202020204" pitchFamily="34" charset="0"/>
              <a:buChar char="•"/>
            </a:pPr>
            <a:r>
              <a:rPr lang="en-US" baseline="0" dirty="0" smtClean="0">
                <a:latin typeface="Times New Roman" pitchFamily="-112" charset="0"/>
              </a:rPr>
              <a:t>Formative assessments take on many forms such as:</a:t>
            </a:r>
          </a:p>
          <a:p>
            <a:pPr marL="1085850" lvl="2" indent="-171450">
              <a:lnSpc>
                <a:spcPct val="200000"/>
              </a:lnSpc>
              <a:spcBef>
                <a:spcPts val="0"/>
              </a:spcBef>
              <a:buFont typeface="Arial" panose="020B0604020202020204" pitchFamily="34" charset="0"/>
              <a:buChar char="•"/>
            </a:pPr>
            <a:r>
              <a:rPr lang="en-US" sz="1200" dirty="0" smtClean="0">
                <a:effectLst>
                  <a:outerShdw blurRad="38100" dist="38100" dir="2700000" algn="tl">
                    <a:srgbClr val="000000">
                      <a:alpha val="43137"/>
                    </a:srgbClr>
                  </a:outerShdw>
                </a:effectLst>
                <a:latin typeface="+mn-lt"/>
              </a:rPr>
              <a:t>Benchmark Assessments</a:t>
            </a:r>
          </a:p>
          <a:p>
            <a:pPr marL="1085850" lvl="2" indent="-171450">
              <a:lnSpc>
                <a:spcPct val="200000"/>
              </a:lnSpc>
              <a:spcBef>
                <a:spcPts val="0"/>
              </a:spcBef>
              <a:buFont typeface="Arial" panose="020B0604020202020204" pitchFamily="34" charset="0"/>
              <a:buChar char="•"/>
            </a:pPr>
            <a:r>
              <a:rPr lang="en-US" sz="1200" dirty="0" smtClean="0">
                <a:effectLst>
                  <a:outerShdw blurRad="38100" dist="38100" dir="2700000" algn="tl">
                    <a:srgbClr val="000000">
                      <a:alpha val="43137"/>
                    </a:srgbClr>
                  </a:outerShdw>
                </a:effectLst>
                <a:latin typeface="+mn-lt"/>
              </a:rPr>
              <a:t>Tests and Quizzes</a:t>
            </a:r>
          </a:p>
          <a:p>
            <a:pPr marL="1085850" lvl="2" indent="-171450">
              <a:lnSpc>
                <a:spcPct val="200000"/>
              </a:lnSpc>
              <a:spcBef>
                <a:spcPts val="0"/>
              </a:spcBef>
              <a:buFont typeface="Arial" panose="020B0604020202020204" pitchFamily="34" charset="0"/>
              <a:buChar char="•"/>
            </a:pPr>
            <a:r>
              <a:rPr lang="en-US" sz="1200" dirty="0" smtClean="0">
                <a:effectLst>
                  <a:outerShdw blurRad="38100" dist="38100" dir="2700000" algn="tl">
                    <a:srgbClr val="000000">
                      <a:alpha val="43137"/>
                    </a:srgbClr>
                  </a:outerShdw>
                </a:effectLst>
                <a:latin typeface="+mn-lt"/>
              </a:rPr>
              <a:t>Projects</a:t>
            </a:r>
          </a:p>
          <a:p>
            <a:pPr marL="1085850" lvl="2" indent="-171450">
              <a:lnSpc>
                <a:spcPct val="200000"/>
              </a:lnSpc>
              <a:spcBef>
                <a:spcPts val="0"/>
              </a:spcBef>
              <a:buFont typeface="Arial" panose="020B0604020202020204" pitchFamily="34" charset="0"/>
              <a:buChar char="•"/>
            </a:pPr>
            <a:r>
              <a:rPr lang="en-US" sz="1200" dirty="0" smtClean="0">
                <a:effectLst>
                  <a:outerShdw blurRad="38100" dist="38100" dir="2700000" algn="tl">
                    <a:srgbClr val="000000">
                      <a:alpha val="43137"/>
                    </a:srgbClr>
                  </a:outerShdw>
                </a:effectLst>
                <a:latin typeface="+mn-lt"/>
              </a:rPr>
              <a:t>Written Reports</a:t>
            </a:r>
          </a:p>
          <a:p>
            <a:pPr marL="1085850" lvl="2" indent="-171450">
              <a:lnSpc>
                <a:spcPct val="200000"/>
              </a:lnSpc>
              <a:spcBef>
                <a:spcPts val="0"/>
              </a:spcBef>
              <a:buFont typeface="Arial" panose="020B0604020202020204" pitchFamily="34" charset="0"/>
              <a:buChar char="•"/>
            </a:pPr>
            <a:r>
              <a:rPr lang="en-US" sz="1200" dirty="0" smtClean="0">
                <a:effectLst>
                  <a:outerShdw blurRad="38100" dist="38100" dir="2700000" algn="tl">
                    <a:srgbClr val="000000">
                      <a:alpha val="43137"/>
                    </a:srgbClr>
                  </a:outerShdw>
                </a:effectLst>
                <a:latin typeface="+mn-lt"/>
              </a:rPr>
              <a:t>Class Assignments</a:t>
            </a:r>
          </a:p>
          <a:p>
            <a:pPr marL="1085850" lvl="2" indent="-171450">
              <a:lnSpc>
                <a:spcPct val="200000"/>
              </a:lnSpc>
              <a:spcBef>
                <a:spcPts val="0"/>
              </a:spcBef>
              <a:buFont typeface="Arial" panose="020B0604020202020204" pitchFamily="34" charset="0"/>
              <a:buChar char="•"/>
            </a:pPr>
            <a:r>
              <a:rPr lang="en-US" sz="1200" dirty="0" smtClean="0">
                <a:latin typeface="+mn-lt"/>
              </a:rPr>
              <a:t>Progress Monitoring</a:t>
            </a:r>
          </a:p>
          <a:p>
            <a:pPr lvl="1"/>
            <a:endParaRPr lang="en-US" i="1" dirty="0" smtClean="0"/>
          </a:p>
          <a:p>
            <a:pPr lvl="1"/>
            <a:r>
              <a:rPr lang="en-US" i="1" dirty="0" smtClean="0"/>
              <a:t>Progress </a:t>
            </a:r>
            <a:r>
              <a:rPr lang="en-US" i="1" dirty="0"/>
              <a:t>monitoring is a scientifically based practice that is used to assess students' academic performance and evaluate the effectiveness of instruction. Progress monitoring can be implemented with individual students or an entire class</a:t>
            </a:r>
            <a:r>
              <a:rPr lang="en-US" dirty="0"/>
              <a:t> (http://www.studentprogress.org/).</a:t>
            </a:r>
            <a:endParaRPr lang="en-US" i="1" dirty="0" smtClean="0">
              <a:latin typeface="Times New Roman" pitchFamily="-112" charset="0"/>
            </a:endParaRPr>
          </a:p>
        </p:txBody>
      </p:sp>
    </p:spTree>
    <p:extLst>
      <p:ext uri="{BB962C8B-B14F-4D97-AF65-F5344CB8AC3E}">
        <p14:creationId xmlns:p14="http://schemas.microsoft.com/office/powerpoint/2010/main" val="4464354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remind participants that the IEP is an ongoing cycle  </a:t>
            </a:r>
          </a:p>
          <a:p>
            <a:endParaRPr lang="en-US" baseline="0" dirty="0" smtClean="0"/>
          </a:p>
          <a:p>
            <a:r>
              <a:rPr lang="en-US" b="1" dirty="0" smtClean="0"/>
              <a:t>PRESENTER</a:t>
            </a:r>
            <a:r>
              <a:rPr lang="en-US" dirty="0" smtClean="0"/>
              <a:t>:</a:t>
            </a:r>
            <a:r>
              <a:rPr lang="en-US" baseline="0" dirty="0" smtClean="0"/>
              <a:t>  </a:t>
            </a:r>
            <a:r>
              <a:rPr lang="en-US" i="1" baseline="0" dirty="0" smtClean="0"/>
              <a:t>use content below to frame discussion of material</a:t>
            </a:r>
          </a:p>
          <a:p>
            <a:pPr marL="457200" lvl="1" indent="-164592">
              <a:buFont typeface="Arial" panose="020B0604020202020204" pitchFamily="34" charset="0"/>
              <a:buChar char="•"/>
            </a:pPr>
            <a:r>
              <a:rPr lang="en-US" sz="2900" dirty="0" smtClean="0"/>
              <a:t>Emphasize </a:t>
            </a:r>
            <a:r>
              <a:rPr lang="en-US" sz="2900" dirty="0"/>
              <a:t>– the IEP is an ongoing process or cycle – not a one-time event – plan, implement, monitor progress, review and plan </a:t>
            </a:r>
            <a:r>
              <a:rPr lang="en-US" sz="2900" dirty="0" smtClean="0"/>
              <a:t>anew</a:t>
            </a:r>
          </a:p>
          <a:p>
            <a:pPr marL="457200" lvl="1" indent="-164592">
              <a:buFont typeface="Arial" panose="020B0604020202020204" pitchFamily="34" charset="0"/>
              <a:buChar char="•"/>
            </a:pPr>
            <a:r>
              <a:rPr lang="en-US" sz="2900" dirty="0" smtClean="0"/>
              <a:t>Minimally</a:t>
            </a:r>
            <a:r>
              <a:rPr lang="en-US" sz="2900" dirty="0"/>
              <a:t>, a new IEP is developed once a year; IEPs can be updated or modified based on data as needs are </a:t>
            </a:r>
            <a:r>
              <a:rPr lang="en-US" sz="2900" dirty="0" smtClean="0"/>
              <a:t>noted.</a:t>
            </a:r>
          </a:p>
          <a:p>
            <a:pPr marL="457200" lvl="1" indent="-164592">
              <a:buFont typeface="Arial" panose="020B0604020202020204" pitchFamily="34" charset="0"/>
              <a:buChar char="•"/>
            </a:pPr>
            <a:r>
              <a:rPr lang="en-US" sz="2900" dirty="0" smtClean="0"/>
              <a:t>Data </a:t>
            </a:r>
            <a:r>
              <a:rPr lang="en-US" sz="2900" dirty="0"/>
              <a:t>from implementation is used to inform the current and next </a:t>
            </a:r>
            <a:r>
              <a:rPr lang="en-US" sz="2900" dirty="0" smtClean="0"/>
              <a:t>IEP</a:t>
            </a:r>
          </a:p>
          <a:p>
            <a:pPr marL="457200" lvl="1" indent="-164592">
              <a:buFont typeface="Arial" panose="020B0604020202020204" pitchFamily="34" charset="0"/>
              <a:buChar char="•"/>
            </a:pPr>
            <a:r>
              <a:rPr lang="en-US" sz="3200" dirty="0" smtClean="0"/>
              <a:t>When </a:t>
            </a:r>
            <a:r>
              <a:rPr lang="en-US" sz="3200" dirty="0"/>
              <a:t>to reconvene the </a:t>
            </a:r>
            <a:r>
              <a:rPr lang="en-US" sz="3200" dirty="0" smtClean="0"/>
              <a:t>IEP</a:t>
            </a:r>
          </a:p>
          <a:p>
            <a:pPr marL="914400" lvl="2" indent="-164592">
              <a:buFont typeface="Arial" panose="020B0604020202020204" pitchFamily="34" charset="0"/>
              <a:buChar char="•"/>
            </a:pPr>
            <a:r>
              <a:rPr lang="en-US" sz="2800" dirty="0" smtClean="0"/>
              <a:t>No </a:t>
            </a:r>
            <a:r>
              <a:rPr lang="en-US" sz="2800" dirty="0"/>
              <a:t>less than once a </a:t>
            </a:r>
            <a:r>
              <a:rPr lang="en-US" sz="2800" dirty="0" smtClean="0"/>
              <a:t>year</a:t>
            </a:r>
          </a:p>
          <a:p>
            <a:pPr marL="914400" lvl="2" indent="-164592">
              <a:buFont typeface="Arial" panose="020B0604020202020204" pitchFamily="34" charset="0"/>
              <a:buChar char="•"/>
            </a:pPr>
            <a:r>
              <a:rPr lang="en-US" sz="2800" dirty="0" smtClean="0"/>
              <a:t>If </a:t>
            </a:r>
            <a:r>
              <a:rPr lang="en-US" sz="2800" dirty="0"/>
              <a:t>progress is not being made and adjustments are </a:t>
            </a:r>
            <a:r>
              <a:rPr lang="en-US" sz="2800" dirty="0" smtClean="0"/>
              <a:t>needed</a:t>
            </a:r>
          </a:p>
          <a:p>
            <a:pPr marL="914400" lvl="2" indent="-164592">
              <a:buFont typeface="Arial" panose="020B0604020202020204" pitchFamily="34" charset="0"/>
              <a:buChar char="•"/>
            </a:pPr>
            <a:r>
              <a:rPr lang="en-US" sz="2800" dirty="0" smtClean="0"/>
              <a:t>If </a:t>
            </a:r>
            <a:r>
              <a:rPr lang="en-US" sz="2800" dirty="0"/>
              <a:t>progress is greater than anticipated and adjustments are </a:t>
            </a:r>
            <a:r>
              <a:rPr lang="en-US" sz="2800" dirty="0" smtClean="0"/>
              <a:t>needed</a:t>
            </a:r>
          </a:p>
          <a:p>
            <a:pPr marL="914400" lvl="2" indent="-164592">
              <a:buFont typeface="Arial" panose="020B0604020202020204" pitchFamily="34" charset="0"/>
              <a:buChar char="•"/>
            </a:pPr>
            <a:r>
              <a:rPr lang="en-US" sz="2800" dirty="0" smtClean="0"/>
              <a:t>If </a:t>
            </a:r>
            <a:r>
              <a:rPr lang="en-US" sz="2800" dirty="0"/>
              <a:t>significant changes occur in the student’s life</a:t>
            </a:r>
          </a:p>
          <a:p>
            <a:endParaRPr lang="en-US" sz="2800" dirty="0"/>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21573317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review of Module 4</a:t>
            </a:r>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0" baseline="0" dirty="0" smtClean="0"/>
          </a:p>
          <a:p>
            <a:endParaRPr lang="en-US" i="0" baseline="0" dirty="0" smtClean="0"/>
          </a:p>
          <a:p>
            <a:r>
              <a:rPr lang="en-US" i="0" baseline="0" dirty="0" smtClean="0"/>
              <a:t>Slides 8-11</a:t>
            </a:r>
            <a:endParaRPr lang="en-US" i="1" dirty="0" smtClean="0"/>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243339375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review of Module 4 </a:t>
            </a:r>
          </a:p>
          <a:p>
            <a:endParaRPr lang="en-US" baseline="0"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0" baseline="0" dirty="0" smtClean="0"/>
          </a:p>
          <a:p>
            <a:endParaRPr lang="en-US" i="0" baseline="0" dirty="0" smtClean="0"/>
          </a:p>
          <a:p>
            <a:pPr lvl="1"/>
            <a:r>
              <a:rPr lang="en-US" i="0" baseline="0" dirty="0" smtClean="0"/>
              <a:t>NOTE to PRESENTER: Click to emphasize the last bullet</a:t>
            </a:r>
          </a:p>
          <a:p>
            <a:endParaRPr lang="en-US" i="0" baseline="0" dirty="0" smtClean="0"/>
          </a:p>
          <a:p>
            <a:r>
              <a:rPr lang="en-US" i="0" baseline="0" dirty="0" smtClean="0"/>
              <a:t>Slides 13-16</a:t>
            </a:r>
            <a:endParaRPr lang="en-US" i="1" dirty="0" smtClean="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3132640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8280">
              <a:defRPr/>
            </a:pPr>
            <a:r>
              <a:rPr lang="en-US" b="1" dirty="0">
                <a:solidFill>
                  <a:prstClr val="black"/>
                </a:solidFill>
                <a:latin typeface="Calibri" panose="020F0502020204030204" pitchFamily="34" charset="0"/>
                <a:ea typeface="Calibri" panose="020F0502020204030204" pitchFamily="34" charset="0"/>
                <a:cs typeface="Times New Roman" panose="02020603050405020304" pitchFamily="18" charset="0"/>
              </a:rPr>
              <a:t>Point of slide </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 continuity – ties </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all modules together</a:t>
            </a: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98280">
              <a:defRPr/>
            </a:pP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1" defTabSz="898280">
              <a:defRPr/>
            </a:pPr>
            <a:r>
              <a:rPr lang="en-US" dirty="0" smtClean="0"/>
              <a:t>NOTE to PRESENTER – Click to reveal each purpose	</a:t>
            </a:r>
          </a:p>
          <a:p>
            <a:pPr lvl="1" defTabSz="898280">
              <a:defRPr/>
            </a:pPr>
            <a:endParaRPr lang="en-US" dirty="0" smtClean="0"/>
          </a:p>
          <a:p>
            <a:pPr lvl="1" defTabSz="898280">
              <a:defRPr/>
            </a:pPr>
            <a:r>
              <a:rPr lang="en-US" dirty="0" smtClean="0"/>
              <a:t>PRESENTER –</a:t>
            </a:r>
            <a:r>
              <a:rPr lang="en-US" u="sng" dirty="0" smtClean="0"/>
              <a:t>Learner Handout packet,</a:t>
            </a:r>
            <a:r>
              <a:rPr lang="en-US" u="none" baseline="0" dirty="0" smtClean="0"/>
              <a:t> p. 1 Purposes</a:t>
            </a:r>
            <a:endParaRPr lang="en-US" dirty="0" smtClean="0"/>
          </a:p>
          <a:p>
            <a:pPr defTabSz="898280">
              <a:defRPr/>
            </a:pP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98280">
              <a:defRPr/>
            </a:pPr>
            <a:r>
              <a:rPr lang="en-US" b="1" dirty="0">
                <a:solidFill>
                  <a:prstClr val="black"/>
                </a:solidFill>
                <a:latin typeface="Calibri" panose="020F0502020204030204" pitchFamily="34" charset="0"/>
                <a:ea typeface="Calibri" panose="020F0502020204030204" pitchFamily="34" charset="0"/>
                <a:cs typeface="Times New Roman" panose="02020603050405020304" pitchFamily="18" charset="0"/>
              </a:rPr>
              <a:t>PRESENTER</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 – </a:t>
            </a:r>
            <a:r>
              <a:rPr lang="en-US" i="1" dirty="0">
                <a:solidFill>
                  <a:prstClr val="black"/>
                </a:solidFill>
                <a:latin typeface="Calibri" panose="020F0502020204030204" pitchFamily="34" charset="0"/>
                <a:ea typeface="Calibri" panose="020F0502020204030204" pitchFamily="34" charset="0"/>
                <a:cs typeface="Times New Roman" panose="02020603050405020304" pitchFamily="18" charset="0"/>
              </a:rPr>
              <a:t>use content below to frame presentation of material</a:t>
            </a:r>
          </a:p>
          <a:p>
            <a:pPr defTabSz="898280">
              <a:defRPr/>
            </a:pP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98280">
              <a:defRPr/>
            </a:pP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Module 1 answered </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these questions: </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617647" lvl="1" indent="-168449" defTabSz="898280">
              <a:buFont typeface="Arial" panose="020B0604020202020204" pitchFamily="34" charset="0"/>
              <a:buChar char="•"/>
              <a:defRPr/>
            </a:pP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Why </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have an </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IEP?</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617647" lvl="1" indent="-168449" defTabSz="898280">
              <a:buFont typeface="Arial" panose="020B0604020202020204" pitchFamily="34" charset="0"/>
              <a:buChar char="•"/>
              <a:defRPr/>
            </a:pP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Why </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have an IEP team and </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meeting?</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617647" lvl="1" indent="-168449" defTabSz="898280">
              <a:buFont typeface="Arial" panose="020B0604020202020204" pitchFamily="34" charset="0"/>
              <a:buChar char="•"/>
              <a:defRPr/>
            </a:pP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What </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are the essential or critical components of an IEP? and </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617647" lvl="1" indent="-168449" defTabSz="898280">
              <a:buFont typeface="Arial" panose="020B0604020202020204" pitchFamily="34" charset="0"/>
              <a:buChar char="•"/>
              <a:defRPr/>
            </a:pP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What </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are the expected outcomes?</a:t>
            </a:r>
            <a:endParaRPr lang="en-US"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168427" indent="-168427" defTabSz="924239">
              <a:buFont typeface="Arial" panose="020B0604020202020204" pitchFamily="34" charset="0"/>
              <a:buChar char="•"/>
            </a:pPr>
            <a:endParaRPr lang="en-US" dirty="0" smtClean="0">
              <a:solidFill>
                <a:prstClr val="black"/>
              </a:solidFill>
            </a:endParaRPr>
          </a:p>
          <a:p>
            <a:pPr defTabSz="924239"/>
            <a:r>
              <a:rPr lang="en-US" dirty="0" smtClean="0">
                <a:solidFill>
                  <a:prstClr val="black"/>
                </a:solidFill>
              </a:rPr>
              <a:t>Module 2 answered</a:t>
            </a:r>
            <a:r>
              <a:rPr lang="en-US" baseline="0" dirty="0" smtClean="0">
                <a:solidFill>
                  <a:prstClr val="black"/>
                </a:solidFill>
              </a:rPr>
              <a:t> these questions:</a:t>
            </a:r>
            <a:endParaRPr lang="en-US" dirty="0" smtClean="0">
              <a:solidFill>
                <a:prstClr val="black"/>
              </a:solidFill>
            </a:endParaRPr>
          </a:p>
          <a:p>
            <a:pPr marL="617567" lvl="1" indent="-168427">
              <a:spcBef>
                <a:spcPts val="589"/>
              </a:spcBef>
              <a:spcAft>
                <a:spcPts val="1179"/>
              </a:spcAft>
              <a:buFont typeface="Arial" panose="020B0604020202020204" pitchFamily="34" charset="0"/>
              <a:buChar char="•"/>
            </a:pPr>
            <a:r>
              <a:rPr lang="en-US" dirty="0">
                <a:solidFill>
                  <a:schemeClr val="bg1"/>
                </a:solidFill>
              </a:rPr>
              <a:t>What do we mean by present levels?</a:t>
            </a:r>
          </a:p>
          <a:p>
            <a:pPr marL="617567" lvl="1" indent="-168427">
              <a:spcBef>
                <a:spcPts val="589"/>
              </a:spcBef>
              <a:spcAft>
                <a:spcPts val="1179"/>
              </a:spcAft>
              <a:buFont typeface="Arial" panose="020B0604020202020204" pitchFamily="34" charset="0"/>
              <a:buChar char="•"/>
            </a:pPr>
            <a:r>
              <a:rPr lang="en-US" dirty="0">
                <a:solidFill>
                  <a:schemeClr val="bg1"/>
                </a:solidFill>
              </a:rPr>
              <a:t>What data should be used?</a:t>
            </a:r>
          </a:p>
          <a:p>
            <a:pPr marL="617567" lvl="1" indent="-168427">
              <a:spcBef>
                <a:spcPts val="589"/>
              </a:spcBef>
              <a:spcAft>
                <a:spcPts val="1179"/>
              </a:spcAft>
              <a:buFont typeface="Arial" panose="020B0604020202020204" pitchFamily="34" charset="0"/>
              <a:buChar char="•"/>
            </a:pPr>
            <a:r>
              <a:rPr lang="en-US" dirty="0">
                <a:solidFill>
                  <a:schemeClr val="bg1"/>
                </a:solidFill>
              </a:rPr>
              <a:t>How might the data be analyzed?</a:t>
            </a:r>
          </a:p>
          <a:p>
            <a:pPr marL="617567" lvl="1" indent="-168427">
              <a:spcBef>
                <a:spcPts val="589"/>
              </a:spcBef>
              <a:spcAft>
                <a:spcPts val="1179"/>
              </a:spcAft>
              <a:buFont typeface="Arial" panose="020B0604020202020204" pitchFamily="34" charset="0"/>
              <a:buChar char="•"/>
            </a:pPr>
            <a:r>
              <a:rPr lang="en-US" dirty="0">
                <a:solidFill>
                  <a:schemeClr val="bg1"/>
                </a:solidFill>
              </a:rPr>
              <a:t>What decisions can be made from the data analysis, including those for Act 833?</a:t>
            </a:r>
          </a:p>
          <a:p>
            <a:pPr marL="617567" lvl="1" indent="-168427">
              <a:spcBef>
                <a:spcPts val="589"/>
              </a:spcBef>
              <a:spcAft>
                <a:spcPts val="1179"/>
              </a:spcAft>
              <a:buFont typeface="Arial" panose="020B0604020202020204" pitchFamily="34" charset="0"/>
              <a:buChar char="•"/>
            </a:pPr>
            <a:r>
              <a:rPr lang="en-US" dirty="0">
                <a:solidFill>
                  <a:schemeClr val="bg1"/>
                </a:solidFill>
              </a:rPr>
              <a:t>How do you decide educational need and write an effective present level description?</a:t>
            </a:r>
          </a:p>
          <a:p>
            <a:pPr marL="168427" indent="-168427" defTabSz="924239">
              <a:buFont typeface="Arial" panose="020B0604020202020204" pitchFamily="34" charset="0"/>
              <a:buChar char="•"/>
            </a:pPr>
            <a:endParaRPr lang="en-US" dirty="0" smtClean="0">
              <a:solidFill>
                <a:prstClr val="black"/>
              </a:solidFill>
            </a:endParaRPr>
          </a:p>
          <a:p>
            <a:pPr defTabSz="924239"/>
            <a:r>
              <a:rPr lang="en-US" dirty="0" smtClean="0">
                <a:solidFill>
                  <a:prstClr val="black"/>
                </a:solidFill>
              </a:rPr>
              <a:t>Module 3 answered these questions about writing measurable</a:t>
            </a:r>
            <a:r>
              <a:rPr lang="en-US" baseline="0" dirty="0" smtClean="0">
                <a:solidFill>
                  <a:prstClr val="black"/>
                </a:solidFill>
              </a:rPr>
              <a:t> goals:</a:t>
            </a:r>
          </a:p>
          <a:p>
            <a:pPr marL="617567" lvl="1" indent="-168427" defTabSz="924239">
              <a:buFont typeface="Arial" panose="020B0604020202020204" pitchFamily="34" charset="0"/>
              <a:buChar char="•"/>
            </a:pPr>
            <a:r>
              <a:rPr lang="en-US" dirty="0" smtClean="0">
                <a:solidFill>
                  <a:prstClr val="black"/>
                </a:solidFill>
              </a:rPr>
              <a:t>How</a:t>
            </a:r>
            <a:r>
              <a:rPr lang="en-US" baseline="0" dirty="0" smtClean="0">
                <a:solidFill>
                  <a:prstClr val="black"/>
                </a:solidFill>
              </a:rPr>
              <a:t> do you select goals, especially when there are so many possible choices?</a:t>
            </a:r>
          </a:p>
          <a:p>
            <a:pPr marL="617567" lvl="1" indent="-168427" defTabSz="924239">
              <a:buFont typeface="Arial" panose="020B0604020202020204" pitchFamily="34" charset="0"/>
              <a:buChar char="•"/>
            </a:pPr>
            <a:r>
              <a:rPr lang="en-US" baseline="0" dirty="0" smtClean="0">
                <a:solidFill>
                  <a:prstClr val="black"/>
                </a:solidFill>
              </a:rPr>
              <a:t>How do you write strong goals?</a:t>
            </a:r>
          </a:p>
          <a:p>
            <a:pPr marL="617567" lvl="1" indent="-168427" defTabSz="924239">
              <a:buFont typeface="Arial" panose="020B0604020202020204" pitchFamily="34" charset="0"/>
              <a:buChar char="•"/>
            </a:pPr>
            <a:r>
              <a:rPr lang="en-US" baseline="0" dirty="0" smtClean="0">
                <a:solidFill>
                  <a:prstClr val="black"/>
                </a:solidFill>
              </a:rPr>
              <a:t>How do you select good measures using effective practices or tools that can be used to track and report progress?</a:t>
            </a:r>
          </a:p>
          <a:p>
            <a:pPr marL="617567" lvl="1" indent="-168427" defTabSz="924239">
              <a:buFont typeface="Arial" panose="020B0604020202020204" pitchFamily="34" charset="0"/>
              <a:buChar char="•"/>
            </a:pPr>
            <a:endParaRPr lang="en-US" baseline="0" dirty="0" smtClean="0">
              <a:solidFill>
                <a:prstClr val="black"/>
              </a:solidFill>
            </a:endParaRPr>
          </a:p>
          <a:p>
            <a:pPr indent="-12320" defTabSz="924239"/>
            <a:r>
              <a:rPr lang="en-US" baseline="0" dirty="0" smtClean="0">
                <a:solidFill>
                  <a:prstClr val="black"/>
                </a:solidFill>
              </a:rPr>
              <a:t>Module 4 address questions about how, when and where special education instruction will be provided to help the student meet the goals.</a:t>
            </a:r>
            <a:endParaRPr lang="en-US" dirty="0" smtClean="0">
              <a:solidFill>
                <a:prstClr val="black"/>
              </a:solidFill>
            </a:endParaRPr>
          </a:p>
          <a:p>
            <a:pPr marL="168427" indent="-168427" defTabSz="924239">
              <a:spcBef>
                <a:spcPts val="611"/>
              </a:spcBef>
              <a:spcAft>
                <a:spcPts val="1223"/>
              </a:spcAft>
              <a:buFont typeface="Arial" panose="020B0604020202020204" pitchFamily="34" charset="0"/>
              <a:buChar char="•"/>
            </a:pPr>
            <a:endParaRPr lang="en-US" dirty="0" smtClean="0">
              <a:solidFill>
                <a:prstClr val="black"/>
              </a:solidFill>
            </a:endParaRPr>
          </a:p>
          <a:p>
            <a:pPr defTabSz="924239">
              <a:spcBef>
                <a:spcPts val="611"/>
              </a:spcBef>
              <a:spcAft>
                <a:spcPts val="1223"/>
              </a:spcAft>
            </a:pPr>
            <a:r>
              <a:rPr lang="en-US" dirty="0" smtClean="0">
                <a:solidFill>
                  <a:prstClr val="black"/>
                </a:solidFill>
              </a:rPr>
              <a:t> </a:t>
            </a:r>
          </a:p>
        </p:txBody>
      </p:sp>
      <p:sp>
        <p:nvSpPr>
          <p:cNvPr id="4" name="Slide Number Placeholder 3"/>
          <p:cNvSpPr>
            <a:spLocks noGrp="1"/>
          </p:cNvSpPr>
          <p:nvPr>
            <p:ph type="sldNum" sz="quarter" idx="10"/>
          </p:nvPr>
        </p:nvSpPr>
        <p:spPr/>
        <p:txBody>
          <a:bodyPr/>
          <a:lstStyle/>
          <a:p>
            <a:fld id="{2AA47E5A-344F-439B-A231-0AD8880A1782}"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7967724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review of Module 4</a:t>
            </a:r>
          </a:p>
          <a:p>
            <a:endParaRPr lang="en-US"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0" baseline="0" dirty="0" smtClean="0"/>
          </a:p>
          <a:p>
            <a:endParaRPr lang="en-US" i="0" baseline="0" dirty="0" smtClean="0"/>
          </a:p>
          <a:p>
            <a:r>
              <a:rPr lang="en-US" i="0" baseline="0" dirty="0" smtClean="0"/>
              <a:t>Slides 22-31</a:t>
            </a:r>
            <a:endParaRPr lang="en-US" i="1" dirty="0" smtClean="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7545050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review of Module 4</a:t>
            </a:r>
          </a:p>
          <a:p>
            <a:endParaRPr lang="en-US" baseline="0"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0" baseline="0" dirty="0" smtClean="0"/>
          </a:p>
          <a:p>
            <a:endParaRPr lang="en-US" i="0" baseline="0" dirty="0" smtClean="0"/>
          </a:p>
          <a:p>
            <a:r>
              <a:rPr lang="en-US" i="0" baseline="0" dirty="0" smtClean="0"/>
              <a:t>Slides 32-39</a:t>
            </a:r>
            <a:endParaRPr lang="en-US" i="1" dirty="0" smtClean="0"/>
          </a:p>
          <a:p>
            <a:endParaRPr lang="en-US" dirty="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25047895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slide</a:t>
            </a:r>
            <a:r>
              <a:rPr lang="en-US" b="1" baseline="0" dirty="0" smtClean="0"/>
              <a:t> </a:t>
            </a:r>
            <a:r>
              <a:rPr lang="en-US" baseline="0" dirty="0" smtClean="0"/>
              <a:t>– review of Module 4</a:t>
            </a:r>
          </a:p>
          <a:p>
            <a:endParaRPr lang="en-US" baseline="0" dirty="0" smtClean="0"/>
          </a:p>
          <a:p>
            <a:r>
              <a:rPr lang="en-US" b="1" dirty="0" smtClean="0"/>
              <a:t>PRESENTER</a:t>
            </a:r>
            <a:r>
              <a:rPr lang="en-US" dirty="0" smtClean="0"/>
              <a:t>:</a:t>
            </a:r>
            <a:r>
              <a:rPr lang="en-US" baseline="0" dirty="0" smtClean="0"/>
              <a:t>  </a:t>
            </a:r>
            <a:r>
              <a:rPr lang="en-US" i="1" baseline="0" dirty="0" smtClean="0"/>
              <a:t>use content below to frame discussion of material</a:t>
            </a:r>
            <a:endParaRPr lang="en-US" i="0" baseline="0" dirty="0" smtClean="0"/>
          </a:p>
          <a:p>
            <a:endParaRPr lang="en-US" i="0" baseline="0" dirty="0" smtClean="0"/>
          </a:p>
          <a:p>
            <a:r>
              <a:rPr lang="en-US" i="0" baseline="0" dirty="0" smtClean="0"/>
              <a:t>Slides 41-47</a:t>
            </a:r>
            <a:endParaRPr lang="en-US" i="1" dirty="0" smtClean="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7480956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8395">
              <a:defRPr/>
            </a:pPr>
            <a:r>
              <a:rPr lang="en-US" b="1" dirty="0">
                <a:solidFill>
                  <a:prstClr val="black"/>
                </a:solidFill>
              </a:rPr>
              <a:t>Purpose of the slide</a:t>
            </a:r>
            <a:r>
              <a:rPr lang="en-US" dirty="0">
                <a:solidFill>
                  <a:prstClr val="black"/>
                </a:solidFill>
              </a:rPr>
              <a:t> – cue participants to additional references and resources</a:t>
            </a:r>
          </a:p>
          <a:p>
            <a:pPr defTabSz="898395">
              <a:defRPr/>
            </a:pPr>
            <a:endParaRPr lang="en-US" dirty="0">
              <a:solidFill>
                <a:prstClr val="black"/>
              </a:solidFill>
            </a:endParaRPr>
          </a:p>
          <a:p>
            <a:pPr lvl="1" defTabSz="898395">
              <a:defRPr/>
            </a:pPr>
            <a:r>
              <a:rPr lang="en-US" dirty="0" smtClean="0">
                <a:solidFill>
                  <a:prstClr val="black"/>
                </a:solidFill>
              </a:rPr>
              <a:t>PRESENTER </a:t>
            </a:r>
            <a:r>
              <a:rPr lang="en-US" dirty="0">
                <a:solidFill>
                  <a:prstClr val="black"/>
                </a:solidFill>
              </a:rPr>
              <a:t>– </a:t>
            </a:r>
            <a:r>
              <a:rPr lang="en-US" u="sng" dirty="0">
                <a:solidFill>
                  <a:prstClr val="black"/>
                </a:solidFill>
              </a:rPr>
              <a:t>Learner Handout packet,</a:t>
            </a:r>
            <a:r>
              <a:rPr lang="en-US" dirty="0">
                <a:solidFill>
                  <a:prstClr val="black"/>
                </a:solidFill>
              </a:rPr>
              <a:t> p. </a:t>
            </a:r>
            <a:r>
              <a:rPr lang="en-US" dirty="0" smtClean="0">
                <a:solidFill>
                  <a:prstClr val="black"/>
                </a:solidFill>
              </a:rPr>
              <a:t>34,</a:t>
            </a:r>
            <a:r>
              <a:rPr lang="en-US" baseline="0" dirty="0" smtClean="0">
                <a:solidFill>
                  <a:prstClr val="black"/>
                </a:solidFill>
              </a:rPr>
              <a:t> 35</a:t>
            </a:r>
            <a:endParaRPr lang="en-US" dirty="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88C8E89D-9DEE-41EB-B73F-C1E1FB02B27F}"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37773334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 of the slide </a:t>
            </a:r>
            <a:r>
              <a:rPr lang="en-US" dirty="0" smtClean="0"/>
              <a:t>– continue emphasis on child and education for success</a:t>
            </a:r>
          </a:p>
          <a:p>
            <a:endParaRPr lang="en-US" dirty="0" smtClean="0"/>
          </a:p>
          <a:p>
            <a:r>
              <a:rPr lang="en-US" sz="3500" dirty="0">
                <a:solidFill>
                  <a:prstClr val="black"/>
                </a:solidFill>
                <a:ea typeface="+mj-ea"/>
                <a:cs typeface="+mj-cs"/>
              </a:rPr>
              <a:t/>
            </a:r>
            <a:br>
              <a:rPr lang="en-US" sz="3500" dirty="0">
                <a:solidFill>
                  <a:prstClr val="black"/>
                </a:solidFill>
                <a:ea typeface="+mj-ea"/>
                <a:cs typeface="+mj-cs"/>
              </a:rPr>
            </a:br>
            <a:endParaRPr lang="en-US" sz="3500" dirty="0">
              <a:solidFill>
                <a:prstClr val="black"/>
              </a:solidFill>
              <a:ea typeface="+mj-ea"/>
              <a:cs typeface="+mj-cs"/>
            </a:endParaRPr>
          </a:p>
          <a:p>
            <a:endParaRPr lang="en-US" dirty="0" smtClean="0"/>
          </a:p>
          <a:p>
            <a:endParaRPr lang="en-US" dirty="0" smtClean="0"/>
          </a:p>
          <a:p>
            <a:pPr defTabSz="898280">
              <a:defRPr/>
            </a:pPr>
            <a:endParaRPr lang="en-US" dirty="0" smtClean="0"/>
          </a:p>
          <a:p>
            <a:pPr defTabSz="898280">
              <a:defRPr/>
            </a:pP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2AA47E5A-344F-439B-A231-0AD8880A1782}"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30469105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A47E5A-344F-439B-A231-0AD8880A1782}"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2172476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8280">
              <a:defRPr/>
            </a:pPr>
            <a:r>
              <a:rPr lang="en-US" b="1" dirty="0">
                <a:solidFill>
                  <a:prstClr val="black"/>
                </a:solidFill>
              </a:rPr>
              <a:t>Point of slide </a:t>
            </a:r>
            <a:r>
              <a:rPr lang="en-US" dirty="0">
                <a:solidFill>
                  <a:prstClr val="black"/>
                </a:solidFill>
              </a:rPr>
              <a:t>– </a:t>
            </a:r>
            <a:r>
              <a:rPr lang="en-US" dirty="0" smtClean="0">
                <a:solidFill>
                  <a:prstClr val="black"/>
                </a:solidFill>
              </a:rPr>
              <a:t>provide </a:t>
            </a:r>
            <a:r>
              <a:rPr lang="en-US" dirty="0">
                <a:solidFill>
                  <a:prstClr val="black"/>
                </a:solidFill>
              </a:rPr>
              <a:t>a general purposes and expected outcomes</a:t>
            </a:r>
          </a:p>
          <a:p>
            <a:pPr defTabSz="898280">
              <a:defRPr/>
            </a:pPr>
            <a:endParaRPr lang="en-US" dirty="0">
              <a:solidFill>
                <a:prstClr val="black"/>
              </a:solidFill>
            </a:endParaRPr>
          </a:p>
          <a:p>
            <a:pPr marL="436580" lvl="1" defTabSz="898280">
              <a:defRPr/>
            </a:pPr>
            <a:r>
              <a:rPr lang="en-US" dirty="0" smtClean="0"/>
              <a:t>NOTE to PRESENTER – Click to reveal each expected outcome	</a:t>
            </a:r>
          </a:p>
          <a:p>
            <a:pPr defTabSz="898280">
              <a:defRPr/>
            </a:pPr>
            <a:r>
              <a:rPr lang="en-US" dirty="0" smtClean="0">
                <a:solidFill>
                  <a:prstClr val="black"/>
                </a:solidFill>
              </a:rPr>
              <a:t>	</a:t>
            </a:r>
            <a:endParaRPr lang="en-US" b="1"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98280">
              <a:defRPr/>
            </a:pPr>
            <a:r>
              <a:rPr lang="en-US" b="1" dirty="0">
                <a:solidFill>
                  <a:prstClr val="black"/>
                </a:solidFill>
                <a:latin typeface="Calibri" panose="020F0502020204030204" pitchFamily="34" charset="0"/>
                <a:ea typeface="Calibri" panose="020F0502020204030204" pitchFamily="34" charset="0"/>
                <a:cs typeface="Times New Roman" panose="02020603050405020304" pitchFamily="18" charset="0"/>
              </a:rPr>
              <a:t>PRESENTER</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 – </a:t>
            </a:r>
            <a:r>
              <a:rPr lang="en-US" i="1" dirty="0">
                <a:solidFill>
                  <a:prstClr val="black"/>
                </a:solidFill>
                <a:latin typeface="Calibri" panose="020F0502020204030204" pitchFamily="34" charset="0"/>
                <a:ea typeface="Calibri" panose="020F0502020204030204" pitchFamily="34" charset="0"/>
                <a:cs typeface="Times New Roman" panose="02020603050405020304" pitchFamily="18" charset="0"/>
              </a:rPr>
              <a:t>use content below to frame presentation of material</a:t>
            </a:r>
          </a:p>
          <a:p>
            <a:pPr lvl="1"/>
            <a:r>
              <a:rPr lang="en-US" baseline="0" dirty="0" smtClean="0"/>
              <a:t>The specific </a:t>
            </a:r>
            <a:r>
              <a:rPr lang="en-US" u="sng" baseline="0" dirty="0" smtClean="0"/>
              <a:t>content</a:t>
            </a:r>
            <a:r>
              <a:rPr lang="en-US" baseline="0" dirty="0" smtClean="0"/>
              <a:t> outcomes as listed on the </a:t>
            </a:r>
            <a:r>
              <a:rPr lang="en-US" u="sng" baseline="0" dirty="0" smtClean="0"/>
              <a:t>Handout</a:t>
            </a:r>
            <a:r>
              <a:rPr lang="en-US" baseline="0" dirty="0" smtClean="0"/>
              <a:t> p1:</a:t>
            </a:r>
          </a:p>
          <a:p>
            <a:pPr marL="807556" lvl="1" indent="-346095">
              <a:buFont typeface="Arial" panose="020B0604020202020204" pitchFamily="34" charset="0"/>
              <a:buChar char="•"/>
            </a:pPr>
            <a:r>
              <a:rPr lang="en-US" dirty="0"/>
              <a:t>Determine accommodations, modifications and supplementary aids and services needed</a:t>
            </a:r>
          </a:p>
          <a:p>
            <a:pPr marL="807556" lvl="1" indent="-346095">
              <a:buFont typeface="Arial" panose="020B0604020202020204" pitchFamily="34" charset="0"/>
              <a:buChar char="•"/>
            </a:pPr>
            <a:r>
              <a:rPr lang="en-US" dirty="0"/>
              <a:t>Assign services appropriately to meet student needs, including considerations of least restrictive environment </a:t>
            </a:r>
          </a:p>
          <a:p>
            <a:pPr marL="807556" lvl="1" indent="-346095">
              <a:buFont typeface="Arial" panose="020B0604020202020204" pitchFamily="34" charset="0"/>
              <a:buChar char="•"/>
            </a:pPr>
            <a:r>
              <a:rPr lang="en-US" dirty="0"/>
              <a:t>Describe requirements of additional components including behavior intervention plans and secondary transition plans</a:t>
            </a:r>
          </a:p>
          <a:p>
            <a:pPr marL="807556" lvl="1" indent="-346095">
              <a:buFont typeface="Arial" panose="020B0604020202020204" pitchFamily="34" charset="0"/>
              <a:buChar char="•"/>
            </a:pPr>
            <a:r>
              <a:rPr lang="en-US" dirty="0"/>
              <a:t>Describe role/responsibility of team members in implementation of IEP  (including relationship of IEP with instruction and </a:t>
            </a:r>
            <a:r>
              <a:rPr lang="en-US" dirty="0" smtClean="0"/>
              <a:t>assessment)</a:t>
            </a:r>
          </a:p>
          <a:p>
            <a:pPr marL="807556" lvl="1" indent="-346095">
              <a:buFont typeface="Arial" panose="020B0604020202020204" pitchFamily="34" charset="0"/>
              <a:buChar char="•"/>
            </a:pPr>
            <a:r>
              <a:rPr lang="en-US" kern="1200" baseline="0" dirty="0" smtClean="0">
                <a:solidFill>
                  <a:schemeClr val="tx1"/>
                </a:solidFill>
                <a:effectLst/>
                <a:latin typeface="+mn-lt"/>
                <a:ea typeface="+mn-ea"/>
                <a:cs typeface="+mn-cs"/>
              </a:rPr>
              <a:t>Engage in activities to enhance individual and group learning.</a:t>
            </a:r>
            <a:endParaRPr lang="en-US" baseline="0" dirty="0" smtClean="0"/>
          </a:p>
        </p:txBody>
      </p:sp>
      <p:sp>
        <p:nvSpPr>
          <p:cNvPr id="4" name="Slide Number Placeholder 3"/>
          <p:cNvSpPr>
            <a:spLocks noGrp="1"/>
          </p:cNvSpPr>
          <p:nvPr>
            <p:ph type="sldNum" sz="quarter" idx="10"/>
          </p:nvPr>
        </p:nvSpPr>
        <p:spPr/>
        <p:txBody>
          <a:bodyPr/>
          <a:lstStyle/>
          <a:p>
            <a:fld id="{2AA47E5A-344F-439B-A231-0AD8880A1782}"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677049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Point</a:t>
            </a:r>
            <a:r>
              <a:rPr lang="en-US" b="1" baseline="0" dirty="0" smtClean="0"/>
              <a:t> of slide </a:t>
            </a:r>
            <a:r>
              <a:rPr lang="en-US" baseline="0" dirty="0" smtClean="0"/>
              <a:t>– connector slide – reinforces content from prior 3 Modules– IEP as process that leads to a product (IEP) that leads to the ultimate successful outcomes for individual students with disabilities</a:t>
            </a:r>
            <a:endParaRPr lang="en-US" dirty="0" smtClean="0"/>
          </a:p>
          <a:p>
            <a:r>
              <a:rPr lang="en-US" dirty="0" smtClean="0"/>
              <a:t> </a:t>
            </a:r>
          </a:p>
          <a:p>
            <a:pPr defTabSz="898280">
              <a:defRPr/>
            </a:pPr>
            <a:r>
              <a:rPr lang="en-US" b="1"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PRESENTER</a:t>
            </a:r>
            <a:r>
              <a:rPr lang="en-US"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 </a:t>
            </a:r>
            <a:r>
              <a:rPr lang="en-US" i="1"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use content below to frame presentation of material</a:t>
            </a:r>
          </a:p>
          <a:p>
            <a:pPr marL="617625" lvl="1" indent="-168427">
              <a:buFont typeface="Arial" panose="020B0604020202020204" pitchFamily="34" charset="0"/>
              <a:buChar char="•"/>
            </a:pPr>
            <a:r>
              <a:rPr lang="en-US" dirty="0" smtClean="0"/>
              <a:t>The</a:t>
            </a:r>
            <a:r>
              <a:rPr lang="en-US" baseline="0" dirty="0" smtClean="0"/>
              <a:t> IEP is NOT a document with blank spaces to be completed</a:t>
            </a:r>
          </a:p>
          <a:p>
            <a:pPr marL="617625" lvl="1" indent="-168427">
              <a:buFont typeface="Arial" panose="020B0604020202020204" pitchFamily="34" charset="0"/>
              <a:buChar char="•"/>
            </a:pPr>
            <a:r>
              <a:rPr lang="en-US" baseline="0" dirty="0" smtClean="0"/>
              <a:t>IEP Team has important responsibility to thoroughly and thoughtfully consider the educational and functional outcomes, both short-term and long-term, of the student</a:t>
            </a:r>
          </a:p>
          <a:p>
            <a:pPr marL="617625" lvl="1" indent="-168427">
              <a:buFont typeface="Arial" panose="020B0604020202020204" pitchFamily="34" charset="0"/>
              <a:buChar char="•"/>
            </a:pPr>
            <a:r>
              <a:rPr lang="en-US" baseline="0" dirty="0" smtClean="0"/>
              <a:t>IEP Meeting is a process. IEP document -a product that results in meaningful information</a:t>
            </a:r>
          </a:p>
          <a:p>
            <a:pPr marL="1066765" lvl="2" indent="-168427">
              <a:buFont typeface="Arial" panose="020B0604020202020204" pitchFamily="34" charset="0"/>
              <a:buChar char="•"/>
            </a:pPr>
            <a:r>
              <a:rPr lang="en-US" baseline="0" dirty="0" smtClean="0"/>
              <a:t>Process - effective planning - one-year plan that focuses on goals</a:t>
            </a:r>
          </a:p>
          <a:p>
            <a:pPr marL="1066765" lvl="2" indent="-168427">
              <a:buFont typeface="Arial" panose="020B0604020202020204" pitchFamily="34" charset="0"/>
              <a:buChar char="•"/>
            </a:pPr>
            <a:r>
              <a:rPr lang="en-US" baseline="0" dirty="0" smtClean="0"/>
              <a:t>Product – plan “reasonably calculated to result in educational benefit” for the individual student</a:t>
            </a:r>
          </a:p>
          <a:p>
            <a:pPr marL="1066765" lvl="2" indent="-168427">
              <a:buFont typeface="Arial" panose="020B0604020202020204" pitchFamily="34" charset="0"/>
              <a:buChar char="•"/>
            </a:pPr>
            <a:r>
              <a:rPr lang="en-US" baseline="0" dirty="0" smtClean="0"/>
              <a:t>Ultimate Outcomes – prepared for college, career, life</a:t>
            </a:r>
          </a:p>
          <a:p>
            <a:pPr marL="1066765" lvl="2" indent="-168427">
              <a:buFont typeface="Arial" panose="020B0604020202020204" pitchFamily="34" charset="0"/>
              <a:buChar char="•"/>
            </a:pPr>
            <a:r>
              <a:rPr lang="en-US" dirty="0" smtClean="0"/>
              <a:t>After the conversation – effective planning, then complete form</a:t>
            </a:r>
          </a:p>
        </p:txBody>
      </p:sp>
      <p:sp>
        <p:nvSpPr>
          <p:cNvPr id="4" name="Slide Number Placeholder 3"/>
          <p:cNvSpPr>
            <a:spLocks noGrp="1"/>
          </p:cNvSpPr>
          <p:nvPr>
            <p:ph type="sldNum" sz="quarter" idx="10"/>
          </p:nvPr>
        </p:nvSpPr>
        <p:spPr/>
        <p:txBody>
          <a:bodyPr/>
          <a:lstStyle/>
          <a:p>
            <a:pPr>
              <a:defRPr/>
            </a:pPr>
            <a:fld id="{E12A158F-3F78-48C9-99E8-30BFEB181A70}" type="slidenum">
              <a:rPr lang="en-US" smtClean="0">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3963554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8395">
              <a:defRPr/>
            </a:pPr>
            <a:r>
              <a:rPr lang="en-US" b="1" dirty="0">
                <a:solidFill>
                  <a:prstClr val="black"/>
                </a:solidFill>
              </a:rPr>
              <a:t>Point of slide </a:t>
            </a:r>
            <a:r>
              <a:rPr lang="en-US" dirty="0">
                <a:solidFill>
                  <a:prstClr val="black"/>
                </a:solidFill>
              </a:rPr>
              <a:t>– provide a definition for accommodations</a:t>
            </a:r>
          </a:p>
          <a:p>
            <a:pPr defTabSz="898395">
              <a:defRPr/>
            </a:pPr>
            <a:endParaRPr lang="en-US" dirty="0">
              <a:solidFill>
                <a:prstClr val="black"/>
              </a:solidFill>
            </a:endParaRPr>
          </a:p>
          <a:p>
            <a:pPr lvl="1" defTabSz="898395">
              <a:defRPr/>
            </a:pPr>
            <a:r>
              <a:rPr lang="en-US" dirty="0" smtClean="0">
                <a:solidFill>
                  <a:prstClr val="black"/>
                </a:solidFill>
              </a:rPr>
              <a:t>PRESENTER </a:t>
            </a:r>
            <a:r>
              <a:rPr lang="en-US" dirty="0">
                <a:solidFill>
                  <a:prstClr val="black"/>
                </a:solidFill>
              </a:rPr>
              <a:t>– </a:t>
            </a:r>
            <a:r>
              <a:rPr lang="en-US" u="sng" dirty="0">
                <a:solidFill>
                  <a:prstClr val="black"/>
                </a:solidFill>
              </a:rPr>
              <a:t>Learner Handout packet,</a:t>
            </a:r>
            <a:r>
              <a:rPr lang="en-US" dirty="0">
                <a:solidFill>
                  <a:prstClr val="black"/>
                </a:solidFill>
              </a:rPr>
              <a:t> p. </a:t>
            </a:r>
            <a:r>
              <a:rPr lang="en-US" dirty="0" smtClean="0">
                <a:solidFill>
                  <a:prstClr val="black"/>
                </a:solidFill>
              </a:rPr>
              <a:t>3 </a:t>
            </a:r>
            <a:r>
              <a:rPr lang="en-US" dirty="0">
                <a:solidFill>
                  <a:prstClr val="black"/>
                </a:solidFill>
              </a:rPr>
              <a:t>- Definitions</a:t>
            </a:r>
          </a:p>
          <a:p>
            <a:pPr defTabSz="898395">
              <a:defRPr/>
            </a:pPr>
            <a:r>
              <a:rPr lang="en-US" dirty="0" smtClean="0">
                <a:solidFill>
                  <a:prstClr val="black"/>
                </a:solidFill>
              </a:rPr>
              <a:t> </a:t>
            </a:r>
            <a:endParaRPr lang="en-US" dirty="0">
              <a:solidFill>
                <a:prstClr val="black"/>
              </a:solidFill>
            </a:endParaRPr>
          </a:p>
          <a:p>
            <a:pPr defTabSz="898395">
              <a:defRPr/>
            </a:pPr>
            <a:r>
              <a:rPr lang="en-US" b="1" dirty="0">
                <a:solidFill>
                  <a:prstClr val="black"/>
                </a:solidFill>
              </a:rPr>
              <a:t>PRESENTER</a:t>
            </a:r>
            <a:r>
              <a:rPr lang="en-US" dirty="0">
                <a:solidFill>
                  <a:prstClr val="black"/>
                </a:solidFill>
              </a:rPr>
              <a:t>:  </a:t>
            </a:r>
            <a:r>
              <a:rPr lang="en-US" i="1" dirty="0">
                <a:solidFill>
                  <a:prstClr val="black"/>
                </a:solidFill>
              </a:rPr>
              <a:t>use content below to frame discussion of material</a:t>
            </a:r>
          </a:p>
          <a:p>
            <a:pPr marL="634508" lvl="1" indent="-173048" defTabSz="898395">
              <a:buFont typeface="Arial" panose="020B0604020202020204" pitchFamily="34" charset="0"/>
              <a:buChar char="•"/>
              <a:defRPr/>
            </a:pPr>
            <a:r>
              <a:rPr lang="en-US" dirty="0">
                <a:solidFill>
                  <a:prstClr val="black"/>
                </a:solidFill>
              </a:rPr>
              <a:t>Accommodations support students in accessing information and demonstrating learning</a:t>
            </a:r>
          </a:p>
          <a:p>
            <a:pPr marL="634508" lvl="1" indent="-173048" defTabSz="898395">
              <a:buFont typeface="Arial" panose="020B0604020202020204" pitchFamily="34" charset="0"/>
              <a:buChar char="•"/>
              <a:defRPr/>
            </a:pPr>
            <a:r>
              <a:rPr lang="en-US" dirty="0">
                <a:solidFill>
                  <a:prstClr val="black"/>
                </a:solidFill>
              </a:rPr>
              <a:t>Do not change the content or focus of what is being measured</a:t>
            </a:r>
          </a:p>
          <a:p>
            <a:pPr marL="634508" lvl="1" indent="-173048" defTabSz="898395">
              <a:buFont typeface="Arial" panose="020B0604020202020204" pitchFamily="34" charset="0"/>
              <a:buChar char="•"/>
              <a:defRPr/>
            </a:pPr>
            <a:r>
              <a:rPr lang="en-US" dirty="0">
                <a:solidFill>
                  <a:prstClr val="black"/>
                </a:solidFill>
              </a:rPr>
              <a:t>Examples:</a:t>
            </a:r>
          </a:p>
          <a:p>
            <a:pPr marL="1083706" lvl="2" indent="-173048" defTabSz="898395">
              <a:buFont typeface="Arial" panose="020B0604020202020204" pitchFamily="34" charset="0"/>
              <a:buChar char="•"/>
              <a:defRPr/>
            </a:pPr>
            <a:r>
              <a:rPr lang="en-US" dirty="0">
                <a:solidFill>
                  <a:prstClr val="black"/>
                </a:solidFill>
              </a:rPr>
              <a:t>Change in timing – extended time</a:t>
            </a:r>
          </a:p>
          <a:p>
            <a:pPr marL="1083706" lvl="2" indent="-173048" defTabSz="898395">
              <a:buFont typeface="Arial" panose="020B0604020202020204" pitchFamily="34" charset="0"/>
              <a:buChar char="•"/>
              <a:defRPr/>
            </a:pPr>
            <a:r>
              <a:rPr lang="en-US" dirty="0">
                <a:solidFill>
                  <a:prstClr val="black"/>
                </a:solidFill>
              </a:rPr>
              <a:t>Change in format – using large print</a:t>
            </a:r>
          </a:p>
          <a:p>
            <a:pPr marL="1083706" lvl="2" indent="-173048" defTabSz="898395">
              <a:buFont typeface="Arial" panose="020B0604020202020204" pitchFamily="34" charset="0"/>
              <a:buChar char="•"/>
              <a:defRPr/>
            </a:pPr>
            <a:r>
              <a:rPr lang="en-US" dirty="0">
                <a:solidFill>
                  <a:prstClr val="black"/>
                </a:solidFill>
              </a:rPr>
              <a:t>Change in setting – student away from windows and outside distractions</a:t>
            </a:r>
          </a:p>
          <a:p>
            <a:pPr marL="1083706" lvl="2" indent="-173048" defTabSz="898395">
              <a:buFont typeface="Arial" panose="020B0604020202020204" pitchFamily="34" charset="0"/>
              <a:buChar char="•"/>
              <a:defRPr/>
            </a:pPr>
            <a:r>
              <a:rPr lang="en-US" dirty="0">
                <a:solidFill>
                  <a:prstClr val="black"/>
                </a:solidFill>
              </a:rPr>
              <a:t>Change in schedule – student completes reading assignments in the morning rather than after lunch</a:t>
            </a:r>
          </a:p>
          <a:p>
            <a:pPr marL="1083706" lvl="2" indent="-173048" defTabSz="898395">
              <a:buFont typeface="Arial" panose="020B0604020202020204" pitchFamily="34" charset="0"/>
              <a:buChar char="•"/>
              <a:defRPr/>
            </a:pPr>
            <a:r>
              <a:rPr lang="en-US" dirty="0">
                <a:solidFill>
                  <a:prstClr val="black"/>
                </a:solidFill>
              </a:rPr>
              <a:t>Change in response – the student orally provides answers to test items</a:t>
            </a:r>
          </a:p>
          <a:p>
            <a:pPr marL="1083706" lvl="2" indent="-173048" defTabSz="898395">
              <a:buFont typeface="Arial" panose="020B0604020202020204" pitchFamily="34" charset="0"/>
              <a:buChar char="•"/>
              <a:defRPr/>
            </a:pPr>
            <a:r>
              <a:rPr lang="en-US" dirty="0">
                <a:solidFill>
                  <a:prstClr val="black"/>
                </a:solidFill>
              </a:rPr>
              <a:t>Change in presentation – text to speech software</a:t>
            </a:r>
          </a:p>
          <a:p>
            <a:endParaRPr lang="en-US" i="1" dirty="0" smtClean="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8805559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8395">
              <a:defRPr/>
            </a:pPr>
            <a:r>
              <a:rPr lang="en-US" b="1" dirty="0">
                <a:solidFill>
                  <a:prstClr val="black"/>
                </a:solidFill>
              </a:rPr>
              <a:t>Point of slide </a:t>
            </a:r>
            <a:r>
              <a:rPr lang="en-US" dirty="0">
                <a:solidFill>
                  <a:prstClr val="black"/>
                </a:solidFill>
              </a:rPr>
              <a:t>– provide a definition for modifications</a:t>
            </a:r>
          </a:p>
          <a:p>
            <a:pPr defTabSz="898395">
              <a:defRPr/>
            </a:pPr>
            <a:endParaRPr lang="en-US" dirty="0">
              <a:solidFill>
                <a:prstClr val="black"/>
              </a:solidFill>
            </a:endParaRPr>
          </a:p>
          <a:p>
            <a:pPr lvl="1" defTabSz="898395">
              <a:defRPr/>
            </a:pPr>
            <a:r>
              <a:rPr lang="en-US" dirty="0" smtClean="0">
                <a:solidFill>
                  <a:prstClr val="black"/>
                </a:solidFill>
              </a:rPr>
              <a:t>PRESENTER </a:t>
            </a:r>
            <a:r>
              <a:rPr lang="en-US" dirty="0">
                <a:solidFill>
                  <a:prstClr val="black"/>
                </a:solidFill>
              </a:rPr>
              <a:t>– </a:t>
            </a:r>
            <a:r>
              <a:rPr lang="en-US" u="sng" dirty="0">
                <a:solidFill>
                  <a:prstClr val="black"/>
                </a:solidFill>
              </a:rPr>
              <a:t>Learner Handout packet,</a:t>
            </a:r>
            <a:r>
              <a:rPr lang="en-US" dirty="0">
                <a:solidFill>
                  <a:prstClr val="black"/>
                </a:solidFill>
              </a:rPr>
              <a:t> p. </a:t>
            </a:r>
            <a:r>
              <a:rPr lang="en-US" dirty="0" smtClean="0">
                <a:solidFill>
                  <a:prstClr val="black"/>
                </a:solidFill>
              </a:rPr>
              <a:t>3 </a:t>
            </a:r>
            <a:r>
              <a:rPr lang="en-US" dirty="0">
                <a:solidFill>
                  <a:prstClr val="black"/>
                </a:solidFill>
              </a:rPr>
              <a:t>- Definitions</a:t>
            </a:r>
          </a:p>
          <a:p>
            <a:pPr defTabSz="898395">
              <a:defRPr/>
            </a:pPr>
            <a:endParaRPr lang="en-US" dirty="0">
              <a:solidFill>
                <a:prstClr val="black"/>
              </a:solidFill>
            </a:endParaRPr>
          </a:p>
          <a:p>
            <a:pPr defTabSz="898395">
              <a:defRPr/>
            </a:pPr>
            <a:r>
              <a:rPr lang="en-US" b="1" dirty="0" smtClean="0">
                <a:solidFill>
                  <a:prstClr val="black"/>
                </a:solidFill>
              </a:rPr>
              <a:t>PRESENTER</a:t>
            </a:r>
            <a:r>
              <a:rPr lang="en-US" dirty="0">
                <a:solidFill>
                  <a:prstClr val="black"/>
                </a:solidFill>
              </a:rPr>
              <a:t>:  </a:t>
            </a:r>
            <a:r>
              <a:rPr lang="en-US" i="1" dirty="0">
                <a:solidFill>
                  <a:prstClr val="black"/>
                </a:solidFill>
              </a:rPr>
              <a:t>use content below to frame discussion of material</a:t>
            </a:r>
          </a:p>
          <a:p>
            <a:pPr marL="634508" lvl="1" indent="-173048" defTabSz="898395">
              <a:buFont typeface="Arial" panose="020B0604020202020204" pitchFamily="34" charset="0"/>
              <a:buChar char="•"/>
              <a:defRPr/>
            </a:pPr>
            <a:r>
              <a:rPr lang="en-US" dirty="0">
                <a:solidFill>
                  <a:prstClr val="black"/>
                </a:solidFill>
              </a:rPr>
              <a:t>Main difference from accommodations is that modifications alter content or expectations in some way</a:t>
            </a:r>
          </a:p>
          <a:p>
            <a:pPr marL="634508" lvl="1" indent="-173048" defTabSz="898395">
              <a:buFont typeface="Arial" panose="020B0604020202020204" pitchFamily="34" charset="0"/>
              <a:buChar char="•"/>
              <a:defRPr/>
            </a:pPr>
            <a:r>
              <a:rPr lang="en-US" dirty="0">
                <a:solidFill>
                  <a:prstClr val="black"/>
                </a:solidFill>
              </a:rPr>
              <a:t>Changes can be in instructional level, content/curriculum, performance criteria, or the assignment that is given</a:t>
            </a:r>
          </a:p>
          <a:p>
            <a:pPr marL="634508" lvl="1" indent="-173048" defTabSz="898395">
              <a:buFont typeface="Arial" panose="020B0604020202020204" pitchFamily="34" charset="0"/>
              <a:buChar char="•"/>
              <a:defRPr/>
            </a:pPr>
            <a:r>
              <a:rPr lang="en-US" dirty="0">
                <a:solidFill>
                  <a:prstClr val="black"/>
                </a:solidFill>
              </a:rPr>
              <a:t>They provide a student with opportunities to participate meaningfully and productively along with other students in classroom and school learning experiences. </a:t>
            </a:r>
          </a:p>
          <a:p>
            <a:endParaRPr lang="en-US" i="1" dirty="0" smtClean="0"/>
          </a:p>
        </p:txBody>
      </p:sp>
      <p:sp>
        <p:nvSpPr>
          <p:cNvPr id="4" name="Slide Number Placeholder 3"/>
          <p:cNvSpPr>
            <a:spLocks noGrp="1"/>
          </p:cNvSpPr>
          <p:nvPr>
            <p:ph type="sldNum" sz="quarter" idx="10"/>
          </p:nvPr>
        </p:nvSpPr>
        <p:spPr/>
        <p:txBody>
          <a:bodyPr/>
          <a:lstStyle/>
          <a:p>
            <a:fld id="{A4C2B4CF-5D2E-441D-8DBD-66D732669D33}"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886018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gradFill>
          <a:gsLst>
            <a:gs pos="99000">
              <a:srgbClr val="0099DE"/>
            </a:gs>
            <a:gs pos="3000">
              <a:srgbClr val="085DAC"/>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lvl1pPr>
              <a:defRPr>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978275"/>
            <a:ext cx="6400800" cy="1752600"/>
          </a:xfrm>
        </p:spPr>
        <p:txBody>
          <a:bodyPr/>
          <a:lstStyle>
            <a:lvl1pPr marL="0" indent="0" algn="ctr">
              <a:buNone/>
              <a:defRPr>
                <a:solidFill>
                  <a:srgbClr val="FFFFFF"/>
                </a:solidFill>
              </a:defRPr>
            </a:lvl1pPr>
            <a:lvl2pPr marL="457181" indent="0" algn="ctr">
              <a:buNone/>
              <a:defRPr>
                <a:solidFill>
                  <a:schemeClr val="tx1">
                    <a:tint val="75000"/>
                  </a:schemeClr>
                </a:solidFill>
              </a:defRPr>
            </a:lvl2pPr>
            <a:lvl3pPr marL="914362"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6" indent="0" algn="ctr">
              <a:buNone/>
              <a:defRPr>
                <a:solidFill>
                  <a:schemeClr val="tx1">
                    <a:tint val="75000"/>
                  </a:schemeClr>
                </a:solidFill>
              </a:defRPr>
            </a:lvl7pPr>
            <a:lvl8pPr marL="3200267" indent="0" algn="ctr">
              <a:buNone/>
              <a:defRPr>
                <a:solidFill>
                  <a:schemeClr val="tx1">
                    <a:tint val="75000"/>
                  </a:schemeClr>
                </a:solidFill>
              </a:defRPr>
            </a:lvl8pPr>
            <a:lvl9pPr marL="3657449"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265134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E6DD38-645C-4DA9-80DA-7637F5FF7CFC}" type="datetimeFigureOut">
              <a:rPr lang="en-US" smtClean="0">
                <a:solidFill>
                  <a:prstClr val="black">
                    <a:tint val="75000"/>
                  </a:prstClr>
                </a:solidFill>
              </a:rPr>
              <a:pPr/>
              <a:t>11/3/2015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8FC521E-2D7F-4252-BFB9-9A57D073E26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06209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7E6DD38-645C-4DA9-80DA-7637F5FF7CFC}" type="datetimeFigureOut">
              <a:rPr lang="en-US" smtClean="0">
                <a:solidFill>
                  <a:prstClr val="black">
                    <a:tint val="75000"/>
                  </a:prstClr>
                </a:solidFill>
              </a:rPr>
              <a:pPr/>
              <a:t>11/3/2015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A8FC521E-2D7F-4252-BFB9-9A57D073E26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621909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7E6DD38-645C-4DA9-80DA-7637F5FF7CFC}" type="datetimeFigureOut">
              <a:rPr lang="en-US" smtClean="0">
                <a:solidFill>
                  <a:prstClr val="black">
                    <a:tint val="75000"/>
                  </a:prstClr>
                </a:solidFill>
              </a:rPr>
              <a:pPr/>
              <a:t>11/3/2015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A8FC521E-2D7F-4252-BFB9-9A57D073E26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222417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7E6DD38-645C-4DA9-80DA-7637F5FF7CFC}" type="datetimeFigureOut">
              <a:rPr lang="en-US" smtClean="0">
                <a:solidFill>
                  <a:prstClr val="black">
                    <a:tint val="75000"/>
                  </a:prstClr>
                </a:solidFill>
              </a:rPr>
              <a:pPr/>
              <a:t>11/3/2015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A8FC521E-2D7F-4252-BFB9-9A57D073E26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837544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E6DD38-645C-4DA9-80DA-7637F5FF7CFC}" type="datetimeFigureOut">
              <a:rPr lang="en-US" smtClean="0">
                <a:solidFill>
                  <a:prstClr val="black">
                    <a:tint val="75000"/>
                  </a:prstClr>
                </a:solidFill>
              </a:rPr>
              <a:pPr/>
              <a:t>11/3/2015</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A8FC521E-2D7F-4252-BFB9-9A57D073E26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372889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E6DD38-645C-4DA9-80DA-7637F5FF7CFC}" type="datetimeFigureOut">
              <a:rPr lang="en-US" smtClean="0">
                <a:solidFill>
                  <a:prstClr val="black">
                    <a:tint val="75000"/>
                  </a:prstClr>
                </a:solidFill>
              </a:rPr>
              <a:pPr/>
              <a:t>11/3/2015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A8FC521E-2D7F-4252-BFB9-9A57D073E26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927253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E6DD38-645C-4DA9-80DA-7637F5FF7CFC}" type="datetimeFigureOut">
              <a:rPr lang="en-US" smtClean="0">
                <a:solidFill>
                  <a:prstClr val="black">
                    <a:tint val="75000"/>
                  </a:prstClr>
                </a:solidFill>
              </a:rPr>
              <a:pPr/>
              <a:t>11/3/2015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A8FC521E-2D7F-4252-BFB9-9A57D073E26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535013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7E6DD38-645C-4DA9-80DA-7637F5FF7CFC}" type="datetimeFigureOut">
              <a:rPr lang="en-US" smtClean="0">
                <a:solidFill>
                  <a:prstClr val="black">
                    <a:tint val="75000"/>
                  </a:prstClr>
                </a:solidFill>
              </a:rPr>
              <a:pPr/>
              <a:t>11/3/2015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8FC521E-2D7F-4252-BFB9-9A57D073E26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825732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7E6DD38-645C-4DA9-80DA-7637F5FF7CFC}" type="datetimeFigureOut">
              <a:rPr lang="en-US" smtClean="0">
                <a:solidFill>
                  <a:prstClr val="black">
                    <a:tint val="75000"/>
                  </a:prstClr>
                </a:solidFill>
              </a:rPr>
              <a:pPr/>
              <a:t>11/3/2015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8FC521E-2D7F-4252-BFB9-9A57D073E26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587407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bg>
      <p:bgPr>
        <a:gradFill>
          <a:gsLst>
            <a:gs pos="51000">
              <a:srgbClr val="00B0F0"/>
            </a:gs>
            <a:gs pos="0">
              <a:srgbClr val="085DAC"/>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bg1"/>
                </a:solidFill>
                <a:latin typeface="+mn-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978275"/>
            <a:ext cx="6400800" cy="1752600"/>
          </a:xfrm>
        </p:spPr>
        <p:txBody>
          <a:bodyPr/>
          <a:lstStyle>
            <a:lvl1pPr marL="0" indent="0" algn="ctr">
              <a:buNone/>
              <a:defRPr>
                <a:solidFill>
                  <a:srgbClr val="FFFFFF"/>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932532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51000">
              <a:srgbClr val="00B0F0"/>
            </a:gs>
            <a:gs pos="0">
              <a:srgbClr val="085DAC"/>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7" name="Text Placeholder 6"/>
          <p:cNvSpPr>
            <a:spLocks noGrp="1"/>
          </p:cNvSpPr>
          <p:nvPr>
            <p:ph type="body" sz="quarter" idx="13"/>
          </p:nvPr>
        </p:nvSpPr>
        <p:spPr>
          <a:xfrm>
            <a:off x="457200" y="1587501"/>
            <a:ext cx="8229600" cy="4768850"/>
          </a:xfrm>
        </p:spPr>
        <p:txBody>
          <a:bodyPr/>
          <a:lstStyle>
            <a:lvl1pPr>
              <a:defRPr>
                <a:solidFill>
                  <a:schemeClr val="bg1"/>
                </a:solidFill>
                <a:effectLst>
                  <a:outerShdw blurRad="38100" dist="38100" dir="2700000" algn="tl">
                    <a:srgbClr val="000000">
                      <a:alpha val="43137"/>
                    </a:srgbClr>
                  </a:outerShdw>
                </a:effectLst>
              </a:defRPr>
            </a:lvl1pPr>
            <a:lvl2pPr>
              <a:defRPr>
                <a:solidFill>
                  <a:schemeClr val="bg1"/>
                </a:solidFill>
                <a:effectLst>
                  <a:outerShdw blurRad="38100" dist="38100" dir="2700000" algn="tl">
                    <a:srgbClr val="000000">
                      <a:alpha val="43137"/>
                    </a:srgbClr>
                  </a:outerShdw>
                </a:effectLst>
              </a:defRPr>
            </a:lvl2pPr>
            <a:lvl3pPr>
              <a:defRPr>
                <a:solidFill>
                  <a:schemeClr val="bg1"/>
                </a:solidFill>
                <a:effectLst>
                  <a:outerShdw blurRad="38100" dist="38100" dir="2700000" algn="tl">
                    <a:srgbClr val="000000">
                      <a:alpha val="43137"/>
                    </a:srgbClr>
                  </a:outerShdw>
                </a:effectLst>
              </a:defRPr>
            </a:lvl3pPr>
            <a:lvl4pPr>
              <a:defRPr>
                <a:solidFill>
                  <a:schemeClr val="bg1"/>
                </a:solidFill>
                <a:effectLst>
                  <a:outerShdw blurRad="38100" dist="38100" dir="2700000" algn="tl">
                    <a:srgbClr val="000000">
                      <a:alpha val="43137"/>
                    </a:srgbClr>
                  </a:outerShdw>
                </a:effectLst>
              </a:defRPr>
            </a:lvl4pPr>
            <a:lvl5pPr>
              <a:defRPr>
                <a:solidFill>
                  <a:schemeClr val="bg1"/>
                </a:solidFill>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43983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51000">
              <a:srgbClr val="00B0F0"/>
            </a:gs>
            <a:gs pos="0">
              <a:srgbClr val="085DAC"/>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n-lt"/>
              </a:defRPr>
            </a:lvl1pPr>
          </a:lstStyle>
          <a:p>
            <a:r>
              <a:rPr lang="en-US" dirty="0" smtClean="0"/>
              <a:t>Click to edit Master title style</a:t>
            </a:r>
            <a:endParaRPr lang="en-US" dirty="0"/>
          </a:p>
        </p:txBody>
      </p:sp>
      <p:sp>
        <p:nvSpPr>
          <p:cNvPr id="7" name="Text Placeholder 6"/>
          <p:cNvSpPr>
            <a:spLocks noGrp="1"/>
          </p:cNvSpPr>
          <p:nvPr>
            <p:ph type="body" sz="quarter" idx="13"/>
          </p:nvPr>
        </p:nvSpPr>
        <p:spPr>
          <a:xfrm>
            <a:off x="457200" y="1587500"/>
            <a:ext cx="8229600" cy="4768850"/>
          </a:xfrm>
        </p:spPr>
        <p:txBody>
          <a:bodyPr/>
          <a:lstStyle>
            <a:lvl1pP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7952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a:gsLst>
            <a:gs pos="51000">
              <a:srgbClr val="00B0F0"/>
            </a:gs>
            <a:gs pos="0">
              <a:srgbClr val="085DAC"/>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3924505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bg>
      <p:bgPr>
        <a:gradFill>
          <a:gsLst>
            <a:gs pos="51000">
              <a:srgbClr val="00B0F0"/>
            </a:gs>
            <a:gs pos="0">
              <a:srgbClr val="085DAC"/>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n-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solidFill>
                  <a:schemeClr val="bg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solidFill>
                  <a:schemeClr val="bg1"/>
                </a:solidFill>
                <a:latin typeface="+mn-lt"/>
              </a:defRPr>
            </a:lvl1pPr>
            <a:lvl2pPr>
              <a:defRPr sz="2000">
                <a:solidFill>
                  <a:schemeClr val="bg1"/>
                </a:solidFill>
                <a:latin typeface="+mn-lt"/>
              </a:defRPr>
            </a:lvl2pPr>
            <a:lvl3pPr>
              <a:defRPr sz="1800">
                <a:solidFill>
                  <a:schemeClr val="bg1"/>
                </a:solidFill>
                <a:latin typeface="+mn-lt"/>
              </a:defRPr>
            </a:lvl3pPr>
            <a:lvl4pPr>
              <a:defRPr sz="1600">
                <a:solidFill>
                  <a:schemeClr val="bg1"/>
                </a:solidFill>
                <a:latin typeface="+mn-lt"/>
              </a:defRPr>
            </a:lvl4pPr>
            <a:lvl5pPr>
              <a:defRPr sz="1600">
                <a:solidFill>
                  <a:schemeClr val="bg1"/>
                </a:solidFill>
                <a:latin typeface="+mn-lt"/>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solidFill>
                  <a:schemeClr val="bg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solidFill>
                  <a:schemeClr val="bg1"/>
                </a:solidFill>
                <a:latin typeface="+mn-lt"/>
              </a:defRPr>
            </a:lvl1pPr>
            <a:lvl2pPr>
              <a:defRPr sz="2000">
                <a:solidFill>
                  <a:schemeClr val="bg1"/>
                </a:solidFill>
                <a:latin typeface="+mn-lt"/>
              </a:defRPr>
            </a:lvl2pPr>
            <a:lvl3pPr>
              <a:defRPr sz="1800">
                <a:solidFill>
                  <a:schemeClr val="bg1"/>
                </a:solidFill>
                <a:latin typeface="+mn-lt"/>
              </a:defRPr>
            </a:lvl3pPr>
            <a:lvl4pPr>
              <a:defRPr sz="1600">
                <a:solidFill>
                  <a:schemeClr val="bg1"/>
                </a:solidFill>
                <a:latin typeface="+mn-lt"/>
              </a:defRPr>
            </a:lvl4pPr>
            <a:lvl5pPr>
              <a:defRPr sz="1600">
                <a:solidFill>
                  <a:schemeClr val="bg1"/>
                </a:solidFill>
                <a:latin typeface="+mn-lt"/>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40355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bg>
      <p:bgPr>
        <a:gradFill>
          <a:gsLst>
            <a:gs pos="51000">
              <a:srgbClr val="00B0F0"/>
            </a:gs>
            <a:gs pos="0">
              <a:srgbClr val="085DAC"/>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50708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atin typeface="+mn-lt"/>
              </a:defRPr>
            </a:lvl1pPr>
          </a:lstStyle>
          <a:p>
            <a:fld id="{FDBC98C6-78FB-4FBE-B0BF-E9BEC0614F3E}" type="datetime1">
              <a:rPr lang="en-US" smtClean="0">
                <a:solidFill>
                  <a:prstClr val="black">
                    <a:tint val="75000"/>
                  </a:prstClr>
                </a:solidFill>
              </a:rPr>
              <a:pPr/>
              <a:t>11/3/2015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mn-lt"/>
              </a:defRPr>
            </a:lvl1pPr>
          </a:lstStyle>
          <a:p>
            <a:r>
              <a:rPr lang="en-US" smtClean="0">
                <a:solidFill>
                  <a:prstClr val="black">
                    <a:tint val="75000"/>
                  </a:prstClr>
                </a:solidFill>
              </a:rPr>
              <a:t>DRAFT</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atin typeface="+mn-lt"/>
              </a:defRPr>
            </a:lvl1pPr>
          </a:lstStyle>
          <a:p>
            <a:fld id="{A8FC521E-2D7F-4252-BFB9-9A57D073E26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785087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81000" y="2805113"/>
            <a:ext cx="8455025" cy="1009650"/>
          </a:xfrm>
        </p:spPr>
        <p:txBody>
          <a:bodyPr/>
          <a:lstStyle>
            <a:lvl1pPr>
              <a:defRPr sz="4600">
                <a:solidFill>
                  <a:srgbClr val="FFFFFF"/>
                </a:solidFill>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408113" y="3814763"/>
            <a:ext cx="6400800" cy="533400"/>
          </a:xfrm>
          <a:effectLst>
            <a:outerShdw dist="17961" dir="2700000" algn="ctr" rotWithShape="0">
              <a:srgbClr val="000000"/>
            </a:outerShdw>
          </a:effectLst>
        </p:spPr>
        <p:txBody>
          <a:bodyPr/>
          <a:lstStyle>
            <a:lvl1pPr marL="0" indent="0" algn="ctr">
              <a:buFontTx/>
              <a:buNone/>
              <a:defRPr sz="2400">
                <a:solidFill>
                  <a:srgbClr val="FFCC00"/>
                </a:solidFill>
              </a:defRPr>
            </a:lvl1pPr>
          </a:lstStyle>
          <a:p>
            <a:pPr lvl="0"/>
            <a:r>
              <a:rPr lang="en-US" noProof="0" smtClean="0"/>
              <a:t>Click to edit Master subtitle style</a:t>
            </a:r>
          </a:p>
        </p:txBody>
      </p:sp>
      <p:sp>
        <p:nvSpPr>
          <p:cNvPr id="3076" name="Rectangle 4"/>
          <p:cNvSpPr>
            <a:spLocks noGrp="1" noChangeArrowheads="1"/>
          </p:cNvSpPr>
          <p:nvPr>
            <p:ph type="dt" sz="half" idx="2"/>
          </p:nvPr>
        </p:nvSpPr>
        <p:spPr/>
        <p:txBody>
          <a:bodyPr/>
          <a:lstStyle>
            <a:lvl1pPr>
              <a:defRPr>
                <a:solidFill>
                  <a:srgbClr val="FFFFFF"/>
                </a:solidFill>
              </a:defRPr>
            </a:lvl1pPr>
          </a:lstStyle>
          <a:p>
            <a:endParaRPr lang="en-US" dirty="0"/>
          </a:p>
        </p:txBody>
      </p:sp>
      <p:sp>
        <p:nvSpPr>
          <p:cNvPr id="3077" name="Rectangle 5"/>
          <p:cNvSpPr>
            <a:spLocks noGrp="1" noChangeArrowheads="1"/>
          </p:cNvSpPr>
          <p:nvPr>
            <p:ph type="ftr" sz="quarter" idx="3"/>
          </p:nvPr>
        </p:nvSpPr>
        <p:spPr/>
        <p:txBody>
          <a:bodyPr/>
          <a:lstStyle>
            <a:lvl1pPr>
              <a:defRPr>
                <a:solidFill>
                  <a:srgbClr val="FFFFFF"/>
                </a:solidFill>
              </a:defRPr>
            </a:lvl1pPr>
          </a:lstStyle>
          <a:p>
            <a:endParaRPr lang="en-US" dirty="0"/>
          </a:p>
        </p:txBody>
      </p:sp>
      <p:sp>
        <p:nvSpPr>
          <p:cNvPr id="3078" name="Rectangle 6"/>
          <p:cNvSpPr>
            <a:spLocks noGrp="1" noChangeArrowheads="1"/>
          </p:cNvSpPr>
          <p:nvPr>
            <p:ph type="sldNum" sz="quarter" idx="4"/>
          </p:nvPr>
        </p:nvSpPr>
        <p:spPr/>
        <p:txBody>
          <a:bodyPr/>
          <a:lstStyle>
            <a:lvl1pPr>
              <a:defRPr>
                <a:solidFill>
                  <a:srgbClr val="FFFFFF"/>
                </a:solidFill>
              </a:defRPr>
            </a:lvl1pPr>
          </a:lstStyle>
          <a:p>
            <a:fld id="{EF7DF144-2C98-4C7B-A142-8DE07D123727}" type="slidenum">
              <a:rPr lang="en-US"/>
              <a:pPr/>
              <a:t>‹#›</a:t>
            </a:fld>
            <a:endParaRPr lang="en-US" dirty="0"/>
          </a:p>
        </p:txBody>
      </p:sp>
    </p:spTree>
    <p:extLst>
      <p:ext uri="{BB962C8B-B14F-4D97-AF65-F5344CB8AC3E}">
        <p14:creationId xmlns:p14="http://schemas.microsoft.com/office/powerpoint/2010/main" val="38609714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2696489C-3FE1-4F18-830D-D0C777AC3321}"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8494527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FB085583-8EF0-47F2-9FE2-26A7846426F0}"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5587976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2358B69B-FF16-467D-AC91-285803CF8D32}"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1545136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dirty="0">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B34CF942-70B3-4ECB-8888-363B749AB4DE}"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785318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a:gsLst>
            <a:gs pos="51000">
              <a:srgbClr val="00B0F0"/>
            </a:gs>
            <a:gs pos="0">
              <a:srgbClr val="085DAC"/>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Tree>
    <p:extLst>
      <p:ext uri="{BB962C8B-B14F-4D97-AF65-F5344CB8AC3E}">
        <p14:creationId xmlns:p14="http://schemas.microsoft.com/office/powerpoint/2010/main" val="39859101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dirty="0">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14101D67-9440-4140-A649-CB640DCE877C}"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5004666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dirty="0">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982BB64F-3CEF-49E6-A728-A288834CF8CC}"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7186357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557B6281-8A51-4231-8219-3121A7DE3797}"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7676585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A896BBA8-A845-404D-8416-0700306751E7}"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3692930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F525FFA-D18F-4E4A-92C3-9655B0FB0EBB}"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5857292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598B815-EE1E-4E22-983D-289251632CB8}"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7500079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81001" y="2805113"/>
            <a:ext cx="8455025" cy="1009650"/>
          </a:xfrm>
        </p:spPr>
        <p:txBody>
          <a:bodyPr/>
          <a:lstStyle>
            <a:lvl1pPr>
              <a:defRPr sz="4600">
                <a:solidFill>
                  <a:srgbClr val="FFFFFF"/>
                </a:solidFill>
                <a:latin typeface="Calibri" panose="020F0502020204030204" pitchFamily="34" charset="0"/>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408113" y="3814763"/>
            <a:ext cx="6400800" cy="533400"/>
          </a:xfrm>
          <a:effectLst>
            <a:outerShdw dist="17961" dir="2700000" algn="ctr" rotWithShape="0">
              <a:srgbClr val="000000"/>
            </a:outerShdw>
          </a:effectLst>
        </p:spPr>
        <p:txBody>
          <a:bodyPr/>
          <a:lstStyle>
            <a:lvl1pPr marL="0" indent="0" algn="ctr">
              <a:buFontTx/>
              <a:buNone/>
              <a:defRPr sz="2400">
                <a:solidFill>
                  <a:srgbClr val="FFCC00"/>
                </a:solidFill>
                <a:latin typeface="Calibri" panose="020F0502020204030204" pitchFamily="34" charset="0"/>
              </a:defRPr>
            </a:lvl1pPr>
          </a:lstStyle>
          <a:p>
            <a:pPr lvl="0"/>
            <a:r>
              <a:rPr lang="en-US" noProof="0" smtClean="0"/>
              <a:t>Click to edit Master subtitle style</a:t>
            </a:r>
          </a:p>
        </p:txBody>
      </p:sp>
    </p:spTree>
    <p:extLst>
      <p:ext uri="{BB962C8B-B14F-4D97-AF65-F5344CB8AC3E}">
        <p14:creationId xmlns:p14="http://schemas.microsoft.com/office/powerpoint/2010/main" val="1344709776"/>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39059717"/>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atin typeface="Calibri" panose="020F050202020403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atin typeface="Calibri" panose="020F0502020204030204" pitchFamily="34" charset="0"/>
              </a:defRPr>
            </a:lvl1pPr>
            <a:lvl2pPr marL="457181" indent="0">
              <a:buNone/>
              <a:defRPr sz="1800"/>
            </a:lvl2pPr>
            <a:lvl3pPr marL="914362" indent="0">
              <a:buNone/>
              <a:defRPr sz="1600"/>
            </a:lvl3pPr>
            <a:lvl4pPr marL="1371543" indent="0">
              <a:buNone/>
              <a:defRPr sz="1400"/>
            </a:lvl4pPr>
            <a:lvl5pPr marL="1828724" indent="0">
              <a:buNone/>
              <a:defRPr sz="1400"/>
            </a:lvl5pPr>
            <a:lvl6pPr marL="2285905" indent="0">
              <a:buNone/>
              <a:defRPr sz="1400"/>
            </a:lvl6pPr>
            <a:lvl7pPr marL="2743086" indent="0">
              <a:buNone/>
              <a:defRPr sz="1400"/>
            </a:lvl7pPr>
            <a:lvl8pPr marL="3200267" indent="0">
              <a:buNone/>
              <a:defRPr sz="1400"/>
            </a:lvl8pPr>
            <a:lvl9pPr marL="3657449"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2733934705"/>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873353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bg>
      <p:bgPr>
        <a:gradFill>
          <a:gsLst>
            <a:gs pos="51000">
              <a:srgbClr val="00B0F0"/>
            </a:gs>
            <a:gs pos="0">
              <a:srgbClr val="085DAC"/>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4"/>
            <a:ext cx="4040188" cy="639762"/>
          </a:xfrm>
        </p:spPr>
        <p:txBody>
          <a:bodyPr anchor="b"/>
          <a:lstStyle>
            <a:lvl1pPr marL="0" indent="0">
              <a:buNone/>
              <a:defRPr sz="2400" b="1">
                <a:solidFill>
                  <a:schemeClr val="bg1"/>
                </a:solidFill>
                <a:effectLst>
                  <a:outerShdw blurRad="38100" dist="38100" dir="2700000" algn="tl">
                    <a:srgbClr val="000000">
                      <a:alpha val="43137"/>
                    </a:srgbClr>
                  </a:outerShdw>
                </a:effectLst>
              </a:defRPr>
            </a:lvl1pPr>
            <a:lvl2pPr marL="457181" indent="0">
              <a:buNone/>
              <a:defRPr sz="2000" b="1"/>
            </a:lvl2pPr>
            <a:lvl3pPr marL="914362" indent="0">
              <a:buNone/>
              <a:defRPr sz="1800" b="1"/>
            </a:lvl3pPr>
            <a:lvl4pPr marL="1371543" indent="0">
              <a:buNone/>
              <a:defRPr sz="1600" b="1"/>
            </a:lvl4pPr>
            <a:lvl5pPr marL="1828724" indent="0">
              <a:buNone/>
              <a:defRPr sz="1600" b="1"/>
            </a:lvl5pPr>
            <a:lvl6pPr marL="2285905" indent="0">
              <a:buNone/>
              <a:defRPr sz="1600" b="1"/>
            </a:lvl6pPr>
            <a:lvl7pPr marL="2743086" indent="0">
              <a:buNone/>
              <a:defRPr sz="1600" b="1"/>
            </a:lvl7pPr>
            <a:lvl8pPr marL="3200267" indent="0">
              <a:buNone/>
              <a:defRPr sz="1600" b="1"/>
            </a:lvl8pPr>
            <a:lvl9pPr marL="3657449"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6"/>
            <a:ext cx="4040188" cy="3951288"/>
          </a:xfrm>
        </p:spPr>
        <p:txBody>
          <a:bodyPr/>
          <a:lstStyle>
            <a:lvl1pPr>
              <a:defRPr sz="2400">
                <a:solidFill>
                  <a:schemeClr val="bg1"/>
                </a:solidFill>
                <a:effectLst>
                  <a:outerShdw blurRad="38100" dist="38100" dir="2700000" algn="tl">
                    <a:srgbClr val="000000">
                      <a:alpha val="43137"/>
                    </a:srgbClr>
                  </a:outerShdw>
                </a:effectLst>
              </a:defRPr>
            </a:lvl1pPr>
            <a:lvl2pPr>
              <a:defRPr sz="2000">
                <a:solidFill>
                  <a:schemeClr val="bg1"/>
                </a:solidFill>
                <a:effectLst>
                  <a:outerShdw blurRad="38100" dist="38100" dir="2700000" algn="tl">
                    <a:srgbClr val="000000">
                      <a:alpha val="43137"/>
                    </a:srgbClr>
                  </a:outerShdw>
                </a:effectLst>
              </a:defRPr>
            </a:lvl2pPr>
            <a:lvl3pPr>
              <a:defRPr sz="1800">
                <a:solidFill>
                  <a:schemeClr val="bg1"/>
                </a:solidFill>
                <a:effectLst>
                  <a:outerShdw blurRad="38100" dist="38100" dir="2700000" algn="tl">
                    <a:srgbClr val="000000">
                      <a:alpha val="43137"/>
                    </a:srgbClr>
                  </a:outerShdw>
                </a:effectLst>
              </a:defRPr>
            </a:lvl3pPr>
            <a:lvl4pPr>
              <a:defRPr sz="1600">
                <a:solidFill>
                  <a:schemeClr val="bg1"/>
                </a:solidFill>
                <a:effectLst>
                  <a:outerShdw blurRad="38100" dist="38100" dir="2700000" algn="tl">
                    <a:srgbClr val="000000">
                      <a:alpha val="43137"/>
                    </a:srgbClr>
                  </a:outerShdw>
                </a:effectLst>
              </a:defRPr>
            </a:lvl4pPr>
            <a:lvl5pPr>
              <a:defRPr sz="1600">
                <a:solidFill>
                  <a:schemeClr val="bg1"/>
                </a:solidFill>
                <a:effectLst>
                  <a:outerShdw blurRad="38100" dist="38100" dir="2700000" algn="tl">
                    <a:srgbClr val="000000">
                      <a:alpha val="43137"/>
                    </a:srgbClr>
                  </a:outerShdw>
                </a:effectLst>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4"/>
            <a:ext cx="4041775" cy="639762"/>
          </a:xfrm>
        </p:spPr>
        <p:txBody>
          <a:bodyPr anchor="b"/>
          <a:lstStyle>
            <a:lvl1pPr marL="0" indent="0">
              <a:buNone/>
              <a:defRPr sz="2400" b="1">
                <a:solidFill>
                  <a:schemeClr val="bg1"/>
                </a:solidFill>
                <a:effectLst>
                  <a:outerShdw blurRad="38100" dist="38100" dir="2700000" algn="tl">
                    <a:srgbClr val="000000">
                      <a:alpha val="43137"/>
                    </a:srgbClr>
                  </a:outerShdw>
                </a:effectLst>
              </a:defRPr>
            </a:lvl1pPr>
            <a:lvl2pPr marL="457181" indent="0">
              <a:buNone/>
              <a:defRPr sz="2000" b="1"/>
            </a:lvl2pPr>
            <a:lvl3pPr marL="914362" indent="0">
              <a:buNone/>
              <a:defRPr sz="1800" b="1"/>
            </a:lvl3pPr>
            <a:lvl4pPr marL="1371543" indent="0">
              <a:buNone/>
              <a:defRPr sz="1600" b="1"/>
            </a:lvl4pPr>
            <a:lvl5pPr marL="1828724" indent="0">
              <a:buNone/>
              <a:defRPr sz="1600" b="1"/>
            </a:lvl5pPr>
            <a:lvl6pPr marL="2285905" indent="0">
              <a:buNone/>
              <a:defRPr sz="1600" b="1"/>
            </a:lvl6pPr>
            <a:lvl7pPr marL="2743086" indent="0">
              <a:buNone/>
              <a:defRPr sz="1600" b="1"/>
            </a:lvl7pPr>
            <a:lvl8pPr marL="3200267" indent="0">
              <a:buNone/>
              <a:defRPr sz="1600" b="1"/>
            </a:lvl8pPr>
            <a:lvl9pPr marL="3657449"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6"/>
            <a:ext cx="4041775" cy="3951288"/>
          </a:xfrm>
        </p:spPr>
        <p:txBody>
          <a:bodyPr/>
          <a:lstStyle>
            <a:lvl1pPr>
              <a:defRPr sz="2400">
                <a:solidFill>
                  <a:schemeClr val="bg1"/>
                </a:solidFill>
                <a:effectLst>
                  <a:outerShdw blurRad="38100" dist="38100" dir="2700000" algn="tl">
                    <a:srgbClr val="000000">
                      <a:alpha val="43137"/>
                    </a:srgbClr>
                  </a:outerShdw>
                </a:effectLst>
              </a:defRPr>
            </a:lvl1pPr>
            <a:lvl2pPr>
              <a:defRPr sz="2000">
                <a:solidFill>
                  <a:schemeClr val="bg1"/>
                </a:solidFill>
                <a:effectLst>
                  <a:outerShdw blurRad="38100" dist="38100" dir="2700000" algn="tl">
                    <a:srgbClr val="000000">
                      <a:alpha val="43137"/>
                    </a:srgbClr>
                  </a:outerShdw>
                </a:effectLst>
              </a:defRPr>
            </a:lvl2pPr>
            <a:lvl3pPr>
              <a:defRPr sz="1800">
                <a:solidFill>
                  <a:schemeClr val="bg1"/>
                </a:solidFill>
                <a:effectLst>
                  <a:outerShdw blurRad="38100" dist="38100" dir="2700000" algn="tl">
                    <a:srgbClr val="000000">
                      <a:alpha val="43137"/>
                    </a:srgbClr>
                  </a:outerShdw>
                </a:effectLst>
              </a:defRPr>
            </a:lvl3pPr>
            <a:lvl4pPr>
              <a:defRPr sz="1600">
                <a:solidFill>
                  <a:schemeClr val="bg1"/>
                </a:solidFill>
                <a:effectLst>
                  <a:outerShdw blurRad="38100" dist="38100" dir="2700000" algn="tl">
                    <a:srgbClr val="000000">
                      <a:alpha val="43137"/>
                    </a:srgbClr>
                  </a:outerShdw>
                </a:effectLst>
              </a:defRPr>
            </a:lvl4pPr>
            <a:lvl5pPr>
              <a:defRPr sz="1600">
                <a:solidFill>
                  <a:schemeClr val="bg1"/>
                </a:solidFill>
                <a:effectLst>
                  <a:outerShdw blurRad="38100" dist="38100" dir="2700000" algn="tl">
                    <a:srgbClr val="000000">
                      <a:alpha val="43137"/>
                    </a:srgbClr>
                  </a:outerShdw>
                </a:effectLst>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62871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4"/>
            <a:ext cx="4040188" cy="639762"/>
          </a:xfrm>
        </p:spPr>
        <p:txBody>
          <a:bodyPr anchor="b"/>
          <a:lstStyle>
            <a:lvl1pPr marL="0" indent="0">
              <a:buNone/>
              <a:defRPr sz="2400" b="1"/>
            </a:lvl1pPr>
            <a:lvl2pPr marL="457181" indent="0">
              <a:buNone/>
              <a:defRPr sz="2000" b="1"/>
            </a:lvl2pPr>
            <a:lvl3pPr marL="914362" indent="0">
              <a:buNone/>
              <a:defRPr sz="1800" b="1"/>
            </a:lvl3pPr>
            <a:lvl4pPr marL="1371543" indent="0">
              <a:buNone/>
              <a:defRPr sz="1600" b="1"/>
            </a:lvl4pPr>
            <a:lvl5pPr marL="1828724" indent="0">
              <a:buNone/>
              <a:defRPr sz="1600" b="1"/>
            </a:lvl5pPr>
            <a:lvl6pPr marL="2285905" indent="0">
              <a:buNone/>
              <a:defRPr sz="1600" b="1"/>
            </a:lvl6pPr>
            <a:lvl7pPr marL="2743086" indent="0">
              <a:buNone/>
              <a:defRPr sz="1600" b="1"/>
            </a:lvl7pPr>
            <a:lvl8pPr marL="3200267" indent="0">
              <a:buNone/>
              <a:defRPr sz="1600" b="1"/>
            </a:lvl8pPr>
            <a:lvl9pPr marL="365744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6"/>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4"/>
            <a:ext cx="4041775" cy="639762"/>
          </a:xfrm>
        </p:spPr>
        <p:txBody>
          <a:bodyPr anchor="b"/>
          <a:lstStyle>
            <a:lvl1pPr marL="0" indent="0">
              <a:buNone/>
              <a:defRPr sz="2400" b="1"/>
            </a:lvl1pPr>
            <a:lvl2pPr marL="457181" indent="0">
              <a:buNone/>
              <a:defRPr sz="2000" b="1"/>
            </a:lvl2pPr>
            <a:lvl3pPr marL="914362" indent="0">
              <a:buNone/>
              <a:defRPr sz="1800" b="1"/>
            </a:lvl3pPr>
            <a:lvl4pPr marL="1371543" indent="0">
              <a:buNone/>
              <a:defRPr sz="1600" b="1"/>
            </a:lvl4pPr>
            <a:lvl5pPr marL="1828724" indent="0">
              <a:buNone/>
              <a:defRPr sz="1600" b="1"/>
            </a:lvl5pPr>
            <a:lvl6pPr marL="2285905" indent="0">
              <a:buNone/>
              <a:defRPr sz="1600" b="1"/>
            </a:lvl6pPr>
            <a:lvl7pPr marL="2743086" indent="0">
              <a:buNone/>
              <a:defRPr sz="1600" b="1"/>
            </a:lvl7pPr>
            <a:lvl8pPr marL="3200267" indent="0">
              <a:buNone/>
              <a:defRPr sz="1600" b="1"/>
            </a:lvl8pPr>
            <a:lvl9pPr marL="365744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6"/>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6720873"/>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81791606"/>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629272"/>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7" name="Text Placeholder 6"/>
          <p:cNvSpPr>
            <a:spLocks noGrp="1"/>
          </p:cNvSpPr>
          <p:nvPr>
            <p:ph type="body" sz="quarter" idx="13"/>
          </p:nvPr>
        </p:nvSpPr>
        <p:spPr>
          <a:xfrm>
            <a:off x="457200" y="1587501"/>
            <a:ext cx="8229600" cy="47688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8813395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7" name="Text Placeholder 6"/>
          <p:cNvSpPr>
            <a:spLocks noGrp="1"/>
          </p:cNvSpPr>
          <p:nvPr>
            <p:ph type="body" sz="quarter" idx="13"/>
          </p:nvPr>
        </p:nvSpPr>
        <p:spPr>
          <a:xfrm>
            <a:off x="457200" y="1587500"/>
            <a:ext cx="8229600" cy="47688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725410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7" name="Text Placeholder 6"/>
          <p:cNvSpPr>
            <a:spLocks noGrp="1"/>
          </p:cNvSpPr>
          <p:nvPr>
            <p:ph type="body" sz="quarter" idx="13"/>
          </p:nvPr>
        </p:nvSpPr>
        <p:spPr>
          <a:xfrm>
            <a:off x="457200" y="1587500"/>
            <a:ext cx="8229600" cy="47688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410711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7" name="Text Placeholder 6"/>
          <p:cNvSpPr>
            <a:spLocks noGrp="1"/>
          </p:cNvSpPr>
          <p:nvPr>
            <p:ph type="body" sz="quarter" idx="13"/>
          </p:nvPr>
        </p:nvSpPr>
        <p:spPr>
          <a:xfrm>
            <a:off x="457200" y="1587500"/>
            <a:ext cx="8229600" cy="47688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43770515"/>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51000">
              <a:srgbClr val="00B0F0"/>
            </a:gs>
            <a:gs pos="0">
              <a:srgbClr val="085DAC"/>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7" name="Text Placeholder 6"/>
          <p:cNvSpPr>
            <a:spLocks noGrp="1"/>
          </p:cNvSpPr>
          <p:nvPr>
            <p:ph type="body" sz="quarter" idx="13"/>
          </p:nvPr>
        </p:nvSpPr>
        <p:spPr>
          <a:xfrm>
            <a:off x="457200" y="1587500"/>
            <a:ext cx="8229600" cy="47688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97311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bg>
      <p:bgPr>
        <a:gradFill>
          <a:gsLst>
            <a:gs pos="51000">
              <a:srgbClr val="00B0F0"/>
            </a:gs>
            <a:gs pos="0">
              <a:srgbClr val="085DAC"/>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7714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66546"/>
            <a:ext cx="7886700" cy="1325563"/>
          </a:xfrm>
        </p:spPr>
        <p:txBody>
          <a:bodyPr/>
          <a:lstStyle>
            <a:lvl1pPr>
              <a:defRPr>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95488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55426" y="46655"/>
            <a:ext cx="7886700" cy="1325563"/>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4261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7E6DD38-645C-4DA9-80DA-7637F5FF7CFC}" type="datetimeFigureOut">
              <a:rPr lang="en-US" smtClean="0">
                <a:solidFill>
                  <a:prstClr val="black">
                    <a:tint val="75000"/>
                  </a:prstClr>
                </a:solidFill>
              </a:rPr>
              <a:pPr/>
              <a:t>11/3/2015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8FC521E-2D7F-4252-BFB9-9A57D073E26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65216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7E6DD38-645C-4DA9-80DA-7637F5FF7CFC}" type="datetimeFigureOut">
              <a:rPr lang="en-US" smtClean="0">
                <a:solidFill>
                  <a:prstClr val="black">
                    <a:tint val="75000"/>
                  </a:prstClr>
                </a:solidFill>
              </a:rPr>
              <a:pPr/>
              <a:t>11/3/2015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8FC521E-2D7F-4252-BFB9-9A57D073E26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29101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1.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4.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5.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36" tIns="45718" rIns="91436" bIns="4571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36" tIns="45718" rIns="91436"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36" tIns="45718" rIns="91436" bIns="45718" rtlCol="0" anchor="ctr"/>
          <a:lstStyle>
            <a:lvl1pPr algn="l">
              <a:defRPr sz="1200">
                <a:solidFill>
                  <a:schemeClr val="tx1">
                    <a:tint val="75000"/>
                  </a:schemeClr>
                </a:solidFill>
              </a:defRPr>
            </a:lvl1pPr>
          </a:lstStyle>
          <a:p>
            <a:pPr defTabSz="914362"/>
            <a:fld id="{BE632A56-45DE-4F43-B296-5F82E2E65E30}" type="datetimeFigureOut">
              <a:rPr lang="en-US" smtClean="0">
                <a:solidFill>
                  <a:prstClr val="black">
                    <a:tint val="75000"/>
                  </a:prstClr>
                </a:solidFill>
              </a:rPr>
              <a:pPr defTabSz="914362"/>
              <a:t>11/3/2015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36" tIns="45718" rIns="91436" bIns="45718" rtlCol="0" anchor="ctr"/>
          <a:lstStyle>
            <a:lvl1pPr algn="ctr">
              <a:defRPr sz="1200">
                <a:solidFill>
                  <a:schemeClr val="tx1">
                    <a:tint val="75000"/>
                  </a:schemeClr>
                </a:solidFill>
              </a:defRPr>
            </a:lvl1pPr>
          </a:lstStyle>
          <a:p>
            <a:pPr defTabSz="914362"/>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36" tIns="45718" rIns="91436" bIns="45718" rtlCol="0" anchor="ctr"/>
          <a:lstStyle>
            <a:lvl1pPr algn="r">
              <a:defRPr sz="1200">
                <a:solidFill>
                  <a:schemeClr val="tx1">
                    <a:tint val="75000"/>
                  </a:schemeClr>
                </a:solidFill>
              </a:defRPr>
            </a:lvl1pPr>
          </a:lstStyle>
          <a:p>
            <a:pPr defTabSz="914362"/>
            <a:fld id="{6D3FB9AB-D079-4936-82D6-99CFF3438A27}" type="slidenum">
              <a:rPr lang="en-US" smtClean="0">
                <a:solidFill>
                  <a:prstClr val="black">
                    <a:tint val="75000"/>
                  </a:prstClr>
                </a:solidFill>
              </a:rPr>
              <a:pPr defTabSz="914362"/>
              <a:t>‹#›</a:t>
            </a:fld>
            <a:endParaRPr lang="en-US">
              <a:solidFill>
                <a:prstClr val="black">
                  <a:tint val="75000"/>
                </a:prstClr>
              </a:solidFill>
            </a:endParaRPr>
          </a:p>
        </p:txBody>
      </p:sp>
    </p:spTree>
    <p:extLst>
      <p:ext uri="{BB962C8B-B14F-4D97-AF65-F5344CB8AC3E}">
        <p14:creationId xmlns:p14="http://schemas.microsoft.com/office/powerpoint/2010/main" val="3584796753"/>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Lst>
  <p:txStyles>
    <p:titleStyle>
      <a:lvl1pPr algn="ctr" defTabSz="914362" rtl="0" eaLnBrk="1" latinLnBrk="0" hangingPunct="1">
        <a:spcBef>
          <a:spcPct val="0"/>
        </a:spcBef>
        <a:buNone/>
        <a:defRPr sz="4400" kern="1200">
          <a:solidFill>
            <a:schemeClr val="tx1"/>
          </a:solidFill>
          <a:latin typeface="+mj-lt"/>
          <a:ea typeface="+mj-ea"/>
          <a:cs typeface="+mj-cs"/>
        </a:defRPr>
      </a:lvl1pPr>
    </p:titleStyle>
    <p:bodyStyle>
      <a:lvl1pPr marL="342886" indent="-342886" algn="l" defTabSz="91436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19" indent="-285738" algn="l" defTabSz="91436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53" indent="-228590" algn="l" defTabSz="91436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34" indent="-228590" algn="l" defTabSz="91436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15" indent="-228590" algn="l" defTabSz="91436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496" indent="-228590" algn="l" defTabSz="91436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77" indent="-228590" algn="l" defTabSz="91436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58" indent="-228590" algn="l" defTabSz="91436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39" indent="-228590" algn="l" defTabSz="91436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2" rtl="0" eaLnBrk="1" latinLnBrk="0" hangingPunct="1">
        <a:defRPr sz="1800" kern="1200">
          <a:solidFill>
            <a:schemeClr val="tx1"/>
          </a:solidFill>
          <a:latin typeface="+mn-lt"/>
          <a:ea typeface="+mn-ea"/>
          <a:cs typeface="+mn-cs"/>
        </a:defRPr>
      </a:lvl1pPr>
      <a:lvl2pPr marL="457181" algn="l" defTabSz="914362" rtl="0" eaLnBrk="1" latinLnBrk="0" hangingPunct="1">
        <a:defRPr sz="1800" kern="1200">
          <a:solidFill>
            <a:schemeClr val="tx1"/>
          </a:solidFill>
          <a:latin typeface="+mn-lt"/>
          <a:ea typeface="+mn-ea"/>
          <a:cs typeface="+mn-cs"/>
        </a:defRPr>
      </a:lvl2pPr>
      <a:lvl3pPr marL="914362" algn="l" defTabSz="914362" rtl="0" eaLnBrk="1" latinLnBrk="0" hangingPunct="1">
        <a:defRPr sz="1800" kern="1200">
          <a:solidFill>
            <a:schemeClr val="tx1"/>
          </a:solidFill>
          <a:latin typeface="+mn-lt"/>
          <a:ea typeface="+mn-ea"/>
          <a:cs typeface="+mn-cs"/>
        </a:defRPr>
      </a:lvl3pPr>
      <a:lvl4pPr marL="1371543" algn="l" defTabSz="914362" rtl="0" eaLnBrk="1" latinLnBrk="0" hangingPunct="1">
        <a:defRPr sz="1800" kern="1200">
          <a:solidFill>
            <a:schemeClr val="tx1"/>
          </a:solidFill>
          <a:latin typeface="+mn-lt"/>
          <a:ea typeface="+mn-ea"/>
          <a:cs typeface="+mn-cs"/>
        </a:defRPr>
      </a:lvl4pPr>
      <a:lvl5pPr marL="1828724" algn="l" defTabSz="914362" rtl="0" eaLnBrk="1" latinLnBrk="0" hangingPunct="1">
        <a:defRPr sz="1800" kern="1200">
          <a:solidFill>
            <a:schemeClr val="tx1"/>
          </a:solidFill>
          <a:latin typeface="+mn-lt"/>
          <a:ea typeface="+mn-ea"/>
          <a:cs typeface="+mn-cs"/>
        </a:defRPr>
      </a:lvl5pPr>
      <a:lvl6pPr marL="2285905" algn="l" defTabSz="914362" rtl="0" eaLnBrk="1" latinLnBrk="0" hangingPunct="1">
        <a:defRPr sz="1800" kern="1200">
          <a:solidFill>
            <a:schemeClr val="tx1"/>
          </a:solidFill>
          <a:latin typeface="+mn-lt"/>
          <a:ea typeface="+mn-ea"/>
          <a:cs typeface="+mn-cs"/>
        </a:defRPr>
      </a:lvl6pPr>
      <a:lvl7pPr marL="2743086" algn="l" defTabSz="914362" rtl="0" eaLnBrk="1" latinLnBrk="0" hangingPunct="1">
        <a:defRPr sz="1800" kern="1200">
          <a:solidFill>
            <a:schemeClr val="tx1"/>
          </a:solidFill>
          <a:latin typeface="+mn-lt"/>
          <a:ea typeface="+mn-ea"/>
          <a:cs typeface="+mn-cs"/>
        </a:defRPr>
      </a:lvl7pPr>
      <a:lvl8pPr marL="3200267" algn="l" defTabSz="914362" rtl="0" eaLnBrk="1" latinLnBrk="0" hangingPunct="1">
        <a:defRPr sz="1800" kern="1200">
          <a:solidFill>
            <a:schemeClr val="tx1"/>
          </a:solidFill>
          <a:latin typeface="+mn-lt"/>
          <a:ea typeface="+mn-ea"/>
          <a:cs typeface="+mn-cs"/>
        </a:defRPr>
      </a:lvl8pPr>
      <a:lvl9pPr marL="3657449" algn="l" defTabSz="91436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E6DD38-645C-4DA9-80DA-7637F5FF7CFC}" type="datetimeFigureOut">
              <a:rPr lang="en-US" smtClean="0">
                <a:solidFill>
                  <a:prstClr val="black">
                    <a:tint val="75000"/>
                  </a:prstClr>
                </a:solidFill>
              </a:rPr>
              <a:pPr/>
              <a:t>11/3/2015</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FC521E-2D7F-4252-BFB9-9A57D073E26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74713165"/>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632A56-45DE-4F43-B296-5F82E2E65E30}" type="datetimeFigureOut">
              <a:rPr lang="en-US" smtClean="0">
                <a:solidFill>
                  <a:prstClr val="black">
                    <a:tint val="75000"/>
                  </a:prstClr>
                </a:solidFill>
              </a:rPr>
              <a:pPr/>
              <a:t>11/3/2015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3FB9AB-D079-4936-82D6-99CFF3438A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53639147"/>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dirty="0" smtClean="0">
              <a:solidFill>
                <a:srgbClr val="000000"/>
              </a:solidFill>
              <a:cs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dirty="0" smtClean="0">
              <a:solidFill>
                <a:srgbClr val="000000"/>
              </a:solidFill>
              <a:cs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0434C08A-9DDD-437F-9F04-FA3302A819DB}" type="slidenum">
              <a:rPr lang="en-US" smtClean="0">
                <a:solidFill>
                  <a:srgbClr val="000000"/>
                </a:solidFill>
                <a:cs typeface="Arial" charset="0"/>
              </a:rPr>
              <a:pPr fontAlgn="base">
                <a:spcBef>
                  <a:spcPct val="0"/>
                </a:spcBef>
                <a:spcAft>
                  <a:spcPct val="0"/>
                </a:spcAft>
              </a:pPr>
              <a:t>‹#›</a:t>
            </a:fld>
            <a:endParaRPr lang="en-US" dirty="0" smtClean="0">
              <a:solidFill>
                <a:srgbClr val="000000"/>
              </a:solidFill>
              <a:cs typeface="Arial" charset="0"/>
            </a:endParaRPr>
          </a:p>
        </p:txBody>
      </p:sp>
    </p:spTree>
    <p:extLst>
      <p:ext uri="{BB962C8B-B14F-4D97-AF65-F5344CB8AC3E}">
        <p14:creationId xmlns:p14="http://schemas.microsoft.com/office/powerpoint/2010/main" val="1131022349"/>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xStyles>
    <p:titleStyle>
      <a:lvl1pPr algn="ctr" rtl="0" fontAlgn="base">
        <a:spcBef>
          <a:spcPct val="0"/>
        </a:spcBef>
        <a:spcAft>
          <a:spcPct val="0"/>
        </a:spcAft>
        <a:defRPr sz="4200" b="1">
          <a:solidFill>
            <a:schemeClr val="tx2"/>
          </a:solidFill>
          <a:latin typeface="+mj-lt"/>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200" algn="ctr" rtl="0" fontAlgn="base">
        <a:spcBef>
          <a:spcPct val="0"/>
        </a:spcBef>
        <a:spcAft>
          <a:spcPct val="0"/>
        </a:spcAft>
        <a:defRPr sz="4200" b="1">
          <a:solidFill>
            <a:schemeClr val="tx2"/>
          </a:solidFill>
          <a:latin typeface="Arial" charset="0"/>
        </a:defRPr>
      </a:lvl6pPr>
      <a:lvl7pPr marL="914400" algn="ctr" rtl="0" fontAlgn="base">
        <a:spcBef>
          <a:spcPct val="0"/>
        </a:spcBef>
        <a:spcAft>
          <a:spcPct val="0"/>
        </a:spcAft>
        <a:defRPr sz="4200" b="1">
          <a:solidFill>
            <a:schemeClr val="tx2"/>
          </a:solidFill>
          <a:latin typeface="Arial" charset="0"/>
        </a:defRPr>
      </a:lvl7pPr>
      <a:lvl8pPr marL="1371600" algn="ctr" rtl="0" fontAlgn="base">
        <a:spcBef>
          <a:spcPct val="0"/>
        </a:spcBef>
        <a:spcAft>
          <a:spcPct val="0"/>
        </a:spcAft>
        <a:defRPr sz="4200" b="1">
          <a:solidFill>
            <a:schemeClr val="tx2"/>
          </a:solidFill>
          <a:latin typeface="Arial" charset="0"/>
        </a:defRPr>
      </a:lvl8pPr>
      <a:lvl9pPr marL="1828800" algn="ctr" rtl="0" fontAlgn="base">
        <a:spcBef>
          <a:spcPct val="0"/>
        </a:spcBef>
        <a:spcAft>
          <a:spcPct val="0"/>
        </a:spcAft>
        <a:defRPr sz="4200" b="1">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9000">
              <a:srgbClr val="0099DE"/>
            </a:gs>
            <a:gs pos="0">
              <a:srgbClr val="085DAC"/>
            </a:gs>
          </a:gsLst>
          <a:lin ang="5400000" scaled="1"/>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6" tIns="45718" rIns="91436" bIns="4571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505314087"/>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Lst>
  <p:timing>
    <p:tnLst>
      <p:par>
        <p:cTn id="1" dur="indefinite" restart="never" nodeType="tmRoot"/>
      </p:par>
    </p:tnLst>
  </p:timing>
  <p:txStyles>
    <p:title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p:titleStyle>
    <p:bodyStyle>
      <a:lvl1pPr marL="342886" indent="-342886" algn="l" rtl="0" fontAlgn="base">
        <a:spcBef>
          <a:spcPct val="20000"/>
        </a:spcBef>
        <a:spcAft>
          <a:spcPct val="0"/>
        </a:spcAft>
        <a:buChar char="•"/>
        <a:defRPr sz="3200">
          <a:solidFill>
            <a:schemeClr val="bg1"/>
          </a:solidFill>
          <a:effectLst>
            <a:outerShdw blurRad="38100" dist="38100" dir="2700000" algn="tl">
              <a:srgbClr val="000000">
                <a:alpha val="43137"/>
              </a:srgbClr>
            </a:outerShdw>
          </a:effectLst>
          <a:latin typeface="Calibri" panose="020F0502020204030204" pitchFamily="34" charset="0"/>
          <a:ea typeface="+mn-ea"/>
          <a:cs typeface="+mn-cs"/>
        </a:defRPr>
      </a:lvl1pPr>
      <a:lvl2pPr marL="742919" indent="-285738" algn="l" rtl="0" fontAlgn="base">
        <a:spcBef>
          <a:spcPct val="20000"/>
        </a:spcBef>
        <a:spcAft>
          <a:spcPct val="0"/>
        </a:spcAft>
        <a:buChar char="–"/>
        <a:defRPr sz="2800">
          <a:solidFill>
            <a:schemeClr val="bg1"/>
          </a:solidFill>
          <a:effectLst>
            <a:outerShdw blurRad="38100" dist="38100" dir="2700000" algn="tl">
              <a:srgbClr val="000000">
                <a:alpha val="43137"/>
              </a:srgbClr>
            </a:outerShdw>
          </a:effectLst>
          <a:latin typeface="Calibri" panose="020F0502020204030204" pitchFamily="34" charset="0"/>
        </a:defRPr>
      </a:lvl2pPr>
      <a:lvl3pPr marL="1142953" indent="-228590" algn="l" rtl="0" fontAlgn="base">
        <a:spcBef>
          <a:spcPct val="20000"/>
        </a:spcBef>
        <a:spcAft>
          <a:spcPct val="0"/>
        </a:spcAft>
        <a:buChar char="•"/>
        <a:defRPr sz="2400">
          <a:solidFill>
            <a:schemeClr val="bg1"/>
          </a:solidFill>
          <a:effectLst>
            <a:outerShdw blurRad="38100" dist="38100" dir="2700000" algn="tl">
              <a:srgbClr val="000000">
                <a:alpha val="43137"/>
              </a:srgbClr>
            </a:outerShdw>
          </a:effectLst>
          <a:latin typeface="Calibri" panose="020F0502020204030204" pitchFamily="34" charset="0"/>
        </a:defRPr>
      </a:lvl3pPr>
      <a:lvl4pPr marL="1600134" indent="-228590" algn="l" rtl="0" fontAlgn="base">
        <a:spcBef>
          <a:spcPct val="20000"/>
        </a:spcBef>
        <a:spcAft>
          <a:spcPct val="0"/>
        </a:spcAft>
        <a:buChar char="–"/>
        <a:defRPr sz="2000">
          <a:solidFill>
            <a:schemeClr val="bg1"/>
          </a:solidFill>
          <a:effectLst>
            <a:outerShdw blurRad="38100" dist="38100" dir="2700000" algn="tl">
              <a:srgbClr val="000000">
                <a:alpha val="43137"/>
              </a:srgbClr>
            </a:outerShdw>
          </a:effectLst>
          <a:latin typeface="Calibri" panose="020F0502020204030204" pitchFamily="34" charset="0"/>
        </a:defRPr>
      </a:lvl4pPr>
      <a:lvl5pPr marL="2057315" indent="-228590" algn="l" rtl="0" fontAlgn="base">
        <a:spcBef>
          <a:spcPct val="20000"/>
        </a:spcBef>
        <a:spcAft>
          <a:spcPct val="0"/>
        </a:spcAft>
        <a:buChar char="»"/>
        <a:defRPr sz="2000">
          <a:solidFill>
            <a:schemeClr val="bg1"/>
          </a:solidFill>
          <a:effectLst>
            <a:outerShdw blurRad="38100" dist="38100" dir="2700000" algn="tl">
              <a:srgbClr val="000000">
                <a:alpha val="43137"/>
              </a:srgbClr>
            </a:outerShdw>
          </a:effectLst>
          <a:latin typeface="Calibri" panose="020F0502020204030204" pitchFamily="34" charset="0"/>
        </a:defRPr>
      </a:lvl5pPr>
      <a:lvl6pPr marL="2514496" indent="-228590" algn="l" rtl="0" fontAlgn="base">
        <a:spcBef>
          <a:spcPct val="20000"/>
        </a:spcBef>
        <a:spcAft>
          <a:spcPct val="0"/>
        </a:spcAft>
        <a:buChar char="»"/>
        <a:defRPr sz="2000">
          <a:solidFill>
            <a:schemeClr val="tx1"/>
          </a:solidFill>
          <a:latin typeface="+mn-lt"/>
        </a:defRPr>
      </a:lvl6pPr>
      <a:lvl7pPr marL="2971677" indent="-228590" algn="l" rtl="0" fontAlgn="base">
        <a:spcBef>
          <a:spcPct val="20000"/>
        </a:spcBef>
        <a:spcAft>
          <a:spcPct val="0"/>
        </a:spcAft>
        <a:buChar char="»"/>
        <a:defRPr sz="2000">
          <a:solidFill>
            <a:schemeClr val="tx1"/>
          </a:solidFill>
          <a:latin typeface="+mn-lt"/>
        </a:defRPr>
      </a:lvl7pPr>
      <a:lvl8pPr marL="3428858" indent="-228590" algn="l" rtl="0" fontAlgn="base">
        <a:spcBef>
          <a:spcPct val="20000"/>
        </a:spcBef>
        <a:spcAft>
          <a:spcPct val="0"/>
        </a:spcAft>
        <a:buChar char="»"/>
        <a:defRPr sz="2000">
          <a:solidFill>
            <a:schemeClr val="tx1"/>
          </a:solidFill>
          <a:latin typeface="+mn-lt"/>
        </a:defRPr>
      </a:lvl8pPr>
      <a:lvl9pPr marL="3886039" indent="-22859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362" rtl="0" eaLnBrk="1" latinLnBrk="0" hangingPunct="1">
        <a:defRPr sz="1800" kern="1200">
          <a:solidFill>
            <a:schemeClr val="tx1"/>
          </a:solidFill>
          <a:latin typeface="+mn-lt"/>
          <a:ea typeface="+mn-ea"/>
          <a:cs typeface="+mn-cs"/>
        </a:defRPr>
      </a:lvl1pPr>
      <a:lvl2pPr marL="457181" algn="l" defTabSz="914362" rtl="0" eaLnBrk="1" latinLnBrk="0" hangingPunct="1">
        <a:defRPr sz="1800" kern="1200">
          <a:solidFill>
            <a:schemeClr val="tx1"/>
          </a:solidFill>
          <a:latin typeface="+mn-lt"/>
          <a:ea typeface="+mn-ea"/>
          <a:cs typeface="+mn-cs"/>
        </a:defRPr>
      </a:lvl2pPr>
      <a:lvl3pPr marL="914362" algn="l" defTabSz="914362" rtl="0" eaLnBrk="1" latinLnBrk="0" hangingPunct="1">
        <a:defRPr sz="1800" kern="1200">
          <a:solidFill>
            <a:schemeClr val="tx1"/>
          </a:solidFill>
          <a:latin typeface="+mn-lt"/>
          <a:ea typeface="+mn-ea"/>
          <a:cs typeface="+mn-cs"/>
        </a:defRPr>
      </a:lvl3pPr>
      <a:lvl4pPr marL="1371543" algn="l" defTabSz="914362" rtl="0" eaLnBrk="1" latinLnBrk="0" hangingPunct="1">
        <a:defRPr sz="1800" kern="1200">
          <a:solidFill>
            <a:schemeClr val="tx1"/>
          </a:solidFill>
          <a:latin typeface="+mn-lt"/>
          <a:ea typeface="+mn-ea"/>
          <a:cs typeface="+mn-cs"/>
        </a:defRPr>
      </a:lvl4pPr>
      <a:lvl5pPr marL="1828724" algn="l" defTabSz="914362" rtl="0" eaLnBrk="1" latinLnBrk="0" hangingPunct="1">
        <a:defRPr sz="1800" kern="1200">
          <a:solidFill>
            <a:schemeClr val="tx1"/>
          </a:solidFill>
          <a:latin typeface="+mn-lt"/>
          <a:ea typeface="+mn-ea"/>
          <a:cs typeface="+mn-cs"/>
        </a:defRPr>
      </a:lvl5pPr>
      <a:lvl6pPr marL="2285905" algn="l" defTabSz="914362" rtl="0" eaLnBrk="1" latinLnBrk="0" hangingPunct="1">
        <a:defRPr sz="1800" kern="1200">
          <a:solidFill>
            <a:schemeClr val="tx1"/>
          </a:solidFill>
          <a:latin typeface="+mn-lt"/>
          <a:ea typeface="+mn-ea"/>
          <a:cs typeface="+mn-cs"/>
        </a:defRPr>
      </a:lvl6pPr>
      <a:lvl7pPr marL="2743086" algn="l" defTabSz="914362" rtl="0" eaLnBrk="1" latinLnBrk="0" hangingPunct="1">
        <a:defRPr sz="1800" kern="1200">
          <a:solidFill>
            <a:schemeClr val="tx1"/>
          </a:solidFill>
          <a:latin typeface="+mn-lt"/>
          <a:ea typeface="+mn-ea"/>
          <a:cs typeface="+mn-cs"/>
        </a:defRPr>
      </a:lvl7pPr>
      <a:lvl8pPr marL="3200267" algn="l" defTabSz="914362" rtl="0" eaLnBrk="1" latinLnBrk="0" hangingPunct="1">
        <a:defRPr sz="1800" kern="1200">
          <a:solidFill>
            <a:schemeClr val="tx1"/>
          </a:solidFill>
          <a:latin typeface="+mn-lt"/>
          <a:ea typeface="+mn-ea"/>
          <a:cs typeface="+mn-cs"/>
        </a:defRPr>
      </a:lvl8pPr>
      <a:lvl9pPr marL="3657449" algn="l" defTabSz="91436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15.jp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20.jpeg"/><Relationship Id="rId5" Type="http://schemas.openxmlformats.org/officeDocument/2006/relationships/image" Target="../media/image19.jpg"/><Relationship Id="rId4" Type="http://schemas.openxmlformats.org/officeDocument/2006/relationships/image" Target="../media/image18.jpg"/></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7.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53.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1889" y="1487978"/>
            <a:ext cx="8113221" cy="47881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4000"/>
              </a:lnSpc>
              <a:spcAft>
                <a:spcPts val="1200"/>
              </a:spcAft>
            </a:pPr>
            <a:r>
              <a:rPr lang="en-US" kern="1400" dirty="0">
                <a:solidFill>
                  <a:srgbClr val="FFFFFF"/>
                </a:solidFill>
                <a:latin typeface="Calibri" panose="020F0502020204030204" pitchFamily="34" charset="0"/>
              </a:rPr>
              <a:t>These four modules were developed by the Human Development Center, LSU Health Sciences Center and the Jefferson Parish Families Helping Families with the financial support of the Louisiana Department of Education.  Integral to the development process was input from a stakeholder group representing the perspectives of parents/family members, teachers, school administrators, related service professionals, counselors, and special education supervisors.  East Baton Rouge Parish graciously hosted field tests of several of the modules so developers could solicit additional feedback on module content and sequence.  Staff of the Louisiana Department of Education generously offered feedback and related material.  Input and advice from all these people was vital to the process of module development, however, the Human Development Center, LSUHSC, is solely responsible for the final product.  No endorsement from any entity or their representatives is intended or implied.</a:t>
            </a:r>
          </a:p>
          <a:p>
            <a:pPr>
              <a:lnSpc>
                <a:spcPct val="119000"/>
              </a:lnSpc>
              <a:spcAft>
                <a:spcPts val="1200"/>
              </a:spcAft>
            </a:pPr>
            <a:r>
              <a:rPr lang="en-US" kern="1400" dirty="0">
                <a:solidFill>
                  <a:srgbClr val="FFFFFF"/>
                </a:solidFill>
                <a:latin typeface="Calibri" panose="020F0502020204030204" pitchFamily="34" charset="0"/>
              </a:rPr>
              <a:t> </a:t>
            </a:r>
          </a:p>
        </p:txBody>
      </p:sp>
      <p:sp>
        <p:nvSpPr>
          <p:cNvPr id="5" name="Rectangle 4"/>
          <p:cNvSpPr/>
          <p:nvPr/>
        </p:nvSpPr>
        <p:spPr>
          <a:xfrm>
            <a:off x="1113904" y="299258"/>
            <a:ext cx="7049193" cy="11887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rgbClr val="FFFFFF"/>
                </a:solidFill>
              </a:rPr>
              <a:t>Disclaimer:</a:t>
            </a:r>
            <a:endParaRPr lang="en-US" sz="3200" dirty="0">
              <a:solidFill>
                <a:srgbClr val="FFFFFF"/>
              </a:solidFill>
            </a:endParaRPr>
          </a:p>
        </p:txBody>
      </p:sp>
    </p:spTree>
    <p:extLst>
      <p:ext uri="{BB962C8B-B14F-4D97-AF65-F5344CB8AC3E}">
        <p14:creationId xmlns:p14="http://schemas.microsoft.com/office/powerpoint/2010/main" val="384545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5" name="Rectangle 4"/>
          <p:cNvSpPr/>
          <p:nvPr/>
        </p:nvSpPr>
        <p:spPr>
          <a:xfrm>
            <a:off x="304800" y="1600200"/>
            <a:ext cx="8534400" cy="4724400"/>
          </a:xfrm>
          <a:prstGeom prst="rect">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62">
              <a:spcBef>
                <a:spcPct val="20000"/>
              </a:spcBef>
            </a:pPr>
            <a:r>
              <a:rPr lang="en-US" sz="4000" dirty="0">
                <a:solidFill>
                  <a:srgbClr val="002060"/>
                </a:solidFill>
              </a:rPr>
              <a:t>Modifications are </a:t>
            </a:r>
            <a:r>
              <a:rPr lang="en-US" sz="4800" u="sng" dirty="0">
                <a:solidFill>
                  <a:srgbClr val="002060"/>
                </a:solidFill>
              </a:rPr>
              <a:t>changes in what a student is expected to learn</a:t>
            </a:r>
            <a:r>
              <a:rPr lang="en-US" sz="4000" dirty="0">
                <a:solidFill>
                  <a:srgbClr val="002060"/>
                </a:solidFill>
              </a:rPr>
              <a:t>.  Modifications include changes in instructional level, content/curriculum, performance criteria, or assignment structure-paper/pencil work.</a:t>
            </a:r>
          </a:p>
        </p:txBody>
      </p:sp>
      <p:sp>
        <p:nvSpPr>
          <p:cNvPr id="4" name="TextBox 3"/>
          <p:cNvSpPr txBox="1"/>
          <p:nvPr/>
        </p:nvSpPr>
        <p:spPr>
          <a:xfrm>
            <a:off x="0" y="6446644"/>
            <a:ext cx="3296653" cy="369332"/>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Learner Handout Packet, Page 3</a:t>
            </a:r>
            <a:endParaRPr lang="en-US" b="1" dirty="0">
              <a:solidFill>
                <a:schemeClr val="bg1"/>
              </a:solidFill>
              <a:effectLst>
                <a:outerShdw blurRad="38100" dist="38100" dir="2700000" algn="tl">
                  <a:srgbClr val="000000">
                    <a:alpha val="43137"/>
                  </a:srgbClr>
                </a:outerShdw>
              </a:effectLst>
            </a:endParaRPr>
          </a:p>
        </p:txBody>
      </p:sp>
      <p:sp>
        <p:nvSpPr>
          <p:cNvPr id="6"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rmAutofit fontScale="97500"/>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Modification Defined</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endParaRPr>
          </a:p>
        </p:txBody>
      </p:sp>
    </p:spTree>
    <p:extLst>
      <p:ext uri="{BB962C8B-B14F-4D97-AF65-F5344CB8AC3E}">
        <p14:creationId xmlns:p14="http://schemas.microsoft.com/office/powerpoint/2010/main" val="5403519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16" name="Rectangle 15"/>
          <p:cNvSpPr/>
          <p:nvPr/>
        </p:nvSpPr>
        <p:spPr>
          <a:xfrm>
            <a:off x="308548" y="2590800"/>
            <a:ext cx="4111052" cy="403860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spcAft>
                <a:spcPts val="1200"/>
              </a:spcAft>
              <a:buFont typeface="Arial" panose="020B0604020202020204" pitchFamily="34" charset="0"/>
              <a:buChar char="•"/>
            </a:pPr>
            <a:r>
              <a:rPr lang="en-US" sz="2800" dirty="0">
                <a:solidFill>
                  <a:srgbClr val="002060"/>
                </a:solidFill>
              </a:rPr>
              <a:t>Provision of </a:t>
            </a:r>
            <a:r>
              <a:rPr lang="en-US" sz="2800" dirty="0" smtClean="0">
                <a:solidFill>
                  <a:srgbClr val="002060"/>
                </a:solidFill>
              </a:rPr>
              <a:t>Extra Time</a:t>
            </a:r>
            <a:endParaRPr lang="en-US" sz="2800" dirty="0">
              <a:solidFill>
                <a:srgbClr val="002060"/>
              </a:solidFill>
            </a:endParaRPr>
          </a:p>
          <a:p>
            <a:pPr marL="285750" indent="-285750">
              <a:spcAft>
                <a:spcPts val="1200"/>
              </a:spcAft>
              <a:buFont typeface="Arial" panose="020B0604020202020204" pitchFamily="34" charset="0"/>
              <a:buChar char="•"/>
            </a:pPr>
            <a:r>
              <a:rPr lang="en-US" sz="2800" dirty="0">
                <a:solidFill>
                  <a:srgbClr val="002060"/>
                </a:solidFill>
              </a:rPr>
              <a:t>Use of </a:t>
            </a:r>
            <a:r>
              <a:rPr lang="en-US" sz="2800" dirty="0" smtClean="0">
                <a:solidFill>
                  <a:srgbClr val="002060"/>
                </a:solidFill>
              </a:rPr>
              <a:t>Calculator</a:t>
            </a:r>
            <a:endParaRPr lang="en-US" sz="2800" dirty="0">
              <a:solidFill>
                <a:srgbClr val="002060"/>
              </a:solidFill>
            </a:endParaRPr>
          </a:p>
          <a:p>
            <a:pPr marL="285750" indent="-285750">
              <a:spcAft>
                <a:spcPts val="1200"/>
              </a:spcAft>
              <a:buFont typeface="Arial" panose="020B0604020202020204" pitchFamily="34" charset="0"/>
              <a:buChar char="•"/>
            </a:pPr>
            <a:r>
              <a:rPr lang="en-US" sz="2800" dirty="0">
                <a:solidFill>
                  <a:srgbClr val="002060"/>
                </a:solidFill>
              </a:rPr>
              <a:t>Preferential </a:t>
            </a:r>
            <a:r>
              <a:rPr lang="en-US" sz="2800" dirty="0" smtClean="0">
                <a:solidFill>
                  <a:srgbClr val="002060"/>
                </a:solidFill>
              </a:rPr>
              <a:t>Seating</a:t>
            </a:r>
            <a:endParaRPr lang="en-US" sz="2800" dirty="0">
              <a:solidFill>
                <a:srgbClr val="002060"/>
              </a:solidFill>
            </a:endParaRPr>
          </a:p>
          <a:p>
            <a:pPr marL="285750" indent="-285750">
              <a:spcAft>
                <a:spcPts val="1200"/>
              </a:spcAft>
              <a:buFont typeface="Arial" panose="020B0604020202020204" pitchFamily="34" charset="0"/>
              <a:buChar char="•"/>
            </a:pPr>
            <a:r>
              <a:rPr lang="en-US" sz="2800" dirty="0">
                <a:solidFill>
                  <a:srgbClr val="002060"/>
                </a:solidFill>
              </a:rPr>
              <a:t>Peer tutor</a:t>
            </a:r>
          </a:p>
          <a:p>
            <a:pPr marL="285750" indent="-285750">
              <a:spcAft>
                <a:spcPts val="1200"/>
              </a:spcAft>
              <a:buFont typeface="Arial" panose="020B0604020202020204" pitchFamily="34" charset="0"/>
              <a:buChar char="•"/>
            </a:pPr>
            <a:r>
              <a:rPr lang="en-US" sz="2800" dirty="0">
                <a:solidFill>
                  <a:srgbClr val="002060"/>
                </a:solidFill>
              </a:rPr>
              <a:t>Note taker</a:t>
            </a:r>
          </a:p>
          <a:p>
            <a:pPr marL="285750" indent="-285750">
              <a:spcAft>
                <a:spcPts val="1200"/>
              </a:spcAft>
              <a:buFont typeface="Arial" panose="020B0604020202020204" pitchFamily="34" charset="0"/>
              <a:buChar char="•"/>
            </a:pPr>
            <a:r>
              <a:rPr lang="en-US" sz="2800" dirty="0">
                <a:solidFill>
                  <a:srgbClr val="002060"/>
                </a:solidFill>
              </a:rPr>
              <a:t>Audio books</a:t>
            </a:r>
          </a:p>
        </p:txBody>
      </p:sp>
      <p:sp>
        <p:nvSpPr>
          <p:cNvPr id="11" name="Rectangle 10"/>
          <p:cNvSpPr/>
          <p:nvPr/>
        </p:nvSpPr>
        <p:spPr>
          <a:xfrm>
            <a:off x="304800" y="1752600"/>
            <a:ext cx="4114800" cy="60960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002060"/>
                </a:solidFill>
              </a:rPr>
              <a:t>Accommodations</a:t>
            </a:r>
            <a:endParaRPr lang="en-US" sz="3200" b="1" dirty="0">
              <a:solidFill>
                <a:srgbClr val="002060"/>
              </a:solidFill>
            </a:endParaRPr>
          </a:p>
        </p:txBody>
      </p:sp>
      <p:sp>
        <p:nvSpPr>
          <p:cNvPr id="13" name="Rectangle 12"/>
          <p:cNvSpPr/>
          <p:nvPr/>
        </p:nvSpPr>
        <p:spPr>
          <a:xfrm>
            <a:off x="4799351" y="2590800"/>
            <a:ext cx="4116049" cy="4038601"/>
          </a:xfrm>
          <a:prstGeom prst="rect">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spcAft>
                <a:spcPts val="1200"/>
              </a:spcAft>
              <a:buFont typeface="Arial" panose="020B0604020202020204" pitchFamily="34" charset="0"/>
              <a:buChar char="•"/>
            </a:pPr>
            <a:r>
              <a:rPr lang="en-US" sz="2800" dirty="0">
                <a:solidFill>
                  <a:srgbClr val="002060"/>
                </a:solidFill>
              </a:rPr>
              <a:t>Change in </a:t>
            </a:r>
            <a:r>
              <a:rPr lang="en-US" sz="2800" dirty="0" smtClean="0">
                <a:solidFill>
                  <a:srgbClr val="002060"/>
                </a:solidFill>
              </a:rPr>
              <a:t>Performance Criteria </a:t>
            </a:r>
            <a:endParaRPr lang="en-US" sz="2800" dirty="0">
              <a:solidFill>
                <a:srgbClr val="002060"/>
              </a:solidFill>
            </a:endParaRPr>
          </a:p>
          <a:p>
            <a:pPr marL="457200" indent="-457200">
              <a:spcAft>
                <a:spcPts val="1200"/>
              </a:spcAft>
              <a:buFont typeface="Arial" panose="020B0604020202020204" pitchFamily="34" charset="0"/>
              <a:buChar char="•"/>
            </a:pPr>
            <a:r>
              <a:rPr lang="en-US" sz="2800" dirty="0">
                <a:solidFill>
                  <a:srgbClr val="002060"/>
                </a:solidFill>
              </a:rPr>
              <a:t>Change in </a:t>
            </a:r>
            <a:r>
              <a:rPr lang="en-US" sz="2800" dirty="0" smtClean="0">
                <a:solidFill>
                  <a:srgbClr val="002060"/>
                </a:solidFill>
              </a:rPr>
              <a:t>Course Content </a:t>
            </a:r>
            <a:r>
              <a:rPr lang="en-US" sz="2400" dirty="0">
                <a:solidFill>
                  <a:srgbClr val="002060"/>
                </a:solidFill>
              </a:rPr>
              <a:t>(e.g., </a:t>
            </a:r>
            <a:r>
              <a:rPr lang="en-US" sz="2400" dirty="0" smtClean="0">
                <a:solidFill>
                  <a:srgbClr val="002060"/>
                </a:solidFill>
              </a:rPr>
              <a:t>Complete 3 of 4 Units</a:t>
            </a:r>
            <a:r>
              <a:rPr lang="en-US" sz="2400" dirty="0">
                <a:solidFill>
                  <a:srgbClr val="002060"/>
                </a:solidFill>
              </a:rPr>
              <a:t>)</a:t>
            </a:r>
          </a:p>
          <a:p>
            <a:pPr marL="457200" indent="-457200">
              <a:spcAft>
                <a:spcPts val="1200"/>
              </a:spcAft>
              <a:buFont typeface="Arial" panose="020B0604020202020204" pitchFamily="34" charset="0"/>
              <a:buChar char="•"/>
            </a:pPr>
            <a:r>
              <a:rPr lang="en-US" sz="2800" dirty="0">
                <a:solidFill>
                  <a:srgbClr val="002060"/>
                </a:solidFill>
              </a:rPr>
              <a:t>Use of </a:t>
            </a:r>
            <a:r>
              <a:rPr lang="en-US" sz="2800" dirty="0" smtClean="0">
                <a:solidFill>
                  <a:srgbClr val="002060"/>
                </a:solidFill>
              </a:rPr>
              <a:t>Calculator </a:t>
            </a:r>
            <a:r>
              <a:rPr lang="en-US" sz="2400" dirty="0" smtClean="0">
                <a:solidFill>
                  <a:srgbClr val="002060"/>
                </a:solidFill>
              </a:rPr>
              <a:t>(when </a:t>
            </a:r>
            <a:r>
              <a:rPr lang="en-US" sz="2400" dirty="0">
                <a:solidFill>
                  <a:srgbClr val="002060"/>
                </a:solidFill>
              </a:rPr>
              <a:t>test measures memory of </a:t>
            </a:r>
            <a:r>
              <a:rPr lang="en-US" sz="2400" dirty="0" smtClean="0">
                <a:solidFill>
                  <a:srgbClr val="002060"/>
                </a:solidFill>
              </a:rPr>
              <a:t>facts)</a:t>
            </a:r>
            <a:endParaRPr lang="en-US" sz="2800" dirty="0">
              <a:solidFill>
                <a:srgbClr val="002060"/>
              </a:solidFill>
            </a:endParaRPr>
          </a:p>
        </p:txBody>
      </p:sp>
      <p:sp>
        <p:nvSpPr>
          <p:cNvPr id="14" name="Rectangle 13"/>
          <p:cNvSpPr/>
          <p:nvPr/>
        </p:nvSpPr>
        <p:spPr>
          <a:xfrm>
            <a:off x="4799350" y="1743856"/>
            <a:ext cx="4116049" cy="618344"/>
          </a:xfrm>
          <a:prstGeom prst="rect">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002060"/>
                </a:solidFill>
              </a:rPr>
              <a:t>Modifications</a:t>
            </a:r>
            <a:endParaRPr lang="en-US" sz="3200" b="1" dirty="0">
              <a:solidFill>
                <a:srgbClr val="002060"/>
              </a:solidFill>
            </a:endParaRPr>
          </a:p>
        </p:txBody>
      </p:sp>
      <p:sp>
        <p:nvSpPr>
          <p:cNvPr id="7" name="Title 1"/>
          <p:cNvSpPr txBox="1">
            <a:spLocks/>
          </p:cNvSpPr>
          <p:nvPr/>
        </p:nvSpPr>
        <p:spPr bwMode="auto">
          <a:xfrm>
            <a:off x="457200" y="274638"/>
            <a:ext cx="82296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Accommodation vs. Modification</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3600" kern="0" dirty="0" smtClean="0">
                <a:solidFill>
                  <a:srgbClr val="FFFFFF"/>
                </a:solidFill>
                <a:effectLst>
                  <a:outerShdw blurRad="38100" dist="38100" dir="2700000" algn="tl">
                    <a:srgbClr val="000000">
                      <a:alpha val="43137"/>
                    </a:srgbClr>
                  </a:outerShdw>
                </a:effectLst>
              </a:rPr>
              <a:t>A Sampling of Options</a:t>
            </a:r>
            <a:endParaRPr kumimoji="0" lang="en-US" sz="36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endParaRPr>
          </a:p>
        </p:txBody>
      </p:sp>
    </p:spTree>
    <p:extLst>
      <p:ext uri="{BB962C8B-B14F-4D97-AF65-F5344CB8AC3E}">
        <p14:creationId xmlns:p14="http://schemas.microsoft.com/office/powerpoint/2010/main" val="9601823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152400" y="1417638"/>
            <a:ext cx="8839200" cy="2971800"/>
          </a:xfrm>
        </p:spPr>
        <p:txBody>
          <a:bodyPr>
            <a:normAutofit fontScale="92500" lnSpcReduction="20000"/>
          </a:bodyPr>
          <a:lstStyle/>
          <a:p>
            <a:pPr marL="0" indent="0">
              <a:buNone/>
            </a:pPr>
            <a:r>
              <a:rPr lang="en-US" sz="3500" dirty="0" smtClean="0">
                <a:solidFill>
                  <a:srgbClr val="FFFF00"/>
                </a:solidFill>
                <a:effectLst>
                  <a:outerShdw blurRad="38100" dist="38100" dir="2700000" algn="tl">
                    <a:srgbClr val="000000">
                      <a:alpha val="43137"/>
                    </a:srgbClr>
                  </a:outerShdw>
                </a:effectLst>
              </a:rPr>
              <a:t>Includes:</a:t>
            </a:r>
          </a:p>
          <a:p>
            <a:pPr marL="0" indent="0">
              <a:buNone/>
            </a:pPr>
            <a:r>
              <a:rPr lang="en-US" sz="3500" dirty="0" smtClean="0">
                <a:solidFill>
                  <a:schemeClr val="bg1"/>
                </a:solidFill>
                <a:effectLst>
                  <a:outerShdw blurRad="38100" dist="38100" dir="2700000" algn="tl">
                    <a:srgbClr val="000000">
                      <a:alpha val="43137"/>
                    </a:srgbClr>
                  </a:outerShdw>
                </a:effectLst>
              </a:rPr>
              <a:t>Aids, Services &amp; Other </a:t>
            </a:r>
            <a:r>
              <a:rPr lang="en-US" sz="3500" dirty="0">
                <a:solidFill>
                  <a:schemeClr val="bg1"/>
                </a:solidFill>
                <a:effectLst>
                  <a:outerShdw blurRad="38100" dist="38100" dir="2700000" algn="tl">
                    <a:srgbClr val="000000">
                      <a:alpha val="43137"/>
                    </a:srgbClr>
                  </a:outerShdw>
                </a:effectLst>
              </a:rPr>
              <a:t>S</a:t>
            </a:r>
            <a:r>
              <a:rPr lang="en-US" sz="3500" dirty="0" smtClean="0">
                <a:solidFill>
                  <a:schemeClr val="bg1"/>
                </a:solidFill>
                <a:effectLst>
                  <a:outerShdw blurRad="38100" dist="38100" dir="2700000" algn="tl">
                    <a:srgbClr val="000000">
                      <a:alpha val="43137"/>
                    </a:srgbClr>
                  </a:outerShdw>
                </a:effectLst>
              </a:rPr>
              <a:t>upports that are Provided in General Education Classes, Education-related </a:t>
            </a:r>
            <a:r>
              <a:rPr lang="en-US" sz="3500" dirty="0">
                <a:solidFill>
                  <a:schemeClr val="bg1"/>
                </a:solidFill>
                <a:effectLst>
                  <a:outerShdw blurRad="38100" dist="38100" dir="2700000" algn="tl">
                    <a:srgbClr val="000000">
                      <a:alpha val="43137"/>
                    </a:srgbClr>
                  </a:outerShdw>
                </a:effectLst>
              </a:rPr>
              <a:t>S</a:t>
            </a:r>
            <a:r>
              <a:rPr lang="en-US" sz="3500" dirty="0" smtClean="0">
                <a:solidFill>
                  <a:schemeClr val="bg1"/>
                </a:solidFill>
                <a:effectLst>
                  <a:outerShdw blurRad="38100" dist="38100" dir="2700000" algn="tl">
                    <a:srgbClr val="000000">
                      <a:alpha val="43137"/>
                    </a:srgbClr>
                  </a:outerShdw>
                </a:effectLst>
              </a:rPr>
              <a:t>ettings, &amp; in Extracurricular &amp; </a:t>
            </a:r>
            <a:r>
              <a:rPr lang="en-US" sz="3500" dirty="0">
                <a:solidFill>
                  <a:schemeClr val="bg1"/>
                </a:solidFill>
                <a:effectLst>
                  <a:outerShdw blurRad="38100" dist="38100" dir="2700000" algn="tl">
                    <a:srgbClr val="000000">
                      <a:alpha val="43137"/>
                    </a:srgbClr>
                  </a:outerShdw>
                </a:effectLst>
              </a:rPr>
              <a:t>N</a:t>
            </a:r>
            <a:r>
              <a:rPr lang="en-US" sz="3500" dirty="0" smtClean="0">
                <a:solidFill>
                  <a:schemeClr val="bg1"/>
                </a:solidFill>
                <a:effectLst>
                  <a:outerShdw blurRad="38100" dist="38100" dir="2700000" algn="tl">
                    <a:srgbClr val="000000">
                      <a:alpha val="43137"/>
                    </a:srgbClr>
                  </a:outerShdw>
                </a:effectLst>
              </a:rPr>
              <a:t>onacademic </a:t>
            </a:r>
            <a:r>
              <a:rPr lang="en-US" sz="3500" dirty="0">
                <a:solidFill>
                  <a:schemeClr val="bg1"/>
                </a:solidFill>
                <a:effectLst>
                  <a:outerShdw blurRad="38100" dist="38100" dir="2700000" algn="tl">
                    <a:srgbClr val="000000">
                      <a:alpha val="43137"/>
                    </a:srgbClr>
                  </a:outerShdw>
                </a:effectLst>
              </a:rPr>
              <a:t>S</a:t>
            </a:r>
            <a:r>
              <a:rPr lang="en-US" sz="3500" dirty="0" smtClean="0">
                <a:solidFill>
                  <a:schemeClr val="bg1"/>
                </a:solidFill>
                <a:effectLst>
                  <a:outerShdw blurRad="38100" dist="38100" dir="2700000" algn="tl">
                    <a:srgbClr val="000000">
                      <a:alpha val="43137"/>
                    </a:srgbClr>
                  </a:outerShdw>
                </a:effectLst>
              </a:rPr>
              <a:t>ettings so Students with Disabilities can be Educated with Students without Disabilities as Much as </a:t>
            </a:r>
            <a:r>
              <a:rPr lang="en-US" sz="3500" dirty="0">
                <a:solidFill>
                  <a:schemeClr val="bg1"/>
                </a:solidFill>
                <a:effectLst>
                  <a:outerShdw blurRad="38100" dist="38100" dir="2700000" algn="tl">
                    <a:srgbClr val="000000">
                      <a:alpha val="43137"/>
                    </a:srgbClr>
                  </a:outerShdw>
                </a:effectLst>
              </a:rPr>
              <a:t>P</a:t>
            </a:r>
            <a:r>
              <a:rPr lang="en-US" sz="3500" dirty="0" smtClean="0">
                <a:solidFill>
                  <a:schemeClr val="bg1"/>
                </a:solidFill>
                <a:effectLst>
                  <a:outerShdw blurRad="38100" dist="38100" dir="2700000" algn="tl">
                    <a:srgbClr val="000000">
                      <a:alpha val="43137"/>
                    </a:srgbClr>
                  </a:outerShdw>
                </a:effectLst>
              </a:rPr>
              <a:t>ossible</a:t>
            </a:r>
            <a:endParaRPr lang="en-US" sz="3500" dirty="0">
              <a:solidFill>
                <a:schemeClr val="bg1"/>
              </a:solidFill>
              <a:effectLst>
                <a:outerShdw blurRad="38100" dist="38100" dir="2700000" algn="tl">
                  <a:srgbClr val="000000">
                    <a:alpha val="43137"/>
                  </a:srgbClr>
                </a:outerShdw>
              </a:effectLst>
            </a:endParaRPr>
          </a:p>
          <a:p>
            <a:pPr marL="0" indent="0">
              <a:buNone/>
            </a:pPr>
            <a:endParaRPr lang="en-US" dirty="0">
              <a:solidFill>
                <a:schemeClr val="bg1"/>
              </a:solidFill>
            </a:endParaRPr>
          </a:p>
        </p:txBody>
      </p:sp>
      <p:sp>
        <p:nvSpPr>
          <p:cNvPr id="5" name="Rectangle 4"/>
          <p:cNvSpPr/>
          <p:nvPr/>
        </p:nvSpPr>
        <p:spPr>
          <a:xfrm>
            <a:off x="3505200" y="4038600"/>
            <a:ext cx="5486400" cy="259080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r>
              <a:rPr lang="en-US" sz="2400" b="1" i="1" dirty="0">
                <a:solidFill>
                  <a:srgbClr val="002060"/>
                </a:solidFill>
              </a:rPr>
              <a:t>Some </a:t>
            </a:r>
            <a:r>
              <a:rPr lang="en-US" sz="2400" b="1" i="1" dirty="0" smtClean="0">
                <a:solidFill>
                  <a:srgbClr val="002060"/>
                </a:solidFill>
              </a:rPr>
              <a:t>Examples</a:t>
            </a:r>
            <a:r>
              <a:rPr lang="en-US" sz="2400" b="1" i="1" dirty="0">
                <a:solidFill>
                  <a:srgbClr val="002060"/>
                </a:solidFill>
              </a:rPr>
              <a:t>:</a:t>
            </a:r>
          </a:p>
          <a:p>
            <a:r>
              <a:rPr lang="en-US" sz="2400" dirty="0">
                <a:solidFill>
                  <a:srgbClr val="002060"/>
                </a:solidFill>
              </a:rPr>
              <a:t>Training for the </a:t>
            </a:r>
            <a:r>
              <a:rPr lang="en-US" sz="2400" dirty="0" smtClean="0">
                <a:solidFill>
                  <a:srgbClr val="002060"/>
                </a:solidFill>
              </a:rPr>
              <a:t>General Education Teacher </a:t>
            </a:r>
            <a:r>
              <a:rPr lang="en-US" sz="2400" dirty="0">
                <a:solidFill>
                  <a:srgbClr val="002060"/>
                </a:solidFill>
              </a:rPr>
              <a:t>to </a:t>
            </a:r>
            <a:r>
              <a:rPr lang="en-US" sz="2400" dirty="0" smtClean="0">
                <a:solidFill>
                  <a:srgbClr val="002060"/>
                </a:solidFill>
              </a:rPr>
              <a:t>Address </a:t>
            </a:r>
            <a:r>
              <a:rPr lang="en-US" sz="2400" dirty="0">
                <a:solidFill>
                  <a:srgbClr val="002060"/>
                </a:solidFill>
              </a:rPr>
              <a:t>a </a:t>
            </a:r>
            <a:r>
              <a:rPr lang="en-US" sz="2400" dirty="0" smtClean="0">
                <a:solidFill>
                  <a:srgbClr val="002060"/>
                </a:solidFill>
              </a:rPr>
              <a:t>Special Need </a:t>
            </a:r>
            <a:r>
              <a:rPr lang="en-US" sz="2400" dirty="0">
                <a:solidFill>
                  <a:srgbClr val="002060"/>
                </a:solidFill>
              </a:rPr>
              <a:t>of the </a:t>
            </a:r>
            <a:r>
              <a:rPr lang="en-US" sz="2400" dirty="0" smtClean="0">
                <a:solidFill>
                  <a:srgbClr val="002060"/>
                </a:solidFill>
              </a:rPr>
              <a:t>Student • </a:t>
            </a:r>
            <a:r>
              <a:rPr lang="en-US" sz="2400" dirty="0">
                <a:solidFill>
                  <a:srgbClr val="002060"/>
                </a:solidFill>
              </a:rPr>
              <a:t>Educational </a:t>
            </a:r>
            <a:r>
              <a:rPr lang="en-US" sz="2400" dirty="0" smtClean="0">
                <a:solidFill>
                  <a:srgbClr val="002060"/>
                </a:solidFill>
              </a:rPr>
              <a:t>Interpreter </a:t>
            </a:r>
            <a:r>
              <a:rPr lang="en-US" sz="2400" dirty="0">
                <a:solidFill>
                  <a:srgbClr val="002060"/>
                </a:solidFill>
              </a:rPr>
              <a:t>S</a:t>
            </a:r>
            <a:r>
              <a:rPr lang="en-US" sz="2400" dirty="0" smtClean="0">
                <a:solidFill>
                  <a:srgbClr val="002060"/>
                </a:solidFill>
              </a:rPr>
              <a:t>ervices • </a:t>
            </a:r>
            <a:r>
              <a:rPr lang="en-US" sz="2400" dirty="0">
                <a:solidFill>
                  <a:srgbClr val="002060"/>
                </a:solidFill>
              </a:rPr>
              <a:t>Time for </a:t>
            </a:r>
            <a:r>
              <a:rPr lang="en-US" sz="2400" dirty="0" smtClean="0">
                <a:solidFill>
                  <a:srgbClr val="002060"/>
                </a:solidFill>
              </a:rPr>
              <a:t>Co-planning • </a:t>
            </a:r>
            <a:r>
              <a:rPr lang="en-US" sz="2400" dirty="0">
                <a:solidFill>
                  <a:srgbClr val="002060"/>
                </a:solidFill>
              </a:rPr>
              <a:t>Adaptive E</a:t>
            </a:r>
            <a:r>
              <a:rPr lang="en-US" sz="2400" dirty="0" smtClean="0">
                <a:solidFill>
                  <a:srgbClr val="002060"/>
                </a:solidFill>
              </a:rPr>
              <a:t>quipment • </a:t>
            </a:r>
            <a:r>
              <a:rPr lang="en-US" sz="2400" dirty="0">
                <a:solidFill>
                  <a:srgbClr val="002060"/>
                </a:solidFill>
              </a:rPr>
              <a:t>Peer </a:t>
            </a:r>
            <a:r>
              <a:rPr lang="en-US" sz="2400" dirty="0" smtClean="0">
                <a:solidFill>
                  <a:srgbClr val="002060"/>
                </a:solidFill>
              </a:rPr>
              <a:t>Supports • Communication Device</a:t>
            </a:r>
            <a:endParaRPr lang="en-US" sz="2400" dirty="0">
              <a:solidFill>
                <a:srgbClr val="002060"/>
              </a:solidFill>
            </a:endParaRPr>
          </a:p>
        </p:txBody>
      </p:sp>
      <p:sp>
        <p:nvSpPr>
          <p:cNvPr id="6" name="TextBox 5"/>
          <p:cNvSpPr txBox="1"/>
          <p:nvPr/>
        </p:nvSpPr>
        <p:spPr>
          <a:xfrm>
            <a:off x="0" y="6446644"/>
            <a:ext cx="3296653" cy="369332"/>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Learner Handout Packet, Page 3</a:t>
            </a:r>
            <a:endParaRPr lang="en-US" b="1" dirty="0">
              <a:solidFill>
                <a:schemeClr val="bg1"/>
              </a:solidFill>
              <a:effectLst>
                <a:outerShdw blurRad="38100" dist="38100" dir="2700000" algn="tl">
                  <a:srgbClr val="000000">
                    <a:alpha val="43137"/>
                  </a:srgbClr>
                </a:outerShdw>
              </a:effectLst>
            </a:endParaRPr>
          </a:p>
        </p:txBody>
      </p:sp>
      <p:sp>
        <p:nvSpPr>
          <p:cNvPr id="7"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rmAutofit fontScale="97500"/>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Supplementary</a:t>
            </a:r>
            <a:r>
              <a:rPr kumimoji="0" lang="en-US" sz="4400" b="1" i="0" u="none" strike="noStrike" kern="0" cap="none" spc="0" normalizeH="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 Aids &amp; Services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endParaRPr>
          </a:p>
        </p:txBody>
      </p:sp>
    </p:spTree>
    <p:extLst>
      <p:ext uri="{BB962C8B-B14F-4D97-AF65-F5344CB8AC3E}">
        <p14:creationId xmlns:p14="http://schemas.microsoft.com/office/powerpoint/2010/main" val="29432215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46023" y="2971800"/>
            <a:ext cx="2640777" cy="2174240"/>
          </a:xfrm>
          <a:prstGeom prst="rect">
            <a:avLst/>
          </a:prstGeom>
        </p:spPr>
      </p:pic>
      <p:sp>
        <p:nvSpPr>
          <p:cNvPr id="5" name="Rectangle 4"/>
          <p:cNvSpPr/>
          <p:nvPr/>
        </p:nvSpPr>
        <p:spPr>
          <a:xfrm>
            <a:off x="457200" y="2438400"/>
            <a:ext cx="5257800" cy="3657600"/>
          </a:xfrm>
          <a:prstGeom prst="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rgbClr val="002060"/>
                </a:solidFill>
              </a:rPr>
              <a:t>Answer the Questions on Page 3 of Your Handout  </a:t>
            </a:r>
            <a:endParaRPr lang="en-US" sz="4000" dirty="0">
              <a:solidFill>
                <a:srgbClr val="002060"/>
              </a:solidFill>
            </a:endParaRPr>
          </a:p>
        </p:txBody>
      </p:sp>
      <p:sp>
        <p:nvSpPr>
          <p:cNvPr id="6" name="TextBox 5"/>
          <p:cNvSpPr txBox="1"/>
          <p:nvPr/>
        </p:nvSpPr>
        <p:spPr>
          <a:xfrm>
            <a:off x="0" y="6446644"/>
            <a:ext cx="3296653" cy="369332"/>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Learner Handout Packet, Page 4</a:t>
            </a:r>
            <a:endParaRPr lang="en-US" b="1" dirty="0">
              <a:solidFill>
                <a:schemeClr val="bg1"/>
              </a:solidFill>
              <a:effectLst>
                <a:outerShdw blurRad="38100" dist="38100" dir="2700000" algn="tl">
                  <a:srgbClr val="000000">
                    <a:alpha val="43137"/>
                  </a:srgbClr>
                </a:outerShdw>
              </a:effectLst>
            </a:endParaRPr>
          </a:p>
        </p:txBody>
      </p:sp>
      <p:sp>
        <p:nvSpPr>
          <p:cNvPr id="9" name="Title 1"/>
          <p:cNvSpPr txBox="1">
            <a:spLocks/>
          </p:cNvSpPr>
          <p:nvPr/>
        </p:nvSpPr>
        <p:spPr bwMode="auto">
          <a:xfrm>
            <a:off x="457200" y="274638"/>
            <a:ext cx="8229600" cy="1813118"/>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Learning Together Activity: </a:t>
            </a:r>
            <a:br>
              <a:rPr kumimoji="0" lang="en-US" sz="40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br>
            <a:r>
              <a:rPr kumimoji="0" lang="en-US" sz="40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Accommodation, Modification, or</a:t>
            </a:r>
            <a:r>
              <a:rPr kumimoji="0" lang="en-US" sz="4000" b="1" i="0" u="none" strike="noStrike" kern="0" cap="none" spc="0" normalizeH="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 Supplemental Aid or Service?</a:t>
            </a:r>
            <a:endParaRPr kumimoji="0" lang="en-US" sz="4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endParaRPr>
          </a:p>
        </p:txBody>
      </p:sp>
    </p:spTree>
    <p:extLst>
      <p:ext uri="{BB962C8B-B14F-4D97-AF65-F5344CB8AC3E}">
        <p14:creationId xmlns:p14="http://schemas.microsoft.com/office/powerpoint/2010/main" val="10892070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457200" y="1295400"/>
            <a:ext cx="8229600" cy="4768850"/>
          </a:xfrm>
        </p:spPr>
        <p:txBody>
          <a:bodyPr>
            <a:noAutofit/>
          </a:bodyPr>
          <a:lstStyle/>
          <a:p>
            <a:pPr>
              <a:lnSpc>
                <a:spcPct val="110000"/>
              </a:lnSpc>
              <a:spcBef>
                <a:spcPts val="0"/>
              </a:spcBef>
              <a:spcAft>
                <a:spcPts val="1200"/>
              </a:spcAft>
              <a:buFont typeface="Wingdings" panose="05000000000000000000" pitchFamily="2" charset="2"/>
              <a:buChar char="ü"/>
            </a:pPr>
            <a:r>
              <a:rPr lang="en-US" sz="2800" dirty="0" smtClean="0">
                <a:effectLst>
                  <a:outerShdw blurRad="38100" dist="38100" dir="2700000" algn="tl">
                    <a:srgbClr val="000000">
                      <a:alpha val="43137"/>
                    </a:srgbClr>
                  </a:outerShdw>
                </a:effectLst>
              </a:rPr>
              <a:t>What </a:t>
            </a:r>
            <a:r>
              <a:rPr lang="en-US" sz="2800" dirty="0">
                <a:effectLst>
                  <a:outerShdw blurRad="38100" dist="38100" dir="2700000" algn="tl">
                    <a:srgbClr val="000000">
                      <a:alpha val="43137"/>
                    </a:srgbClr>
                  </a:outerShdw>
                </a:effectLst>
              </a:rPr>
              <a:t>strategies or aids have helped the student learn in past experiences in school and at home?</a:t>
            </a:r>
          </a:p>
          <a:p>
            <a:pPr>
              <a:lnSpc>
                <a:spcPct val="110000"/>
              </a:lnSpc>
              <a:spcBef>
                <a:spcPts val="0"/>
              </a:spcBef>
              <a:spcAft>
                <a:spcPts val="1200"/>
              </a:spcAft>
              <a:buFont typeface="Wingdings" panose="05000000000000000000" pitchFamily="2" charset="2"/>
              <a:buChar char="ü"/>
            </a:pPr>
            <a:r>
              <a:rPr lang="en-US" sz="2800" dirty="0" smtClean="0">
                <a:effectLst>
                  <a:outerShdw blurRad="38100" dist="38100" dir="2700000" algn="tl">
                    <a:srgbClr val="000000">
                      <a:alpha val="43137"/>
                    </a:srgbClr>
                  </a:outerShdw>
                </a:effectLst>
              </a:rPr>
              <a:t>If Act 833 eligible, what </a:t>
            </a:r>
            <a:r>
              <a:rPr lang="en-US" sz="2800" dirty="0">
                <a:effectLst>
                  <a:outerShdw blurRad="38100" dist="38100" dir="2700000" algn="tl">
                    <a:srgbClr val="000000">
                      <a:alpha val="43137"/>
                    </a:srgbClr>
                  </a:outerShdw>
                </a:effectLst>
              </a:rPr>
              <a:t>accommodations or curricular modifications are required to meet </a:t>
            </a:r>
            <a:r>
              <a:rPr lang="en-US" sz="2800" dirty="0" smtClean="0">
                <a:effectLst>
                  <a:outerShdw blurRad="38100" dist="38100" dir="2700000" algn="tl">
                    <a:srgbClr val="000000">
                      <a:alpha val="43137"/>
                    </a:srgbClr>
                  </a:outerShdw>
                </a:effectLst>
              </a:rPr>
              <a:t>the individual </a:t>
            </a:r>
            <a:r>
              <a:rPr lang="en-US" sz="2800" dirty="0">
                <a:effectLst>
                  <a:outerShdw blurRad="38100" dist="38100" dir="2700000" algn="tl">
                    <a:srgbClr val="000000">
                      <a:alpha val="43137"/>
                    </a:srgbClr>
                  </a:outerShdw>
                </a:effectLst>
              </a:rPr>
              <a:t>performance </a:t>
            </a:r>
            <a:r>
              <a:rPr lang="en-US" sz="2800" dirty="0" smtClean="0">
                <a:effectLst>
                  <a:outerShdw blurRad="38100" dist="38100" dir="2700000" algn="tl">
                    <a:srgbClr val="000000">
                      <a:alpha val="43137"/>
                    </a:srgbClr>
                  </a:outerShdw>
                </a:effectLst>
              </a:rPr>
              <a:t>criteria?</a:t>
            </a:r>
          </a:p>
          <a:p>
            <a:pPr>
              <a:lnSpc>
                <a:spcPct val="110000"/>
              </a:lnSpc>
              <a:spcBef>
                <a:spcPts val="0"/>
              </a:spcBef>
              <a:spcAft>
                <a:spcPts val="1200"/>
              </a:spcAft>
              <a:buFont typeface="Wingdings" panose="05000000000000000000" pitchFamily="2" charset="2"/>
              <a:buChar char="ü"/>
            </a:pPr>
            <a:r>
              <a:rPr lang="en-US" sz="2800" dirty="0" smtClean="0">
                <a:effectLst>
                  <a:outerShdw blurRad="38100" dist="38100" dir="2700000" algn="tl">
                    <a:srgbClr val="000000">
                      <a:alpha val="43137"/>
                    </a:srgbClr>
                  </a:outerShdw>
                </a:effectLst>
              </a:rPr>
              <a:t>Are </a:t>
            </a:r>
            <a:r>
              <a:rPr lang="en-US" sz="2800" dirty="0">
                <a:effectLst>
                  <a:outerShdw blurRad="38100" dist="38100" dir="2700000" algn="tl">
                    <a:srgbClr val="000000">
                      <a:alpha val="43137"/>
                    </a:srgbClr>
                  </a:outerShdw>
                </a:effectLst>
              </a:rPr>
              <a:t>accommodations needed for statewide assessment?  </a:t>
            </a:r>
            <a:endParaRPr lang="en-US" sz="2800" dirty="0" smtClean="0">
              <a:effectLst>
                <a:outerShdw blurRad="38100" dist="38100" dir="2700000" algn="tl">
                  <a:srgbClr val="000000">
                    <a:alpha val="43137"/>
                  </a:srgbClr>
                </a:outerShdw>
              </a:effectLst>
            </a:endParaRPr>
          </a:p>
          <a:p>
            <a:pPr>
              <a:lnSpc>
                <a:spcPct val="110000"/>
              </a:lnSpc>
              <a:spcBef>
                <a:spcPts val="0"/>
              </a:spcBef>
              <a:spcAft>
                <a:spcPts val="1200"/>
              </a:spcAft>
              <a:buFont typeface="Wingdings" panose="05000000000000000000" pitchFamily="2" charset="2"/>
              <a:buChar char="ü"/>
            </a:pPr>
            <a:r>
              <a:rPr lang="en-US" sz="2800" dirty="0" smtClean="0">
                <a:effectLst>
                  <a:outerShdw blurRad="38100" dist="38100" dir="2700000" algn="tl">
                    <a:srgbClr val="000000">
                      <a:alpha val="43137"/>
                    </a:srgbClr>
                  </a:outerShdw>
                </a:effectLst>
              </a:rPr>
              <a:t>Will any additional training be needed to address unique needs of the student?</a:t>
            </a:r>
            <a:endParaRPr lang="en-US" sz="2800" dirty="0">
              <a:effectLst>
                <a:outerShdw blurRad="38100" dist="38100" dir="2700000" algn="tl">
                  <a:srgbClr val="000000">
                    <a:alpha val="43137"/>
                  </a:srgbClr>
                </a:outerShdw>
              </a:effectLst>
            </a:endParaRPr>
          </a:p>
        </p:txBody>
      </p:sp>
      <p:sp>
        <p:nvSpPr>
          <p:cNvPr id="4"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rmAutofit fontScale="97500"/>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IEP Team Considerations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endParaRPr>
          </a:p>
        </p:txBody>
      </p:sp>
    </p:spTree>
    <p:extLst>
      <p:ext uri="{BB962C8B-B14F-4D97-AF65-F5344CB8AC3E}">
        <p14:creationId xmlns:p14="http://schemas.microsoft.com/office/powerpoint/2010/main" val="34892926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152400" y="1587501"/>
            <a:ext cx="8839200" cy="4768850"/>
          </a:xfrm>
        </p:spPr>
        <p:txBody>
          <a:bodyPr>
            <a:normAutofit/>
          </a:bodyPr>
          <a:lstStyle/>
          <a:p>
            <a:pPr marL="0" indent="0">
              <a:buNone/>
            </a:pPr>
            <a:r>
              <a:rPr lang="en-US" sz="4000" dirty="0">
                <a:solidFill>
                  <a:srgbClr val="FFFF00"/>
                </a:solidFill>
                <a:effectLst>
                  <a:outerShdw blurRad="38100" dist="38100" dir="2700000" algn="tl">
                    <a:srgbClr val="000000">
                      <a:alpha val="43137"/>
                    </a:srgbClr>
                  </a:outerShdw>
                </a:effectLst>
              </a:rPr>
              <a:t>Considering the </a:t>
            </a:r>
            <a:r>
              <a:rPr lang="en-US" sz="4000" dirty="0" smtClean="0">
                <a:solidFill>
                  <a:srgbClr val="FFFF00"/>
                </a:solidFill>
                <a:effectLst>
                  <a:outerShdw blurRad="38100" dist="38100" dir="2700000" algn="tl">
                    <a:srgbClr val="000000">
                      <a:alpha val="43137"/>
                    </a:srgbClr>
                  </a:outerShdw>
                </a:effectLst>
              </a:rPr>
              <a:t>Instructional </a:t>
            </a:r>
            <a:r>
              <a:rPr lang="en-US" sz="4000" dirty="0">
                <a:solidFill>
                  <a:srgbClr val="FFFF00"/>
                </a:solidFill>
                <a:effectLst>
                  <a:outerShdw blurRad="38100" dist="38100" dir="2700000" algn="tl">
                    <a:srgbClr val="000000">
                      <a:alpha val="43137"/>
                    </a:srgbClr>
                  </a:outerShdw>
                </a:effectLst>
              </a:rPr>
              <a:t>G</a:t>
            </a:r>
            <a:r>
              <a:rPr lang="en-US" sz="4000" dirty="0" smtClean="0">
                <a:solidFill>
                  <a:srgbClr val="FFFF00"/>
                </a:solidFill>
                <a:effectLst>
                  <a:outerShdw blurRad="38100" dist="38100" dir="2700000" algn="tl">
                    <a:srgbClr val="000000">
                      <a:alpha val="43137"/>
                    </a:srgbClr>
                  </a:outerShdw>
                </a:effectLst>
              </a:rPr>
              <a:t>oals </a:t>
            </a:r>
            <a:r>
              <a:rPr lang="en-US" sz="4000" dirty="0">
                <a:solidFill>
                  <a:srgbClr val="FFFF00"/>
                </a:solidFill>
                <a:effectLst>
                  <a:outerShdw blurRad="38100" dist="38100" dir="2700000" algn="tl">
                    <a:srgbClr val="000000">
                      <a:alpha val="43137"/>
                    </a:srgbClr>
                  </a:outerShdw>
                </a:effectLst>
              </a:rPr>
              <a:t>E</a:t>
            </a:r>
            <a:r>
              <a:rPr lang="en-US" sz="4000" dirty="0" smtClean="0">
                <a:solidFill>
                  <a:srgbClr val="FFFF00"/>
                </a:solidFill>
                <a:effectLst>
                  <a:outerShdw blurRad="38100" dist="38100" dir="2700000" algn="tl">
                    <a:srgbClr val="000000">
                      <a:alpha val="43137"/>
                    </a:srgbClr>
                  </a:outerShdw>
                </a:effectLst>
              </a:rPr>
              <a:t>stablished</a:t>
            </a:r>
            <a:r>
              <a:rPr lang="en-US" sz="4000" dirty="0">
                <a:solidFill>
                  <a:srgbClr val="FFFF00"/>
                </a:solidFill>
                <a:effectLst>
                  <a:outerShdw blurRad="38100" dist="38100" dir="2700000" algn="tl">
                    <a:srgbClr val="000000">
                      <a:alpha val="43137"/>
                    </a:srgbClr>
                  </a:outerShdw>
                </a:effectLst>
              </a:rPr>
              <a:t>:</a:t>
            </a:r>
          </a:p>
          <a:p>
            <a:pPr lvl="1">
              <a:buFont typeface="Arial" panose="020B0604020202020204" pitchFamily="34" charset="0"/>
              <a:buChar char="•"/>
            </a:pPr>
            <a:r>
              <a:rPr lang="en-US" sz="4000" dirty="0">
                <a:effectLst>
                  <a:outerShdw blurRad="38100" dist="38100" dir="2700000" algn="tl">
                    <a:srgbClr val="000000">
                      <a:alpha val="43137"/>
                    </a:srgbClr>
                  </a:outerShdw>
                </a:effectLst>
              </a:rPr>
              <a:t>What instructional </a:t>
            </a:r>
            <a:r>
              <a:rPr lang="en-US" sz="4000" dirty="0" smtClean="0">
                <a:effectLst>
                  <a:outerShdw blurRad="38100" dist="38100" dir="2700000" algn="tl">
                    <a:srgbClr val="000000">
                      <a:alpha val="43137"/>
                    </a:srgbClr>
                  </a:outerShdw>
                </a:effectLst>
              </a:rPr>
              <a:t>supports does the student need to </a:t>
            </a:r>
            <a:r>
              <a:rPr lang="en-US" sz="4000" b="1" i="1" dirty="0" smtClean="0">
                <a:effectLst>
                  <a:outerShdw blurRad="38100" dist="38100" dir="2700000" algn="tl">
                    <a:srgbClr val="000000">
                      <a:alpha val="43137"/>
                    </a:srgbClr>
                  </a:outerShdw>
                </a:effectLst>
              </a:rPr>
              <a:t>accomplish </a:t>
            </a:r>
            <a:r>
              <a:rPr lang="en-US" sz="4000" dirty="0" smtClean="0">
                <a:effectLst>
                  <a:outerShdw blurRad="38100" dist="38100" dir="2700000" algn="tl">
                    <a:srgbClr val="000000">
                      <a:alpha val="43137"/>
                    </a:srgbClr>
                  </a:outerShdw>
                </a:effectLst>
              </a:rPr>
              <a:t>the </a:t>
            </a:r>
            <a:r>
              <a:rPr lang="en-US" sz="4000" dirty="0">
                <a:effectLst>
                  <a:outerShdw blurRad="38100" dist="38100" dir="2700000" algn="tl">
                    <a:srgbClr val="000000">
                      <a:alpha val="43137"/>
                    </a:srgbClr>
                  </a:outerShdw>
                </a:effectLst>
              </a:rPr>
              <a:t>goals?</a:t>
            </a:r>
          </a:p>
          <a:p>
            <a:pPr lvl="1">
              <a:buFont typeface="Arial" panose="020B0604020202020204" pitchFamily="34" charset="0"/>
              <a:buChar char="•"/>
            </a:pPr>
            <a:r>
              <a:rPr lang="en-US" sz="4000" dirty="0">
                <a:effectLst>
                  <a:outerShdw blurRad="38100" dist="38100" dir="2700000" algn="tl">
                    <a:srgbClr val="000000">
                      <a:alpha val="43137"/>
                    </a:srgbClr>
                  </a:outerShdw>
                </a:effectLst>
              </a:rPr>
              <a:t>What </a:t>
            </a:r>
            <a:r>
              <a:rPr lang="en-US" sz="4000" dirty="0" smtClean="0">
                <a:effectLst>
                  <a:outerShdw blurRad="38100" dist="38100" dir="2700000" algn="tl">
                    <a:srgbClr val="000000">
                      <a:alpha val="43137"/>
                    </a:srgbClr>
                  </a:outerShdw>
                </a:effectLst>
              </a:rPr>
              <a:t>will support the student </a:t>
            </a:r>
            <a:r>
              <a:rPr lang="en-US" sz="4000" dirty="0">
                <a:effectLst>
                  <a:outerShdw blurRad="38100" dist="38100" dir="2700000" algn="tl">
                    <a:srgbClr val="000000">
                      <a:alpha val="43137"/>
                    </a:srgbClr>
                  </a:outerShdw>
                </a:effectLst>
              </a:rPr>
              <a:t>to demonstrate proficiency of content?</a:t>
            </a:r>
          </a:p>
        </p:txBody>
      </p:sp>
      <p:sp>
        <p:nvSpPr>
          <p:cNvPr id="4" name="Title 1"/>
          <p:cNvSpPr txBox="1">
            <a:spLocks noGrp="1"/>
          </p:cNvSpPr>
          <p:nvPr>
            <p:ph type="title"/>
          </p:nvPr>
        </p:nvSpPr>
        <p:spPr bwMode="auto">
          <a:xfrm>
            <a:off x="457200" y="274638"/>
            <a:ext cx="82296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rmAutofit fontScale="97500"/>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IEP Team Considerations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endParaRPr>
          </a:p>
        </p:txBody>
      </p:sp>
    </p:spTree>
    <p:extLst>
      <p:ext uri="{BB962C8B-B14F-4D97-AF65-F5344CB8AC3E}">
        <p14:creationId xmlns:p14="http://schemas.microsoft.com/office/powerpoint/2010/main" val="5897657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7527" y="3765551"/>
            <a:ext cx="3886200" cy="2590800"/>
          </a:xfrm>
          <a:prstGeom prst="rect">
            <a:avLst/>
          </a:prstGeom>
          <a:effectLst>
            <a:outerShdw blurRad="50800" dist="38100" dir="2700000" algn="tl" rotWithShape="0">
              <a:prstClr val="black">
                <a:alpha val="40000"/>
              </a:prstClr>
            </a:outerShdw>
          </a:effectLst>
        </p:spPr>
      </p:pic>
      <p:sp>
        <p:nvSpPr>
          <p:cNvPr id="5" name="Rectangle 4"/>
          <p:cNvSpPr/>
          <p:nvPr/>
        </p:nvSpPr>
        <p:spPr>
          <a:xfrm>
            <a:off x="152400" y="1577975"/>
            <a:ext cx="4310062" cy="4375151"/>
          </a:xfrm>
          <a:prstGeom prst="rect">
            <a:avLst/>
          </a:prstGeom>
          <a:solidFill>
            <a:srgbClr val="92D050"/>
          </a:solidFill>
          <a:ln>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800"/>
              </a:spcAft>
            </a:pPr>
            <a:r>
              <a:rPr lang="en-US" sz="3600" b="1" u="sng" dirty="0" smtClean="0">
                <a:solidFill>
                  <a:prstClr val="white"/>
                </a:solidFill>
                <a:effectLst>
                  <a:outerShdw blurRad="38100" dist="38100" dir="2700000" algn="tl">
                    <a:srgbClr val="000000">
                      <a:alpha val="43137"/>
                    </a:srgbClr>
                  </a:outerShdw>
                </a:effectLst>
              </a:rPr>
              <a:t>Accommodations:</a:t>
            </a:r>
          </a:p>
          <a:p>
            <a:pPr marL="285750" indent="-285750">
              <a:buFont typeface="Arial" panose="020B0604020202020204" pitchFamily="34" charset="0"/>
              <a:buChar char="•"/>
            </a:pPr>
            <a:r>
              <a:rPr lang="en-US" sz="3600" dirty="0" smtClean="0">
                <a:solidFill>
                  <a:prstClr val="white"/>
                </a:solidFill>
                <a:effectLst>
                  <a:outerShdw blurRad="38100" dist="38100" dir="2700000" algn="tl">
                    <a:srgbClr val="000000">
                      <a:alpha val="43137"/>
                    </a:srgbClr>
                  </a:outerShdw>
                </a:effectLst>
              </a:rPr>
              <a:t>Presentation</a:t>
            </a:r>
          </a:p>
          <a:p>
            <a:pPr marL="285750" indent="-285750">
              <a:buFont typeface="Arial" panose="020B0604020202020204" pitchFamily="34" charset="0"/>
              <a:buChar char="•"/>
            </a:pPr>
            <a:r>
              <a:rPr lang="en-US" sz="3600" dirty="0" smtClean="0">
                <a:solidFill>
                  <a:prstClr val="white"/>
                </a:solidFill>
                <a:effectLst>
                  <a:outerShdw blurRad="38100" dist="38100" dir="2700000" algn="tl">
                    <a:srgbClr val="000000">
                      <a:alpha val="43137"/>
                    </a:srgbClr>
                  </a:outerShdw>
                </a:effectLst>
              </a:rPr>
              <a:t>Response</a:t>
            </a:r>
          </a:p>
          <a:p>
            <a:pPr marL="285750" indent="-285750">
              <a:buFont typeface="Arial" panose="020B0604020202020204" pitchFamily="34" charset="0"/>
              <a:buChar char="•"/>
            </a:pPr>
            <a:r>
              <a:rPr lang="en-US" sz="3600" dirty="0" smtClean="0">
                <a:solidFill>
                  <a:prstClr val="white"/>
                </a:solidFill>
                <a:effectLst>
                  <a:outerShdw blurRad="38100" dist="38100" dir="2700000" algn="tl">
                    <a:srgbClr val="000000">
                      <a:alpha val="43137"/>
                    </a:srgbClr>
                  </a:outerShdw>
                </a:effectLst>
              </a:rPr>
              <a:t>Time and Scheduling</a:t>
            </a:r>
          </a:p>
          <a:p>
            <a:pPr marL="285750" indent="-285750">
              <a:buFont typeface="Arial" panose="020B0604020202020204" pitchFamily="34" charset="0"/>
              <a:buChar char="•"/>
            </a:pPr>
            <a:r>
              <a:rPr lang="en-US" sz="3600" dirty="0" smtClean="0">
                <a:solidFill>
                  <a:prstClr val="white"/>
                </a:solidFill>
                <a:effectLst>
                  <a:outerShdw blurRad="38100" dist="38100" dir="2700000" algn="tl">
                    <a:srgbClr val="000000">
                      <a:alpha val="43137"/>
                    </a:srgbClr>
                  </a:outerShdw>
                </a:effectLst>
              </a:rPr>
              <a:t>Setting Consideration</a:t>
            </a:r>
            <a:endParaRPr lang="en-US" sz="3600" dirty="0">
              <a:solidFill>
                <a:prstClr val="white"/>
              </a:solidFill>
              <a:effectLst>
                <a:outerShdw blurRad="38100" dist="38100" dir="2700000" algn="tl">
                  <a:srgbClr val="000000">
                    <a:alpha val="43137"/>
                  </a:srgbClr>
                </a:outerShdw>
              </a:effectLst>
            </a:endParaRPr>
          </a:p>
        </p:txBody>
      </p:sp>
      <p:sp>
        <p:nvSpPr>
          <p:cNvPr id="6" name="TextBox 5"/>
          <p:cNvSpPr txBox="1"/>
          <p:nvPr/>
        </p:nvSpPr>
        <p:spPr>
          <a:xfrm>
            <a:off x="0" y="6446644"/>
            <a:ext cx="3733800" cy="369332"/>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Learner Handout Packet, Pages 7-13</a:t>
            </a:r>
            <a:endParaRPr lang="en-US" b="1" dirty="0">
              <a:solidFill>
                <a:schemeClr val="bg1"/>
              </a:solidFill>
              <a:effectLst>
                <a:outerShdw blurRad="38100" dist="38100" dir="2700000" algn="tl">
                  <a:srgbClr val="000000">
                    <a:alpha val="43137"/>
                  </a:srgbClr>
                </a:outerShdw>
              </a:effectLst>
            </a:endParaRPr>
          </a:p>
        </p:txBody>
      </p:sp>
      <p:sp>
        <p:nvSpPr>
          <p:cNvPr id="7"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rmAutofit fontScale="97500"/>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Documentation</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endParaRPr>
          </a:p>
        </p:txBody>
      </p:sp>
    </p:spTree>
    <p:extLst>
      <p:ext uri="{BB962C8B-B14F-4D97-AF65-F5344CB8AC3E}">
        <p14:creationId xmlns:p14="http://schemas.microsoft.com/office/powerpoint/2010/main" val="19983330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2933700"/>
            <a:ext cx="3810000" cy="3924300"/>
          </a:xfrm>
          <a:prstGeom prst="rect">
            <a:avLst/>
          </a:prstGeom>
        </p:spPr>
      </p:pic>
      <p:pic>
        <p:nvPicPr>
          <p:cNvPr id="5" name="Picture 4"/>
          <p:cNvPicPr>
            <a:picLocks noChangeAspect="1"/>
          </p:cNvPicPr>
          <p:nvPr/>
        </p:nvPicPr>
        <p:blipFill>
          <a:blip r:embed="rId4"/>
          <a:stretch>
            <a:fillRect/>
          </a:stretch>
        </p:blipFill>
        <p:spPr>
          <a:xfrm>
            <a:off x="-13673138" y="-8734425"/>
            <a:ext cx="9061704" cy="6041136"/>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 y="1981200"/>
            <a:ext cx="4457701" cy="2971800"/>
          </a:xfrm>
          <a:prstGeom prst="rect">
            <a:avLst/>
          </a:prstGeom>
        </p:spPr>
      </p:pic>
      <p:sp>
        <p:nvSpPr>
          <p:cNvPr id="7"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rmAutofit fontScale="97500"/>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Documentation &amp; Communications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endParaRPr>
          </a:p>
        </p:txBody>
      </p:sp>
    </p:spTree>
    <p:extLst>
      <p:ext uri="{BB962C8B-B14F-4D97-AF65-F5344CB8AC3E}">
        <p14:creationId xmlns:p14="http://schemas.microsoft.com/office/powerpoint/2010/main" val="18276042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5" name="TextBox 4"/>
          <p:cNvSpPr txBox="1"/>
          <p:nvPr/>
        </p:nvSpPr>
        <p:spPr>
          <a:xfrm>
            <a:off x="288759" y="1492508"/>
            <a:ext cx="8565776" cy="4832092"/>
          </a:xfrm>
          <a:prstGeom prst="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pPr marL="514350" indent="-514350">
              <a:buFont typeface="+mj-lt"/>
              <a:buAutoNum type="arabicPeriod"/>
            </a:pPr>
            <a:r>
              <a:rPr lang="en-US" sz="2800" b="1" dirty="0" smtClean="0">
                <a:solidFill>
                  <a:srgbClr val="002060"/>
                </a:solidFill>
              </a:rPr>
              <a:t>Take out your Case Study materials</a:t>
            </a:r>
            <a:endParaRPr lang="en-US" sz="2800" b="1" dirty="0">
              <a:solidFill>
                <a:srgbClr val="002060"/>
              </a:solidFill>
            </a:endParaRPr>
          </a:p>
          <a:p>
            <a:pPr marL="514350" indent="-514350">
              <a:buFont typeface="+mj-lt"/>
              <a:buAutoNum type="arabicPeriod"/>
            </a:pPr>
            <a:endParaRPr lang="en-US" sz="2800" dirty="0">
              <a:solidFill>
                <a:srgbClr val="002060"/>
              </a:solidFill>
            </a:endParaRPr>
          </a:p>
          <a:p>
            <a:pPr marL="514350" indent="-514350">
              <a:buFont typeface="+mj-lt"/>
              <a:buAutoNum type="arabicPeriod"/>
            </a:pPr>
            <a:r>
              <a:rPr lang="en-US" sz="2800" b="1" dirty="0">
                <a:solidFill>
                  <a:srgbClr val="002060"/>
                </a:solidFill>
              </a:rPr>
              <a:t>Read and reflect</a:t>
            </a:r>
          </a:p>
          <a:p>
            <a:pPr marL="514350" indent="-514350">
              <a:buFont typeface="+mj-lt"/>
              <a:buAutoNum type="arabicPeriod"/>
            </a:pPr>
            <a:endParaRPr lang="en-US" sz="2800" dirty="0">
              <a:solidFill>
                <a:srgbClr val="002060"/>
              </a:solidFill>
            </a:endParaRPr>
          </a:p>
          <a:p>
            <a:pPr marL="514350" indent="-514350">
              <a:buFont typeface="+mj-lt"/>
              <a:buAutoNum type="arabicPeriod"/>
            </a:pPr>
            <a:r>
              <a:rPr lang="en-US" sz="2800" b="1" dirty="0" smtClean="0">
                <a:solidFill>
                  <a:srgbClr val="002060"/>
                </a:solidFill>
              </a:rPr>
              <a:t>Select modifications or accommodations </a:t>
            </a:r>
            <a:r>
              <a:rPr lang="en-US" sz="2800" dirty="0" smtClean="0">
                <a:solidFill>
                  <a:srgbClr val="002060"/>
                </a:solidFill>
              </a:rPr>
              <a:t>that</a:t>
            </a:r>
            <a:endParaRPr lang="en-US" sz="2800" dirty="0">
              <a:solidFill>
                <a:srgbClr val="002060"/>
              </a:solidFill>
            </a:endParaRPr>
          </a:p>
          <a:p>
            <a:pPr marL="1088136" lvl="2" indent="-457200">
              <a:buFont typeface="Wingdings" panose="05000000000000000000" pitchFamily="2" charset="2"/>
              <a:buChar char="ü"/>
            </a:pPr>
            <a:r>
              <a:rPr lang="en-US" sz="2800" dirty="0">
                <a:solidFill>
                  <a:srgbClr val="002060"/>
                </a:solidFill>
              </a:rPr>
              <a:t>A</a:t>
            </a:r>
            <a:r>
              <a:rPr lang="en-US" sz="2800" dirty="0" smtClean="0">
                <a:solidFill>
                  <a:srgbClr val="002060"/>
                </a:solidFill>
              </a:rPr>
              <a:t>re </a:t>
            </a:r>
            <a:r>
              <a:rPr lang="en-US" sz="2800" dirty="0">
                <a:solidFill>
                  <a:srgbClr val="002060"/>
                </a:solidFill>
              </a:rPr>
              <a:t>relevant to the </a:t>
            </a:r>
            <a:r>
              <a:rPr lang="en-US" sz="2800" dirty="0" smtClean="0">
                <a:solidFill>
                  <a:srgbClr val="002060"/>
                </a:solidFill>
              </a:rPr>
              <a:t>student</a:t>
            </a:r>
            <a:r>
              <a:rPr lang="en-US" sz="2800" dirty="0">
                <a:solidFill>
                  <a:srgbClr val="002060"/>
                </a:solidFill>
              </a:rPr>
              <a:t> </a:t>
            </a:r>
            <a:r>
              <a:rPr lang="en-US" sz="2800" dirty="0" smtClean="0">
                <a:solidFill>
                  <a:srgbClr val="002060"/>
                </a:solidFill>
              </a:rPr>
              <a:t>and will allow the student to meet goals without unintended consequences </a:t>
            </a:r>
            <a:endParaRPr lang="en-US" sz="2800" dirty="0">
              <a:solidFill>
                <a:srgbClr val="002060"/>
              </a:solidFill>
            </a:endParaRPr>
          </a:p>
          <a:p>
            <a:pPr marL="1088136" lvl="2" indent="-457200">
              <a:buFont typeface="Wingdings" panose="05000000000000000000" pitchFamily="2" charset="2"/>
              <a:buChar char="ü"/>
            </a:pPr>
            <a:r>
              <a:rPr lang="en-US" sz="2800" dirty="0">
                <a:solidFill>
                  <a:srgbClr val="002060"/>
                </a:solidFill>
              </a:rPr>
              <a:t>W</a:t>
            </a:r>
            <a:r>
              <a:rPr lang="en-US" sz="2800" dirty="0" smtClean="0">
                <a:solidFill>
                  <a:srgbClr val="002060"/>
                </a:solidFill>
              </a:rPr>
              <a:t>ill </a:t>
            </a:r>
            <a:r>
              <a:rPr lang="en-US" sz="2800" dirty="0">
                <a:solidFill>
                  <a:srgbClr val="002060"/>
                </a:solidFill>
              </a:rPr>
              <a:t>most likely enable the student to progress in the general curriculum and meet promotion and graduation criteria</a:t>
            </a:r>
            <a:r>
              <a:rPr lang="en-US" sz="2800" dirty="0" smtClean="0">
                <a:solidFill>
                  <a:srgbClr val="002060"/>
                </a:solidFill>
              </a:rPr>
              <a:t>.</a:t>
            </a:r>
            <a:endParaRPr lang="en-US" sz="2800" dirty="0">
              <a:solidFill>
                <a:srgbClr val="002060"/>
              </a:solidFill>
            </a:endParaRPr>
          </a:p>
        </p:txBody>
      </p:sp>
      <p:sp>
        <p:nvSpPr>
          <p:cNvPr id="6" name="TextBox 5"/>
          <p:cNvSpPr txBox="1"/>
          <p:nvPr/>
        </p:nvSpPr>
        <p:spPr>
          <a:xfrm>
            <a:off x="0" y="6446644"/>
            <a:ext cx="3733800" cy="369332"/>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Learner Handout Packet, Page 14</a:t>
            </a:r>
            <a:endParaRPr lang="en-US" b="1" dirty="0">
              <a:solidFill>
                <a:schemeClr val="bg1"/>
              </a:solidFill>
              <a:effectLst>
                <a:outerShdw blurRad="38100" dist="38100" dir="2700000" algn="tl">
                  <a:srgbClr val="000000">
                    <a:alpha val="43137"/>
                  </a:srgbClr>
                </a:outerShdw>
              </a:effectLst>
            </a:endParaRPr>
          </a:p>
        </p:txBody>
      </p:sp>
      <p:sp>
        <p:nvSpPr>
          <p:cNvPr id="7" name="Title 1"/>
          <p:cNvSpPr txBox="1">
            <a:spLocks noGrp="1"/>
          </p:cNvSpPr>
          <p:nvPr>
            <p:ph type="title"/>
          </p:nvPr>
        </p:nvSpPr>
        <p:spPr bwMode="auto">
          <a:xfrm>
            <a:off x="457200" y="152400"/>
            <a:ext cx="8229600" cy="1173162"/>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Learning</a:t>
            </a:r>
            <a:r>
              <a:rPr kumimoji="0" lang="en-US" sz="4400" b="1" i="0" u="none" strike="noStrike" kern="0" cap="none" spc="0" normalizeH="0" noProof="0" dirty="0" smtClean="0">
                <a:ln>
                  <a:noFill/>
                </a:ln>
                <a:solidFill>
                  <a:srgbClr val="FFFFFF"/>
                </a:solidFill>
                <a:effectLst>
                  <a:outerShdw blurRad="38100" dist="38100" dir="2700000" algn="tl">
                    <a:srgbClr val="000000">
                      <a:alpha val="43137"/>
                    </a:srgbClr>
                  </a:outerShdw>
                </a:effectLst>
                <a:uLnTx/>
                <a:uFillTx/>
              </a:rPr>
              <a:t> Together Activity: </a:t>
            </a:r>
            <a:br>
              <a:rPr kumimoji="0" lang="en-US" sz="4400" b="1" i="0" u="none" strike="noStrike" kern="0" cap="none" spc="0" normalizeH="0" noProof="0" dirty="0" smtClean="0">
                <a:ln>
                  <a:noFill/>
                </a:ln>
                <a:solidFill>
                  <a:srgbClr val="FFFFFF"/>
                </a:solidFill>
                <a:effectLst>
                  <a:outerShdw blurRad="38100" dist="38100" dir="2700000" algn="tl">
                    <a:srgbClr val="000000">
                      <a:alpha val="43137"/>
                    </a:srgbClr>
                  </a:outerShdw>
                </a:effectLst>
                <a:uLnTx/>
                <a:uFillTx/>
              </a:rPr>
            </a:br>
            <a:r>
              <a:rPr lang="en-US" sz="4400" kern="0" dirty="0" smtClean="0">
                <a:solidFill>
                  <a:srgbClr val="FFFFFF"/>
                </a:solidFill>
              </a:rPr>
              <a:t>Selecting Supports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94855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495929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98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284162"/>
            <a:ext cx="9144000" cy="2354521"/>
          </a:xfrm>
        </p:spPr>
        <p:txBody>
          <a:bodyPr>
            <a:noAutofit/>
          </a:bodyPr>
          <a:lstStyle/>
          <a:p>
            <a:r>
              <a:rPr lang="en-US" sz="4000" dirty="0">
                <a:solidFill>
                  <a:srgbClr val="FFFF00"/>
                </a:solidFill>
                <a:effectLst>
                  <a:outerShdw blurRad="38100" dist="38100" dir="2700000" algn="tl">
                    <a:srgbClr val="000000">
                      <a:alpha val="43137"/>
                    </a:srgbClr>
                  </a:outerShdw>
                </a:effectLst>
              </a:rPr>
              <a:t/>
            </a:r>
            <a:br>
              <a:rPr lang="en-US" sz="4000" dirty="0">
                <a:solidFill>
                  <a:srgbClr val="FFFF00"/>
                </a:solidFill>
                <a:effectLst>
                  <a:outerShdw blurRad="38100" dist="38100" dir="2700000" algn="tl">
                    <a:srgbClr val="000000">
                      <a:alpha val="43137"/>
                    </a:srgbClr>
                  </a:outerShdw>
                </a:effectLst>
              </a:rPr>
            </a:br>
            <a:endParaRPr lang="en-US" sz="4000" dirty="0">
              <a:solidFill>
                <a:srgbClr val="FFFF00"/>
              </a:solidFill>
              <a:effectLst>
                <a:outerShdw blurRad="38100" dist="38100" dir="2700000" algn="tl">
                  <a:srgbClr val="000000">
                    <a:alpha val="43137"/>
                  </a:srgbClr>
                </a:outerShdw>
              </a:effectLst>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0620" t="25605" r="9437" b="-873"/>
          <a:stretch/>
        </p:blipFill>
        <p:spPr>
          <a:xfrm>
            <a:off x="1526146" y="2195847"/>
            <a:ext cx="6091708" cy="4301544"/>
          </a:xfrm>
          <a:prstGeom prst="rect">
            <a:avLst/>
          </a:prstGeom>
        </p:spPr>
      </p:pic>
      <p:sp>
        <p:nvSpPr>
          <p:cNvPr id="6" name="Title 1"/>
          <p:cNvSpPr txBox="1">
            <a:spLocks/>
          </p:cNvSpPr>
          <p:nvPr/>
        </p:nvSpPr>
        <p:spPr bwMode="auto">
          <a:xfrm>
            <a:off x="0" y="228600"/>
            <a:ext cx="9144000" cy="2354521"/>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600" b="1">
                <a:solidFill>
                  <a:srgbClr val="FFFFFF"/>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Arial" panose="020B0604020202020204" pitchFamily="34" charset="0"/>
              </a:rPr>
              <a:t>Writing an </a:t>
            </a:r>
            <a:r>
              <a:rPr kumimoji="0" lang="en-US" sz="4000" b="1" i="0" u="sng"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Arial" panose="020B0604020202020204" pitchFamily="34" charset="0"/>
              </a:rPr>
              <a:t>Individualized</a:t>
            </a:r>
            <a:r>
              <a:rPr kumimoji="0" lang="en-US" sz="40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Arial" panose="020B0604020202020204" pitchFamily="34" charset="0"/>
              </a:rPr>
              <a:t> Education Program (IEP): </a:t>
            </a:r>
            <a:r>
              <a:rPr kumimoji="0" lang="en-US" sz="4000" b="1" i="0" u="none" strike="noStrike" kern="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mj-ea"/>
                <a:cs typeface="Arial" panose="020B0604020202020204" pitchFamily="34" charset="0"/>
              </a:rPr>
              <a:t>Accommodations, Modifications, &amp; Service Delivery</a:t>
            </a:r>
            <a:r>
              <a:rPr kumimoji="0" lang="en-US" sz="4000" b="1" i="0" u="none" strike="noStrike" kern="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mj-ea"/>
                <a:cs typeface="+mj-cs"/>
              </a:rPr>
              <a:t/>
            </a:r>
            <a:br>
              <a:rPr kumimoji="0" lang="en-US" sz="4000" b="1" i="0" u="none" strike="noStrike" kern="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mj-ea"/>
                <a:cs typeface="+mj-cs"/>
              </a:rPr>
            </a:br>
            <a:endParaRPr kumimoji="0" lang="en-US" sz="40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mj-ea"/>
              <a:cs typeface="+mj-cs"/>
            </a:endParaRPr>
          </a:p>
        </p:txBody>
      </p:sp>
    </p:spTree>
    <p:extLst>
      <p:ext uri="{BB962C8B-B14F-4D97-AF65-F5344CB8AC3E}">
        <p14:creationId xmlns:p14="http://schemas.microsoft.com/office/powerpoint/2010/main" val="16679635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66" y="0"/>
            <a:ext cx="9169166" cy="68580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5649" y="2971800"/>
            <a:ext cx="5907536" cy="2024047"/>
          </a:xfrm>
          <a:prstGeom prst="rect">
            <a:avLst/>
          </a:prstGeom>
        </p:spPr>
      </p:pic>
    </p:spTree>
    <p:extLst>
      <p:ext uri="{BB962C8B-B14F-4D97-AF65-F5344CB8AC3E}">
        <p14:creationId xmlns:p14="http://schemas.microsoft.com/office/powerpoint/2010/main" val="22501055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158" t="4444" r="25302" b="53333"/>
          <a:stretch/>
        </p:blipFill>
        <p:spPr>
          <a:xfrm>
            <a:off x="6065" y="0"/>
            <a:ext cx="9214135" cy="4343400"/>
          </a:xfrm>
          <a:prstGeom prst="rect">
            <a:avLst/>
          </a:prstGeom>
        </p:spPr>
      </p:pic>
      <p:sp>
        <p:nvSpPr>
          <p:cNvPr id="7" name="Oval 6"/>
          <p:cNvSpPr/>
          <p:nvPr/>
        </p:nvSpPr>
        <p:spPr>
          <a:xfrm>
            <a:off x="-49876" y="0"/>
            <a:ext cx="1676400" cy="381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1061" t="4445" r="3636" b="52222"/>
          <a:stretch/>
        </p:blipFill>
        <p:spPr>
          <a:xfrm>
            <a:off x="1" y="3048000"/>
            <a:ext cx="9144000" cy="3810000"/>
          </a:xfrm>
          <a:prstGeom prst="rect">
            <a:avLst/>
          </a:prstGeom>
        </p:spPr>
      </p:pic>
      <p:sp>
        <p:nvSpPr>
          <p:cNvPr id="5" name="Oval 4"/>
          <p:cNvSpPr/>
          <p:nvPr/>
        </p:nvSpPr>
        <p:spPr>
          <a:xfrm>
            <a:off x="-76200" y="2895600"/>
            <a:ext cx="1676400" cy="5334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018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91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6" name="TextBox 5"/>
          <p:cNvSpPr txBox="1"/>
          <p:nvPr/>
        </p:nvSpPr>
        <p:spPr>
          <a:xfrm>
            <a:off x="375745" y="5029200"/>
            <a:ext cx="8534400" cy="1631216"/>
          </a:xfrm>
          <a:prstGeom prst="rect">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US" sz="2800" dirty="0" smtClean="0">
                <a:solidFill>
                  <a:srgbClr val="002060"/>
                </a:solidFill>
                <a:effectLst>
                  <a:outerShdw blurRad="38100" dist="38100" dir="2700000" algn="tl">
                    <a:srgbClr val="000000">
                      <a:alpha val="43137"/>
                    </a:srgbClr>
                  </a:outerShdw>
                </a:effectLst>
              </a:rPr>
              <a:t>Remember:</a:t>
            </a:r>
            <a:r>
              <a:rPr lang="en-US" sz="2400" dirty="0" smtClean="0">
                <a:solidFill>
                  <a:srgbClr val="002060"/>
                </a:solidFill>
              </a:rPr>
              <a:t>  LAA2 is no longer used for statewide assessment.  LAA2 subtests may be used at the secondary level as an option to meet graduation requirements for students enrolled in high school before the 2014-2015 school year.</a:t>
            </a:r>
            <a:endParaRPr lang="en-US" sz="2400" dirty="0">
              <a:solidFill>
                <a:srgbClr val="002060"/>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949203"/>
            <a:ext cx="3402767" cy="2268511"/>
          </a:xfrm>
          <a:prstGeom prst="rect">
            <a:avLst/>
          </a:prstGeom>
        </p:spPr>
      </p:pic>
      <p:sp>
        <p:nvSpPr>
          <p:cNvPr id="4" name="Content Placeholder 3"/>
          <p:cNvSpPr>
            <a:spLocks noGrp="1"/>
          </p:cNvSpPr>
          <p:nvPr>
            <p:ph sz="half" idx="4294967295"/>
          </p:nvPr>
        </p:nvSpPr>
        <p:spPr>
          <a:xfrm>
            <a:off x="2924331" y="1354015"/>
            <a:ext cx="6219669" cy="3423718"/>
          </a:xfrm>
        </p:spPr>
        <p:txBody>
          <a:bodyPr>
            <a:noAutofit/>
          </a:bodyPr>
          <a:lstStyle/>
          <a:p>
            <a:pPr marL="0" indent="0" algn="ctr">
              <a:spcBef>
                <a:spcPts val="0"/>
              </a:spcBef>
              <a:spcAft>
                <a:spcPts val="1200"/>
              </a:spcAft>
              <a:buNone/>
            </a:pPr>
            <a:r>
              <a:rPr lang="en-US" dirty="0" smtClean="0">
                <a:solidFill>
                  <a:schemeClr val="bg1"/>
                </a:solidFill>
                <a:effectLst>
                  <a:outerShdw blurRad="38100" dist="38100" dir="2700000" algn="tl">
                    <a:srgbClr val="000000">
                      <a:alpha val="43137"/>
                    </a:srgbClr>
                  </a:outerShdw>
                </a:effectLst>
              </a:rPr>
              <a:t>Will the Student be Participating in the Regular Assessment?</a:t>
            </a:r>
          </a:p>
          <a:p>
            <a:pPr lvl="1">
              <a:buFont typeface="Arial" panose="020B0604020202020204" pitchFamily="34" charset="0"/>
              <a:buChar char="•"/>
            </a:pPr>
            <a:r>
              <a:rPr lang="en-US" sz="3200" dirty="0" smtClean="0">
                <a:solidFill>
                  <a:schemeClr val="bg1"/>
                </a:solidFill>
                <a:effectLst>
                  <a:outerShdw blurRad="38100" dist="38100" dir="2700000" algn="tl">
                    <a:srgbClr val="000000">
                      <a:alpha val="43137"/>
                    </a:srgbClr>
                  </a:outerShdw>
                </a:effectLst>
              </a:rPr>
              <a:t>If Not, Why </a:t>
            </a:r>
            <a:r>
              <a:rPr lang="en-US" sz="3200" dirty="0">
                <a:solidFill>
                  <a:schemeClr val="bg1"/>
                </a:solidFill>
                <a:effectLst>
                  <a:outerShdw blurRad="38100" dist="38100" dir="2700000" algn="tl">
                    <a:srgbClr val="000000">
                      <a:alpha val="43137"/>
                    </a:srgbClr>
                  </a:outerShdw>
                </a:effectLst>
              </a:rPr>
              <a:t>N</a:t>
            </a:r>
            <a:r>
              <a:rPr lang="en-US" sz="3200" dirty="0" smtClean="0">
                <a:solidFill>
                  <a:schemeClr val="bg1"/>
                </a:solidFill>
                <a:effectLst>
                  <a:outerShdw blurRad="38100" dist="38100" dir="2700000" algn="tl">
                    <a:srgbClr val="000000">
                      <a:alpha val="43137"/>
                    </a:srgbClr>
                  </a:outerShdw>
                </a:effectLst>
              </a:rPr>
              <a:t>ot?</a:t>
            </a:r>
          </a:p>
          <a:p>
            <a:pPr lvl="1">
              <a:buFont typeface="Arial" panose="020B0604020202020204" pitchFamily="34" charset="0"/>
              <a:buChar char="•"/>
            </a:pPr>
            <a:r>
              <a:rPr lang="en-US" sz="3200" dirty="0" smtClean="0">
                <a:solidFill>
                  <a:schemeClr val="bg1"/>
                </a:solidFill>
                <a:effectLst>
                  <a:outerShdw blurRad="38100" dist="38100" dir="2700000" algn="tl">
                    <a:srgbClr val="000000">
                      <a:alpha val="43137"/>
                    </a:srgbClr>
                  </a:outerShdw>
                </a:effectLst>
              </a:rPr>
              <a:t>Does the Student </a:t>
            </a:r>
            <a:r>
              <a:rPr lang="en-US" sz="3200" dirty="0">
                <a:solidFill>
                  <a:schemeClr val="bg1"/>
                </a:solidFill>
                <a:effectLst>
                  <a:outerShdw blurRad="38100" dist="38100" dir="2700000" algn="tl">
                    <a:srgbClr val="000000">
                      <a:alpha val="43137"/>
                    </a:srgbClr>
                  </a:outerShdw>
                </a:effectLst>
              </a:rPr>
              <a:t>M</a:t>
            </a:r>
            <a:r>
              <a:rPr lang="en-US" sz="3200" dirty="0" smtClean="0">
                <a:solidFill>
                  <a:schemeClr val="bg1"/>
                </a:solidFill>
                <a:effectLst>
                  <a:outerShdw blurRad="38100" dist="38100" dir="2700000" algn="tl">
                    <a:srgbClr val="000000">
                      <a:alpha val="43137"/>
                    </a:srgbClr>
                  </a:outerShdw>
                </a:effectLst>
              </a:rPr>
              <a:t>eet Criteria for Alternate </a:t>
            </a:r>
            <a:r>
              <a:rPr lang="en-US" sz="3200" dirty="0">
                <a:solidFill>
                  <a:schemeClr val="bg1"/>
                </a:solidFill>
                <a:effectLst>
                  <a:outerShdw blurRad="38100" dist="38100" dir="2700000" algn="tl">
                    <a:srgbClr val="000000">
                      <a:alpha val="43137"/>
                    </a:srgbClr>
                  </a:outerShdw>
                </a:effectLst>
              </a:rPr>
              <a:t>A</a:t>
            </a:r>
            <a:r>
              <a:rPr lang="en-US" sz="3200" dirty="0" smtClean="0">
                <a:solidFill>
                  <a:schemeClr val="bg1"/>
                </a:solidFill>
                <a:effectLst>
                  <a:outerShdw blurRad="38100" dist="38100" dir="2700000" algn="tl">
                    <a:srgbClr val="000000">
                      <a:alpha val="43137"/>
                    </a:srgbClr>
                  </a:outerShdw>
                </a:effectLst>
              </a:rPr>
              <a:t>ssessment?</a:t>
            </a:r>
            <a:endParaRPr lang="en-US" sz="3200" dirty="0">
              <a:solidFill>
                <a:schemeClr val="bg1"/>
              </a:solidFill>
              <a:effectLst>
                <a:outerShdw blurRad="38100" dist="38100" dir="2700000" algn="tl">
                  <a:srgbClr val="000000">
                    <a:alpha val="43137"/>
                  </a:srgbClr>
                </a:outerShdw>
              </a:effectLst>
            </a:endParaRPr>
          </a:p>
        </p:txBody>
      </p:sp>
      <p:sp>
        <p:nvSpPr>
          <p:cNvPr id="7" name="Title 1"/>
          <p:cNvSpPr txBox="1">
            <a:spLocks noGrp="1"/>
          </p:cNvSpPr>
          <p:nvPr>
            <p:ph type="title" idx="4294967295"/>
          </p:nvPr>
        </p:nvSpPr>
        <p:spPr bwMode="auto">
          <a:xfrm>
            <a:off x="628650" y="46038"/>
            <a:ext cx="7886700" cy="1325562"/>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Statewide Assessments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22926748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91000">
              <a:srgbClr val="0099DE"/>
            </a:gs>
            <a:gs pos="0">
              <a:srgbClr val="085DAC"/>
            </a:gs>
          </a:gsLst>
          <a:lin ang="5400000" scaled="1"/>
        </a:gra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158082"/>
            <a:ext cx="4000500" cy="26670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3657600"/>
            <a:ext cx="4348248" cy="296164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5000" y="2553832"/>
            <a:ext cx="3813748" cy="2542499"/>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98702" y="1295400"/>
            <a:ext cx="3276600" cy="2184400"/>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9912" y="4172096"/>
            <a:ext cx="3657600" cy="2438400"/>
          </a:xfrm>
          <a:prstGeom prst="rect">
            <a:avLst/>
          </a:prstGeom>
        </p:spPr>
      </p:pic>
      <p:sp>
        <p:nvSpPr>
          <p:cNvPr id="10" name="Title 1"/>
          <p:cNvSpPr txBox="1">
            <a:spLocks noGrp="1"/>
          </p:cNvSpPr>
          <p:nvPr>
            <p:ph type="title" idx="4294967295"/>
          </p:nvPr>
        </p:nvSpPr>
        <p:spPr bwMode="auto">
          <a:xfrm>
            <a:off x="628650" y="152400"/>
            <a:ext cx="7886700" cy="1325563"/>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LRE Considerations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27713934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91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228600" y="1250950"/>
            <a:ext cx="8839200" cy="1797050"/>
          </a:xfrm>
        </p:spPr>
        <p:txBody>
          <a:bodyPr>
            <a:noAutofit/>
          </a:bodyPr>
          <a:lstStyle/>
          <a:p>
            <a:pPr marL="0" lvl="2" indent="0">
              <a:spcBef>
                <a:spcPts val="1000"/>
              </a:spcBef>
              <a:spcAft>
                <a:spcPts val="2400"/>
              </a:spcAft>
              <a:buNone/>
            </a:pPr>
            <a:r>
              <a:rPr lang="en-US" sz="4800" dirty="0" smtClean="0">
                <a:solidFill>
                  <a:srgbClr val="FFFF00"/>
                </a:solidFill>
                <a:effectLst>
                  <a:outerShdw blurRad="38100" dist="38100" dir="2700000" algn="tl">
                    <a:srgbClr val="000000">
                      <a:alpha val="43137"/>
                    </a:srgbClr>
                  </a:outerShdw>
                </a:effectLst>
              </a:rPr>
              <a:t>Ask: </a:t>
            </a:r>
            <a:r>
              <a:rPr lang="en-US" sz="3600" dirty="0" smtClean="0">
                <a:solidFill>
                  <a:srgbClr val="FFFF00"/>
                </a:solidFill>
                <a:effectLst>
                  <a:outerShdw blurRad="38100" dist="38100" dir="2700000" algn="tl">
                    <a:srgbClr val="000000">
                      <a:alpha val="43137"/>
                    </a:srgbClr>
                  </a:outerShdw>
                </a:effectLst>
              </a:rPr>
              <a:t>Given </a:t>
            </a:r>
            <a:r>
              <a:rPr lang="en-US" sz="3600" dirty="0">
                <a:solidFill>
                  <a:srgbClr val="FFFF00"/>
                </a:solidFill>
                <a:effectLst>
                  <a:outerShdw blurRad="38100" dist="38100" dir="2700000" algn="tl">
                    <a:srgbClr val="000000">
                      <a:alpha val="43137"/>
                    </a:srgbClr>
                  </a:outerShdw>
                </a:effectLst>
              </a:rPr>
              <a:t>the </a:t>
            </a:r>
            <a:r>
              <a:rPr lang="en-US" sz="3600" dirty="0" smtClean="0">
                <a:solidFill>
                  <a:srgbClr val="FFFF00"/>
                </a:solidFill>
                <a:effectLst>
                  <a:outerShdw blurRad="38100" dist="38100" dir="2700000" algn="tl">
                    <a:srgbClr val="000000">
                      <a:alpha val="43137"/>
                    </a:srgbClr>
                  </a:outerShdw>
                </a:effectLst>
              </a:rPr>
              <a:t>Services </a:t>
            </a:r>
            <a:r>
              <a:rPr lang="en-US" sz="3600" dirty="0">
                <a:solidFill>
                  <a:srgbClr val="FFFF00"/>
                </a:solidFill>
                <a:effectLst>
                  <a:outerShdw blurRad="38100" dist="38100" dir="2700000" algn="tl">
                    <a:srgbClr val="000000">
                      <a:alpha val="43137"/>
                    </a:srgbClr>
                  </a:outerShdw>
                </a:effectLst>
              </a:rPr>
              <a:t>N</a:t>
            </a:r>
            <a:r>
              <a:rPr lang="en-US" sz="3600" dirty="0" smtClean="0">
                <a:solidFill>
                  <a:srgbClr val="FFFF00"/>
                </a:solidFill>
                <a:effectLst>
                  <a:outerShdw blurRad="38100" dist="38100" dir="2700000" algn="tl">
                    <a:srgbClr val="000000">
                      <a:alpha val="43137"/>
                    </a:srgbClr>
                  </a:outerShdw>
                </a:effectLst>
              </a:rPr>
              <a:t>eeded</a:t>
            </a:r>
            <a:r>
              <a:rPr lang="en-US" sz="3600" dirty="0">
                <a:solidFill>
                  <a:srgbClr val="FFFF00"/>
                </a:solidFill>
                <a:effectLst>
                  <a:outerShdw blurRad="38100" dist="38100" dir="2700000" algn="tl">
                    <a:srgbClr val="000000">
                      <a:alpha val="43137"/>
                    </a:srgbClr>
                  </a:outerShdw>
                </a:effectLst>
              </a:rPr>
              <a:t>, what is the </a:t>
            </a:r>
            <a:r>
              <a:rPr lang="en-US" sz="3600" dirty="0" smtClean="0">
                <a:solidFill>
                  <a:srgbClr val="FFFF00"/>
                </a:solidFill>
                <a:effectLst>
                  <a:outerShdw blurRad="38100" dist="38100" dir="2700000" algn="tl">
                    <a:srgbClr val="000000">
                      <a:alpha val="43137"/>
                    </a:srgbClr>
                  </a:outerShdw>
                </a:effectLst>
              </a:rPr>
              <a:t>Best </a:t>
            </a:r>
            <a:r>
              <a:rPr lang="en-US" sz="3600" dirty="0">
                <a:solidFill>
                  <a:srgbClr val="FFFF00"/>
                </a:solidFill>
                <a:effectLst>
                  <a:outerShdw blurRad="38100" dist="38100" dir="2700000" algn="tl">
                    <a:srgbClr val="000000">
                      <a:alpha val="43137"/>
                    </a:srgbClr>
                  </a:outerShdw>
                </a:effectLst>
              </a:rPr>
              <a:t>C</a:t>
            </a:r>
            <a:r>
              <a:rPr lang="en-US" sz="3600" dirty="0" smtClean="0">
                <a:solidFill>
                  <a:srgbClr val="FFFF00"/>
                </a:solidFill>
                <a:effectLst>
                  <a:outerShdw blurRad="38100" dist="38100" dir="2700000" algn="tl">
                    <a:srgbClr val="000000">
                      <a:alpha val="43137"/>
                    </a:srgbClr>
                  </a:outerShdw>
                </a:effectLst>
              </a:rPr>
              <a:t>ontext </a:t>
            </a:r>
            <a:r>
              <a:rPr lang="en-US" sz="3600" dirty="0">
                <a:solidFill>
                  <a:srgbClr val="FFFF00"/>
                </a:solidFill>
                <a:effectLst>
                  <a:outerShdw blurRad="38100" dist="38100" dir="2700000" algn="tl">
                    <a:srgbClr val="000000">
                      <a:alpha val="43137"/>
                    </a:srgbClr>
                  </a:outerShdw>
                </a:effectLst>
              </a:rPr>
              <a:t>for </a:t>
            </a:r>
            <a:r>
              <a:rPr lang="en-US" sz="3600" dirty="0" smtClean="0">
                <a:solidFill>
                  <a:srgbClr val="FFFF00"/>
                </a:solidFill>
                <a:effectLst>
                  <a:outerShdw blurRad="38100" dist="38100" dir="2700000" algn="tl">
                    <a:srgbClr val="000000">
                      <a:alpha val="43137"/>
                    </a:srgbClr>
                  </a:outerShdw>
                </a:effectLst>
              </a:rPr>
              <a:t>Providing </a:t>
            </a:r>
            <a:r>
              <a:rPr lang="en-US" sz="3600" dirty="0">
                <a:solidFill>
                  <a:srgbClr val="FFFF00"/>
                </a:solidFill>
                <a:effectLst>
                  <a:outerShdw blurRad="38100" dist="38100" dir="2700000" algn="tl">
                    <a:srgbClr val="000000">
                      <a:alpha val="43137"/>
                    </a:srgbClr>
                  </a:outerShdw>
                </a:effectLst>
              </a:rPr>
              <a:t>those </a:t>
            </a:r>
            <a:r>
              <a:rPr lang="en-US" sz="3600" dirty="0" smtClean="0">
                <a:solidFill>
                  <a:srgbClr val="FFFF00"/>
                </a:solidFill>
                <a:effectLst>
                  <a:outerShdw blurRad="38100" dist="38100" dir="2700000" algn="tl">
                    <a:srgbClr val="000000">
                      <a:alpha val="43137"/>
                    </a:srgbClr>
                  </a:outerShdw>
                </a:effectLst>
              </a:rPr>
              <a:t>Services?</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21561" y="3233648"/>
            <a:ext cx="3666226" cy="2590800"/>
          </a:xfrm>
          <a:prstGeom prst="rect">
            <a:avLst/>
          </a:prstGeom>
        </p:spPr>
      </p:pic>
      <p:sp>
        <p:nvSpPr>
          <p:cNvPr id="5" name="TextBox 4"/>
          <p:cNvSpPr txBox="1"/>
          <p:nvPr/>
        </p:nvSpPr>
        <p:spPr>
          <a:xfrm>
            <a:off x="-228600" y="2667000"/>
            <a:ext cx="5867400" cy="3724096"/>
          </a:xfrm>
          <a:prstGeom prst="rect">
            <a:avLst/>
          </a:prstGeom>
          <a:noFill/>
        </p:spPr>
        <p:txBody>
          <a:bodyPr wrap="square" rtlCol="0">
            <a:spAutoFit/>
          </a:bodyPr>
          <a:lstStyle/>
          <a:p>
            <a:pPr marL="822960" lvl="1" indent="-457200">
              <a:spcAft>
                <a:spcPts val="2400"/>
              </a:spcAft>
              <a:buFont typeface="Arial" panose="020B0604020202020204" pitchFamily="34" charset="0"/>
              <a:buChar char="•"/>
            </a:pPr>
            <a:r>
              <a:rPr lang="en-US" sz="3600" dirty="0">
                <a:solidFill>
                  <a:schemeClr val="bg1"/>
                </a:solidFill>
                <a:effectLst>
                  <a:outerShdw blurRad="38100" dist="38100" dir="2700000" algn="tl">
                    <a:srgbClr val="000000">
                      <a:alpha val="43137"/>
                    </a:srgbClr>
                  </a:outerShdw>
                </a:effectLst>
              </a:rPr>
              <a:t>What Will Allow Maximum Access to the General Curriculum?</a:t>
            </a:r>
          </a:p>
          <a:p>
            <a:pPr marL="822960" lvl="1" indent="-457200">
              <a:spcAft>
                <a:spcPts val="2400"/>
              </a:spcAft>
              <a:buFont typeface="Arial" panose="020B0604020202020204" pitchFamily="34" charset="0"/>
              <a:buChar char="•"/>
            </a:pPr>
            <a:r>
              <a:rPr lang="en-US" sz="3600" dirty="0">
                <a:solidFill>
                  <a:schemeClr val="bg1"/>
                </a:solidFill>
                <a:effectLst>
                  <a:outerShdw blurRad="38100" dist="38100" dir="2700000" algn="tl">
                    <a:srgbClr val="000000">
                      <a:alpha val="43137"/>
                    </a:srgbClr>
                  </a:outerShdw>
                </a:effectLst>
              </a:rPr>
              <a:t>What Will Allow Maximum Access to a Student’s Peers?</a:t>
            </a:r>
          </a:p>
        </p:txBody>
      </p:sp>
      <p:sp>
        <p:nvSpPr>
          <p:cNvPr id="6"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LRE Considerations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39791187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91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140651" y="1216665"/>
            <a:ext cx="4953000" cy="4759325"/>
          </a:xfrm>
        </p:spPr>
        <p:txBody>
          <a:bodyPr>
            <a:noAutofit/>
          </a:bodyPr>
          <a:lstStyle/>
          <a:p>
            <a:pPr marL="0" indent="0">
              <a:buNone/>
            </a:pPr>
            <a:r>
              <a:rPr lang="en-US" sz="4000" dirty="0" smtClean="0">
                <a:solidFill>
                  <a:srgbClr val="FFFF00"/>
                </a:solidFill>
                <a:effectLst>
                  <a:outerShdw blurRad="38100" dist="38100" dir="2700000" algn="tl">
                    <a:srgbClr val="000000">
                      <a:alpha val="43137"/>
                    </a:srgbClr>
                  </a:outerShdw>
                </a:effectLst>
              </a:rPr>
              <a:t>LRE:</a:t>
            </a:r>
          </a:p>
          <a:p>
            <a:r>
              <a:rPr lang="en-US" dirty="0" smtClean="0">
                <a:solidFill>
                  <a:schemeClr val="bg1"/>
                </a:solidFill>
                <a:effectLst>
                  <a:outerShdw blurRad="38100" dist="38100" dir="2700000" algn="tl">
                    <a:srgbClr val="000000">
                      <a:alpha val="43137"/>
                    </a:srgbClr>
                  </a:outerShdw>
                </a:effectLst>
              </a:rPr>
              <a:t>A Continuum of Services</a:t>
            </a:r>
          </a:p>
          <a:p>
            <a:r>
              <a:rPr lang="en-US" dirty="0" smtClean="0">
                <a:solidFill>
                  <a:schemeClr val="bg1"/>
                </a:solidFill>
                <a:effectLst>
                  <a:outerShdw blurRad="38100" dist="38100" dir="2700000" algn="tl">
                    <a:srgbClr val="000000">
                      <a:alpha val="43137"/>
                    </a:srgbClr>
                  </a:outerShdw>
                </a:effectLst>
              </a:rPr>
              <a:t>Ensure Students with Disabilities are Educated with Peers </a:t>
            </a:r>
            <a:r>
              <a:rPr lang="en-US" dirty="0">
                <a:solidFill>
                  <a:schemeClr val="bg1"/>
                </a:solidFill>
                <a:effectLst>
                  <a:outerShdw blurRad="38100" dist="38100" dir="2700000" algn="tl">
                    <a:srgbClr val="000000">
                      <a:alpha val="43137"/>
                    </a:srgbClr>
                  </a:outerShdw>
                </a:effectLst>
              </a:rPr>
              <a:t>W</a:t>
            </a:r>
            <a:r>
              <a:rPr lang="en-US" dirty="0" smtClean="0">
                <a:solidFill>
                  <a:schemeClr val="bg1"/>
                </a:solidFill>
                <a:effectLst>
                  <a:outerShdw blurRad="38100" dist="38100" dir="2700000" algn="tl">
                    <a:srgbClr val="000000">
                      <a:alpha val="43137"/>
                    </a:srgbClr>
                  </a:outerShdw>
                </a:effectLst>
              </a:rPr>
              <a:t>ho </a:t>
            </a:r>
            <a:r>
              <a:rPr lang="en-US" dirty="0">
                <a:solidFill>
                  <a:schemeClr val="bg1"/>
                </a:solidFill>
                <a:effectLst>
                  <a:outerShdw blurRad="38100" dist="38100" dir="2700000" algn="tl">
                    <a:srgbClr val="000000">
                      <a:alpha val="43137"/>
                    </a:srgbClr>
                  </a:outerShdw>
                </a:effectLst>
              </a:rPr>
              <a:t>D</a:t>
            </a:r>
            <a:r>
              <a:rPr lang="en-US" dirty="0" smtClean="0">
                <a:solidFill>
                  <a:schemeClr val="bg1"/>
                </a:solidFill>
                <a:effectLst>
                  <a:outerShdw blurRad="38100" dist="38100" dir="2700000" algn="tl">
                    <a:srgbClr val="000000">
                      <a:alpha val="43137"/>
                    </a:srgbClr>
                  </a:outerShdw>
                </a:effectLst>
              </a:rPr>
              <a:t>o Not </a:t>
            </a:r>
            <a:r>
              <a:rPr lang="en-US" dirty="0">
                <a:solidFill>
                  <a:schemeClr val="bg1"/>
                </a:solidFill>
                <a:effectLst>
                  <a:outerShdw blurRad="38100" dist="38100" dir="2700000" algn="tl">
                    <a:srgbClr val="000000">
                      <a:alpha val="43137"/>
                    </a:srgbClr>
                  </a:outerShdw>
                </a:effectLst>
              </a:rPr>
              <a:t>H</a:t>
            </a:r>
            <a:r>
              <a:rPr lang="en-US" dirty="0" smtClean="0">
                <a:solidFill>
                  <a:schemeClr val="bg1"/>
                </a:solidFill>
                <a:effectLst>
                  <a:outerShdw blurRad="38100" dist="38100" dir="2700000" algn="tl">
                    <a:srgbClr val="000000">
                      <a:alpha val="43137"/>
                    </a:srgbClr>
                  </a:outerShdw>
                </a:effectLst>
              </a:rPr>
              <a:t>ave Disabilities to the Maximum </a:t>
            </a:r>
            <a:r>
              <a:rPr lang="en-US" dirty="0">
                <a:solidFill>
                  <a:schemeClr val="bg1"/>
                </a:solidFill>
                <a:effectLst>
                  <a:outerShdw blurRad="38100" dist="38100" dir="2700000" algn="tl">
                    <a:srgbClr val="000000">
                      <a:alpha val="43137"/>
                    </a:srgbClr>
                  </a:outerShdw>
                </a:effectLst>
              </a:rPr>
              <a:t>E</a:t>
            </a:r>
            <a:r>
              <a:rPr lang="en-US" dirty="0" smtClean="0">
                <a:solidFill>
                  <a:schemeClr val="bg1"/>
                </a:solidFill>
                <a:effectLst>
                  <a:outerShdw blurRad="38100" dist="38100" dir="2700000" algn="tl">
                    <a:srgbClr val="000000">
                      <a:alpha val="43137"/>
                    </a:srgbClr>
                  </a:outerShdw>
                </a:effectLst>
              </a:rPr>
              <a:t>xtent </a:t>
            </a:r>
            <a:r>
              <a:rPr lang="en-US" dirty="0">
                <a:solidFill>
                  <a:schemeClr val="bg1"/>
                </a:solidFill>
                <a:effectLst>
                  <a:outerShdw blurRad="38100" dist="38100" dir="2700000" algn="tl">
                    <a:srgbClr val="000000">
                      <a:alpha val="43137"/>
                    </a:srgbClr>
                  </a:outerShdw>
                </a:effectLst>
              </a:rPr>
              <a:t>A</a:t>
            </a:r>
            <a:r>
              <a:rPr lang="en-US" dirty="0" smtClean="0">
                <a:solidFill>
                  <a:schemeClr val="bg1"/>
                </a:solidFill>
                <a:effectLst>
                  <a:outerShdw blurRad="38100" dist="38100" dir="2700000" algn="tl">
                    <a:srgbClr val="000000">
                      <a:alpha val="43137"/>
                    </a:srgbClr>
                  </a:outerShdw>
                </a:effectLst>
              </a:rPr>
              <a:t>ppropriate.</a:t>
            </a:r>
            <a:endParaRPr lang="en-US" dirty="0">
              <a:solidFill>
                <a:schemeClr val="bg1"/>
              </a:solidFill>
              <a:effectLst>
                <a:outerShdw blurRad="38100" dist="38100" dir="2700000" algn="tl">
                  <a:srgbClr val="000000">
                    <a:alpha val="43137"/>
                  </a:srgbClr>
                </a:outerShdw>
              </a:effectLst>
            </a:endParaRPr>
          </a:p>
        </p:txBody>
      </p:sp>
      <p:grpSp>
        <p:nvGrpSpPr>
          <p:cNvPr id="14" name="Group 13"/>
          <p:cNvGrpSpPr/>
          <p:nvPr/>
        </p:nvGrpSpPr>
        <p:grpSpPr>
          <a:xfrm>
            <a:off x="4736149" y="1100223"/>
            <a:ext cx="4267200" cy="5573698"/>
            <a:chOff x="4736149" y="1100223"/>
            <a:chExt cx="4267200" cy="5573698"/>
          </a:xfrm>
        </p:grpSpPr>
        <p:sp>
          <p:nvSpPr>
            <p:cNvPr id="6" name="Rectangle 5"/>
            <p:cNvSpPr/>
            <p:nvPr/>
          </p:nvSpPr>
          <p:spPr>
            <a:xfrm>
              <a:off x="4736149" y="1100223"/>
              <a:ext cx="4267200" cy="5573698"/>
            </a:xfrm>
            <a:prstGeom prst="rect">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000" b="1" u="sng" dirty="0" smtClean="0">
                  <a:solidFill>
                    <a:srgbClr val="002060"/>
                  </a:solidFill>
                </a:rPr>
                <a:t>Instructional Services In:</a:t>
              </a:r>
            </a:p>
          </p:txBody>
        </p:sp>
        <p:sp>
          <p:nvSpPr>
            <p:cNvPr id="7" name="Rectangle 6"/>
            <p:cNvSpPr/>
            <p:nvPr/>
          </p:nvSpPr>
          <p:spPr>
            <a:xfrm>
              <a:off x="4926649" y="1738072"/>
              <a:ext cx="3886200" cy="68580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rgbClr val="002060"/>
                  </a:solidFill>
                  <a:effectLst>
                    <a:outerShdw blurRad="38100" dist="38100" dir="2700000" algn="tl">
                      <a:srgbClr val="000000">
                        <a:alpha val="43137"/>
                      </a:srgbClr>
                    </a:outerShdw>
                  </a:effectLst>
                </a:rPr>
                <a:t>Regular Classes</a:t>
              </a:r>
              <a:endParaRPr lang="en-US" sz="4000" dirty="0">
                <a:solidFill>
                  <a:srgbClr val="002060"/>
                </a:solidFill>
                <a:effectLst>
                  <a:outerShdw blurRad="38100" dist="38100" dir="2700000" algn="tl">
                    <a:srgbClr val="000000">
                      <a:alpha val="43137"/>
                    </a:srgbClr>
                  </a:outerShdw>
                </a:effectLst>
              </a:endParaRPr>
            </a:p>
          </p:txBody>
        </p:sp>
        <p:sp>
          <p:nvSpPr>
            <p:cNvPr id="8" name="Rectangle 7"/>
            <p:cNvSpPr/>
            <p:nvPr/>
          </p:nvSpPr>
          <p:spPr>
            <a:xfrm>
              <a:off x="5155249" y="2542037"/>
              <a:ext cx="3429000" cy="68580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800" dirty="0" smtClean="0">
                  <a:solidFill>
                    <a:srgbClr val="002060"/>
                  </a:solidFill>
                  <a:effectLst>
                    <a:outerShdw blurRad="38100" dist="38100" dir="2700000" algn="tl">
                      <a:srgbClr val="000000">
                        <a:alpha val="43137"/>
                      </a:srgbClr>
                    </a:outerShdw>
                  </a:effectLst>
                </a:rPr>
                <a:t>Special</a:t>
              </a:r>
              <a:r>
                <a:rPr lang="en-US" sz="3600" dirty="0" smtClean="0">
                  <a:solidFill>
                    <a:srgbClr val="002060"/>
                  </a:solidFill>
                  <a:effectLst>
                    <a:outerShdw blurRad="38100" dist="38100" dir="2700000" algn="tl">
                      <a:srgbClr val="000000">
                        <a:alpha val="43137"/>
                      </a:srgbClr>
                    </a:outerShdw>
                  </a:effectLst>
                </a:rPr>
                <a:t> Classes</a:t>
              </a:r>
              <a:endParaRPr lang="en-US" sz="3600" dirty="0">
                <a:solidFill>
                  <a:srgbClr val="002060"/>
                </a:solidFill>
                <a:effectLst>
                  <a:outerShdw blurRad="38100" dist="38100" dir="2700000" algn="tl">
                    <a:srgbClr val="000000">
                      <a:alpha val="43137"/>
                    </a:srgbClr>
                  </a:outerShdw>
                </a:effectLst>
              </a:endParaRPr>
            </a:p>
          </p:txBody>
        </p:sp>
        <p:sp>
          <p:nvSpPr>
            <p:cNvPr id="9" name="Rectangle 8"/>
            <p:cNvSpPr/>
            <p:nvPr/>
          </p:nvSpPr>
          <p:spPr>
            <a:xfrm>
              <a:off x="5383849" y="3367622"/>
              <a:ext cx="2971800" cy="68580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dirty="0" smtClean="0">
                  <a:solidFill>
                    <a:srgbClr val="002060"/>
                  </a:solidFill>
                  <a:effectLst>
                    <a:outerShdw blurRad="38100" dist="38100" dir="2700000" algn="tl">
                      <a:srgbClr val="000000">
                        <a:alpha val="43137"/>
                      </a:srgbClr>
                    </a:outerShdw>
                  </a:effectLst>
                </a:rPr>
                <a:t>Special Schools</a:t>
              </a:r>
              <a:endParaRPr lang="en-US" sz="3400" dirty="0">
                <a:solidFill>
                  <a:srgbClr val="002060"/>
                </a:solidFill>
                <a:effectLst>
                  <a:outerShdw blurRad="38100" dist="38100" dir="2700000" algn="tl">
                    <a:srgbClr val="000000">
                      <a:alpha val="43137"/>
                    </a:srgbClr>
                  </a:outerShdw>
                </a:effectLst>
              </a:endParaRPr>
            </a:p>
          </p:txBody>
        </p:sp>
        <p:sp>
          <p:nvSpPr>
            <p:cNvPr id="10" name="Rectangle 9"/>
            <p:cNvSpPr/>
            <p:nvPr/>
          </p:nvSpPr>
          <p:spPr>
            <a:xfrm>
              <a:off x="5612449" y="4148207"/>
              <a:ext cx="2514600" cy="68580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smtClean="0">
                  <a:solidFill>
                    <a:srgbClr val="002060"/>
                  </a:solidFill>
                  <a:effectLst>
                    <a:outerShdw blurRad="38100" dist="38100" dir="2700000" algn="tl">
                      <a:srgbClr val="000000">
                        <a:alpha val="43137"/>
                      </a:srgbClr>
                    </a:outerShdw>
                  </a:effectLst>
                </a:rPr>
                <a:t>Home</a:t>
              </a:r>
              <a:endParaRPr lang="en-US" sz="3000" dirty="0">
                <a:solidFill>
                  <a:srgbClr val="002060"/>
                </a:solidFill>
                <a:effectLst>
                  <a:outerShdw blurRad="38100" dist="38100" dir="2700000" algn="tl">
                    <a:srgbClr val="000000">
                      <a:alpha val="43137"/>
                    </a:srgbClr>
                  </a:outerShdw>
                </a:effectLst>
              </a:endParaRPr>
            </a:p>
          </p:txBody>
        </p:sp>
        <p:sp>
          <p:nvSpPr>
            <p:cNvPr id="11" name="Rectangle 10"/>
            <p:cNvSpPr/>
            <p:nvPr/>
          </p:nvSpPr>
          <p:spPr>
            <a:xfrm>
              <a:off x="5841049" y="4928792"/>
              <a:ext cx="2057400" cy="68580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smtClean="0">
                  <a:solidFill>
                    <a:srgbClr val="002060"/>
                  </a:solidFill>
                  <a:effectLst>
                    <a:outerShdw blurRad="38100" dist="38100" dir="2700000" algn="tl">
                      <a:srgbClr val="000000">
                        <a:alpha val="43137"/>
                      </a:srgbClr>
                    </a:outerShdw>
                  </a:effectLst>
                </a:rPr>
                <a:t>Hospital</a:t>
              </a:r>
              <a:endParaRPr lang="en-US" sz="2600" dirty="0">
                <a:solidFill>
                  <a:srgbClr val="002060"/>
                </a:solidFill>
                <a:effectLst>
                  <a:outerShdw blurRad="38100" dist="38100" dir="2700000" algn="tl">
                    <a:srgbClr val="000000">
                      <a:alpha val="43137"/>
                    </a:srgbClr>
                  </a:outerShdw>
                </a:effectLst>
              </a:endParaRPr>
            </a:p>
          </p:txBody>
        </p:sp>
        <p:sp>
          <p:nvSpPr>
            <p:cNvPr id="12" name="Rectangle 11"/>
            <p:cNvSpPr/>
            <p:nvPr/>
          </p:nvSpPr>
          <p:spPr>
            <a:xfrm>
              <a:off x="6069649" y="5725019"/>
              <a:ext cx="1600200" cy="68580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rgbClr val="002060"/>
                  </a:solidFill>
                  <a:effectLst>
                    <a:outerShdw blurRad="38100" dist="38100" dir="2700000" algn="tl">
                      <a:srgbClr val="000000">
                        <a:alpha val="43137"/>
                      </a:srgbClr>
                    </a:outerShdw>
                  </a:effectLst>
                </a:rPr>
                <a:t>Institutions</a:t>
              </a:r>
              <a:endParaRPr lang="en-US" sz="2200" dirty="0">
                <a:solidFill>
                  <a:srgbClr val="002060"/>
                </a:solidFill>
                <a:effectLst>
                  <a:outerShdw blurRad="38100" dist="38100" dir="2700000" algn="tl">
                    <a:srgbClr val="000000">
                      <a:alpha val="43137"/>
                    </a:srgbClr>
                  </a:outerShdw>
                </a:effectLst>
              </a:endParaRPr>
            </a:p>
          </p:txBody>
        </p:sp>
      </p:grpSp>
      <p:sp>
        <p:nvSpPr>
          <p:cNvPr id="13" name="Rectangle 12"/>
          <p:cNvSpPr/>
          <p:nvPr/>
        </p:nvSpPr>
        <p:spPr>
          <a:xfrm>
            <a:off x="243202" y="5554631"/>
            <a:ext cx="4202749" cy="1187521"/>
          </a:xfrm>
          <a:prstGeom prst="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2060"/>
                </a:solidFill>
              </a:rPr>
              <a:t>Provision of </a:t>
            </a:r>
            <a:r>
              <a:rPr lang="en-US" sz="2400" dirty="0" smtClean="0">
                <a:solidFill>
                  <a:srgbClr val="002060"/>
                </a:solidFill>
              </a:rPr>
              <a:t>Services Rather </a:t>
            </a:r>
            <a:r>
              <a:rPr lang="en-US" sz="2400" dirty="0">
                <a:solidFill>
                  <a:srgbClr val="002060"/>
                </a:solidFill>
              </a:rPr>
              <a:t>than a </a:t>
            </a:r>
            <a:r>
              <a:rPr lang="en-US" sz="2400" dirty="0" smtClean="0">
                <a:solidFill>
                  <a:srgbClr val="002060"/>
                </a:solidFill>
              </a:rPr>
              <a:t>“Place</a:t>
            </a:r>
            <a:r>
              <a:rPr lang="en-US" sz="2400" dirty="0">
                <a:solidFill>
                  <a:srgbClr val="002060"/>
                </a:solidFill>
              </a:rPr>
              <a:t>”</a:t>
            </a:r>
          </a:p>
          <a:p>
            <a:pPr algn="ctr"/>
            <a:r>
              <a:rPr lang="en-US" sz="2400" dirty="0">
                <a:solidFill>
                  <a:srgbClr val="002060"/>
                </a:solidFill>
              </a:rPr>
              <a:t>A </a:t>
            </a:r>
            <a:r>
              <a:rPr lang="en-US" sz="2400" dirty="0" smtClean="0">
                <a:solidFill>
                  <a:srgbClr val="002060"/>
                </a:solidFill>
              </a:rPr>
              <a:t>Continuum </a:t>
            </a:r>
            <a:r>
              <a:rPr lang="en-US" sz="2400" dirty="0">
                <a:solidFill>
                  <a:srgbClr val="002060"/>
                </a:solidFill>
              </a:rPr>
              <a:t>of </a:t>
            </a:r>
            <a:r>
              <a:rPr lang="en-US" sz="2400" dirty="0" smtClean="0">
                <a:solidFill>
                  <a:srgbClr val="002060"/>
                </a:solidFill>
              </a:rPr>
              <a:t>Alternatives</a:t>
            </a:r>
            <a:endParaRPr lang="en-US" sz="2400" dirty="0">
              <a:solidFill>
                <a:srgbClr val="002060"/>
              </a:solidFill>
            </a:endParaRPr>
          </a:p>
        </p:txBody>
      </p:sp>
      <p:sp>
        <p:nvSpPr>
          <p:cNvPr id="15" name="Title 1"/>
          <p:cNvSpPr txBox="1">
            <a:spLocks noGrp="1"/>
          </p:cNvSpPr>
          <p:nvPr>
            <p:ph type="title"/>
          </p:nvPr>
        </p:nvSpPr>
        <p:spPr bwMode="auto">
          <a:xfrm>
            <a:off x="476250" y="130175"/>
            <a:ext cx="82296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LRE</a:t>
            </a:r>
            <a:r>
              <a:rPr kumimoji="0" lang="en-US" sz="4400" b="1" i="0" u="none" strike="noStrike" kern="0" cap="none" spc="0" normalizeH="0" noProof="0" dirty="0" smtClean="0">
                <a:ln>
                  <a:noFill/>
                </a:ln>
                <a:solidFill>
                  <a:srgbClr val="FFFFFF"/>
                </a:solidFill>
                <a:effectLst>
                  <a:outerShdw blurRad="38100" dist="38100" dir="2700000" algn="tl">
                    <a:srgbClr val="000000">
                      <a:alpha val="43137"/>
                    </a:srgbClr>
                  </a:outerShdw>
                </a:effectLst>
                <a:uLnTx/>
                <a:uFillTx/>
              </a:rPr>
              <a:t> – </a:t>
            </a: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Services Considerations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2295459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91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200" y="1389063"/>
            <a:ext cx="8229600" cy="4768850"/>
          </a:xfrm>
        </p:spPr>
        <p:txBody>
          <a:bodyPr/>
          <a:lstStyle/>
          <a:p>
            <a:endParaRPr lang="en-US"/>
          </a:p>
        </p:txBody>
      </p:sp>
      <p:sp>
        <p:nvSpPr>
          <p:cNvPr id="5" name="TextBox 4"/>
          <p:cNvSpPr txBox="1"/>
          <p:nvPr/>
        </p:nvSpPr>
        <p:spPr>
          <a:xfrm>
            <a:off x="292705" y="1219200"/>
            <a:ext cx="8565776" cy="5262979"/>
          </a:xfrm>
          <a:prstGeom prst="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en-US" sz="2800" dirty="0" smtClean="0">
                <a:solidFill>
                  <a:srgbClr val="002060"/>
                </a:solidFill>
              </a:rPr>
              <a:t>From your experience –</a:t>
            </a:r>
          </a:p>
          <a:p>
            <a:endParaRPr lang="en-US" sz="2800" dirty="0">
              <a:solidFill>
                <a:srgbClr val="002060"/>
              </a:solidFill>
            </a:endParaRPr>
          </a:p>
          <a:p>
            <a:pPr marL="971550" lvl="1" indent="-514350">
              <a:buAutoNum type="arabicPeriod"/>
            </a:pPr>
            <a:r>
              <a:rPr lang="en-US" sz="2800" dirty="0" smtClean="0">
                <a:solidFill>
                  <a:srgbClr val="002060"/>
                </a:solidFill>
              </a:rPr>
              <a:t>Think about a student you’ve taught whose IEP Team meeting you attended and the decision of the team was for the student to spend the majority of the day in the general education class. Write notes about how the team made the decision.</a:t>
            </a:r>
          </a:p>
          <a:p>
            <a:pPr marL="971550" lvl="1" indent="-514350">
              <a:buAutoNum type="arabicPeriod"/>
            </a:pPr>
            <a:endParaRPr lang="en-US" sz="2800" dirty="0" smtClean="0">
              <a:solidFill>
                <a:srgbClr val="002060"/>
              </a:solidFill>
            </a:endParaRPr>
          </a:p>
          <a:p>
            <a:pPr marL="971550" lvl="1" indent="-514350">
              <a:buAutoNum type="arabicPeriod"/>
            </a:pPr>
            <a:r>
              <a:rPr lang="en-US" sz="2800" dirty="0" smtClean="0">
                <a:solidFill>
                  <a:srgbClr val="002060"/>
                </a:solidFill>
              </a:rPr>
              <a:t>Complete the same activity for a student when the decision was not to spend the majority of time in the general education class. Write notes.</a:t>
            </a:r>
          </a:p>
          <a:p>
            <a:pPr lvl="1"/>
            <a:endParaRPr lang="en-US" sz="2800" dirty="0" smtClean="0"/>
          </a:p>
        </p:txBody>
      </p:sp>
      <p:sp>
        <p:nvSpPr>
          <p:cNvPr id="7" name="TextBox 6"/>
          <p:cNvSpPr txBox="1"/>
          <p:nvPr/>
        </p:nvSpPr>
        <p:spPr>
          <a:xfrm>
            <a:off x="0" y="6446644"/>
            <a:ext cx="3733800" cy="369332"/>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Learner Handout Packet, Page 19</a:t>
            </a:r>
            <a:endParaRPr lang="en-US" b="1" dirty="0">
              <a:solidFill>
                <a:schemeClr val="bg1"/>
              </a:solidFill>
              <a:effectLst>
                <a:outerShdw blurRad="38100" dist="38100" dir="2700000" algn="tl">
                  <a:srgbClr val="000000">
                    <a:alpha val="43137"/>
                  </a:srgbClr>
                </a:outerShdw>
              </a:effectLst>
            </a:endParaRPr>
          </a:p>
        </p:txBody>
      </p:sp>
      <p:sp>
        <p:nvSpPr>
          <p:cNvPr id="8" name="Title 1"/>
          <p:cNvSpPr txBox="1">
            <a:spLocks noGrp="1"/>
          </p:cNvSpPr>
          <p:nvPr>
            <p:ph type="title"/>
          </p:nvPr>
        </p:nvSpPr>
        <p:spPr bwMode="auto">
          <a:xfrm>
            <a:off x="478971" y="61006"/>
            <a:ext cx="82296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Learning</a:t>
            </a:r>
            <a:r>
              <a:rPr kumimoji="0" lang="en-US" sz="4400" b="1" i="0" u="none" strike="noStrike" kern="0" cap="none" spc="0" normalizeH="0" noProof="0" dirty="0" smtClean="0">
                <a:ln>
                  <a:noFill/>
                </a:ln>
                <a:solidFill>
                  <a:srgbClr val="FFFFFF"/>
                </a:solidFill>
                <a:effectLst>
                  <a:outerShdw blurRad="38100" dist="38100" dir="2700000" algn="tl">
                    <a:srgbClr val="000000">
                      <a:alpha val="43137"/>
                    </a:srgbClr>
                  </a:outerShdw>
                </a:effectLst>
                <a:uLnTx/>
                <a:uFillTx/>
              </a:rPr>
              <a:t> Together Activity: </a:t>
            </a:r>
            <a:br>
              <a:rPr kumimoji="0" lang="en-US" sz="4400" b="1" i="0" u="none" strike="noStrike" kern="0" cap="none" spc="0" normalizeH="0" noProof="0" dirty="0" smtClean="0">
                <a:ln>
                  <a:noFill/>
                </a:ln>
                <a:solidFill>
                  <a:srgbClr val="FFFFFF"/>
                </a:solidFill>
                <a:effectLst>
                  <a:outerShdw blurRad="38100" dist="38100" dir="2700000" algn="tl">
                    <a:srgbClr val="000000">
                      <a:alpha val="43137"/>
                    </a:srgbClr>
                  </a:outerShdw>
                </a:effectLst>
                <a:uLnTx/>
                <a:uFillTx/>
              </a:rPr>
            </a:br>
            <a:r>
              <a:rPr lang="en-US" sz="4400" kern="0" dirty="0" smtClean="0">
                <a:solidFill>
                  <a:srgbClr val="FFFFFF"/>
                </a:solidFill>
              </a:rPr>
              <a:t>Reflection</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417822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91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304800" y="1587501"/>
            <a:ext cx="8534400" cy="1993899"/>
          </a:xfrm>
        </p:spPr>
        <p:txBody>
          <a:bodyPr>
            <a:normAutofit/>
          </a:bodyPr>
          <a:lstStyle/>
          <a:p>
            <a:pPr marL="0" indent="0">
              <a:buNone/>
            </a:pPr>
            <a:r>
              <a:rPr lang="en-US" sz="3600" dirty="0" smtClean="0">
                <a:solidFill>
                  <a:srgbClr val="FFFF00"/>
                </a:solidFill>
                <a:effectLst>
                  <a:outerShdw blurRad="38100" dist="38100" dir="2700000" algn="tl">
                    <a:srgbClr val="000000">
                      <a:alpha val="43137"/>
                    </a:srgbClr>
                  </a:outerShdw>
                </a:effectLst>
              </a:rPr>
              <a:t>Step 1:  </a:t>
            </a:r>
            <a:r>
              <a:rPr lang="en-US" sz="3600" dirty="0" smtClean="0">
                <a:effectLst>
                  <a:outerShdw blurRad="38100" dist="38100" dir="2700000" algn="tl">
                    <a:srgbClr val="000000">
                      <a:alpha val="43137"/>
                    </a:srgbClr>
                  </a:outerShdw>
                </a:effectLst>
              </a:rPr>
              <a:t>Determine the Content Knowledge/Skills </a:t>
            </a:r>
            <a:r>
              <a:rPr lang="en-US" sz="3600" dirty="0">
                <a:effectLst>
                  <a:outerShdw blurRad="38100" dist="38100" dir="2700000" algn="tl">
                    <a:srgbClr val="000000">
                      <a:alpha val="43137"/>
                    </a:srgbClr>
                  </a:outerShdw>
                </a:effectLst>
              </a:rPr>
              <a:t>N</a:t>
            </a:r>
            <a:r>
              <a:rPr lang="en-US" sz="3600" dirty="0" smtClean="0">
                <a:effectLst>
                  <a:outerShdw blurRad="38100" dist="38100" dir="2700000" algn="tl">
                    <a:srgbClr val="000000">
                      <a:alpha val="43137"/>
                    </a:srgbClr>
                  </a:outerShdw>
                </a:effectLst>
              </a:rPr>
              <a:t>eeded to Make </a:t>
            </a:r>
            <a:r>
              <a:rPr lang="en-US" sz="3600" dirty="0">
                <a:effectLst>
                  <a:outerShdw blurRad="38100" dist="38100" dir="2700000" algn="tl">
                    <a:srgbClr val="000000">
                      <a:alpha val="43137"/>
                    </a:srgbClr>
                  </a:outerShdw>
                </a:effectLst>
              </a:rPr>
              <a:t>P</a:t>
            </a:r>
            <a:r>
              <a:rPr lang="en-US" sz="3600" dirty="0" smtClean="0">
                <a:effectLst>
                  <a:outerShdw blurRad="38100" dist="38100" dir="2700000" algn="tl">
                    <a:srgbClr val="000000">
                      <a:alpha val="43137"/>
                    </a:srgbClr>
                  </a:outerShdw>
                </a:effectLst>
              </a:rPr>
              <a:t>rogress in Meeting the IEP Goals</a:t>
            </a:r>
            <a:endParaRPr lang="en-US" dirty="0"/>
          </a:p>
        </p:txBody>
      </p:sp>
      <p:sp>
        <p:nvSpPr>
          <p:cNvPr id="5" name="Oval Callout 4"/>
          <p:cNvSpPr/>
          <p:nvPr/>
        </p:nvSpPr>
        <p:spPr>
          <a:xfrm>
            <a:off x="2438400" y="3429000"/>
            <a:ext cx="5943600" cy="2514600"/>
          </a:xfrm>
          <a:prstGeom prst="wedgeEllipseCallout">
            <a:avLst>
              <a:gd name="adj1" fmla="val 59541"/>
              <a:gd name="adj2" fmla="val 79719"/>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002060"/>
                </a:solidFill>
              </a:rPr>
              <a:t>Remember the </a:t>
            </a:r>
            <a:r>
              <a:rPr lang="en-US" sz="3600" dirty="0" smtClean="0">
                <a:solidFill>
                  <a:srgbClr val="002060"/>
                </a:solidFill>
              </a:rPr>
              <a:t>Gap Conversation When Identifying Goals &amp; Objectives</a:t>
            </a:r>
            <a:endParaRPr lang="en-US" sz="3600" dirty="0">
              <a:solidFill>
                <a:srgbClr val="002060"/>
              </a:solidFill>
            </a:endParaRPr>
          </a:p>
        </p:txBody>
      </p:sp>
      <p:sp>
        <p:nvSpPr>
          <p:cNvPr id="6"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Determining Service Needs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51031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91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4" name="TextBox 3"/>
          <p:cNvSpPr txBox="1"/>
          <p:nvPr/>
        </p:nvSpPr>
        <p:spPr>
          <a:xfrm>
            <a:off x="369757" y="1272671"/>
            <a:ext cx="8763000" cy="1089529"/>
          </a:xfrm>
          <a:prstGeom prst="rect">
            <a:avLst/>
          </a:prstGeom>
          <a:noFill/>
        </p:spPr>
        <p:txBody>
          <a:bodyPr wrap="square" rtlCol="0">
            <a:spAutoFit/>
          </a:bodyPr>
          <a:lstStyle/>
          <a:p>
            <a:pPr lvl="0">
              <a:lnSpc>
                <a:spcPct val="90000"/>
              </a:lnSpc>
              <a:spcBef>
                <a:spcPts val="1000"/>
              </a:spcBef>
            </a:pPr>
            <a:r>
              <a:rPr lang="en-US" sz="3600" dirty="0">
                <a:solidFill>
                  <a:srgbClr val="FFFF00"/>
                </a:solidFill>
                <a:effectLst>
                  <a:outerShdw blurRad="38100" dist="38100" dir="2700000" algn="tl">
                    <a:srgbClr val="000000">
                      <a:alpha val="43137"/>
                    </a:srgbClr>
                  </a:outerShdw>
                </a:effectLst>
              </a:rPr>
              <a:t>Step 2</a:t>
            </a:r>
            <a:r>
              <a:rPr lang="en-US" sz="3600" dirty="0" smtClean="0">
                <a:solidFill>
                  <a:srgbClr val="FFFF00"/>
                </a:solidFill>
                <a:effectLst>
                  <a:outerShdw blurRad="38100" dist="38100" dir="2700000" algn="tl">
                    <a:srgbClr val="000000">
                      <a:alpha val="43137"/>
                    </a:srgbClr>
                  </a:outerShdw>
                </a:effectLst>
              </a:rPr>
              <a:t>: </a:t>
            </a:r>
            <a:r>
              <a:rPr lang="en-US" sz="3600" dirty="0">
                <a:solidFill>
                  <a:schemeClr val="bg1"/>
                </a:solidFill>
                <a:effectLst>
                  <a:outerShdw blurRad="38100" dist="38100" dir="2700000" algn="tl">
                    <a:srgbClr val="000000">
                      <a:alpha val="43137"/>
                    </a:srgbClr>
                  </a:outerShdw>
                </a:effectLst>
              </a:rPr>
              <a:t>Identify </a:t>
            </a:r>
            <a:r>
              <a:rPr lang="en-US" sz="3600" dirty="0" smtClean="0">
                <a:solidFill>
                  <a:schemeClr val="bg1"/>
                </a:solidFill>
                <a:effectLst>
                  <a:outerShdw blurRad="38100" dist="38100" dir="2700000" algn="tl">
                    <a:srgbClr val="000000">
                      <a:alpha val="43137"/>
                    </a:srgbClr>
                  </a:outerShdw>
                </a:effectLst>
              </a:rPr>
              <a:t>Curricular </a:t>
            </a:r>
            <a:r>
              <a:rPr lang="en-US" sz="3600" dirty="0">
                <a:solidFill>
                  <a:schemeClr val="bg1"/>
                </a:solidFill>
                <a:effectLst>
                  <a:outerShdw blurRad="38100" dist="38100" dir="2700000" algn="tl">
                    <a:srgbClr val="000000">
                      <a:alpha val="43137"/>
                    </a:srgbClr>
                  </a:outerShdw>
                </a:effectLst>
              </a:rPr>
              <a:t>E</a:t>
            </a:r>
            <a:r>
              <a:rPr lang="en-US" sz="3600" dirty="0" smtClean="0">
                <a:solidFill>
                  <a:schemeClr val="bg1"/>
                </a:solidFill>
                <a:effectLst>
                  <a:outerShdw blurRad="38100" dist="38100" dir="2700000" algn="tl">
                    <a:srgbClr val="000000">
                      <a:alpha val="43137"/>
                    </a:srgbClr>
                  </a:outerShdw>
                </a:effectLst>
              </a:rPr>
              <a:t>xpectations &amp; </a:t>
            </a:r>
            <a:r>
              <a:rPr lang="en-US" sz="3600" dirty="0">
                <a:solidFill>
                  <a:schemeClr val="bg1"/>
                </a:solidFill>
                <a:effectLst>
                  <a:outerShdw blurRad="38100" dist="38100" dir="2700000" algn="tl">
                    <a:srgbClr val="000000">
                      <a:alpha val="43137"/>
                    </a:srgbClr>
                  </a:outerShdw>
                </a:effectLst>
              </a:rPr>
              <a:t>N</a:t>
            </a:r>
            <a:r>
              <a:rPr lang="en-US" sz="3600" dirty="0" smtClean="0">
                <a:solidFill>
                  <a:schemeClr val="bg1"/>
                </a:solidFill>
                <a:effectLst>
                  <a:outerShdw blurRad="38100" dist="38100" dir="2700000" algn="tl">
                    <a:srgbClr val="000000">
                      <a:alpha val="43137"/>
                    </a:srgbClr>
                  </a:outerShdw>
                </a:effectLst>
              </a:rPr>
              <a:t>ecessary </a:t>
            </a:r>
            <a:r>
              <a:rPr lang="en-US" sz="3600" dirty="0">
                <a:solidFill>
                  <a:schemeClr val="bg1"/>
                </a:solidFill>
                <a:effectLst>
                  <a:outerShdw blurRad="38100" dist="38100" dir="2700000" algn="tl">
                    <a:srgbClr val="000000">
                      <a:alpha val="43137"/>
                    </a:srgbClr>
                  </a:outerShdw>
                </a:effectLst>
              </a:rPr>
              <a:t>S</a:t>
            </a:r>
            <a:r>
              <a:rPr lang="en-US" sz="3600" dirty="0" smtClean="0">
                <a:solidFill>
                  <a:schemeClr val="bg1"/>
                </a:solidFill>
                <a:effectLst>
                  <a:outerShdw blurRad="38100" dist="38100" dir="2700000" algn="tl">
                    <a:srgbClr val="000000">
                      <a:alpha val="43137"/>
                    </a:srgbClr>
                  </a:outerShdw>
                </a:effectLst>
              </a:rPr>
              <a:t>upports</a:t>
            </a:r>
          </a:p>
        </p:txBody>
      </p:sp>
      <p:sp>
        <p:nvSpPr>
          <p:cNvPr id="3" name="Down Arrow Callout 2"/>
          <p:cNvSpPr/>
          <p:nvPr/>
        </p:nvSpPr>
        <p:spPr>
          <a:xfrm>
            <a:off x="1524000" y="2438400"/>
            <a:ext cx="6096000" cy="2920901"/>
          </a:xfrm>
          <a:prstGeom prst="downArrowCallout">
            <a:avLst>
              <a:gd name="adj1" fmla="val 25000"/>
              <a:gd name="adj2" fmla="val 23281"/>
              <a:gd name="adj3" fmla="val 18697"/>
              <a:gd name="adj4" fmla="val 64977"/>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800" kern="0" dirty="0">
                <a:solidFill>
                  <a:srgbClr val="002060"/>
                </a:solidFill>
              </a:rPr>
              <a:t>Identify supports provided in the general education classroom to </a:t>
            </a:r>
            <a:r>
              <a:rPr lang="en-US" sz="2800" b="1" kern="0" dirty="0">
                <a:solidFill>
                  <a:srgbClr val="002060"/>
                </a:solidFill>
              </a:rPr>
              <a:t>all students </a:t>
            </a:r>
            <a:r>
              <a:rPr lang="en-US" sz="2800" kern="0" dirty="0">
                <a:solidFill>
                  <a:srgbClr val="002060"/>
                </a:solidFill>
              </a:rPr>
              <a:t>that will assist the student with a disability to meet performance criteria.</a:t>
            </a:r>
          </a:p>
        </p:txBody>
      </p:sp>
      <p:sp>
        <p:nvSpPr>
          <p:cNvPr id="5" name="Rectangle 4"/>
          <p:cNvSpPr/>
          <p:nvPr/>
        </p:nvSpPr>
        <p:spPr>
          <a:xfrm>
            <a:off x="1847850" y="5466904"/>
            <a:ext cx="5448300" cy="109335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400" b="1" kern="0" dirty="0">
                <a:solidFill>
                  <a:srgbClr val="002060"/>
                </a:solidFill>
              </a:rPr>
              <a:t>Determine whether there are any additional supports that may be needed.</a:t>
            </a:r>
          </a:p>
        </p:txBody>
      </p:sp>
      <p:sp>
        <p:nvSpPr>
          <p:cNvPr id="6"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4400" kern="0" dirty="0" smtClean="0">
                <a:solidFill>
                  <a:srgbClr val="FFFFFF"/>
                </a:solidFill>
              </a:rPr>
              <a:t>Determining Service Needs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3824433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91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20" name="Bent-Up Arrow 19"/>
          <p:cNvSpPr/>
          <p:nvPr/>
        </p:nvSpPr>
        <p:spPr>
          <a:xfrm rot="10800000">
            <a:off x="1257300" y="4191000"/>
            <a:ext cx="762000" cy="1143210"/>
          </a:xfrm>
          <a:prstGeom prst="bentUpArrow">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Bent-Up Arrow 20"/>
          <p:cNvSpPr/>
          <p:nvPr/>
        </p:nvSpPr>
        <p:spPr>
          <a:xfrm rot="10800000" flipH="1">
            <a:off x="7124701" y="4191000"/>
            <a:ext cx="762000" cy="1143210"/>
          </a:xfrm>
          <a:prstGeom prst="bentUpArrow">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69757" y="1272671"/>
            <a:ext cx="8763000" cy="1089529"/>
          </a:xfrm>
          <a:prstGeom prst="rect">
            <a:avLst/>
          </a:prstGeom>
          <a:noFill/>
        </p:spPr>
        <p:txBody>
          <a:bodyPr wrap="square" rtlCol="0">
            <a:spAutoFit/>
          </a:bodyPr>
          <a:lstStyle/>
          <a:p>
            <a:pPr lvl="0">
              <a:lnSpc>
                <a:spcPct val="90000"/>
              </a:lnSpc>
              <a:spcBef>
                <a:spcPts val="1000"/>
              </a:spcBef>
            </a:pPr>
            <a:r>
              <a:rPr lang="en-US" sz="3600" dirty="0">
                <a:solidFill>
                  <a:srgbClr val="FFFF00"/>
                </a:solidFill>
                <a:effectLst>
                  <a:outerShdw blurRad="38100" dist="38100" dir="2700000" algn="tl">
                    <a:srgbClr val="000000">
                      <a:alpha val="43137"/>
                    </a:srgbClr>
                  </a:outerShdw>
                </a:effectLst>
              </a:rPr>
              <a:t>Step 2</a:t>
            </a:r>
            <a:r>
              <a:rPr lang="en-US" sz="3600" dirty="0" smtClean="0">
                <a:solidFill>
                  <a:srgbClr val="FFFF00"/>
                </a:solidFill>
                <a:effectLst>
                  <a:outerShdw blurRad="38100" dist="38100" dir="2700000" algn="tl">
                    <a:srgbClr val="000000">
                      <a:alpha val="43137"/>
                    </a:srgbClr>
                  </a:outerShdw>
                </a:effectLst>
              </a:rPr>
              <a:t>: </a:t>
            </a:r>
            <a:r>
              <a:rPr lang="en-US" sz="3600" dirty="0">
                <a:solidFill>
                  <a:schemeClr val="bg1"/>
                </a:solidFill>
                <a:effectLst>
                  <a:outerShdw blurRad="38100" dist="38100" dir="2700000" algn="tl">
                    <a:srgbClr val="000000">
                      <a:alpha val="43137"/>
                    </a:srgbClr>
                  </a:outerShdw>
                </a:effectLst>
              </a:rPr>
              <a:t>Identify </a:t>
            </a:r>
            <a:r>
              <a:rPr lang="en-US" sz="3600" dirty="0" smtClean="0">
                <a:solidFill>
                  <a:schemeClr val="bg1"/>
                </a:solidFill>
                <a:effectLst>
                  <a:outerShdw blurRad="38100" dist="38100" dir="2700000" algn="tl">
                    <a:srgbClr val="000000">
                      <a:alpha val="43137"/>
                    </a:srgbClr>
                  </a:outerShdw>
                </a:effectLst>
              </a:rPr>
              <a:t>Curricular </a:t>
            </a:r>
            <a:r>
              <a:rPr lang="en-US" sz="3600" dirty="0">
                <a:solidFill>
                  <a:schemeClr val="bg1"/>
                </a:solidFill>
                <a:effectLst>
                  <a:outerShdw blurRad="38100" dist="38100" dir="2700000" algn="tl">
                    <a:srgbClr val="000000">
                      <a:alpha val="43137"/>
                    </a:srgbClr>
                  </a:outerShdw>
                </a:effectLst>
              </a:rPr>
              <a:t>E</a:t>
            </a:r>
            <a:r>
              <a:rPr lang="en-US" sz="3600" dirty="0" smtClean="0">
                <a:solidFill>
                  <a:schemeClr val="bg1"/>
                </a:solidFill>
                <a:effectLst>
                  <a:outerShdw blurRad="38100" dist="38100" dir="2700000" algn="tl">
                    <a:srgbClr val="000000">
                      <a:alpha val="43137"/>
                    </a:srgbClr>
                  </a:outerShdw>
                </a:effectLst>
              </a:rPr>
              <a:t>xpectations &amp; </a:t>
            </a:r>
            <a:r>
              <a:rPr lang="en-US" sz="3600" dirty="0">
                <a:solidFill>
                  <a:schemeClr val="bg1"/>
                </a:solidFill>
                <a:effectLst>
                  <a:outerShdw blurRad="38100" dist="38100" dir="2700000" algn="tl">
                    <a:srgbClr val="000000">
                      <a:alpha val="43137"/>
                    </a:srgbClr>
                  </a:outerShdw>
                </a:effectLst>
              </a:rPr>
              <a:t>N</a:t>
            </a:r>
            <a:r>
              <a:rPr lang="en-US" sz="3600" dirty="0" smtClean="0">
                <a:solidFill>
                  <a:schemeClr val="bg1"/>
                </a:solidFill>
                <a:effectLst>
                  <a:outerShdw blurRad="38100" dist="38100" dir="2700000" algn="tl">
                    <a:srgbClr val="000000">
                      <a:alpha val="43137"/>
                    </a:srgbClr>
                  </a:outerShdw>
                </a:effectLst>
              </a:rPr>
              <a:t>ecessary </a:t>
            </a:r>
            <a:r>
              <a:rPr lang="en-US" sz="3600" dirty="0">
                <a:solidFill>
                  <a:schemeClr val="bg1"/>
                </a:solidFill>
                <a:effectLst>
                  <a:outerShdw blurRad="38100" dist="38100" dir="2700000" algn="tl">
                    <a:srgbClr val="000000">
                      <a:alpha val="43137"/>
                    </a:srgbClr>
                  </a:outerShdw>
                </a:effectLst>
              </a:rPr>
              <a:t>S</a:t>
            </a:r>
            <a:r>
              <a:rPr lang="en-US" sz="3600" dirty="0" smtClean="0">
                <a:solidFill>
                  <a:schemeClr val="bg1"/>
                </a:solidFill>
                <a:effectLst>
                  <a:outerShdw blurRad="38100" dist="38100" dir="2700000" algn="tl">
                    <a:srgbClr val="000000">
                      <a:alpha val="43137"/>
                    </a:srgbClr>
                  </a:outerShdw>
                </a:effectLst>
              </a:rPr>
              <a:t>upports</a:t>
            </a:r>
          </a:p>
        </p:txBody>
      </p:sp>
      <p:sp>
        <p:nvSpPr>
          <p:cNvPr id="3" name="Rectangle 2"/>
          <p:cNvSpPr/>
          <p:nvPr/>
        </p:nvSpPr>
        <p:spPr>
          <a:xfrm>
            <a:off x="2019300" y="2607522"/>
            <a:ext cx="5105400" cy="990600"/>
          </a:xfrm>
          <a:prstGeom prst="rect">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2060"/>
                </a:solidFill>
                <a:effectLst>
                  <a:outerShdw blurRad="38100" dist="38100" dir="2700000" algn="tl">
                    <a:srgbClr val="000000">
                      <a:alpha val="43137"/>
                    </a:srgbClr>
                  </a:outerShdw>
                </a:effectLst>
              </a:rPr>
              <a:t>Additional supports are </a:t>
            </a:r>
            <a:r>
              <a:rPr lang="en-US" sz="2800" dirty="0" smtClean="0">
                <a:solidFill>
                  <a:srgbClr val="002060"/>
                </a:solidFill>
                <a:effectLst>
                  <a:outerShdw blurRad="38100" dist="38100" dir="2700000" algn="tl">
                    <a:srgbClr val="000000">
                      <a:alpha val="43137"/>
                    </a:srgbClr>
                  </a:outerShdw>
                </a:effectLst>
              </a:rPr>
              <a:t>needed</a:t>
            </a:r>
            <a:endParaRPr lang="en-US" sz="2800" dirty="0">
              <a:solidFill>
                <a:srgbClr val="002060"/>
              </a:solidFill>
              <a:effectLst>
                <a:outerShdw blurRad="38100" dist="38100" dir="2700000" algn="tl">
                  <a:srgbClr val="000000">
                    <a:alpha val="43137"/>
                  </a:srgbClr>
                </a:outerShdw>
              </a:effectLst>
            </a:endParaRPr>
          </a:p>
        </p:txBody>
      </p:sp>
      <p:sp>
        <p:nvSpPr>
          <p:cNvPr id="13" name="Rectangle 12"/>
          <p:cNvSpPr/>
          <p:nvPr/>
        </p:nvSpPr>
        <p:spPr>
          <a:xfrm>
            <a:off x="1679992" y="3733800"/>
            <a:ext cx="5784017" cy="99060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2060"/>
                </a:solidFill>
              </a:rPr>
              <a:t>Can these supports be provided in the general education classroom?</a:t>
            </a:r>
          </a:p>
        </p:txBody>
      </p:sp>
      <p:sp>
        <p:nvSpPr>
          <p:cNvPr id="4" name="TextBox 3"/>
          <p:cNvSpPr txBox="1"/>
          <p:nvPr/>
        </p:nvSpPr>
        <p:spPr>
          <a:xfrm>
            <a:off x="155992" y="3903230"/>
            <a:ext cx="1524000" cy="646331"/>
          </a:xfrm>
          <a:prstGeom prst="rect">
            <a:avLst/>
          </a:prstGeom>
          <a:noFill/>
        </p:spPr>
        <p:txBody>
          <a:bodyPr wrap="square" rtlCol="0">
            <a:spAutoFit/>
          </a:bodyPr>
          <a:lstStyle/>
          <a:p>
            <a:pPr algn="ctr"/>
            <a:r>
              <a:rPr lang="en-US" sz="3600" dirty="0" smtClean="0">
                <a:solidFill>
                  <a:schemeClr val="bg1"/>
                </a:solidFill>
                <a:effectLst>
                  <a:outerShdw blurRad="38100" dist="38100" dir="2700000" algn="tl">
                    <a:srgbClr val="000000">
                      <a:alpha val="43137"/>
                    </a:srgbClr>
                  </a:outerShdw>
                </a:effectLst>
              </a:rPr>
              <a:t>Yes</a:t>
            </a:r>
            <a:endParaRPr lang="en-US" sz="3600" dirty="0">
              <a:solidFill>
                <a:schemeClr val="bg1"/>
              </a:solidFill>
              <a:effectLst>
                <a:outerShdw blurRad="38100" dist="38100" dir="2700000" algn="tl">
                  <a:srgbClr val="000000">
                    <a:alpha val="43137"/>
                  </a:srgbClr>
                </a:outerShdw>
              </a:effectLst>
            </a:endParaRPr>
          </a:p>
        </p:txBody>
      </p:sp>
      <p:sp>
        <p:nvSpPr>
          <p:cNvPr id="14" name="TextBox 13"/>
          <p:cNvSpPr txBox="1"/>
          <p:nvPr/>
        </p:nvSpPr>
        <p:spPr>
          <a:xfrm>
            <a:off x="7464009" y="3903230"/>
            <a:ext cx="1524000" cy="646331"/>
          </a:xfrm>
          <a:prstGeom prst="rect">
            <a:avLst/>
          </a:prstGeom>
          <a:noFill/>
        </p:spPr>
        <p:txBody>
          <a:bodyPr wrap="square" rtlCol="0">
            <a:spAutoFit/>
          </a:bodyPr>
          <a:lstStyle/>
          <a:p>
            <a:pPr algn="ctr"/>
            <a:r>
              <a:rPr lang="en-US" sz="3600" dirty="0" smtClean="0">
                <a:solidFill>
                  <a:schemeClr val="bg1"/>
                </a:solidFill>
                <a:effectLst>
                  <a:outerShdw blurRad="38100" dist="38100" dir="2700000" algn="tl">
                    <a:srgbClr val="000000">
                      <a:alpha val="43137"/>
                    </a:srgbClr>
                  </a:outerShdw>
                </a:effectLst>
              </a:rPr>
              <a:t>No</a:t>
            </a:r>
            <a:endParaRPr lang="en-US" sz="3600" dirty="0">
              <a:solidFill>
                <a:schemeClr val="bg1"/>
              </a:solidFill>
              <a:effectLst>
                <a:outerShdw blurRad="38100" dist="38100" dir="2700000" algn="tl">
                  <a:srgbClr val="000000">
                    <a:alpha val="43137"/>
                  </a:srgbClr>
                </a:outerShdw>
              </a:effectLst>
            </a:endParaRPr>
          </a:p>
        </p:txBody>
      </p:sp>
      <p:sp>
        <p:nvSpPr>
          <p:cNvPr id="15" name="Rectangle 14"/>
          <p:cNvSpPr/>
          <p:nvPr/>
        </p:nvSpPr>
        <p:spPr>
          <a:xfrm>
            <a:off x="526324" y="5357154"/>
            <a:ext cx="3831336" cy="1302277"/>
          </a:xfrm>
          <a:prstGeom prst="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002060"/>
                </a:solidFill>
              </a:rPr>
              <a:t>Use Individualized Modifications</a:t>
            </a:r>
            <a:endParaRPr lang="en-US" sz="2800" dirty="0">
              <a:solidFill>
                <a:srgbClr val="002060"/>
              </a:solidFill>
            </a:endParaRPr>
          </a:p>
        </p:txBody>
      </p:sp>
      <p:sp>
        <p:nvSpPr>
          <p:cNvPr id="17" name="Rectangle 16"/>
          <p:cNvSpPr/>
          <p:nvPr/>
        </p:nvSpPr>
        <p:spPr>
          <a:xfrm>
            <a:off x="4788499" y="5357154"/>
            <a:ext cx="3827020" cy="1302277"/>
          </a:xfrm>
          <a:prstGeom prst="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002060"/>
                </a:solidFill>
              </a:rPr>
              <a:t>Examine Other Ways for the Student to Gain Essential Content</a:t>
            </a:r>
            <a:endParaRPr lang="en-US" sz="2800" dirty="0">
              <a:solidFill>
                <a:srgbClr val="002060"/>
              </a:solidFill>
            </a:endParaRPr>
          </a:p>
        </p:txBody>
      </p:sp>
      <p:sp>
        <p:nvSpPr>
          <p:cNvPr id="16"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Determining Service Needs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176836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3" grpId="0" animBg="1"/>
      <p:bldP spid="13" grpId="0" animBg="1"/>
      <p:bldP spid="4" grpId="0"/>
      <p:bldP spid="14" grpId="0"/>
      <p:bldP spid="15" grpId="0" animBg="1"/>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4" name="Title 1"/>
          <p:cNvSpPr txBox="1">
            <a:spLocks/>
          </p:cNvSpPr>
          <p:nvPr/>
        </p:nvSpPr>
        <p:spPr>
          <a:xfrm>
            <a:off x="914400" y="685800"/>
            <a:ext cx="7886700" cy="3708399"/>
          </a:xfrm>
          <a:prstGeom prst="rect">
            <a:avLst/>
          </a:prstGeom>
        </p:spPr>
        <p:txBody>
          <a:bodyPr vert="horz" lIns="91436" tIns="45718" rIns="91436" bIns="45718" rtlCol="0" anchor="ctr">
            <a:noAutofit/>
          </a:bodyPr>
          <a:lstStyle>
            <a:lvl1pPr algn="ctr" defTabSz="914362" rtl="0" eaLnBrk="1" latinLnBrk="0" hangingPunct="1">
              <a:spcBef>
                <a:spcPct val="0"/>
              </a:spcBef>
              <a:buNone/>
              <a:defRPr sz="4400" kern="1200">
                <a:solidFill>
                  <a:schemeClr val="bg1"/>
                </a:solidFill>
                <a:latin typeface="+mj-lt"/>
                <a:ea typeface="+mj-ea"/>
                <a:cs typeface="+mj-cs"/>
              </a:defRPr>
            </a:lvl1pPr>
          </a:lstStyle>
          <a:p>
            <a:pPr algn="r"/>
            <a:r>
              <a:rPr lang="en-US" sz="4000" dirty="0" smtClean="0">
                <a:solidFill>
                  <a:prstClr val="white"/>
                </a:solidFill>
                <a:effectLst>
                  <a:outerShdw blurRad="38100" dist="38100" dir="2700000" algn="tl">
                    <a:srgbClr val="000000">
                      <a:alpha val="43137"/>
                    </a:srgbClr>
                  </a:outerShdw>
                </a:effectLst>
              </a:rPr>
              <a:t>If children can’t learn the way </a:t>
            </a:r>
            <a:r>
              <a:rPr lang="en-US" b="1" dirty="0" smtClean="0">
                <a:solidFill>
                  <a:prstClr val="white"/>
                </a:solidFill>
                <a:effectLst>
                  <a:outerShdw blurRad="38100" dist="38100" dir="2700000" algn="tl">
                    <a:srgbClr val="000000">
                      <a:alpha val="43137"/>
                    </a:srgbClr>
                  </a:outerShdw>
                </a:effectLst>
              </a:rPr>
              <a:t>we </a:t>
            </a:r>
            <a:r>
              <a:rPr lang="en-US" sz="4000" dirty="0" smtClean="0">
                <a:solidFill>
                  <a:prstClr val="white"/>
                </a:solidFill>
                <a:effectLst>
                  <a:outerShdw blurRad="38100" dist="38100" dir="2700000" algn="tl">
                    <a:srgbClr val="000000">
                      <a:alpha val="43137"/>
                    </a:srgbClr>
                  </a:outerShdw>
                </a:effectLst>
              </a:rPr>
              <a:t>teach, maybe we should </a:t>
            </a:r>
            <a:r>
              <a:rPr lang="en-US" dirty="0" smtClean="0">
                <a:solidFill>
                  <a:prstClr val="white"/>
                </a:solidFill>
                <a:effectLst>
                  <a:outerShdw blurRad="38100" dist="38100" dir="2700000" algn="tl">
                    <a:srgbClr val="000000">
                      <a:alpha val="43137"/>
                    </a:srgbClr>
                  </a:outerShdw>
                </a:effectLst>
              </a:rPr>
              <a:t>teach</a:t>
            </a:r>
            <a:r>
              <a:rPr lang="en-US" sz="4000" dirty="0" smtClean="0">
                <a:solidFill>
                  <a:prstClr val="white"/>
                </a:solidFill>
                <a:effectLst>
                  <a:outerShdw blurRad="38100" dist="38100" dir="2700000" algn="tl">
                    <a:srgbClr val="000000">
                      <a:alpha val="43137"/>
                    </a:srgbClr>
                  </a:outerShdw>
                </a:effectLst>
              </a:rPr>
              <a:t> the way </a:t>
            </a:r>
            <a:r>
              <a:rPr lang="en-US" b="1" dirty="0" smtClean="0">
                <a:solidFill>
                  <a:prstClr val="white"/>
                </a:solidFill>
                <a:effectLst>
                  <a:outerShdw blurRad="38100" dist="38100" dir="2700000" algn="tl">
                    <a:srgbClr val="000000">
                      <a:alpha val="43137"/>
                    </a:srgbClr>
                  </a:outerShdw>
                </a:effectLst>
              </a:rPr>
              <a:t>they</a:t>
            </a:r>
            <a:r>
              <a:rPr lang="en-US" sz="4000" dirty="0" smtClean="0">
                <a:solidFill>
                  <a:prstClr val="white"/>
                </a:solidFill>
                <a:effectLst>
                  <a:outerShdw blurRad="38100" dist="38100" dir="2700000" algn="tl">
                    <a:srgbClr val="000000">
                      <a:alpha val="43137"/>
                    </a:srgbClr>
                  </a:outerShdw>
                </a:effectLst>
              </a:rPr>
              <a:t> learn.</a:t>
            </a:r>
            <a:br>
              <a:rPr lang="en-US" sz="4000" dirty="0" smtClean="0">
                <a:solidFill>
                  <a:prstClr val="white"/>
                </a:solidFill>
                <a:effectLst>
                  <a:outerShdw blurRad="38100" dist="38100" dir="2700000" algn="tl">
                    <a:srgbClr val="000000">
                      <a:alpha val="43137"/>
                    </a:srgbClr>
                  </a:outerShdw>
                </a:effectLst>
              </a:rPr>
            </a:br>
            <a:r>
              <a:rPr lang="en-US" sz="4000" dirty="0" smtClean="0">
                <a:solidFill>
                  <a:prstClr val="white"/>
                </a:solidFill>
                <a:effectLst>
                  <a:outerShdw blurRad="38100" dist="38100" dir="2700000" algn="tl">
                    <a:srgbClr val="000000">
                      <a:alpha val="43137"/>
                    </a:srgbClr>
                  </a:outerShdw>
                </a:effectLst>
              </a:rPr>
              <a:t/>
            </a:r>
            <a:br>
              <a:rPr lang="en-US" sz="4000" dirty="0" smtClean="0">
                <a:solidFill>
                  <a:prstClr val="white"/>
                </a:solidFill>
                <a:effectLst>
                  <a:outerShdw blurRad="38100" dist="38100" dir="2700000" algn="tl">
                    <a:srgbClr val="000000">
                      <a:alpha val="43137"/>
                    </a:srgbClr>
                  </a:outerShdw>
                </a:effectLst>
              </a:rPr>
            </a:br>
            <a:r>
              <a:rPr lang="en-US" sz="4000" b="1" dirty="0" smtClean="0">
                <a:solidFill>
                  <a:prstClr val="white"/>
                </a:solidFill>
                <a:effectLst>
                  <a:outerShdw blurRad="38100" dist="38100" dir="2700000" algn="tl">
                    <a:srgbClr val="000000">
                      <a:alpha val="43137"/>
                    </a:srgbClr>
                  </a:outerShdw>
                </a:effectLst>
                <a:latin typeface="Bradley Hand ITC" panose="03070402050302030203" pitchFamily="66" charset="0"/>
              </a:rPr>
              <a:t>-Ignacio Estrada</a:t>
            </a:r>
            <a:endParaRPr lang="en-US" sz="4000" b="1" dirty="0">
              <a:solidFill>
                <a:prstClr val="white"/>
              </a:solidFill>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2387599"/>
            <a:ext cx="3581400" cy="23876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8400" y="4201160"/>
            <a:ext cx="3962400" cy="2641600"/>
          </a:xfrm>
          <a:prstGeom prst="rect">
            <a:avLst/>
          </a:prstGeom>
        </p:spPr>
      </p:pic>
    </p:spTree>
    <p:extLst>
      <p:ext uri="{BB962C8B-B14F-4D97-AF65-F5344CB8AC3E}">
        <p14:creationId xmlns:p14="http://schemas.microsoft.com/office/powerpoint/2010/main" val="38074236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91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152400" y="1371600"/>
            <a:ext cx="5181600" cy="5334000"/>
          </a:xfrm>
        </p:spPr>
        <p:txBody>
          <a:bodyPr>
            <a:normAutofit lnSpcReduction="10000"/>
          </a:bodyPr>
          <a:lstStyle/>
          <a:p>
            <a:pPr marL="0" indent="0">
              <a:spcBef>
                <a:spcPts val="0"/>
              </a:spcBef>
              <a:spcAft>
                <a:spcPts val="1800"/>
              </a:spcAft>
              <a:buNone/>
            </a:pPr>
            <a:r>
              <a:rPr lang="en-US" sz="3600" dirty="0" smtClean="0">
                <a:solidFill>
                  <a:srgbClr val="FFFF00"/>
                </a:solidFill>
                <a:effectLst>
                  <a:outerShdw blurRad="38100" dist="38100" dir="2700000" algn="tl">
                    <a:srgbClr val="000000">
                      <a:alpha val="43137"/>
                    </a:srgbClr>
                  </a:outerShdw>
                </a:effectLst>
              </a:rPr>
              <a:t>Step 3:  </a:t>
            </a:r>
            <a:r>
              <a:rPr lang="en-US" sz="3600" dirty="0" smtClean="0">
                <a:solidFill>
                  <a:schemeClr val="bg1"/>
                </a:solidFill>
                <a:effectLst>
                  <a:outerShdw blurRad="38100" dist="38100" dir="2700000" algn="tl">
                    <a:srgbClr val="000000">
                      <a:alpha val="43137"/>
                    </a:srgbClr>
                  </a:outerShdw>
                </a:effectLst>
              </a:rPr>
              <a:t>Is there a need for related services. . . </a:t>
            </a:r>
          </a:p>
          <a:p>
            <a:pPr>
              <a:spcBef>
                <a:spcPts val="0"/>
              </a:spcBef>
              <a:spcAft>
                <a:spcPts val="1800"/>
              </a:spcAft>
            </a:pPr>
            <a:r>
              <a:rPr lang="en-US" dirty="0">
                <a:solidFill>
                  <a:schemeClr val="bg1"/>
                </a:solidFill>
                <a:effectLst>
                  <a:outerShdw blurRad="38100" dist="38100" dir="2700000" algn="tl">
                    <a:srgbClr val="000000">
                      <a:alpha val="43137"/>
                    </a:srgbClr>
                  </a:outerShdw>
                </a:effectLst>
              </a:rPr>
              <a:t>T</a:t>
            </a:r>
            <a:r>
              <a:rPr lang="en-US" dirty="0" smtClean="0">
                <a:solidFill>
                  <a:schemeClr val="bg1"/>
                </a:solidFill>
                <a:effectLst>
                  <a:outerShdw blurRad="38100" dist="38100" dir="2700000" algn="tl">
                    <a:srgbClr val="000000">
                      <a:alpha val="43137"/>
                    </a:srgbClr>
                  </a:outerShdw>
                </a:effectLst>
              </a:rPr>
              <a:t>o </a:t>
            </a:r>
            <a:r>
              <a:rPr lang="en-US" dirty="0">
                <a:solidFill>
                  <a:schemeClr val="bg1"/>
                </a:solidFill>
                <a:effectLst>
                  <a:outerShdw blurRad="38100" dist="38100" dir="2700000" algn="tl">
                    <a:srgbClr val="000000">
                      <a:alpha val="43137"/>
                    </a:srgbClr>
                  </a:outerShdw>
                </a:effectLst>
              </a:rPr>
              <a:t>P</a:t>
            </a:r>
            <a:r>
              <a:rPr lang="en-US" dirty="0" smtClean="0">
                <a:solidFill>
                  <a:schemeClr val="bg1"/>
                </a:solidFill>
                <a:effectLst>
                  <a:outerShdw blurRad="38100" dist="38100" dir="2700000" algn="tl">
                    <a:srgbClr val="000000">
                      <a:alpha val="43137"/>
                    </a:srgbClr>
                  </a:outerShdw>
                </a:effectLst>
              </a:rPr>
              <a:t>articipate in General </a:t>
            </a:r>
            <a:r>
              <a:rPr lang="en-US" dirty="0">
                <a:solidFill>
                  <a:schemeClr val="bg1"/>
                </a:solidFill>
                <a:effectLst>
                  <a:outerShdw blurRad="38100" dist="38100" dir="2700000" algn="tl">
                    <a:srgbClr val="000000">
                      <a:alpha val="43137"/>
                    </a:srgbClr>
                  </a:outerShdw>
                </a:effectLst>
              </a:rPr>
              <a:t>E</a:t>
            </a:r>
            <a:r>
              <a:rPr lang="en-US" dirty="0" smtClean="0">
                <a:solidFill>
                  <a:schemeClr val="bg1"/>
                </a:solidFill>
                <a:effectLst>
                  <a:outerShdw blurRad="38100" dist="38100" dir="2700000" algn="tl">
                    <a:srgbClr val="000000">
                      <a:alpha val="43137"/>
                    </a:srgbClr>
                  </a:outerShdw>
                </a:effectLst>
              </a:rPr>
              <a:t>ducation </a:t>
            </a:r>
            <a:r>
              <a:rPr lang="en-US" dirty="0">
                <a:solidFill>
                  <a:schemeClr val="bg1"/>
                </a:solidFill>
                <a:effectLst>
                  <a:outerShdw blurRad="38100" dist="38100" dir="2700000" algn="tl">
                    <a:srgbClr val="000000">
                      <a:alpha val="43137"/>
                    </a:srgbClr>
                  </a:outerShdw>
                </a:effectLst>
              </a:rPr>
              <a:t>C</a:t>
            </a:r>
            <a:r>
              <a:rPr lang="en-US" dirty="0" smtClean="0">
                <a:solidFill>
                  <a:schemeClr val="bg1"/>
                </a:solidFill>
                <a:effectLst>
                  <a:outerShdw blurRad="38100" dist="38100" dir="2700000" algn="tl">
                    <a:srgbClr val="000000">
                      <a:alpha val="43137"/>
                    </a:srgbClr>
                  </a:outerShdw>
                </a:effectLst>
              </a:rPr>
              <a:t>urriculum with </a:t>
            </a:r>
            <a:r>
              <a:rPr lang="en-US" dirty="0">
                <a:solidFill>
                  <a:schemeClr val="bg1"/>
                </a:solidFill>
                <a:effectLst>
                  <a:outerShdw blurRad="38100" dist="38100" dir="2700000" algn="tl">
                    <a:srgbClr val="000000">
                      <a:alpha val="43137"/>
                    </a:srgbClr>
                  </a:outerShdw>
                </a:effectLst>
              </a:rPr>
              <a:t>P</a:t>
            </a:r>
            <a:r>
              <a:rPr lang="en-US" dirty="0" smtClean="0">
                <a:solidFill>
                  <a:schemeClr val="bg1"/>
                </a:solidFill>
                <a:effectLst>
                  <a:outerShdw blurRad="38100" dist="38100" dir="2700000" algn="tl">
                    <a:srgbClr val="000000">
                      <a:alpha val="43137"/>
                    </a:srgbClr>
                  </a:outerShdw>
                </a:effectLst>
              </a:rPr>
              <a:t>eers?</a:t>
            </a:r>
          </a:p>
          <a:p>
            <a:pPr>
              <a:spcBef>
                <a:spcPts val="0"/>
              </a:spcBef>
              <a:spcAft>
                <a:spcPts val="1800"/>
              </a:spcAft>
            </a:pPr>
            <a:r>
              <a:rPr lang="en-US" dirty="0" smtClean="0">
                <a:solidFill>
                  <a:schemeClr val="bg1"/>
                </a:solidFill>
                <a:effectLst>
                  <a:outerShdw blurRad="38100" dist="38100" dir="2700000" algn="tl">
                    <a:srgbClr val="000000">
                      <a:alpha val="43137"/>
                    </a:srgbClr>
                  </a:outerShdw>
                </a:effectLst>
              </a:rPr>
              <a:t>To Meet </a:t>
            </a:r>
            <a:r>
              <a:rPr lang="en-US" dirty="0">
                <a:solidFill>
                  <a:schemeClr val="bg1"/>
                </a:solidFill>
                <a:effectLst>
                  <a:outerShdw blurRad="38100" dist="38100" dir="2700000" algn="tl">
                    <a:srgbClr val="000000">
                      <a:alpha val="43137"/>
                    </a:srgbClr>
                  </a:outerShdw>
                </a:effectLst>
              </a:rPr>
              <a:t>A</a:t>
            </a:r>
            <a:r>
              <a:rPr lang="en-US" dirty="0" smtClean="0">
                <a:solidFill>
                  <a:schemeClr val="bg1"/>
                </a:solidFill>
                <a:effectLst>
                  <a:outerShdw blurRad="38100" dist="38100" dir="2700000" algn="tl">
                    <a:srgbClr val="000000">
                      <a:alpha val="43137"/>
                    </a:srgbClr>
                  </a:outerShdw>
                </a:effectLst>
              </a:rPr>
              <a:t>nnual </a:t>
            </a:r>
            <a:r>
              <a:rPr lang="en-US" dirty="0">
                <a:solidFill>
                  <a:schemeClr val="bg1"/>
                </a:solidFill>
                <a:effectLst>
                  <a:outerShdw blurRad="38100" dist="38100" dir="2700000" algn="tl">
                    <a:srgbClr val="000000">
                      <a:alpha val="43137"/>
                    </a:srgbClr>
                  </a:outerShdw>
                </a:effectLst>
              </a:rPr>
              <a:t>G</a:t>
            </a:r>
            <a:r>
              <a:rPr lang="en-US" dirty="0" smtClean="0">
                <a:solidFill>
                  <a:schemeClr val="bg1"/>
                </a:solidFill>
                <a:effectLst>
                  <a:outerShdw blurRad="38100" dist="38100" dir="2700000" algn="tl">
                    <a:srgbClr val="000000">
                      <a:alpha val="43137"/>
                    </a:srgbClr>
                  </a:outerShdw>
                </a:effectLst>
              </a:rPr>
              <a:t>oals?</a:t>
            </a:r>
          </a:p>
          <a:p>
            <a:pPr>
              <a:spcBef>
                <a:spcPts val="0"/>
              </a:spcBef>
              <a:spcAft>
                <a:spcPts val="1800"/>
              </a:spcAft>
            </a:pPr>
            <a:r>
              <a:rPr lang="en-US" dirty="0" smtClean="0">
                <a:solidFill>
                  <a:schemeClr val="bg1"/>
                </a:solidFill>
                <a:effectLst>
                  <a:outerShdw blurRad="38100" dist="38100" dir="2700000" algn="tl">
                    <a:srgbClr val="000000">
                      <a:alpha val="43137"/>
                    </a:srgbClr>
                  </a:outerShdw>
                </a:effectLst>
              </a:rPr>
              <a:t>To Take </a:t>
            </a:r>
            <a:r>
              <a:rPr lang="en-US" dirty="0">
                <a:solidFill>
                  <a:schemeClr val="bg1"/>
                </a:solidFill>
                <a:effectLst>
                  <a:outerShdw blurRad="38100" dist="38100" dir="2700000" algn="tl">
                    <a:srgbClr val="000000">
                      <a:alpha val="43137"/>
                    </a:srgbClr>
                  </a:outerShdw>
                </a:effectLst>
              </a:rPr>
              <a:t>P</a:t>
            </a:r>
            <a:r>
              <a:rPr lang="en-US" dirty="0" smtClean="0">
                <a:solidFill>
                  <a:schemeClr val="bg1"/>
                </a:solidFill>
                <a:effectLst>
                  <a:outerShdw blurRad="38100" dist="38100" dir="2700000" algn="tl">
                    <a:srgbClr val="000000">
                      <a:alpha val="43137"/>
                    </a:srgbClr>
                  </a:outerShdw>
                </a:effectLst>
              </a:rPr>
              <a:t>art in Extracurricular &amp; </a:t>
            </a:r>
            <a:r>
              <a:rPr lang="en-US" dirty="0">
                <a:solidFill>
                  <a:schemeClr val="bg1"/>
                </a:solidFill>
                <a:effectLst>
                  <a:outerShdw blurRad="38100" dist="38100" dir="2700000" algn="tl">
                    <a:srgbClr val="000000">
                      <a:alpha val="43137"/>
                    </a:srgbClr>
                  </a:outerShdw>
                </a:effectLst>
              </a:rPr>
              <a:t>N</a:t>
            </a:r>
            <a:r>
              <a:rPr lang="en-US" dirty="0" smtClean="0">
                <a:solidFill>
                  <a:schemeClr val="bg1"/>
                </a:solidFill>
                <a:effectLst>
                  <a:outerShdw blurRad="38100" dist="38100" dir="2700000" algn="tl">
                    <a:srgbClr val="000000">
                      <a:alpha val="43137"/>
                    </a:srgbClr>
                  </a:outerShdw>
                </a:effectLst>
              </a:rPr>
              <a:t>onacademic </a:t>
            </a:r>
            <a:r>
              <a:rPr lang="en-US" dirty="0">
                <a:solidFill>
                  <a:schemeClr val="bg1"/>
                </a:solidFill>
                <a:effectLst>
                  <a:outerShdw blurRad="38100" dist="38100" dir="2700000" algn="tl">
                    <a:srgbClr val="000000">
                      <a:alpha val="43137"/>
                    </a:srgbClr>
                  </a:outerShdw>
                </a:effectLst>
              </a:rPr>
              <a:t>A</a:t>
            </a:r>
            <a:r>
              <a:rPr lang="en-US" dirty="0" smtClean="0">
                <a:solidFill>
                  <a:schemeClr val="bg1"/>
                </a:solidFill>
                <a:effectLst>
                  <a:outerShdw blurRad="38100" dist="38100" dir="2700000" algn="tl">
                    <a:srgbClr val="000000">
                      <a:alpha val="43137"/>
                    </a:srgbClr>
                  </a:outerShdw>
                </a:effectLst>
              </a:rPr>
              <a:t>ctivities?</a:t>
            </a:r>
          </a:p>
          <a:p>
            <a:pPr marL="0" indent="0">
              <a:buNone/>
            </a:pPr>
            <a:endParaRPr lang="en-US" dirty="0"/>
          </a:p>
        </p:txBody>
      </p:sp>
      <p:sp>
        <p:nvSpPr>
          <p:cNvPr id="5" name="Rectangle 4"/>
          <p:cNvSpPr/>
          <p:nvPr/>
        </p:nvSpPr>
        <p:spPr>
          <a:xfrm>
            <a:off x="5334000" y="1676400"/>
            <a:ext cx="3657600" cy="468630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200"/>
              </a:spcAft>
            </a:pPr>
            <a:r>
              <a:rPr lang="en-US" sz="3600" u="sng" dirty="0">
                <a:effectLst>
                  <a:outerShdw blurRad="38100" dist="38100" dir="2700000" algn="tl">
                    <a:srgbClr val="000000">
                      <a:alpha val="43137"/>
                    </a:srgbClr>
                  </a:outerShdw>
                </a:effectLst>
              </a:rPr>
              <a:t>Related Services</a:t>
            </a:r>
            <a:r>
              <a:rPr lang="en-US" sz="3600" dirty="0">
                <a:effectLst>
                  <a:outerShdw blurRad="38100" dist="38100" dir="2700000" algn="tl">
                    <a:srgbClr val="000000">
                      <a:alpha val="43137"/>
                    </a:srgbClr>
                  </a:outerShdw>
                </a:effectLst>
              </a:rPr>
              <a:t>: </a:t>
            </a:r>
            <a:endParaRPr lang="en-US" sz="3600" dirty="0" smtClean="0">
              <a:effectLst>
                <a:outerShdw blurRad="38100" dist="38100" dir="2700000" algn="tl">
                  <a:srgbClr val="000000">
                    <a:alpha val="43137"/>
                  </a:srgbClr>
                </a:outerShdw>
              </a:effectLst>
            </a:endParaRPr>
          </a:p>
          <a:p>
            <a:pPr>
              <a:spcAft>
                <a:spcPts val="1200"/>
              </a:spcAft>
            </a:pPr>
            <a:r>
              <a:rPr lang="en-US" sz="3200" dirty="0" smtClean="0">
                <a:solidFill>
                  <a:srgbClr val="002060"/>
                </a:solidFill>
                <a:effectLst>
                  <a:outerShdw blurRad="38100" dist="38100" dir="2700000" algn="tl">
                    <a:srgbClr val="000000">
                      <a:alpha val="43137"/>
                    </a:srgbClr>
                  </a:outerShdw>
                </a:effectLst>
              </a:rPr>
              <a:t>Supportive Services</a:t>
            </a:r>
          </a:p>
          <a:p>
            <a:pPr marL="457200" indent="-457200">
              <a:spcAft>
                <a:spcPts val="1200"/>
              </a:spcAft>
              <a:buFont typeface="Arial" panose="020B0604020202020204" pitchFamily="34" charset="0"/>
              <a:buChar char="•"/>
            </a:pPr>
            <a:r>
              <a:rPr lang="en-US" sz="2800" dirty="0" smtClean="0">
                <a:solidFill>
                  <a:srgbClr val="002060"/>
                </a:solidFill>
                <a:effectLst>
                  <a:outerShdw blurRad="38100" dist="38100" dir="2700000" algn="tl">
                    <a:srgbClr val="000000">
                      <a:alpha val="43137"/>
                    </a:srgbClr>
                  </a:outerShdw>
                </a:effectLst>
              </a:rPr>
              <a:t>Necessary </a:t>
            </a:r>
            <a:r>
              <a:rPr lang="en-US" sz="2800" dirty="0">
                <a:solidFill>
                  <a:srgbClr val="002060"/>
                </a:solidFill>
                <a:effectLst>
                  <a:outerShdw blurRad="38100" dist="38100" dir="2700000" algn="tl">
                    <a:srgbClr val="000000">
                      <a:alpha val="43137"/>
                    </a:srgbClr>
                  </a:outerShdw>
                </a:effectLst>
              </a:rPr>
              <a:t>for </a:t>
            </a:r>
            <a:r>
              <a:rPr lang="en-US" sz="2800" dirty="0" smtClean="0">
                <a:solidFill>
                  <a:srgbClr val="002060"/>
                </a:solidFill>
                <a:effectLst>
                  <a:outerShdw blurRad="38100" dist="38100" dir="2700000" algn="tl">
                    <a:srgbClr val="000000">
                      <a:alpha val="43137"/>
                    </a:srgbClr>
                  </a:outerShdw>
                </a:effectLst>
              </a:rPr>
              <a:t>Some Students </a:t>
            </a:r>
            <a:r>
              <a:rPr lang="en-US" sz="2800" dirty="0">
                <a:solidFill>
                  <a:srgbClr val="002060"/>
                </a:solidFill>
                <a:effectLst>
                  <a:outerShdw blurRad="38100" dist="38100" dir="2700000" algn="tl">
                    <a:srgbClr val="000000">
                      <a:alpha val="43137"/>
                    </a:srgbClr>
                  </a:outerShdw>
                </a:effectLst>
              </a:rPr>
              <a:t>to </a:t>
            </a:r>
            <a:r>
              <a:rPr lang="en-US" sz="2800" dirty="0" smtClean="0">
                <a:solidFill>
                  <a:srgbClr val="002060"/>
                </a:solidFill>
                <a:effectLst>
                  <a:outerShdw blurRad="38100" dist="38100" dir="2700000" algn="tl">
                    <a:srgbClr val="000000">
                      <a:alpha val="43137"/>
                    </a:srgbClr>
                  </a:outerShdw>
                </a:effectLst>
              </a:rPr>
              <a:t>Benefit </a:t>
            </a:r>
            <a:r>
              <a:rPr lang="en-US" sz="2800" dirty="0">
                <a:solidFill>
                  <a:srgbClr val="002060"/>
                </a:solidFill>
                <a:effectLst>
                  <a:outerShdw blurRad="38100" dist="38100" dir="2700000" algn="tl">
                    <a:srgbClr val="000000">
                      <a:alpha val="43137"/>
                    </a:srgbClr>
                  </a:outerShdw>
                </a:effectLst>
              </a:rPr>
              <a:t>from </a:t>
            </a:r>
            <a:r>
              <a:rPr lang="en-US" sz="2800" dirty="0" smtClean="0">
                <a:solidFill>
                  <a:srgbClr val="002060"/>
                </a:solidFill>
                <a:effectLst>
                  <a:outerShdw blurRad="38100" dist="38100" dir="2700000" algn="tl">
                    <a:srgbClr val="000000">
                      <a:alpha val="43137"/>
                    </a:srgbClr>
                  </a:outerShdw>
                </a:effectLst>
              </a:rPr>
              <a:t>Education</a:t>
            </a:r>
          </a:p>
          <a:p>
            <a:pPr marL="457200" indent="-457200">
              <a:spcAft>
                <a:spcPts val="1200"/>
              </a:spcAft>
              <a:buFont typeface="Arial" panose="020B0604020202020204" pitchFamily="34" charset="0"/>
              <a:buChar char="•"/>
            </a:pPr>
            <a:r>
              <a:rPr lang="en-US" sz="2800" dirty="0" smtClean="0">
                <a:solidFill>
                  <a:srgbClr val="002060"/>
                </a:solidFill>
                <a:effectLst>
                  <a:outerShdw blurRad="38100" dist="38100" dir="2700000" algn="tl">
                    <a:srgbClr val="000000">
                      <a:alpha val="43137"/>
                    </a:srgbClr>
                  </a:outerShdw>
                </a:effectLst>
              </a:rPr>
              <a:t>Need </a:t>
            </a:r>
            <a:r>
              <a:rPr lang="en-US" sz="2800" dirty="0">
                <a:solidFill>
                  <a:srgbClr val="002060"/>
                </a:solidFill>
                <a:effectLst>
                  <a:outerShdw blurRad="38100" dist="38100" dir="2700000" algn="tl">
                    <a:srgbClr val="000000">
                      <a:alpha val="43137"/>
                    </a:srgbClr>
                  </a:outerShdw>
                </a:effectLst>
              </a:rPr>
              <a:t>is </a:t>
            </a:r>
            <a:r>
              <a:rPr lang="en-US" sz="2800" dirty="0" smtClean="0">
                <a:solidFill>
                  <a:srgbClr val="002060"/>
                </a:solidFill>
                <a:effectLst>
                  <a:outerShdw blurRad="38100" dist="38100" dir="2700000" algn="tl">
                    <a:srgbClr val="000000">
                      <a:alpha val="43137"/>
                    </a:srgbClr>
                  </a:outerShdw>
                </a:effectLst>
              </a:rPr>
              <a:t>Documented </a:t>
            </a:r>
            <a:r>
              <a:rPr lang="en-US" sz="2800" dirty="0">
                <a:solidFill>
                  <a:srgbClr val="002060"/>
                </a:solidFill>
                <a:effectLst>
                  <a:outerShdw blurRad="38100" dist="38100" dir="2700000" algn="tl">
                    <a:srgbClr val="000000">
                      <a:alpha val="43137"/>
                    </a:srgbClr>
                  </a:outerShdw>
                </a:effectLst>
              </a:rPr>
              <a:t>by </a:t>
            </a:r>
            <a:r>
              <a:rPr lang="en-US" sz="2800" dirty="0" smtClean="0">
                <a:solidFill>
                  <a:srgbClr val="002060"/>
                </a:solidFill>
                <a:effectLst>
                  <a:outerShdw blurRad="38100" dist="38100" dir="2700000" algn="tl">
                    <a:srgbClr val="000000">
                      <a:alpha val="43137"/>
                    </a:srgbClr>
                  </a:outerShdw>
                </a:effectLst>
              </a:rPr>
              <a:t>Meeting Eligibility Requirements</a:t>
            </a:r>
            <a:endParaRPr lang="en-US" dirty="0">
              <a:solidFill>
                <a:srgbClr val="002060"/>
              </a:solidFill>
              <a:effectLst>
                <a:outerShdw blurRad="38100" dist="38100" dir="2700000" algn="tl">
                  <a:srgbClr val="000000">
                    <a:alpha val="43137"/>
                  </a:srgbClr>
                </a:outerShdw>
              </a:effectLst>
            </a:endParaRPr>
          </a:p>
        </p:txBody>
      </p:sp>
      <p:sp>
        <p:nvSpPr>
          <p:cNvPr id="6"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Determining Service Needs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1184861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91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4" name="Content Placeholder 3"/>
          <p:cNvSpPr>
            <a:spLocks noGrp="1"/>
          </p:cNvSpPr>
          <p:nvPr>
            <p:ph sz="half" idx="4294967295"/>
          </p:nvPr>
        </p:nvSpPr>
        <p:spPr>
          <a:xfrm>
            <a:off x="152400" y="1219200"/>
            <a:ext cx="6176884" cy="3352800"/>
          </a:xfrm>
        </p:spPr>
        <p:txBody>
          <a:bodyPr>
            <a:noAutofit/>
          </a:bodyPr>
          <a:lstStyle/>
          <a:p>
            <a:pPr marL="57148" indent="0">
              <a:buNone/>
            </a:pPr>
            <a:r>
              <a:rPr lang="en-US" sz="3600" dirty="0" smtClean="0">
                <a:solidFill>
                  <a:schemeClr val="bg1"/>
                </a:solidFill>
                <a:effectLst>
                  <a:outerShdw blurRad="38100" dist="38100" dir="2700000" algn="tl">
                    <a:srgbClr val="000000">
                      <a:alpha val="43137"/>
                    </a:srgbClr>
                  </a:outerShdw>
                </a:effectLst>
              </a:rPr>
              <a:t>School Psychological Services</a:t>
            </a:r>
          </a:p>
          <a:p>
            <a:pPr marL="57148" indent="0">
              <a:buNone/>
            </a:pPr>
            <a:r>
              <a:rPr lang="en-US" sz="3600" dirty="0" smtClean="0">
                <a:solidFill>
                  <a:schemeClr val="bg1"/>
                </a:solidFill>
                <a:effectLst>
                  <a:outerShdw blurRad="38100" dist="38100" dir="2700000" algn="tl">
                    <a:srgbClr val="000000">
                      <a:alpha val="43137"/>
                    </a:srgbClr>
                  </a:outerShdw>
                </a:effectLst>
              </a:rPr>
              <a:t>School Social Work Services</a:t>
            </a:r>
          </a:p>
          <a:p>
            <a:pPr marL="57148" indent="0">
              <a:buNone/>
            </a:pPr>
            <a:r>
              <a:rPr lang="en-US" sz="3600" dirty="0" smtClean="0">
                <a:solidFill>
                  <a:schemeClr val="bg1"/>
                </a:solidFill>
                <a:effectLst>
                  <a:outerShdw blurRad="38100" dist="38100" dir="2700000" algn="tl">
                    <a:srgbClr val="000000">
                      <a:alpha val="43137"/>
                    </a:srgbClr>
                  </a:outerShdw>
                </a:effectLst>
              </a:rPr>
              <a:t>Speech</a:t>
            </a:r>
          </a:p>
          <a:p>
            <a:pPr marL="57148" indent="0">
              <a:buNone/>
            </a:pPr>
            <a:r>
              <a:rPr lang="en-US" sz="3600" dirty="0" smtClean="0">
                <a:solidFill>
                  <a:schemeClr val="bg1"/>
                </a:solidFill>
                <a:effectLst>
                  <a:outerShdw blurRad="38100" dist="38100" dir="2700000" algn="tl">
                    <a:srgbClr val="000000">
                      <a:alpha val="43137"/>
                    </a:srgbClr>
                  </a:outerShdw>
                </a:effectLst>
              </a:rPr>
              <a:t>Occupational Therapy</a:t>
            </a:r>
          </a:p>
          <a:p>
            <a:pPr marL="57148" indent="0">
              <a:buNone/>
            </a:pPr>
            <a:r>
              <a:rPr lang="en-US" sz="3600" dirty="0" smtClean="0">
                <a:solidFill>
                  <a:schemeClr val="bg1"/>
                </a:solidFill>
                <a:effectLst>
                  <a:outerShdw blurRad="38100" dist="38100" dir="2700000" algn="tl">
                    <a:srgbClr val="000000">
                      <a:alpha val="43137"/>
                    </a:srgbClr>
                  </a:outerShdw>
                </a:effectLst>
              </a:rPr>
              <a:t>Physical Therapy</a:t>
            </a:r>
          </a:p>
          <a:p>
            <a:pPr marL="57148" indent="0">
              <a:buNone/>
            </a:pPr>
            <a:r>
              <a:rPr lang="en-US" sz="3600" dirty="0" smtClean="0">
                <a:solidFill>
                  <a:schemeClr val="bg1"/>
                </a:solidFill>
                <a:effectLst>
                  <a:outerShdw blurRad="38100" dist="38100" dir="2700000" algn="tl">
                    <a:srgbClr val="000000">
                      <a:alpha val="43137"/>
                    </a:srgbClr>
                  </a:outerShdw>
                </a:effectLst>
              </a:rPr>
              <a:t>Health Services</a:t>
            </a:r>
            <a:endParaRPr lang="en-US" sz="3600" dirty="0">
              <a:solidFill>
                <a:schemeClr val="bg1"/>
              </a:solidFill>
              <a:effectLst>
                <a:outerShdw blurRad="38100" dist="38100" dir="2700000" algn="tl">
                  <a:srgbClr val="000000">
                    <a:alpha val="43137"/>
                  </a:srgbClr>
                </a:outerShdw>
              </a:effectLst>
            </a:endParaRPr>
          </a:p>
        </p:txBody>
      </p:sp>
      <p:sp>
        <p:nvSpPr>
          <p:cNvPr id="5" name="Content Placeholder 4"/>
          <p:cNvSpPr>
            <a:spLocks noGrp="1"/>
          </p:cNvSpPr>
          <p:nvPr>
            <p:ph sz="half" idx="4294967295"/>
          </p:nvPr>
        </p:nvSpPr>
        <p:spPr>
          <a:xfrm>
            <a:off x="304800" y="5257800"/>
            <a:ext cx="4267200" cy="1427163"/>
          </a:xfrm>
          <a:solidFill>
            <a:srgbClr val="FFC000"/>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2"/>
          </a:fillRef>
          <a:effectRef idx="1">
            <a:schemeClr val="accent2"/>
          </a:effectRef>
          <a:fontRef idx="minor">
            <a:schemeClr val="lt1"/>
          </a:fontRef>
        </p:style>
        <p:txBody>
          <a:bodyPr>
            <a:normAutofit lnSpcReduction="10000"/>
          </a:bodyPr>
          <a:lstStyle/>
          <a:p>
            <a:pPr marL="0" indent="0">
              <a:buNone/>
            </a:pPr>
            <a:r>
              <a:rPr lang="en-US" dirty="0" smtClean="0">
                <a:solidFill>
                  <a:srgbClr val="002060"/>
                </a:solidFill>
              </a:rPr>
              <a:t>See Louisiana Bulletin 1508 for definitions and eligibility requirements.</a:t>
            </a:r>
            <a:endParaRPr lang="en-US" dirty="0">
              <a:solidFill>
                <a:srgbClr val="002060"/>
              </a:solidFill>
            </a:endParaRPr>
          </a:p>
        </p:txBody>
      </p:sp>
      <p:sp>
        <p:nvSpPr>
          <p:cNvPr id="7" name="TextBox 6"/>
          <p:cNvSpPr txBox="1"/>
          <p:nvPr/>
        </p:nvSpPr>
        <p:spPr>
          <a:xfrm>
            <a:off x="5334000" y="2586841"/>
            <a:ext cx="3657601" cy="3970318"/>
          </a:xfrm>
          <a:prstGeom prst="rect">
            <a:avLst/>
          </a:prstGeom>
          <a:solidFill>
            <a:srgbClr val="92D050"/>
          </a:solidFill>
          <a:ln w="2857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800" dirty="0" smtClean="0">
                <a:solidFill>
                  <a:srgbClr val="002060"/>
                </a:solidFill>
              </a:rPr>
              <a:t>Services determined by findings through evaluation aligned with eligibility requirements and conversation about present levels of academic achievement and functional performance.</a:t>
            </a:r>
            <a:endParaRPr lang="en-US" sz="2800" dirty="0">
              <a:solidFill>
                <a:srgbClr val="002060"/>
              </a:solidFill>
            </a:endParaRPr>
          </a:p>
        </p:txBody>
      </p:sp>
      <p:sp>
        <p:nvSpPr>
          <p:cNvPr id="6"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Related Services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33468360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91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5" name="TextBox 4"/>
          <p:cNvSpPr txBox="1"/>
          <p:nvPr/>
        </p:nvSpPr>
        <p:spPr>
          <a:xfrm>
            <a:off x="289112" y="1600200"/>
            <a:ext cx="8565776" cy="4401205"/>
          </a:xfrm>
          <a:prstGeom prst="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en-US" sz="2800" b="1" dirty="0" smtClean="0">
                <a:solidFill>
                  <a:srgbClr val="002060"/>
                </a:solidFill>
              </a:rPr>
              <a:t>Take out your Case Study materials</a:t>
            </a:r>
            <a:endParaRPr lang="en-US" sz="2800" b="1" dirty="0">
              <a:solidFill>
                <a:srgbClr val="002060"/>
              </a:solidFill>
            </a:endParaRPr>
          </a:p>
          <a:p>
            <a:endParaRPr lang="en-US" sz="2800" dirty="0">
              <a:solidFill>
                <a:srgbClr val="002060"/>
              </a:solidFill>
            </a:endParaRPr>
          </a:p>
          <a:p>
            <a:r>
              <a:rPr lang="en-US" sz="2800" b="1" dirty="0" smtClean="0">
                <a:solidFill>
                  <a:srgbClr val="002060"/>
                </a:solidFill>
              </a:rPr>
              <a:t>Review, reflect, discuss, and decide</a:t>
            </a:r>
          </a:p>
          <a:p>
            <a:pPr marL="457200" indent="-457200">
              <a:buFont typeface="Arial" panose="020B0604020202020204" pitchFamily="34" charset="0"/>
              <a:buChar char="•"/>
            </a:pPr>
            <a:r>
              <a:rPr lang="en-US" sz="2800" b="1" dirty="0" smtClean="0">
                <a:solidFill>
                  <a:srgbClr val="002060"/>
                </a:solidFill>
              </a:rPr>
              <a:t>Louisiana Education Assessment Program</a:t>
            </a:r>
          </a:p>
          <a:p>
            <a:pPr marL="457200" indent="-457200">
              <a:buFont typeface="Arial" panose="020B0604020202020204" pitchFamily="34" charset="0"/>
              <a:buChar char="•"/>
            </a:pPr>
            <a:r>
              <a:rPr lang="en-US" sz="2800" b="1" dirty="0" smtClean="0">
                <a:solidFill>
                  <a:srgbClr val="002060"/>
                </a:solidFill>
              </a:rPr>
              <a:t>Act 833 eligibility item</a:t>
            </a:r>
          </a:p>
          <a:p>
            <a:pPr marL="457200" indent="-457200">
              <a:buFont typeface="Arial" panose="020B0604020202020204" pitchFamily="34" charset="0"/>
              <a:buChar char="•"/>
            </a:pPr>
            <a:r>
              <a:rPr lang="en-US" sz="2800" b="1" dirty="0" smtClean="0">
                <a:solidFill>
                  <a:srgbClr val="002060"/>
                </a:solidFill>
              </a:rPr>
              <a:t>General Education classes </a:t>
            </a:r>
          </a:p>
          <a:p>
            <a:pPr marL="457200" indent="-457200">
              <a:buFont typeface="Arial" panose="020B0604020202020204" pitchFamily="34" charset="0"/>
              <a:buChar char="•"/>
            </a:pPr>
            <a:r>
              <a:rPr lang="en-US" sz="2800" b="1" dirty="0" smtClean="0">
                <a:solidFill>
                  <a:srgbClr val="002060"/>
                </a:solidFill>
              </a:rPr>
              <a:t>Explanation, if applicable</a:t>
            </a:r>
          </a:p>
          <a:p>
            <a:pPr marL="457200" indent="-457200">
              <a:buFont typeface="Arial" panose="020B0604020202020204" pitchFamily="34" charset="0"/>
              <a:buChar char="•"/>
            </a:pPr>
            <a:r>
              <a:rPr lang="en-US" sz="2800" b="1" dirty="0" smtClean="0">
                <a:solidFill>
                  <a:srgbClr val="002060"/>
                </a:solidFill>
              </a:rPr>
              <a:t>Activities with non-disabled peers</a:t>
            </a:r>
          </a:p>
          <a:p>
            <a:pPr marL="457200" indent="-457200">
              <a:buFont typeface="Arial" panose="020B0604020202020204" pitchFamily="34" charset="0"/>
              <a:buChar char="•"/>
            </a:pPr>
            <a:r>
              <a:rPr lang="en-US" sz="2800" b="1" dirty="0" smtClean="0">
                <a:solidFill>
                  <a:srgbClr val="002060"/>
                </a:solidFill>
              </a:rPr>
              <a:t>Services</a:t>
            </a:r>
          </a:p>
          <a:p>
            <a:pPr marL="457200" indent="-457200">
              <a:buFont typeface="Arial" panose="020B0604020202020204" pitchFamily="34" charset="0"/>
              <a:buChar char="•"/>
            </a:pPr>
            <a:r>
              <a:rPr lang="en-US" sz="2800" b="1" dirty="0" smtClean="0">
                <a:solidFill>
                  <a:srgbClr val="002060"/>
                </a:solidFill>
              </a:rPr>
              <a:t>Placement</a:t>
            </a:r>
            <a:endParaRPr lang="en-US" sz="2800" b="1" dirty="0">
              <a:solidFill>
                <a:srgbClr val="002060"/>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46023" y="3657600"/>
            <a:ext cx="2640777" cy="2174240"/>
          </a:xfrm>
          <a:prstGeom prst="rect">
            <a:avLst/>
          </a:prstGeom>
        </p:spPr>
      </p:pic>
      <p:sp>
        <p:nvSpPr>
          <p:cNvPr id="6"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Learning</a:t>
            </a:r>
            <a:r>
              <a:rPr kumimoji="0" lang="en-US" sz="4400" b="1" i="0" u="none" strike="noStrike" kern="0" cap="none" spc="0" normalizeH="0" noProof="0" dirty="0" smtClean="0">
                <a:ln>
                  <a:noFill/>
                </a:ln>
                <a:solidFill>
                  <a:srgbClr val="FFFFFF"/>
                </a:solidFill>
                <a:effectLst>
                  <a:outerShdw blurRad="38100" dist="38100" dir="2700000" algn="tl">
                    <a:srgbClr val="000000">
                      <a:alpha val="43137"/>
                    </a:srgbClr>
                  </a:outerShdw>
                </a:effectLst>
                <a:uLnTx/>
                <a:uFillTx/>
              </a:rPr>
              <a:t> Together Activity: </a:t>
            </a:r>
            <a:br>
              <a:rPr kumimoji="0" lang="en-US" sz="4400" b="1" i="0" u="none" strike="noStrike" kern="0" cap="none" spc="0" normalizeH="0" noProof="0" dirty="0" smtClean="0">
                <a:ln>
                  <a:noFill/>
                </a:ln>
                <a:solidFill>
                  <a:srgbClr val="FFFFFF"/>
                </a:solidFill>
                <a:effectLst>
                  <a:outerShdw blurRad="38100" dist="38100" dir="2700000" algn="tl">
                    <a:srgbClr val="000000">
                      <a:alpha val="43137"/>
                    </a:srgbClr>
                  </a:outerShdw>
                </a:effectLst>
                <a:uLnTx/>
                <a:uFillTx/>
              </a:rPr>
            </a:br>
            <a:r>
              <a:rPr lang="en-US" sz="4400" kern="0" dirty="0" smtClean="0">
                <a:solidFill>
                  <a:srgbClr val="FFFFFF"/>
                </a:solidFill>
              </a:rPr>
              <a:t>Program/Services Decisions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467855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9722" y="2667000"/>
            <a:ext cx="6224555" cy="2024047"/>
          </a:xfrm>
          <a:prstGeom prst="rect">
            <a:avLst/>
          </a:prstGeom>
        </p:spPr>
      </p:pic>
    </p:spTree>
    <p:extLst>
      <p:ext uri="{BB962C8B-B14F-4D97-AF65-F5344CB8AC3E}">
        <p14:creationId xmlns:p14="http://schemas.microsoft.com/office/powerpoint/2010/main" val="7197430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4" name="Content Placeholder 3"/>
          <p:cNvSpPr>
            <a:spLocks noGrp="1"/>
          </p:cNvSpPr>
          <p:nvPr>
            <p:ph sz="half" idx="4294967295"/>
          </p:nvPr>
        </p:nvSpPr>
        <p:spPr>
          <a:xfrm>
            <a:off x="228600" y="1295400"/>
            <a:ext cx="8686800" cy="4351338"/>
          </a:xfrm>
        </p:spPr>
        <p:txBody>
          <a:bodyPr>
            <a:noAutofit/>
          </a:bodyPr>
          <a:lstStyle/>
          <a:p>
            <a:pPr>
              <a:spcBef>
                <a:spcPts val="0"/>
              </a:spcBef>
              <a:spcAft>
                <a:spcPts val="1200"/>
              </a:spcAft>
            </a:pPr>
            <a:r>
              <a:rPr lang="en-US" sz="2800" dirty="0">
                <a:solidFill>
                  <a:schemeClr val="bg1"/>
                </a:solidFill>
                <a:effectLst>
                  <a:outerShdw blurRad="38100" dist="38100" dir="2700000" algn="tl">
                    <a:srgbClr val="000000">
                      <a:alpha val="43137"/>
                    </a:srgbClr>
                  </a:outerShdw>
                </a:effectLst>
              </a:rPr>
              <a:t>D</a:t>
            </a:r>
            <a:r>
              <a:rPr lang="en-US" sz="2800" dirty="0" smtClean="0">
                <a:solidFill>
                  <a:schemeClr val="bg1"/>
                </a:solidFill>
                <a:effectLst>
                  <a:outerShdw blurRad="38100" dist="38100" dir="2700000" algn="tl">
                    <a:srgbClr val="000000">
                      <a:alpha val="43137"/>
                    </a:srgbClr>
                  </a:outerShdw>
                </a:effectLst>
              </a:rPr>
              <a:t>esigned to </a:t>
            </a:r>
            <a:r>
              <a:rPr lang="en-US" sz="2800" dirty="0">
                <a:solidFill>
                  <a:schemeClr val="bg1"/>
                </a:solidFill>
                <a:effectLst>
                  <a:outerShdw blurRad="38100" dist="38100" dir="2700000" algn="tl">
                    <a:srgbClr val="000000">
                      <a:alpha val="43137"/>
                    </a:srgbClr>
                  </a:outerShdw>
                </a:effectLst>
              </a:rPr>
              <a:t>H</a:t>
            </a:r>
            <a:r>
              <a:rPr lang="en-US" sz="2800" dirty="0" smtClean="0">
                <a:solidFill>
                  <a:schemeClr val="bg1"/>
                </a:solidFill>
                <a:effectLst>
                  <a:outerShdw blurRad="38100" dist="38100" dir="2700000" algn="tl">
                    <a:srgbClr val="000000">
                      <a:alpha val="43137"/>
                    </a:srgbClr>
                  </a:outerShdw>
                </a:effectLst>
              </a:rPr>
              <a:t>elp </a:t>
            </a:r>
            <a:r>
              <a:rPr lang="en-US" sz="2800" dirty="0">
                <a:solidFill>
                  <a:schemeClr val="bg1"/>
                </a:solidFill>
                <a:effectLst>
                  <a:outerShdw blurRad="38100" dist="38100" dir="2700000" algn="tl">
                    <a:srgbClr val="000000">
                      <a:alpha val="43137"/>
                    </a:srgbClr>
                  </a:outerShdw>
                </a:effectLst>
              </a:rPr>
              <a:t>C</a:t>
            </a:r>
            <a:r>
              <a:rPr lang="en-US" sz="2800" dirty="0" smtClean="0">
                <a:solidFill>
                  <a:schemeClr val="bg1"/>
                </a:solidFill>
                <a:effectLst>
                  <a:outerShdw blurRad="38100" dist="38100" dir="2700000" algn="tl">
                    <a:srgbClr val="000000">
                      <a:alpha val="43137"/>
                    </a:srgbClr>
                  </a:outerShdw>
                </a:effectLst>
              </a:rPr>
              <a:t>hange </a:t>
            </a:r>
            <a:r>
              <a:rPr lang="en-US" sz="2800" dirty="0">
                <a:solidFill>
                  <a:schemeClr val="bg1"/>
                </a:solidFill>
                <a:effectLst>
                  <a:outerShdw blurRad="38100" dist="38100" dir="2700000" algn="tl">
                    <a:srgbClr val="000000">
                      <a:alpha val="43137"/>
                    </a:srgbClr>
                  </a:outerShdw>
                </a:effectLst>
              </a:rPr>
              <a:t>B</a:t>
            </a:r>
            <a:r>
              <a:rPr lang="en-US" sz="2800" dirty="0" smtClean="0">
                <a:solidFill>
                  <a:schemeClr val="bg1"/>
                </a:solidFill>
                <a:effectLst>
                  <a:outerShdw blurRad="38100" dist="38100" dir="2700000" algn="tl">
                    <a:srgbClr val="000000">
                      <a:alpha val="43137"/>
                    </a:srgbClr>
                  </a:outerShdw>
                </a:effectLst>
              </a:rPr>
              <a:t>ehavior </a:t>
            </a:r>
          </a:p>
          <a:p>
            <a:pPr>
              <a:spcBef>
                <a:spcPts val="0"/>
              </a:spcBef>
              <a:spcAft>
                <a:spcPts val="1200"/>
              </a:spcAft>
            </a:pPr>
            <a:r>
              <a:rPr lang="en-US" sz="2800" dirty="0">
                <a:solidFill>
                  <a:schemeClr val="bg1"/>
                </a:solidFill>
                <a:effectLst>
                  <a:outerShdw blurRad="38100" dist="38100" dir="2700000" algn="tl">
                    <a:srgbClr val="000000">
                      <a:alpha val="43137"/>
                    </a:srgbClr>
                  </a:outerShdw>
                </a:effectLst>
              </a:rPr>
              <a:t>B</a:t>
            </a:r>
            <a:r>
              <a:rPr lang="en-US" sz="2800" dirty="0" smtClean="0">
                <a:solidFill>
                  <a:schemeClr val="bg1"/>
                </a:solidFill>
                <a:effectLst>
                  <a:outerShdw blurRad="38100" dist="38100" dir="2700000" algn="tl">
                    <a:srgbClr val="000000">
                      <a:alpha val="43137"/>
                    </a:srgbClr>
                  </a:outerShdw>
                </a:effectLst>
              </a:rPr>
              <a:t>ased </a:t>
            </a:r>
            <a:r>
              <a:rPr lang="en-US" sz="2800" dirty="0">
                <a:solidFill>
                  <a:schemeClr val="bg1"/>
                </a:solidFill>
                <a:effectLst>
                  <a:outerShdw blurRad="38100" dist="38100" dir="2700000" algn="tl">
                    <a:srgbClr val="000000">
                      <a:alpha val="43137"/>
                    </a:srgbClr>
                  </a:outerShdw>
                </a:effectLst>
              </a:rPr>
              <a:t>on the Functional Behavior Assessment (FBA</a:t>
            </a:r>
            <a:r>
              <a:rPr lang="en-US" sz="2800" dirty="0" smtClean="0">
                <a:solidFill>
                  <a:schemeClr val="bg1"/>
                </a:solidFill>
                <a:effectLst>
                  <a:outerShdw blurRad="38100" dist="38100" dir="2700000" algn="tl">
                    <a:srgbClr val="000000">
                      <a:alpha val="43137"/>
                    </a:srgbClr>
                  </a:outerShdw>
                </a:effectLst>
              </a:rPr>
              <a:t>) </a:t>
            </a:r>
          </a:p>
          <a:p>
            <a:pPr>
              <a:spcBef>
                <a:spcPts val="0"/>
              </a:spcBef>
              <a:spcAft>
                <a:spcPts val="1200"/>
              </a:spcAft>
            </a:pPr>
            <a:r>
              <a:rPr lang="en-US" sz="2800" dirty="0" smtClean="0">
                <a:solidFill>
                  <a:schemeClr val="bg1"/>
                </a:solidFill>
                <a:effectLst>
                  <a:outerShdw blurRad="38100" dist="38100" dir="2700000" algn="tl">
                    <a:srgbClr val="000000">
                      <a:alpha val="43137"/>
                    </a:srgbClr>
                  </a:outerShdw>
                </a:effectLst>
              </a:rPr>
              <a:t>Identifies Interventions to Help </a:t>
            </a:r>
            <a:r>
              <a:rPr lang="en-US" sz="2800" dirty="0">
                <a:solidFill>
                  <a:schemeClr val="bg1"/>
                </a:solidFill>
                <a:effectLst>
                  <a:outerShdw blurRad="38100" dist="38100" dir="2700000" algn="tl">
                    <a:srgbClr val="000000">
                      <a:alpha val="43137"/>
                    </a:srgbClr>
                  </a:outerShdw>
                </a:effectLst>
              </a:rPr>
              <a:t>S</a:t>
            </a:r>
            <a:r>
              <a:rPr lang="en-US" sz="2800" dirty="0" smtClean="0">
                <a:solidFill>
                  <a:schemeClr val="bg1"/>
                </a:solidFill>
                <a:effectLst>
                  <a:outerShdw blurRad="38100" dist="38100" dir="2700000" algn="tl">
                    <a:srgbClr val="000000">
                      <a:alpha val="43137"/>
                    </a:srgbClr>
                  </a:outerShdw>
                </a:effectLst>
              </a:rPr>
              <a:t>tudent </a:t>
            </a:r>
            <a:r>
              <a:rPr lang="en-US" sz="2800" dirty="0">
                <a:solidFill>
                  <a:schemeClr val="bg1"/>
                </a:solidFill>
                <a:effectLst>
                  <a:outerShdw blurRad="38100" dist="38100" dir="2700000" algn="tl">
                    <a:srgbClr val="000000">
                      <a:alpha val="43137"/>
                    </a:srgbClr>
                  </a:outerShdw>
                </a:effectLst>
              </a:rPr>
              <a:t>C</a:t>
            </a:r>
            <a:r>
              <a:rPr lang="en-US" sz="2800" dirty="0" smtClean="0">
                <a:solidFill>
                  <a:schemeClr val="bg1"/>
                </a:solidFill>
                <a:effectLst>
                  <a:outerShdw blurRad="38100" dist="38100" dir="2700000" algn="tl">
                    <a:srgbClr val="000000">
                      <a:alpha val="43137"/>
                    </a:srgbClr>
                  </a:outerShdw>
                </a:effectLst>
              </a:rPr>
              <a:t>hange </a:t>
            </a:r>
            <a:r>
              <a:rPr lang="en-US" sz="2800" dirty="0">
                <a:solidFill>
                  <a:schemeClr val="bg1"/>
                </a:solidFill>
                <a:effectLst>
                  <a:outerShdw blurRad="38100" dist="38100" dir="2700000" algn="tl">
                    <a:srgbClr val="000000">
                      <a:alpha val="43137"/>
                    </a:srgbClr>
                  </a:outerShdw>
                </a:effectLst>
              </a:rPr>
              <a:t>U</a:t>
            </a:r>
            <a:r>
              <a:rPr lang="en-US" sz="2800" dirty="0" smtClean="0">
                <a:solidFill>
                  <a:schemeClr val="bg1"/>
                </a:solidFill>
                <a:effectLst>
                  <a:outerShdw blurRad="38100" dist="38100" dir="2700000" algn="tl">
                    <a:srgbClr val="000000">
                      <a:alpha val="43137"/>
                    </a:srgbClr>
                  </a:outerShdw>
                </a:effectLst>
              </a:rPr>
              <a:t>ndesired </a:t>
            </a:r>
            <a:r>
              <a:rPr lang="en-US" sz="2800" dirty="0">
                <a:solidFill>
                  <a:schemeClr val="bg1"/>
                </a:solidFill>
                <a:effectLst>
                  <a:outerShdw blurRad="38100" dist="38100" dir="2700000" algn="tl">
                    <a:srgbClr val="000000">
                      <a:alpha val="43137"/>
                    </a:srgbClr>
                  </a:outerShdw>
                </a:effectLst>
              </a:rPr>
              <a:t>B</a:t>
            </a:r>
            <a:r>
              <a:rPr lang="en-US" sz="2800" dirty="0" smtClean="0">
                <a:solidFill>
                  <a:schemeClr val="bg1"/>
                </a:solidFill>
                <a:effectLst>
                  <a:outerShdw blurRad="38100" dist="38100" dir="2700000" algn="tl">
                    <a:srgbClr val="000000">
                      <a:alpha val="43137"/>
                    </a:srgbClr>
                  </a:outerShdw>
                </a:effectLst>
              </a:rPr>
              <a:t>ehaviors </a:t>
            </a:r>
            <a:r>
              <a:rPr lang="en-US" sz="2800" dirty="0">
                <a:solidFill>
                  <a:schemeClr val="bg1"/>
                </a:solidFill>
                <a:effectLst>
                  <a:outerShdw blurRad="38100" dist="38100" dir="2700000" algn="tl">
                    <a:srgbClr val="000000">
                      <a:alpha val="43137"/>
                    </a:srgbClr>
                  </a:outerShdw>
                </a:effectLst>
              </a:rPr>
              <a:t>by </a:t>
            </a:r>
            <a:r>
              <a:rPr lang="en-US" sz="2800" dirty="0" smtClean="0">
                <a:solidFill>
                  <a:schemeClr val="bg1"/>
                </a:solidFill>
                <a:effectLst>
                  <a:outerShdw blurRad="38100" dist="38100" dir="2700000" algn="tl">
                    <a:srgbClr val="000000">
                      <a:alpha val="43137"/>
                    </a:srgbClr>
                  </a:outerShdw>
                </a:effectLst>
              </a:rPr>
              <a:t>Replacing </a:t>
            </a:r>
            <a:r>
              <a:rPr lang="en-US" sz="2800" dirty="0">
                <a:solidFill>
                  <a:schemeClr val="bg1"/>
                </a:solidFill>
                <a:effectLst>
                  <a:outerShdw blurRad="38100" dist="38100" dir="2700000" algn="tl">
                    <a:srgbClr val="000000">
                      <a:alpha val="43137"/>
                    </a:srgbClr>
                  </a:outerShdw>
                </a:effectLst>
              </a:rPr>
              <a:t>those </a:t>
            </a:r>
            <a:r>
              <a:rPr lang="en-US" sz="2800" dirty="0" smtClean="0">
                <a:solidFill>
                  <a:schemeClr val="bg1"/>
                </a:solidFill>
                <a:effectLst>
                  <a:outerShdw blurRad="38100" dist="38100" dir="2700000" algn="tl">
                    <a:srgbClr val="000000">
                      <a:alpha val="43137"/>
                    </a:srgbClr>
                  </a:outerShdw>
                </a:effectLst>
              </a:rPr>
              <a:t>Behaviors </a:t>
            </a:r>
            <a:r>
              <a:rPr lang="en-US" sz="2800" dirty="0">
                <a:solidFill>
                  <a:schemeClr val="bg1"/>
                </a:solidFill>
                <a:effectLst>
                  <a:outerShdw blurRad="38100" dist="38100" dir="2700000" algn="tl">
                    <a:srgbClr val="000000">
                      <a:alpha val="43137"/>
                    </a:srgbClr>
                  </a:outerShdw>
                </a:effectLst>
              </a:rPr>
              <a:t>with </a:t>
            </a:r>
            <a:r>
              <a:rPr lang="en-US" sz="2800" dirty="0" smtClean="0">
                <a:solidFill>
                  <a:schemeClr val="bg1"/>
                </a:solidFill>
                <a:effectLst>
                  <a:outerShdw blurRad="38100" dist="38100" dir="2700000" algn="tl">
                    <a:srgbClr val="000000">
                      <a:alpha val="43137"/>
                    </a:srgbClr>
                  </a:outerShdw>
                </a:effectLst>
              </a:rPr>
              <a:t>New </a:t>
            </a:r>
            <a:r>
              <a:rPr lang="en-US" sz="2800" dirty="0">
                <a:solidFill>
                  <a:schemeClr val="bg1"/>
                </a:solidFill>
                <a:effectLst>
                  <a:outerShdw blurRad="38100" dist="38100" dir="2700000" algn="tl">
                    <a:srgbClr val="000000">
                      <a:alpha val="43137"/>
                    </a:srgbClr>
                  </a:outerShdw>
                </a:effectLst>
              </a:rPr>
              <a:t>O</a:t>
            </a:r>
            <a:r>
              <a:rPr lang="en-US" sz="2800" dirty="0" smtClean="0">
                <a:solidFill>
                  <a:schemeClr val="bg1"/>
                </a:solidFill>
                <a:effectLst>
                  <a:outerShdw blurRad="38100" dist="38100" dir="2700000" algn="tl">
                    <a:srgbClr val="000000">
                      <a:alpha val="43137"/>
                    </a:srgbClr>
                  </a:outerShdw>
                </a:effectLst>
              </a:rPr>
              <a:t>nes  </a:t>
            </a:r>
          </a:p>
          <a:p>
            <a:pPr>
              <a:spcBef>
                <a:spcPts val="0"/>
              </a:spcBef>
              <a:spcAft>
                <a:spcPts val="1200"/>
              </a:spcAft>
            </a:pPr>
            <a:r>
              <a:rPr lang="en-US" sz="2800" dirty="0" smtClean="0">
                <a:solidFill>
                  <a:schemeClr val="bg1"/>
                </a:solidFill>
                <a:effectLst>
                  <a:outerShdw blurRad="38100" dist="38100" dir="2700000" algn="tl">
                    <a:srgbClr val="000000">
                      <a:alpha val="43137"/>
                    </a:srgbClr>
                  </a:outerShdw>
                </a:effectLst>
              </a:rPr>
              <a:t>Ensures </a:t>
            </a:r>
            <a:r>
              <a:rPr lang="en-US" sz="2800" dirty="0">
                <a:solidFill>
                  <a:schemeClr val="bg1"/>
                </a:solidFill>
                <a:effectLst>
                  <a:outerShdw blurRad="38100" dist="38100" dir="2700000" algn="tl">
                    <a:srgbClr val="000000">
                      <a:alpha val="43137"/>
                    </a:srgbClr>
                  </a:outerShdw>
                </a:effectLst>
              </a:rPr>
              <a:t>C</a:t>
            </a:r>
            <a:r>
              <a:rPr lang="en-US" sz="2800" dirty="0" smtClean="0">
                <a:solidFill>
                  <a:schemeClr val="bg1"/>
                </a:solidFill>
                <a:effectLst>
                  <a:outerShdw blurRad="38100" dist="38100" dir="2700000" algn="tl">
                    <a:srgbClr val="000000">
                      <a:alpha val="43137"/>
                    </a:srgbClr>
                  </a:outerShdw>
                </a:effectLst>
              </a:rPr>
              <a:t>onsistency </a:t>
            </a:r>
            <a:r>
              <a:rPr lang="en-US" sz="2800" dirty="0">
                <a:solidFill>
                  <a:schemeClr val="bg1"/>
                </a:solidFill>
                <a:effectLst>
                  <a:outerShdw blurRad="38100" dist="38100" dir="2700000" algn="tl">
                    <a:srgbClr val="000000">
                      <a:alpha val="43137"/>
                    </a:srgbClr>
                  </a:outerShdw>
                </a:effectLst>
              </a:rPr>
              <a:t>in </a:t>
            </a:r>
            <a:r>
              <a:rPr lang="en-US" sz="2800" dirty="0" smtClean="0">
                <a:solidFill>
                  <a:schemeClr val="bg1"/>
                </a:solidFill>
                <a:effectLst>
                  <a:outerShdw blurRad="38100" dist="38100" dir="2700000" algn="tl">
                    <a:srgbClr val="000000">
                      <a:alpha val="43137"/>
                    </a:srgbClr>
                  </a:outerShdw>
                </a:effectLst>
              </a:rPr>
              <a:t>Addressing </a:t>
            </a:r>
            <a:r>
              <a:rPr lang="en-US" sz="2800" dirty="0">
                <a:solidFill>
                  <a:schemeClr val="bg1"/>
                </a:solidFill>
                <a:effectLst>
                  <a:outerShdw blurRad="38100" dist="38100" dir="2700000" algn="tl">
                    <a:srgbClr val="000000">
                      <a:alpha val="43137"/>
                    </a:srgbClr>
                  </a:outerShdw>
                </a:effectLst>
              </a:rPr>
              <a:t>B</a:t>
            </a:r>
            <a:r>
              <a:rPr lang="en-US" sz="2800" dirty="0" smtClean="0">
                <a:solidFill>
                  <a:schemeClr val="bg1"/>
                </a:solidFill>
                <a:effectLst>
                  <a:outerShdw blurRad="38100" dist="38100" dir="2700000" algn="tl">
                    <a:srgbClr val="000000">
                      <a:alpha val="43137"/>
                    </a:srgbClr>
                  </a:outerShdw>
                </a:effectLst>
              </a:rPr>
              <a:t>ehaviors </a:t>
            </a:r>
            <a:r>
              <a:rPr lang="en-US" sz="2800" dirty="0">
                <a:solidFill>
                  <a:schemeClr val="bg1"/>
                </a:solidFill>
                <a:effectLst>
                  <a:outerShdw blurRad="38100" dist="38100" dir="2700000" algn="tl">
                    <a:srgbClr val="000000">
                      <a:alpha val="43137"/>
                    </a:srgbClr>
                  </a:outerShdw>
                </a:effectLst>
              </a:rPr>
              <a:t>a</a:t>
            </a:r>
            <a:r>
              <a:rPr lang="en-US" sz="2800" dirty="0" smtClean="0">
                <a:solidFill>
                  <a:schemeClr val="bg1"/>
                </a:solidFill>
                <a:effectLst>
                  <a:outerShdw blurRad="38100" dist="38100" dir="2700000" algn="tl">
                    <a:srgbClr val="000000">
                      <a:alpha val="43137"/>
                    </a:srgbClr>
                  </a:outerShdw>
                </a:effectLst>
              </a:rPr>
              <a:t>cross </a:t>
            </a:r>
            <a:r>
              <a:rPr lang="en-US" sz="2800" dirty="0">
                <a:solidFill>
                  <a:schemeClr val="bg1"/>
                </a:solidFill>
                <a:effectLst>
                  <a:outerShdw blurRad="38100" dist="38100" dir="2700000" algn="tl">
                    <a:srgbClr val="000000">
                      <a:alpha val="43137"/>
                    </a:srgbClr>
                  </a:outerShdw>
                </a:effectLst>
              </a:rPr>
              <a:t>M</a:t>
            </a:r>
            <a:r>
              <a:rPr lang="en-US" sz="2800" dirty="0" smtClean="0">
                <a:solidFill>
                  <a:schemeClr val="bg1"/>
                </a:solidFill>
                <a:effectLst>
                  <a:outerShdw blurRad="38100" dist="38100" dir="2700000" algn="tl">
                    <a:srgbClr val="000000">
                      <a:alpha val="43137"/>
                    </a:srgbClr>
                  </a:outerShdw>
                </a:effectLst>
              </a:rPr>
              <a:t>ultiple </a:t>
            </a:r>
            <a:r>
              <a:rPr lang="en-US" sz="2800" dirty="0">
                <a:solidFill>
                  <a:schemeClr val="bg1"/>
                </a:solidFill>
                <a:effectLst>
                  <a:outerShdw blurRad="38100" dist="38100" dir="2700000" algn="tl">
                    <a:srgbClr val="000000">
                      <a:alpha val="43137"/>
                    </a:srgbClr>
                  </a:outerShdw>
                </a:effectLst>
              </a:rPr>
              <a:t>S</a:t>
            </a:r>
            <a:r>
              <a:rPr lang="en-US" sz="2800" dirty="0" smtClean="0">
                <a:solidFill>
                  <a:schemeClr val="bg1"/>
                </a:solidFill>
                <a:effectLst>
                  <a:outerShdw blurRad="38100" dist="38100" dir="2700000" algn="tl">
                    <a:srgbClr val="000000">
                      <a:alpha val="43137"/>
                    </a:srgbClr>
                  </a:outerShdw>
                </a:effectLst>
              </a:rPr>
              <a:t>ettings </a:t>
            </a:r>
            <a:r>
              <a:rPr lang="en-US" sz="2800" dirty="0">
                <a:solidFill>
                  <a:schemeClr val="bg1"/>
                </a:solidFill>
                <a:effectLst>
                  <a:outerShdw blurRad="38100" dist="38100" dir="2700000" algn="tl">
                    <a:srgbClr val="000000">
                      <a:alpha val="43137"/>
                    </a:srgbClr>
                  </a:outerShdw>
                </a:effectLst>
              </a:rPr>
              <a:t>by </a:t>
            </a:r>
            <a:r>
              <a:rPr lang="en-US" sz="2800" dirty="0" smtClean="0">
                <a:solidFill>
                  <a:schemeClr val="bg1"/>
                </a:solidFill>
                <a:effectLst>
                  <a:outerShdw blurRad="38100" dist="38100" dir="2700000" algn="tl">
                    <a:srgbClr val="000000">
                      <a:alpha val="43137"/>
                    </a:srgbClr>
                  </a:outerShdw>
                </a:effectLst>
              </a:rPr>
              <a:t>Multiple </a:t>
            </a:r>
            <a:r>
              <a:rPr lang="en-US" sz="2800" dirty="0">
                <a:solidFill>
                  <a:schemeClr val="bg1"/>
                </a:solidFill>
                <a:effectLst>
                  <a:outerShdw blurRad="38100" dist="38100" dir="2700000" algn="tl">
                    <a:srgbClr val="000000">
                      <a:alpha val="43137"/>
                    </a:srgbClr>
                  </a:outerShdw>
                </a:effectLst>
              </a:rPr>
              <a:t>I</a:t>
            </a:r>
            <a:r>
              <a:rPr lang="en-US" sz="2800" dirty="0" smtClean="0">
                <a:solidFill>
                  <a:schemeClr val="bg1"/>
                </a:solidFill>
                <a:effectLst>
                  <a:outerShdw blurRad="38100" dist="38100" dir="2700000" algn="tl">
                    <a:srgbClr val="000000">
                      <a:alpha val="43137"/>
                    </a:srgbClr>
                  </a:outerShdw>
                </a:effectLst>
              </a:rPr>
              <a:t>ndividuals  </a:t>
            </a:r>
          </a:p>
          <a:p>
            <a:pPr>
              <a:spcBef>
                <a:spcPts val="0"/>
              </a:spcBef>
              <a:spcAft>
                <a:spcPts val="1200"/>
              </a:spcAft>
            </a:pPr>
            <a:r>
              <a:rPr lang="en-US" sz="2800" dirty="0">
                <a:solidFill>
                  <a:schemeClr val="bg1"/>
                </a:solidFill>
                <a:effectLst>
                  <a:outerShdw blurRad="38100" dist="38100" dir="2700000" algn="tl">
                    <a:srgbClr val="000000">
                      <a:alpha val="43137"/>
                    </a:srgbClr>
                  </a:outerShdw>
                </a:effectLst>
              </a:rPr>
              <a:t>S</a:t>
            </a:r>
            <a:r>
              <a:rPr lang="en-US" sz="2800" dirty="0" smtClean="0">
                <a:solidFill>
                  <a:schemeClr val="bg1"/>
                </a:solidFill>
                <a:effectLst>
                  <a:outerShdw blurRad="38100" dist="38100" dir="2700000" algn="tl">
                    <a:srgbClr val="000000">
                      <a:alpha val="43137"/>
                    </a:srgbClr>
                  </a:outerShdw>
                </a:effectLst>
              </a:rPr>
              <a:t>erves </a:t>
            </a:r>
            <a:r>
              <a:rPr lang="en-US" sz="2800" dirty="0">
                <a:solidFill>
                  <a:schemeClr val="bg1"/>
                </a:solidFill>
                <a:effectLst>
                  <a:outerShdw blurRad="38100" dist="38100" dir="2700000" algn="tl">
                    <a:srgbClr val="000000">
                      <a:alpha val="43137"/>
                    </a:srgbClr>
                  </a:outerShdw>
                </a:effectLst>
              </a:rPr>
              <a:t>as a </a:t>
            </a:r>
            <a:r>
              <a:rPr lang="en-US" sz="2800" dirty="0" smtClean="0">
                <a:solidFill>
                  <a:schemeClr val="bg1"/>
                </a:solidFill>
                <a:effectLst>
                  <a:outerShdw blurRad="38100" dist="38100" dir="2700000" algn="tl">
                    <a:srgbClr val="000000">
                      <a:alpha val="43137"/>
                    </a:srgbClr>
                  </a:outerShdw>
                </a:effectLst>
              </a:rPr>
              <a:t>Communication </a:t>
            </a:r>
            <a:r>
              <a:rPr lang="en-US" sz="2800" dirty="0">
                <a:solidFill>
                  <a:schemeClr val="bg1"/>
                </a:solidFill>
                <a:effectLst>
                  <a:outerShdw blurRad="38100" dist="38100" dir="2700000" algn="tl">
                    <a:srgbClr val="000000">
                      <a:alpha val="43137"/>
                    </a:srgbClr>
                  </a:outerShdw>
                </a:effectLst>
              </a:rPr>
              <a:t>and </a:t>
            </a:r>
            <a:r>
              <a:rPr lang="en-US" sz="2800" dirty="0" smtClean="0">
                <a:solidFill>
                  <a:schemeClr val="bg1"/>
                </a:solidFill>
                <a:effectLst>
                  <a:outerShdw blurRad="38100" dist="38100" dir="2700000" algn="tl">
                    <a:srgbClr val="000000">
                      <a:alpha val="43137"/>
                    </a:srgbClr>
                  </a:outerShdw>
                </a:effectLst>
              </a:rPr>
              <a:t>Coordination </a:t>
            </a:r>
            <a:r>
              <a:rPr lang="en-US" sz="2800" dirty="0">
                <a:solidFill>
                  <a:schemeClr val="bg1"/>
                </a:solidFill>
                <a:effectLst>
                  <a:outerShdw blurRad="38100" dist="38100" dir="2700000" algn="tl">
                    <a:srgbClr val="000000">
                      <a:alpha val="43137"/>
                    </a:srgbClr>
                  </a:outerShdw>
                </a:effectLst>
              </a:rPr>
              <a:t>P</a:t>
            </a:r>
            <a:r>
              <a:rPr lang="en-US" sz="2800" dirty="0" smtClean="0">
                <a:solidFill>
                  <a:schemeClr val="bg1"/>
                </a:solidFill>
                <a:effectLst>
                  <a:outerShdw blurRad="38100" dist="38100" dir="2700000" algn="tl">
                    <a:srgbClr val="000000">
                      <a:alpha val="43137"/>
                    </a:srgbClr>
                  </a:outerShdw>
                </a:effectLst>
              </a:rPr>
              <a:t>lan </a:t>
            </a:r>
            <a:endParaRPr lang="en-US" sz="2800" dirty="0">
              <a:solidFill>
                <a:schemeClr val="bg1"/>
              </a:solidFill>
              <a:effectLst>
                <a:outerShdw blurRad="38100" dist="38100" dir="2700000" algn="tl">
                  <a:srgbClr val="000000">
                    <a:alpha val="43137"/>
                  </a:srgbClr>
                </a:outerShdw>
              </a:effectLst>
            </a:endParaRPr>
          </a:p>
        </p:txBody>
      </p:sp>
      <p:sp>
        <p:nvSpPr>
          <p:cNvPr id="3" name="Rectangle 2"/>
          <p:cNvSpPr/>
          <p:nvPr/>
        </p:nvSpPr>
        <p:spPr>
          <a:xfrm>
            <a:off x="298554" y="5406765"/>
            <a:ext cx="4114800" cy="1348490"/>
          </a:xfrm>
          <a:prstGeom prst="rect">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2060"/>
                </a:solidFill>
              </a:rPr>
              <a:t>Required when </a:t>
            </a:r>
            <a:r>
              <a:rPr lang="en-US" sz="2800" dirty="0" smtClean="0">
                <a:solidFill>
                  <a:srgbClr val="002060"/>
                </a:solidFill>
              </a:rPr>
              <a:t>suspension* </a:t>
            </a:r>
            <a:r>
              <a:rPr lang="en-US" sz="2800" dirty="0">
                <a:solidFill>
                  <a:srgbClr val="002060"/>
                </a:solidFill>
              </a:rPr>
              <a:t>or expulsion is considered</a:t>
            </a:r>
          </a:p>
        </p:txBody>
      </p:sp>
      <p:sp>
        <p:nvSpPr>
          <p:cNvPr id="6" name="Rectangle 5"/>
          <p:cNvSpPr/>
          <p:nvPr/>
        </p:nvSpPr>
        <p:spPr>
          <a:xfrm>
            <a:off x="4581993" y="5406765"/>
            <a:ext cx="4333407" cy="1348490"/>
          </a:xfrm>
          <a:prstGeom prst="rect">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2060"/>
                </a:solidFill>
              </a:rPr>
              <a:t>Best used whenever behavioral goals are part of IEP</a:t>
            </a:r>
          </a:p>
        </p:txBody>
      </p:sp>
      <p:sp>
        <p:nvSpPr>
          <p:cNvPr id="7"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Behavior Intervention Plan (BIP)</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622050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152400" y="1295400"/>
            <a:ext cx="8229600" cy="5334000"/>
          </a:xfrm>
        </p:spPr>
        <p:txBody>
          <a:bodyPr>
            <a:normAutofit/>
          </a:bodyPr>
          <a:lstStyle/>
          <a:p>
            <a:pPr marL="0" indent="0">
              <a:spcBef>
                <a:spcPts val="0"/>
              </a:spcBef>
              <a:spcAft>
                <a:spcPts val="1800"/>
              </a:spcAft>
              <a:buNone/>
            </a:pPr>
            <a:r>
              <a:rPr lang="en-US" sz="3600" dirty="0" smtClean="0">
                <a:solidFill>
                  <a:srgbClr val="FFFF00"/>
                </a:solidFill>
                <a:effectLst>
                  <a:outerShdw blurRad="38100" dist="38100" dir="2700000" algn="tl">
                    <a:srgbClr val="000000">
                      <a:alpha val="43137"/>
                    </a:srgbClr>
                  </a:outerShdw>
                </a:effectLst>
              </a:rPr>
              <a:t>What to Include:</a:t>
            </a:r>
          </a:p>
          <a:p>
            <a:pPr marL="795338" indent="-331788">
              <a:spcBef>
                <a:spcPts val="0"/>
              </a:spcBef>
              <a:spcAft>
                <a:spcPts val="1800"/>
              </a:spcAft>
              <a:buFont typeface="+mj-lt"/>
              <a:buAutoNum type="arabicPeriod"/>
            </a:pPr>
            <a:r>
              <a:rPr lang="en-US" sz="3200" dirty="0" smtClean="0">
                <a:effectLst>
                  <a:outerShdw blurRad="38100" dist="38100" dir="2700000" algn="tl">
                    <a:srgbClr val="000000">
                      <a:alpha val="43137"/>
                    </a:srgbClr>
                  </a:outerShdw>
                </a:effectLst>
              </a:rPr>
              <a:t>Description of </a:t>
            </a:r>
            <a:r>
              <a:rPr lang="en-US" dirty="0">
                <a:effectLst>
                  <a:outerShdw blurRad="38100" dist="38100" dir="2700000" algn="tl">
                    <a:srgbClr val="000000">
                      <a:alpha val="43137"/>
                    </a:srgbClr>
                  </a:outerShdw>
                </a:effectLst>
              </a:rPr>
              <a:t>D</a:t>
            </a:r>
            <a:r>
              <a:rPr lang="en-US" sz="3200" dirty="0" smtClean="0">
                <a:effectLst>
                  <a:outerShdw blurRad="38100" dist="38100" dir="2700000" algn="tl">
                    <a:srgbClr val="000000">
                      <a:alpha val="43137"/>
                    </a:srgbClr>
                  </a:outerShdw>
                </a:effectLst>
              </a:rPr>
              <a:t>esired </a:t>
            </a:r>
            <a:r>
              <a:rPr lang="en-US" dirty="0">
                <a:effectLst>
                  <a:outerShdw blurRad="38100" dist="38100" dir="2700000" algn="tl">
                    <a:srgbClr val="000000">
                      <a:alpha val="43137"/>
                    </a:srgbClr>
                  </a:outerShdw>
                </a:effectLst>
              </a:rPr>
              <a:t>B</a:t>
            </a:r>
            <a:r>
              <a:rPr lang="en-US" sz="3200" dirty="0" smtClean="0">
                <a:effectLst>
                  <a:outerShdw blurRad="38100" dist="38100" dir="2700000" algn="tl">
                    <a:srgbClr val="000000">
                      <a:alpha val="43137"/>
                    </a:srgbClr>
                  </a:outerShdw>
                </a:effectLst>
              </a:rPr>
              <a:t>ehavior </a:t>
            </a:r>
            <a:r>
              <a:rPr lang="en-US" b="1" i="1" dirty="0">
                <a:solidFill>
                  <a:srgbClr val="FFFF00"/>
                </a:solidFill>
                <a:effectLst>
                  <a:outerShdw blurRad="38100" dist="38100" dir="2700000" algn="tl">
                    <a:srgbClr val="000000">
                      <a:alpha val="43137"/>
                    </a:srgbClr>
                  </a:outerShdw>
                </a:effectLst>
              </a:rPr>
              <a:t>B</a:t>
            </a:r>
            <a:r>
              <a:rPr lang="en-US" sz="3200" b="1" i="1" dirty="0" smtClean="0">
                <a:solidFill>
                  <a:srgbClr val="FFFF00"/>
                </a:solidFill>
                <a:effectLst>
                  <a:outerShdw blurRad="38100" dist="38100" dir="2700000" algn="tl">
                    <a:srgbClr val="000000">
                      <a:alpha val="43137"/>
                    </a:srgbClr>
                  </a:outerShdw>
                </a:effectLst>
              </a:rPr>
              <a:t>ased on an Understanding of the Function of the Problem Behavior</a:t>
            </a:r>
            <a:endParaRPr lang="en-US" sz="3200" dirty="0" smtClean="0">
              <a:solidFill>
                <a:srgbClr val="FFFF00"/>
              </a:solidFill>
              <a:effectLst>
                <a:outerShdw blurRad="38100" dist="38100" dir="2700000" algn="tl">
                  <a:srgbClr val="000000">
                    <a:alpha val="43137"/>
                  </a:srgbClr>
                </a:outerShdw>
              </a:effectLst>
            </a:endParaRPr>
          </a:p>
          <a:p>
            <a:pPr marL="795338" indent="-331788">
              <a:spcBef>
                <a:spcPts val="0"/>
              </a:spcBef>
              <a:spcAft>
                <a:spcPts val="1800"/>
              </a:spcAft>
              <a:buFont typeface="+mj-lt"/>
              <a:buAutoNum type="arabicPeriod"/>
            </a:pPr>
            <a:r>
              <a:rPr lang="en-US" sz="3200" dirty="0" smtClean="0">
                <a:effectLst>
                  <a:outerShdw blurRad="38100" dist="38100" dir="2700000" algn="tl">
                    <a:srgbClr val="000000">
                      <a:alpha val="43137"/>
                    </a:srgbClr>
                  </a:outerShdw>
                </a:effectLst>
              </a:rPr>
              <a:t>Strategies for Shaping </a:t>
            </a:r>
            <a:r>
              <a:rPr lang="en-US" dirty="0">
                <a:effectLst>
                  <a:outerShdw blurRad="38100" dist="38100" dir="2700000" algn="tl">
                    <a:srgbClr val="000000">
                      <a:alpha val="43137"/>
                    </a:srgbClr>
                  </a:outerShdw>
                </a:effectLst>
              </a:rPr>
              <a:t>D</a:t>
            </a:r>
            <a:r>
              <a:rPr lang="en-US" sz="3200" dirty="0" smtClean="0">
                <a:effectLst>
                  <a:outerShdw blurRad="38100" dist="38100" dir="2700000" algn="tl">
                    <a:srgbClr val="000000">
                      <a:alpha val="43137"/>
                    </a:srgbClr>
                  </a:outerShdw>
                </a:effectLst>
              </a:rPr>
              <a:t>esired </a:t>
            </a:r>
            <a:r>
              <a:rPr lang="en-US" dirty="0">
                <a:effectLst>
                  <a:outerShdw blurRad="38100" dist="38100" dir="2700000" algn="tl">
                    <a:srgbClr val="000000">
                      <a:alpha val="43137"/>
                    </a:srgbClr>
                  </a:outerShdw>
                </a:effectLst>
              </a:rPr>
              <a:t>B</a:t>
            </a:r>
            <a:r>
              <a:rPr lang="en-US" sz="3200" dirty="0" smtClean="0">
                <a:effectLst>
                  <a:outerShdw blurRad="38100" dist="38100" dir="2700000" algn="tl">
                    <a:srgbClr val="000000">
                      <a:alpha val="43137"/>
                    </a:srgbClr>
                  </a:outerShdw>
                </a:effectLst>
              </a:rPr>
              <a:t>ehavior</a:t>
            </a:r>
          </a:p>
          <a:p>
            <a:pPr marL="795338" indent="-331788">
              <a:spcBef>
                <a:spcPts val="0"/>
              </a:spcBef>
              <a:spcAft>
                <a:spcPts val="1800"/>
              </a:spcAft>
              <a:buFont typeface="+mj-lt"/>
              <a:buAutoNum type="arabicPeriod"/>
            </a:pPr>
            <a:r>
              <a:rPr lang="en-US" sz="3200" dirty="0" smtClean="0">
                <a:effectLst>
                  <a:outerShdw blurRad="38100" dist="38100" dir="2700000" algn="tl">
                    <a:srgbClr val="000000">
                      <a:alpha val="43137"/>
                    </a:srgbClr>
                  </a:outerShdw>
                </a:effectLst>
              </a:rPr>
              <a:t>Specific Intervention to Increase </a:t>
            </a:r>
            <a:r>
              <a:rPr lang="en-US" dirty="0">
                <a:effectLst>
                  <a:outerShdw blurRad="38100" dist="38100" dir="2700000" algn="tl">
                    <a:srgbClr val="000000">
                      <a:alpha val="43137"/>
                    </a:srgbClr>
                  </a:outerShdw>
                </a:effectLst>
              </a:rPr>
              <a:t>D</a:t>
            </a:r>
            <a:r>
              <a:rPr lang="en-US" sz="3200" dirty="0" smtClean="0">
                <a:effectLst>
                  <a:outerShdw blurRad="38100" dist="38100" dir="2700000" algn="tl">
                    <a:srgbClr val="000000">
                      <a:alpha val="43137"/>
                    </a:srgbClr>
                  </a:outerShdw>
                </a:effectLst>
              </a:rPr>
              <a:t>esired </a:t>
            </a:r>
            <a:r>
              <a:rPr lang="en-US" dirty="0">
                <a:effectLst>
                  <a:outerShdw blurRad="38100" dist="38100" dir="2700000" algn="tl">
                    <a:srgbClr val="000000">
                      <a:alpha val="43137"/>
                    </a:srgbClr>
                  </a:outerShdw>
                </a:effectLst>
              </a:rPr>
              <a:t>B</a:t>
            </a:r>
            <a:r>
              <a:rPr lang="en-US" sz="3200" dirty="0" smtClean="0">
                <a:effectLst>
                  <a:outerShdw blurRad="38100" dist="38100" dir="2700000" algn="tl">
                    <a:srgbClr val="000000">
                      <a:alpha val="43137"/>
                    </a:srgbClr>
                  </a:outerShdw>
                </a:effectLst>
              </a:rPr>
              <a:t>ehavior or Decrease </a:t>
            </a:r>
            <a:r>
              <a:rPr lang="en-US" dirty="0">
                <a:effectLst>
                  <a:outerShdw blurRad="38100" dist="38100" dir="2700000" algn="tl">
                    <a:srgbClr val="000000">
                      <a:alpha val="43137"/>
                    </a:srgbClr>
                  </a:outerShdw>
                </a:effectLst>
              </a:rPr>
              <a:t>P</a:t>
            </a:r>
            <a:r>
              <a:rPr lang="en-US" sz="3200" dirty="0" smtClean="0">
                <a:effectLst>
                  <a:outerShdw blurRad="38100" dist="38100" dir="2700000" algn="tl">
                    <a:srgbClr val="000000">
                      <a:alpha val="43137"/>
                    </a:srgbClr>
                  </a:outerShdw>
                </a:effectLst>
              </a:rPr>
              <a:t>roblem </a:t>
            </a:r>
            <a:r>
              <a:rPr lang="en-US" dirty="0">
                <a:effectLst>
                  <a:outerShdw blurRad="38100" dist="38100" dir="2700000" algn="tl">
                    <a:srgbClr val="000000">
                      <a:alpha val="43137"/>
                    </a:srgbClr>
                  </a:outerShdw>
                </a:effectLst>
              </a:rPr>
              <a:t>B</a:t>
            </a:r>
            <a:r>
              <a:rPr lang="en-US" sz="3200" dirty="0" smtClean="0">
                <a:effectLst>
                  <a:outerShdw blurRad="38100" dist="38100" dir="2700000" algn="tl">
                    <a:srgbClr val="000000">
                      <a:alpha val="43137"/>
                    </a:srgbClr>
                  </a:outerShdw>
                </a:effectLst>
              </a:rPr>
              <a:t>ehavior</a:t>
            </a:r>
          </a:p>
          <a:p>
            <a:pPr marL="795338" indent="-331788">
              <a:spcBef>
                <a:spcPts val="0"/>
              </a:spcBef>
              <a:spcAft>
                <a:spcPts val="1800"/>
              </a:spcAft>
              <a:buFont typeface="+mj-lt"/>
              <a:buAutoNum type="arabicPeriod"/>
            </a:pPr>
            <a:r>
              <a:rPr lang="en-US" sz="3200" dirty="0" smtClean="0">
                <a:effectLst>
                  <a:outerShdw blurRad="38100" dist="38100" dir="2700000" algn="tl">
                    <a:srgbClr val="000000">
                      <a:alpha val="43137"/>
                    </a:srgbClr>
                  </a:outerShdw>
                </a:effectLst>
              </a:rPr>
              <a:t>Positive </a:t>
            </a:r>
            <a:r>
              <a:rPr lang="en-US" dirty="0">
                <a:effectLst>
                  <a:outerShdw blurRad="38100" dist="38100" dir="2700000" algn="tl">
                    <a:srgbClr val="000000">
                      <a:alpha val="43137"/>
                    </a:srgbClr>
                  </a:outerShdw>
                </a:effectLst>
              </a:rPr>
              <a:t>&amp;</a:t>
            </a:r>
            <a:r>
              <a:rPr lang="en-US" sz="3200" dirty="0" smtClean="0">
                <a:effectLst>
                  <a:outerShdw blurRad="38100" dist="38100" dir="2700000" algn="tl">
                    <a:srgbClr val="000000">
                      <a:alpha val="43137"/>
                    </a:srgbClr>
                  </a:outerShdw>
                </a:effectLst>
              </a:rPr>
              <a:t> Corrective </a:t>
            </a:r>
            <a:r>
              <a:rPr lang="en-US" dirty="0">
                <a:effectLst>
                  <a:outerShdw blurRad="38100" dist="38100" dir="2700000" algn="tl">
                    <a:srgbClr val="000000">
                      <a:alpha val="43137"/>
                    </a:srgbClr>
                  </a:outerShdw>
                </a:effectLst>
              </a:rPr>
              <a:t>C</a:t>
            </a:r>
            <a:r>
              <a:rPr lang="en-US" sz="3200" dirty="0" smtClean="0">
                <a:effectLst>
                  <a:outerShdw blurRad="38100" dist="38100" dir="2700000" algn="tl">
                    <a:srgbClr val="000000">
                      <a:alpha val="43137"/>
                    </a:srgbClr>
                  </a:outerShdw>
                </a:effectLst>
              </a:rPr>
              <a:t>onsequences</a:t>
            </a:r>
          </a:p>
        </p:txBody>
      </p:sp>
      <p:sp>
        <p:nvSpPr>
          <p:cNvPr id="4"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Behavior Intervention Plan (BIP)</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61165804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0" y="1417638"/>
            <a:ext cx="8229600" cy="4768850"/>
          </a:xfrm>
        </p:spPr>
        <p:txBody>
          <a:bodyPr/>
          <a:lstStyle/>
          <a:p>
            <a:pPr marL="977900" indent="-514350">
              <a:buFont typeface="+mj-lt"/>
              <a:buAutoNum type="arabicPeriod" startAt="5"/>
            </a:pPr>
            <a:r>
              <a:rPr lang="en-US" sz="3200" dirty="0">
                <a:effectLst>
                  <a:outerShdw blurRad="38100" dist="38100" dir="2700000" algn="tl">
                    <a:srgbClr val="000000">
                      <a:alpha val="43137"/>
                    </a:srgbClr>
                  </a:outerShdw>
                </a:effectLst>
              </a:rPr>
              <a:t>Where, </a:t>
            </a:r>
            <a:r>
              <a:rPr lang="en-US" sz="3200" dirty="0" smtClean="0">
                <a:effectLst>
                  <a:outerShdw blurRad="38100" dist="38100" dir="2700000" algn="tl">
                    <a:srgbClr val="000000">
                      <a:alpha val="43137"/>
                    </a:srgbClr>
                  </a:outerShdw>
                </a:effectLst>
              </a:rPr>
              <a:t>When &amp; </a:t>
            </a:r>
            <a:r>
              <a:rPr lang="en-US" sz="3200" dirty="0">
                <a:effectLst>
                  <a:outerShdw blurRad="38100" dist="38100" dir="2700000" algn="tl">
                    <a:srgbClr val="000000">
                      <a:alpha val="43137"/>
                    </a:srgbClr>
                  </a:outerShdw>
                </a:effectLst>
              </a:rPr>
              <a:t>by </a:t>
            </a:r>
            <a:r>
              <a:rPr lang="en-US" sz="3200" dirty="0" smtClean="0">
                <a:effectLst>
                  <a:outerShdw blurRad="38100" dist="38100" dir="2700000" algn="tl">
                    <a:srgbClr val="000000">
                      <a:alpha val="43137"/>
                    </a:srgbClr>
                  </a:outerShdw>
                </a:effectLst>
              </a:rPr>
              <a:t>Whom </a:t>
            </a:r>
            <a:r>
              <a:rPr lang="en-US" dirty="0">
                <a:effectLst>
                  <a:outerShdw blurRad="38100" dist="38100" dir="2700000" algn="tl">
                    <a:srgbClr val="000000">
                      <a:alpha val="43137"/>
                    </a:srgbClr>
                  </a:outerShdw>
                </a:effectLst>
              </a:rPr>
              <a:t>S</a:t>
            </a:r>
            <a:r>
              <a:rPr lang="en-US" sz="3200" dirty="0" smtClean="0">
                <a:effectLst>
                  <a:outerShdw blurRad="38100" dist="38100" dir="2700000" algn="tl">
                    <a:srgbClr val="000000">
                      <a:alpha val="43137"/>
                    </a:srgbClr>
                  </a:outerShdw>
                </a:effectLst>
              </a:rPr>
              <a:t>trategies </a:t>
            </a:r>
            <a:r>
              <a:rPr lang="en-US" dirty="0">
                <a:effectLst>
                  <a:outerShdw blurRad="38100" dist="38100" dir="2700000" algn="tl">
                    <a:srgbClr val="000000">
                      <a:alpha val="43137"/>
                    </a:srgbClr>
                  </a:outerShdw>
                </a:effectLst>
              </a:rPr>
              <a:t>W</a:t>
            </a:r>
            <a:r>
              <a:rPr lang="en-US" sz="3200" dirty="0" smtClean="0">
                <a:effectLst>
                  <a:outerShdw blurRad="38100" dist="38100" dir="2700000" algn="tl">
                    <a:srgbClr val="000000">
                      <a:alpha val="43137"/>
                    </a:srgbClr>
                  </a:outerShdw>
                </a:effectLst>
              </a:rPr>
              <a:t>ill </a:t>
            </a:r>
            <a:r>
              <a:rPr lang="en-US" sz="3200" dirty="0">
                <a:effectLst>
                  <a:outerShdw blurRad="38100" dist="38100" dir="2700000" algn="tl">
                    <a:srgbClr val="000000">
                      <a:alpha val="43137"/>
                    </a:srgbClr>
                  </a:outerShdw>
                </a:effectLst>
              </a:rPr>
              <a:t>be </a:t>
            </a:r>
            <a:r>
              <a:rPr lang="en-US" sz="3200" dirty="0" smtClean="0">
                <a:effectLst>
                  <a:outerShdw blurRad="38100" dist="38100" dir="2700000" algn="tl">
                    <a:srgbClr val="000000">
                      <a:alpha val="43137"/>
                    </a:srgbClr>
                  </a:outerShdw>
                </a:effectLst>
              </a:rPr>
              <a:t>Implemented</a:t>
            </a:r>
            <a:endParaRPr lang="en-US" sz="3200" dirty="0">
              <a:effectLst>
                <a:outerShdw blurRad="38100" dist="38100" dir="2700000" algn="tl">
                  <a:srgbClr val="000000">
                    <a:alpha val="43137"/>
                  </a:srgbClr>
                </a:outerShdw>
              </a:effectLst>
            </a:endParaRPr>
          </a:p>
          <a:p>
            <a:pPr marL="977900" indent="-514350">
              <a:buFont typeface="+mj-lt"/>
              <a:buAutoNum type="arabicPeriod" startAt="5"/>
            </a:pPr>
            <a:r>
              <a:rPr lang="en-US" sz="3200" dirty="0">
                <a:effectLst>
                  <a:outerShdw blurRad="38100" dist="38100" dir="2700000" algn="tl">
                    <a:srgbClr val="000000">
                      <a:alpha val="43137"/>
                    </a:srgbClr>
                  </a:outerShdw>
                </a:effectLst>
              </a:rPr>
              <a:t>Implementation </a:t>
            </a:r>
            <a:r>
              <a:rPr lang="en-US" sz="3200" dirty="0" smtClean="0">
                <a:effectLst>
                  <a:outerShdw blurRad="38100" dist="38100" dir="2700000" algn="tl">
                    <a:srgbClr val="000000">
                      <a:alpha val="43137"/>
                    </a:srgbClr>
                  </a:outerShdw>
                </a:effectLst>
              </a:rPr>
              <a:t>Integrity </a:t>
            </a:r>
            <a:r>
              <a:rPr lang="en-US" dirty="0">
                <a:effectLst>
                  <a:outerShdw blurRad="38100" dist="38100" dir="2700000" algn="tl">
                    <a:srgbClr val="000000">
                      <a:alpha val="43137"/>
                    </a:srgbClr>
                  </a:outerShdw>
                </a:effectLst>
              </a:rPr>
              <a:t>M</a:t>
            </a:r>
            <a:r>
              <a:rPr lang="en-US" sz="3200" dirty="0" smtClean="0">
                <a:effectLst>
                  <a:outerShdw blurRad="38100" dist="38100" dir="2700000" algn="tl">
                    <a:srgbClr val="000000">
                      <a:alpha val="43137"/>
                    </a:srgbClr>
                  </a:outerShdw>
                </a:effectLst>
              </a:rPr>
              <a:t>easures</a:t>
            </a:r>
            <a:endParaRPr lang="en-US" sz="3200" dirty="0">
              <a:effectLst>
                <a:outerShdw blurRad="38100" dist="38100" dir="2700000" algn="tl">
                  <a:srgbClr val="000000">
                    <a:alpha val="43137"/>
                  </a:srgbClr>
                </a:outerShdw>
              </a:effectLst>
            </a:endParaRPr>
          </a:p>
          <a:p>
            <a:pPr marL="977900" indent="-514350">
              <a:buFont typeface="+mj-lt"/>
              <a:buAutoNum type="arabicPeriod" startAt="5"/>
            </a:pPr>
            <a:r>
              <a:rPr lang="en-US" sz="3200" dirty="0">
                <a:effectLst>
                  <a:outerShdw blurRad="38100" dist="38100" dir="2700000" algn="tl">
                    <a:srgbClr val="000000">
                      <a:alpha val="43137"/>
                    </a:srgbClr>
                  </a:outerShdw>
                </a:effectLst>
              </a:rPr>
              <a:t>Steps for </a:t>
            </a:r>
            <a:r>
              <a:rPr lang="en-US" sz="3200" dirty="0" smtClean="0">
                <a:effectLst>
                  <a:outerShdw blurRad="38100" dist="38100" dir="2700000" algn="tl">
                    <a:srgbClr val="000000">
                      <a:alpha val="43137"/>
                    </a:srgbClr>
                  </a:outerShdw>
                </a:effectLst>
              </a:rPr>
              <a:t>Collecting </a:t>
            </a:r>
            <a:r>
              <a:rPr lang="en-US" dirty="0">
                <a:effectLst>
                  <a:outerShdw blurRad="38100" dist="38100" dir="2700000" algn="tl">
                    <a:srgbClr val="000000">
                      <a:alpha val="43137"/>
                    </a:srgbClr>
                  </a:outerShdw>
                </a:effectLst>
              </a:rPr>
              <a:t>D</a:t>
            </a:r>
            <a:r>
              <a:rPr lang="en-US" sz="3200" dirty="0" smtClean="0">
                <a:effectLst>
                  <a:outerShdw blurRad="38100" dist="38100" dir="2700000" algn="tl">
                    <a:srgbClr val="000000">
                      <a:alpha val="43137"/>
                    </a:srgbClr>
                  </a:outerShdw>
                </a:effectLst>
              </a:rPr>
              <a:t>ata &amp; </a:t>
            </a:r>
            <a:r>
              <a:rPr lang="en-US" dirty="0">
                <a:effectLst>
                  <a:outerShdw blurRad="38100" dist="38100" dir="2700000" algn="tl">
                    <a:srgbClr val="000000">
                      <a:alpha val="43137"/>
                    </a:srgbClr>
                  </a:outerShdw>
                </a:effectLst>
              </a:rPr>
              <a:t>M</a:t>
            </a:r>
            <a:r>
              <a:rPr lang="en-US" sz="3200" dirty="0" smtClean="0">
                <a:effectLst>
                  <a:outerShdw blurRad="38100" dist="38100" dir="2700000" algn="tl">
                    <a:srgbClr val="000000">
                      <a:alpha val="43137"/>
                    </a:srgbClr>
                  </a:outerShdw>
                </a:effectLst>
              </a:rPr>
              <a:t>onitoring </a:t>
            </a:r>
            <a:r>
              <a:rPr lang="en-US" dirty="0">
                <a:effectLst>
                  <a:outerShdw blurRad="38100" dist="38100" dir="2700000" algn="tl">
                    <a:srgbClr val="000000">
                      <a:alpha val="43137"/>
                    </a:srgbClr>
                  </a:outerShdw>
                </a:effectLst>
              </a:rPr>
              <a:t>S</a:t>
            </a:r>
            <a:r>
              <a:rPr lang="en-US" sz="3200" dirty="0" smtClean="0">
                <a:effectLst>
                  <a:outerShdw blurRad="38100" dist="38100" dir="2700000" algn="tl">
                    <a:srgbClr val="000000">
                      <a:alpha val="43137"/>
                    </a:srgbClr>
                  </a:outerShdw>
                </a:effectLst>
              </a:rPr>
              <a:t>uccess</a:t>
            </a:r>
            <a:endParaRPr lang="en-US" sz="3200" dirty="0">
              <a:effectLst>
                <a:outerShdw blurRad="38100" dist="38100" dir="2700000" algn="tl">
                  <a:srgbClr val="000000">
                    <a:alpha val="43137"/>
                  </a:srgbClr>
                </a:outerShdw>
              </a:effectLst>
            </a:endParaRPr>
          </a:p>
          <a:p>
            <a:pPr marL="977900" indent="-514350">
              <a:buFont typeface="+mj-lt"/>
              <a:buAutoNum type="arabicPeriod" startAt="5"/>
            </a:pPr>
            <a:r>
              <a:rPr lang="en-US" sz="3200" dirty="0">
                <a:effectLst>
                  <a:outerShdw blurRad="38100" dist="38100" dir="2700000" algn="tl">
                    <a:srgbClr val="000000">
                      <a:alpha val="43137"/>
                    </a:srgbClr>
                  </a:outerShdw>
                </a:effectLst>
              </a:rPr>
              <a:t>Communication </a:t>
            </a:r>
            <a:r>
              <a:rPr lang="en-US" sz="3200" dirty="0" smtClean="0">
                <a:effectLst>
                  <a:outerShdw blurRad="38100" dist="38100" dir="2700000" algn="tl">
                    <a:srgbClr val="000000">
                      <a:alpha val="43137"/>
                    </a:srgbClr>
                  </a:outerShdw>
                </a:effectLst>
              </a:rPr>
              <a:t>Strategies,                                           Including </a:t>
            </a:r>
            <a:r>
              <a:rPr lang="en-US" dirty="0">
                <a:effectLst>
                  <a:outerShdw blurRad="38100" dist="38100" dir="2700000" algn="tl">
                    <a:srgbClr val="000000">
                      <a:alpha val="43137"/>
                    </a:srgbClr>
                  </a:outerShdw>
                </a:effectLst>
              </a:rPr>
              <a:t>F</a:t>
            </a:r>
            <a:r>
              <a:rPr lang="en-US" sz="3200" dirty="0" smtClean="0">
                <a:effectLst>
                  <a:outerShdw blurRad="38100" dist="38100" dir="2700000" algn="tl">
                    <a:srgbClr val="000000">
                      <a:alpha val="43137"/>
                    </a:srgbClr>
                  </a:outerShdw>
                </a:effectLst>
              </a:rPr>
              <a:t>requency &amp;                               </a:t>
            </a:r>
            <a:r>
              <a:rPr lang="en-US" dirty="0" smtClean="0">
                <a:effectLst>
                  <a:outerShdw blurRad="38100" dist="38100" dir="2700000" algn="tl">
                    <a:srgbClr val="000000">
                      <a:alpha val="43137"/>
                    </a:srgbClr>
                  </a:outerShdw>
                </a:effectLst>
              </a:rPr>
              <a:t>M</a:t>
            </a:r>
            <a:r>
              <a:rPr lang="en-US" sz="3200" dirty="0" smtClean="0">
                <a:effectLst>
                  <a:outerShdw blurRad="38100" dist="38100" dir="2700000" algn="tl">
                    <a:srgbClr val="000000">
                      <a:alpha val="43137"/>
                    </a:srgbClr>
                  </a:outerShdw>
                </a:effectLst>
              </a:rPr>
              <a:t>ethod(s</a:t>
            </a:r>
            <a:r>
              <a:rPr lang="en-US" sz="3200" dirty="0">
                <a:effectLst>
                  <a:outerShdw blurRad="38100" dist="38100" dir="2700000" algn="tl">
                    <a:srgbClr val="000000">
                      <a:alpha val="43137"/>
                    </a:srgbClr>
                  </a:outerShdw>
                </a:effectLst>
              </a:rPr>
              <a:t>)</a:t>
            </a:r>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8800" y="3647440"/>
            <a:ext cx="3359888" cy="3210560"/>
          </a:xfrm>
          <a:prstGeom prst="rect">
            <a:avLst/>
          </a:prstGeom>
        </p:spPr>
      </p:pic>
      <p:sp>
        <p:nvSpPr>
          <p:cNvPr id="5"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Behavior Intervention Plan (BIP)</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11677994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200" y="1524000"/>
            <a:ext cx="4419600" cy="698499"/>
          </a:xfrm>
        </p:spPr>
        <p:txBody>
          <a:bodyPr/>
          <a:lstStyle/>
          <a:p>
            <a:pPr marL="0" indent="0">
              <a:buNone/>
            </a:pPr>
            <a:r>
              <a:rPr lang="en-US" dirty="0" smtClean="0">
                <a:solidFill>
                  <a:srgbClr val="FFFF00"/>
                </a:solidFill>
                <a:effectLst>
                  <a:outerShdw blurRad="38100" dist="38100" dir="2700000" algn="tl">
                    <a:srgbClr val="000000">
                      <a:alpha val="43137"/>
                    </a:srgbClr>
                  </a:outerShdw>
                </a:effectLst>
              </a:rPr>
              <a:t>Who Should be Involved?</a:t>
            </a:r>
            <a:endParaRPr lang="en-US" dirty="0">
              <a:solidFill>
                <a:srgbClr val="FFFF00"/>
              </a:solidFill>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3493" y="1295400"/>
            <a:ext cx="3854307" cy="2569538"/>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800" y="3247475"/>
            <a:ext cx="3352800" cy="2238925"/>
          </a:xfrm>
          <a:prstGeom prst="rect">
            <a:avLst/>
          </a:prstGeom>
        </p:spPr>
      </p:pic>
      <p:sp>
        <p:nvSpPr>
          <p:cNvPr id="5" name="Oval Callout 4"/>
          <p:cNvSpPr/>
          <p:nvPr/>
        </p:nvSpPr>
        <p:spPr>
          <a:xfrm>
            <a:off x="327949" y="2146299"/>
            <a:ext cx="4876800" cy="2120901"/>
          </a:xfrm>
          <a:prstGeom prst="wedgeEllipseCallout">
            <a:avLst>
              <a:gd name="adj1" fmla="val -52508"/>
              <a:gd name="adj2" fmla="val 82316"/>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effectLst>
                  <a:outerShdw blurRad="38100" dist="38100" dir="2700000" algn="tl">
                    <a:srgbClr val="000000">
                      <a:alpha val="43137"/>
                    </a:srgbClr>
                  </a:outerShdw>
                </a:effectLst>
              </a:rPr>
              <a:t>The Full IEP Team</a:t>
            </a:r>
            <a:r>
              <a:rPr lang="en-US" sz="2800" b="1" dirty="0" smtClean="0">
                <a:solidFill>
                  <a:schemeClr val="bg1"/>
                </a:solidFill>
                <a:effectLst>
                  <a:outerShdw blurRad="38100" dist="38100" dir="2700000" algn="tl">
                    <a:srgbClr val="000000">
                      <a:alpha val="43137"/>
                    </a:srgbClr>
                  </a:outerShdw>
                </a:effectLst>
              </a:rPr>
              <a:t>:</a:t>
            </a:r>
          </a:p>
          <a:p>
            <a:pPr algn="ctr"/>
            <a:r>
              <a:rPr lang="en-US" sz="2800" b="1" dirty="0" smtClean="0">
                <a:solidFill>
                  <a:srgbClr val="002060"/>
                </a:solidFill>
              </a:rPr>
              <a:t>School Staff</a:t>
            </a:r>
          </a:p>
          <a:p>
            <a:pPr algn="ctr"/>
            <a:r>
              <a:rPr lang="en-US" sz="2800" b="1" dirty="0" smtClean="0">
                <a:solidFill>
                  <a:srgbClr val="002060"/>
                </a:solidFill>
              </a:rPr>
              <a:t>Parents</a:t>
            </a:r>
          </a:p>
          <a:p>
            <a:pPr algn="ctr"/>
            <a:r>
              <a:rPr lang="en-US" sz="2800" b="1" dirty="0" smtClean="0">
                <a:solidFill>
                  <a:srgbClr val="002060"/>
                </a:solidFill>
              </a:rPr>
              <a:t>Student</a:t>
            </a:r>
            <a:endParaRPr lang="en-US" sz="2800" b="1" dirty="0">
              <a:solidFill>
                <a:srgbClr val="002060"/>
              </a:solidFill>
            </a:endParaRPr>
          </a:p>
        </p:txBody>
      </p:sp>
      <p:sp>
        <p:nvSpPr>
          <p:cNvPr id="7" name="Oval Callout 6"/>
          <p:cNvSpPr/>
          <p:nvPr/>
        </p:nvSpPr>
        <p:spPr>
          <a:xfrm>
            <a:off x="1066800" y="4448075"/>
            <a:ext cx="4943492" cy="2063301"/>
          </a:xfrm>
          <a:prstGeom prst="wedgeEllipseCallout">
            <a:avLst>
              <a:gd name="adj1" fmla="val 52942"/>
              <a:gd name="adj2" fmla="val 58943"/>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effectLst>
                  <a:outerShdw blurRad="38100" dist="38100" dir="2700000" algn="tl">
                    <a:srgbClr val="000000">
                      <a:alpha val="43137"/>
                    </a:srgbClr>
                  </a:outerShdw>
                </a:effectLst>
              </a:rPr>
              <a:t>Anyone </a:t>
            </a:r>
            <a:r>
              <a:rPr lang="en-US" sz="2800" dirty="0" smtClean="0">
                <a:effectLst>
                  <a:outerShdw blurRad="38100" dist="38100" dir="2700000" algn="tl">
                    <a:srgbClr val="000000">
                      <a:alpha val="43137"/>
                    </a:srgbClr>
                  </a:outerShdw>
                </a:effectLst>
              </a:rPr>
              <a:t>Who Interacts </a:t>
            </a:r>
            <a:r>
              <a:rPr lang="en-US" sz="2800" dirty="0">
                <a:effectLst>
                  <a:outerShdw blurRad="38100" dist="38100" dir="2700000" algn="tl">
                    <a:srgbClr val="000000">
                      <a:alpha val="43137"/>
                    </a:srgbClr>
                  </a:outerShdw>
                </a:effectLst>
              </a:rPr>
              <a:t>with the </a:t>
            </a:r>
            <a:r>
              <a:rPr lang="en-US" sz="2800" dirty="0" smtClean="0">
                <a:effectLst>
                  <a:outerShdw blurRad="38100" dist="38100" dir="2700000" algn="tl">
                    <a:srgbClr val="000000">
                      <a:alpha val="43137"/>
                    </a:srgbClr>
                  </a:outerShdw>
                </a:effectLst>
              </a:rPr>
              <a:t>Student </a:t>
            </a:r>
            <a:r>
              <a:rPr lang="en-US" sz="2800" dirty="0">
                <a:effectLst>
                  <a:outerShdw blurRad="38100" dist="38100" dir="2700000" algn="tl">
                    <a:srgbClr val="000000">
                      <a:alpha val="43137"/>
                    </a:srgbClr>
                  </a:outerShdw>
                </a:effectLst>
              </a:rPr>
              <a:t>where the </a:t>
            </a:r>
            <a:r>
              <a:rPr lang="en-US" sz="2800" dirty="0" smtClean="0">
                <a:effectLst>
                  <a:outerShdw blurRad="38100" dist="38100" dir="2700000" algn="tl">
                    <a:srgbClr val="000000">
                      <a:alpha val="43137"/>
                    </a:srgbClr>
                  </a:outerShdw>
                </a:effectLst>
              </a:rPr>
              <a:t>Behavior Might Occur </a:t>
            </a:r>
            <a:endParaRPr lang="en-US" sz="2800" dirty="0">
              <a:effectLst>
                <a:outerShdw blurRad="38100" dist="38100" dir="2700000" algn="tl">
                  <a:srgbClr val="000000">
                    <a:alpha val="43137"/>
                  </a:srgbClr>
                </a:outerShdw>
              </a:effectLst>
            </a:endParaRPr>
          </a:p>
        </p:txBody>
      </p:sp>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l="39348" r="-1843"/>
          <a:stretch/>
        </p:blipFill>
        <p:spPr>
          <a:xfrm>
            <a:off x="6967928" y="4165808"/>
            <a:ext cx="2057400" cy="2352040"/>
          </a:xfrm>
          <a:prstGeom prst="rect">
            <a:avLst/>
          </a:prstGeom>
        </p:spPr>
      </p:pic>
      <p:sp>
        <p:nvSpPr>
          <p:cNvPr id="10"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Behavior Intervention Plan (BIP)</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364765766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6"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Individual Graduation Plan (IGP)</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51857"/>
            <a:ext cx="9144000" cy="5638800"/>
          </a:xfrm>
          <a:prstGeom prst="rect">
            <a:avLst/>
          </a:prstGeom>
        </p:spPr>
      </p:pic>
      <p:sp>
        <p:nvSpPr>
          <p:cNvPr id="3" name="Content Placeholder 2"/>
          <p:cNvSpPr>
            <a:spLocks noGrp="1"/>
          </p:cNvSpPr>
          <p:nvPr>
            <p:ph idx="4294967295"/>
          </p:nvPr>
        </p:nvSpPr>
        <p:spPr>
          <a:xfrm>
            <a:off x="685800" y="1828800"/>
            <a:ext cx="7772400" cy="4525963"/>
          </a:xfrm>
        </p:spPr>
        <p:txBody>
          <a:bodyPr>
            <a:noAutofit/>
          </a:bodyPr>
          <a:lstStyle/>
          <a:p>
            <a:pPr marL="0" indent="0">
              <a:buNone/>
            </a:pPr>
            <a:r>
              <a:rPr lang="en-US" sz="2800" i="1" dirty="0"/>
              <a:t>There is no one plan for each student’s life. Likewise, each teacher needs different supports, and each school has goals all its own. Louisiana Believes starts with the idea that those closest to students – parents, teachers, and administrators – should be trusted to determine the best path for children. The Louisiana Guidebooks are tools for them to use in carrying out that most important of </a:t>
            </a:r>
            <a:r>
              <a:rPr lang="en-US" sz="2800" i="1" dirty="0" smtClean="0"/>
              <a:t>mission.  </a:t>
            </a:r>
          </a:p>
          <a:p>
            <a:pPr marL="0" indent="0">
              <a:buNone/>
            </a:pPr>
            <a:endParaRPr lang="en-US" sz="2800" dirty="0" smtClean="0"/>
          </a:p>
          <a:p>
            <a:pPr marL="0" indent="0">
              <a:buNone/>
            </a:pPr>
            <a:r>
              <a:rPr lang="en-US" sz="2800" dirty="0" smtClean="0"/>
              <a:t>Excerpt </a:t>
            </a:r>
            <a:r>
              <a:rPr lang="en-US" sz="2800" dirty="0"/>
              <a:t>from the LA HS Student Planning </a:t>
            </a:r>
            <a:r>
              <a:rPr lang="en-US" sz="2800" dirty="0" smtClean="0"/>
              <a:t>Guidebook</a:t>
            </a:r>
            <a:endParaRPr lang="en-US" sz="2800" dirty="0"/>
          </a:p>
          <a:p>
            <a:pPr marL="0" indent="0">
              <a:buNone/>
            </a:pPr>
            <a:endParaRPr lang="en-US" sz="2800" dirty="0"/>
          </a:p>
        </p:txBody>
      </p:sp>
    </p:spTree>
    <p:extLst>
      <p:ext uri="{BB962C8B-B14F-4D97-AF65-F5344CB8AC3E}">
        <p14:creationId xmlns:p14="http://schemas.microsoft.com/office/powerpoint/2010/main" val="224929824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800" y="3766312"/>
            <a:ext cx="4419600" cy="2946400"/>
          </a:xfrm>
          <a:prstGeom prst="rect">
            <a:avLst/>
          </a:prstGeom>
        </p:spPr>
      </p:pic>
      <p:sp>
        <p:nvSpPr>
          <p:cNvPr id="7" name="Content Placeholder 6"/>
          <p:cNvSpPr>
            <a:spLocks noGrp="1"/>
          </p:cNvSpPr>
          <p:nvPr>
            <p:ph type="body" sz="quarter" idx="13"/>
          </p:nvPr>
        </p:nvSpPr>
        <p:spPr>
          <a:xfrm>
            <a:off x="152400" y="1447800"/>
            <a:ext cx="4724400" cy="4267200"/>
          </a:xfrm>
          <a:solidFill>
            <a:srgbClr val="FFC000"/>
          </a:solidFill>
        </p:spPr>
        <p:txBody>
          <a:bodyPr>
            <a:normAutofit fontScale="85000" lnSpcReduction="10000"/>
          </a:bodyPr>
          <a:lstStyle/>
          <a:p>
            <a:pPr marL="228600" lvl="2">
              <a:lnSpc>
                <a:spcPct val="120000"/>
              </a:lnSpc>
              <a:spcBef>
                <a:spcPts val="0"/>
              </a:spcBef>
            </a:pPr>
            <a:r>
              <a:rPr lang="en-US" sz="3200" dirty="0" smtClean="0">
                <a:solidFill>
                  <a:srgbClr val="002060"/>
                </a:solidFill>
                <a:effectLst>
                  <a:outerShdw blurRad="38100" dist="38100" dir="2700000" algn="tl">
                    <a:srgbClr val="000000">
                      <a:alpha val="43137"/>
                    </a:srgbClr>
                  </a:outerShdw>
                </a:effectLst>
              </a:rPr>
              <a:t>“Transitioning” from school to post-school (i.e., graduation)</a:t>
            </a:r>
          </a:p>
          <a:p>
            <a:pPr marL="228600" lvl="2">
              <a:lnSpc>
                <a:spcPct val="120000"/>
              </a:lnSpc>
              <a:spcBef>
                <a:spcPts val="0"/>
              </a:spcBef>
            </a:pPr>
            <a:endParaRPr lang="en-US" sz="3200" dirty="0" smtClean="0">
              <a:solidFill>
                <a:srgbClr val="002060"/>
              </a:solidFill>
              <a:effectLst>
                <a:outerShdw blurRad="38100" dist="38100" dir="2700000" algn="tl">
                  <a:srgbClr val="000000">
                    <a:alpha val="43137"/>
                  </a:srgbClr>
                </a:outerShdw>
              </a:effectLst>
            </a:endParaRPr>
          </a:p>
          <a:p>
            <a:pPr marL="228600" lvl="2">
              <a:lnSpc>
                <a:spcPct val="120000"/>
              </a:lnSpc>
              <a:spcBef>
                <a:spcPts val="0"/>
              </a:spcBef>
            </a:pPr>
            <a:r>
              <a:rPr lang="en-US" sz="3200" dirty="0" smtClean="0">
                <a:solidFill>
                  <a:srgbClr val="002060"/>
                </a:solidFill>
                <a:effectLst>
                  <a:outerShdw blurRad="38100" dist="38100" dir="2700000" algn="tl">
                    <a:srgbClr val="000000">
                      <a:alpha val="43137"/>
                    </a:srgbClr>
                  </a:outerShdw>
                </a:effectLst>
              </a:rPr>
              <a:t>Beginning </a:t>
            </a:r>
            <a:r>
              <a:rPr lang="en-US" sz="3200" dirty="0">
                <a:solidFill>
                  <a:srgbClr val="002060"/>
                </a:solidFill>
                <a:effectLst>
                  <a:outerShdw blurRad="38100" dist="38100" dir="2700000" algn="tl">
                    <a:srgbClr val="000000">
                      <a:alpha val="43137"/>
                    </a:srgbClr>
                  </a:outerShdw>
                </a:effectLst>
              </a:rPr>
              <a:t>not later than IEP to be in effect when the student with a disability turns </a:t>
            </a:r>
            <a:r>
              <a:rPr lang="en-US" sz="3200" dirty="0" smtClean="0">
                <a:solidFill>
                  <a:srgbClr val="002060"/>
                </a:solidFill>
                <a:effectLst>
                  <a:outerShdw blurRad="38100" dist="38100" dir="2700000" algn="tl">
                    <a:srgbClr val="000000">
                      <a:alpha val="43137"/>
                    </a:srgbClr>
                  </a:outerShdw>
                </a:effectLst>
              </a:rPr>
              <a:t>16, </a:t>
            </a:r>
            <a:r>
              <a:rPr lang="en-US" sz="3200" dirty="0">
                <a:solidFill>
                  <a:srgbClr val="002060"/>
                </a:solidFill>
                <a:effectLst>
                  <a:outerShdw blurRad="38100" dist="38100" dir="2700000" algn="tl">
                    <a:srgbClr val="000000">
                      <a:alpha val="43137"/>
                    </a:srgbClr>
                  </a:outerShdw>
                </a:effectLst>
              </a:rPr>
              <a:t>or </a:t>
            </a:r>
            <a:r>
              <a:rPr lang="en-US" sz="3200" dirty="0" smtClean="0">
                <a:solidFill>
                  <a:srgbClr val="002060"/>
                </a:solidFill>
                <a:effectLst>
                  <a:outerShdw blurRad="38100" dist="38100" dir="2700000" algn="tl">
                    <a:srgbClr val="000000">
                      <a:alpha val="43137"/>
                    </a:srgbClr>
                  </a:outerShdw>
                </a:effectLst>
              </a:rPr>
              <a:t>younger </a:t>
            </a:r>
            <a:r>
              <a:rPr lang="en-US" sz="3200" dirty="0">
                <a:solidFill>
                  <a:srgbClr val="002060"/>
                </a:solidFill>
                <a:effectLst>
                  <a:outerShdw blurRad="38100" dist="38100" dir="2700000" algn="tl">
                    <a:srgbClr val="000000">
                      <a:alpha val="43137"/>
                    </a:srgbClr>
                  </a:outerShdw>
                </a:effectLst>
              </a:rPr>
              <a:t>if determined by the IEP team, and updated annually </a:t>
            </a:r>
            <a:r>
              <a:rPr lang="en-US" sz="3200" dirty="0" smtClean="0">
                <a:solidFill>
                  <a:srgbClr val="002060"/>
                </a:solidFill>
                <a:effectLst>
                  <a:outerShdw blurRad="38100" dist="38100" dir="2700000" algn="tl">
                    <a:srgbClr val="000000">
                      <a:alpha val="43137"/>
                    </a:srgbClr>
                  </a:outerShdw>
                </a:effectLst>
              </a:rPr>
              <a:t>thereafter</a:t>
            </a:r>
            <a:endParaRPr lang="en-US" sz="3200" dirty="0">
              <a:solidFill>
                <a:srgbClr val="002060"/>
              </a:solidFill>
              <a:effectLst>
                <a:outerShdw blurRad="38100" dist="38100" dir="2700000" algn="tl">
                  <a:srgbClr val="000000">
                    <a:alpha val="43137"/>
                  </a:srgbClr>
                </a:outerShdw>
              </a:effectLst>
            </a:endParaRPr>
          </a:p>
          <a:p>
            <a:endParaRPr lang="en-US" dirty="0"/>
          </a:p>
        </p:txBody>
      </p:sp>
      <p:sp>
        <p:nvSpPr>
          <p:cNvPr id="5" name="Title 1"/>
          <p:cNvSpPr txBox="1">
            <a:spLocks noGrp="1"/>
          </p:cNvSpPr>
          <p:nvPr>
            <p:ph type="title"/>
          </p:nvPr>
        </p:nvSpPr>
        <p:spPr bwMode="auto">
          <a:xfrm>
            <a:off x="457200" y="76200"/>
            <a:ext cx="82296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Secondary Transition Plan</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5664081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6" name="Content Placeholder 4"/>
          <p:cNvSpPr txBox="1">
            <a:spLocks/>
          </p:cNvSpPr>
          <p:nvPr/>
        </p:nvSpPr>
        <p:spPr>
          <a:xfrm>
            <a:off x="110035" y="1596980"/>
            <a:ext cx="9033965" cy="5018310"/>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spcBef>
                <a:spcPts val="0"/>
              </a:spcBef>
              <a:spcAft>
                <a:spcPts val="3000"/>
              </a:spcAft>
              <a:buFont typeface="Arial" pitchFamily="34" charset="0"/>
              <a:buNone/>
            </a:pPr>
            <a:r>
              <a:rPr lang="en-US" sz="4000" dirty="0" smtClean="0">
                <a:solidFill>
                  <a:srgbClr val="FFFF00"/>
                </a:solidFill>
                <a:effectLst>
                  <a:outerShdw blurRad="38100" dist="38100" dir="2700000" algn="tl">
                    <a:srgbClr val="000000">
                      <a:alpha val="43137"/>
                    </a:srgbClr>
                  </a:outerShdw>
                </a:effectLst>
              </a:rPr>
              <a:t>Module 1: 	Overview &amp; Getting Ready</a:t>
            </a:r>
          </a:p>
          <a:p>
            <a:pPr marL="0" indent="0">
              <a:lnSpc>
                <a:spcPct val="80000"/>
              </a:lnSpc>
              <a:spcBef>
                <a:spcPts val="0"/>
              </a:spcBef>
              <a:spcAft>
                <a:spcPts val="3000"/>
              </a:spcAft>
              <a:buFont typeface="Arial" pitchFamily="34" charset="0"/>
              <a:buNone/>
            </a:pPr>
            <a:r>
              <a:rPr lang="en-US" sz="4000" dirty="0" smtClean="0">
                <a:solidFill>
                  <a:srgbClr val="FFFF00"/>
                </a:solidFill>
                <a:effectLst>
                  <a:outerShdw blurRad="38100" dist="38100" dir="2700000" algn="tl">
                    <a:srgbClr val="000000">
                      <a:alpha val="43137"/>
                    </a:srgbClr>
                  </a:outerShdw>
                </a:effectLst>
              </a:rPr>
              <a:t>Module 2:	Data-Driven Present Levels 			of Performance</a:t>
            </a:r>
          </a:p>
          <a:p>
            <a:pPr marL="0" indent="0">
              <a:lnSpc>
                <a:spcPct val="80000"/>
              </a:lnSpc>
              <a:spcBef>
                <a:spcPts val="0"/>
              </a:spcBef>
              <a:spcAft>
                <a:spcPts val="3000"/>
              </a:spcAft>
              <a:buFont typeface="Arial" pitchFamily="34" charset="0"/>
              <a:buNone/>
            </a:pPr>
            <a:r>
              <a:rPr lang="en-US" sz="4000" dirty="0" smtClean="0">
                <a:solidFill>
                  <a:srgbClr val="FFFF00"/>
                </a:solidFill>
                <a:effectLst>
                  <a:outerShdw blurRad="38100" dist="38100" dir="2700000" algn="tl">
                    <a:srgbClr val="000000">
                      <a:alpha val="43137"/>
                    </a:srgbClr>
                  </a:outerShdw>
                </a:effectLst>
              </a:rPr>
              <a:t>Module 3:	Measurable Goals</a:t>
            </a:r>
          </a:p>
          <a:p>
            <a:pPr marL="0" indent="0">
              <a:lnSpc>
                <a:spcPct val="80000"/>
              </a:lnSpc>
              <a:spcBef>
                <a:spcPts val="0"/>
              </a:spcBef>
              <a:spcAft>
                <a:spcPts val="3000"/>
              </a:spcAft>
              <a:buNone/>
            </a:pPr>
            <a:r>
              <a:rPr lang="en-US" sz="4000" dirty="0">
                <a:solidFill>
                  <a:schemeClr val="bg1"/>
                </a:solidFill>
                <a:effectLst>
                  <a:outerShdw blurRad="38100" dist="38100" dir="2700000" algn="tl">
                    <a:srgbClr val="000000">
                      <a:alpha val="43137"/>
                    </a:srgbClr>
                  </a:outerShdw>
                </a:effectLst>
              </a:rPr>
              <a:t>Module 4:	Accommodations,     					</a:t>
            </a:r>
            <a:r>
              <a:rPr lang="en-US" sz="4000" dirty="0" smtClean="0">
                <a:solidFill>
                  <a:schemeClr val="bg1"/>
                </a:solidFill>
                <a:effectLst>
                  <a:outerShdw blurRad="38100" dist="38100" dir="2700000" algn="tl">
                    <a:srgbClr val="000000">
                      <a:alpha val="43137"/>
                    </a:srgbClr>
                  </a:outerShdw>
                </a:effectLst>
              </a:rPr>
              <a:t>Modifications, &amp; </a:t>
            </a:r>
            <a:r>
              <a:rPr lang="en-US" sz="4000" dirty="0">
                <a:solidFill>
                  <a:schemeClr val="bg1"/>
                </a:solidFill>
                <a:effectLst>
                  <a:outerShdw blurRad="38100" dist="38100" dir="2700000" algn="tl">
                    <a:srgbClr val="000000">
                      <a:alpha val="43137"/>
                    </a:srgbClr>
                  </a:outerShdw>
                </a:effectLst>
              </a:rPr>
              <a:t>Service 	</a:t>
            </a:r>
            <a:r>
              <a:rPr lang="en-US" sz="4000" dirty="0" smtClean="0">
                <a:solidFill>
                  <a:schemeClr val="bg1"/>
                </a:solidFill>
                <a:effectLst>
                  <a:outerShdw blurRad="38100" dist="38100" dir="2700000" algn="tl">
                    <a:srgbClr val="000000">
                      <a:alpha val="43137"/>
                    </a:srgbClr>
                  </a:outerShdw>
                </a:effectLst>
              </a:rPr>
              <a:t>	</a:t>
            </a:r>
            <a:r>
              <a:rPr lang="en-US" sz="4000" dirty="0">
                <a:solidFill>
                  <a:schemeClr val="bg1"/>
                </a:solidFill>
                <a:effectLst>
                  <a:outerShdw blurRad="38100" dist="38100" dir="2700000" algn="tl">
                    <a:srgbClr val="000000">
                      <a:alpha val="43137"/>
                    </a:srgbClr>
                  </a:outerShdw>
                </a:effectLst>
              </a:rPr>
              <a:t>		</a:t>
            </a:r>
            <a:r>
              <a:rPr lang="en-US" sz="4000" dirty="0" smtClean="0">
                <a:solidFill>
                  <a:schemeClr val="bg1"/>
                </a:solidFill>
                <a:effectLst>
                  <a:outerShdw blurRad="38100" dist="38100" dir="2700000" algn="tl">
                    <a:srgbClr val="000000">
                      <a:alpha val="43137"/>
                    </a:srgbClr>
                  </a:outerShdw>
                </a:effectLst>
              </a:rPr>
              <a:t>Delivery</a:t>
            </a:r>
            <a:endParaRPr lang="en-US" sz="4000" dirty="0">
              <a:solidFill>
                <a:schemeClr val="bg1"/>
              </a:solidFill>
              <a:effectLst>
                <a:outerShdw blurRad="38100" dist="38100" dir="2700000" algn="tl">
                  <a:srgbClr val="000000">
                    <a:alpha val="43137"/>
                  </a:srgbClr>
                </a:outerShdw>
              </a:effectLst>
            </a:endParaRPr>
          </a:p>
          <a:p>
            <a:endParaRPr lang="en-US" sz="4000" dirty="0">
              <a:effectLst>
                <a:outerShdw blurRad="38100" dist="38100" dir="2700000" algn="tl">
                  <a:srgbClr val="000000">
                    <a:alpha val="43137"/>
                  </a:srgbClr>
                </a:outerShdw>
              </a:effectLst>
            </a:endParaRPr>
          </a:p>
        </p:txBody>
      </p:sp>
      <p:sp>
        <p:nvSpPr>
          <p:cNvPr id="9" name="Title 3"/>
          <p:cNvSpPr txBox="1">
            <a:spLocks/>
          </p:cNvSpPr>
          <p:nvPr/>
        </p:nvSpPr>
        <p:spPr bwMode="auto">
          <a:xfrm>
            <a:off x="628650" y="0"/>
            <a:ext cx="7886700" cy="1325563"/>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bodyPr>
          <a:lstStyle>
            <a:lvl1pPr algn="ctr" rtl="0" fontAlgn="base">
              <a:spcBef>
                <a:spcPct val="0"/>
              </a:spcBef>
              <a:spcAft>
                <a:spcPct val="0"/>
              </a:spcAft>
              <a:defRPr sz="4200" b="1">
                <a:solidFill>
                  <a:schemeClr val="bg1"/>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smtClean="0">
                <a:ln>
                  <a:noFill/>
                </a:ln>
                <a:solidFill>
                  <a:srgbClr val="FFFFFF"/>
                </a:solidFill>
                <a:effectLst>
                  <a:outerShdw blurRad="38100" dist="38100" dir="2700000" algn="tl">
                    <a:srgbClr val="000000">
                      <a:alpha val="43137"/>
                    </a:srgbClr>
                  </a:outerShdw>
                </a:effectLst>
                <a:uLnTx/>
                <a:uFillTx/>
                <a:latin typeface="Calibri"/>
                <a:ea typeface="+mj-ea"/>
                <a:cs typeface="+mj-cs"/>
              </a:rPr>
              <a:t>The IEP Team Professional Learning Experience</a:t>
            </a:r>
            <a:endParaRPr kumimoji="0" lang="en-US" sz="4000" b="1" i="0" u="none" strike="noStrike" kern="0" cap="none" spc="0" normalizeH="0" baseline="0" noProof="0" dirty="0">
              <a:ln>
                <a:noFill/>
              </a:ln>
              <a:solidFill>
                <a:srgbClr val="FFFFFF"/>
              </a:solidFill>
              <a:effectLst/>
              <a:uLnTx/>
              <a:uFillTx/>
              <a:ea typeface="+mj-ea"/>
              <a:cs typeface="+mj-cs"/>
            </a:endParaRPr>
          </a:p>
        </p:txBody>
      </p:sp>
    </p:spTree>
    <p:extLst>
      <p:ext uri="{BB962C8B-B14F-4D97-AF65-F5344CB8AC3E}">
        <p14:creationId xmlns:p14="http://schemas.microsoft.com/office/powerpoint/2010/main" val="33376896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12" name="Rounded Rectangle 11"/>
          <p:cNvSpPr/>
          <p:nvPr/>
        </p:nvSpPr>
        <p:spPr>
          <a:xfrm>
            <a:off x="152400" y="1146048"/>
            <a:ext cx="5257800" cy="3139122"/>
          </a:xfrm>
          <a:prstGeom prst="roundRect">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r>
              <a:rPr lang="en-US" sz="2800" u="sng" dirty="0" smtClean="0">
                <a:solidFill>
                  <a:srgbClr val="002060"/>
                </a:solidFill>
                <a:effectLst>
                  <a:outerShdw blurRad="38100" dist="38100" dir="2700000" algn="tl">
                    <a:srgbClr val="000000">
                      <a:alpha val="43137"/>
                    </a:srgbClr>
                  </a:outerShdw>
                </a:effectLst>
              </a:rPr>
              <a:t>Required Elements</a:t>
            </a:r>
            <a:r>
              <a:rPr lang="en-US" sz="2800" dirty="0" smtClean="0">
                <a:solidFill>
                  <a:srgbClr val="002060"/>
                </a:solidFill>
                <a:effectLst>
                  <a:outerShdw blurRad="38100" dist="38100" dir="2700000" algn="tl">
                    <a:srgbClr val="000000">
                      <a:alpha val="43137"/>
                    </a:srgbClr>
                  </a:outerShdw>
                </a:effectLst>
              </a:rPr>
              <a:t>:</a:t>
            </a:r>
          </a:p>
          <a:p>
            <a:pPr marL="285750" indent="-285750">
              <a:spcAft>
                <a:spcPts val="1200"/>
              </a:spcAft>
              <a:buFont typeface="Arial" panose="020B0604020202020204" pitchFamily="34" charset="0"/>
              <a:buChar char="•"/>
            </a:pPr>
            <a:r>
              <a:rPr lang="en-US" sz="2800" dirty="0" smtClean="0">
                <a:solidFill>
                  <a:srgbClr val="002060"/>
                </a:solidFill>
                <a:effectLst>
                  <a:outerShdw blurRad="38100" dist="38100" dir="2700000" algn="tl">
                    <a:srgbClr val="000000">
                      <a:alpha val="43137"/>
                    </a:srgbClr>
                  </a:outerShdw>
                </a:effectLst>
              </a:rPr>
              <a:t>Appropriate Measureable Postsecondary Goals</a:t>
            </a:r>
          </a:p>
          <a:p>
            <a:pPr marL="285750" indent="-285750">
              <a:spcAft>
                <a:spcPts val="1200"/>
              </a:spcAft>
              <a:buFont typeface="Arial" panose="020B0604020202020204" pitchFamily="34" charset="0"/>
              <a:buChar char="•"/>
            </a:pPr>
            <a:r>
              <a:rPr lang="en-US" sz="2800" dirty="0" smtClean="0">
                <a:solidFill>
                  <a:srgbClr val="002060"/>
                </a:solidFill>
                <a:effectLst>
                  <a:outerShdw blurRad="38100" dist="38100" dir="2700000" algn="tl">
                    <a:srgbClr val="000000">
                      <a:alpha val="43137"/>
                    </a:srgbClr>
                  </a:outerShdw>
                </a:effectLst>
              </a:rPr>
              <a:t>Transitions Services (Including Courses of Study to Assist Student in Reaching Goals)</a:t>
            </a:r>
            <a:endParaRPr lang="en-US" sz="2800" dirty="0">
              <a:solidFill>
                <a:srgbClr val="002060"/>
              </a:solidFill>
              <a:effectLst>
                <a:outerShdw blurRad="38100" dist="38100" dir="2700000" algn="tl">
                  <a:srgbClr val="000000">
                    <a:alpha val="43137"/>
                  </a:srgbClr>
                </a:outerShdw>
              </a:effectLst>
            </a:endParaRPr>
          </a:p>
        </p:txBody>
      </p:sp>
      <p:sp>
        <p:nvSpPr>
          <p:cNvPr id="13" name="Rounded Rectangle 12"/>
          <p:cNvSpPr/>
          <p:nvPr/>
        </p:nvSpPr>
        <p:spPr>
          <a:xfrm>
            <a:off x="3733800" y="3581400"/>
            <a:ext cx="5257800" cy="3139122"/>
          </a:xfrm>
          <a:prstGeom prst="roundRect">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r>
              <a:rPr lang="en-US" sz="2800" u="sng" dirty="0" smtClean="0">
                <a:solidFill>
                  <a:srgbClr val="002060"/>
                </a:solidFill>
                <a:effectLst>
                  <a:outerShdw blurRad="38100" dist="38100" dir="2700000" algn="tl">
                    <a:srgbClr val="000000">
                      <a:alpha val="43137"/>
                    </a:srgbClr>
                  </a:outerShdw>
                </a:effectLst>
              </a:rPr>
              <a:t>Who to Involve</a:t>
            </a:r>
            <a:r>
              <a:rPr lang="en-US" sz="2800" dirty="0" smtClean="0">
                <a:solidFill>
                  <a:srgbClr val="002060"/>
                </a:solidFill>
                <a:effectLst>
                  <a:outerShdw blurRad="38100" dist="38100" dir="2700000" algn="tl">
                    <a:srgbClr val="000000">
                      <a:alpha val="43137"/>
                    </a:srgbClr>
                  </a:outerShdw>
                </a:effectLst>
              </a:rPr>
              <a:t>:</a:t>
            </a:r>
          </a:p>
          <a:p>
            <a:pPr marL="285750" indent="-285750">
              <a:spcAft>
                <a:spcPts val="1200"/>
              </a:spcAft>
              <a:buFont typeface="Arial" panose="020B0604020202020204" pitchFamily="34" charset="0"/>
              <a:buChar char="•"/>
            </a:pPr>
            <a:r>
              <a:rPr lang="en-US" sz="2800" dirty="0" smtClean="0">
                <a:solidFill>
                  <a:srgbClr val="002060"/>
                </a:solidFill>
                <a:effectLst>
                  <a:outerShdw blurRad="38100" dist="38100" dir="2700000" algn="tl">
                    <a:srgbClr val="000000">
                      <a:alpha val="43137"/>
                    </a:srgbClr>
                  </a:outerShdw>
                </a:effectLst>
              </a:rPr>
              <a:t>Student</a:t>
            </a:r>
          </a:p>
          <a:p>
            <a:pPr marL="285750" indent="-285750">
              <a:spcAft>
                <a:spcPts val="1200"/>
              </a:spcAft>
              <a:buFont typeface="Arial" panose="020B0604020202020204" pitchFamily="34" charset="0"/>
              <a:buChar char="•"/>
            </a:pPr>
            <a:r>
              <a:rPr lang="en-US" sz="2800" dirty="0" smtClean="0">
                <a:solidFill>
                  <a:srgbClr val="002060"/>
                </a:solidFill>
                <a:effectLst>
                  <a:outerShdw blurRad="38100" dist="38100" dir="2700000" algn="tl">
                    <a:srgbClr val="000000">
                      <a:alpha val="43137"/>
                    </a:srgbClr>
                  </a:outerShdw>
                </a:effectLst>
              </a:rPr>
              <a:t>Other Agencies that May Provide Services</a:t>
            </a:r>
          </a:p>
          <a:p>
            <a:pPr marL="285750" indent="-285750">
              <a:spcAft>
                <a:spcPts val="1200"/>
              </a:spcAft>
              <a:buFont typeface="Arial" panose="020B0604020202020204" pitchFamily="34" charset="0"/>
              <a:buChar char="•"/>
            </a:pPr>
            <a:r>
              <a:rPr lang="en-US" sz="2800" dirty="0" smtClean="0">
                <a:solidFill>
                  <a:srgbClr val="002060"/>
                </a:solidFill>
                <a:effectLst>
                  <a:outerShdw blurRad="38100" dist="38100" dir="2700000" algn="tl">
                    <a:srgbClr val="000000">
                      <a:alpha val="43137"/>
                    </a:srgbClr>
                  </a:outerShdw>
                </a:effectLst>
              </a:rPr>
              <a:t>All Other IEP Team Members</a:t>
            </a:r>
            <a:endParaRPr lang="en-US" sz="2800" dirty="0">
              <a:solidFill>
                <a:srgbClr val="002060"/>
              </a:solidFill>
              <a:effectLst>
                <a:outerShdw blurRad="38100" dist="38100" dir="2700000" algn="tl">
                  <a:srgbClr val="000000">
                    <a:alpha val="43137"/>
                  </a:srgbClr>
                </a:outerShdw>
              </a:effectLst>
            </a:endParaRPr>
          </a:p>
        </p:txBody>
      </p:sp>
      <p:sp>
        <p:nvSpPr>
          <p:cNvPr id="5" name="Title 1"/>
          <p:cNvSpPr txBox="1">
            <a:spLocks noGrp="1"/>
          </p:cNvSpPr>
          <p:nvPr>
            <p:ph type="title"/>
          </p:nvPr>
        </p:nvSpPr>
        <p:spPr bwMode="auto">
          <a:xfrm>
            <a:off x="533400" y="0"/>
            <a:ext cx="82296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Secondary Transition Plan</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213671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773957" y="3506382"/>
            <a:ext cx="5596086" cy="707886"/>
          </a:xfrm>
          <a:prstGeom prst="rect">
            <a:avLst/>
          </a:prstGeom>
          <a:noFill/>
        </p:spPr>
        <p:txBody>
          <a:bodyPr wrap="square" rtlCol="0">
            <a:spAutoFit/>
          </a:bodyPr>
          <a:lstStyle/>
          <a:p>
            <a:pPr algn="ctr"/>
            <a:r>
              <a:rPr lang="en-US" sz="4000" dirty="0" err="1" smtClean="0">
                <a:solidFill>
                  <a:prstClr val="black"/>
                </a:solidFill>
              </a:rPr>
              <a:t>IEP</a:t>
            </a:r>
            <a:r>
              <a:rPr lang="en-US" sz="4000" dirty="0" smtClean="0">
                <a:solidFill>
                  <a:prstClr val="black"/>
                </a:solidFill>
              </a:rPr>
              <a:t> Team Process</a:t>
            </a:r>
            <a:endParaRPr lang="en-US" sz="4000" dirty="0">
              <a:solidFill>
                <a:prstClr val="black"/>
              </a:solidFill>
            </a:endParaRPr>
          </a:p>
        </p:txBody>
      </p:sp>
      <p:sp>
        <p:nvSpPr>
          <p:cNvPr id="19" name="Rectangle 18"/>
          <p:cNvSpPr/>
          <p:nvPr/>
        </p:nvSpPr>
        <p:spPr>
          <a:xfrm rot="5400000">
            <a:off x="531113" y="-153528"/>
            <a:ext cx="1023220" cy="1855489"/>
          </a:xfrm>
          <a:prstGeom prst="rect">
            <a:avLst/>
          </a:prstGeom>
          <a:solidFill>
            <a:srgbClr val="EF7351"/>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solidFill>
                  <a:prstClr val="white"/>
                </a:solidFill>
                <a:effectLst>
                  <a:outerShdw blurRad="38100" dist="38100" dir="2700000" algn="tl">
                    <a:srgbClr val="000000">
                      <a:alpha val="43137"/>
                    </a:srgbClr>
                  </a:outerShdw>
                </a:effectLst>
              </a:rPr>
              <a:t>Pre </a:t>
            </a:r>
            <a:r>
              <a:rPr lang="en-US" sz="2400" b="1" dirty="0" err="1" smtClean="0">
                <a:solidFill>
                  <a:prstClr val="white"/>
                </a:solidFill>
                <a:effectLst>
                  <a:outerShdw blurRad="38100" dist="38100" dir="2700000" algn="tl">
                    <a:srgbClr val="000000">
                      <a:alpha val="43137"/>
                    </a:srgbClr>
                  </a:outerShdw>
                </a:effectLst>
              </a:rPr>
              <a:t>IEP</a:t>
            </a:r>
            <a:r>
              <a:rPr lang="en-US" sz="2400" b="1" dirty="0" smtClean="0">
                <a:solidFill>
                  <a:prstClr val="white"/>
                </a:solidFill>
                <a:effectLst>
                  <a:outerShdw blurRad="38100" dist="38100" dir="2700000" algn="tl">
                    <a:srgbClr val="000000">
                      <a:alpha val="43137"/>
                    </a:srgbClr>
                  </a:outerShdw>
                </a:effectLst>
              </a:rPr>
              <a:t> Preparations</a:t>
            </a:r>
            <a:endParaRPr lang="en-US" sz="2400" b="1" dirty="0">
              <a:solidFill>
                <a:prstClr val="white"/>
              </a:solidFill>
              <a:effectLst>
                <a:outerShdw blurRad="38100" dist="38100" dir="2700000" algn="tl">
                  <a:srgbClr val="000000">
                    <a:alpha val="43137"/>
                  </a:srgbClr>
                </a:outerShdw>
              </a:effectLst>
            </a:endParaRPr>
          </a:p>
        </p:txBody>
      </p:sp>
      <p:sp>
        <p:nvSpPr>
          <p:cNvPr id="20" name="Pentagon 19"/>
          <p:cNvSpPr/>
          <p:nvPr/>
        </p:nvSpPr>
        <p:spPr>
          <a:xfrm>
            <a:off x="2182088" y="1332480"/>
            <a:ext cx="4880836" cy="1474117"/>
          </a:xfrm>
          <a:prstGeom prst="homePlate">
            <a:avLst>
              <a:gd name="adj" fmla="val 25537"/>
            </a:avLst>
          </a:prstGeom>
          <a:solidFill>
            <a:srgbClr val="EF7351"/>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2400" b="1" dirty="0" smtClean="0">
                <a:solidFill>
                  <a:prstClr val="white"/>
                </a:solidFill>
                <a:effectLst>
                  <a:outerShdw blurRad="38100" dist="38100" dir="2700000" algn="tl">
                    <a:srgbClr val="000000">
                      <a:alpha val="43137"/>
                    </a:srgbClr>
                  </a:outerShdw>
                </a:effectLst>
              </a:rPr>
              <a:t>General Student Information</a:t>
            </a:r>
            <a:endParaRPr lang="en-US" sz="2400" b="1" dirty="0">
              <a:solidFill>
                <a:prstClr val="white"/>
              </a:solidFill>
              <a:effectLst>
                <a:outerShdw blurRad="38100" dist="38100" dir="2700000" algn="tl">
                  <a:srgbClr val="000000">
                    <a:alpha val="43137"/>
                  </a:srgbClr>
                </a:outerShdw>
              </a:effectLst>
            </a:endParaRPr>
          </a:p>
        </p:txBody>
      </p:sp>
      <p:sp>
        <p:nvSpPr>
          <p:cNvPr id="25" name="Text Box 4"/>
          <p:cNvSpPr txBox="1">
            <a:spLocks noChangeArrowheads="1"/>
          </p:cNvSpPr>
          <p:nvPr/>
        </p:nvSpPr>
        <p:spPr bwMode="auto">
          <a:xfrm>
            <a:off x="7264978" y="3011813"/>
            <a:ext cx="1758411" cy="1478533"/>
          </a:xfrm>
          <a:prstGeom prst="rect">
            <a:avLst/>
          </a:prstGeom>
          <a:solidFill>
            <a:srgbClr val="EF7351"/>
          </a:solidFill>
          <a:ln>
            <a:noFill/>
            <a:headEnd/>
            <a:tailEnd/>
          </a:ln>
          <a:effectLst>
            <a:innerShdw blurRad="63500" dist="50800" dir="13500000">
              <a:prstClr val="black">
                <a:alpha val="50000"/>
              </a:prstClr>
            </a:innerShdw>
          </a:effectLst>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lang="en-US" sz="2000" b="1" dirty="0" smtClean="0">
                <a:solidFill>
                  <a:prstClr val="white"/>
                </a:solidFill>
                <a:effectLst>
                  <a:outerShdw blurRad="38100" dist="38100" dir="2700000" algn="tl">
                    <a:srgbClr val="000000">
                      <a:alpha val="43137"/>
                    </a:srgbClr>
                  </a:outerShdw>
                </a:effectLst>
                <a:ea typeface="ＭＳ Ｐゴシック" pitchFamily="-112" charset="-128"/>
              </a:rPr>
              <a:t>Areas of Education Need &amp; Present Levels</a:t>
            </a:r>
            <a:endParaRPr lang="en-US" sz="2000" b="1" dirty="0">
              <a:solidFill>
                <a:prstClr val="white"/>
              </a:solidFill>
              <a:effectLst>
                <a:outerShdw blurRad="38100" dist="38100" dir="2700000" algn="tl">
                  <a:srgbClr val="000000">
                    <a:alpha val="43137"/>
                  </a:srgbClr>
                </a:outerShdw>
              </a:effectLst>
              <a:ea typeface="ＭＳ Ｐゴシック" pitchFamily="-112" charset="-128"/>
            </a:endParaRPr>
          </a:p>
        </p:txBody>
      </p:sp>
      <p:sp>
        <p:nvSpPr>
          <p:cNvPr id="26" name="Right Arrow 25"/>
          <p:cNvSpPr/>
          <p:nvPr/>
        </p:nvSpPr>
        <p:spPr>
          <a:xfrm rot="5400000">
            <a:off x="7862837" y="4653768"/>
            <a:ext cx="562690" cy="388685"/>
          </a:xfrm>
          <a:prstGeom prst="rightArrow">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Text Box 4"/>
          <p:cNvSpPr txBox="1">
            <a:spLocks noChangeArrowheads="1"/>
          </p:cNvSpPr>
          <p:nvPr/>
        </p:nvSpPr>
        <p:spPr bwMode="auto">
          <a:xfrm>
            <a:off x="7264978" y="5205874"/>
            <a:ext cx="1758411" cy="1478533"/>
          </a:xfrm>
          <a:prstGeom prst="rect">
            <a:avLst/>
          </a:prstGeom>
          <a:solidFill>
            <a:srgbClr val="EF7351"/>
          </a:solidFill>
          <a:ln>
            <a:noFill/>
            <a:headEnd/>
            <a:tailEnd/>
          </a:ln>
          <a:effectLst>
            <a:innerShdw blurRad="63500" dist="50800" dir="13500000">
              <a:prstClr val="black">
                <a:alpha val="50000"/>
              </a:prstClr>
            </a:innerShdw>
          </a:effectLst>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lang="en-US" sz="2000" b="1" dirty="0" smtClean="0">
                <a:solidFill>
                  <a:prstClr val="white"/>
                </a:solidFill>
                <a:effectLst>
                  <a:outerShdw blurRad="38100" dist="38100" dir="2700000" algn="tl">
                    <a:srgbClr val="000000">
                      <a:alpha val="43137"/>
                    </a:srgbClr>
                  </a:outerShdw>
                </a:effectLst>
                <a:ea typeface="ＭＳ Ｐゴシック" pitchFamily="-112" charset="-128"/>
              </a:rPr>
              <a:t>Write Measurable Goals</a:t>
            </a:r>
            <a:endParaRPr lang="en-US" sz="2000" b="1" dirty="0">
              <a:solidFill>
                <a:prstClr val="white"/>
              </a:solidFill>
              <a:effectLst>
                <a:outerShdw blurRad="38100" dist="38100" dir="2700000" algn="tl">
                  <a:srgbClr val="000000">
                    <a:alpha val="43137"/>
                  </a:srgbClr>
                </a:outerShdw>
              </a:effectLst>
              <a:ea typeface="ＭＳ Ｐゴシック" pitchFamily="-112" charset="-128"/>
            </a:endParaRPr>
          </a:p>
        </p:txBody>
      </p:sp>
      <p:sp>
        <p:nvSpPr>
          <p:cNvPr id="28" name="Text Box 4"/>
          <p:cNvSpPr txBox="1">
            <a:spLocks noChangeArrowheads="1"/>
          </p:cNvSpPr>
          <p:nvPr/>
        </p:nvSpPr>
        <p:spPr bwMode="auto">
          <a:xfrm>
            <a:off x="4914799" y="5205874"/>
            <a:ext cx="1758411" cy="1478533"/>
          </a:xfrm>
          <a:prstGeom prst="rect">
            <a:avLst/>
          </a:prstGeom>
          <a:solidFill>
            <a:srgbClr val="EF7351"/>
          </a:solidFill>
          <a:ln>
            <a:noFill/>
            <a:headEnd/>
            <a:tailEnd/>
          </a:ln>
          <a:effectLst>
            <a:innerShdw blurRad="63500" dist="50800" dir="13500000">
              <a:prstClr val="black">
                <a:alpha val="50000"/>
              </a:prstClr>
            </a:innerShdw>
          </a:effectLst>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lang="en-US" sz="2000" b="1" dirty="0" smtClean="0">
                <a:solidFill>
                  <a:prstClr val="white"/>
                </a:solidFill>
                <a:effectLst>
                  <a:outerShdw blurRad="38100" dist="38100" dir="2700000" algn="tl">
                    <a:srgbClr val="000000">
                      <a:alpha val="43137"/>
                    </a:srgbClr>
                  </a:outerShdw>
                </a:effectLst>
                <a:ea typeface="ＭＳ Ｐゴシック" pitchFamily="-112" charset="-128"/>
              </a:rPr>
              <a:t>Select Instructional Services &amp; Program Supports</a:t>
            </a:r>
            <a:endParaRPr lang="en-US" sz="2000" b="1" dirty="0">
              <a:solidFill>
                <a:prstClr val="white"/>
              </a:solidFill>
              <a:effectLst>
                <a:outerShdw blurRad="38100" dist="38100" dir="2700000" algn="tl">
                  <a:srgbClr val="000000">
                    <a:alpha val="43137"/>
                  </a:srgbClr>
                </a:outerShdw>
              </a:effectLst>
              <a:ea typeface="ＭＳ Ｐゴシック" pitchFamily="-112" charset="-128"/>
            </a:endParaRPr>
          </a:p>
        </p:txBody>
      </p:sp>
      <p:sp>
        <p:nvSpPr>
          <p:cNvPr id="29" name="Text Box 4"/>
          <p:cNvSpPr txBox="1">
            <a:spLocks noChangeArrowheads="1"/>
          </p:cNvSpPr>
          <p:nvPr/>
        </p:nvSpPr>
        <p:spPr bwMode="auto">
          <a:xfrm>
            <a:off x="2551741" y="5205874"/>
            <a:ext cx="1758411" cy="1478533"/>
          </a:xfrm>
          <a:prstGeom prst="rect">
            <a:avLst/>
          </a:prstGeom>
          <a:solidFill>
            <a:srgbClr val="EF7351"/>
          </a:solidFill>
          <a:ln>
            <a:noFill/>
            <a:headEnd/>
            <a:tailEnd/>
          </a:ln>
          <a:effectLst>
            <a:innerShdw blurRad="63500" dist="50800" dir="13500000">
              <a:prstClr val="black">
                <a:alpha val="50000"/>
              </a:prstClr>
            </a:innerShdw>
          </a:effectLst>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lang="en-US" sz="2000" b="1" dirty="0" smtClean="0">
                <a:solidFill>
                  <a:prstClr val="white"/>
                </a:solidFill>
                <a:effectLst>
                  <a:outerShdw blurRad="38100" dist="38100" dir="2700000" algn="tl">
                    <a:srgbClr val="000000">
                      <a:alpha val="43137"/>
                    </a:srgbClr>
                  </a:outerShdw>
                </a:effectLst>
                <a:ea typeface="ＭＳ Ｐゴシック" pitchFamily="-112" charset="-128"/>
              </a:rPr>
              <a:t>Implement &amp; Monitor Progress</a:t>
            </a:r>
            <a:endParaRPr lang="en-US" sz="2000" b="1" dirty="0">
              <a:solidFill>
                <a:prstClr val="white"/>
              </a:solidFill>
              <a:effectLst>
                <a:outerShdw blurRad="38100" dist="38100" dir="2700000" algn="tl">
                  <a:srgbClr val="000000">
                    <a:alpha val="43137"/>
                  </a:srgbClr>
                </a:outerShdw>
              </a:effectLst>
              <a:ea typeface="ＭＳ Ｐゴシック" pitchFamily="-112" charset="-128"/>
            </a:endParaRPr>
          </a:p>
        </p:txBody>
      </p:sp>
      <p:sp>
        <p:nvSpPr>
          <p:cNvPr id="30" name="Right Arrow 29"/>
          <p:cNvSpPr/>
          <p:nvPr/>
        </p:nvSpPr>
        <p:spPr>
          <a:xfrm flipH="1">
            <a:off x="4324691" y="5750796"/>
            <a:ext cx="562690" cy="388685"/>
          </a:xfrm>
          <a:prstGeom prst="rightArrow">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Text Box 4"/>
          <p:cNvSpPr txBox="1">
            <a:spLocks noChangeArrowheads="1"/>
          </p:cNvSpPr>
          <p:nvPr/>
        </p:nvSpPr>
        <p:spPr bwMode="auto">
          <a:xfrm>
            <a:off x="192595" y="5205875"/>
            <a:ext cx="1758411" cy="1478533"/>
          </a:xfrm>
          <a:prstGeom prst="rect">
            <a:avLst/>
          </a:prstGeom>
          <a:solidFill>
            <a:srgbClr val="EF7351"/>
          </a:solidFill>
          <a:ln>
            <a:noFill/>
            <a:headEnd/>
            <a:tailEnd/>
          </a:ln>
          <a:effectLst>
            <a:innerShdw blurRad="63500" dist="50800" dir="13500000">
              <a:prstClr val="black">
                <a:alpha val="50000"/>
              </a:prstClr>
            </a:innerShdw>
          </a:effectLst>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lang="en-US" sz="2000" b="1" dirty="0" smtClean="0">
                <a:solidFill>
                  <a:prstClr val="white"/>
                </a:solidFill>
                <a:effectLst>
                  <a:outerShdw blurRad="38100" dist="38100" dir="2700000" algn="tl">
                    <a:srgbClr val="000000">
                      <a:alpha val="43137"/>
                    </a:srgbClr>
                  </a:outerShdw>
                </a:effectLst>
                <a:ea typeface="ＭＳ Ｐゴシック" pitchFamily="-112" charset="-128"/>
              </a:rPr>
              <a:t>Educational Benefit/ Instructional Results</a:t>
            </a:r>
            <a:endParaRPr lang="en-US" sz="2000" b="1" dirty="0">
              <a:solidFill>
                <a:prstClr val="white"/>
              </a:solidFill>
              <a:effectLst>
                <a:outerShdw blurRad="38100" dist="38100" dir="2700000" algn="tl">
                  <a:srgbClr val="000000">
                    <a:alpha val="43137"/>
                  </a:srgbClr>
                </a:outerShdw>
              </a:effectLst>
              <a:ea typeface="ＭＳ Ｐゴシック" pitchFamily="-112" charset="-128"/>
            </a:endParaRPr>
          </a:p>
        </p:txBody>
      </p:sp>
      <p:sp>
        <p:nvSpPr>
          <p:cNvPr id="32" name="Right Arrow 31"/>
          <p:cNvSpPr/>
          <p:nvPr/>
        </p:nvSpPr>
        <p:spPr>
          <a:xfrm flipH="1">
            <a:off x="1947094" y="5750796"/>
            <a:ext cx="562690" cy="388685"/>
          </a:xfrm>
          <a:prstGeom prst="rightArrow">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ight Arrow 32"/>
          <p:cNvSpPr/>
          <p:nvPr/>
        </p:nvSpPr>
        <p:spPr>
          <a:xfrm rot="16200000" flipV="1">
            <a:off x="-1397608" y="2980069"/>
            <a:ext cx="3743618" cy="442515"/>
          </a:xfrm>
          <a:prstGeom prst="rightArrow">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ight Arrow 33"/>
          <p:cNvSpPr/>
          <p:nvPr/>
        </p:nvSpPr>
        <p:spPr>
          <a:xfrm flipH="1">
            <a:off x="6673210" y="5750795"/>
            <a:ext cx="562690" cy="388685"/>
          </a:xfrm>
          <a:prstGeom prst="rightArrow">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Bent-Up Arrow 34"/>
          <p:cNvSpPr/>
          <p:nvPr/>
        </p:nvSpPr>
        <p:spPr>
          <a:xfrm rot="5400000">
            <a:off x="1290003" y="1389958"/>
            <a:ext cx="903029" cy="782148"/>
          </a:xfrm>
          <a:prstGeom prst="bentUpArrow">
            <a:avLst>
              <a:gd name="adj1" fmla="val 22670"/>
              <a:gd name="adj2" fmla="val 26499"/>
              <a:gd name="adj3" fmla="val 29214"/>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Text Box 4"/>
          <p:cNvSpPr txBox="1">
            <a:spLocks noChangeArrowheads="1"/>
          </p:cNvSpPr>
          <p:nvPr/>
        </p:nvSpPr>
        <p:spPr bwMode="auto">
          <a:xfrm>
            <a:off x="3726830" y="96327"/>
            <a:ext cx="1758411" cy="1208354"/>
          </a:xfrm>
          <a:prstGeom prst="downArrowCallout">
            <a:avLst>
              <a:gd name="adj1" fmla="val 21838"/>
              <a:gd name="adj2" fmla="val 17136"/>
              <a:gd name="adj3" fmla="val 15387"/>
              <a:gd name="adj4" fmla="val 70584"/>
            </a:avLst>
          </a:prstGeom>
          <a:solidFill>
            <a:srgbClr val="2F5168"/>
          </a:solidFill>
          <a:ln>
            <a:noFill/>
            <a:headEnd/>
            <a:tailEnd/>
          </a:ln>
          <a:effectLst>
            <a:innerShdw blurRad="63500" dist="50800" dir="13500000">
              <a:prstClr val="black">
                <a:alpha val="50000"/>
              </a:prstClr>
            </a:innerShdw>
          </a:effectLst>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lang="en-US" sz="2000" b="1" dirty="0" smtClean="0">
                <a:solidFill>
                  <a:prstClr val="white"/>
                </a:solidFill>
                <a:effectLst>
                  <a:outerShdw blurRad="38100" dist="38100" dir="2700000" algn="tl">
                    <a:srgbClr val="000000">
                      <a:alpha val="43137"/>
                    </a:srgbClr>
                  </a:outerShdw>
                </a:effectLst>
                <a:ea typeface="ＭＳ Ｐゴシック" pitchFamily="-112" charset="-128"/>
              </a:rPr>
              <a:t>833 Eligibility Determination</a:t>
            </a:r>
            <a:endParaRPr lang="en-US" sz="2000" b="1" dirty="0">
              <a:solidFill>
                <a:prstClr val="white"/>
              </a:solidFill>
              <a:effectLst>
                <a:outerShdw blurRad="38100" dist="38100" dir="2700000" algn="tl">
                  <a:srgbClr val="000000">
                    <a:alpha val="43137"/>
                  </a:srgbClr>
                </a:outerShdw>
              </a:effectLst>
              <a:ea typeface="ＭＳ Ｐゴシック" pitchFamily="-112" charset="-128"/>
            </a:endParaRPr>
          </a:p>
        </p:txBody>
      </p:sp>
      <p:sp>
        <p:nvSpPr>
          <p:cNvPr id="37" name="Bent-Up Arrow 36"/>
          <p:cNvSpPr/>
          <p:nvPr/>
        </p:nvSpPr>
        <p:spPr>
          <a:xfrm rot="10800000" flipH="1">
            <a:off x="7112420" y="1981031"/>
            <a:ext cx="1226105" cy="969559"/>
          </a:xfrm>
          <a:prstGeom prst="bentUpArrow">
            <a:avLst>
              <a:gd name="adj1" fmla="val 22670"/>
              <a:gd name="adj2" fmla="val 22124"/>
              <a:gd name="adj3" fmla="val 23380"/>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9793300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66" y="0"/>
            <a:ext cx="9169166" cy="68580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311" y="2502327"/>
            <a:ext cx="5950212" cy="1853345"/>
          </a:xfrm>
          <a:prstGeom prst="rect">
            <a:avLst/>
          </a:prstGeom>
        </p:spPr>
      </p:pic>
    </p:spTree>
    <p:extLst>
      <p:ext uri="{BB962C8B-B14F-4D97-AF65-F5344CB8AC3E}">
        <p14:creationId xmlns:p14="http://schemas.microsoft.com/office/powerpoint/2010/main" val="30522845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228600" y="1447800"/>
            <a:ext cx="7010400" cy="5105399"/>
          </a:xfr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ormAutofit/>
          </a:bodyPr>
          <a:lstStyle/>
          <a:p>
            <a:pPr marL="0" indent="0">
              <a:spcBef>
                <a:spcPts val="0"/>
              </a:spcBef>
              <a:spcAft>
                <a:spcPts val="1200"/>
              </a:spcAft>
              <a:buNone/>
            </a:pPr>
            <a:r>
              <a:rPr lang="en-US" dirty="0">
                <a:effectLst>
                  <a:outerShdw blurRad="38100" dist="38100" dir="2700000" algn="tl">
                    <a:srgbClr val="000000">
                      <a:alpha val="43137"/>
                    </a:srgbClr>
                  </a:outerShdw>
                </a:effectLst>
              </a:rPr>
              <a:t>All</a:t>
            </a:r>
            <a:r>
              <a:rPr lang="en-US" b="1" dirty="0">
                <a:effectLst>
                  <a:outerShdw blurRad="38100" dist="38100" dir="2700000" algn="tl">
                    <a:srgbClr val="000000">
                      <a:alpha val="43137"/>
                    </a:srgbClr>
                  </a:outerShdw>
                </a:effectLst>
              </a:rPr>
              <a:t> </a:t>
            </a:r>
            <a:r>
              <a:rPr lang="en-US" dirty="0">
                <a:effectLst>
                  <a:outerShdw blurRad="38100" dist="38100" dir="2700000" algn="tl">
                    <a:srgbClr val="000000">
                      <a:alpha val="43137"/>
                    </a:srgbClr>
                  </a:outerShdw>
                </a:effectLst>
              </a:rPr>
              <a:t>P</a:t>
            </a:r>
            <a:r>
              <a:rPr lang="en-US" dirty="0" smtClean="0">
                <a:effectLst>
                  <a:outerShdw blurRad="38100" dist="38100" dir="2700000" algn="tl">
                    <a:srgbClr val="000000">
                      <a:alpha val="43137"/>
                    </a:srgbClr>
                  </a:outerShdw>
                </a:effectLst>
              </a:rPr>
              <a:t>ersonnel </a:t>
            </a:r>
            <a:r>
              <a:rPr lang="en-US" dirty="0">
                <a:effectLst>
                  <a:outerShdw blurRad="38100" dist="38100" dir="2700000" algn="tl">
                    <a:srgbClr val="000000">
                      <a:alpha val="43137"/>
                    </a:srgbClr>
                  </a:outerShdw>
                </a:effectLst>
              </a:rPr>
              <a:t>W</a:t>
            </a:r>
            <a:r>
              <a:rPr lang="en-US" dirty="0" smtClean="0">
                <a:effectLst>
                  <a:outerShdw blurRad="38100" dist="38100" dir="2700000" algn="tl">
                    <a:srgbClr val="000000">
                      <a:alpha val="43137"/>
                    </a:srgbClr>
                  </a:outerShdw>
                </a:effectLst>
              </a:rPr>
              <a:t>ho </a:t>
            </a:r>
            <a:r>
              <a:rPr lang="en-US" dirty="0">
                <a:effectLst>
                  <a:outerShdw blurRad="38100" dist="38100" dir="2700000" algn="tl">
                    <a:srgbClr val="000000">
                      <a:alpha val="43137"/>
                    </a:srgbClr>
                  </a:outerShdw>
                </a:effectLst>
              </a:rPr>
              <a:t>W</a:t>
            </a:r>
            <a:r>
              <a:rPr lang="en-US" dirty="0" smtClean="0">
                <a:effectLst>
                  <a:outerShdw blurRad="38100" dist="38100" dir="2700000" algn="tl">
                    <a:srgbClr val="000000">
                      <a:alpha val="43137"/>
                    </a:srgbClr>
                  </a:outerShdw>
                </a:effectLst>
              </a:rPr>
              <a:t>ork </a:t>
            </a:r>
            <a:r>
              <a:rPr lang="en-US" dirty="0">
                <a:effectLst>
                  <a:outerShdw blurRad="38100" dist="38100" dir="2700000" algn="tl">
                    <a:srgbClr val="000000">
                      <a:alpha val="43137"/>
                    </a:srgbClr>
                  </a:outerShdw>
                </a:effectLst>
              </a:rPr>
              <a:t>with the </a:t>
            </a:r>
            <a:r>
              <a:rPr lang="en-US" dirty="0" smtClean="0">
                <a:effectLst>
                  <a:outerShdw blurRad="38100" dist="38100" dir="2700000" algn="tl">
                    <a:srgbClr val="000000">
                      <a:alpha val="43137"/>
                    </a:srgbClr>
                  </a:outerShdw>
                </a:effectLst>
              </a:rPr>
              <a:t>Student:</a:t>
            </a:r>
          </a:p>
          <a:p>
            <a:pPr>
              <a:spcBef>
                <a:spcPts val="0"/>
              </a:spcBef>
              <a:spcAft>
                <a:spcPts val="1200"/>
              </a:spcAft>
              <a:buFont typeface="Wingdings" panose="05000000000000000000" pitchFamily="2" charset="2"/>
              <a:buChar char="ü"/>
            </a:pPr>
            <a:r>
              <a:rPr lang="en-US" sz="2800" dirty="0" smtClean="0">
                <a:effectLst>
                  <a:outerShdw blurRad="38100" dist="38100" dir="2700000" algn="tl">
                    <a:srgbClr val="000000">
                      <a:alpha val="43137"/>
                    </a:srgbClr>
                  </a:outerShdw>
                </a:effectLst>
              </a:rPr>
              <a:t>Must </a:t>
            </a:r>
            <a:r>
              <a:rPr lang="en-US" sz="2800" dirty="0">
                <a:effectLst>
                  <a:outerShdw blurRad="38100" dist="38100" dir="2700000" algn="tl">
                    <a:srgbClr val="000000">
                      <a:alpha val="43137"/>
                    </a:srgbClr>
                  </a:outerShdw>
                </a:effectLst>
              </a:rPr>
              <a:t>be </a:t>
            </a:r>
            <a:r>
              <a:rPr lang="en-US" sz="2800" dirty="0" smtClean="0">
                <a:effectLst>
                  <a:outerShdw blurRad="38100" dist="38100" dir="2700000" algn="tl">
                    <a:srgbClr val="000000">
                      <a:alpha val="43137"/>
                    </a:srgbClr>
                  </a:outerShdw>
                </a:effectLst>
              </a:rPr>
              <a:t>Informed </a:t>
            </a:r>
            <a:r>
              <a:rPr lang="en-US" sz="2800" dirty="0">
                <a:effectLst>
                  <a:outerShdw blurRad="38100" dist="38100" dir="2700000" algn="tl">
                    <a:srgbClr val="000000">
                      <a:alpha val="43137"/>
                    </a:srgbClr>
                  </a:outerShdw>
                </a:effectLst>
              </a:rPr>
              <a:t>and </a:t>
            </a:r>
            <a:r>
              <a:rPr lang="en-US" sz="2800" dirty="0" smtClean="0">
                <a:effectLst>
                  <a:outerShdw blurRad="38100" dist="38100" dir="2700000" algn="tl">
                    <a:srgbClr val="000000">
                      <a:alpha val="43137"/>
                    </a:srgbClr>
                  </a:outerShdw>
                </a:effectLst>
              </a:rPr>
              <a:t>Have </a:t>
            </a:r>
            <a:r>
              <a:rPr lang="en-US" sz="2800" dirty="0">
                <a:effectLst>
                  <a:outerShdw blurRad="38100" dist="38100" dir="2700000" algn="tl">
                    <a:srgbClr val="000000">
                      <a:alpha val="43137"/>
                    </a:srgbClr>
                  </a:outerShdw>
                </a:effectLst>
              </a:rPr>
              <a:t>A</a:t>
            </a:r>
            <a:r>
              <a:rPr lang="en-US" sz="2800" dirty="0" smtClean="0">
                <a:effectLst>
                  <a:outerShdw blurRad="38100" dist="38100" dir="2700000" algn="tl">
                    <a:srgbClr val="000000">
                      <a:alpha val="43137"/>
                    </a:srgbClr>
                  </a:outerShdw>
                </a:effectLst>
              </a:rPr>
              <a:t>ppropriate </a:t>
            </a:r>
            <a:r>
              <a:rPr lang="en-US" sz="2800" dirty="0">
                <a:effectLst>
                  <a:outerShdw blurRad="38100" dist="38100" dir="2700000" algn="tl">
                    <a:srgbClr val="000000">
                      <a:alpha val="43137"/>
                    </a:srgbClr>
                  </a:outerShdw>
                </a:effectLst>
              </a:rPr>
              <a:t>A</a:t>
            </a:r>
            <a:r>
              <a:rPr lang="en-US" sz="2800" dirty="0" smtClean="0">
                <a:effectLst>
                  <a:outerShdw blurRad="38100" dist="38100" dir="2700000" algn="tl">
                    <a:srgbClr val="000000">
                      <a:alpha val="43137"/>
                    </a:srgbClr>
                  </a:outerShdw>
                </a:effectLst>
              </a:rPr>
              <a:t>ccess </a:t>
            </a:r>
            <a:r>
              <a:rPr lang="en-US" sz="2800" dirty="0">
                <a:effectLst>
                  <a:outerShdw blurRad="38100" dist="38100" dir="2700000" algn="tl">
                    <a:srgbClr val="000000">
                      <a:alpha val="43137"/>
                    </a:srgbClr>
                  </a:outerShdw>
                </a:effectLst>
              </a:rPr>
              <a:t>to the IEP </a:t>
            </a:r>
            <a:endParaRPr lang="en-US" sz="2800" dirty="0" smtClean="0">
              <a:effectLst>
                <a:outerShdw blurRad="38100" dist="38100" dir="2700000" algn="tl">
                  <a:srgbClr val="000000">
                    <a:alpha val="43137"/>
                  </a:srgbClr>
                </a:outerShdw>
              </a:effectLst>
            </a:endParaRPr>
          </a:p>
          <a:p>
            <a:pPr>
              <a:spcBef>
                <a:spcPts val="0"/>
              </a:spcBef>
              <a:spcAft>
                <a:spcPts val="1200"/>
              </a:spcAft>
              <a:buFont typeface="Wingdings" panose="05000000000000000000" pitchFamily="2" charset="2"/>
              <a:buChar char="ü"/>
            </a:pPr>
            <a:r>
              <a:rPr lang="en-US" sz="2800" dirty="0">
                <a:effectLst>
                  <a:outerShdw blurRad="38100" dist="38100" dir="2700000" algn="tl">
                    <a:srgbClr val="000000">
                      <a:alpha val="43137"/>
                    </a:srgbClr>
                  </a:outerShdw>
                </a:effectLst>
              </a:rPr>
              <a:t>H</a:t>
            </a:r>
            <a:r>
              <a:rPr lang="en-US" sz="2800" dirty="0" smtClean="0">
                <a:effectLst>
                  <a:outerShdw blurRad="38100" dist="38100" dir="2700000" algn="tl">
                    <a:srgbClr val="000000">
                      <a:alpha val="43137"/>
                    </a:srgbClr>
                  </a:outerShdw>
                </a:effectLst>
              </a:rPr>
              <a:t>ave </a:t>
            </a:r>
            <a:r>
              <a:rPr lang="en-US" sz="2800" dirty="0">
                <a:effectLst>
                  <a:outerShdw blurRad="38100" dist="38100" dir="2700000" algn="tl">
                    <a:srgbClr val="000000">
                      <a:alpha val="43137"/>
                    </a:srgbClr>
                  </a:outerShdw>
                </a:effectLst>
              </a:rPr>
              <a:t>a </a:t>
            </a:r>
            <a:r>
              <a:rPr lang="en-US" sz="2800" dirty="0" smtClean="0">
                <a:effectLst>
                  <a:outerShdw blurRad="38100" dist="38100" dir="2700000" algn="tl">
                    <a:srgbClr val="000000">
                      <a:alpha val="43137"/>
                    </a:srgbClr>
                  </a:outerShdw>
                </a:effectLst>
              </a:rPr>
              <a:t>Role </a:t>
            </a:r>
            <a:r>
              <a:rPr lang="en-US" sz="2800" dirty="0">
                <a:effectLst>
                  <a:outerShdw blurRad="38100" dist="38100" dir="2700000" algn="tl">
                    <a:srgbClr val="000000">
                      <a:alpha val="43137"/>
                    </a:srgbClr>
                  </a:outerShdw>
                </a:effectLst>
              </a:rPr>
              <a:t>and </a:t>
            </a:r>
            <a:r>
              <a:rPr lang="en-US" sz="2800" dirty="0" smtClean="0">
                <a:effectLst>
                  <a:outerShdw blurRad="38100" dist="38100" dir="2700000" algn="tl">
                    <a:srgbClr val="000000">
                      <a:alpha val="43137"/>
                    </a:srgbClr>
                  </a:outerShdw>
                </a:effectLst>
              </a:rPr>
              <a:t>Responsibilities </a:t>
            </a:r>
            <a:r>
              <a:rPr lang="en-US" sz="2800" dirty="0">
                <a:effectLst>
                  <a:outerShdw blurRad="38100" dist="38100" dir="2700000" algn="tl">
                    <a:srgbClr val="000000">
                      <a:alpha val="43137"/>
                    </a:srgbClr>
                  </a:outerShdw>
                </a:effectLst>
              </a:rPr>
              <a:t>for </a:t>
            </a:r>
            <a:r>
              <a:rPr lang="en-US" sz="2800" dirty="0" smtClean="0">
                <a:effectLst>
                  <a:outerShdw blurRad="38100" dist="38100" dir="2700000" algn="tl">
                    <a:srgbClr val="000000">
                      <a:alpha val="43137"/>
                    </a:srgbClr>
                  </a:outerShdw>
                </a:effectLst>
              </a:rPr>
              <a:t>Implementing </a:t>
            </a:r>
            <a:r>
              <a:rPr lang="en-US" sz="2800" dirty="0">
                <a:effectLst>
                  <a:outerShdw blurRad="38100" dist="38100" dir="2700000" algn="tl">
                    <a:srgbClr val="000000">
                      <a:alpha val="43137"/>
                    </a:srgbClr>
                  </a:outerShdw>
                </a:effectLst>
              </a:rPr>
              <a:t>the </a:t>
            </a:r>
            <a:r>
              <a:rPr lang="en-US" sz="2800" dirty="0" smtClean="0">
                <a:effectLst>
                  <a:outerShdw blurRad="38100" dist="38100" dir="2700000" algn="tl">
                    <a:srgbClr val="000000">
                      <a:alpha val="43137"/>
                    </a:srgbClr>
                  </a:outerShdw>
                </a:effectLst>
              </a:rPr>
              <a:t>IEP</a:t>
            </a:r>
          </a:p>
          <a:p>
            <a:pPr>
              <a:spcBef>
                <a:spcPts val="0"/>
              </a:spcBef>
              <a:spcAft>
                <a:spcPts val="1200"/>
              </a:spcAft>
              <a:buFont typeface="Wingdings" panose="05000000000000000000" pitchFamily="2" charset="2"/>
              <a:buChar char="ü"/>
            </a:pPr>
            <a:r>
              <a:rPr lang="en-US" sz="2800" dirty="0" smtClean="0"/>
              <a:t>Must be Trained, if Necessary,                                      to Implement Correct Use of Accommodations or                                  Modifications</a:t>
            </a:r>
            <a:endParaRPr lang="en-US" sz="2800" dirty="0">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6350" y="4185556"/>
            <a:ext cx="3829050" cy="2552700"/>
          </a:xfrm>
          <a:prstGeom prst="rect">
            <a:avLst/>
          </a:prstGeom>
          <a:effectLst>
            <a:innerShdw blurRad="63500" dist="50800" dir="13500000">
              <a:prstClr val="black">
                <a:alpha val="50000"/>
              </a:prstClr>
            </a:innerShdw>
          </a:effectLst>
        </p:spPr>
      </p:pic>
      <p:sp>
        <p:nvSpPr>
          <p:cNvPr id="5" name="Title 1"/>
          <p:cNvSpPr txBox="1">
            <a:spLocks noGrp="1"/>
          </p:cNvSpPr>
          <p:nvPr>
            <p:ph type="title"/>
          </p:nvPr>
        </p:nvSpPr>
        <p:spPr bwMode="auto">
          <a:xfrm>
            <a:off x="228600" y="304800"/>
            <a:ext cx="86868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Ensuring Successful Implementation</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7754978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10" name="Rounded Rectangle 9"/>
          <p:cNvSpPr/>
          <p:nvPr/>
        </p:nvSpPr>
        <p:spPr>
          <a:xfrm>
            <a:off x="457200" y="1688592"/>
            <a:ext cx="3733800" cy="2438400"/>
          </a:xfrm>
          <a:prstGeom prst="roundRect">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effectLst>
                  <a:outerShdw blurRad="38100" dist="38100" dir="2700000" algn="tl">
                    <a:srgbClr val="000000">
                      <a:alpha val="43137"/>
                    </a:srgbClr>
                  </a:outerShdw>
                </a:effectLst>
              </a:rPr>
              <a:t>Proactively Designing Instruction so Student Needs, Interests, and Preferences are Built Into Learning Experiences</a:t>
            </a:r>
            <a:endParaRPr lang="en-US" sz="2400" dirty="0">
              <a:solidFill>
                <a:schemeClr val="bg1"/>
              </a:solidFill>
              <a:effectLst>
                <a:outerShdw blurRad="38100" dist="38100" dir="2700000" algn="tl">
                  <a:srgbClr val="000000">
                    <a:alpha val="43137"/>
                  </a:srgbClr>
                </a:outerShdw>
              </a:effectLst>
            </a:endParaRPr>
          </a:p>
        </p:txBody>
      </p:sp>
      <p:sp>
        <p:nvSpPr>
          <p:cNvPr id="11" name="Rounded Rectangle 10"/>
          <p:cNvSpPr/>
          <p:nvPr/>
        </p:nvSpPr>
        <p:spPr>
          <a:xfrm>
            <a:off x="4953000" y="1688592"/>
            <a:ext cx="3810000" cy="4724400"/>
          </a:xfrm>
          <a:prstGeom prst="round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r>
              <a:rPr lang="en-US" sz="2800" dirty="0" smtClean="0">
                <a:solidFill>
                  <a:prstClr val="white"/>
                </a:solidFill>
                <a:effectLst>
                  <a:outerShdw blurRad="38100" dist="38100" dir="2700000" algn="tl">
                    <a:srgbClr val="000000">
                      <a:alpha val="43137"/>
                    </a:srgbClr>
                  </a:outerShdw>
                </a:effectLst>
              </a:rPr>
              <a:t>Provides Flexibility</a:t>
            </a:r>
          </a:p>
          <a:p>
            <a:pPr marL="285750" indent="-285750">
              <a:buFont typeface="Wingdings" panose="05000000000000000000" pitchFamily="2" charset="2"/>
              <a:buChar char="ü"/>
            </a:pPr>
            <a:r>
              <a:rPr lang="en-US" sz="2800" dirty="0" smtClean="0">
                <a:solidFill>
                  <a:prstClr val="white"/>
                </a:solidFill>
                <a:effectLst>
                  <a:outerShdw blurRad="38100" dist="38100" dir="2700000" algn="tl">
                    <a:srgbClr val="000000">
                      <a:alpha val="43137"/>
                    </a:srgbClr>
                  </a:outerShdw>
                </a:effectLst>
              </a:rPr>
              <a:t>Reduces Barriers</a:t>
            </a:r>
          </a:p>
          <a:p>
            <a:pPr marL="285750" indent="-285750">
              <a:buFont typeface="Wingdings" panose="05000000000000000000" pitchFamily="2" charset="2"/>
              <a:buChar char="ü"/>
            </a:pPr>
            <a:r>
              <a:rPr lang="en-US" sz="2800" dirty="0" smtClean="0">
                <a:solidFill>
                  <a:prstClr val="white"/>
                </a:solidFill>
                <a:effectLst>
                  <a:outerShdw blurRad="38100" dist="38100" dir="2700000" algn="tl">
                    <a:srgbClr val="000000">
                      <a:alpha val="43137"/>
                    </a:srgbClr>
                  </a:outerShdw>
                </a:effectLst>
              </a:rPr>
              <a:t>Provides Accommodations &amp; Supports</a:t>
            </a:r>
          </a:p>
          <a:p>
            <a:pPr marL="285750" indent="-285750">
              <a:buFont typeface="Wingdings" panose="05000000000000000000" pitchFamily="2" charset="2"/>
              <a:buChar char="ü"/>
            </a:pPr>
            <a:r>
              <a:rPr lang="en-US" sz="2800" dirty="0" smtClean="0">
                <a:solidFill>
                  <a:prstClr val="white"/>
                </a:solidFill>
                <a:effectLst>
                  <a:outerShdw blurRad="38100" dist="38100" dir="2700000" algn="tl">
                    <a:srgbClr val="000000">
                      <a:alpha val="43137"/>
                    </a:srgbClr>
                  </a:outerShdw>
                </a:effectLst>
              </a:rPr>
              <a:t>Maintains High Achievement Expectations for All Students</a:t>
            </a:r>
            <a:endParaRPr lang="en-US" sz="2800" dirty="0">
              <a:solidFill>
                <a:prstClr val="white"/>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872" y="4343400"/>
            <a:ext cx="3724656" cy="2289747"/>
          </a:xfrm>
          <a:prstGeom prst="rect">
            <a:avLst/>
          </a:prstGeom>
          <a:scene3d>
            <a:camera prst="orthographicFront"/>
            <a:lightRig rig="threePt" dir="t"/>
          </a:scene3d>
          <a:sp3d>
            <a:bevelT w="101600" prst="riblet"/>
          </a:sp3d>
        </p:spPr>
      </p:pic>
      <p:sp>
        <p:nvSpPr>
          <p:cNvPr id="6"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Universal Design for Learning: An Accommodation for All</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28601495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5" name="Content Placeholder 4"/>
          <p:cNvSpPr>
            <a:spLocks noGrp="1"/>
          </p:cNvSpPr>
          <p:nvPr>
            <p:ph sz="half" idx="4294967295"/>
          </p:nvPr>
        </p:nvSpPr>
        <p:spPr>
          <a:xfrm>
            <a:off x="5429250" y="1368552"/>
            <a:ext cx="3714750" cy="4648200"/>
          </a:xfrm>
        </p:spPr>
        <p:txBody>
          <a:bodyPr>
            <a:noAutofit/>
          </a:bodyPr>
          <a:lstStyle/>
          <a:p>
            <a:r>
              <a:rPr lang="en-US" sz="2400" dirty="0" smtClean="0">
                <a:solidFill>
                  <a:schemeClr val="bg1"/>
                </a:solidFill>
                <a:effectLst>
                  <a:outerShdw blurRad="38100" dist="38100" dir="2700000" algn="tl">
                    <a:srgbClr val="000000">
                      <a:alpha val="43137"/>
                    </a:srgbClr>
                  </a:outerShdw>
                </a:effectLst>
              </a:rPr>
              <a:t>Communication Board</a:t>
            </a:r>
          </a:p>
          <a:p>
            <a:r>
              <a:rPr lang="en-US" sz="2400" dirty="0" smtClean="0">
                <a:solidFill>
                  <a:schemeClr val="bg1"/>
                </a:solidFill>
                <a:effectLst>
                  <a:outerShdw blurRad="38100" dist="38100" dir="2700000" algn="tl">
                    <a:srgbClr val="000000">
                      <a:alpha val="43137"/>
                    </a:srgbClr>
                  </a:outerShdw>
                </a:effectLst>
              </a:rPr>
              <a:t>Electronic Reader</a:t>
            </a:r>
          </a:p>
          <a:p>
            <a:r>
              <a:rPr lang="en-US" sz="2400" dirty="0" smtClean="0">
                <a:solidFill>
                  <a:schemeClr val="bg1"/>
                </a:solidFill>
                <a:effectLst>
                  <a:outerShdw blurRad="38100" dist="38100" dir="2700000" algn="tl">
                    <a:srgbClr val="000000">
                      <a:alpha val="43137"/>
                    </a:srgbClr>
                  </a:outerShdw>
                </a:effectLst>
              </a:rPr>
              <a:t>Pencil Grip</a:t>
            </a:r>
          </a:p>
          <a:p>
            <a:r>
              <a:rPr lang="en-US" sz="2400" dirty="0" smtClean="0">
                <a:solidFill>
                  <a:schemeClr val="bg1"/>
                </a:solidFill>
                <a:effectLst>
                  <a:outerShdw blurRad="38100" dist="38100" dir="2700000" algn="tl">
                    <a:srgbClr val="000000">
                      <a:alpha val="43137"/>
                    </a:srgbClr>
                  </a:outerShdw>
                </a:effectLst>
              </a:rPr>
              <a:t>Mobility Device</a:t>
            </a:r>
          </a:p>
          <a:p>
            <a:r>
              <a:rPr lang="en-US" sz="2400" dirty="0" smtClean="0">
                <a:solidFill>
                  <a:schemeClr val="bg1"/>
                </a:solidFill>
                <a:effectLst>
                  <a:outerShdw blurRad="38100" dist="38100" dir="2700000" algn="tl">
                    <a:srgbClr val="000000">
                      <a:alpha val="43137"/>
                    </a:srgbClr>
                  </a:outerShdw>
                </a:effectLst>
              </a:rPr>
              <a:t>Hearing Aid</a:t>
            </a:r>
          </a:p>
          <a:p>
            <a:r>
              <a:rPr lang="en-US" sz="2400" dirty="0" smtClean="0">
                <a:solidFill>
                  <a:schemeClr val="bg1"/>
                </a:solidFill>
                <a:effectLst>
                  <a:outerShdw blurRad="38100" dist="38100" dir="2700000" algn="tl">
                    <a:srgbClr val="000000">
                      <a:alpha val="43137"/>
                    </a:srgbClr>
                  </a:outerShdw>
                </a:effectLst>
              </a:rPr>
              <a:t>Computer Software</a:t>
            </a:r>
          </a:p>
          <a:p>
            <a:r>
              <a:rPr lang="en-US" sz="2400" dirty="0" smtClean="0">
                <a:solidFill>
                  <a:schemeClr val="bg1"/>
                </a:solidFill>
                <a:effectLst>
                  <a:outerShdw blurRad="38100" dist="38100" dir="2700000" algn="tl">
                    <a:srgbClr val="000000">
                      <a:alpha val="43137"/>
                    </a:srgbClr>
                  </a:outerShdw>
                </a:effectLst>
              </a:rPr>
              <a:t>Closed Captioning</a:t>
            </a:r>
          </a:p>
          <a:p>
            <a:r>
              <a:rPr lang="en-US" sz="2400" dirty="0" smtClean="0">
                <a:solidFill>
                  <a:schemeClr val="bg1"/>
                </a:solidFill>
                <a:effectLst>
                  <a:outerShdw blurRad="38100" dist="38100" dir="2700000" algn="tl">
                    <a:srgbClr val="000000">
                      <a:alpha val="43137"/>
                    </a:srgbClr>
                  </a:outerShdw>
                </a:effectLst>
              </a:rPr>
              <a:t>Adaptive Switches</a:t>
            </a:r>
          </a:p>
          <a:p>
            <a:r>
              <a:rPr lang="en-US" sz="2400" dirty="0" smtClean="0">
                <a:solidFill>
                  <a:schemeClr val="bg1"/>
                </a:solidFill>
                <a:effectLst>
                  <a:outerShdw blurRad="38100" dist="38100" dir="2700000" algn="tl">
                    <a:srgbClr val="000000">
                      <a:alpha val="43137"/>
                    </a:srgbClr>
                  </a:outerShdw>
                </a:effectLst>
              </a:rPr>
              <a:t>Voice to Text</a:t>
            </a:r>
          </a:p>
          <a:p>
            <a:r>
              <a:rPr lang="en-US" sz="2400" dirty="0" smtClean="0">
                <a:solidFill>
                  <a:schemeClr val="bg1"/>
                </a:solidFill>
                <a:effectLst>
                  <a:outerShdw blurRad="38100" dist="38100" dir="2700000" algn="tl">
                    <a:srgbClr val="000000">
                      <a:alpha val="43137"/>
                    </a:srgbClr>
                  </a:outerShdw>
                </a:effectLst>
              </a:rPr>
              <a:t>Aids to Daily </a:t>
            </a:r>
            <a:r>
              <a:rPr lang="en-US" sz="2400" dirty="0">
                <a:solidFill>
                  <a:schemeClr val="bg1"/>
                </a:solidFill>
                <a:effectLst>
                  <a:outerShdw blurRad="38100" dist="38100" dir="2700000" algn="tl">
                    <a:srgbClr val="000000">
                      <a:alpha val="43137"/>
                    </a:srgbClr>
                  </a:outerShdw>
                </a:effectLst>
              </a:rPr>
              <a:t>L</a:t>
            </a:r>
            <a:r>
              <a:rPr lang="en-US" sz="2400" dirty="0" smtClean="0">
                <a:solidFill>
                  <a:schemeClr val="bg1"/>
                </a:solidFill>
                <a:effectLst>
                  <a:outerShdw blurRad="38100" dist="38100" dir="2700000" algn="tl">
                    <a:srgbClr val="000000">
                      <a:alpha val="43137"/>
                    </a:srgbClr>
                  </a:outerShdw>
                </a:effectLst>
              </a:rPr>
              <a:t>iving</a:t>
            </a:r>
          </a:p>
          <a:p>
            <a:pPr marL="0" indent="0">
              <a:buNone/>
            </a:pPr>
            <a:r>
              <a:rPr lang="en-US" sz="2400" dirty="0" smtClean="0">
                <a:solidFill>
                  <a:schemeClr val="bg1"/>
                </a:solidFill>
                <a:effectLst>
                  <a:outerShdw blurRad="38100" dist="38100" dir="2700000" algn="tl">
                    <a:srgbClr val="000000">
                      <a:alpha val="43137"/>
                    </a:srgbClr>
                  </a:outerShdw>
                </a:effectLst>
              </a:rPr>
              <a:t> </a:t>
            </a:r>
          </a:p>
          <a:p>
            <a:endParaRPr lang="en-US" sz="2400" dirty="0">
              <a:solidFill>
                <a:schemeClr val="bg1"/>
              </a:solidFill>
              <a:effectLst>
                <a:outerShdw blurRad="38100" dist="38100" dir="2700000" algn="tl">
                  <a:srgbClr val="000000">
                    <a:alpha val="43137"/>
                  </a:srgbClr>
                </a:outerShdw>
              </a:effectLst>
            </a:endParaRPr>
          </a:p>
        </p:txBody>
      </p:sp>
      <p:sp>
        <p:nvSpPr>
          <p:cNvPr id="6" name="TextBox 5"/>
          <p:cNvSpPr txBox="1"/>
          <p:nvPr/>
        </p:nvSpPr>
        <p:spPr>
          <a:xfrm>
            <a:off x="990600" y="6391338"/>
            <a:ext cx="7162800" cy="40011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000" dirty="0" smtClean="0">
                <a:solidFill>
                  <a:srgbClr val="002060"/>
                </a:solidFill>
                <a:effectLst>
                  <a:outerShdw blurRad="38100" dist="38100" dir="2700000" algn="tl">
                    <a:srgbClr val="000000">
                      <a:alpha val="43137"/>
                    </a:srgbClr>
                  </a:outerShdw>
                </a:effectLst>
              </a:rPr>
              <a:t>Louisiana Assistive Technology Initiative - an Available </a:t>
            </a:r>
            <a:r>
              <a:rPr lang="en-US" sz="2000" dirty="0">
                <a:solidFill>
                  <a:srgbClr val="002060"/>
                </a:solidFill>
                <a:effectLst>
                  <a:outerShdw blurRad="38100" dist="38100" dir="2700000" algn="tl">
                    <a:srgbClr val="000000">
                      <a:alpha val="43137"/>
                    </a:srgbClr>
                  </a:outerShdw>
                </a:effectLst>
              </a:rPr>
              <a:t>R</a:t>
            </a:r>
            <a:r>
              <a:rPr lang="en-US" sz="2000" dirty="0" smtClean="0">
                <a:solidFill>
                  <a:srgbClr val="002060"/>
                </a:solidFill>
                <a:effectLst>
                  <a:outerShdw blurRad="38100" dist="38100" dir="2700000" algn="tl">
                    <a:srgbClr val="000000">
                      <a:alpha val="43137"/>
                    </a:srgbClr>
                  </a:outerShdw>
                </a:effectLst>
              </a:rPr>
              <a:t>esource</a:t>
            </a:r>
            <a:endParaRPr lang="en-US" sz="2000" dirty="0">
              <a:solidFill>
                <a:srgbClr val="002060"/>
              </a:solidFill>
              <a:effectLst>
                <a:outerShdw blurRad="38100" dist="38100" dir="2700000" algn="tl">
                  <a:srgbClr val="000000">
                    <a:alpha val="43137"/>
                  </a:srgbClr>
                </a:outerShdw>
              </a:effectLst>
            </a:endParaRPr>
          </a:p>
        </p:txBody>
      </p:sp>
      <p:sp>
        <p:nvSpPr>
          <p:cNvPr id="3" name="Rectangle 2"/>
          <p:cNvSpPr/>
          <p:nvPr/>
        </p:nvSpPr>
        <p:spPr>
          <a:xfrm>
            <a:off x="457200" y="1216152"/>
            <a:ext cx="4648200" cy="495300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2">
              <a:spcBef>
                <a:spcPct val="20000"/>
              </a:spcBef>
            </a:pPr>
            <a:r>
              <a:rPr lang="en-US" sz="2400" b="1" u="sng" dirty="0">
                <a:solidFill>
                  <a:srgbClr val="002060"/>
                </a:solidFill>
              </a:rPr>
              <a:t>Assistive Technology Device</a:t>
            </a:r>
            <a:r>
              <a:rPr lang="en-US" sz="2400" b="1" dirty="0">
                <a:solidFill>
                  <a:srgbClr val="002060"/>
                </a:solidFill>
              </a:rPr>
              <a:t>:</a:t>
            </a:r>
          </a:p>
          <a:p>
            <a:pPr defTabSz="914362">
              <a:spcBef>
                <a:spcPct val="20000"/>
              </a:spcBef>
            </a:pPr>
            <a:r>
              <a:rPr lang="en-US" sz="2400" b="1" dirty="0">
                <a:solidFill>
                  <a:srgbClr val="002060"/>
                </a:solidFill>
              </a:rPr>
              <a:t>Any item, piece of equipment, or product system, whether acquired commercially off the shelf, modified, or customized, that is used to increase, maintain, or improve functional capabilities of a child with a disability.</a:t>
            </a:r>
          </a:p>
          <a:p>
            <a:pPr defTabSz="914362">
              <a:spcBef>
                <a:spcPct val="20000"/>
              </a:spcBef>
            </a:pPr>
            <a:endParaRPr lang="en-US" sz="2400" b="1" dirty="0">
              <a:solidFill>
                <a:srgbClr val="002060"/>
              </a:solidFill>
            </a:endParaRPr>
          </a:p>
          <a:p>
            <a:pPr defTabSz="914362">
              <a:spcBef>
                <a:spcPct val="20000"/>
              </a:spcBef>
            </a:pPr>
            <a:r>
              <a:rPr lang="en-US" sz="2400" b="1" dirty="0">
                <a:solidFill>
                  <a:srgbClr val="002060"/>
                </a:solidFill>
              </a:rPr>
              <a:t>Exception--The term does not include a medical device that is surgically implanted, or the replacement of such device.</a:t>
            </a:r>
          </a:p>
        </p:txBody>
      </p:sp>
      <p:sp>
        <p:nvSpPr>
          <p:cNvPr id="7" name="Title 1"/>
          <p:cNvSpPr txBox="1">
            <a:spLocks noGrp="1"/>
          </p:cNvSpPr>
          <p:nvPr>
            <p:ph type="title"/>
          </p:nvPr>
        </p:nvSpPr>
        <p:spPr bwMode="auto">
          <a:xfrm>
            <a:off x="457200" y="-152400"/>
            <a:ext cx="82296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Assistive Technology</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3902805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 calcmode="lin" valueType="num">
                                      <p:cBhvr additive="base">
                                        <p:cTn id="2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 calcmode="lin" valueType="num">
                                      <p:cBhvr additive="base">
                                        <p:cTn id="2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 calcmode="lin" valueType="num">
                                      <p:cBhvr additive="base">
                                        <p:cTn id="31"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anim calcmode="lin" valueType="num">
                                      <p:cBhvr additive="base">
                                        <p:cTn id="35"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anim calcmode="lin" valueType="num">
                                      <p:cBhvr additive="base">
                                        <p:cTn id="39"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anim calcmode="lin" valueType="num">
                                      <p:cBhvr additive="base">
                                        <p:cTn id="43"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9" end="9"/>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anim calcmode="lin" valueType="num">
                                      <p:cBhvr additive="base">
                                        <p:cTn id="47"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457200" y="1587500"/>
            <a:ext cx="8382000" cy="4965699"/>
          </a:xfrm>
        </p:spPr>
        <p:txBody>
          <a:bodyPr>
            <a:normAutofit fontScale="92500" lnSpcReduction="10000"/>
          </a:bodyPr>
          <a:lstStyle/>
          <a:p>
            <a:pPr marL="0" indent="0">
              <a:buNone/>
            </a:pPr>
            <a:r>
              <a:rPr lang="en-US" sz="3200" dirty="0" smtClean="0">
                <a:solidFill>
                  <a:srgbClr val="FFFF00"/>
                </a:solidFill>
                <a:effectLst>
                  <a:outerShdw blurRad="38100" dist="38100" dir="2700000" algn="tl">
                    <a:srgbClr val="000000">
                      <a:alpha val="43137"/>
                    </a:srgbClr>
                  </a:outerShdw>
                </a:effectLst>
              </a:rPr>
              <a:t>IEP Team Member Roles:</a:t>
            </a:r>
          </a:p>
          <a:p>
            <a:r>
              <a:rPr lang="en-US" sz="3600" dirty="0" smtClean="0">
                <a:effectLst>
                  <a:outerShdw blurRad="38100" dist="38100" dir="2700000" algn="tl">
                    <a:srgbClr val="000000">
                      <a:alpha val="43137"/>
                    </a:srgbClr>
                  </a:outerShdw>
                </a:effectLst>
              </a:rPr>
              <a:t>Understand </a:t>
            </a:r>
            <a:r>
              <a:rPr lang="en-US" sz="3600" dirty="0">
                <a:effectLst>
                  <a:outerShdw blurRad="38100" dist="38100" dir="2700000" algn="tl">
                    <a:srgbClr val="000000">
                      <a:alpha val="43137"/>
                    </a:srgbClr>
                  </a:outerShdw>
                </a:effectLst>
              </a:rPr>
              <a:t>the </a:t>
            </a:r>
            <a:r>
              <a:rPr lang="en-US" sz="3600" dirty="0" smtClean="0">
                <a:effectLst>
                  <a:outerShdw blurRad="38100" dist="38100" dir="2700000" algn="tl">
                    <a:srgbClr val="000000">
                      <a:alpha val="43137"/>
                    </a:srgbClr>
                  </a:outerShdw>
                </a:effectLst>
              </a:rPr>
              <a:t>Implications </a:t>
            </a:r>
            <a:r>
              <a:rPr lang="en-US" sz="3600" dirty="0">
                <a:effectLst>
                  <a:outerShdw blurRad="38100" dist="38100" dir="2700000" algn="tl">
                    <a:srgbClr val="000000">
                      <a:alpha val="43137"/>
                    </a:srgbClr>
                  </a:outerShdw>
                </a:effectLst>
              </a:rPr>
              <a:t>of the IEP, including </a:t>
            </a:r>
            <a:r>
              <a:rPr lang="en-US" sz="3600" dirty="0" smtClean="0">
                <a:effectLst>
                  <a:outerShdw blurRad="38100" dist="38100" dir="2700000" algn="tl">
                    <a:srgbClr val="000000">
                      <a:alpha val="43137"/>
                    </a:srgbClr>
                  </a:outerShdw>
                </a:effectLst>
              </a:rPr>
              <a:t>fully informing </a:t>
            </a:r>
            <a:r>
              <a:rPr lang="en-US" sz="3600" dirty="0">
                <a:effectLst>
                  <a:outerShdw blurRad="38100" dist="38100" dir="2700000" algn="tl">
                    <a:srgbClr val="000000">
                      <a:alpha val="43137"/>
                    </a:srgbClr>
                  </a:outerShdw>
                </a:effectLst>
              </a:rPr>
              <a:t>any individual unable to attend the IEP </a:t>
            </a:r>
            <a:endParaRPr lang="en-US" sz="3600" dirty="0" smtClean="0">
              <a:effectLst>
                <a:outerShdw blurRad="38100" dist="38100" dir="2700000" algn="tl">
                  <a:srgbClr val="000000">
                    <a:alpha val="43137"/>
                  </a:srgbClr>
                </a:outerShdw>
              </a:effectLst>
            </a:endParaRPr>
          </a:p>
          <a:p>
            <a:r>
              <a:rPr lang="en-US" sz="3600" dirty="0" smtClean="0">
                <a:effectLst>
                  <a:outerShdw blurRad="38100" dist="38100" dir="2700000" algn="tl">
                    <a:srgbClr val="000000">
                      <a:alpha val="43137"/>
                    </a:srgbClr>
                  </a:outerShdw>
                </a:effectLst>
              </a:rPr>
              <a:t>Ensure the </a:t>
            </a:r>
            <a:r>
              <a:rPr lang="en-US" sz="3600" dirty="0">
                <a:effectLst>
                  <a:outerShdw blurRad="38100" dist="38100" dir="2700000" algn="tl">
                    <a:srgbClr val="000000">
                      <a:alpha val="43137"/>
                    </a:srgbClr>
                  </a:outerShdw>
                </a:effectLst>
              </a:rPr>
              <a:t>N</a:t>
            </a:r>
            <a:r>
              <a:rPr lang="en-US" sz="3600" dirty="0" smtClean="0">
                <a:effectLst>
                  <a:outerShdw blurRad="38100" dist="38100" dir="2700000" algn="tl">
                    <a:srgbClr val="000000">
                      <a:alpha val="43137"/>
                    </a:srgbClr>
                  </a:outerShdw>
                </a:effectLst>
              </a:rPr>
              <a:t>ecessary Supports, </a:t>
            </a:r>
            <a:r>
              <a:rPr lang="en-US" sz="3600" dirty="0">
                <a:effectLst>
                  <a:outerShdw blurRad="38100" dist="38100" dir="2700000" algn="tl">
                    <a:srgbClr val="000000">
                      <a:alpha val="43137"/>
                    </a:srgbClr>
                  </a:outerShdw>
                </a:effectLst>
              </a:rPr>
              <a:t>or </a:t>
            </a:r>
            <a:r>
              <a:rPr lang="en-US" sz="3600" dirty="0" smtClean="0">
                <a:effectLst>
                  <a:outerShdw blurRad="38100" dist="38100" dir="2700000" algn="tl">
                    <a:srgbClr val="000000">
                      <a:alpha val="43137"/>
                    </a:srgbClr>
                  </a:outerShdw>
                </a:effectLst>
              </a:rPr>
              <a:t>Skills to Implement the IEP </a:t>
            </a:r>
            <a:endParaRPr lang="en-US" sz="3600" dirty="0">
              <a:effectLst>
                <a:outerShdw blurRad="38100" dist="38100" dir="2700000" algn="tl">
                  <a:srgbClr val="000000">
                    <a:alpha val="43137"/>
                  </a:srgbClr>
                </a:outerShdw>
              </a:effectLst>
            </a:endParaRPr>
          </a:p>
          <a:p>
            <a:r>
              <a:rPr lang="en-US" sz="3600" dirty="0" smtClean="0">
                <a:effectLst>
                  <a:outerShdw blurRad="38100" dist="38100" dir="2700000" algn="tl">
                    <a:srgbClr val="000000">
                      <a:alpha val="43137"/>
                    </a:srgbClr>
                  </a:outerShdw>
                </a:effectLst>
              </a:rPr>
              <a:t>Communicate </a:t>
            </a:r>
            <a:r>
              <a:rPr lang="en-US" sz="3600" dirty="0">
                <a:effectLst>
                  <a:outerShdw blurRad="38100" dist="38100" dir="2700000" algn="tl">
                    <a:srgbClr val="000000">
                      <a:alpha val="43137"/>
                    </a:srgbClr>
                  </a:outerShdw>
                </a:effectLst>
              </a:rPr>
              <a:t>and C</a:t>
            </a:r>
            <a:r>
              <a:rPr lang="en-US" sz="3600" dirty="0" smtClean="0">
                <a:effectLst>
                  <a:outerShdw blurRad="38100" dist="38100" dir="2700000" algn="tl">
                    <a:srgbClr val="000000">
                      <a:alpha val="43137"/>
                    </a:srgbClr>
                  </a:outerShdw>
                </a:effectLst>
              </a:rPr>
              <a:t>oordinate </a:t>
            </a:r>
            <a:r>
              <a:rPr lang="en-US" sz="3600" dirty="0">
                <a:effectLst>
                  <a:outerShdw blurRad="38100" dist="38100" dir="2700000" algn="tl">
                    <a:srgbClr val="000000">
                      <a:alpha val="43137"/>
                    </a:srgbClr>
                  </a:outerShdw>
                </a:effectLst>
              </a:rPr>
              <a:t>between </a:t>
            </a:r>
            <a:r>
              <a:rPr lang="en-US" sz="3600" dirty="0" smtClean="0">
                <a:effectLst>
                  <a:outerShdw blurRad="38100" dist="38100" dir="2700000" algn="tl">
                    <a:srgbClr val="000000">
                      <a:alpha val="43137"/>
                    </a:srgbClr>
                  </a:outerShdw>
                </a:effectLst>
              </a:rPr>
              <a:t>Meetings</a:t>
            </a:r>
            <a:endParaRPr lang="en-US" sz="3600" dirty="0">
              <a:effectLst>
                <a:outerShdw blurRad="38100" dist="38100" dir="2700000" algn="tl">
                  <a:srgbClr val="000000">
                    <a:alpha val="43137"/>
                  </a:srgbClr>
                </a:outerShdw>
              </a:effectLst>
            </a:endParaRPr>
          </a:p>
          <a:p>
            <a:r>
              <a:rPr lang="en-US" sz="3600" dirty="0" smtClean="0">
                <a:effectLst>
                  <a:outerShdw blurRad="38100" dist="38100" dir="2700000" algn="tl">
                    <a:srgbClr val="000000">
                      <a:alpha val="43137"/>
                    </a:srgbClr>
                  </a:outerShdw>
                </a:effectLst>
              </a:rPr>
              <a:t>Monitor and Evaluate Results</a:t>
            </a:r>
            <a:endParaRPr lang="en-US" sz="3600" dirty="0">
              <a:effectLst>
                <a:outerShdw blurRad="38100" dist="38100" dir="2700000" algn="tl">
                  <a:srgbClr val="000000">
                    <a:alpha val="43137"/>
                  </a:srgbClr>
                </a:outerShdw>
              </a:effectLst>
            </a:endParaRPr>
          </a:p>
          <a:p>
            <a:pPr marL="0" indent="0">
              <a:buNone/>
            </a:pPr>
            <a:endParaRPr lang="en-US" sz="3200" dirty="0">
              <a:effectLst>
                <a:outerShdw blurRad="38100" dist="38100" dir="2700000" algn="tl">
                  <a:srgbClr val="000000">
                    <a:alpha val="43137"/>
                  </a:srgbClr>
                </a:outerShdw>
              </a:effectLst>
            </a:endParaRPr>
          </a:p>
        </p:txBody>
      </p:sp>
      <p:sp>
        <p:nvSpPr>
          <p:cNvPr id="4" name="Title 1"/>
          <p:cNvSpPr txBox="1">
            <a:spLocks noGrp="1"/>
          </p:cNvSpPr>
          <p:nvPr>
            <p:ph type="title"/>
          </p:nvPr>
        </p:nvSpPr>
        <p:spPr bwMode="auto">
          <a:xfrm>
            <a:off x="228600" y="274638"/>
            <a:ext cx="86868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Ensuring Successful Implementation</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314903115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501763" name="Rectangle 3" descr="Rectangle: Click to edit Master text styles&#10;Second level&#10;Third level&#10;Fourth level&#10;Fifth level"/>
          <p:cNvSpPr>
            <a:spLocks noGrp="1" noChangeArrowheads="1"/>
          </p:cNvSpPr>
          <p:nvPr>
            <p:ph type="body" sz="quarter" idx="13"/>
          </p:nvPr>
        </p:nvSpPr>
        <p:spPr/>
        <p:txBody>
          <a:bodyPr>
            <a:normAutofit/>
          </a:bodyPr>
          <a:lstStyle/>
          <a:p>
            <a:pPr marL="0" indent="0" eaLnBrk="1" hangingPunct="1">
              <a:spcBef>
                <a:spcPts val="1200"/>
              </a:spcBef>
              <a:buNone/>
            </a:pPr>
            <a:r>
              <a:rPr lang="en-US" sz="3200" dirty="0" smtClean="0">
                <a:solidFill>
                  <a:srgbClr val="FFFF00"/>
                </a:solidFill>
                <a:effectLst>
                  <a:outerShdw blurRad="38100" dist="38100" dir="2700000" algn="tl">
                    <a:srgbClr val="000000">
                      <a:alpha val="43137"/>
                    </a:srgbClr>
                  </a:outerShdw>
                </a:effectLst>
                <a:latin typeface="Calibri" panose="020F0502020204030204" pitchFamily="34" charset="0"/>
                <a:cs typeface="Times New Roman" pitchFamily="-112" charset="0"/>
              </a:rPr>
              <a:t>Progress monitoring or Formative Assessment:</a:t>
            </a:r>
            <a:endParaRPr lang="en-US" dirty="0" smtClean="0">
              <a:solidFill>
                <a:srgbClr val="FFFF00"/>
              </a:solidFill>
              <a:effectLst>
                <a:outerShdw blurRad="38100" dist="38100" dir="2700000" algn="tl">
                  <a:srgbClr val="000000">
                    <a:alpha val="43137"/>
                  </a:srgbClr>
                </a:outerShdw>
              </a:effectLst>
              <a:latin typeface="Calibri" panose="020F0502020204030204" pitchFamily="34" charset="0"/>
              <a:cs typeface="Times New Roman" pitchFamily="-112" charset="0"/>
            </a:endParaRPr>
          </a:p>
          <a:p>
            <a:pPr eaLnBrk="1" hangingPunct="1">
              <a:spcBef>
                <a:spcPts val="1200"/>
              </a:spcBef>
            </a:pPr>
            <a:r>
              <a:rPr lang="en-US" dirty="0" smtClean="0">
                <a:effectLst>
                  <a:outerShdw blurRad="38100" dist="38100" dir="2700000" algn="tl">
                    <a:srgbClr val="000000">
                      <a:alpha val="43137"/>
                    </a:srgbClr>
                  </a:outerShdw>
                </a:effectLst>
                <a:latin typeface="Calibri" panose="020F0502020204030204" pitchFamily="34" charset="0"/>
                <a:cs typeface="Times New Roman" pitchFamily="-112" charset="0"/>
              </a:rPr>
              <a:t>Frequent, </a:t>
            </a:r>
            <a:r>
              <a:rPr lang="en-US" dirty="0">
                <a:effectLst>
                  <a:outerShdw blurRad="38100" dist="38100" dir="2700000" algn="tl">
                    <a:srgbClr val="000000">
                      <a:alpha val="43137"/>
                    </a:srgbClr>
                  </a:outerShdw>
                </a:effectLst>
                <a:latin typeface="Calibri" panose="020F0502020204030204" pitchFamily="34" charset="0"/>
                <a:cs typeface="Times New Roman" pitchFamily="-112" charset="0"/>
              </a:rPr>
              <a:t>O</a:t>
            </a:r>
            <a:r>
              <a:rPr lang="en-US" dirty="0" smtClean="0">
                <a:effectLst>
                  <a:outerShdw blurRad="38100" dist="38100" dir="2700000" algn="tl">
                    <a:srgbClr val="000000">
                      <a:alpha val="43137"/>
                    </a:srgbClr>
                  </a:outerShdw>
                </a:effectLst>
                <a:latin typeface="Calibri" panose="020F0502020204030204" pitchFamily="34" charset="0"/>
                <a:cs typeface="Times New Roman" pitchFamily="-112" charset="0"/>
              </a:rPr>
              <a:t>ngoing, </a:t>
            </a:r>
            <a:r>
              <a:rPr lang="en-US" dirty="0">
                <a:effectLst>
                  <a:outerShdw blurRad="38100" dist="38100" dir="2700000" algn="tl">
                    <a:srgbClr val="000000">
                      <a:alpha val="43137"/>
                    </a:srgbClr>
                  </a:outerShdw>
                </a:effectLst>
                <a:latin typeface="Calibri" panose="020F0502020204030204" pitchFamily="34" charset="0"/>
                <a:cs typeface="Times New Roman" pitchFamily="-112" charset="0"/>
              </a:rPr>
              <a:t>S</a:t>
            </a:r>
            <a:r>
              <a:rPr lang="en-US" dirty="0" smtClean="0">
                <a:effectLst>
                  <a:outerShdw blurRad="38100" dist="38100" dir="2700000" algn="tl">
                    <a:srgbClr val="000000">
                      <a:alpha val="43137"/>
                    </a:srgbClr>
                  </a:outerShdw>
                </a:effectLst>
                <a:latin typeface="Calibri" panose="020F0502020204030204" pitchFamily="34" charset="0"/>
                <a:cs typeface="Times New Roman" pitchFamily="-112" charset="0"/>
              </a:rPr>
              <a:t>ystematic </a:t>
            </a:r>
            <a:r>
              <a:rPr lang="en-US" dirty="0">
                <a:effectLst>
                  <a:outerShdw blurRad="38100" dist="38100" dir="2700000" algn="tl">
                    <a:srgbClr val="000000">
                      <a:alpha val="43137"/>
                    </a:srgbClr>
                  </a:outerShdw>
                </a:effectLst>
                <a:latin typeface="Calibri" panose="020F0502020204030204" pitchFamily="34" charset="0"/>
                <a:cs typeface="Times New Roman" pitchFamily="-112" charset="0"/>
              </a:rPr>
              <a:t>M</a:t>
            </a:r>
            <a:r>
              <a:rPr lang="en-US" dirty="0" smtClean="0">
                <a:effectLst>
                  <a:outerShdw blurRad="38100" dist="38100" dir="2700000" algn="tl">
                    <a:srgbClr val="000000">
                      <a:alpha val="43137"/>
                    </a:srgbClr>
                  </a:outerShdw>
                </a:effectLst>
                <a:latin typeface="Calibri" panose="020F0502020204030204" pitchFamily="34" charset="0"/>
                <a:cs typeface="Times New Roman" pitchFamily="-112" charset="0"/>
              </a:rPr>
              <a:t>onitoring of Performance</a:t>
            </a:r>
          </a:p>
          <a:p>
            <a:pPr eaLnBrk="1" hangingPunct="1">
              <a:spcBef>
                <a:spcPts val="1200"/>
              </a:spcBef>
            </a:pPr>
            <a:r>
              <a:rPr lang="en-US" dirty="0" smtClean="0">
                <a:effectLst>
                  <a:outerShdw blurRad="38100" dist="38100" dir="2700000" algn="tl">
                    <a:srgbClr val="000000">
                      <a:alpha val="43137"/>
                    </a:srgbClr>
                  </a:outerShdw>
                </a:effectLst>
                <a:latin typeface="Calibri" panose="020F0502020204030204" pitchFamily="34" charset="0"/>
                <a:cs typeface="Times New Roman" pitchFamily="-112" charset="0"/>
              </a:rPr>
              <a:t>Occurs with Core, Supplemental, &amp; Intensive Instruction with Varied Frequency</a:t>
            </a:r>
          </a:p>
          <a:p>
            <a:pPr eaLnBrk="1" hangingPunct="1">
              <a:spcBef>
                <a:spcPts val="1200"/>
              </a:spcBef>
            </a:pPr>
            <a:r>
              <a:rPr lang="en-US" dirty="0" smtClean="0">
                <a:effectLst>
                  <a:outerShdw blurRad="38100" dist="38100" dir="2700000" algn="tl">
                    <a:srgbClr val="000000">
                      <a:alpha val="43137"/>
                    </a:srgbClr>
                  </a:outerShdw>
                </a:effectLst>
                <a:latin typeface="Calibri" panose="020F0502020204030204" pitchFamily="34" charset="0"/>
                <a:cs typeface="Times New Roman" pitchFamily="-112" charset="0"/>
              </a:rPr>
              <a:t>Aids in Examining if Instructional Adjustments are Needed</a:t>
            </a:r>
          </a:p>
        </p:txBody>
      </p:sp>
      <p:sp>
        <p:nvSpPr>
          <p:cNvPr id="4" name="Title 1"/>
          <p:cNvSpPr txBox="1">
            <a:spLocks noGrp="1"/>
          </p:cNvSpPr>
          <p:nvPr>
            <p:ph type="title"/>
          </p:nvPr>
        </p:nvSpPr>
        <p:spPr bwMode="auto">
          <a:xfrm>
            <a:off x="38100" y="274638"/>
            <a:ext cx="90678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Ensuring Successful Implementation</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6004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017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63"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211810761"/>
              </p:ext>
            </p:extLst>
          </p:nvPr>
        </p:nvGraphicFramePr>
        <p:xfrm>
          <a:off x="1447800" y="1394588"/>
          <a:ext cx="6629400" cy="515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p:cNvSpPr txBox="1">
            <a:spLocks noGrp="1"/>
          </p:cNvSpPr>
          <p:nvPr>
            <p:ph type="title" idx="4294967295"/>
          </p:nvPr>
        </p:nvSpPr>
        <p:spPr bwMode="auto">
          <a:xfrm>
            <a:off x="628650" y="66675"/>
            <a:ext cx="7886700" cy="1325563"/>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IEP:</a:t>
            </a:r>
            <a:r>
              <a:rPr kumimoji="0" lang="en-US" sz="4400" b="1" i="0" u="none" strike="noStrike" kern="0" cap="none" spc="0" normalizeH="0" noProof="0" dirty="0" smtClean="0">
                <a:ln>
                  <a:noFill/>
                </a:ln>
                <a:solidFill>
                  <a:srgbClr val="FFFFFF"/>
                </a:solidFill>
                <a:effectLst>
                  <a:outerShdw blurRad="38100" dist="38100" dir="2700000" algn="tl">
                    <a:srgbClr val="000000">
                      <a:alpha val="43137"/>
                    </a:srgbClr>
                  </a:outerShdw>
                </a:effectLst>
                <a:uLnTx/>
                <a:uFillTx/>
              </a:rPr>
              <a:t> An Ongoing Process</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22096648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5" name="Rounded Rectangle 4"/>
          <p:cNvSpPr/>
          <p:nvPr/>
        </p:nvSpPr>
        <p:spPr>
          <a:xfrm>
            <a:off x="381000" y="1219200"/>
            <a:ext cx="8458200" cy="1600200"/>
          </a:xfrm>
          <a:prstGeom prst="round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rgbClr val="002060"/>
                </a:solidFill>
                <a:effectLst>
                  <a:outerShdw blurRad="38100" dist="38100" dir="2700000" algn="tl">
                    <a:srgbClr val="000000">
                      <a:alpha val="43137"/>
                    </a:srgbClr>
                  </a:outerShdw>
                </a:effectLst>
              </a:rPr>
              <a:t>Accommodations:  Allow Access Without Change in Content or Measure</a:t>
            </a:r>
            <a:endParaRPr lang="en-US" sz="3200" dirty="0">
              <a:solidFill>
                <a:srgbClr val="002060"/>
              </a:solidFill>
              <a:effectLst>
                <a:outerShdw blurRad="38100" dist="38100" dir="2700000" algn="tl">
                  <a:srgbClr val="000000">
                    <a:alpha val="43137"/>
                  </a:srgbClr>
                </a:outerShdw>
              </a:effectLst>
            </a:endParaRPr>
          </a:p>
        </p:txBody>
      </p:sp>
      <p:sp>
        <p:nvSpPr>
          <p:cNvPr id="6" name="Rounded Rectangle 5"/>
          <p:cNvSpPr/>
          <p:nvPr/>
        </p:nvSpPr>
        <p:spPr>
          <a:xfrm>
            <a:off x="381000" y="3048000"/>
            <a:ext cx="8458200" cy="1600200"/>
          </a:xfrm>
          <a:prstGeom prst="roundRect">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rgbClr val="002060"/>
                </a:solidFill>
                <a:effectLst>
                  <a:outerShdw blurRad="38100" dist="38100" dir="2700000" algn="tl">
                    <a:srgbClr val="000000">
                      <a:alpha val="43137"/>
                    </a:srgbClr>
                  </a:outerShdw>
                </a:effectLst>
              </a:rPr>
              <a:t>Modifications:  Change in Content or Measure</a:t>
            </a:r>
            <a:endParaRPr lang="en-US" sz="3200" dirty="0">
              <a:solidFill>
                <a:srgbClr val="002060"/>
              </a:solidFill>
              <a:effectLst>
                <a:outerShdw blurRad="38100" dist="38100" dir="2700000" algn="tl">
                  <a:srgbClr val="000000">
                    <a:alpha val="43137"/>
                  </a:srgbClr>
                </a:outerShdw>
              </a:effectLst>
            </a:endParaRPr>
          </a:p>
        </p:txBody>
      </p:sp>
      <p:sp>
        <p:nvSpPr>
          <p:cNvPr id="7" name="Rounded Rectangle 6"/>
          <p:cNvSpPr/>
          <p:nvPr/>
        </p:nvSpPr>
        <p:spPr>
          <a:xfrm>
            <a:off x="387096" y="4876800"/>
            <a:ext cx="8458200" cy="1600200"/>
          </a:xfrm>
          <a:prstGeom prst="round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rgbClr val="002060"/>
                </a:solidFill>
                <a:effectLst>
                  <a:outerShdw blurRad="38100" dist="38100" dir="2700000" algn="tl">
                    <a:srgbClr val="000000">
                      <a:alpha val="43137"/>
                    </a:srgbClr>
                  </a:outerShdw>
                </a:effectLst>
              </a:rPr>
              <a:t>Supplementary Aids and Services:  Facilitates Student’s Participation with Non-Disabled Peers</a:t>
            </a:r>
            <a:endParaRPr lang="en-US" sz="3200" dirty="0">
              <a:solidFill>
                <a:srgbClr val="002060"/>
              </a:solidFill>
              <a:effectLst>
                <a:outerShdw blurRad="38100" dist="38100" dir="2700000" algn="tl">
                  <a:srgbClr val="000000">
                    <a:alpha val="43137"/>
                  </a:srgbClr>
                </a:outerShdw>
              </a:effectLst>
            </a:endParaRPr>
          </a:p>
        </p:txBody>
      </p:sp>
      <p:sp>
        <p:nvSpPr>
          <p:cNvPr id="8" name="Title 1"/>
          <p:cNvSpPr txBox="1">
            <a:spLocks noGrp="1"/>
          </p:cNvSpPr>
          <p:nvPr>
            <p:ph type="title"/>
          </p:nvPr>
        </p:nvSpPr>
        <p:spPr bwMode="auto">
          <a:xfrm>
            <a:off x="495300" y="39688"/>
            <a:ext cx="82296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Summary</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9274784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1773957" y="3506382"/>
            <a:ext cx="5596086" cy="707886"/>
          </a:xfrm>
          <a:prstGeom prst="rect">
            <a:avLst/>
          </a:prstGeom>
          <a:noFill/>
        </p:spPr>
        <p:txBody>
          <a:bodyPr wrap="square" rtlCol="0">
            <a:spAutoFit/>
          </a:bodyPr>
          <a:lstStyle/>
          <a:p>
            <a:pPr algn="ctr"/>
            <a:r>
              <a:rPr lang="en-US" sz="4000" dirty="0" err="1" smtClean="0">
                <a:solidFill>
                  <a:prstClr val="black"/>
                </a:solidFill>
              </a:rPr>
              <a:t>IEP</a:t>
            </a:r>
            <a:r>
              <a:rPr lang="en-US" sz="4000" dirty="0" smtClean="0">
                <a:solidFill>
                  <a:prstClr val="black"/>
                </a:solidFill>
              </a:rPr>
              <a:t> Team Process</a:t>
            </a:r>
            <a:endParaRPr lang="en-US" sz="4000" dirty="0">
              <a:solidFill>
                <a:prstClr val="black"/>
              </a:solidFill>
            </a:endParaRPr>
          </a:p>
        </p:txBody>
      </p:sp>
      <p:sp>
        <p:nvSpPr>
          <p:cNvPr id="21" name="Rectangle 20"/>
          <p:cNvSpPr/>
          <p:nvPr/>
        </p:nvSpPr>
        <p:spPr>
          <a:xfrm rot="5400000">
            <a:off x="531113" y="-153528"/>
            <a:ext cx="1023220" cy="1855489"/>
          </a:xfrm>
          <a:prstGeom prst="rect">
            <a:avLst/>
          </a:prstGeom>
          <a:solidFill>
            <a:srgbClr val="EF7351"/>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solidFill>
                  <a:prstClr val="white"/>
                </a:solidFill>
                <a:effectLst>
                  <a:outerShdw blurRad="38100" dist="38100" dir="2700000" algn="tl">
                    <a:srgbClr val="000000">
                      <a:alpha val="43137"/>
                    </a:srgbClr>
                  </a:outerShdw>
                </a:effectLst>
              </a:rPr>
              <a:t>Pre </a:t>
            </a:r>
            <a:r>
              <a:rPr lang="en-US" sz="2400" b="1" dirty="0" err="1" smtClean="0">
                <a:solidFill>
                  <a:prstClr val="white"/>
                </a:solidFill>
                <a:effectLst>
                  <a:outerShdw blurRad="38100" dist="38100" dir="2700000" algn="tl">
                    <a:srgbClr val="000000">
                      <a:alpha val="43137"/>
                    </a:srgbClr>
                  </a:outerShdw>
                </a:effectLst>
              </a:rPr>
              <a:t>IEP</a:t>
            </a:r>
            <a:r>
              <a:rPr lang="en-US" sz="2400" b="1" dirty="0" smtClean="0">
                <a:solidFill>
                  <a:prstClr val="white"/>
                </a:solidFill>
                <a:effectLst>
                  <a:outerShdw blurRad="38100" dist="38100" dir="2700000" algn="tl">
                    <a:srgbClr val="000000">
                      <a:alpha val="43137"/>
                    </a:srgbClr>
                  </a:outerShdw>
                </a:effectLst>
              </a:rPr>
              <a:t> Preparations</a:t>
            </a:r>
            <a:endParaRPr lang="en-US" sz="2400" b="1" dirty="0">
              <a:solidFill>
                <a:prstClr val="white"/>
              </a:solidFill>
              <a:effectLst>
                <a:outerShdw blurRad="38100" dist="38100" dir="2700000" algn="tl">
                  <a:srgbClr val="000000">
                    <a:alpha val="43137"/>
                  </a:srgbClr>
                </a:outerShdw>
              </a:effectLst>
            </a:endParaRPr>
          </a:p>
        </p:txBody>
      </p:sp>
      <p:sp>
        <p:nvSpPr>
          <p:cNvPr id="24" name="Pentagon 23"/>
          <p:cNvSpPr/>
          <p:nvPr/>
        </p:nvSpPr>
        <p:spPr>
          <a:xfrm>
            <a:off x="2182088" y="1332480"/>
            <a:ext cx="4880836" cy="1474117"/>
          </a:xfrm>
          <a:prstGeom prst="homePlate">
            <a:avLst>
              <a:gd name="adj" fmla="val 25537"/>
            </a:avLst>
          </a:prstGeom>
          <a:solidFill>
            <a:srgbClr val="EF7351"/>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2400" b="1" dirty="0" smtClean="0">
                <a:solidFill>
                  <a:prstClr val="white"/>
                </a:solidFill>
                <a:effectLst>
                  <a:outerShdw blurRad="38100" dist="38100" dir="2700000" algn="tl">
                    <a:srgbClr val="000000">
                      <a:alpha val="43137"/>
                    </a:srgbClr>
                  </a:outerShdw>
                </a:effectLst>
              </a:rPr>
              <a:t>General Student Information</a:t>
            </a:r>
            <a:endParaRPr lang="en-US" sz="2400" b="1" dirty="0">
              <a:solidFill>
                <a:prstClr val="white"/>
              </a:solidFill>
              <a:effectLst>
                <a:outerShdw blurRad="38100" dist="38100" dir="2700000" algn="tl">
                  <a:srgbClr val="000000">
                    <a:alpha val="43137"/>
                  </a:srgbClr>
                </a:outerShdw>
              </a:effectLst>
            </a:endParaRPr>
          </a:p>
        </p:txBody>
      </p:sp>
      <p:sp>
        <p:nvSpPr>
          <p:cNvPr id="64" name="Text Box 4"/>
          <p:cNvSpPr txBox="1">
            <a:spLocks noChangeArrowheads="1"/>
          </p:cNvSpPr>
          <p:nvPr/>
        </p:nvSpPr>
        <p:spPr bwMode="auto">
          <a:xfrm>
            <a:off x="7264978" y="3011813"/>
            <a:ext cx="1758411" cy="1478533"/>
          </a:xfrm>
          <a:prstGeom prst="rect">
            <a:avLst/>
          </a:prstGeom>
          <a:solidFill>
            <a:srgbClr val="EF7351"/>
          </a:solidFill>
          <a:ln>
            <a:noFill/>
            <a:headEnd/>
            <a:tailEnd/>
          </a:ln>
          <a:effectLst>
            <a:innerShdw blurRad="63500" dist="50800" dir="13500000">
              <a:prstClr val="black">
                <a:alpha val="50000"/>
              </a:prstClr>
            </a:innerShdw>
          </a:effectLst>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lang="en-US" sz="2000" b="1" dirty="0" smtClean="0">
                <a:solidFill>
                  <a:prstClr val="white"/>
                </a:solidFill>
                <a:effectLst>
                  <a:outerShdw blurRad="38100" dist="38100" dir="2700000" algn="tl">
                    <a:srgbClr val="000000">
                      <a:alpha val="43137"/>
                    </a:srgbClr>
                  </a:outerShdw>
                </a:effectLst>
                <a:ea typeface="ＭＳ Ｐゴシック" pitchFamily="-112" charset="-128"/>
              </a:rPr>
              <a:t>Areas of Education Need &amp; Present Levels</a:t>
            </a:r>
            <a:endParaRPr lang="en-US" sz="2000" b="1" dirty="0">
              <a:solidFill>
                <a:prstClr val="white"/>
              </a:solidFill>
              <a:effectLst>
                <a:outerShdw blurRad="38100" dist="38100" dir="2700000" algn="tl">
                  <a:srgbClr val="000000">
                    <a:alpha val="43137"/>
                  </a:srgbClr>
                </a:outerShdw>
              </a:effectLst>
              <a:ea typeface="ＭＳ Ｐゴシック" pitchFamily="-112" charset="-128"/>
            </a:endParaRPr>
          </a:p>
        </p:txBody>
      </p:sp>
      <p:sp>
        <p:nvSpPr>
          <p:cNvPr id="65" name="Right Arrow 64"/>
          <p:cNvSpPr/>
          <p:nvPr/>
        </p:nvSpPr>
        <p:spPr>
          <a:xfrm rot="5400000">
            <a:off x="7862837" y="4653768"/>
            <a:ext cx="562690" cy="388685"/>
          </a:xfrm>
          <a:prstGeom prst="rightArrow">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6" name="Text Box 4"/>
          <p:cNvSpPr txBox="1">
            <a:spLocks noChangeArrowheads="1"/>
          </p:cNvSpPr>
          <p:nvPr/>
        </p:nvSpPr>
        <p:spPr bwMode="auto">
          <a:xfrm>
            <a:off x="7264978" y="5205874"/>
            <a:ext cx="1758411" cy="1478533"/>
          </a:xfrm>
          <a:prstGeom prst="rect">
            <a:avLst/>
          </a:prstGeom>
          <a:solidFill>
            <a:srgbClr val="EF7351"/>
          </a:solidFill>
          <a:ln>
            <a:noFill/>
            <a:headEnd/>
            <a:tailEnd/>
          </a:ln>
          <a:effectLst>
            <a:innerShdw blurRad="63500" dist="50800" dir="13500000">
              <a:prstClr val="black">
                <a:alpha val="50000"/>
              </a:prstClr>
            </a:innerShdw>
          </a:effectLst>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lang="en-US" sz="2000" b="1" dirty="0" smtClean="0">
                <a:solidFill>
                  <a:prstClr val="white"/>
                </a:solidFill>
                <a:effectLst>
                  <a:outerShdw blurRad="38100" dist="38100" dir="2700000" algn="tl">
                    <a:srgbClr val="000000">
                      <a:alpha val="43137"/>
                    </a:srgbClr>
                  </a:outerShdw>
                </a:effectLst>
                <a:ea typeface="ＭＳ Ｐゴシック" pitchFamily="-112" charset="-128"/>
              </a:rPr>
              <a:t>Write Measurable Goals</a:t>
            </a:r>
            <a:endParaRPr lang="en-US" sz="2000" b="1" dirty="0">
              <a:solidFill>
                <a:prstClr val="white"/>
              </a:solidFill>
              <a:effectLst>
                <a:outerShdw blurRad="38100" dist="38100" dir="2700000" algn="tl">
                  <a:srgbClr val="000000">
                    <a:alpha val="43137"/>
                  </a:srgbClr>
                </a:outerShdw>
              </a:effectLst>
              <a:ea typeface="ＭＳ Ｐゴシック" pitchFamily="-112" charset="-128"/>
            </a:endParaRPr>
          </a:p>
        </p:txBody>
      </p:sp>
      <p:sp>
        <p:nvSpPr>
          <p:cNvPr id="77" name="Text Box 4"/>
          <p:cNvSpPr txBox="1">
            <a:spLocks noChangeArrowheads="1"/>
          </p:cNvSpPr>
          <p:nvPr/>
        </p:nvSpPr>
        <p:spPr bwMode="auto">
          <a:xfrm>
            <a:off x="4914799" y="5205874"/>
            <a:ext cx="1758411" cy="1478533"/>
          </a:xfrm>
          <a:prstGeom prst="rect">
            <a:avLst/>
          </a:prstGeom>
          <a:solidFill>
            <a:srgbClr val="EF7351"/>
          </a:solidFill>
          <a:ln>
            <a:noFill/>
            <a:headEnd/>
            <a:tailEnd/>
          </a:ln>
          <a:effectLst>
            <a:innerShdw blurRad="63500" dist="50800" dir="13500000">
              <a:prstClr val="black">
                <a:alpha val="50000"/>
              </a:prstClr>
            </a:innerShdw>
          </a:effectLst>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lang="en-US" sz="2000" b="1" dirty="0" smtClean="0">
                <a:solidFill>
                  <a:prstClr val="white"/>
                </a:solidFill>
                <a:effectLst>
                  <a:outerShdw blurRad="38100" dist="38100" dir="2700000" algn="tl">
                    <a:srgbClr val="000000">
                      <a:alpha val="43137"/>
                    </a:srgbClr>
                  </a:outerShdw>
                </a:effectLst>
                <a:ea typeface="ＭＳ Ｐゴシック" pitchFamily="-112" charset="-128"/>
              </a:rPr>
              <a:t>Select Instructional Services &amp; Program Supports</a:t>
            </a:r>
            <a:endParaRPr lang="en-US" sz="2000" b="1" dirty="0">
              <a:solidFill>
                <a:prstClr val="white"/>
              </a:solidFill>
              <a:effectLst>
                <a:outerShdw blurRad="38100" dist="38100" dir="2700000" algn="tl">
                  <a:srgbClr val="000000">
                    <a:alpha val="43137"/>
                  </a:srgbClr>
                </a:outerShdw>
              </a:effectLst>
              <a:ea typeface="ＭＳ Ｐゴシック" pitchFamily="-112" charset="-128"/>
            </a:endParaRPr>
          </a:p>
        </p:txBody>
      </p:sp>
      <p:sp>
        <p:nvSpPr>
          <p:cNvPr id="78" name="Text Box 4"/>
          <p:cNvSpPr txBox="1">
            <a:spLocks noChangeArrowheads="1"/>
          </p:cNvSpPr>
          <p:nvPr/>
        </p:nvSpPr>
        <p:spPr bwMode="auto">
          <a:xfrm>
            <a:off x="2551741" y="5205874"/>
            <a:ext cx="1758411" cy="1478533"/>
          </a:xfrm>
          <a:prstGeom prst="rect">
            <a:avLst/>
          </a:prstGeom>
          <a:solidFill>
            <a:srgbClr val="EF7351"/>
          </a:solidFill>
          <a:ln>
            <a:noFill/>
            <a:headEnd/>
            <a:tailEnd/>
          </a:ln>
          <a:effectLst>
            <a:innerShdw blurRad="63500" dist="50800" dir="13500000">
              <a:prstClr val="black">
                <a:alpha val="50000"/>
              </a:prstClr>
            </a:innerShdw>
          </a:effectLst>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lang="en-US" sz="2000" b="1" dirty="0" smtClean="0">
                <a:solidFill>
                  <a:prstClr val="white"/>
                </a:solidFill>
                <a:effectLst>
                  <a:outerShdw blurRad="38100" dist="38100" dir="2700000" algn="tl">
                    <a:srgbClr val="000000">
                      <a:alpha val="43137"/>
                    </a:srgbClr>
                  </a:outerShdw>
                </a:effectLst>
                <a:ea typeface="ＭＳ Ｐゴシック" pitchFamily="-112" charset="-128"/>
              </a:rPr>
              <a:t>Implement &amp; Monitor Progress</a:t>
            </a:r>
            <a:endParaRPr lang="en-US" sz="2000" b="1" dirty="0">
              <a:solidFill>
                <a:prstClr val="white"/>
              </a:solidFill>
              <a:effectLst>
                <a:outerShdw blurRad="38100" dist="38100" dir="2700000" algn="tl">
                  <a:srgbClr val="000000">
                    <a:alpha val="43137"/>
                  </a:srgbClr>
                </a:outerShdw>
              </a:effectLst>
              <a:ea typeface="ＭＳ Ｐゴシック" pitchFamily="-112" charset="-128"/>
            </a:endParaRPr>
          </a:p>
        </p:txBody>
      </p:sp>
      <p:sp>
        <p:nvSpPr>
          <p:cNvPr id="79" name="Right Arrow 78"/>
          <p:cNvSpPr/>
          <p:nvPr/>
        </p:nvSpPr>
        <p:spPr>
          <a:xfrm flipH="1">
            <a:off x="4324691" y="5750796"/>
            <a:ext cx="562690" cy="388685"/>
          </a:xfrm>
          <a:prstGeom prst="rightArrow">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0" name="Text Box 4"/>
          <p:cNvSpPr txBox="1">
            <a:spLocks noChangeArrowheads="1"/>
          </p:cNvSpPr>
          <p:nvPr/>
        </p:nvSpPr>
        <p:spPr bwMode="auto">
          <a:xfrm>
            <a:off x="192595" y="5205875"/>
            <a:ext cx="1758411" cy="1478533"/>
          </a:xfrm>
          <a:prstGeom prst="rect">
            <a:avLst/>
          </a:prstGeom>
          <a:solidFill>
            <a:srgbClr val="EF7351"/>
          </a:solidFill>
          <a:ln>
            <a:noFill/>
            <a:headEnd/>
            <a:tailEnd/>
          </a:ln>
          <a:effectLst>
            <a:innerShdw blurRad="63500" dist="50800" dir="13500000">
              <a:prstClr val="black">
                <a:alpha val="50000"/>
              </a:prstClr>
            </a:innerShdw>
          </a:effectLst>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lang="en-US" sz="2000" b="1" dirty="0" smtClean="0">
                <a:solidFill>
                  <a:prstClr val="white"/>
                </a:solidFill>
                <a:effectLst>
                  <a:outerShdw blurRad="38100" dist="38100" dir="2700000" algn="tl">
                    <a:srgbClr val="000000">
                      <a:alpha val="43137"/>
                    </a:srgbClr>
                  </a:outerShdw>
                </a:effectLst>
                <a:ea typeface="ＭＳ Ｐゴシック" pitchFamily="-112" charset="-128"/>
              </a:rPr>
              <a:t>Educational Benefit/ Instructional Results</a:t>
            </a:r>
            <a:endParaRPr lang="en-US" sz="2000" b="1" dirty="0">
              <a:solidFill>
                <a:prstClr val="white"/>
              </a:solidFill>
              <a:effectLst>
                <a:outerShdw blurRad="38100" dist="38100" dir="2700000" algn="tl">
                  <a:srgbClr val="000000">
                    <a:alpha val="43137"/>
                  </a:srgbClr>
                </a:outerShdw>
              </a:effectLst>
              <a:ea typeface="ＭＳ Ｐゴシック" pitchFamily="-112" charset="-128"/>
            </a:endParaRPr>
          </a:p>
        </p:txBody>
      </p:sp>
      <p:sp>
        <p:nvSpPr>
          <p:cNvPr id="81" name="Right Arrow 80"/>
          <p:cNvSpPr/>
          <p:nvPr/>
        </p:nvSpPr>
        <p:spPr>
          <a:xfrm flipH="1">
            <a:off x="1947094" y="5750796"/>
            <a:ext cx="562690" cy="388685"/>
          </a:xfrm>
          <a:prstGeom prst="rightArrow">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3" name="Right Arrow 82"/>
          <p:cNvSpPr/>
          <p:nvPr/>
        </p:nvSpPr>
        <p:spPr>
          <a:xfrm rot="16200000" flipV="1">
            <a:off x="-1397608" y="2980069"/>
            <a:ext cx="3743618" cy="442515"/>
          </a:xfrm>
          <a:prstGeom prst="rightArrow">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4" name="Right Arrow 83"/>
          <p:cNvSpPr/>
          <p:nvPr/>
        </p:nvSpPr>
        <p:spPr>
          <a:xfrm flipH="1">
            <a:off x="6673210" y="5750795"/>
            <a:ext cx="562690" cy="388685"/>
          </a:xfrm>
          <a:prstGeom prst="rightArrow">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Bent-Up Arrow 3"/>
          <p:cNvSpPr/>
          <p:nvPr/>
        </p:nvSpPr>
        <p:spPr>
          <a:xfrm rot="5400000">
            <a:off x="1290003" y="1389958"/>
            <a:ext cx="903029" cy="782148"/>
          </a:xfrm>
          <a:prstGeom prst="bentUpArrow">
            <a:avLst>
              <a:gd name="adj1" fmla="val 22670"/>
              <a:gd name="adj2" fmla="val 26499"/>
              <a:gd name="adj3" fmla="val 29214"/>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Text Box 4"/>
          <p:cNvSpPr txBox="1">
            <a:spLocks noChangeArrowheads="1"/>
          </p:cNvSpPr>
          <p:nvPr/>
        </p:nvSpPr>
        <p:spPr bwMode="auto">
          <a:xfrm>
            <a:off x="3726830" y="96327"/>
            <a:ext cx="1758411" cy="1208354"/>
          </a:xfrm>
          <a:prstGeom prst="downArrowCallout">
            <a:avLst>
              <a:gd name="adj1" fmla="val 21838"/>
              <a:gd name="adj2" fmla="val 17136"/>
              <a:gd name="adj3" fmla="val 15387"/>
              <a:gd name="adj4" fmla="val 70584"/>
            </a:avLst>
          </a:prstGeom>
          <a:solidFill>
            <a:srgbClr val="2F5168"/>
          </a:solidFill>
          <a:ln>
            <a:noFill/>
            <a:headEnd/>
            <a:tailEnd/>
          </a:ln>
          <a:effectLst>
            <a:innerShdw blurRad="63500" dist="50800" dir="13500000">
              <a:prstClr val="black">
                <a:alpha val="50000"/>
              </a:prstClr>
            </a:innerShdw>
          </a:effectLst>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lang="en-US" sz="2000" b="1" dirty="0" smtClean="0">
                <a:solidFill>
                  <a:prstClr val="white"/>
                </a:solidFill>
                <a:effectLst>
                  <a:outerShdw blurRad="38100" dist="38100" dir="2700000" algn="tl">
                    <a:srgbClr val="000000">
                      <a:alpha val="43137"/>
                    </a:srgbClr>
                  </a:outerShdw>
                </a:effectLst>
                <a:ea typeface="ＭＳ Ｐゴシック" pitchFamily="-112" charset="-128"/>
              </a:rPr>
              <a:t>833 Eligibility Determination</a:t>
            </a:r>
            <a:endParaRPr lang="en-US" sz="2000" b="1" dirty="0">
              <a:solidFill>
                <a:prstClr val="white"/>
              </a:solidFill>
              <a:effectLst>
                <a:outerShdw blurRad="38100" dist="38100" dir="2700000" algn="tl">
                  <a:srgbClr val="000000">
                    <a:alpha val="43137"/>
                  </a:srgbClr>
                </a:outerShdw>
              </a:effectLst>
              <a:ea typeface="ＭＳ Ｐゴシック" pitchFamily="-112" charset="-128"/>
            </a:endParaRPr>
          </a:p>
        </p:txBody>
      </p:sp>
      <p:sp>
        <p:nvSpPr>
          <p:cNvPr id="22" name="Bent-Up Arrow 21"/>
          <p:cNvSpPr/>
          <p:nvPr/>
        </p:nvSpPr>
        <p:spPr>
          <a:xfrm rot="10800000" flipH="1">
            <a:off x="7112420" y="1981031"/>
            <a:ext cx="1226105" cy="969559"/>
          </a:xfrm>
          <a:prstGeom prst="bentUpArrow">
            <a:avLst>
              <a:gd name="adj1" fmla="val 22670"/>
              <a:gd name="adj2" fmla="val 22124"/>
              <a:gd name="adj3" fmla="val 23380"/>
            </a:avLst>
          </a:prstGeom>
          <a:solidFill>
            <a:srgbClr val="2F51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Oval 1"/>
          <p:cNvSpPr/>
          <p:nvPr/>
        </p:nvSpPr>
        <p:spPr>
          <a:xfrm>
            <a:off x="4622506" y="4873192"/>
            <a:ext cx="2362200" cy="2057400"/>
          </a:xfrm>
          <a:prstGeom prst="ellipse">
            <a:avLst/>
          </a:prstGeom>
          <a:noFill/>
          <a:ln w="762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2403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457200" y="1295400"/>
            <a:ext cx="8229600" cy="4965699"/>
          </a:xfrm>
        </p:spPr>
        <p:txBody>
          <a:bodyPr>
            <a:normAutofit lnSpcReduction="10000"/>
          </a:bodyPr>
          <a:lstStyle/>
          <a:p>
            <a:pPr marL="2862263" indent="-2862263">
              <a:buNone/>
            </a:pPr>
            <a:r>
              <a:rPr lang="en-US" dirty="0" smtClean="0">
                <a:effectLst>
                  <a:outerShdw blurRad="38100" dist="38100" dir="2700000" algn="tl">
                    <a:srgbClr val="000000">
                      <a:alpha val="43137"/>
                    </a:srgbClr>
                  </a:outerShdw>
                </a:effectLst>
              </a:rPr>
              <a:t> </a:t>
            </a:r>
            <a:r>
              <a:rPr lang="en-US" sz="4000" dirty="0" smtClean="0">
                <a:solidFill>
                  <a:srgbClr val="FFFF00"/>
                </a:solidFill>
                <a:effectLst>
                  <a:outerShdw blurRad="38100" dist="38100" dir="2700000" algn="tl">
                    <a:srgbClr val="000000">
                      <a:alpha val="43137"/>
                    </a:srgbClr>
                  </a:outerShdw>
                </a:effectLst>
              </a:rPr>
              <a:t>Consider:</a:t>
            </a:r>
            <a:endParaRPr lang="en-US" dirty="0" smtClean="0">
              <a:solidFill>
                <a:srgbClr val="FFFF00"/>
              </a:solidFill>
              <a:effectLst>
                <a:outerShdw blurRad="38100" dist="38100" dir="2700000" algn="tl">
                  <a:srgbClr val="000000">
                    <a:alpha val="43137"/>
                  </a:srgbClr>
                </a:outerShdw>
              </a:effectLst>
            </a:endParaRPr>
          </a:p>
          <a:p>
            <a:pPr lvl="1">
              <a:buFont typeface="Arial" panose="020B0604020202020204" pitchFamily="34" charset="0"/>
              <a:buChar char="•"/>
            </a:pPr>
            <a:r>
              <a:rPr lang="en-US" sz="3500" dirty="0" smtClean="0">
                <a:effectLst>
                  <a:outerShdw blurRad="38100" dist="38100" dir="2700000" algn="tl">
                    <a:srgbClr val="000000">
                      <a:alpha val="43137"/>
                    </a:srgbClr>
                  </a:outerShdw>
                </a:effectLst>
              </a:rPr>
              <a:t>What Accommodations have been Helpful in the Past?</a:t>
            </a:r>
          </a:p>
          <a:p>
            <a:pPr lvl="1">
              <a:buFont typeface="Arial" panose="020B0604020202020204" pitchFamily="34" charset="0"/>
              <a:buChar char="•"/>
            </a:pPr>
            <a:r>
              <a:rPr lang="en-US" sz="3500" dirty="0" smtClean="0">
                <a:effectLst>
                  <a:outerShdw blurRad="38100" dist="38100" dir="2700000" algn="tl">
                    <a:srgbClr val="000000">
                      <a:alpha val="43137"/>
                    </a:srgbClr>
                  </a:outerShdw>
                </a:effectLst>
              </a:rPr>
              <a:t>What Can be Provided to All </a:t>
            </a:r>
            <a:r>
              <a:rPr lang="en-US" sz="3500" dirty="0">
                <a:effectLst>
                  <a:outerShdw blurRad="38100" dist="38100" dir="2700000" algn="tl">
                    <a:srgbClr val="000000">
                      <a:alpha val="43137"/>
                    </a:srgbClr>
                  </a:outerShdw>
                </a:effectLst>
              </a:rPr>
              <a:t>S</a:t>
            </a:r>
            <a:r>
              <a:rPr lang="en-US" sz="3500" dirty="0" smtClean="0">
                <a:effectLst>
                  <a:outerShdw blurRad="38100" dist="38100" dir="2700000" algn="tl">
                    <a:srgbClr val="000000">
                      <a:alpha val="43137"/>
                    </a:srgbClr>
                  </a:outerShdw>
                </a:effectLst>
              </a:rPr>
              <a:t>tudents (e.g., UDL considerations)</a:t>
            </a:r>
          </a:p>
          <a:p>
            <a:pPr lvl="1">
              <a:buFont typeface="Arial" panose="020B0604020202020204" pitchFamily="34" charset="0"/>
              <a:buChar char="•"/>
            </a:pPr>
            <a:r>
              <a:rPr lang="en-US" sz="3500" dirty="0" smtClean="0">
                <a:effectLst>
                  <a:outerShdw blurRad="38100" dist="38100" dir="2700000" algn="tl">
                    <a:srgbClr val="000000">
                      <a:alpha val="43137"/>
                    </a:srgbClr>
                  </a:outerShdw>
                </a:effectLst>
              </a:rPr>
              <a:t>What Might be Unintended </a:t>
            </a:r>
            <a:r>
              <a:rPr lang="en-US" sz="3500" dirty="0">
                <a:effectLst>
                  <a:outerShdw blurRad="38100" dist="38100" dir="2700000" algn="tl">
                    <a:srgbClr val="000000">
                      <a:alpha val="43137"/>
                    </a:srgbClr>
                  </a:outerShdw>
                </a:effectLst>
              </a:rPr>
              <a:t>C</a:t>
            </a:r>
            <a:r>
              <a:rPr lang="en-US" sz="3500" dirty="0" smtClean="0">
                <a:effectLst>
                  <a:outerShdw blurRad="38100" dist="38100" dir="2700000" algn="tl">
                    <a:srgbClr val="000000">
                      <a:alpha val="43137"/>
                    </a:srgbClr>
                  </a:outerShdw>
                </a:effectLst>
              </a:rPr>
              <a:t>onsequences of Choice?</a:t>
            </a:r>
          </a:p>
          <a:p>
            <a:pPr lvl="1">
              <a:buFont typeface="Arial" panose="020B0604020202020204" pitchFamily="34" charset="0"/>
              <a:buChar char="•"/>
            </a:pPr>
            <a:r>
              <a:rPr lang="en-US" sz="3500" dirty="0" smtClean="0">
                <a:effectLst>
                  <a:outerShdw blurRad="38100" dist="38100" dir="2700000" algn="tl">
                    <a:srgbClr val="000000">
                      <a:alpha val="43137"/>
                    </a:srgbClr>
                  </a:outerShdw>
                </a:effectLst>
              </a:rPr>
              <a:t>Will this Support </a:t>
            </a:r>
            <a:r>
              <a:rPr lang="en-US" sz="3500" dirty="0">
                <a:effectLst>
                  <a:outerShdw blurRad="38100" dist="38100" dir="2700000" algn="tl">
                    <a:srgbClr val="000000">
                      <a:alpha val="43137"/>
                    </a:srgbClr>
                  </a:outerShdw>
                </a:effectLst>
              </a:rPr>
              <a:t>A</a:t>
            </a:r>
            <a:r>
              <a:rPr lang="en-US" sz="3500" dirty="0" smtClean="0">
                <a:effectLst>
                  <a:outerShdw blurRad="38100" dist="38100" dir="2700000" algn="tl">
                    <a:srgbClr val="000000">
                      <a:alpha val="43137"/>
                    </a:srgbClr>
                  </a:outerShdw>
                </a:effectLst>
              </a:rPr>
              <a:t>ccess to and Progress in the General </a:t>
            </a:r>
            <a:r>
              <a:rPr lang="en-US" sz="3500" dirty="0">
                <a:effectLst>
                  <a:outerShdw blurRad="38100" dist="38100" dir="2700000" algn="tl">
                    <a:srgbClr val="000000">
                      <a:alpha val="43137"/>
                    </a:srgbClr>
                  </a:outerShdw>
                </a:effectLst>
              </a:rPr>
              <a:t>C</a:t>
            </a:r>
            <a:r>
              <a:rPr lang="en-US" sz="3500" dirty="0" smtClean="0">
                <a:effectLst>
                  <a:outerShdw blurRad="38100" dist="38100" dir="2700000" algn="tl">
                    <a:srgbClr val="000000">
                      <a:alpha val="43137"/>
                    </a:srgbClr>
                  </a:outerShdw>
                </a:effectLst>
              </a:rPr>
              <a:t>urriculum?</a:t>
            </a:r>
          </a:p>
          <a:p>
            <a:pPr lvl="1"/>
            <a:endParaRPr lang="en-US" sz="3500" dirty="0" smtClean="0">
              <a:effectLst>
                <a:outerShdw blurRad="38100" dist="38100" dir="2700000" algn="tl">
                  <a:srgbClr val="000000">
                    <a:alpha val="43137"/>
                  </a:srgbClr>
                </a:outerShdw>
              </a:effectLst>
            </a:endParaRPr>
          </a:p>
          <a:p>
            <a:pPr lvl="1"/>
            <a:endParaRPr lang="en-US" dirty="0" smtClean="0">
              <a:effectLst>
                <a:outerShdw blurRad="38100" dist="38100" dir="2700000" algn="tl">
                  <a:srgbClr val="000000">
                    <a:alpha val="43137"/>
                  </a:srgbClr>
                </a:outerShdw>
              </a:effectLst>
            </a:endParaRPr>
          </a:p>
        </p:txBody>
      </p:sp>
      <p:sp>
        <p:nvSpPr>
          <p:cNvPr id="4"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Summary</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511990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
                                            <p:txEl>
                                              <p:pRg st="4" end="4"/>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457200" y="1433967"/>
            <a:ext cx="8229600" cy="4768850"/>
          </a:xfrm>
        </p:spPr>
        <p:txBody>
          <a:bodyPr>
            <a:noAutofit/>
          </a:bodyPr>
          <a:lstStyle/>
          <a:p>
            <a:pPr marL="2862263" indent="-2862263">
              <a:buNone/>
            </a:pPr>
            <a:r>
              <a:rPr lang="en-US" dirty="0" smtClean="0">
                <a:solidFill>
                  <a:srgbClr val="FFFF00"/>
                </a:solidFill>
                <a:effectLst>
                  <a:outerShdw blurRad="38100" dist="38100" dir="2700000" algn="tl">
                    <a:srgbClr val="000000">
                      <a:alpha val="43137"/>
                    </a:srgbClr>
                  </a:outerShdw>
                </a:effectLst>
              </a:rPr>
              <a:t>LRE – A Continuum of Services</a:t>
            </a:r>
          </a:p>
          <a:p>
            <a:pPr lvl="1">
              <a:buFont typeface="Arial" panose="020B0604020202020204" pitchFamily="34" charset="0"/>
              <a:buChar char="•"/>
            </a:pPr>
            <a:r>
              <a:rPr lang="en-US" dirty="0" smtClean="0">
                <a:effectLst>
                  <a:outerShdw blurRad="38100" dist="38100" dir="2700000" algn="tl">
                    <a:srgbClr val="000000">
                      <a:alpha val="43137"/>
                    </a:srgbClr>
                  </a:outerShdw>
                </a:effectLst>
              </a:rPr>
              <a:t>Allows for Maximum </a:t>
            </a:r>
            <a:r>
              <a:rPr lang="en-US" dirty="0">
                <a:effectLst>
                  <a:outerShdw blurRad="38100" dist="38100" dir="2700000" algn="tl">
                    <a:srgbClr val="000000">
                      <a:alpha val="43137"/>
                    </a:srgbClr>
                  </a:outerShdw>
                </a:effectLst>
              </a:rPr>
              <a:t>A</a:t>
            </a:r>
            <a:r>
              <a:rPr lang="en-US" dirty="0" smtClean="0">
                <a:effectLst>
                  <a:outerShdw blurRad="38100" dist="38100" dir="2700000" algn="tl">
                    <a:srgbClr val="000000">
                      <a:alpha val="43137"/>
                    </a:srgbClr>
                  </a:outerShdw>
                </a:effectLst>
              </a:rPr>
              <a:t>ccess </a:t>
            </a:r>
            <a:r>
              <a:rPr lang="en-US" dirty="0">
                <a:effectLst>
                  <a:outerShdw blurRad="38100" dist="38100" dir="2700000" algn="tl">
                    <a:srgbClr val="000000">
                      <a:alpha val="43137"/>
                    </a:srgbClr>
                  </a:outerShdw>
                </a:effectLst>
              </a:rPr>
              <a:t>to the </a:t>
            </a:r>
            <a:r>
              <a:rPr lang="en-US" dirty="0" smtClean="0">
                <a:effectLst>
                  <a:outerShdw blurRad="38100" dist="38100" dir="2700000" algn="tl">
                    <a:srgbClr val="000000">
                      <a:alpha val="43137"/>
                    </a:srgbClr>
                  </a:outerShdw>
                </a:effectLst>
              </a:rPr>
              <a:t>General </a:t>
            </a:r>
            <a:r>
              <a:rPr lang="en-US" dirty="0">
                <a:effectLst>
                  <a:outerShdw blurRad="38100" dist="38100" dir="2700000" algn="tl">
                    <a:srgbClr val="000000">
                      <a:alpha val="43137"/>
                    </a:srgbClr>
                  </a:outerShdw>
                </a:effectLst>
              </a:rPr>
              <a:t>C</a:t>
            </a:r>
            <a:r>
              <a:rPr lang="en-US" dirty="0" smtClean="0">
                <a:effectLst>
                  <a:outerShdw blurRad="38100" dist="38100" dir="2700000" algn="tl">
                    <a:srgbClr val="000000">
                      <a:alpha val="43137"/>
                    </a:srgbClr>
                  </a:outerShdw>
                </a:effectLst>
              </a:rPr>
              <a:t>urriculum</a:t>
            </a:r>
            <a:endParaRPr lang="en-US" dirty="0">
              <a:effectLst>
                <a:outerShdw blurRad="38100" dist="38100" dir="2700000" algn="tl">
                  <a:srgbClr val="000000">
                    <a:alpha val="43137"/>
                  </a:srgbClr>
                </a:outerShdw>
              </a:effectLst>
            </a:endParaRPr>
          </a:p>
          <a:p>
            <a:pPr lvl="1">
              <a:buFont typeface="Arial" panose="020B0604020202020204" pitchFamily="34" charset="0"/>
              <a:buChar char="•"/>
            </a:pPr>
            <a:r>
              <a:rPr lang="en-US" dirty="0" smtClean="0">
                <a:effectLst>
                  <a:outerShdw blurRad="38100" dist="38100" dir="2700000" algn="tl">
                    <a:srgbClr val="000000">
                      <a:alpha val="43137"/>
                    </a:srgbClr>
                  </a:outerShdw>
                </a:effectLst>
              </a:rPr>
              <a:t>Allows for </a:t>
            </a:r>
            <a:r>
              <a:rPr lang="en-US" dirty="0">
                <a:effectLst>
                  <a:outerShdw blurRad="38100" dist="38100" dir="2700000" algn="tl">
                    <a:srgbClr val="000000">
                      <a:alpha val="43137"/>
                    </a:srgbClr>
                  </a:outerShdw>
                </a:effectLst>
              </a:rPr>
              <a:t>M</a:t>
            </a:r>
            <a:r>
              <a:rPr lang="en-US" dirty="0" smtClean="0">
                <a:effectLst>
                  <a:outerShdw blurRad="38100" dist="38100" dir="2700000" algn="tl">
                    <a:srgbClr val="000000">
                      <a:alpha val="43137"/>
                    </a:srgbClr>
                  </a:outerShdw>
                </a:effectLst>
              </a:rPr>
              <a:t>aximum </a:t>
            </a:r>
            <a:r>
              <a:rPr lang="en-US" dirty="0">
                <a:effectLst>
                  <a:outerShdw blurRad="38100" dist="38100" dir="2700000" algn="tl">
                    <a:srgbClr val="000000">
                      <a:alpha val="43137"/>
                    </a:srgbClr>
                  </a:outerShdw>
                </a:effectLst>
              </a:rPr>
              <a:t>A</a:t>
            </a:r>
            <a:r>
              <a:rPr lang="en-US" dirty="0" smtClean="0">
                <a:effectLst>
                  <a:outerShdw blurRad="38100" dist="38100" dir="2700000" algn="tl">
                    <a:srgbClr val="000000">
                      <a:alpha val="43137"/>
                    </a:srgbClr>
                  </a:outerShdw>
                </a:effectLst>
              </a:rPr>
              <a:t>ccess </a:t>
            </a:r>
            <a:r>
              <a:rPr lang="en-US" dirty="0">
                <a:effectLst>
                  <a:outerShdw blurRad="38100" dist="38100" dir="2700000" algn="tl">
                    <a:srgbClr val="000000">
                      <a:alpha val="43137"/>
                    </a:srgbClr>
                  </a:outerShdw>
                </a:effectLst>
              </a:rPr>
              <a:t>to a </a:t>
            </a:r>
            <a:r>
              <a:rPr lang="en-US" dirty="0" smtClean="0">
                <a:effectLst>
                  <a:outerShdw blurRad="38100" dist="38100" dir="2700000" algn="tl">
                    <a:srgbClr val="000000">
                      <a:alpha val="43137"/>
                    </a:srgbClr>
                  </a:outerShdw>
                </a:effectLst>
              </a:rPr>
              <a:t>student’s </a:t>
            </a:r>
            <a:r>
              <a:rPr lang="en-US" dirty="0">
                <a:effectLst>
                  <a:outerShdw blurRad="38100" dist="38100" dir="2700000" algn="tl">
                    <a:srgbClr val="000000">
                      <a:alpha val="43137"/>
                    </a:srgbClr>
                  </a:outerShdw>
                </a:effectLst>
              </a:rPr>
              <a:t>P</a:t>
            </a:r>
            <a:r>
              <a:rPr lang="en-US" dirty="0" smtClean="0">
                <a:effectLst>
                  <a:outerShdw blurRad="38100" dist="38100" dir="2700000" algn="tl">
                    <a:srgbClr val="000000">
                      <a:alpha val="43137"/>
                    </a:srgbClr>
                  </a:outerShdw>
                </a:effectLst>
              </a:rPr>
              <a:t>eers</a:t>
            </a:r>
          </a:p>
          <a:p>
            <a:pPr lvl="1"/>
            <a:endParaRPr lang="en-US" dirty="0">
              <a:effectLst>
                <a:outerShdw blurRad="38100" dist="38100" dir="2700000" algn="tl">
                  <a:srgbClr val="000000">
                    <a:alpha val="43137"/>
                  </a:srgbClr>
                </a:outerShdw>
              </a:effectLst>
            </a:endParaRPr>
          </a:p>
          <a:p>
            <a:pPr marL="0" indent="0">
              <a:buNone/>
            </a:pPr>
            <a:r>
              <a:rPr lang="en-US" dirty="0" smtClean="0">
                <a:solidFill>
                  <a:srgbClr val="FFFF00"/>
                </a:solidFill>
                <a:effectLst>
                  <a:outerShdw blurRad="38100" dist="38100" dir="2700000" algn="tl">
                    <a:srgbClr val="000000">
                      <a:alpha val="43137"/>
                    </a:srgbClr>
                  </a:outerShdw>
                </a:effectLst>
              </a:rPr>
              <a:t>Related Services </a:t>
            </a:r>
          </a:p>
          <a:p>
            <a:pPr lvl="1">
              <a:buFont typeface="Arial" panose="020B0604020202020204" pitchFamily="34" charset="0"/>
              <a:buChar char="•"/>
            </a:pPr>
            <a:r>
              <a:rPr lang="en-US" dirty="0" smtClean="0">
                <a:effectLst>
                  <a:outerShdw blurRad="38100" dist="38100" dir="2700000" algn="tl">
                    <a:srgbClr val="000000">
                      <a:alpha val="43137"/>
                    </a:srgbClr>
                  </a:outerShdw>
                </a:effectLst>
              </a:rPr>
              <a:t>Maximizes </a:t>
            </a:r>
            <a:r>
              <a:rPr lang="en-US" dirty="0">
                <a:effectLst>
                  <a:outerShdw blurRad="38100" dist="38100" dir="2700000" algn="tl">
                    <a:srgbClr val="000000">
                      <a:alpha val="43137"/>
                    </a:srgbClr>
                  </a:outerShdw>
                </a:effectLst>
              </a:rPr>
              <a:t>B</a:t>
            </a:r>
            <a:r>
              <a:rPr lang="en-US" dirty="0" smtClean="0">
                <a:effectLst>
                  <a:outerShdw blurRad="38100" dist="38100" dir="2700000" algn="tl">
                    <a:srgbClr val="000000">
                      <a:alpha val="43137"/>
                    </a:srgbClr>
                  </a:outerShdw>
                </a:effectLst>
              </a:rPr>
              <a:t>enefit of special </a:t>
            </a:r>
            <a:r>
              <a:rPr lang="en-US" dirty="0">
                <a:effectLst>
                  <a:outerShdw blurRad="38100" dist="38100" dir="2700000" algn="tl">
                    <a:srgbClr val="000000">
                      <a:alpha val="43137"/>
                    </a:srgbClr>
                  </a:outerShdw>
                </a:effectLst>
              </a:rPr>
              <a:t>E</a:t>
            </a:r>
            <a:r>
              <a:rPr lang="en-US" dirty="0" smtClean="0">
                <a:effectLst>
                  <a:outerShdw blurRad="38100" dist="38100" dir="2700000" algn="tl">
                    <a:srgbClr val="000000">
                      <a:alpha val="43137"/>
                    </a:srgbClr>
                  </a:outerShdw>
                </a:effectLst>
              </a:rPr>
              <a:t>ducation</a:t>
            </a:r>
          </a:p>
          <a:p>
            <a:pPr lvl="1">
              <a:buFont typeface="Arial" panose="020B0604020202020204" pitchFamily="34" charset="0"/>
              <a:buChar char="•"/>
            </a:pPr>
            <a:r>
              <a:rPr lang="en-US" dirty="0" smtClean="0">
                <a:effectLst>
                  <a:outerShdw blurRad="38100" dist="38100" dir="2700000" algn="tl">
                    <a:srgbClr val="000000">
                      <a:alpha val="43137"/>
                    </a:srgbClr>
                  </a:outerShdw>
                </a:effectLst>
              </a:rPr>
              <a:t>Supports Access to General </a:t>
            </a:r>
            <a:r>
              <a:rPr lang="en-US" dirty="0">
                <a:effectLst>
                  <a:outerShdw blurRad="38100" dist="38100" dir="2700000" algn="tl">
                    <a:srgbClr val="000000">
                      <a:alpha val="43137"/>
                    </a:srgbClr>
                  </a:outerShdw>
                </a:effectLst>
              </a:rPr>
              <a:t>C</a:t>
            </a:r>
            <a:r>
              <a:rPr lang="en-US" dirty="0" smtClean="0">
                <a:effectLst>
                  <a:outerShdw blurRad="38100" dist="38100" dir="2700000" algn="tl">
                    <a:srgbClr val="000000">
                      <a:alpha val="43137"/>
                    </a:srgbClr>
                  </a:outerShdw>
                </a:effectLst>
              </a:rPr>
              <a:t>urriculum and Peers</a:t>
            </a:r>
            <a:endParaRPr lang="en-US" dirty="0">
              <a:effectLst>
                <a:outerShdw blurRad="38100" dist="38100" dir="2700000" algn="tl">
                  <a:srgbClr val="000000">
                    <a:alpha val="43137"/>
                  </a:srgbClr>
                </a:outerShdw>
              </a:effectLst>
            </a:endParaRPr>
          </a:p>
          <a:p>
            <a:pPr marL="2862263" indent="-2862263">
              <a:buNone/>
            </a:pPr>
            <a:endParaRPr lang="en-US" dirty="0" smtClean="0">
              <a:effectLst>
                <a:outerShdw blurRad="38100" dist="38100" dir="2700000" algn="tl">
                  <a:srgbClr val="000000">
                    <a:alpha val="43137"/>
                  </a:srgbClr>
                </a:outerShdw>
              </a:effectLst>
            </a:endParaRPr>
          </a:p>
          <a:p>
            <a:pPr marL="2862263" indent="-2862263">
              <a:buNone/>
            </a:pPr>
            <a:endParaRPr lang="en-US" dirty="0" smtClean="0">
              <a:effectLst>
                <a:outerShdw blurRad="38100" dist="38100" dir="2700000" algn="tl">
                  <a:srgbClr val="000000">
                    <a:alpha val="43137"/>
                  </a:srgbClr>
                </a:outerShdw>
              </a:effectLst>
            </a:endParaRPr>
          </a:p>
        </p:txBody>
      </p:sp>
      <p:sp>
        <p:nvSpPr>
          <p:cNvPr id="4"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Summary</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40898395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152400" y="1447800"/>
            <a:ext cx="6400800" cy="4876800"/>
          </a:xfrm>
        </p:spPr>
        <p:txBody>
          <a:bodyPr>
            <a:normAutofit fontScale="92500" lnSpcReduction="20000"/>
          </a:bodyPr>
          <a:lstStyle/>
          <a:p>
            <a:pPr marL="2862263" indent="-2862263">
              <a:buNone/>
            </a:pPr>
            <a:r>
              <a:rPr lang="en-US" dirty="0" smtClean="0">
                <a:effectLst>
                  <a:outerShdw blurRad="38100" dist="38100" dir="2700000" algn="tl">
                    <a:srgbClr val="000000">
                      <a:alpha val="43137"/>
                    </a:srgbClr>
                  </a:outerShdw>
                </a:effectLst>
              </a:rPr>
              <a:t> </a:t>
            </a:r>
            <a:r>
              <a:rPr lang="en-US" sz="3600" dirty="0" smtClean="0">
                <a:solidFill>
                  <a:srgbClr val="FFFF00"/>
                </a:solidFill>
                <a:effectLst>
                  <a:outerShdw blurRad="38100" dist="38100" dir="2700000" algn="tl">
                    <a:srgbClr val="000000">
                      <a:alpha val="43137"/>
                    </a:srgbClr>
                  </a:outerShdw>
                </a:effectLst>
              </a:rPr>
              <a:t>Some Students will have Additional </a:t>
            </a:r>
            <a:r>
              <a:rPr lang="en-US" sz="3600" dirty="0">
                <a:solidFill>
                  <a:srgbClr val="FFFF00"/>
                </a:solidFill>
                <a:effectLst>
                  <a:outerShdw blurRad="38100" dist="38100" dir="2700000" algn="tl">
                    <a:srgbClr val="000000">
                      <a:alpha val="43137"/>
                    </a:srgbClr>
                  </a:outerShdw>
                </a:effectLst>
              </a:rPr>
              <a:t>P</a:t>
            </a:r>
            <a:r>
              <a:rPr lang="en-US" sz="3600" dirty="0" smtClean="0">
                <a:solidFill>
                  <a:srgbClr val="FFFF00"/>
                </a:solidFill>
                <a:effectLst>
                  <a:outerShdw blurRad="38100" dist="38100" dir="2700000" algn="tl">
                    <a:srgbClr val="000000">
                      <a:alpha val="43137"/>
                    </a:srgbClr>
                  </a:outerShdw>
                </a:effectLst>
              </a:rPr>
              <a:t>lans:</a:t>
            </a:r>
          </a:p>
          <a:p>
            <a:pPr>
              <a:spcBef>
                <a:spcPts val="0"/>
              </a:spcBef>
              <a:spcAft>
                <a:spcPts val="1200"/>
              </a:spcAft>
            </a:pPr>
            <a:r>
              <a:rPr lang="en-US" sz="3600" dirty="0" smtClean="0">
                <a:effectLst>
                  <a:outerShdw blurRad="38100" dist="38100" dir="2700000" algn="tl">
                    <a:srgbClr val="000000">
                      <a:alpha val="43137"/>
                    </a:srgbClr>
                  </a:outerShdw>
                </a:effectLst>
              </a:rPr>
              <a:t>Behavior Intervention Plan with behavioral goals</a:t>
            </a:r>
          </a:p>
          <a:p>
            <a:pPr>
              <a:spcBef>
                <a:spcPts val="0"/>
              </a:spcBef>
              <a:spcAft>
                <a:spcPts val="1200"/>
              </a:spcAft>
            </a:pPr>
            <a:r>
              <a:rPr lang="en-US" sz="3600" dirty="0" smtClean="0">
                <a:effectLst>
                  <a:outerShdw blurRad="38100" dist="38100" dir="2700000" algn="tl">
                    <a:srgbClr val="000000">
                      <a:alpha val="43137"/>
                    </a:srgbClr>
                  </a:outerShdw>
                </a:effectLst>
              </a:rPr>
              <a:t>Individual Graduation Plan (</a:t>
            </a:r>
            <a:r>
              <a:rPr lang="en-US" sz="3600" b="1" i="1" dirty="0">
                <a:effectLst>
                  <a:outerShdw blurRad="38100" dist="38100" dir="2700000" algn="tl">
                    <a:srgbClr val="000000">
                      <a:alpha val="43137"/>
                    </a:srgbClr>
                  </a:outerShdw>
                </a:effectLst>
              </a:rPr>
              <a:t>S</a:t>
            </a:r>
            <a:r>
              <a:rPr lang="en-US" sz="3600" b="1" i="1" dirty="0" smtClean="0">
                <a:effectLst>
                  <a:outerShdw blurRad="38100" dist="38100" dir="2700000" algn="tl">
                    <a:srgbClr val="000000">
                      <a:alpha val="43137"/>
                    </a:srgbClr>
                  </a:outerShdw>
                </a:effectLst>
              </a:rPr>
              <a:t>tarting in 8</a:t>
            </a:r>
            <a:r>
              <a:rPr lang="en-US" sz="3600" b="1" i="1" baseline="30000" dirty="0" smtClean="0">
                <a:effectLst>
                  <a:outerShdw blurRad="38100" dist="38100" dir="2700000" algn="tl">
                    <a:srgbClr val="000000">
                      <a:alpha val="43137"/>
                    </a:srgbClr>
                  </a:outerShdw>
                </a:effectLst>
              </a:rPr>
              <a:t>th</a:t>
            </a:r>
            <a:r>
              <a:rPr lang="en-US" sz="3600" b="1" i="1" dirty="0" smtClean="0">
                <a:effectLst>
                  <a:outerShdw blurRad="38100" dist="38100" dir="2700000" algn="tl">
                    <a:srgbClr val="000000">
                      <a:alpha val="43137"/>
                    </a:srgbClr>
                  </a:outerShdw>
                </a:effectLst>
              </a:rPr>
              <a:t> grade Through</a:t>
            </a:r>
            <a:r>
              <a:rPr lang="en-US" sz="3600" dirty="0" smtClean="0">
                <a:effectLst>
                  <a:outerShdw blurRad="38100" dist="38100" dir="2700000" algn="tl">
                    <a:srgbClr val="000000">
                      <a:alpha val="43137"/>
                    </a:srgbClr>
                  </a:outerShdw>
                </a:effectLst>
              </a:rPr>
              <a:t> </a:t>
            </a:r>
            <a:r>
              <a:rPr lang="en-US" sz="3600" dirty="0">
                <a:effectLst>
                  <a:outerShdw blurRad="38100" dist="38100" dir="2700000" algn="tl">
                    <a:srgbClr val="000000">
                      <a:alpha val="43137"/>
                    </a:srgbClr>
                  </a:outerShdw>
                </a:effectLst>
              </a:rPr>
              <a:t>H</a:t>
            </a:r>
            <a:r>
              <a:rPr lang="en-US" sz="3600" dirty="0" smtClean="0">
                <a:effectLst>
                  <a:outerShdw blurRad="38100" dist="38100" dir="2700000" algn="tl">
                    <a:srgbClr val="000000">
                      <a:alpha val="43137"/>
                    </a:srgbClr>
                  </a:outerShdw>
                </a:effectLst>
              </a:rPr>
              <a:t>igh School)</a:t>
            </a:r>
          </a:p>
          <a:p>
            <a:pPr>
              <a:spcBef>
                <a:spcPts val="0"/>
              </a:spcBef>
              <a:spcAft>
                <a:spcPts val="1200"/>
              </a:spcAft>
            </a:pPr>
            <a:r>
              <a:rPr lang="en-US" sz="3600" dirty="0" smtClean="0">
                <a:effectLst>
                  <a:outerShdw blurRad="38100" dist="38100" dir="2700000" algn="tl">
                    <a:srgbClr val="000000">
                      <a:alpha val="43137"/>
                    </a:srgbClr>
                  </a:outerShdw>
                </a:effectLst>
              </a:rPr>
              <a:t>Secondary Transition Plan (for </a:t>
            </a:r>
            <a:r>
              <a:rPr lang="en-US" sz="3600" dirty="0">
                <a:effectLst>
                  <a:outerShdw blurRad="38100" dist="38100" dir="2700000" algn="tl">
                    <a:srgbClr val="000000">
                      <a:alpha val="43137"/>
                    </a:srgbClr>
                  </a:outerShdw>
                </a:effectLst>
              </a:rPr>
              <a:t>S</a:t>
            </a:r>
            <a:r>
              <a:rPr lang="en-US" sz="3600" dirty="0" smtClean="0">
                <a:effectLst>
                  <a:outerShdw blurRad="38100" dist="38100" dir="2700000" algn="tl">
                    <a:srgbClr val="000000">
                      <a:alpha val="43137"/>
                    </a:srgbClr>
                  </a:outerShdw>
                </a:effectLst>
              </a:rPr>
              <a:t>tudents with Disabilities, at least age 16 or older)</a:t>
            </a:r>
          </a:p>
          <a:p>
            <a:pPr lvl="1"/>
            <a:endParaRPr lang="en-US" dirty="0" smtClean="0">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8400" y="2209800"/>
            <a:ext cx="2667000" cy="2667000"/>
          </a:xfrm>
          <a:prstGeom prst="rect">
            <a:avLst/>
          </a:prstGeom>
          <a:effectLst>
            <a:outerShdw blurRad="50800" dist="38100" dir="10800000" algn="r" rotWithShape="0">
              <a:prstClr val="black">
                <a:alpha val="40000"/>
              </a:prstClr>
            </a:outerShdw>
          </a:effectLst>
        </p:spPr>
      </p:pic>
      <p:sp>
        <p:nvSpPr>
          <p:cNvPr id="5" name="Title 1"/>
          <p:cNvSpPr txBox="1">
            <a:spLocks noGrp="1"/>
          </p:cNvSpPr>
          <p:nvPr>
            <p:ph type="title"/>
          </p:nvPr>
        </p:nvSpPr>
        <p:spPr bwMode="auto">
          <a:xfrm>
            <a:off x="457200" y="76200"/>
            <a:ext cx="82296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Summary</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173629034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228600" y="1219200"/>
            <a:ext cx="8037576" cy="4768850"/>
          </a:xfrm>
        </p:spPr>
        <p:txBody>
          <a:bodyPr>
            <a:normAutofit lnSpcReduction="10000"/>
          </a:bodyPr>
          <a:lstStyle/>
          <a:p>
            <a:pPr marL="0" indent="0">
              <a:buNone/>
            </a:pPr>
            <a:r>
              <a:rPr lang="en-US" sz="3600" dirty="0" smtClean="0">
                <a:solidFill>
                  <a:srgbClr val="FFFF00"/>
                </a:solidFill>
                <a:effectLst>
                  <a:outerShdw blurRad="38100" dist="38100" dir="2700000" algn="tl">
                    <a:srgbClr val="000000">
                      <a:alpha val="43137"/>
                    </a:srgbClr>
                  </a:outerShdw>
                </a:effectLst>
              </a:rPr>
              <a:t>Implementation of IEP:</a:t>
            </a:r>
          </a:p>
          <a:p>
            <a:r>
              <a:rPr lang="en-US" sz="3600" dirty="0" smtClean="0">
                <a:effectLst>
                  <a:outerShdw blurRad="38100" dist="38100" dir="2700000" algn="tl">
                    <a:srgbClr val="000000">
                      <a:alpha val="43137"/>
                    </a:srgbClr>
                  </a:outerShdw>
                </a:effectLst>
              </a:rPr>
              <a:t>Requires Communication and Coordination</a:t>
            </a:r>
          </a:p>
          <a:p>
            <a:r>
              <a:rPr lang="en-US" sz="3600" dirty="0" smtClean="0"/>
              <a:t>Should be </a:t>
            </a:r>
            <a:r>
              <a:rPr lang="en-US" sz="3600" dirty="0" smtClean="0">
                <a:effectLst>
                  <a:outerShdw blurRad="38100" dist="38100" dir="2700000" algn="tl">
                    <a:srgbClr val="000000">
                      <a:alpha val="43137"/>
                    </a:srgbClr>
                  </a:outerShdw>
                </a:effectLst>
              </a:rPr>
              <a:t>Informed by </a:t>
            </a:r>
            <a:r>
              <a:rPr lang="en-US" sz="3600" dirty="0">
                <a:effectLst>
                  <a:outerShdw blurRad="38100" dist="38100" dir="2700000" algn="tl">
                    <a:srgbClr val="000000">
                      <a:alpha val="43137"/>
                    </a:srgbClr>
                  </a:outerShdw>
                </a:effectLst>
              </a:rPr>
              <a:t>P</a:t>
            </a:r>
            <a:r>
              <a:rPr lang="en-US" sz="3600" dirty="0" smtClean="0">
                <a:effectLst>
                  <a:outerShdw blurRad="38100" dist="38100" dir="2700000" algn="tl">
                    <a:srgbClr val="000000">
                      <a:alpha val="43137"/>
                    </a:srgbClr>
                  </a:outerShdw>
                </a:effectLst>
              </a:rPr>
              <a:t>rogress </a:t>
            </a:r>
            <a:r>
              <a:rPr lang="en-US" sz="3600" dirty="0">
                <a:effectLst>
                  <a:outerShdw blurRad="38100" dist="38100" dir="2700000" algn="tl">
                    <a:srgbClr val="000000">
                      <a:alpha val="43137"/>
                    </a:srgbClr>
                  </a:outerShdw>
                </a:effectLst>
              </a:rPr>
              <a:t>M</a:t>
            </a:r>
            <a:r>
              <a:rPr lang="en-US" sz="3600" dirty="0" smtClean="0">
                <a:effectLst>
                  <a:outerShdw blurRad="38100" dist="38100" dir="2700000" algn="tl">
                    <a:srgbClr val="000000">
                      <a:alpha val="43137"/>
                    </a:srgbClr>
                  </a:outerShdw>
                </a:effectLst>
              </a:rPr>
              <a:t>onitoring </a:t>
            </a:r>
            <a:r>
              <a:rPr lang="en-US" sz="3600" dirty="0">
                <a:effectLst>
                  <a:outerShdw blurRad="38100" dist="38100" dir="2700000" algn="tl">
                    <a:srgbClr val="000000">
                      <a:alpha val="43137"/>
                    </a:srgbClr>
                  </a:outerShdw>
                </a:effectLst>
              </a:rPr>
              <a:t>D</a:t>
            </a:r>
            <a:r>
              <a:rPr lang="en-US" sz="3600" dirty="0" smtClean="0">
                <a:effectLst>
                  <a:outerShdw blurRad="38100" dist="38100" dir="2700000" algn="tl">
                    <a:srgbClr val="000000">
                      <a:alpha val="43137"/>
                    </a:srgbClr>
                  </a:outerShdw>
                </a:effectLst>
              </a:rPr>
              <a:t>ata</a:t>
            </a:r>
          </a:p>
          <a:p>
            <a:r>
              <a:rPr lang="en-US" sz="3600" dirty="0" smtClean="0">
                <a:effectLst>
                  <a:outerShdw blurRad="38100" dist="38100" dir="2700000" algn="tl">
                    <a:srgbClr val="000000">
                      <a:alpha val="43137"/>
                    </a:srgbClr>
                  </a:outerShdw>
                </a:effectLst>
              </a:rPr>
              <a:t>Requires Review of Progress Monitoring Data to Make Necessary Revisions or Changes</a:t>
            </a:r>
            <a:endParaRPr lang="en-US" sz="3600" dirty="0">
              <a:effectLst>
                <a:outerShdw blurRad="38100" dist="38100" dir="2700000" algn="tl">
                  <a:srgbClr val="000000">
                    <a:alpha val="43137"/>
                  </a:srgbClr>
                </a:outerShdw>
              </a:effectLst>
            </a:endParaRPr>
          </a:p>
        </p:txBody>
      </p:sp>
      <p:sp>
        <p:nvSpPr>
          <p:cNvPr id="4" name="Title 1"/>
          <p:cNvSpPr txBox="1">
            <a:spLocks noGrp="1"/>
          </p:cNvSpPr>
          <p:nvPr>
            <p:ph type="title"/>
          </p:nvPr>
        </p:nvSpPr>
        <p:spPr bwMode="auto">
          <a:xfrm>
            <a:off x="420688" y="274638"/>
            <a:ext cx="8266112"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Summary</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spTree>
    <p:extLst>
      <p:ext uri="{BB962C8B-B14F-4D97-AF65-F5344CB8AC3E}">
        <p14:creationId xmlns:p14="http://schemas.microsoft.com/office/powerpoint/2010/main" val="107151800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 r="9243" b="19381"/>
          <a:stretch/>
        </p:blipFill>
        <p:spPr>
          <a:xfrm>
            <a:off x="0" y="0"/>
            <a:ext cx="9144000" cy="6858000"/>
          </a:xfrm>
          <a:prstGeom prst="rect">
            <a:avLst/>
          </a:prstGeom>
        </p:spPr>
      </p:pic>
    </p:spTree>
    <p:extLst>
      <p:ext uri="{BB962C8B-B14F-4D97-AF65-F5344CB8AC3E}">
        <p14:creationId xmlns:p14="http://schemas.microsoft.com/office/powerpoint/2010/main" val="136485749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88480"/>
          </a:xfrm>
          <a:prstGeom prst="rect">
            <a:avLst/>
          </a:prstGeom>
        </p:spPr>
      </p:pic>
      <p:sp>
        <p:nvSpPr>
          <p:cNvPr id="6" name="TextBox 5"/>
          <p:cNvSpPr txBox="1"/>
          <p:nvPr/>
        </p:nvSpPr>
        <p:spPr>
          <a:xfrm>
            <a:off x="304800" y="533400"/>
            <a:ext cx="7010400" cy="5016758"/>
          </a:xfrm>
          <a:prstGeom prst="rect">
            <a:avLst/>
          </a:prstGeom>
          <a:noFill/>
        </p:spPr>
        <p:txBody>
          <a:bodyPr wrap="square" rtlCol="0">
            <a:spAutoFit/>
          </a:bodyPr>
          <a:lstStyle/>
          <a:p>
            <a:r>
              <a:rPr lang="en-US" sz="3200" b="1" dirty="0">
                <a:solidFill>
                  <a:prstClr val="black"/>
                </a:solidFill>
                <a:latin typeface="Lucida Sans" panose="020B0602030504020204" pitchFamily="34" charset="0"/>
              </a:rPr>
              <a:t>As part of the education community, we have a shared responsibility to do everything within our power to ensure all students, including students with disabilities, receive a high-quality education that prepares them for meaningful opportunities in post-secondary life. </a:t>
            </a:r>
            <a:endParaRPr lang="en-US" b="1" dirty="0">
              <a:solidFill>
                <a:prstClr val="black"/>
              </a:solidFill>
              <a:latin typeface="Lucida Sans" panose="020B0602030504020204" pitchFamily="34" charset="0"/>
            </a:endParaRPr>
          </a:p>
        </p:txBody>
      </p:sp>
      <p:sp>
        <p:nvSpPr>
          <p:cNvPr id="7" name="TextBox 6"/>
          <p:cNvSpPr txBox="1"/>
          <p:nvPr/>
        </p:nvSpPr>
        <p:spPr>
          <a:xfrm>
            <a:off x="3429000" y="6214935"/>
            <a:ext cx="5410200" cy="646331"/>
          </a:xfrm>
          <a:prstGeom prst="rect">
            <a:avLst/>
          </a:prstGeom>
          <a:noFill/>
        </p:spPr>
        <p:txBody>
          <a:bodyPr wrap="square" rtlCol="0">
            <a:spAutoFit/>
          </a:bodyPr>
          <a:lstStyle/>
          <a:p>
            <a:pPr algn="r">
              <a:defRPr/>
            </a:pPr>
            <a:r>
              <a:rPr lang="en-US" dirty="0">
                <a:solidFill>
                  <a:prstClr val="black"/>
                </a:solidFill>
              </a:rPr>
              <a:t>Source: Letter from Deborah S. </a:t>
            </a:r>
            <a:r>
              <a:rPr lang="en-US" dirty="0" err="1">
                <a:solidFill>
                  <a:prstClr val="black"/>
                </a:solidFill>
              </a:rPr>
              <a:t>Delisle</a:t>
            </a:r>
            <a:r>
              <a:rPr lang="en-US" dirty="0">
                <a:solidFill>
                  <a:prstClr val="black"/>
                </a:solidFill>
              </a:rPr>
              <a:t> &amp; Michael </a:t>
            </a:r>
            <a:r>
              <a:rPr lang="en-US" dirty="0" err="1">
                <a:solidFill>
                  <a:prstClr val="black"/>
                </a:solidFill>
              </a:rPr>
              <a:t>Yudin</a:t>
            </a:r>
            <a:r>
              <a:rPr lang="en-US" dirty="0">
                <a:solidFill>
                  <a:prstClr val="black"/>
                </a:solidFill>
              </a:rPr>
              <a:t>, Asst. Secretaries, US Department of Education</a:t>
            </a:r>
          </a:p>
        </p:txBody>
      </p:sp>
    </p:spTree>
    <p:extLst>
      <p:ext uri="{BB962C8B-B14F-4D97-AF65-F5344CB8AC3E}">
        <p14:creationId xmlns:p14="http://schemas.microsoft.com/office/powerpoint/2010/main" val="268054418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4498" y="3245688"/>
            <a:ext cx="8455025" cy="1009650"/>
          </a:xfrm>
        </p:spPr>
        <p:txBody>
          <a:bodyPr/>
          <a:lstStyle/>
          <a:p>
            <a:r>
              <a:rPr lang="en-US" dirty="0" smtClean="0">
                <a:latin typeface="Calibri" panose="020F0502020204030204" pitchFamily="34" charset="0"/>
              </a:rPr>
              <a:t>End of Module Four</a:t>
            </a:r>
            <a:endParaRPr lang="en-US" dirty="0">
              <a:latin typeface="Calibri" panose="020F0502020204030204" pitchFamily="34" charset="0"/>
            </a:endParaRPr>
          </a:p>
        </p:txBody>
      </p:sp>
    </p:spTree>
    <p:extLst>
      <p:ext uri="{BB962C8B-B14F-4D97-AF65-F5344CB8AC3E}">
        <p14:creationId xmlns:p14="http://schemas.microsoft.com/office/powerpoint/2010/main" val="37001955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Autofit/>
          </a:bodyPr>
          <a:lstStyle/>
          <a:p>
            <a:pPr lvl="0"/>
            <a:r>
              <a:rPr lang="en-US" sz="3200" dirty="0" smtClean="0">
                <a:effectLst>
                  <a:outerShdw blurRad="38100" dist="38100" dir="2700000" algn="tl">
                    <a:srgbClr val="000000">
                      <a:alpha val="43137"/>
                    </a:srgbClr>
                  </a:outerShdw>
                </a:effectLst>
              </a:rPr>
              <a:t>How do </a:t>
            </a:r>
            <a:r>
              <a:rPr lang="en-US" dirty="0">
                <a:effectLst>
                  <a:outerShdw blurRad="38100" dist="38100" dir="2700000" algn="tl">
                    <a:srgbClr val="000000">
                      <a:alpha val="43137"/>
                    </a:srgbClr>
                  </a:outerShdw>
                </a:effectLst>
              </a:rPr>
              <a:t>Y</a:t>
            </a:r>
            <a:r>
              <a:rPr lang="en-US" sz="3200" dirty="0" smtClean="0">
                <a:effectLst>
                  <a:outerShdw blurRad="38100" dist="38100" dir="2700000" algn="tl">
                    <a:srgbClr val="000000">
                      <a:alpha val="43137"/>
                    </a:srgbClr>
                  </a:outerShdw>
                </a:effectLst>
              </a:rPr>
              <a:t>ou Select </a:t>
            </a:r>
            <a:r>
              <a:rPr lang="en-US" dirty="0">
                <a:effectLst>
                  <a:outerShdw blurRad="38100" dist="38100" dir="2700000" algn="tl">
                    <a:srgbClr val="000000">
                      <a:alpha val="43137"/>
                    </a:srgbClr>
                  </a:outerShdw>
                </a:effectLst>
              </a:rPr>
              <a:t>A</a:t>
            </a:r>
            <a:r>
              <a:rPr lang="en-US" sz="3200" dirty="0" smtClean="0">
                <a:effectLst>
                  <a:outerShdw blurRad="38100" dist="38100" dir="2700000" algn="tl">
                    <a:srgbClr val="000000">
                      <a:alpha val="43137"/>
                    </a:srgbClr>
                  </a:outerShdw>
                </a:effectLst>
              </a:rPr>
              <a:t>ccommodations, Modifications, &amp; Supplementary </a:t>
            </a:r>
            <a:r>
              <a:rPr lang="en-US" dirty="0" smtClean="0">
                <a:effectLst>
                  <a:outerShdw blurRad="38100" dist="38100" dir="2700000" algn="tl">
                    <a:srgbClr val="000000">
                      <a:alpha val="43137"/>
                    </a:srgbClr>
                  </a:outerShdw>
                </a:effectLst>
              </a:rPr>
              <a:t>A</a:t>
            </a:r>
            <a:r>
              <a:rPr lang="en-US" sz="3200" dirty="0" smtClean="0">
                <a:effectLst>
                  <a:outerShdw blurRad="38100" dist="38100" dir="2700000" algn="tl">
                    <a:srgbClr val="000000">
                      <a:alpha val="43137"/>
                    </a:srgbClr>
                  </a:outerShdw>
                </a:effectLst>
              </a:rPr>
              <a:t>ids &amp; </a:t>
            </a:r>
            <a:r>
              <a:rPr lang="en-US" dirty="0">
                <a:effectLst>
                  <a:outerShdw blurRad="38100" dist="38100" dir="2700000" algn="tl">
                    <a:srgbClr val="000000">
                      <a:alpha val="43137"/>
                    </a:srgbClr>
                  </a:outerShdw>
                </a:effectLst>
              </a:rPr>
              <a:t>S</a:t>
            </a:r>
            <a:r>
              <a:rPr lang="en-US" sz="3200" dirty="0" smtClean="0">
                <a:effectLst>
                  <a:outerShdw blurRad="38100" dist="38100" dir="2700000" algn="tl">
                    <a:srgbClr val="000000">
                      <a:alpha val="43137"/>
                    </a:srgbClr>
                  </a:outerShdw>
                </a:effectLst>
              </a:rPr>
              <a:t>ervices?</a:t>
            </a:r>
          </a:p>
          <a:p>
            <a:pPr lvl="0"/>
            <a:r>
              <a:rPr lang="en-US" sz="3200" dirty="0" smtClean="0">
                <a:effectLst>
                  <a:outerShdw blurRad="38100" dist="38100" dir="2700000" algn="tl">
                    <a:srgbClr val="000000">
                      <a:alpha val="43137"/>
                    </a:srgbClr>
                  </a:outerShdw>
                </a:effectLst>
              </a:rPr>
              <a:t>How do You </a:t>
            </a:r>
            <a:r>
              <a:rPr lang="en-US" dirty="0">
                <a:effectLst>
                  <a:outerShdw blurRad="38100" dist="38100" dir="2700000" algn="tl">
                    <a:srgbClr val="000000">
                      <a:alpha val="43137"/>
                    </a:srgbClr>
                  </a:outerShdw>
                </a:effectLst>
              </a:rPr>
              <a:t>A</a:t>
            </a:r>
            <a:r>
              <a:rPr lang="en-US" sz="3200" dirty="0" smtClean="0">
                <a:effectLst>
                  <a:outerShdw blurRad="38100" dist="38100" dir="2700000" algn="tl">
                    <a:srgbClr val="000000">
                      <a:alpha val="43137"/>
                    </a:srgbClr>
                  </a:outerShdw>
                </a:effectLst>
              </a:rPr>
              <a:t>ssign </a:t>
            </a:r>
            <a:r>
              <a:rPr lang="en-US" dirty="0">
                <a:effectLst>
                  <a:outerShdw blurRad="38100" dist="38100" dir="2700000" algn="tl">
                    <a:srgbClr val="000000">
                      <a:alpha val="43137"/>
                    </a:srgbClr>
                  </a:outerShdw>
                </a:effectLst>
              </a:rPr>
              <a:t>S</a:t>
            </a:r>
            <a:r>
              <a:rPr lang="en-US" sz="3200" dirty="0" smtClean="0">
                <a:effectLst>
                  <a:outerShdw blurRad="38100" dist="38100" dir="2700000" algn="tl">
                    <a:srgbClr val="000000">
                      <a:alpha val="43137"/>
                    </a:srgbClr>
                  </a:outerShdw>
                </a:effectLst>
              </a:rPr>
              <a:t>ervices within the Least </a:t>
            </a:r>
            <a:r>
              <a:rPr lang="en-US" dirty="0">
                <a:effectLst>
                  <a:outerShdw blurRad="38100" dist="38100" dir="2700000" algn="tl">
                    <a:srgbClr val="000000">
                      <a:alpha val="43137"/>
                    </a:srgbClr>
                  </a:outerShdw>
                </a:effectLst>
              </a:rPr>
              <a:t>R</a:t>
            </a:r>
            <a:r>
              <a:rPr lang="en-US" sz="3200" dirty="0" smtClean="0">
                <a:effectLst>
                  <a:outerShdw blurRad="38100" dist="38100" dir="2700000" algn="tl">
                    <a:srgbClr val="000000">
                      <a:alpha val="43137"/>
                    </a:srgbClr>
                  </a:outerShdw>
                </a:effectLst>
              </a:rPr>
              <a:t>estrictive </a:t>
            </a:r>
            <a:r>
              <a:rPr lang="en-US" dirty="0">
                <a:effectLst>
                  <a:outerShdw blurRad="38100" dist="38100" dir="2700000" algn="tl">
                    <a:srgbClr val="000000">
                      <a:alpha val="43137"/>
                    </a:srgbClr>
                  </a:outerShdw>
                </a:effectLst>
              </a:rPr>
              <a:t>E</a:t>
            </a:r>
            <a:r>
              <a:rPr lang="en-US" sz="3200" dirty="0" smtClean="0">
                <a:effectLst>
                  <a:outerShdw blurRad="38100" dist="38100" dir="2700000" algn="tl">
                    <a:srgbClr val="000000">
                      <a:alpha val="43137"/>
                    </a:srgbClr>
                  </a:outerShdw>
                </a:effectLst>
              </a:rPr>
              <a:t>nvironment?</a:t>
            </a:r>
          </a:p>
          <a:p>
            <a:pPr lvl="0"/>
            <a:r>
              <a:rPr lang="en-US" sz="3200" dirty="0" smtClean="0">
                <a:effectLst>
                  <a:outerShdw blurRad="38100" dist="38100" dir="2700000" algn="tl">
                    <a:srgbClr val="000000">
                      <a:alpha val="43137"/>
                    </a:srgbClr>
                  </a:outerShdw>
                </a:effectLst>
              </a:rPr>
              <a:t>What Additional </a:t>
            </a:r>
            <a:r>
              <a:rPr lang="en-US" dirty="0">
                <a:effectLst>
                  <a:outerShdw blurRad="38100" dist="38100" dir="2700000" algn="tl">
                    <a:srgbClr val="000000">
                      <a:alpha val="43137"/>
                    </a:srgbClr>
                  </a:outerShdw>
                </a:effectLst>
              </a:rPr>
              <a:t>P</a:t>
            </a:r>
            <a:r>
              <a:rPr lang="en-US" sz="3200" dirty="0" smtClean="0">
                <a:effectLst>
                  <a:outerShdw blurRad="38100" dist="38100" dir="2700000" algn="tl">
                    <a:srgbClr val="000000">
                      <a:alpha val="43137"/>
                    </a:srgbClr>
                  </a:outerShdw>
                </a:effectLst>
              </a:rPr>
              <a:t>lans are Needed to Carry </a:t>
            </a:r>
            <a:r>
              <a:rPr lang="en-US" dirty="0">
                <a:effectLst>
                  <a:outerShdw blurRad="38100" dist="38100" dir="2700000" algn="tl">
                    <a:srgbClr val="000000">
                      <a:alpha val="43137"/>
                    </a:srgbClr>
                  </a:outerShdw>
                </a:effectLst>
              </a:rPr>
              <a:t>O</a:t>
            </a:r>
            <a:r>
              <a:rPr lang="en-US" sz="3200" dirty="0" smtClean="0">
                <a:effectLst>
                  <a:outerShdw blurRad="38100" dist="38100" dir="2700000" algn="tl">
                    <a:srgbClr val="000000">
                      <a:alpha val="43137"/>
                    </a:srgbClr>
                  </a:outerShdw>
                </a:effectLst>
              </a:rPr>
              <a:t>ut the IEP?</a:t>
            </a:r>
          </a:p>
          <a:p>
            <a:pPr lvl="0"/>
            <a:r>
              <a:rPr lang="en-US" sz="3200" dirty="0" smtClean="0">
                <a:effectLst>
                  <a:outerShdw blurRad="38100" dist="38100" dir="2700000" algn="tl">
                    <a:srgbClr val="000000">
                      <a:alpha val="43137"/>
                    </a:srgbClr>
                  </a:outerShdw>
                </a:effectLst>
              </a:rPr>
              <a:t>What Helps </a:t>
            </a:r>
            <a:r>
              <a:rPr lang="en-US" dirty="0">
                <a:effectLst>
                  <a:outerShdw blurRad="38100" dist="38100" dir="2700000" algn="tl">
                    <a:srgbClr val="000000">
                      <a:alpha val="43137"/>
                    </a:srgbClr>
                  </a:outerShdw>
                </a:effectLst>
              </a:rPr>
              <a:t>E</a:t>
            </a:r>
            <a:r>
              <a:rPr lang="en-US" sz="3200" dirty="0" smtClean="0">
                <a:effectLst>
                  <a:outerShdw blurRad="38100" dist="38100" dir="2700000" algn="tl">
                    <a:srgbClr val="000000">
                      <a:alpha val="43137"/>
                    </a:srgbClr>
                  </a:outerShdw>
                </a:effectLst>
              </a:rPr>
              <a:t>nsure </a:t>
            </a:r>
            <a:r>
              <a:rPr lang="en-US" dirty="0">
                <a:effectLst>
                  <a:outerShdw blurRad="38100" dist="38100" dir="2700000" algn="tl">
                    <a:srgbClr val="000000">
                      <a:alpha val="43137"/>
                    </a:srgbClr>
                  </a:outerShdw>
                </a:effectLst>
              </a:rPr>
              <a:t>S</a:t>
            </a:r>
            <a:r>
              <a:rPr lang="en-US" sz="3200" dirty="0" smtClean="0">
                <a:effectLst>
                  <a:outerShdw blurRad="38100" dist="38100" dir="2700000" algn="tl">
                    <a:srgbClr val="000000">
                      <a:alpha val="43137"/>
                    </a:srgbClr>
                  </a:outerShdw>
                </a:effectLst>
              </a:rPr>
              <a:t>uccessful </a:t>
            </a:r>
            <a:r>
              <a:rPr lang="en-US" dirty="0">
                <a:effectLst>
                  <a:outerShdw blurRad="38100" dist="38100" dir="2700000" algn="tl">
                    <a:srgbClr val="000000">
                      <a:alpha val="43137"/>
                    </a:srgbClr>
                  </a:outerShdw>
                </a:effectLst>
              </a:rPr>
              <a:t>I</a:t>
            </a:r>
            <a:r>
              <a:rPr lang="en-US" sz="3200" dirty="0" smtClean="0">
                <a:effectLst>
                  <a:outerShdw blurRad="38100" dist="38100" dir="2700000" algn="tl">
                    <a:srgbClr val="000000">
                      <a:alpha val="43137"/>
                    </a:srgbClr>
                  </a:outerShdw>
                </a:effectLst>
              </a:rPr>
              <a:t>mplementation of the IEP?</a:t>
            </a:r>
            <a:endParaRPr lang="en-US" sz="3200" dirty="0">
              <a:effectLst>
                <a:outerShdw blurRad="38100" dist="38100" dir="2700000" algn="tl">
                  <a:srgbClr val="000000">
                    <a:alpha val="43137"/>
                  </a:srgbClr>
                </a:outerShdw>
              </a:effectLst>
            </a:endParaRPr>
          </a:p>
          <a:p>
            <a:pPr marL="457200" lvl="1" indent="0">
              <a:spcBef>
                <a:spcPts val="600"/>
              </a:spcBef>
              <a:spcAft>
                <a:spcPts val="1200"/>
              </a:spcAft>
              <a:buNone/>
            </a:pPr>
            <a:r>
              <a:rPr lang="en-US" sz="2800" b="1" dirty="0" smtClean="0">
                <a:latin typeface="+mj-lt"/>
              </a:rPr>
              <a:t> </a:t>
            </a:r>
            <a:endParaRPr lang="en-US" sz="2800" b="1" dirty="0">
              <a:latin typeface="+mj-lt"/>
            </a:endParaRPr>
          </a:p>
        </p:txBody>
      </p:sp>
      <p:sp>
        <p:nvSpPr>
          <p:cNvPr id="4" name="TextBox 3"/>
          <p:cNvSpPr txBox="1"/>
          <p:nvPr/>
        </p:nvSpPr>
        <p:spPr>
          <a:xfrm>
            <a:off x="3801979" y="4652211"/>
            <a:ext cx="4748463" cy="369332"/>
          </a:xfrm>
          <a:prstGeom prst="rect">
            <a:avLst/>
          </a:prstGeom>
          <a:noFill/>
        </p:spPr>
        <p:txBody>
          <a:bodyPr wrap="square" rtlCol="0">
            <a:spAutoFit/>
          </a:bodyPr>
          <a:lstStyle/>
          <a:p>
            <a:endParaRPr lang="en-US" dirty="0">
              <a:solidFill>
                <a:prstClr val="black"/>
              </a:solidFill>
            </a:endParaRPr>
          </a:p>
        </p:txBody>
      </p:sp>
      <p:sp>
        <p:nvSpPr>
          <p:cNvPr id="8" name="Title 1"/>
          <p:cNvSpPr txBox="1">
            <a:spLocks/>
          </p:cNvSpPr>
          <p:nvPr/>
        </p:nvSpPr>
        <p:spPr bwMode="auto">
          <a:xfrm>
            <a:off x="457200" y="274638"/>
            <a:ext cx="82296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bodyPr>
          <a:lstStyle>
            <a:lvl1pPr algn="ctr" rtl="0" fontAlgn="base">
              <a:spcBef>
                <a:spcPct val="0"/>
              </a:spcBef>
              <a:spcAft>
                <a:spcPct val="0"/>
              </a:spcAft>
              <a:defRPr sz="4200" b="1">
                <a:solidFill>
                  <a:schemeClr val="bg1"/>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2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Module 4: Purposes</a:t>
            </a:r>
            <a:endParaRPr kumimoji="0" lang="en-US" sz="42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endParaRPr>
          </a:p>
        </p:txBody>
      </p:sp>
    </p:spTree>
    <p:extLst>
      <p:ext uri="{BB962C8B-B14F-4D97-AF65-F5344CB8AC3E}">
        <p14:creationId xmlns:p14="http://schemas.microsoft.com/office/powerpoint/2010/main" val="2761544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457200" y="1587501"/>
            <a:ext cx="8534400" cy="5176798"/>
          </a:xfrm>
        </p:spPr>
        <p:txBody>
          <a:bodyPr>
            <a:spAutoFit/>
          </a:bodyPr>
          <a:lstStyle/>
          <a:p>
            <a:pPr>
              <a:buFont typeface="Wingdings" panose="05000000000000000000" pitchFamily="2" charset="2"/>
              <a:buChar char="ü"/>
            </a:pPr>
            <a:r>
              <a:rPr lang="en-US" sz="2800" dirty="0">
                <a:effectLst>
                  <a:outerShdw blurRad="38100" dist="38100" dir="2700000" algn="tl">
                    <a:srgbClr val="000000">
                      <a:alpha val="43137"/>
                    </a:srgbClr>
                  </a:outerShdw>
                </a:effectLst>
              </a:rPr>
              <a:t>Determine </a:t>
            </a:r>
            <a:r>
              <a:rPr lang="en-US" sz="2800" dirty="0" smtClean="0">
                <a:effectLst>
                  <a:outerShdw blurRad="38100" dist="38100" dir="2700000" algn="tl">
                    <a:srgbClr val="000000">
                      <a:alpha val="43137"/>
                    </a:srgbClr>
                  </a:outerShdw>
                </a:effectLst>
              </a:rPr>
              <a:t>Accommodations</a:t>
            </a:r>
            <a:r>
              <a:rPr lang="en-US" sz="2800" dirty="0">
                <a:effectLst>
                  <a:outerShdw blurRad="38100" dist="38100" dir="2700000" algn="tl">
                    <a:srgbClr val="000000">
                      <a:alpha val="43137"/>
                    </a:srgbClr>
                  </a:outerShdw>
                </a:effectLst>
              </a:rPr>
              <a:t>, </a:t>
            </a:r>
            <a:r>
              <a:rPr lang="en-US" sz="2800" dirty="0" smtClean="0">
                <a:effectLst>
                  <a:outerShdw blurRad="38100" dist="38100" dir="2700000" algn="tl">
                    <a:srgbClr val="000000">
                      <a:alpha val="43137"/>
                    </a:srgbClr>
                  </a:outerShdw>
                </a:effectLst>
              </a:rPr>
              <a:t>Modifications &amp; </a:t>
            </a:r>
            <a:r>
              <a:rPr lang="en-US" sz="2800" dirty="0">
                <a:effectLst>
                  <a:outerShdw blurRad="38100" dist="38100" dir="2700000" algn="tl">
                    <a:srgbClr val="000000">
                      <a:alpha val="43137"/>
                    </a:srgbClr>
                  </a:outerShdw>
                </a:effectLst>
              </a:rPr>
              <a:t>S</a:t>
            </a:r>
            <a:r>
              <a:rPr lang="en-US" sz="2800" dirty="0" smtClean="0">
                <a:effectLst>
                  <a:outerShdw blurRad="38100" dist="38100" dir="2700000" algn="tl">
                    <a:srgbClr val="000000">
                      <a:alpha val="43137"/>
                    </a:srgbClr>
                  </a:outerShdw>
                </a:effectLst>
              </a:rPr>
              <a:t>upplementary Aides &amp; </a:t>
            </a:r>
            <a:r>
              <a:rPr lang="en-US" sz="2800" dirty="0">
                <a:effectLst>
                  <a:outerShdw blurRad="38100" dist="38100" dir="2700000" algn="tl">
                    <a:srgbClr val="000000">
                      <a:alpha val="43137"/>
                    </a:srgbClr>
                  </a:outerShdw>
                </a:effectLst>
              </a:rPr>
              <a:t>S</a:t>
            </a:r>
            <a:r>
              <a:rPr lang="en-US" sz="2800" dirty="0" smtClean="0">
                <a:effectLst>
                  <a:outerShdw blurRad="38100" dist="38100" dir="2700000" algn="tl">
                    <a:srgbClr val="000000">
                      <a:alpha val="43137"/>
                    </a:srgbClr>
                  </a:outerShdw>
                </a:effectLst>
              </a:rPr>
              <a:t>ervices </a:t>
            </a:r>
            <a:r>
              <a:rPr lang="en-US" sz="2800" dirty="0">
                <a:effectLst>
                  <a:outerShdw blurRad="38100" dist="38100" dir="2700000" algn="tl">
                    <a:srgbClr val="000000">
                      <a:alpha val="43137"/>
                    </a:srgbClr>
                  </a:outerShdw>
                </a:effectLst>
              </a:rPr>
              <a:t>N</a:t>
            </a:r>
            <a:r>
              <a:rPr lang="en-US" sz="2800" dirty="0" smtClean="0">
                <a:effectLst>
                  <a:outerShdw blurRad="38100" dist="38100" dir="2700000" algn="tl">
                    <a:srgbClr val="000000">
                      <a:alpha val="43137"/>
                    </a:srgbClr>
                  </a:outerShdw>
                </a:effectLst>
              </a:rPr>
              <a:t>eeded</a:t>
            </a:r>
            <a:endParaRPr lang="en-US" sz="2800" dirty="0">
              <a:effectLst>
                <a:outerShdw blurRad="38100" dist="38100" dir="2700000" algn="tl">
                  <a:srgbClr val="000000">
                    <a:alpha val="43137"/>
                  </a:srgbClr>
                </a:outerShdw>
              </a:effectLst>
            </a:endParaRPr>
          </a:p>
          <a:p>
            <a:pPr>
              <a:buFont typeface="Wingdings" panose="05000000000000000000" pitchFamily="2" charset="2"/>
              <a:buChar char="ü"/>
            </a:pPr>
            <a:r>
              <a:rPr lang="en-US" sz="2800" dirty="0">
                <a:effectLst>
                  <a:outerShdw blurRad="38100" dist="38100" dir="2700000" algn="tl">
                    <a:srgbClr val="000000">
                      <a:alpha val="43137"/>
                    </a:srgbClr>
                  </a:outerShdw>
                </a:effectLst>
              </a:rPr>
              <a:t>Assign </a:t>
            </a:r>
            <a:r>
              <a:rPr lang="en-US" sz="2800" dirty="0" smtClean="0">
                <a:effectLst>
                  <a:outerShdw blurRad="38100" dist="38100" dir="2700000" algn="tl">
                    <a:srgbClr val="000000">
                      <a:alpha val="43137"/>
                    </a:srgbClr>
                  </a:outerShdw>
                </a:effectLst>
              </a:rPr>
              <a:t>Services </a:t>
            </a:r>
            <a:r>
              <a:rPr lang="en-US" sz="2800" dirty="0">
                <a:effectLst>
                  <a:outerShdw blurRad="38100" dist="38100" dir="2700000" algn="tl">
                    <a:srgbClr val="000000">
                      <a:alpha val="43137"/>
                    </a:srgbClr>
                  </a:outerShdw>
                </a:effectLst>
              </a:rPr>
              <a:t>A</a:t>
            </a:r>
            <a:r>
              <a:rPr lang="en-US" sz="2800" dirty="0" smtClean="0">
                <a:effectLst>
                  <a:outerShdw blurRad="38100" dist="38100" dir="2700000" algn="tl">
                    <a:srgbClr val="000000">
                      <a:alpha val="43137"/>
                    </a:srgbClr>
                  </a:outerShdw>
                </a:effectLst>
              </a:rPr>
              <a:t>ppropriately </a:t>
            </a:r>
            <a:r>
              <a:rPr lang="en-US" sz="2800" dirty="0">
                <a:effectLst>
                  <a:outerShdw blurRad="38100" dist="38100" dir="2700000" algn="tl">
                    <a:srgbClr val="000000">
                      <a:alpha val="43137"/>
                    </a:srgbClr>
                  </a:outerShdw>
                </a:effectLst>
              </a:rPr>
              <a:t>to </a:t>
            </a:r>
            <a:r>
              <a:rPr lang="en-US" sz="2800" dirty="0" smtClean="0">
                <a:effectLst>
                  <a:outerShdw blurRad="38100" dist="38100" dir="2700000" algn="tl">
                    <a:srgbClr val="000000">
                      <a:alpha val="43137"/>
                    </a:srgbClr>
                  </a:outerShdw>
                </a:effectLst>
              </a:rPr>
              <a:t>Meet </a:t>
            </a:r>
            <a:r>
              <a:rPr lang="en-US" sz="2800" dirty="0">
                <a:effectLst>
                  <a:outerShdw blurRad="38100" dist="38100" dir="2700000" algn="tl">
                    <a:srgbClr val="000000">
                      <a:alpha val="43137"/>
                    </a:srgbClr>
                  </a:outerShdw>
                </a:effectLst>
              </a:rPr>
              <a:t>S</a:t>
            </a:r>
            <a:r>
              <a:rPr lang="en-US" sz="2800" dirty="0" smtClean="0">
                <a:effectLst>
                  <a:outerShdw blurRad="38100" dist="38100" dir="2700000" algn="tl">
                    <a:srgbClr val="000000">
                      <a:alpha val="43137"/>
                    </a:srgbClr>
                  </a:outerShdw>
                </a:effectLst>
              </a:rPr>
              <a:t>tudent </a:t>
            </a:r>
            <a:r>
              <a:rPr lang="en-US" sz="2800" dirty="0">
                <a:effectLst>
                  <a:outerShdw blurRad="38100" dist="38100" dir="2700000" algn="tl">
                    <a:srgbClr val="000000">
                      <a:alpha val="43137"/>
                    </a:srgbClr>
                  </a:outerShdw>
                </a:effectLst>
              </a:rPr>
              <a:t>N</a:t>
            </a:r>
            <a:r>
              <a:rPr lang="en-US" sz="2800" dirty="0" smtClean="0">
                <a:effectLst>
                  <a:outerShdw blurRad="38100" dist="38100" dir="2700000" algn="tl">
                    <a:srgbClr val="000000">
                      <a:alpha val="43137"/>
                    </a:srgbClr>
                  </a:outerShdw>
                </a:effectLst>
              </a:rPr>
              <a:t>eeds</a:t>
            </a:r>
            <a:r>
              <a:rPr lang="en-US" sz="2800" dirty="0">
                <a:effectLst>
                  <a:outerShdw blurRad="38100" dist="38100" dir="2700000" algn="tl">
                    <a:srgbClr val="000000">
                      <a:alpha val="43137"/>
                    </a:srgbClr>
                  </a:outerShdw>
                </a:effectLst>
              </a:rPr>
              <a:t>, </a:t>
            </a:r>
            <a:r>
              <a:rPr lang="en-US" sz="2800" dirty="0" smtClean="0">
                <a:effectLst>
                  <a:outerShdw blurRad="38100" dist="38100" dir="2700000" algn="tl">
                    <a:srgbClr val="000000">
                      <a:alpha val="43137"/>
                    </a:srgbClr>
                  </a:outerShdw>
                </a:effectLst>
              </a:rPr>
              <a:t>Including Considerations </a:t>
            </a:r>
            <a:r>
              <a:rPr lang="en-US" sz="2800" dirty="0">
                <a:effectLst>
                  <a:outerShdw blurRad="38100" dist="38100" dir="2700000" algn="tl">
                    <a:srgbClr val="000000">
                      <a:alpha val="43137"/>
                    </a:srgbClr>
                  </a:outerShdw>
                </a:effectLst>
              </a:rPr>
              <a:t>of </a:t>
            </a:r>
            <a:r>
              <a:rPr lang="en-US" sz="2800" dirty="0" smtClean="0">
                <a:effectLst>
                  <a:outerShdw blurRad="38100" dist="38100" dir="2700000" algn="tl">
                    <a:srgbClr val="000000">
                      <a:alpha val="43137"/>
                    </a:srgbClr>
                  </a:outerShdw>
                </a:effectLst>
              </a:rPr>
              <a:t>LRE</a:t>
            </a:r>
            <a:endParaRPr lang="en-US" sz="2800" dirty="0">
              <a:effectLst>
                <a:outerShdw blurRad="38100" dist="38100" dir="2700000" algn="tl">
                  <a:srgbClr val="000000">
                    <a:alpha val="43137"/>
                  </a:srgbClr>
                </a:outerShdw>
              </a:effectLst>
            </a:endParaRPr>
          </a:p>
          <a:p>
            <a:pPr>
              <a:buFont typeface="Wingdings" panose="05000000000000000000" pitchFamily="2" charset="2"/>
              <a:buChar char="ü"/>
            </a:pPr>
            <a:r>
              <a:rPr lang="en-US" sz="2800" dirty="0">
                <a:effectLst>
                  <a:outerShdw blurRad="38100" dist="38100" dir="2700000" algn="tl">
                    <a:srgbClr val="000000">
                      <a:alpha val="43137"/>
                    </a:srgbClr>
                  </a:outerShdw>
                </a:effectLst>
              </a:rPr>
              <a:t>Describe </a:t>
            </a:r>
            <a:r>
              <a:rPr lang="en-US" sz="2800" dirty="0" smtClean="0">
                <a:effectLst>
                  <a:outerShdw blurRad="38100" dist="38100" dir="2700000" algn="tl">
                    <a:srgbClr val="000000">
                      <a:alpha val="43137"/>
                    </a:srgbClr>
                  </a:outerShdw>
                </a:effectLst>
              </a:rPr>
              <a:t>Requirements </a:t>
            </a:r>
            <a:r>
              <a:rPr lang="en-US" sz="2800" dirty="0">
                <a:effectLst>
                  <a:outerShdw blurRad="38100" dist="38100" dir="2700000" algn="tl">
                    <a:srgbClr val="000000">
                      <a:alpha val="43137"/>
                    </a:srgbClr>
                  </a:outerShdw>
                </a:effectLst>
              </a:rPr>
              <a:t>of </a:t>
            </a:r>
            <a:r>
              <a:rPr lang="en-US" sz="2800" dirty="0" smtClean="0">
                <a:effectLst>
                  <a:outerShdw blurRad="38100" dist="38100" dir="2700000" algn="tl">
                    <a:srgbClr val="000000">
                      <a:alpha val="43137"/>
                    </a:srgbClr>
                  </a:outerShdw>
                </a:effectLst>
              </a:rPr>
              <a:t>Additional Components </a:t>
            </a:r>
            <a:r>
              <a:rPr lang="en-US" sz="2800" dirty="0">
                <a:effectLst>
                  <a:outerShdw blurRad="38100" dist="38100" dir="2700000" algn="tl">
                    <a:srgbClr val="000000">
                      <a:alpha val="43137"/>
                    </a:srgbClr>
                  </a:outerShdw>
                </a:effectLst>
              </a:rPr>
              <a:t>I</a:t>
            </a:r>
            <a:r>
              <a:rPr lang="en-US" sz="2800" dirty="0" smtClean="0">
                <a:effectLst>
                  <a:outerShdw blurRad="38100" dist="38100" dir="2700000" algn="tl">
                    <a:srgbClr val="000000">
                      <a:alpha val="43137"/>
                    </a:srgbClr>
                  </a:outerShdw>
                </a:effectLst>
              </a:rPr>
              <a:t>ncluding </a:t>
            </a:r>
            <a:r>
              <a:rPr lang="en-US" sz="2800" dirty="0">
                <a:effectLst>
                  <a:outerShdw blurRad="38100" dist="38100" dir="2700000" algn="tl">
                    <a:srgbClr val="000000">
                      <a:alpha val="43137"/>
                    </a:srgbClr>
                  </a:outerShdw>
                </a:effectLst>
              </a:rPr>
              <a:t>B</a:t>
            </a:r>
            <a:r>
              <a:rPr lang="en-US" sz="2800" dirty="0" smtClean="0">
                <a:effectLst>
                  <a:outerShdw blurRad="38100" dist="38100" dir="2700000" algn="tl">
                    <a:srgbClr val="000000">
                      <a:alpha val="43137"/>
                    </a:srgbClr>
                  </a:outerShdw>
                </a:effectLst>
              </a:rPr>
              <a:t>ehavior </a:t>
            </a:r>
            <a:r>
              <a:rPr lang="en-US" sz="2800" dirty="0">
                <a:effectLst>
                  <a:outerShdw blurRad="38100" dist="38100" dir="2700000" algn="tl">
                    <a:srgbClr val="000000">
                      <a:alpha val="43137"/>
                    </a:srgbClr>
                  </a:outerShdw>
                </a:effectLst>
              </a:rPr>
              <a:t>I</a:t>
            </a:r>
            <a:r>
              <a:rPr lang="en-US" sz="2800" dirty="0" smtClean="0">
                <a:effectLst>
                  <a:outerShdw blurRad="38100" dist="38100" dir="2700000" algn="tl">
                    <a:srgbClr val="000000">
                      <a:alpha val="43137"/>
                    </a:srgbClr>
                  </a:outerShdw>
                </a:effectLst>
              </a:rPr>
              <a:t>ntervention </a:t>
            </a:r>
            <a:r>
              <a:rPr lang="en-US" sz="2800" dirty="0">
                <a:effectLst>
                  <a:outerShdw blurRad="38100" dist="38100" dir="2700000" algn="tl">
                    <a:srgbClr val="000000">
                      <a:alpha val="43137"/>
                    </a:srgbClr>
                  </a:outerShdw>
                </a:effectLst>
              </a:rPr>
              <a:t>P</a:t>
            </a:r>
            <a:r>
              <a:rPr lang="en-US" sz="2800" dirty="0" smtClean="0">
                <a:effectLst>
                  <a:outerShdw blurRad="38100" dist="38100" dir="2700000" algn="tl">
                    <a:srgbClr val="000000">
                      <a:alpha val="43137"/>
                    </a:srgbClr>
                  </a:outerShdw>
                </a:effectLst>
              </a:rPr>
              <a:t>lans &amp; Secondary </a:t>
            </a:r>
            <a:r>
              <a:rPr lang="en-US" sz="2800" dirty="0">
                <a:effectLst>
                  <a:outerShdw blurRad="38100" dist="38100" dir="2700000" algn="tl">
                    <a:srgbClr val="000000">
                      <a:alpha val="43137"/>
                    </a:srgbClr>
                  </a:outerShdw>
                </a:effectLst>
              </a:rPr>
              <a:t>T</a:t>
            </a:r>
            <a:r>
              <a:rPr lang="en-US" sz="2800" dirty="0" smtClean="0">
                <a:effectLst>
                  <a:outerShdw blurRad="38100" dist="38100" dir="2700000" algn="tl">
                    <a:srgbClr val="000000">
                      <a:alpha val="43137"/>
                    </a:srgbClr>
                  </a:outerShdw>
                </a:effectLst>
              </a:rPr>
              <a:t>ransition </a:t>
            </a:r>
            <a:r>
              <a:rPr lang="en-US" sz="2800" dirty="0">
                <a:effectLst>
                  <a:outerShdw blurRad="38100" dist="38100" dir="2700000" algn="tl">
                    <a:srgbClr val="000000">
                      <a:alpha val="43137"/>
                    </a:srgbClr>
                  </a:outerShdw>
                </a:effectLst>
              </a:rPr>
              <a:t>P</a:t>
            </a:r>
            <a:r>
              <a:rPr lang="en-US" sz="2800" dirty="0" smtClean="0">
                <a:effectLst>
                  <a:outerShdw blurRad="38100" dist="38100" dir="2700000" algn="tl">
                    <a:srgbClr val="000000">
                      <a:alpha val="43137"/>
                    </a:srgbClr>
                  </a:outerShdw>
                </a:effectLst>
              </a:rPr>
              <a:t>lans</a:t>
            </a:r>
            <a:endParaRPr lang="en-US" sz="2800" dirty="0">
              <a:effectLst>
                <a:outerShdw blurRad="38100" dist="38100" dir="2700000" algn="tl">
                  <a:srgbClr val="000000">
                    <a:alpha val="43137"/>
                  </a:srgbClr>
                </a:outerShdw>
              </a:effectLst>
            </a:endParaRPr>
          </a:p>
          <a:p>
            <a:pPr>
              <a:buFont typeface="Wingdings" panose="05000000000000000000" pitchFamily="2" charset="2"/>
              <a:buChar char="ü"/>
            </a:pPr>
            <a:r>
              <a:rPr lang="en-US" sz="2800" dirty="0">
                <a:effectLst>
                  <a:outerShdw blurRad="38100" dist="38100" dir="2700000" algn="tl">
                    <a:srgbClr val="000000">
                      <a:alpha val="43137"/>
                    </a:srgbClr>
                  </a:outerShdw>
                </a:effectLst>
              </a:rPr>
              <a:t>Describe </a:t>
            </a:r>
            <a:r>
              <a:rPr lang="en-US" sz="2800" dirty="0" smtClean="0">
                <a:effectLst>
                  <a:outerShdw blurRad="38100" dist="38100" dir="2700000" algn="tl">
                    <a:srgbClr val="000000">
                      <a:alpha val="43137"/>
                    </a:srgbClr>
                  </a:outerShdw>
                </a:effectLst>
              </a:rPr>
              <a:t>Role/responsibility </a:t>
            </a:r>
            <a:r>
              <a:rPr lang="en-US" sz="2800" dirty="0">
                <a:effectLst>
                  <a:outerShdw blurRad="38100" dist="38100" dir="2700000" algn="tl">
                    <a:srgbClr val="000000">
                      <a:alpha val="43137"/>
                    </a:srgbClr>
                  </a:outerShdw>
                </a:effectLst>
              </a:rPr>
              <a:t>of </a:t>
            </a:r>
            <a:r>
              <a:rPr lang="en-US" sz="2800" dirty="0" smtClean="0">
                <a:effectLst>
                  <a:outerShdw blurRad="38100" dist="38100" dir="2700000" algn="tl">
                    <a:srgbClr val="000000">
                      <a:alpha val="43137"/>
                    </a:srgbClr>
                  </a:outerShdw>
                </a:effectLst>
              </a:rPr>
              <a:t>Team </a:t>
            </a:r>
            <a:r>
              <a:rPr lang="en-US" sz="2800" dirty="0">
                <a:effectLst>
                  <a:outerShdw blurRad="38100" dist="38100" dir="2700000" algn="tl">
                    <a:srgbClr val="000000">
                      <a:alpha val="43137"/>
                    </a:srgbClr>
                  </a:outerShdw>
                </a:effectLst>
              </a:rPr>
              <a:t>M</a:t>
            </a:r>
            <a:r>
              <a:rPr lang="en-US" sz="2800" dirty="0" smtClean="0">
                <a:effectLst>
                  <a:outerShdw blurRad="38100" dist="38100" dir="2700000" algn="tl">
                    <a:srgbClr val="000000">
                      <a:alpha val="43137"/>
                    </a:srgbClr>
                  </a:outerShdw>
                </a:effectLst>
              </a:rPr>
              <a:t>embers </a:t>
            </a:r>
            <a:r>
              <a:rPr lang="en-US" sz="2800" dirty="0">
                <a:effectLst>
                  <a:outerShdw blurRad="38100" dist="38100" dir="2700000" algn="tl">
                    <a:srgbClr val="000000">
                      <a:alpha val="43137"/>
                    </a:srgbClr>
                  </a:outerShdw>
                </a:effectLst>
              </a:rPr>
              <a:t>in </a:t>
            </a:r>
            <a:r>
              <a:rPr lang="en-US" sz="2800" dirty="0" smtClean="0">
                <a:effectLst>
                  <a:outerShdw blurRad="38100" dist="38100" dir="2700000" algn="tl">
                    <a:srgbClr val="000000">
                      <a:alpha val="43137"/>
                    </a:srgbClr>
                  </a:outerShdw>
                </a:effectLst>
              </a:rPr>
              <a:t>Implementation </a:t>
            </a:r>
            <a:r>
              <a:rPr lang="en-US" sz="2800" dirty="0">
                <a:effectLst>
                  <a:outerShdw blurRad="38100" dist="38100" dir="2700000" algn="tl">
                    <a:srgbClr val="000000">
                      <a:alpha val="43137"/>
                    </a:srgbClr>
                  </a:outerShdw>
                </a:effectLst>
              </a:rPr>
              <a:t>of IEP  </a:t>
            </a:r>
            <a:r>
              <a:rPr lang="en-US" sz="2400" dirty="0" smtClean="0">
                <a:effectLst>
                  <a:outerShdw blurRad="38100" dist="38100" dir="2700000" algn="tl">
                    <a:srgbClr val="000000">
                      <a:alpha val="43137"/>
                    </a:srgbClr>
                  </a:outerShdw>
                </a:effectLst>
              </a:rPr>
              <a:t>(Including </a:t>
            </a:r>
            <a:r>
              <a:rPr lang="en-US" sz="2400" dirty="0">
                <a:effectLst>
                  <a:outerShdw blurRad="38100" dist="38100" dir="2700000" algn="tl">
                    <a:srgbClr val="000000">
                      <a:alpha val="43137"/>
                    </a:srgbClr>
                  </a:outerShdw>
                </a:effectLst>
              </a:rPr>
              <a:t>R</a:t>
            </a:r>
            <a:r>
              <a:rPr lang="en-US" sz="2400" dirty="0" smtClean="0">
                <a:effectLst>
                  <a:outerShdw blurRad="38100" dist="38100" dir="2700000" algn="tl">
                    <a:srgbClr val="000000">
                      <a:alpha val="43137"/>
                    </a:srgbClr>
                  </a:outerShdw>
                </a:effectLst>
              </a:rPr>
              <a:t>elationship </a:t>
            </a:r>
            <a:r>
              <a:rPr lang="en-US" sz="2400" dirty="0">
                <a:effectLst>
                  <a:outerShdw blurRad="38100" dist="38100" dir="2700000" algn="tl">
                    <a:srgbClr val="000000">
                      <a:alpha val="43137"/>
                    </a:srgbClr>
                  </a:outerShdw>
                </a:effectLst>
              </a:rPr>
              <a:t>of IEP with </a:t>
            </a:r>
            <a:r>
              <a:rPr lang="en-US" sz="2400" dirty="0" smtClean="0">
                <a:effectLst>
                  <a:outerShdw blurRad="38100" dist="38100" dir="2700000" algn="tl">
                    <a:srgbClr val="000000">
                      <a:alpha val="43137"/>
                    </a:srgbClr>
                  </a:outerShdw>
                </a:effectLst>
              </a:rPr>
              <a:t>Instruction &amp; Assessment)</a:t>
            </a:r>
          </a:p>
          <a:p>
            <a:pPr>
              <a:buFont typeface="Wingdings" panose="05000000000000000000" pitchFamily="2" charset="2"/>
              <a:buChar char="ü"/>
            </a:pPr>
            <a:r>
              <a:rPr lang="en-US" sz="2800" dirty="0" smtClean="0">
                <a:effectLst>
                  <a:outerShdw blurRad="38100" dist="38100" dir="2700000" algn="tl">
                    <a:srgbClr val="000000">
                      <a:alpha val="43137"/>
                    </a:srgbClr>
                  </a:outerShdw>
                </a:effectLst>
              </a:rPr>
              <a:t>Engage in Individual &amp; Group </a:t>
            </a:r>
            <a:r>
              <a:rPr lang="en-US" sz="2800" dirty="0">
                <a:effectLst>
                  <a:outerShdw blurRad="38100" dist="38100" dir="2700000" algn="tl">
                    <a:srgbClr val="000000">
                      <a:alpha val="43137"/>
                    </a:srgbClr>
                  </a:outerShdw>
                </a:effectLst>
              </a:rPr>
              <a:t>L</a:t>
            </a:r>
            <a:r>
              <a:rPr lang="en-US" sz="2800" dirty="0" smtClean="0">
                <a:effectLst>
                  <a:outerShdw blurRad="38100" dist="38100" dir="2700000" algn="tl">
                    <a:srgbClr val="000000">
                      <a:alpha val="43137"/>
                    </a:srgbClr>
                  </a:outerShdw>
                </a:effectLst>
              </a:rPr>
              <a:t>earning</a:t>
            </a:r>
            <a:endParaRPr lang="en-US" sz="2800" dirty="0">
              <a:effectLst>
                <a:outerShdw blurRad="38100" dist="38100" dir="2700000" algn="tl">
                  <a:srgbClr val="000000">
                    <a:alpha val="43137"/>
                  </a:srgbClr>
                </a:outerShdw>
              </a:effectLst>
              <a:latin typeface="+mj-lt"/>
            </a:endParaRPr>
          </a:p>
        </p:txBody>
      </p:sp>
      <p:sp>
        <p:nvSpPr>
          <p:cNvPr id="4" name="Title 1"/>
          <p:cNvSpPr txBox="1">
            <a:spLocks/>
          </p:cNvSpPr>
          <p:nvPr/>
        </p:nvSpPr>
        <p:spPr bwMode="auto">
          <a:xfrm>
            <a:off x="609600" y="427038"/>
            <a:ext cx="82296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bodyPr>
          <a:lstStyle>
            <a:lvl1pPr algn="ctr" rtl="0" fontAlgn="base">
              <a:spcBef>
                <a:spcPct val="0"/>
              </a:spcBef>
              <a:spcAft>
                <a:spcPct val="0"/>
              </a:spcAft>
              <a:defRPr sz="4200" b="1">
                <a:solidFill>
                  <a:schemeClr val="bg1"/>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2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Module 4:</a:t>
            </a:r>
            <a:r>
              <a:rPr kumimoji="0" lang="en-US" sz="4200" b="1" i="0" u="none" strike="noStrike" kern="0" cap="none" spc="0" normalizeH="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 Expected Participant Outcomes</a:t>
            </a:r>
            <a:endParaRPr kumimoji="0" lang="en-US" sz="42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endParaRPr>
          </a:p>
        </p:txBody>
      </p:sp>
    </p:spTree>
    <p:extLst>
      <p:ext uri="{BB962C8B-B14F-4D97-AF65-F5344CB8AC3E}">
        <p14:creationId xmlns:p14="http://schemas.microsoft.com/office/powerpoint/2010/main" val="3155415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10" name="Rectangle 9"/>
          <p:cNvSpPr/>
          <p:nvPr/>
        </p:nvSpPr>
        <p:spPr>
          <a:xfrm>
            <a:off x="476250" y="419100"/>
            <a:ext cx="2895600" cy="2571750"/>
          </a:xfrm>
          <a:prstGeom prst="rect">
            <a:avLst/>
          </a:prstGeom>
          <a:solidFill>
            <a:srgbClr val="FFCD2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2060"/>
                </a:solidFill>
              </a:rPr>
              <a:t>Process</a:t>
            </a:r>
            <a:endParaRPr lang="en-US" sz="2400" dirty="0">
              <a:solidFill>
                <a:srgbClr val="002060"/>
              </a:solidFill>
            </a:endParaRPr>
          </a:p>
          <a:p>
            <a:pPr algn="ctr"/>
            <a:r>
              <a:rPr lang="en-US" sz="2400" dirty="0">
                <a:solidFill>
                  <a:srgbClr val="002060"/>
                </a:solidFill>
              </a:rPr>
              <a:t>Planning to determine what is needed for students to benefit from </a:t>
            </a:r>
            <a:r>
              <a:rPr lang="en-US" sz="2400" dirty="0" smtClean="0">
                <a:solidFill>
                  <a:srgbClr val="002060"/>
                </a:solidFill>
              </a:rPr>
              <a:t>education</a:t>
            </a:r>
            <a:endParaRPr lang="en-US" sz="2400" dirty="0">
              <a:solidFill>
                <a:srgbClr val="002060"/>
              </a:solidFill>
            </a:endParaRPr>
          </a:p>
        </p:txBody>
      </p:sp>
      <p:sp>
        <p:nvSpPr>
          <p:cNvPr id="11" name="Rectangle 10"/>
          <p:cNvSpPr/>
          <p:nvPr/>
        </p:nvSpPr>
        <p:spPr>
          <a:xfrm>
            <a:off x="476250" y="3924300"/>
            <a:ext cx="2895600" cy="257175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2060"/>
                </a:solidFill>
              </a:rPr>
              <a:t>Product</a:t>
            </a:r>
          </a:p>
          <a:p>
            <a:pPr algn="ctr"/>
            <a:r>
              <a:rPr lang="en-US" sz="2400" dirty="0">
                <a:solidFill>
                  <a:srgbClr val="002060"/>
                </a:solidFill>
              </a:rPr>
              <a:t>Individualized plan reasonably calculated to result in an educational </a:t>
            </a:r>
            <a:r>
              <a:rPr lang="en-US" sz="2400" dirty="0" smtClean="0">
                <a:solidFill>
                  <a:srgbClr val="002060"/>
                </a:solidFill>
              </a:rPr>
              <a:t>benefit</a:t>
            </a:r>
            <a:endParaRPr lang="en-US" sz="2400" dirty="0">
              <a:solidFill>
                <a:srgbClr val="002060"/>
              </a:solidFill>
            </a:endParaRPr>
          </a:p>
        </p:txBody>
      </p:sp>
      <p:grpSp>
        <p:nvGrpSpPr>
          <p:cNvPr id="12" name="Group 11"/>
          <p:cNvGrpSpPr/>
          <p:nvPr/>
        </p:nvGrpSpPr>
        <p:grpSpPr>
          <a:xfrm>
            <a:off x="1501213" y="3009900"/>
            <a:ext cx="845674" cy="883773"/>
            <a:chOff x="1368862" y="3097020"/>
            <a:chExt cx="563294" cy="563294"/>
          </a:xfrm>
          <a:solidFill>
            <a:srgbClr val="002060"/>
          </a:solidFill>
          <a:scene3d>
            <a:camera prst="orthographicFront">
              <a:rot lat="0" lon="0" rev="0"/>
            </a:camera>
            <a:lightRig rig="balanced" dir="t">
              <a:rot lat="0" lon="0" rev="8700000"/>
            </a:lightRig>
          </a:scene3d>
        </p:grpSpPr>
        <p:sp>
          <p:nvSpPr>
            <p:cNvPr id="13" name="Plus 12"/>
            <p:cNvSpPr/>
            <p:nvPr/>
          </p:nvSpPr>
          <p:spPr>
            <a:xfrm>
              <a:off x="1368862" y="3097020"/>
              <a:ext cx="563294" cy="563294"/>
            </a:xfrm>
            <a:prstGeom prst="mathPlus">
              <a:avLst/>
            </a:prstGeom>
            <a:grpFill/>
            <a:ln>
              <a:noFill/>
            </a:ln>
            <a:effectLst>
              <a:outerShdw blurRad="44450" dist="27940" dir="5400000" algn="ctr">
                <a:srgbClr val="000000">
                  <a:alpha val="32000"/>
                </a:srgbClr>
              </a:outerShdw>
            </a:effectLst>
            <a:sp3d>
              <a:bevelT w="190500" h="38100"/>
            </a:sp3d>
          </p:spPr>
          <p:style>
            <a:lnRef idx="0">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4" name="Plus 4"/>
            <p:cNvSpPr/>
            <p:nvPr/>
          </p:nvSpPr>
          <p:spPr>
            <a:xfrm>
              <a:off x="1443527" y="3312424"/>
              <a:ext cx="413964" cy="132486"/>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400050">
                <a:lnSpc>
                  <a:spcPct val="90000"/>
                </a:lnSpc>
                <a:spcBef>
                  <a:spcPct val="0"/>
                </a:spcBef>
                <a:spcAft>
                  <a:spcPct val="35000"/>
                </a:spcAft>
              </a:pPr>
              <a:endParaRPr lang="en-US" sz="900">
                <a:solidFill>
                  <a:prstClr val="white"/>
                </a:solidFill>
              </a:endParaRPr>
            </a:p>
          </p:txBody>
        </p:sp>
      </p:grpSp>
      <p:sp>
        <p:nvSpPr>
          <p:cNvPr id="15" name="Oval 14"/>
          <p:cNvSpPr/>
          <p:nvPr/>
        </p:nvSpPr>
        <p:spPr>
          <a:xfrm>
            <a:off x="4914900" y="1480110"/>
            <a:ext cx="4038600" cy="3943350"/>
          </a:xfrm>
          <a:prstGeom prst="ellipse">
            <a:avLst/>
          </a:prstGeom>
          <a:gradFill flip="none" rotWithShape="1">
            <a:gsLst>
              <a:gs pos="0">
                <a:srgbClr val="ADB6B5">
                  <a:tint val="66000"/>
                  <a:satMod val="160000"/>
                </a:srgbClr>
              </a:gs>
              <a:gs pos="50000">
                <a:srgbClr val="ADB6B5">
                  <a:tint val="44500"/>
                  <a:satMod val="160000"/>
                </a:srgbClr>
              </a:gs>
              <a:gs pos="100000">
                <a:srgbClr val="ADB6B5">
                  <a:tint val="23500"/>
                  <a:satMod val="160000"/>
                </a:srgbClr>
              </a:gs>
            </a:gsLst>
            <a:lin ang="27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ight Arrow 15"/>
          <p:cNvSpPr/>
          <p:nvPr/>
        </p:nvSpPr>
        <p:spPr>
          <a:xfrm>
            <a:off x="2749753" y="3148946"/>
            <a:ext cx="1983406" cy="605679"/>
          </a:xfrm>
          <a:prstGeom prst="rightArrow">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4914900" y="2051401"/>
            <a:ext cx="4038600" cy="2800767"/>
          </a:xfrm>
          <a:prstGeom prst="rect">
            <a:avLst/>
          </a:prstGeom>
          <a:noFill/>
        </p:spPr>
        <p:txBody>
          <a:bodyPr wrap="square" rtlCol="0" anchor="ctr">
            <a:spAutoFit/>
          </a:bodyPr>
          <a:lstStyle/>
          <a:p>
            <a:pPr algn="ctr"/>
            <a:r>
              <a:rPr lang="en-US" sz="2800" b="1" dirty="0" smtClean="0">
                <a:solidFill>
                  <a:prstClr val="black"/>
                </a:solidFill>
              </a:rPr>
              <a:t>Ultimate </a:t>
            </a:r>
          </a:p>
          <a:p>
            <a:pPr algn="ctr"/>
            <a:r>
              <a:rPr lang="en-US" sz="2800" b="1" dirty="0" smtClean="0">
                <a:solidFill>
                  <a:prstClr val="black"/>
                </a:solidFill>
              </a:rPr>
              <a:t>Outcomes</a:t>
            </a:r>
          </a:p>
          <a:p>
            <a:pPr algn="ctr"/>
            <a:r>
              <a:rPr lang="en-US" sz="2400" dirty="0" smtClean="0">
                <a:solidFill>
                  <a:prstClr val="black"/>
                </a:solidFill>
              </a:rPr>
              <a:t>Students with disabilities meet promotion &amp; graduation requirements that lead to preparation for college, </a:t>
            </a:r>
          </a:p>
          <a:p>
            <a:pPr algn="ctr"/>
            <a:r>
              <a:rPr lang="en-US" sz="2400" dirty="0" smtClean="0">
                <a:solidFill>
                  <a:prstClr val="black"/>
                </a:solidFill>
              </a:rPr>
              <a:t>career, &amp; life.</a:t>
            </a:r>
            <a:endParaRPr lang="en-US" sz="2400" dirty="0">
              <a:solidFill>
                <a:prstClr val="black"/>
              </a:solidFill>
            </a:endParaRPr>
          </a:p>
        </p:txBody>
      </p:sp>
    </p:spTree>
    <p:extLst>
      <p:ext uri="{BB962C8B-B14F-4D97-AF65-F5344CB8AC3E}">
        <p14:creationId xmlns:p14="http://schemas.microsoft.com/office/powerpoint/2010/main" val="27593662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100000">
              <a:srgbClr val="0099DE"/>
            </a:gs>
            <a:gs pos="0">
              <a:srgbClr val="085DAC"/>
            </a:gs>
          </a:gsLst>
          <a:lin ang="5400000" scaled="1"/>
        </a:gradFill>
        <a:effectLst/>
      </p:bgPr>
    </p:bg>
    <p:spTree>
      <p:nvGrpSpPr>
        <p:cNvPr id="1" name=""/>
        <p:cNvGrpSpPr/>
        <p:nvPr/>
      </p:nvGrpSpPr>
      <p:grpSpPr>
        <a:xfrm>
          <a:off x="0" y="0"/>
          <a:ext cx="0" cy="0"/>
          <a:chOff x="0" y="0"/>
          <a:chExt cx="0" cy="0"/>
        </a:xfrm>
      </p:grpSpPr>
      <p:sp>
        <p:nvSpPr>
          <p:cNvPr id="5" name="Rectangle 4"/>
          <p:cNvSpPr/>
          <p:nvPr/>
        </p:nvSpPr>
        <p:spPr>
          <a:xfrm>
            <a:off x="304800" y="1295400"/>
            <a:ext cx="8534400" cy="5029200"/>
          </a:xfrm>
          <a:prstGeom prst="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defTabSz="914362">
              <a:spcBef>
                <a:spcPts val="1000"/>
              </a:spcBef>
              <a:defRPr/>
            </a:pPr>
            <a:r>
              <a:rPr lang="en-US" sz="3600" dirty="0">
                <a:solidFill>
                  <a:prstClr val="white"/>
                </a:solidFill>
                <a:effectLst>
                  <a:outerShdw blurRad="38100" dist="38100" dir="2700000" algn="tl">
                    <a:srgbClr val="000000">
                      <a:alpha val="43137"/>
                    </a:srgbClr>
                  </a:outerShdw>
                </a:effectLst>
              </a:rPr>
              <a:t>Accommodations allow a student to complete the same assignment or test that other students are given but with a </a:t>
            </a:r>
            <a:r>
              <a:rPr lang="en-US" sz="4400" u="sng" dirty="0">
                <a:solidFill>
                  <a:prstClr val="white"/>
                </a:solidFill>
                <a:effectLst>
                  <a:outerShdw blurRad="38100" dist="38100" dir="2700000" algn="tl">
                    <a:srgbClr val="000000">
                      <a:alpha val="43137"/>
                    </a:srgbClr>
                  </a:outerShdw>
                </a:effectLst>
              </a:rPr>
              <a:t>change in the timing, format, setting, schedule, response or presentation</a:t>
            </a:r>
            <a:r>
              <a:rPr lang="en-US" sz="3600" dirty="0">
                <a:solidFill>
                  <a:prstClr val="white"/>
                </a:solidFill>
                <a:effectLst>
                  <a:outerShdw blurRad="38100" dist="38100" dir="2700000" algn="tl">
                    <a:srgbClr val="000000">
                      <a:alpha val="43137"/>
                    </a:srgbClr>
                  </a:outerShdw>
                </a:effectLst>
              </a:rPr>
              <a:t>.  An accommodation </a:t>
            </a:r>
            <a:r>
              <a:rPr lang="en-US" sz="4000" dirty="0">
                <a:solidFill>
                  <a:prstClr val="white"/>
                </a:solidFill>
                <a:effectLst>
                  <a:outerShdw blurRad="38100" dist="38100" dir="2700000" algn="tl">
                    <a:srgbClr val="000000">
                      <a:alpha val="43137"/>
                    </a:srgbClr>
                  </a:outerShdw>
                </a:effectLst>
              </a:rPr>
              <a:t>does not alter </a:t>
            </a:r>
            <a:r>
              <a:rPr lang="en-US" sz="3600" dirty="0">
                <a:solidFill>
                  <a:prstClr val="white"/>
                </a:solidFill>
                <a:effectLst>
                  <a:outerShdw blurRad="38100" dist="38100" dir="2700000" algn="tl">
                    <a:srgbClr val="000000">
                      <a:alpha val="43137"/>
                    </a:srgbClr>
                  </a:outerShdw>
                </a:effectLst>
              </a:rPr>
              <a:t>in any significant way what the test or assignment measures.</a:t>
            </a:r>
          </a:p>
        </p:txBody>
      </p:sp>
      <p:sp>
        <p:nvSpPr>
          <p:cNvPr id="4" name="TextBox 3"/>
          <p:cNvSpPr txBox="1"/>
          <p:nvPr/>
        </p:nvSpPr>
        <p:spPr>
          <a:xfrm>
            <a:off x="0" y="6446644"/>
            <a:ext cx="3296653" cy="369332"/>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Learner Handout Packet, Page </a:t>
            </a:r>
            <a:r>
              <a:rPr lang="en-US" b="1" dirty="0">
                <a:solidFill>
                  <a:schemeClr val="bg1"/>
                </a:solidFill>
                <a:effectLst>
                  <a:outerShdw blurRad="38100" dist="38100" dir="2700000" algn="tl">
                    <a:srgbClr val="000000">
                      <a:alpha val="43137"/>
                    </a:srgbClr>
                  </a:outerShdw>
                </a:effectLst>
              </a:rPr>
              <a:t>3</a:t>
            </a:r>
          </a:p>
        </p:txBody>
      </p:sp>
      <p:sp>
        <p:nvSpPr>
          <p:cNvPr id="6" name="Title 1"/>
          <p:cNvSpPr txBox="1">
            <a:spLocks noGrp="1"/>
          </p:cNvSpPr>
          <p:nvPr>
            <p:ph type="title"/>
          </p:nvPr>
        </p:nvSpPr>
        <p:spPr bwMode="auto">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36" tIns="45718" rIns="91436" bIns="45718" numCol="1" anchor="ctr" anchorCtr="0" compatLnSpc="1">
            <a:prstTxWarp prst="textNoShape">
              <a:avLst/>
            </a:prstTxWarp>
            <a:normAutofit fontScale="97500"/>
          </a:bodyPr>
          <a:lstStyle>
            <a:lvl1pPr algn="ctr" rtl="0" fontAlgn="base">
              <a:spcBef>
                <a:spcPct val="0"/>
              </a:spcBef>
              <a:spcAft>
                <a:spcPct val="0"/>
              </a:spcAft>
              <a:defRPr sz="4200" b="1">
                <a:solidFill>
                  <a:schemeClr val="tx2"/>
                </a:solidFill>
                <a:latin typeface="Calibri" panose="020F0502020204030204" pitchFamily="34" charset="0"/>
                <a:ea typeface="+mj-ea"/>
                <a:cs typeface="+mj-cs"/>
              </a:defRPr>
            </a:lvl1pPr>
            <a:lvl2pPr algn="ctr" rtl="0" fontAlgn="base">
              <a:spcBef>
                <a:spcPct val="0"/>
              </a:spcBef>
              <a:spcAft>
                <a:spcPct val="0"/>
              </a:spcAft>
              <a:defRPr sz="4200" b="1">
                <a:solidFill>
                  <a:schemeClr val="tx2"/>
                </a:solidFill>
                <a:latin typeface="Arial" charset="0"/>
              </a:defRPr>
            </a:lvl2pPr>
            <a:lvl3pPr algn="ctr" rtl="0" fontAlgn="base">
              <a:spcBef>
                <a:spcPct val="0"/>
              </a:spcBef>
              <a:spcAft>
                <a:spcPct val="0"/>
              </a:spcAft>
              <a:defRPr sz="4200" b="1">
                <a:solidFill>
                  <a:schemeClr val="tx2"/>
                </a:solidFill>
                <a:latin typeface="Arial" charset="0"/>
              </a:defRPr>
            </a:lvl3pPr>
            <a:lvl4pPr algn="ctr" rtl="0" fontAlgn="base">
              <a:spcBef>
                <a:spcPct val="0"/>
              </a:spcBef>
              <a:spcAft>
                <a:spcPct val="0"/>
              </a:spcAft>
              <a:defRPr sz="4200" b="1">
                <a:solidFill>
                  <a:schemeClr val="tx2"/>
                </a:solidFill>
                <a:latin typeface="Arial" charset="0"/>
              </a:defRPr>
            </a:lvl4pPr>
            <a:lvl5pPr algn="ctr" rtl="0" fontAlgn="base">
              <a:spcBef>
                <a:spcPct val="0"/>
              </a:spcBef>
              <a:spcAft>
                <a:spcPct val="0"/>
              </a:spcAft>
              <a:defRPr sz="4200" b="1">
                <a:solidFill>
                  <a:schemeClr val="tx2"/>
                </a:solidFill>
                <a:latin typeface="Arial" charset="0"/>
              </a:defRPr>
            </a:lvl5pPr>
            <a:lvl6pPr marL="457181" algn="ctr" rtl="0" fontAlgn="base">
              <a:spcBef>
                <a:spcPct val="0"/>
              </a:spcBef>
              <a:spcAft>
                <a:spcPct val="0"/>
              </a:spcAft>
              <a:defRPr sz="4200" b="1">
                <a:solidFill>
                  <a:schemeClr val="tx2"/>
                </a:solidFill>
                <a:latin typeface="Arial" charset="0"/>
              </a:defRPr>
            </a:lvl6pPr>
            <a:lvl7pPr marL="914362" algn="ctr" rtl="0" fontAlgn="base">
              <a:spcBef>
                <a:spcPct val="0"/>
              </a:spcBef>
              <a:spcAft>
                <a:spcPct val="0"/>
              </a:spcAft>
              <a:defRPr sz="4200" b="1">
                <a:solidFill>
                  <a:schemeClr val="tx2"/>
                </a:solidFill>
                <a:latin typeface="Arial" charset="0"/>
              </a:defRPr>
            </a:lvl7pPr>
            <a:lvl8pPr marL="1371543" algn="ctr" rtl="0" fontAlgn="base">
              <a:spcBef>
                <a:spcPct val="0"/>
              </a:spcBef>
              <a:spcAft>
                <a:spcPct val="0"/>
              </a:spcAft>
              <a:defRPr sz="4200" b="1">
                <a:solidFill>
                  <a:schemeClr val="tx2"/>
                </a:solidFill>
                <a:latin typeface="Arial" charset="0"/>
              </a:defRPr>
            </a:lvl8pPr>
            <a:lvl9pPr marL="1828724" algn="ctr" rtl="0" fontAlgn="base">
              <a:spcBef>
                <a:spcPct val="0"/>
              </a:spcBef>
              <a:spcAft>
                <a:spcPct val="0"/>
              </a:spcAft>
              <a:defRPr sz="4200" b="1">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rPr>
              <a:t>Accommodation Defined</a:t>
            </a:r>
            <a:endParaRPr kumimoji="0" lang="en-US" sz="4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j-ea"/>
              <a:cs typeface="+mj-cs"/>
            </a:endParaRPr>
          </a:p>
        </p:txBody>
      </p:sp>
    </p:spTree>
    <p:extLst>
      <p:ext uri="{BB962C8B-B14F-4D97-AF65-F5344CB8AC3E}">
        <p14:creationId xmlns:p14="http://schemas.microsoft.com/office/powerpoint/2010/main" val="495866099"/>
      </p:ext>
    </p:extLst>
  </p:cSld>
  <p:clrMapOvr>
    <a:masterClrMapping/>
  </p:clrMapOvr>
  <p:timing>
    <p:tnLst>
      <p:par>
        <p:cTn id="1" dur="indefinite" restart="never" nodeType="tmRoot"/>
      </p:par>
    </p:tnLst>
  </p:timing>
</p:sld>
</file>

<file path=ppt/theme/theme1.xml><?xml version="1.0" encoding="utf-8"?>
<a:theme xmlns:a="http://schemas.openxmlformats.org/drawingml/2006/main" name="apple and book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apple and book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0_Default Design">
  <a:themeElements>
    <a:clrScheme name="Default Design 13">
      <a:dk1>
        <a:srgbClr val="000000"/>
      </a:dk1>
      <a:lt1>
        <a:srgbClr val="FFFFFF"/>
      </a:lt1>
      <a:dk2>
        <a:srgbClr val="FFFFFF"/>
      </a:dk2>
      <a:lt2>
        <a:srgbClr val="C0C0C0"/>
      </a:lt2>
      <a:accent1>
        <a:srgbClr val="E62C00"/>
      </a:accent1>
      <a:accent2>
        <a:srgbClr val="FFCC00"/>
      </a:accent2>
      <a:accent3>
        <a:srgbClr val="FFFFFF"/>
      </a:accent3>
      <a:accent4>
        <a:srgbClr val="000000"/>
      </a:accent4>
      <a:accent5>
        <a:srgbClr val="F0ACAA"/>
      </a:accent5>
      <a:accent6>
        <a:srgbClr val="E7B900"/>
      </a:accent6>
      <a:hlink>
        <a:srgbClr val="FF9933"/>
      </a:hlink>
      <a:folHlink>
        <a:srgbClr val="5F5F5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FFFFFF"/>
        </a:dk2>
        <a:lt2>
          <a:srgbClr val="C0C0C0"/>
        </a:lt2>
        <a:accent1>
          <a:srgbClr val="E62C00"/>
        </a:accent1>
        <a:accent2>
          <a:srgbClr val="FFCC00"/>
        </a:accent2>
        <a:accent3>
          <a:srgbClr val="FFFFFF"/>
        </a:accent3>
        <a:accent4>
          <a:srgbClr val="000000"/>
        </a:accent4>
        <a:accent5>
          <a:srgbClr val="F0ACAA"/>
        </a:accent5>
        <a:accent6>
          <a:srgbClr val="E7B900"/>
        </a:accent6>
        <a:hlink>
          <a:srgbClr val="FF9933"/>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1_Default Design">
  <a:themeElements>
    <a:clrScheme name="Default Design 13">
      <a:dk1>
        <a:srgbClr val="000000"/>
      </a:dk1>
      <a:lt1>
        <a:srgbClr val="FFFFFF"/>
      </a:lt1>
      <a:dk2>
        <a:srgbClr val="FFFFFF"/>
      </a:dk2>
      <a:lt2>
        <a:srgbClr val="C0C0C0"/>
      </a:lt2>
      <a:accent1>
        <a:srgbClr val="E62C00"/>
      </a:accent1>
      <a:accent2>
        <a:srgbClr val="FFCC00"/>
      </a:accent2>
      <a:accent3>
        <a:srgbClr val="FFFFFF"/>
      </a:accent3>
      <a:accent4>
        <a:srgbClr val="000000"/>
      </a:accent4>
      <a:accent5>
        <a:srgbClr val="F0ACAA"/>
      </a:accent5>
      <a:accent6>
        <a:srgbClr val="E7B900"/>
      </a:accent6>
      <a:hlink>
        <a:srgbClr val="FF9933"/>
      </a:hlink>
      <a:folHlink>
        <a:srgbClr val="5F5F5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FFFFFF"/>
        </a:dk2>
        <a:lt2>
          <a:srgbClr val="C0C0C0"/>
        </a:lt2>
        <a:accent1>
          <a:srgbClr val="E62C00"/>
        </a:accent1>
        <a:accent2>
          <a:srgbClr val="FFCC00"/>
        </a:accent2>
        <a:accent3>
          <a:srgbClr val="FFFFFF"/>
        </a:accent3>
        <a:accent4>
          <a:srgbClr val="000000"/>
        </a:accent4>
        <a:accent5>
          <a:srgbClr val="F0ACAA"/>
        </a:accent5>
        <a:accent6>
          <a:srgbClr val="E7B900"/>
        </a:accent6>
        <a:hlink>
          <a:srgbClr val="FF9933"/>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IEP Training Template_015 03 24</Template>
  <TotalTime>3792</TotalTime>
  <Words>7437</Words>
  <Application>Microsoft Office PowerPoint</Application>
  <PresentationFormat>On-screen Show (4:3)</PresentationFormat>
  <Paragraphs>872</Paragraphs>
  <Slides>56</Slides>
  <Notes>55</Notes>
  <HiddenSlides>0</HiddenSlides>
  <MMClips>0</MMClips>
  <ScaleCrop>false</ScaleCrop>
  <HeadingPairs>
    <vt:vector size="4" baseType="variant">
      <vt:variant>
        <vt:lpstr>Theme</vt:lpstr>
      </vt:variant>
      <vt:variant>
        <vt:i4>5</vt:i4>
      </vt:variant>
      <vt:variant>
        <vt:lpstr>Slide Titles</vt:lpstr>
      </vt:variant>
      <vt:variant>
        <vt:i4>56</vt:i4>
      </vt:variant>
    </vt:vector>
  </HeadingPairs>
  <TitlesOfParts>
    <vt:vector size="61" baseType="lpstr">
      <vt:lpstr>apple and books</vt:lpstr>
      <vt:lpstr>1_Office Theme</vt:lpstr>
      <vt:lpstr>1_apple and books</vt:lpstr>
      <vt:lpstr>10_Default Design</vt:lpstr>
      <vt:lpstr>11_Default Design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Accommodation Defined</vt:lpstr>
      <vt:lpstr>Modification Defined</vt:lpstr>
      <vt:lpstr>PowerPoint Presentation</vt:lpstr>
      <vt:lpstr>Supplementary Aids &amp; Services</vt:lpstr>
      <vt:lpstr>PowerPoint Presentation</vt:lpstr>
      <vt:lpstr>IEP Team Considerations</vt:lpstr>
      <vt:lpstr>IEP Team Considerations</vt:lpstr>
      <vt:lpstr>Documentation</vt:lpstr>
      <vt:lpstr>Documentation &amp; Communications</vt:lpstr>
      <vt:lpstr>Learning Together Activity:  Selecting Supports</vt:lpstr>
      <vt:lpstr>PowerPoint Presentation</vt:lpstr>
      <vt:lpstr>PowerPoint Presentation</vt:lpstr>
      <vt:lpstr>PowerPoint Presentation</vt:lpstr>
      <vt:lpstr>Statewide Assessments</vt:lpstr>
      <vt:lpstr>LRE Considerations</vt:lpstr>
      <vt:lpstr>LRE Considerations</vt:lpstr>
      <vt:lpstr>LRE – Services Considerations</vt:lpstr>
      <vt:lpstr>Learning Together Activity:  Reflection</vt:lpstr>
      <vt:lpstr>Determining Service Needs</vt:lpstr>
      <vt:lpstr>Determining Service Needs</vt:lpstr>
      <vt:lpstr>Determining Service Needs</vt:lpstr>
      <vt:lpstr>Determining Service Needs</vt:lpstr>
      <vt:lpstr>Related Services</vt:lpstr>
      <vt:lpstr>Learning Together Activity:  Program/Services Decisions</vt:lpstr>
      <vt:lpstr>PowerPoint Presentation</vt:lpstr>
      <vt:lpstr>Behavior Intervention Plan (BIP)</vt:lpstr>
      <vt:lpstr>Behavior Intervention Plan (BIP)</vt:lpstr>
      <vt:lpstr>Behavior Intervention Plan (BIP)</vt:lpstr>
      <vt:lpstr>Behavior Intervention Plan (BIP)</vt:lpstr>
      <vt:lpstr>Individual Graduation Plan (IGP)</vt:lpstr>
      <vt:lpstr>Secondary Transition Plan</vt:lpstr>
      <vt:lpstr>Secondary Transition Plan</vt:lpstr>
      <vt:lpstr>PowerPoint Presentation</vt:lpstr>
      <vt:lpstr>PowerPoint Presentation</vt:lpstr>
      <vt:lpstr>Ensuring Successful Implementation</vt:lpstr>
      <vt:lpstr>Universal Design for Learning: An Accommodation for All</vt:lpstr>
      <vt:lpstr>Assistive Technology</vt:lpstr>
      <vt:lpstr>Ensuring Successful Implementation</vt:lpstr>
      <vt:lpstr>Ensuring Successful Implementation</vt:lpstr>
      <vt:lpstr>IEP: An Ongoing Process</vt:lpstr>
      <vt:lpstr>Summary</vt:lpstr>
      <vt:lpstr>Summary</vt:lpstr>
      <vt:lpstr>Summary</vt:lpstr>
      <vt:lpstr>Summary</vt:lpstr>
      <vt:lpstr>Summary</vt:lpstr>
      <vt:lpstr>PowerPoint Presentation</vt:lpstr>
      <vt:lpstr>PowerPoint Presentation</vt:lpstr>
      <vt:lpstr>End of Module Four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Owner</dc:creator>
  <cp:lastModifiedBy>Nancy Hicks</cp:lastModifiedBy>
  <cp:revision>261</cp:revision>
  <cp:lastPrinted>2015-08-27T19:51:03Z</cp:lastPrinted>
  <dcterms:created xsi:type="dcterms:W3CDTF">2015-05-13T15:37:42Z</dcterms:created>
  <dcterms:modified xsi:type="dcterms:W3CDTF">2015-11-03T15:07:14Z</dcterms:modified>
</cp:coreProperties>
</file>