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5143500" type="screen16x9"/>
  <p:notesSz cx="6858000" cy="9144000"/>
  <p:embeddedFontLst>
    <p:embeddedFont>
      <p:font typeface="Calibri" panose="020F0502020204030204" pitchFamily="34" charset="0"/>
      <p:regular r:id="rId57"/>
      <p:bold r:id="rId58"/>
      <p:italic r:id="rId59"/>
      <p:boldItalic r:id="rId60"/>
    </p:embeddedFont>
    <p:embeddedFont>
      <p:font typeface="Roboto"/>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06498D-EAE7-4E85-A3D6-9924D77622D1}">
  <a:tblStyle styleId="{AC06498D-EAE7-4E85-A3D6-9924D77622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67" name="Google Shape;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1b9fae85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41b9fae85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241b9fae855_1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1b9fae85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41b9fae85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241b9fae855_1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23a98c598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23a98c598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223a98c598c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eeb890f13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eeb890f13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grading scale has been phased in to allow schools time to respond to higher expectations in each index.  The change in 2023-2024 was delayed due to COVID-19.</a:t>
            </a:r>
            <a:endParaRPr/>
          </a:p>
        </p:txBody>
      </p:sp>
      <p:sp>
        <p:nvSpPr>
          <p:cNvPr id="145" name="Google Shape;145;g1eeb890f13d_0_1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23a98c598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23a98c598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223a98c598c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1d4f30208d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1d4f30208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21d4f30208d_0_1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23a56570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23a56570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223a56570b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a98c598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3a98c598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223a98c598c_0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23a98c598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23a98c598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223a98c598c_0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3a98c598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23a98c598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223a98c598c_0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8fcdbf7b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8fcdbf7b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g28fcdbf7b7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03078fe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03078fe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2103078fe4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12eab757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12eab757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212eab7571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36b4148f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436b4148f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2436b4148f5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23a98c598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23a98c598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223a98c598c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12eab7571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12eab7571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212eab75717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23a98c598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23a98c598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223a98c598c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37232d869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37232d869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There will be two full years for achievement scores and one full year of growth scores, before the screener is to be included in Assessment Index.</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33" name="Google Shape;233;g237232d8694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3b7a1269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3b7a1269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23b7a12694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436b4148f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436b4148f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2436b4148f5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12eab7571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12eab7571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212eab75717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eeb890f1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eeb890f1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1eeb890f13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1056566442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105656644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21056566442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1056566442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1056566442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21056566442_1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1056566442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105656644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21056566442_1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1056566442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1056566442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21056566442_1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41f00232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41f00232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241f00232b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1056566442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1056566442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21056566442_1_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37232d869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37232d869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237232d8694_0_9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eeb890f13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eeb890f13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1eeb890f13d_0_9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37232d869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37232d869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237232d8694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eeb890f13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eeb890f13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g1eeb890f13d_0_10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eeb890f13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eeb890f13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1eeb890f13d_0_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130a86dd2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130a86dd2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2130a86dd26_0_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41f00232b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41f00232b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241f00232bf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1d4f30208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1d4f30208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21d4f30208d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1d4f30208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1d4f30208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21d4f30208d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eeb890f13d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eeb890f13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1eeb890f13d_0_1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37232d869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37232d869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237232d8694_0_5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eeb890f13d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eeb890f13d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1eeb890f13d_0_1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eeb890f13d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eeb890f13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1eeb890f13d_0_1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37232d869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37232d869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g237232d8694_0_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eeb890f13d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eeb890f13d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g1eeb890f13d_0_1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eeb890f13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eeb890f13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1eeb890f13d_0_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37232d869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37232d869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237232d8694_0_7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eeb890f13d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eeb890f13d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g1eeb890f13d_0_1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37232d869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37232d869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237232d8694_0_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eeb890f13d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eeb890f13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1eeb890f13d_0_1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eeb890f13d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eeb890f13d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1eeb890f13d_0_1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eeb890f13d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eeb890f13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1eeb890f13d_0_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22f30c9f8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22f30c9f8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222f30c9f88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41b9fae85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41b9fae85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41b9fae855_1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22faa77db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22faa77db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222faa77dbd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cSld name="Cover Title">
    <p:spTree>
      <p:nvGrpSpPr>
        <p:cNvPr id="1" name="Shape 54"/>
        <p:cNvGrpSpPr/>
        <p:nvPr/>
      </p:nvGrpSpPr>
      <p:grpSpPr>
        <a:xfrm>
          <a:off x="0" y="0"/>
          <a:ext cx="0" cy="0"/>
          <a:chOff x="0" y="0"/>
          <a:chExt cx="0" cy="0"/>
        </a:xfrm>
      </p:grpSpPr>
      <p:pic>
        <p:nvPicPr>
          <p:cNvPr id="55" name="Google Shape;55;p13"/>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58" name="Google Shape;58;p14"/>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rmAutofit/>
          </a:bodyPr>
          <a:lstStyle>
            <a:lvl1pPr marL="0" marR="0" lvl="0" indent="0" algn="ctr" rtl="0">
              <a:lnSpc>
                <a:spcPct val="90000"/>
              </a:lnSpc>
              <a:spcBef>
                <a:spcPts val="0"/>
              </a:spcBef>
              <a:spcAft>
                <a:spcPts val="0"/>
              </a:spcAft>
              <a:buClr>
                <a:srgbClr val="434343"/>
              </a:buClr>
              <a:buSzPts val="2800"/>
              <a:buFont typeface="Calibri"/>
              <a:buNone/>
              <a:defRPr sz="2800" b="1" i="0" u="none" strike="noStrike" cap="none">
                <a:solidFill>
                  <a:srgbClr val="434343"/>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9" name="Google Shape;59;p14"/>
          <p:cNvSpPr txBox="1">
            <a:spLocks noGrp="1"/>
          </p:cNvSpPr>
          <p:nvPr>
            <p:ph type="body" idx="1"/>
          </p:nvPr>
        </p:nvSpPr>
        <p:spPr>
          <a:xfrm>
            <a:off x="152400" y="1294400"/>
            <a:ext cx="8839200" cy="3334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p:nvPr/>
        </p:nvSpPr>
        <p:spPr>
          <a:xfrm>
            <a:off x="6800850" y="47414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1" i="0" u="none" strike="noStrike" cap="none">
                <a:solidFill>
                  <a:srgbClr val="FFFFFF"/>
                </a:solidFill>
                <a:latin typeface="Calibri"/>
                <a:ea typeface="Calibri"/>
                <a:cs typeface="Calibri"/>
                <a:sym typeface="Calibri"/>
              </a:rPr>
              <a:t>‹#›</a:t>
            </a:fld>
            <a:endParaRPr sz="11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3" name="Google Shape;63;p15"/>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lvl1pPr lvl="0" algn="ctr" rtl="0">
              <a:spcBef>
                <a:spcPts val="0"/>
              </a:spcBef>
              <a:spcAft>
                <a:spcPts val="0"/>
              </a:spcAft>
              <a:buNone/>
              <a:defRPr sz="2800" b="1">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louisianabelieves.com/resources/library/accountability"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a.la.gov/media/d0vfr3jj/28v115.doc"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legis.la.gov/Legis/Law.aspx?p=y&amp;d=80361"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louisianabelieves.com/resources/library/accountability"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hyperlink" Target="mailto:accountability@la.gov" TargetMode="External"/><Relationship Id="rId4" Type="http://schemas.openxmlformats.org/officeDocument/2006/relationships/hyperlink" Target="http://louisianabelieves.com/resources/library/accountabilit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“What’s New” Highlights </a:t>
            </a:r>
            <a:endParaRPr/>
          </a:p>
        </p:txBody>
      </p:sp>
      <p:sp>
        <p:nvSpPr>
          <p:cNvPr id="128" name="Google Shape;128;p25"/>
          <p:cNvSpPr txBox="1">
            <a:spLocks noGrp="1"/>
          </p:cNvSpPr>
          <p:nvPr>
            <p:ph type="body" idx="1"/>
          </p:nvPr>
        </p:nvSpPr>
        <p:spPr>
          <a:xfrm>
            <a:off x="755475" y="1294400"/>
            <a:ext cx="7521600" cy="3377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1000"/>
              </a:spcBef>
              <a:spcAft>
                <a:spcPts val="0"/>
              </a:spcAft>
              <a:buSzPts val="1800"/>
              <a:buFont typeface="Calibri"/>
              <a:buChar char="●"/>
            </a:pPr>
            <a:r>
              <a:rPr lang="en-US"/>
              <a:t>Field Testing Social Studies</a:t>
            </a:r>
            <a:endParaRPr/>
          </a:p>
          <a:p>
            <a:pPr marL="914400" lvl="1" indent="-342900" algn="l" rtl="0">
              <a:lnSpc>
                <a:spcPct val="100000"/>
              </a:lnSpc>
              <a:spcBef>
                <a:spcPts val="1000"/>
              </a:spcBef>
              <a:spcAft>
                <a:spcPts val="0"/>
              </a:spcAft>
              <a:buSzPts val="1800"/>
              <a:buFont typeface="Calibri"/>
              <a:buChar char="○"/>
            </a:pPr>
            <a:r>
              <a:rPr lang="en-US"/>
              <a:t>In 2023-2024, social studies assessment in grades 3-8 will be a field test so the assessment index composition will change for one year.</a:t>
            </a:r>
            <a:endParaRPr/>
          </a:p>
          <a:p>
            <a:pPr marL="914400" lvl="1" indent="-342900" algn="l" rtl="0">
              <a:lnSpc>
                <a:spcPct val="100000"/>
              </a:lnSpc>
              <a:spcBef>
                <a:spcPts val="1000"/>
              </a:spcBef>
              <a:spcAft>
                <a:spcPts val="0"/>
              </a:spcAft>
              <a:buSzPts val="1800"/>
              <a:buFont typeface="Calibri"/>
              <a:buChar char="○"/>
            </a:pPr>
            <a:r>
              <a:rPr lang="en-US"/>
              <a:t>In 2023-2024, the state will pilot a new LEAP 2025 high school assessment for Civics. All students enrolled in Civics are expected to participate in the field test. The following year Civics will be included in SPS.</a:t>
            </a:r>
            <a:endParaRPr/>
          </a:p>
          <a:p>
            <a:pPr marL="457200" lvl="0" indent="0" algn="l" rtl="0">
              <a:lnSpc>
                <a:spcPct val="80000"/>
              </a:lnSpc>
              <a:spcBef>
                <a:spcPts val="1000"/>
              </a:spcBef>
              <a:spcAft>
                <a:spcPts val="1000"/>
              </a:spcAft>
              <a:buNone/>
            </a:pPr>
            <a:endParaRPr sz="136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“What’s New” Highlights </a:t>
            </a:r>
            <a:endParaRPr/>
          </a:p>
        </p:txBody>
      </p:sp>
      <p:sp>
        <p:nvSpPr>
          <p:cNvPr id="135" name="Google Shape;135;p26"/>
          <p:cNvSpPr txBox="1">
            <a:spLocks noGrp="1"/>
          </p:cNvSpPr>
          <p:nvPr>
            <p:ph type="body" idx="1"/>
          </p:nvPr>
        </p:nvSpPr>
        <p:spPr>
          <a:xfrm>
            <a:off x="774475" y="1362000"/>
            <a:ext cx="7535100" cy="32508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1000"/>
              </a:spcBef>
              <a:spcAft>
                <a:spcPts val="0"/>
              </a:spcAft>
              <a:buSzPts val="1800"/>
              <a:buFont typeface="Calibri"/>
              <a:buChar char="●"/>
            </a:pPr>
            <a:r>
              <a:rPr lang="en-US"/>
              <a:t>Jump Start students who enter high school in 2023-2024 and thereafter and are required to take Geometry to meet graduation requirements. </a:t>
            </a:r>
            <a:endParaRPr/>
          </a:p>
          <a:p>
            <a:pPr marL="457200" lvl="0" indent="-342900" algn="l" rtl="0">
              <a:lnSpc>
                <a:spcPct val="100000"/>
              </a:lnSpc>
              <a:spcBef>
                <a:spcPts val="1000"/>
              </a:spcBef>
              <a:spcAft>
                <a:spcPts val="1000"/>
              </a:spcAft>
              <a:buSzPts val="1800"/>
              <a:buChar char="●"/>
            </a:pPr>
            <a:r>
              <a:rPr lang="en-US"/>
              <a:t>ELPT Connect scores will be available in TIDE later in the Fall. Standard setting will take place and submitted to BESE for approval prior to releasing results.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Letter Grade Scale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Louisiana’s Letter Grade Scale</a:t>
            </a:r>
            <a:endParaRPr/>
          </a:p>
        </p:txBody>
      </p:sp>
      <p:sp>
        <p:nvSpPr>
          <p:cNvPr id="148" name="Google Shape;148;p28"/>
          <p:cNvSpPr txBox="1">
            <a:spLocks noGrp="1"/>
          </p:cNvSpPr>
          <p:nvPr>
            <p:ph type="body" idx="1"/>
          </p:nvPr>
        </p:nvSpPr>
        <p:spPr>
          <a:xfrm>
            <a:off x="842475" y="1396000"/>
            <a:ext cx="3156900" cy="32391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The score earned on each index and overall is converted to a letter grade. </a:t>
            </a:r>
            <a:endParaRPr/>
          </a:p>
          <a:p>
            <a:pPr marL="0" lvl="0" indent="0" algn="l" rtl="0">
              <a:spcBef>
                <a:spcPts val="1200"/>
              </a:spcBef>
              <a:spcAft>
                <a:spcPts val="1200"/>
              </a:spcAft>
              <a:buNone/>
            </a:pPr>
            <a:r>
              <a:rPr lang="en-US" b="1" i="1"/>
              <a:t>The scale will change in 2023-2024 where, for example, the minimum score for an A will go from a 90 to 95.</a:t>
            </a:r>
            <a:endParaRPr b="1" i="1"/>
          </a:p>
        </p:txBody>
      </p:sp>
      <p:graphicFrame>
        <p:nvGraphicFramePr>
          <p:cNvPr id="149" name="Google Shape;149;p28"/>
          <p:cNvGraphicFramePr/>
          <p:nvPr/>
        </p:nvGraphicFramePr>
        <p:xfrm>
          <a:off x="4066225" y="1360100"/>
          <a:ext cx="3000000" cy="3000000"/>
        </p:xfrm>
        <a:graphic>
          <a:graphicData uri="http://schemas.openxmlformats.org/drawingml/2006/table">
            <a:tbl>
              <a:tblPr>
                <a:noFill/>
                <a:tableStyleId>{AC06498D-EAE7-4E85-A3D6-9924D77622D1}</a:tableStyleId>
              </a:tblPr>
              <a:tblGrid>
                <a:gridCol w="1034050">
                  <a:extLst>
                    <a:ext uri="{9D8B030D-6E8A-4147-A177-3AD203B41FA5}">
                      <a16:colId xmlns:a16="http://schemas.microsoft.com/office/drawing/2014/main" val="20000"/>
                    </a:ext>
                  </a:extLst>
                </a:gridCol>
                <a:gridCol w="1034050">
                  <a:extLst>
                    <a:ext uri="{9D8B030D-6E8A-4147-A177-3AD203B41FA5}">
                      <a16:colId xmlns:a16="http://schemas.microsoft.com/office/drawing/2014/main" val="20001"/>
                    </a:ext>
                  </a:extLst>
                </a:gridCol>
                <a:gridCol w="1034050">
                  <a:extLst>
                    <a:ext uri="{9D8B030D-6E8A-4147-A177-3AD203B41FA5}">
                      <a16:colId xmlns:a16="http://schemas.microsoft.com/office/drawing/2014/main" val="20002"/>
                    </a:ext>
                  </a:extLst>
                </a:gridCol>
                <a:gridCol w="1034050">
                  <a:extLst>
                    <a:ext uri="{9D8B030D-6E8A-4147-A177-3AD203B41FA5}">
                      <a16:colId xmlns:a16="http://schemas.microsoft.com/office/drawing/2014/main" val="20003"/>
                    </a:ext>
                  </a:extLst>
                </a:gridCol>
              </a:tblGrid>
              <a:tr h="576825">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Letter </a:t>
                      </a:r>
                      <a:endParaRPr b="1">
                        <a:solidFill>
                          <a:schemeClr val="dk1"/>
                        </a:solidFill>
                        <a:latin typeface="Calibri"/>
                        <a:ea typeface="Calibri"/>
                        <a:cs typeface="Calibri"/>
                        <a:sym typeface="Calibri"/>
                      </a:endParaRPr>
                    </a:p>
                    <a:p>
                      <a:pPr marL="0" lvl="0" indent="0" algn="ctr" rtl="0">
                        <a:spcBef>
                          <a:spcPts val="0"/>
                        </a:spcBef>
                        <a:spcAft>
                          <a:spcPts val="0"/>
                        </a:spcAft>
                        <a:buNone/>
                      </a:pPr>
                      <a:r>
                        <a:rPr lang="en-US" b="1">
                          <a:solidFill>
                            <a:schemeClr val="dk1"/>
                          </a:solidFill>
                          <a:latin typeface="Calibri"/>
                          <a:ea typeface="Calibri"/>
                          <a:cs typeface="Calibri"/>
                          <a:sym typeface="Calibri"/>
                        </a:rPr>
                        <a:t>Grade</a:t>
                      </a:r>
                      <a:endParaRPr b="1">
                        <a:solidFill>
                          <a:schemeClr val="dk1"/>
                        </a:solidFill>
                        <a:latin typeface="Calibri"/>
                        <a:ea typeface="Calibri"/>
                        <a:cs typeface="Calibri"/>
                        <a:sym typeface="Calibri"/>
                      </a:endParaRPr>
                    </a:p>
                  </a:txBody>
                  <a:tcPr marL="91425" marR="91425" marT="91425" marB="91425">
                    <a:solidFill>
                      <a:srgbClr val="B6D7A8"/>
                    </a:solidFill>
                  </a:tcPr>
                </a:tc>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2022-2023</a:t>
                      </a:r>
                      <a:endParaRPr b="1">
                        <a:solidFill>
                          <a:schemeClr val="dk1"/>
                        </a:solidFill>
                        <a:latin typeface="Calibri"/>
                        <a:ea typeface="Calibri"/>
                        <a:cs typeface="Calibri"/>
                        <a:sym typeface="Calibri"/>
                      </a:endParaRPr>
                    </a:p>
                  </a:txBody>
                  <a:tcPr marL="91425" marR="91425" marT="91425" marB="91425" anchor="ctr">
                    <a:solidFill>
                      <a:srgbClr val="B6D7A8"/>
                    </a:solidFill>
                  </a:tcPr>
                </a:tc>
                <a:tc>
                  <a:txBody>
                    <a:bodyPr/>
                    <a:lstStyle/>
                    <a:p>
                      <a:pPr marL="0" lvl="0" indent="0" algn="ctr" rtl="0">
                        <a:spcBef>
                          <a:spcPts val="0"/>
                        </a:spcBef>
                        <a:spcAft>
                          <a:spcPts val="0"/>
                        </a:spcAft>
                        <a:buNone/>
                      </a:pPr>
                      <a:r>
                        <a:rPr lang="en-US" b="1" i="1">
                          <a:solidFill>
                            <a:schemeClr val="dk1"/>
                          </a:solidFill>
                          <a:latin typeface="Calibri"/>
                          <a:ea typeface="Calibri"/>
                          <a:cs typeface="Calibri"/>
                          <a:sym typeface="Calibri"/>
                        </a:rPr>
                        <a:t>2023-2024</a:t>
                      </a:r>
                      <a:endParaRPr b="1" i="1">
                        <a:solidFill>
                          <a:schemeClr val="dk1"/>
                        </a:solidFill>
                        <a:latin typeface="Calibri"/>
                        <a:ea typeface="Calibri"/>
                        <a:cs typeface="Calibri"/>
                        <a:sym typeface="Calibri"/>
                      </a:endParaRPr>
                    </a:p>
                  </a:txBody>
                  <a:tcPr marL="91425" marR="91425" marT="91425" marB="91425" anchor="ctr">
                    <a:solidFill>
                      <a:srgbClr val="B6D7A8"/>
                    </a:solidFill>
                  </a:tcPr>
                </a:tc>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2024-2025 </a:t>
                      </a:r>
                      <a:endParaRPr b="1">
                        <a:solidFill>
                          <a:schemeClr val="dk1"/>
                        </a:solidFill>
                        <a:latin typeface="Calibri"/>
                        <a:ea typeface="Calibri"/>
                        <a:cs typeface="Calibri"/>
                        <a:sym typeface="Calibri"/>
                      </a:endParaRPr>
                    </a:p>
                    <a:p>
                      <a:pPr marL="0" lvl="0" indent="0" algn="ctr" rtl="0">
                        <a:spcBef>
                          <a:spcPts val="0"/>
                        </a:spcBef>
                        <a:spcAft>
                          <a:spcPts val="0"/>
                        </a:spcAft>
                        <a:buNone/>
                      </a:pPr>
                      <a:r>
                        <a:rPr lang="en-US" b="1">
                          <a:solidFill>
                            <a:schemeClr val="dk1"/>
                          </a:solidFill>
                          <a:latin typeface="Calibri"/>
                          <a:ea typeface="Calibri"/>
                          <a:cs typeface="Calibri"/>
                          <a:sym typeface="Calibri"/>
                        </a:rPr>
                        <a:t>&amp; Beyond</a:t>
                      </a:r>
                      <a:endParaRPr b="1">
                        <a:solidFill>
                          <a:schemeClr val="dk1"/>
                        </a:solidFill>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0"/>
                  </a:ext>
                </a:extLst>
              </a:tr>
              <a:tr h="576825">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A</a:t>
                      </a:r>
                      <a:endParaRPr b="1">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90.0-150.0</a:t>
                      </a:r>
                      <a:endParaRPr>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i="1">
                          <a:solidFill>
                            <a:schemeClr val="dk1"/>
                          </a:solidFill>
                          <a:latin typeface="Calibri"/>
                          <a:ea typeface="Calibri"/>
                          <a:cs typeface="Calibri"/>
                          <a:sym typeface="Calibri"/>
                        </a:rPr>
                        <a:t>95.0-150.0</a:t>
                      </a:r>
                      <a:endParaRPr i="1">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100.0-150.0</a:t>
                      </a:r>
                      <a:endParaRPr>
                        <a:solidFill>
                          <a:schemeClr val="dk1"/>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r h="374925">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B</a:t>
                      </a:r>
                      <a:endParaRPr b="1">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75.0-89.9</a:t>
                      </a:r>
                      <a:endParaRPr>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i="1">
                          <a:solidFill>
                            <a:schemeClr val="dk1"/>
                          </a:solidFill>
                          <a:latin typeface="Calibri"/>
                          <a:ea typeface="Calibri"/>
                          <a:cs typeface="Calibri"/>
                          <a:sym typeface="Calibri"/>
                        </a:rPr>
                        <a:t>80.0-94.9</a:t>
                      </a:r>
                      <a:endParaRPr i="1">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85.0-99.9</a:t>
                      </a:r>
                      <a:endParaRPr>
                        <a:solidFill>
                          <a:schemeClr val="dk1"/>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2"/>
                  </a:ext>
                </a:extLst>
              </a:tr>
              <a:tr h="374925">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C</a:t>
                      </a:r>
                      <a:endParaRPr b="1">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60.0-74.9</a:t>
                      </a:r>
                      <a:endParaRPr>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i="1">
                          <a:solidFill>
                            <a:schemeClr val="dk1"/>
                          </a:solidFill>
                          <a:latin typeface="Calibri"/>
                          <a:ea typeface="Calibri"/>
                          <a:cs typeface="Calibri"/>
                          <a:sym typeface="Calibri"/>
                        </a:rPr>
                        <a:t>65.0-79.9</a:t>
                      </a:r>
                      <a:endParaRPr i="1">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70-84.9</a:t>
                      </a:r>
                      <a:endParaRPr>
                        <a:solidFill>
                          <a:schemeClr val="dk1"/>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3"/>
                  </a:ext>
                </a:extLst>
              </a:tr>
              <a:tr h="374925">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D</a:t>
                      </a:r>
                      <a:endParaRPr b="1">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50.0-59.9</a:t>
                      </a:r>
                      <a:endParaRPr>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i="1">
                          <a:solidFill>
                            <a:schemeClr val="dk1"/>
                          </a:solidFill>
                          <a:latin typeface="Calibri"/>
                          <a:ea typeface="Calibri"/>
                          <a:cs typeface="Calibri"/>
                          <a:sym typeface="Calibri"/>
                        </a:rPr>
                        <a:t>50.0-64.9</a:t>
                      </a:r>
                      <a:endParaRPr i="1">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50.0-69.9</a:t>
                      </a:r>
                      <a:endParaRPr>
                        <a:solidFill>
                          <a:schemeClr val="dk1"/>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4"/>
                  </a:ext>
                </a:extLst>
              </a:tr>
              <a:tr h="374925">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F</a:t>
                      </a:r>
                      <a:endParaRPr b="1">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0.0-49.9</a:t>
                      </a:r>
                      <a:endParaRPr>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i="1">
                          <a:solidFill>
                            <a:schemeClr val="dk1"/>
                          </a:solidFill>
                          <a:latin typeface="Calibri"/>
                          <a:ea typeface="Calibri"/>
                          <a:cs typeface="Calibri"/>
                          <a:sym typeface="Calibri"/>
                        </a:rPr>
                        <a:t>0.0-49.9</a:t>
                      </a:r>
                      <a:endParaRPr i="1">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0.0-49.9</a:t>
                      </a:r>
                      <a:endParaRPr>
                        <a:solidFill>
                          <a:schemeClr val="dk1"/>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Interests and Opportunities Updates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Interests &amp; Opportunities Index</a:t>
            </a:r>
            <a:endParaRPr/>
          </a:p>
        </p:txBody>
      </p:sp>
      <p:sp>
        <p:nvSpPr>
          <p:cNvPr id="162" name="Google Shape;162;p30"/>
          <p:cNvSpPr txBox="1">
            <a:spLocks noGrp="1"/>
          </p:cNvSpPr>
          <p:nvPr>
            <p:ph type="body" idx="1"/>
          </p:nvPr>
        </p:nvSpPr>
        <p:spPr>
          <a:xfrm>
            <a:off x="795750" y="1388400"/>
            <a:ext cx="7568400" cy="3017100"/>
          </a:xfrm>
          <a:prstGeom prst="rect">
            <a:avLst/>
          </a:prstGeom>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r>
              <a:rPr lang="en-US"/>
              <a:t>The 2023-2024 menu is available on the website in the </a:t>
            </a:r>
            <a:r>
              <a:rPr lang="en-US" u="sng">
                <a:solidFill>
                  <a:srgbClr val="0598A8"/>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Accountability Library</a:t>
            </a:r>
            <a:r>
              <a:rPr lang="en-US"/>
              <a:t> and in the materials provided. The 2023-2024 Guidance will be available in June 2023.</a:t>
            </a:r>
            <a:endParaRPr/>
          </a:p>
          <a:p>
            <a:pPr marL="0" lvl="0" indent="0" algn="l" rtl="0">
              <a:lnSpc>
                <a:spcPct val="100000"/>
              </a:lnSpc>
              <a:spcBef>
                <a:spcPts val="1200"/>
              </a:spcBef>
              <a:spcAft>
                <a:spcPts val="0"/>
              </a:spcAft>
              <a:buNone/>
            </a:pPr>
            <a:r>
              <a:rPr lang="en-US" b="1" u="sng"/>
              <a:t>Changes from 2022-2023 to 2023-2024 Arts Domain</a:t>
            </a:r>
            <a:r>
              <a:rPr lang="en-US" b="1"/>
              <a:t>:</a:t>
            </a:r>
            <a:endParaRPr b="1"/>
          </a:p>
          <a:p>
            <a:pPr marL="457200" lvl="0" indent="-342900" algn="l" rtl="0">
              <a:lnSpc>
                <a:spcPct val="100000"/>
              </a:lnSpc>
              <a:spcBef>
                <a:spcPts val="0"/>
              </a:spcBef>
              <a:spcAft>
                <a:spcPts val="0"/>
              </a:spcAft>
              <a:buSzPts val="1800"/>
              <a:buChar char="•"/>
            </a:pPr>
            <a:r>
              <a:rPr lang="en-US"/>
              <a:t>The Arts Indicator 1 (TA1- School offers arts courses taught by arts teachers certified in their area of instruction) from the 2022-2023 Menu has been removed. </a:t>
            </a:r>
            <a:endParaRPr/>
          </a:p>
          <a:p>
            <a:pPr marL="457200" lvl="0" indent="-342900" algn="l" rtl="0">
              <a:lnSpc>
                <a:spcPct val="100000"/>
              </a:lnSpc>
              <a:spcBef>
                <a:spcPts val="0"/>
              </a:spcBef>
              <a:spcAft>
                <a:spcPts val="1000"/>
              </a:spcAft>
              <a:buSzPts val="1800"/>
              <a:buChar char="•"/>
            </a:pPr>
            <a:r>
              <a:rPr lang="en-US"/>
              <a:t>All other Arts Indicators have shifted up one reference code number in the 2023-2024 Menu. </a:t>
            </a:r>
            <a:endParaRPr sz="2000" b="1"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Interests &amp; Opportunities Index</a:t>
            </a:r>
            <a:endParaRPr/>
          </a:p>
        </p:txBody>
      </p:sp>
      <p:sp>
        <p:nvSpPr>
          <p:cNvPr id="169" name="Google Shape;169;p31"/>
          <p:cNvSpPr txBox="1">
            <a:spLocks noGrp="1"/>
          </p:cNvSpPr>
          <p:nvPr>
            <p:ph type="body" idx="1"/>
          </p:nvPr>
        </p:nvSpPr>
        <p:spPr>
          <a:xfrm>
            <a:off x="844050" y="1327025"/>
            <a:ext cx="7455900" cy="37551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US" b="1" u="sng"/>
              <a:t>Changes from 2022-2023 to 2023-2024 in the STEM Domain</a:t>
            </a:r>
            <a:r>
              <a:rPr lang="en-US" b="1"/>
              <a:t>:</a:t>
            </a:r>
            <a:endParaRPr b="1"/>
          </a:p>
          <a:p>
            <a:pPr marL="0" lvl="0" indent="0" algn="l" rtl="0">
              <a:lnSpc>
                <a:spcPct val="100000"/>
              </a:lnSpc>
              <a:spcBef>
                <a:spcPts val="200"/>
              </a:spcBef>
              <a:spcAft>
                <a:spcPts val="0"/>
              </a:spcAft>
              <a:buNone/>
            </a:pPr>
            <a:endParaRPr/>
          </a:p>
          <a:p>
            <a:pPr marL="0" lvl="0" indent="0" algn="l" rtl="0">
              <a:lnSpc>
                <a:spcPct val="100000"/>
              </a:lnSpc>
              <a:spcBef>
                <a:spcPts val="0"/>
              </a:spcBef>
              <a:spcAft>
                <a:spcPts val="0"/>
              </a:spcAft>
              <a:buNone/>
            </a:pPr>
            <a:r>
              <a:rPr lang="en-US"/>
              <a:t>S4 -School has adopted a high-quality science curriculum</a:t>
            </a:r>
            <a:endParaRPr/>
          </a:p>
          <a:p>
            <a:pPr marL="457200" lvl="0" indent="-342900" algn="l" rtl="0">
              <a:lnSpc>
                <a:spcPct val="100000"/>
              </a:lnSpc>
              <a:spcBef>
                <a:spcPts val="0"/>
              </a:spcBef>
              <a:spcAft>
                <a:spcPts val="0"/>
              </a:spcAft>
              <a:buSzPts val="1800"/>
              <a:buChar char="●"/>
            </a:pPr>
            <a:r>
              <a:rPr lang="en-US"/>
              <a:t>Updated scoring structure: </a:t>
            </a:r>
            <a:endParaRPr/>
          </a:p>
          <a:p>
            <a:pPr marL="914400" lvl="1" indent="-342900" algn="l" rtl="0">
              <a:lnSpc>
                <a:spcPct val="100000"/>
              </a:lnSpc>
              <a:spcBef>
                <a:spcPts val="0"/>
              </a:spcBef>
              <a:spcAft>
                <a:spcPts val="0"/>
              </a:spcAft>
              <a:buSzPts val="1800"/>
              <a:buChar char="○"/>
            </a:pPr>
            <a:r>
              <a:rPr lang="en-US"/>
              <a:t>100% - schoolwide HQIM adoption </a:t>
            </a:r>
            <a:endParaRPr/>
          </a:p>
          <a:p>
            <a:pPr marL="914400" lvl="1" indent="-342900" algn="l" rtl="0">
              <a:lnSpc>
                <a:spcPct val="100000"/>
              </a:lnSpc>
              <a:spcBef>
                <a:spcPts val="0"/>
              </a:spcBef>
              <a:spcAft>
                <a:spcPts val="0"/>
              </a:spcAft>
              <a:buSzPts val="1800"/>
              <a:buChar char="○"/>
            </a:pPr>
            <a:r>
              <a:rPr lang="en-US"/>
              <a:t>50% - only partial HQIM adoption in certain grades/classes.</a:t>
            </a:r>
            <a:endParaRPr/>
          </a:p>
          <a:p>
            <a:pPr marL="0" lvl="0" indent="0" algn="l" rtl="0">
              <a:lnSpc>
                <a:spcPct val="100000"/>
              </a:lnSpc>
              <a:spcBef>
                <a:spcPts val="1000"/>
              </a:spcBef>
              <a:spcAft>
                <a:spcPts val="0"/>
              </a:spcAft>
              <a:buNone/>
            </a:pPr>
            <a:r>
              <a:rPr lang="en-US"/>
              <a:t> S6 - School offers a dedicated club or student organization associated with a national or international organization focused on STEM </a:t>
            </a:r>
            <a:endParaRPr/>
          </a:p>
          <a:p>
            <a:pPr marL="457200" lvl="0" indent="-342900" algn="l" rtl="0">
              <a:lnSpc>
                <a:spcPct val="100000"/>
              </a:lnSpc>
              <a:spcBef>
                <a:spcPts val="0"/>
              </a:spcBef>
              <a:spcAft>
                <a:spcPts val="0"/>
              </a:spcAft>
              <a:buSzPts val="1800"/>
              <a:buChar char="●"/>
            </a:pPr>
            <a:r>
              <a:rPr lang="en-US"/>
              <a:t>Updated to S7 Indicator in the 2023-2024 Menu.</a:t>
            </a:r>
            <a:endParaRPr/>
          </a:p>
          <a:p>
            <a:pPr marL="0" lvl="0" indent="0" algn="l" rtl="0">
              <a:lnSpc>
                <a:spcPct val="100000"/>
              </a:lnSpc>
              <a:spcBef>
                <a:spcPts val="1000"/>
              </a:spcBef>
              <a:spcAft>
                <a:spcPts val="0"/>
              </a:spcAft>
              <a:buNone/>
            </a:pPr>
            <a:endParaRPr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a:spLocks noGrp="1"/>
          </p:cNvSpPr>
          <p:nvPr>
            <p:ph type="body" idx="1"/>
          </p:nvPr>
        </p:nvSpPr>
        <p:spPr>
          <a:xfrm>
            <a:off x="816000" y="1327025"/>
            <a:ext cx="7939800" cy="34194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US" b="1" u="sng"/>
              <a:t>Changes from 2022-2023 to 2023-2024 in the STEM Domain</a:t>
            </a:r>
            <a:r>
              <a:rPr lang="en-US" b="1"/>
              <a:t>:</a:t>
            </a:r>
            <a:endParaRPr b="1" u="sng"/>
          </a:p>
          <a:p>
            <a:pPr marL="0" lvl="0" indent="0" algn="l" rtl="0">
              <a:lnSpc>
                <a:spcPct val="100000"/>
              </a:lnSpc>
              <a:spcBef>
                <a:spcPts val="1000"/>
              </a:spcBef>
              <a:spcAft>
                <a:spcPts val="0"/>
              </a:spcAft>
              <a:buNone/>
            </a:pPr>
            <a:r>
              <a:rPr lang="en-US"/>
              <a:t>S7 - School offers programming over an extended period of time sponsored by external STEM partners as part of the state's LaSTEM initiative or other programming offered through national or regional experts </a:t>
            </a:r>
            <a:endParaRPr/>
          </a:p>
          <a:p>
            <a:pPr marL="457200" lvl="0" indent="-342900" algn="l" rtl="0">
              <a:lnSpc>
                <a:spcPct val="100000"/>
              </a:lnSpc>
              <a:spcBef>
                <a:spcPts val="1000"/>
              </a:spcBef>
              <a:spcAft>
                <a:spcPts val="0"/>
              </a:spcAft>
              <a:buSzPts val="1800"/>
              <a:buChar char="●"/>
            </a:pPr>
            <a:r>
              <a:rPr lang="en-US"/>
              <a:t>Updated to S5 Indicator in the 2023-2024 Menu. </a:t>
            </a:r>
            <a:endParaRPr/>
          </a:p>
          <a:p>
            <a:pPr marL="914400" lvl="1" indent="-342900" algn="l" rtl="0">
              <a:lnSpc>
                <a:spcPct val="100000"/>
              </a:lnSpc>
              <a:spcBef>
                <a:spcPts val="0"/>
              </a:spcBef>
              <a:spcAft>
                <a:spcPts val="0"/>
              </a:spcAft>
              <a:buSzPts val="1800"/>
              <a:buChar char="○"/>
            </a:pPr>
            <a:r>
              <a:rPr lang="en-US"/>
              <a:t>Now offered as a data-based indicator. </a:t>
            </a:r>
            <a:endParaRPr/>
          </a:p>
          <a:p>
            <a:pPr marL="914400" lvl="1" indent="-342900" algn="l" rtl="0">
              <a:lnSpc>
                <a:spcPct val="100000"/>
              </a:lnSpc>
              <a:spcBef>
                <a:spcPts val="0"/>
              </a:spcBef>
              <a:spcAft>
                <a:spcPts val="0"/>
              </a:spcAft>
              <a:buSzPts val="1800"/>
              <a:buChar char="○"/>
            </a:pPr>
            <a:r>
              <a:rPr lang="en-US"/>
              <a:t>The 2022-2023 S5 Indicator (School participates in an interscholastic STEM competition) is the S6 Indicator in the 2023-2024 Menu.</a:t>
            </a:r>
            <a:endParaRPr/>
          </a:p>
          <a:p>
            <a:pPr marL="0" lvl="0" indent="0" algn="l" rtl="0">
              <a:lnSpc>
                <a:spcPct val="100000"/>
              </a:lnSpc>
              <a:spcBef>
                <a:spcPts val="1000"/>
              </a:spcBef>
              <a:spcAft>
                <a:spcPts val="0"/>
              </a:spcAft>
              <a:buNone/>
            </a:pPr>
            <a:endParaRPr b="1" u="sng"/>
          </a:p>
        </p:txBody>
      </p:sp>
      <p:sp>
        <p:nvSpPr>
          <p:cNvPr id="176" name="Google Shape;176;p32"/>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Interests &amp; Opportunities Index</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body" idx="1"/>
          </p:nvPr>
        </p:nvSpPr>
        <p:spPr>
          <a:xfrm>
            <a:off x="830250" y="1381400"/>
            <a:ext cx="7396500" cy="3419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US"/>
              <a:t>The World Languages and Extracurricular domains did not have indicator updates</a:t>
            </a:r>
            <a:endParaRPr/>
          </a:p>
          <a:p>
            <a:pPr marL="457200" lvl="0" indent="-342900" algn="l" rtl="0">
              <a:lnSpc>
                <a:spcPct val="100000"/>
              </a:lnSpc>
              <a:spcBef>
                <a:spcPts val="1000"/>
              </a:spcBef>
              <a:spcAft>
                <a:spcPts val="1000"/>
              </a:spcAft>
              <a:buSzPts val="1800"/>
              <a:buChar char="●"/>
            </a:pPr>
            <a:r>
              <a:rPr lang="en-US"/>
              <a:t>Many course codes were updated or changed. Share the newest menu with Data Managers to ensure proper reporting.</a:t>
            </a:r>
            <a:endParaRPr/>
          </a:p>
        </p:txBody>
      </p:sp>
      <p:sp>
        <p:nvSpPr>
          <p:cNvPr id="183" name="Google Shape;183;p33"/>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Interests &amp; Opportunities Index</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New Social Studies Assessments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US"/>
              <a:t>What’s New In School and District Accountability</a:t>
            </a:r>
            <a:endParaRPr/>
          </a:p>
          <a:p>
            <a:pPr marL="0" lvl="0" indent="0" algn="ctr" rtl="0">
              <a:spcBef>
                <a:spcPts val="0"/>
              </a:spcBef>
              <a:spcAft>
                <a:spcPts val="0"/>
              </a:spcAft>
              <a:buClr>
                <a:schemeClr val="dk1"/>
              </a:buClr>
              <a:buSzPts val="1100"/>
              <a:buFont typeface="Arial"/>
              <a:buNone/>
            </a:pPr>
            <a:r>
              <a:rPr lang="en-US"/>
              <a:t>2023-2024 School Year Updates</a:t>
            </a:r>
            <a:endParaRPr/>
          </a:p>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Social Studies Field Test in 2023-2024</a:t>
            </a:r>
            <a:endParaRPr/>
          </a:p>
        </p:txBody>
      </p:sp>
      <p:sp>
        <p:nvSpPr>
          <p:cNvPr id="196" name="Google Shape;196;p35"/>
          <p:cNvSpPr txBox="1">
            <a:spLocks noGrp="1"/>
          </p:cNvSpPr>
          <p:nvPr>
            <p:ph type="body" idx="1"/>
          </p:nvPr>
        </p:nvSpPr>
        <p:spPr>
          <a:xfrm>
            <a:off x="827250" y="1294400"/>
            <a:ext cx="7470900" cy="33342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r>
              <a:rPr lang="en-US"/>
              <a:t>Field tests are important to the development of future items that are well-aligned to student standards and that yield valid and reliable results. Per BESE policy, all schools must participate in field tests when they are selected. </a:t>
            </a:r>
            <a:endParaRPr b="1" i="1"/>
          </a:p>
          <a:p>
            <a:pPr marL="457200" lvl="0" indent="-342900" algn="l" rtl="0">
              <a:spcBef>
                <a:spcPts val="1200"/>
              </a:spcBef>
              <a:spcAft>
                <a:spcPts val="0"/>
              </a:spcAft>
              <a:buSzPts val="1800"/>
              <a:buChar char="●"/>
            </a:pPr>
            <a:r>
              <a:rPr lang="en-US"/>
              <a:t>Field tests cannot generate reliable results for students and therefore student/school results will not be available.</a:t>
            </a:r>
            <a:endParaRPr/>
          </a:p>
          <a:p>
            <a:pPr marL="457200" lvl="0" indent="-342900" algn="l" rtl="0">
              <a:spcBef>
                <a:spcPts val="1000"/>
              </a:spcBef>
              <a:spcAft>
                <a:spcPts val="0"/>
              </a:spcAft>
              <a:buSzPts val="1800"/>
              <a:buChar char="●"/>
            </a:pPr>
            <a:r>
              <a:rPr lang="en-US"/>
              <a:t>In 2023-2024, all schools with students in grades 3-8 will be expected to participate unless they participate in LEAP Connect.</a:t>
            </a:r>
            <a:endParaRPr/>
          </a:p>
          <a:p>
            <a:pPr marL="0" lvl="0" indent="0" algn="l" rtl="0">
              <a:spcBef>
                <a:spcPts val="1200"/>
              </a:spcBef>
              <a:spcAft>
                <a:spcPts val="1200"/>
              </a:spcAft>
              <a:buNone/>
            </a:pPr>
            <a:r>
              <a:rPr lang="en-US"/>
              <a:t>The Department is recommending policy that ELA, Math, and Science will be weighted equally for grades 3-8 assessment index in 2023-2024 to BESE at June BESE.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Adding Civics to Requirements</a:t>
            </a:r>
            <a:endParaRPr/>
          </a:p>
        </p:txBody>
      </p:sp>
      <p:sp>
        <p:nvSpPr>
          <p:cNvPr id="203" name="Google Shape;203;p36"/>
          <p:cNvSpPr txBox="1">
            <a:spLocks noGrp="1"/>
          </p:cNvSpPr>
          <p:nvPr>
            <p:ph type="body" idx="1"/>
          </p:nvPr>
        </p:nvSpPr>
        <p:spPr>
          <a:xfrm>
            <a:off x="850975" y="1413025"/>
            <a:ext cx="7827900" cy="3147300"/>
          </a:xfrm>
          <a:prstGeom prst="rect">
            <a:avLst/>
          </a:prstGeom>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r>
              <a:rPr lang="en-US" b="1"/>
              <a:t>In 2023-2024, the state will pilot a new LEAP 2025 high school assessment for Civics. All students who are enrolled in a Civics class will be expected to participate.</a:t>
            </a:r>
            <a:endParaRPr b="1"/>
          </a:p>
          <a:p>
            <a:pPr marL="914400" lvl="0" indent="-342900" algn="l" rtl="0">
              <a:lnSpc>
                <a:spcPct val="100000"/>
              </a:lnSpc>
              <a:spcBef>
                <a:spcPts val="750"/>
              </a:spcBef>
              <a:spcAft>
                <a:spcPts val="1000"/>
              </a:spcAft>
              <a:buSzPts val="1800"/>
              <a:buChar char="●"/>
            </a:pPr>
            <a:r>
              <a:rPr lang="en-US"/>
              <a:t>As with all field tests, no student results will be reported. The purpose of field tests is to gain information about items that will be included on the test. </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Adding Civics to Requirements</a:t>
            </a:r>
            <a:endParaRPr/>
          </a:p>
        </p:txBody>
      </p:sp>
      <p:sp>
        <p:nvSpPr>
          <p:cNvPr id="210" name="Google Shape;210;p37"/>
          <p:cNvSpPr txBox="1">
            <a:spLocks noGrp="1"/>
          </p:cNvSpPr>
          <p:nvPr>
            <p:ph type="body" idx="1"/>
          </p:nvPr>
        </p:nvSpPr>
        <p:spPr>
          <a:xfrm>
            <a:off x="850975" y="1404500"/>
            <a:ext cx="7827900" cy="3155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b="1"/>
              <a:t>In 2024-2025, the Civics test will be an operational test and the results will be included in the school performance score. </a:t>
            </a:r>
            <a:endParaRPr b="1"/>
          </a:p>
          <a:p>
            <a:pPr marL="914400" lvl="0" indent="-342900" algn="l" rtl="0">
              <a:lnSpc>
                <a:spcPct val="100000"/>
              </a:lnSpc>
              <a:spcBef>
                <a:spcPts val="1000"/>
              </a:spcBef>
              <a:spcAft>
                <a:spcPts val="0"/>
              </a:spcAft>
              <a:buSzPts val="1800"/>
              <a:buChar char="●"/>
            </a:pPr>
            <a:r>
              <a:rPr lang="en-US"/>
              <a:t>All students who are enrolled in Civics will be required to take the assessment and use the score in the final grade for the course.</a:t>
            </a:r>
            <a:endParaRPr/>
          </a:p>
          <a:p>
            <a:pPr marL="914400" lvl="0" indent="-342900" algn="l" rtl="0">
              <a:lnSpc>
                <a:spcPct val="100000"/>
              </a:lnSpc>
              <a:spcBef>
                <a:spcPts val="1000"/>
              </a:spcBef>
              <a:spcAft>
                <a:spcPts val="0"/>
              </a:spcAft>
              <a:buSzPts val="1800"/>
              <a:buChar char="●"/>
            </a:pPr>
            <a:r>
              <a:rPr lang="en-US"/>
              <a:t>Scores from initial tests of U.S. History will continue to be included in the SPS.</a:t>
            </a:r>
            <a:endParaRPr/>
          </a:p>
          <a:p>
            <a:pPr marL="0" lvl="0" indent="0" algn="l" rtl="0">
              <a:lnSpc>
                <a:spcPct val="70000"/>
              </a:lnSpc>
              <a:spcBef>
                <a:spcPts val="1000"/>
              </a:spcBef>
              <a:spcAft>
                <a:spcPts val="1200"/>
              </a:spcAft>
              <a:buNone/>
            </a:pPr>
            <a:endParaRPr sz="19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Geometry Graduation Requirements Update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New Geometry Requirements</a:t>
            </a:r>
            <a:endParaRPr/>
          </a:p>
        </p:txBody>
      </p:sp>
      <p:sp>
        <p:nvSpPr>
          <p:cNvPr id="223" name="Google Shape;223;p39"/>
          <p:cNvSpPr txBox="1">
            <a:spLocks noGrp="1"/>
          </p:cNvSpPr>
          <p:nvPr>
            <p:ph type="body" idx="1"/>
          </p:nvPr>
        </p:nvSpPr>
        <p:spPr>
          <a:xfrm>
            <a:off x="801525" y="1294400"/>
            <a:ext cx="7509600" cy="3334200"/>
          </a:xfrm>
          <a:prstGeom prst="rect">
            <a:avLst/>
          </a:prstGeom>
        </p:spPr>
        <p:txBody>
          <a:bodyPr spcFirstLastPara="1" wrap="square" lIns="91425" tIns="91425" rIns="91425" bIns="91425" anchor="t" anchorCtr="0">
            <a:normAutofit/>
          </a:bodyPr>
          <a:lstStyle/>
          <a:p>
            <a:pPr marL="457200" lvl="0" indent="-342900" algn="l" rtl="0">
              <a:spcBef>
                <a:spcPts val="750"/>
              </a:spcBef>
              <a:spcAft>
                <a:spcPts val="0"/>
              </a:spcAft>
              <a:buSzPts val="1800"/>
              <a:buChar char="●"/>
            </a:pPr>
            <a:r>
              <a:rPr lang="en-US"/>
              <a:t>Jump Start students who enter high school in 2023-2024 and thereafter and are required to take Geometry to meet graduation requirements. </a:t>
            </a:r>
            <a:endParaRPr/>
          </a:p>
          <a:p>
            <a:pPr marL="457200" lvl="0" indent="-342900" algn="l" rtl="0">
              <a:spcBef>
                <a:spcPts val="1000"/>
              </a:spcBef>
              <a:spcAft>
                <a:spcPts val="0"/>
              </a:spcAft>
              <a:buSzPts val="1800"/>
              <a:buChar char="●"/>
            </a:pPr>
            <a:r>
              <a:rPr lang="en-US"/>
              <a:t>All students who are enrolled in a course that meets the Geometry course requirement must participate in the Geometry test. </a:t>
            </a:r>
            <a:endParaRPr/>
          </a:p>
          <a:p>
            <a:pPr marL="914400" lvl="1" indent="-342900" algn="l" rtl="0">
              <a:spcBef>
                <a:spcPts val="1000"/>
              </a:spcBef>
              <a:spcAft>
                <a:spcPts val="0"/>
              </a:spcAft>
              <a:buSzPts val="1800"/>
              <a:buChar char="○"/>
            </a:pPr>
            <a:r>
              <a:rPr lang="en-US"/>
              <a:t>For example, a student who is enrolled in Applied Geometry will take the LEAP 2025 Geometry test.</a:t>
            </a:r>
            <a:endParaRPr/>
          </a:p>
          <a:p>
            <a:pPr marL="914400" lvl="1" indent="-342900" algn="l" rtl="0">
              <a:spcBef>
                <a:spcPts val="1000"/>
              </a:spcBef>
              <a:spcAft>
                <a:spcPts val="0"/>
              </a:spcAft>
              <a:buSzPts val="1800"/>
              <a:buChar char="○"/>
            </a:pPr>
            <a:r>
              <a:rPr lang="en-US"/>
              <a:t>There will only be one test for Geometry. </a:t>
            </a:r>
            <a:endParaRPr/>
          </a:p>
          <a:p>
            <a:pPr marL="914400" lvl="1" indent="-342900" algn="l" rtl="0">
              <a:spcBef>
                <a:spcPts val="1000"/>
              </a:spcBef>
              <a:spcAft>
                <a:spcPts val="1000"/>
              </a:spcAft>
              <a:buSzPts val="1800"/>
              <a:buChar char="○"/>
            </a:pPr>
            <a:r>
              <a:rPr lang="en-US"/>
              <a:t>The initial scores for these students will be included in the assessment index.</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K-2 Assessment Updates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K-2 Accountability Timeline</a:t>
            </a:r>
            <a:endParaRPr/>
          </a:p>
        </p:txBody>
      </p:sp>
      <p:grpSp>
        <p:nvGrpSpPr>
          <p:cNvPr id="236" name="Google Shape;236;p41"/>
          <p:cNvGrpSpPr/>
          <p:nvPr/>
        </p:nvGrpSpPr>
        <p:grpSpPr>
          <a:xfrm>
            <a:off x="5753575" y="1380525"/>
            <a:ext cx="2570182" cy="3343450"/>
            <a:chOff x="5523004" y="1304425"/>
            <a:chExt cx="3305700" cy="3343450"/>
          </a:xfrm>
        </p:grpSpPr>
        <p:sp>
          <p:nvSpPr>
            <p:cNvPr id="237" name="Google Shape;237;p41"/>
            <p:cNvSpPr/>
            <p:nvPr/>
          </p:nvSpPr>
          <p:spPr>
            <a:xfrm>
              <a:off x="5523004" y="1304425"/>
              <a:ext cx="3305700" cy="636000"/>
            </a:xfrm>
            <a:prstGeom prst="chevron">
              <a:avLst>
                <a:gd name="adj" fmla="val 50000"/>
              </a:avLst>
            </a:prstGeom>
            <a:solidFill>
              <a:srgbClr val="3D9BBA">
                <a:alpha val="620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Calibri"/>
                  <a:ea typeface="Calibri"/>
                  <a:cs typeface="Calibri"/>
                  <a:sym typeface="Calibri"/>
                </a:rPr>
                <a:t>2025-2026</a:t>
              </a:r>
              <a:endParaRPr sz="1800">
                <a:solidFill>
                  <a:srgbClr val="FFFFFF"/>
                </a:solidFill>
                <a:latin typeface="Calibri"/>
                <a:ea typeface="Calibri"/>
                <a:cs typeface="Calibri"/>
                <a:sym typeface="Calibri"/>
              </a:endParaRPr>
            </a:p>
          </p:txBody>
        </p:sp>
        <p:sp>
          <p:nvSpPr>
            <p:cNvPr id="238" name="Google Shape;238;p41"/>
            <p:cNvSpPr txBox="1"/>
            <p:nvPr/>
          </p:nvSpPr>
          <p:spPr>
            <a:xfrm>
              <a:off x="5875802" y="2032175"/>
              <a:ext cx="2821200" cy="261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Results of Screener are included in the Assessment Index and student growth is included in the Progress Index</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i="1">
                <a:solidFill>
                  <a:schemeClr val="dk1"/>
                </a:solidFill>
                <a:latin typeface="Roboto"/>
                <a:ea typeface="Roboto"/>
                <a:cs typeface="Roboto"/>
                <a:sym typeface="Roboto"/>
              </a:endParaRPr>
            </a:p>
          </p:txBody>
        </p:sp>
      </p:grpSp>
      <p:grpSp>
        <p:nvGrpSpPr>
          <p:cNvPr id="239" name="Google Shape;239;p41"/>
          <p:cNvGrpSpPr/>
          <p:nvPr/>
        </p:nvGrpSpPr>
        <p:grpSpPr>
          <a:xfrm>
            <a:off x="723450" y="1380525"/>
            <a:ext cx="2712669" cy="3343457"/>
            <a:chOff x="-3" y="1304412"/>
            <a:chExt cx="3546900" cy="3343457"/>
          </a:xfrm>
        </p:grpSpPr>
        <p:sp>
          <p:nvSpPr>
            <p:cNvPr id="240" name="Google Shape;240;p41"/>
            <p:cNvSpPr/>
            <p:nvPr/>
          </p:nvSpPr>
          <p:spPr>
            <a:xfrm>
              <a:off x="-3" y="1304412"/>
              <a:ext cx="3546900" cy="644700"/>
            </a:xfrm>
            <a:prstGeom prst="homePlate">
              <a:avLst>
                <a:gd name="adj" fmla="val 50000"/>
              </a:avLst>
            </a:prstGeom>
            <a:solidFill>
              <a:srgbClr val="0598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Calibri"/>
                  <a:ea typeface="Calibri"/>
                  <a:cs typeface="Calibri"/>
                  <a:sym typeface="Calibri"/>
                </a:rPr>
                <a:t>2023-2024</a:t>
              </a:r>
              <a:endParaRPr sz="1800">
                <a:solidFill>
                  <a:srgbClr val="FFFFFF"/>
                </a:solidFill>
                <a:latin typeface="Calibri"/>
                <a:ea typeface="Calibri"/>
                <a:cs typeface="Calibri"/>
                <a:sym typeface="Calibri"/>
              </a:endParaRPr>
            </a:p>
          </p:txBody>
        </p:sp>
        <p:sp>
          <p:nvSpPr>
            <p:cNvPr id="241" name="Google Shape;241;p41"/>
            <p:cNvSpPr txBox="1"/>
            <p:nvPr/>
          </p:nvSpPr>
          <p:spPr>
            <a:xfrm>
              <a:off x="70601" y="2032169"/>
              <a:ext cx="3119700" cy="2615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First secure administration of the Kindergarten Literacy Screener</a:t>
              </a:r>
              <a:endParaRPr sz="1800">
                <a:solidFill>
                  <a:schemeClr val="dk1"/>
                </a:solidFill>
                <a:latin typeface="Calibri"/>
                <a:ea typeface="Calibri"/>
                <a:cs typeface="Calibri"/>
                <a:sym typeface="Calibri"/>
              </a:endParaRPr>
            </a:p>
            <a:p>
              <a:pPr marL="457200" lvl="0" indent="-342900" algn="l" rtl="0">
                <a:lnSpc>
                  <a:spcPct val="100000"/>
                </a:lnSpc>
                <a:spcBef>
                  <a:spcPts val="10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Results to be reported in Fall, Winter and Spring</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800" b="1"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a:solidFill>
                  <a:srgbClr val="FF0000"/>
                </a:solidFill>
                <a:latin typeface="Roboto"/>
                <a:ea typeface="Roboto"/>
                <a:cs typeface="Roboto"/>
                <a:sym typeface="Roboto"/>
              </a:endParaRPr>
            </a:p>
          </p:txBody>
        </p:sp>
      </p:grpSp>
      <p:grpSp>
        <p:nvGrpSpPr>
          <p:cNvPr id="242" name="Google Shape;242;p41"/>
          <p:cNvGrpSpPr/>
          <p:nvPr/>
        </p:nvGrpSpPr>
        <p:grpSpPr>
          <a:xfrm>
            <a:off x="3205500" y="1380625"/>
            <a:ext cx="2805548" cy="3263198"/>
            <a:chOff x="3032225" y="1199028"/>
            <a:chExt cx="3305700" cy="3343441"/>
          </a:xfrm>
        </p:grpSpPr>
        <p:sp>
          <p:nvSpPr>
            <p:cNvPr id="243" name="Google Shape;243;p41"/>
            <p:cNvSpPr/>
            <p:nvPr/>
          </p:nvSpPr>
          <p:spPr>
            <a:xfrm>
              <a:off x="3032225" y="1199028"/>
              <a:ext cx="3305700" cy="651600"/>
            </a:xfrm>
            <a:prstGeom prst="chevron">
              <a:avLst>
                <a:gd name="adj" fmla="val 50000"/>
              </a:avLst>
            </a:prstGeom>
            <a:solidFill>
              <a:srgbClr val="3D9BB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Calibri"/>
                  <a:ea typeface="Calibri"/>
                  <a:cs typeface="Calibri"/>
                  <a:sym typeface="Calibri"/>
                </a:rPr>
                <a:t>2024-2025</a:t>
              </a:r>
              <a:endParaRPr sz="1800">
                <a:solidFill>
                  <a:srgbClr val="FFFFFF"/>
                </a:solidFill>
                <a:latin typeface="Calibri"/>
                <a:ea typeface="Calibri"/>
                <a:cs typeface="Calibri"/>
                <a:sym typeface="Calibri"/>
              </a:endParaRPr>
            </a:p>
          </p:txBody>
        </p:sp>
        <p:sp>
          <p:nvSpPr>
            <p:cNvPr id="244" name="Google Shape;244;p41"/>
            <p:cNvSpPr txBox="1"/>
            <p:nvPr/>
          </p:nvSpPr>
          <p:spPr>
            <a:xfrm>
              <a:off x="3119653" y="1926768"/>
              <a:ext cx="3108600" cy="2615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Second year secure administration of the Kindergarten Literacy Screener </a:t>
              </a:r>
              <a:endParaRPr sz="1800">
                <a:solidFill>
                  <a:schemeClr val="dk1"/>
                </a:solidFill>
                <a:latin typeface="Calibri"/>
                <a:ea typeface="Calibri"/>
                <a:cs typeface="Calibri"/>
                <a:sym typeface="Calibri"/>
              </a:endParaRPr>
            </a:p>
            <a:p>
              <a:pPr marL="457200" lvl="0" indent="-342900" algn="l" rtl="0">
                <a:lnSpc>
                  <a:spcPct val="100000"/>
                </a:lnSpc>
                <a:spcBef>
                  <a:spcPts val="10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First year of measuring student growth from Spring to Spring</a:t>
              </a:r>
              <a:endParaRPr sz="1800">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K-3 Literacy Screener</a:t>
            </a:r>
            <a:endParaRPr/>
          </a:p>
        </p:txBody>
      </p:sp>
      <p:sp>
        <p:nvSpPr>
          <p:cNvPr id="251" name="Google Shape;251;p42"/>
          <p:cNvSpPr txBox="1">
            <a:spLocks noGrp="1"/>
          </p:cNvSpPr>
          <p:nvPr>
            <p:ph type="body" idx="1"/>
          </p:nvPr>
        </p:nvSpPr>
        <p:spPr>
          <a:xfrm>
            <a:off x="782975" y="1264800"/>
            <a:ext cx="8208600" cy="3334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35"/>
              <a:buNone/>
            </a:pPr>
            <a:r>
              <a:rPr lang="en-US" sz="1829"/>
              <a:t>In 2023-2024, there will be a single statewide literacy screener that will be administered three times per year in prescribed testing windows aligned to statutory requirements. </a:t>
            </a:r>
            <a:endParaRPr sz="1829"/>
          </a:p>
          <a:p>
            <a:pPr marL="0" lvl="0" indent="0" algn="l" rtl="0">
              <a:lnSpc>
                <a:spcPct val="115000"/>
              </a:lnSpc>
              <a:spcBef>
                <a:spcPts val="1000"/>
              </a:spcBef>
              <a:spcAft>
                <a:spcPts val="0"/>
              </a:spcAft>
              <a:buSzPts val="1100"/>
              <a:buNone/>
            </a:pPr>
            <a:r>
              <a:rPr lang="en-US"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Bulletin 741</a:t>
            </a:r>
            <a:r>
              <a:rPr lang="en-US"/>
              <a:t> - Louisiana Handbook for School Administrators - Addresses requirements outlined in R.S. </a:t>
            </a:r>
            <a:r>
              <a:rPr lang="en-US"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17:24.9</a:t>
            </a:r>
            <a:r>
              <a:rPr lang="en-US"/>
              <a:t> which include: administering the literacy screener three times per school year to each student in kindergarten through third grade (within the first thirty days, in December, and in April). </a:t>
            </a:r>
            <a:endParaRPr/>
          </a:p>
          <a:p>
            <a:pPr marL="0" lvl="0" indent="0" algn="l" rtl="0">
              <a:lnSpc>
                <a:spcPct val="115000"/>
              </a:lnSpc>
              <a:spcBef>
                <a:spcPts val="1000"/>
              </a:spcBef>
              <a:spcAft>
                <a:spcPts val="0"/>
              </a:spcAft>
              <a:buSzPts val="1100"/>
              <a:buNone/>
            </a:pPr>
            <a:r>
              <a:rPr lang="en-US"/>
              <a:t>The Department is required to report results to the legislature within 60 days of the beginning of the school year and by June 1 regarding the results of the screener.</a:t>
            </a:r>
            <a:endParaRPr/>
          </a:p>
          <a:p>
            <a:pPr marL="0" lvl="0" indent="0" algn="l" rtl="0">
              <a:lnSpc>
                <a:spcPct val="115000"/>
              </a:lnSpc>
              <a:spcBef>
                <a:spcPts val="1000"/>
              </a:spcBef>
              <a:spcAft>
                <a:spcPts val="1000"/>
              </a:spcAft>
              <a:buClr>
                <a:schemeClr val="dk1"/>
              </a:buClr>
              <a:buSzPts val="1100"/>
              <a:buFont typeface="Arial"/>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K-3 Literacy Screener</a:t>
            </a:r>
            <a:endParaRPr/>
          </a:p>
        </p:txBody>
      </p:sp>
      <p:sp>
        <p:nvSpPr>
          <p:cNvPr id="258" name="Google Shape;258;p43"/>
          <p:cNvSpPr txBox="1">
            <a:spLocks noGrp="1"/>
          </p:cNvSpPr>
          <p:nvPr>
            <p:ph type="body" idx="1"/>
          </p:nvPr>
        </p:nvSpPr>
        <p:spPr>
          <a:xfrm>
            <a:off x="761225" y="1373550"/>
            <a:ext cx="8208600" cy="33342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935"/>
              <a:buNone/>
            </a:pPr>
            <a:r>
              <a:rPr lang="en-US" sz="1829" b="1"/>
              <a:t>As with all state administrations, the secure administration of the screener:</a:t>
            </a:r>
            <a:endParaRPr sz="1829" b="1"/>
          </a:p>
          <a:p>
            <a:pPr marL="457200" lvl="0" indent="-344805" algn="l" rtl="0">
              <a:lnSpc>
                <a:spcPct val="80000"/>
              </a:lnSpc>
              <a:spcBef>
                <a:spcPts val="1000"/>
              </a:spcBef>
              <a:spcAft>
                <a:spcPts val="0"/>
              </a:spcAft>
              <a:buSzPts val="1830"/>
              <a:buChar char="●"/>
            </a:pPr>
            <a:r>
              <a:rPr lang="en-US" sz="1829"/>
              <a:t>Must be administered to all students enrolled, and students must be screened on appropriate grade level</a:t>
            </a:r>
            <a:endParaRPr sz="1829"/>
          </a:p>
          <a:p>
            <a:pPr marL="457200" lvl="0" indent="-344805" algn="l" rtl="0">
              <a:lnSpc>
                <a:spcPct val="80000"/>
              </a:lnSpc>
              <a:spcBef>
                <a:spcPts val="1000"/>
              </a:spcBef>
              <a:spcAft>
                <a:spcPts val="0"/>
              </a:spcAft>
              <a:buSzPts val="1830"/>
              <a:buChar char="●"/>
            </a:pPr>
            <a:r>
              <a:rPr lang="en-US" sz="1829"/>
              <a:t>Will be administered online &amp; considered a secure, high-stakes assessment</a:t>
            </a:r>
            <a:endParaRPr sz="1829"/>
          </a:p>
          <a:p>
            <a:pPr marL="457200" lvl="0" indent="-344805" algn="l" rtl="0">
              <a:lnSpc>
                <a:spcPct val="80000"/>
              </a:lnSpc>
              <a:spcBef>
                <a:spcPts val="1000"/>
              </a:spcBef>
              <a:spcAft>
                <a:spcPts val="0"/>
              </a:spcAft>
              <a:buSzPts val="1830"/>
              <a:buChar char="●"/>
            </a:pPr>
            <a:r>
              <a:rPr lang="en-US" sz="1829"/>
              <a:t>Will limit participation in an alternate assessment to students who meet the alternate assessment criteria for K-2 and 3-8 as outlined in policy</a:t>
            </a:r>
            <a:endParaRPr sz="1829"/>
          </a:p>
          <a:p>
            <a:pPr marL="457200" lvl="0" indent="-344805" algn="l" rtl="0">
              <a:lnSpc>
                <a:spcPct val="80000"/>
              </a:lnSpc>
              <a:spcBef>
                <a:spcPts val="1000"/>
              </a:spcBef>
              <a:spcAft>
                <a:spcPts val="1000"/>
              </a:spcAft>
              <a:buSzPts val="1830"/>
              <a:buChar char="●"/>
            </a:pPr>
            <a:r>
              <a:rPr lang="en-US" sz="1829"/>
              <a:t>Will require that students be provided accommodations that are used routinely with instruction and do not subvert the measure of the assessment</a:t>
            </a:r>
            <a:endParaRPr sz="153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body" idx="1"/>
          </p:nvPr>
        </p:nvSpPr>
        <p:spPr>
          <a:xfrm>
            <a:off x="801525" y="1284375"/>
            <a:ext cx="7496700" cy="3334200"/>
          </a:xfrm>
          <a:prstGeom prst="rect">
            <a:avLst/>
          </a:prstGeom>
        </p:spPr>
        <p:txBody>
          <a:bodyPr spcFirstLastPara="1" wrap="square" lIns="91425" tIns="91425" rIns="91425" bIns="91425" anchor="t" anchorCtr="0">
            <a:normAutofit lnSpcReduction="20000"/>
          </a:bodyPr>
          <a:lstStyle/>
          <a:p>
            <a:pPr marL="0" lvl="0" indent="0" algn="l" rtl="0">
              <a:spcBef>
                <a:spcPts val="750"/>
              </a:spcBef>
              <a:spcAft>
                <a:spcPts val="0"/>
              </a:spcAft>
              <a:buNone/>
            </a:pPr>
            <a:r>
              <a:rPr lang="en-US"/>
              <a:t>In 2025-2026, it will be possible for K-2 schools to have their own SPS. Schools without grades higher than grade 2 will continue to be paired with their feeder school that has LEAP scores from grades 3 or higher. The following indices will receive independent K-2 results. </a:t>
            </a:r>
            <a:endParaRPr/>
          </a:p>
          <a:p>
            <a:pPr marL="457200" lvl="0" indent="-342900" algn="l" rtl="0">
              <a:spcBef>
                <a:spcPts val="1200"/>
              </a:spcBef>
              <a:spcAft>
                <a:spcPts val="0"/>
              </a:spcAft>
              <a:buSzPts val="1800"/>
              <a:buChar char="•"/>
            </a:pPr>
            <a:r>
              <a:rPr lang="en-US" b="1"/>
              <a:t>ELPT Progress Points in the Assessment Index</a:t>
            </a:r>
            <a:r>
              <a:rPr lang="en-US"/>
              <a:t>: Students who are in grades 1 and 2 will be included only in the SPS of the K-2 school. They will not share ELPT results. (Kindergarten students who are testing for the first time are not included in the SPS until they have a score from the second year.)</a:t>
            </a:r>
            <a:endParaRPr/>
          </a:p>
          <a:p>
            <a:pPr marL="457200" lvl="0" indent="-342900" algn="l" rtl="0">
              <a:spcBef>
                <a:spcPts val="1000"/>
              </a:spcBef>
              <a:spcAft>
                <a:spcPts val="0"/>
              </a:spcAft>
              <a:buSzPts val="1800"/>
              <a:buChar char="•"/>
            </a:pPr>
            <a:r>
              <a:rPr lang="en-US" b="1"/>
              <a:t>Interests and Opportunities: </a:t>
            </a:r>
            <a:r>
              <a:rPr lang="en-US"/>
              <a:t>I &amp; O points will be calculated independently and will not be shared.</a:t>
            </a:r>
            <a:endParaRPr/>
          </a:p>
          <a:p>
            <a:pPr marL="457200" lvl="0" indent="-342900" algn="l" rtl="0">
              <a:spcBef>
                <a:spcPts val="1000"/>
              </a:spcBef>
              <a:spcAft>
                <a:spcPts val="1000"/>
              </a:spcAft>
              <a:buSzPts val="1800"/>
              <a:buChar char="•"/>
            </a:pPr>
            <a:r>
              <a:rPr lang="en-US" b="1"/>
              <a:t>K-3 Literacy</a:t>
            </a:r>
            <a:r>
              <a:rPr lang="en-US"/>
              <a:t>: In 2023-2024, there will be no results from K-3 literacy screening. Screening results will be included in the Assessment Index beginning in 2025-2026.</a:t>
            </a:r>
            <a:endParaRPr/>
          </a:p>
        </p:txBody>
      </p:sp>
      <p:sp>
        <p:nvSpPr>
          <p:cNvPr id="265" name="Google Shape;265;p44"/>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Accountability in K-2 Schools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Agenda</a:t>
            </a:r>
            <a:endParaRPr/>
          </a:p>
        </p:txBody>
      </p:sp>
      <p:sp>
        <p:nvSpPr>
          <p:cNvPr id="81" name="Google Shape;81;p18"/>
          <p:cNvSpPr txBox="1">
            <a:spLocks noGrp="1"/>
          </p:cNvSpPr>
          <p:nvPr>
            <p:ph type="body" idx="1"/>
          </p:nvPr>
        </p:nvSpPr>
        <p:spPr>
          <a:xfrm>
            <a:off x="919000" y="1294400"/>
            <a:ext cx="7392000" cy="3334200"/>
          </a:xfrm>
          <a:prstGeom prst="rect">
            <a:avLst/>
          </a:prstGeom>
        </p:spPr>
        <p:txBody>
          <a:bodyPr spcFirstLastPara="1" wrap="square" lIns="91425" tIns="91425" rIns="91425" bIns="91425" anchor="ctr" anchorCtr="0">
            <a:normAutofit/>
          </a:bodyPr>
          <a:lstStyle/>
          <a:p>
            <a:pPr marL="457200" lvl="0" indent="-368300" algn="l" rtl="0">
              <a:spcBef>
                <a:spcPts val="750"/>
              </a:spcBef>
              <a:spcAft>
                <a:spcPts val="0"/>
              </a:spcAft>
              <a:buSzPts val="2200"/>
              <a:buFont typeface="Calibri"/>
              <a:buAutoNum type="romanUcPeriod"/>
            </a:pPr>
            <a:r>
              <a:rPr lang="en-US" sz="2200"/>
              <a:t>Overview of Louisiana’s Accountability System</a:t>
            </a:r>
            <a:endParaRPr sz="2200"/>
          </a:p>
          <a:p>
            <a:pPr marL="457200" lvl="0" indent="-368300" algn="l" rtl="0">
              <a:spcBef>
                <a:spcPts val="0"/>
              </a:spcBef>
              <a:spcAft>
                <a:spcPts val="0"/>
              </a:spcAft>
              <a:buSzPts val="2200"/>
              <a:buFont typeface="Calibri"/>
              <a:buAutoNum type="romanUcPeriod"/>
            </a:pPr>
            <a:r>
              <a:rPr lang="en-US" sz="2200"/>
              <a:t>Highlighting What is “New”</a:t>
            </a:r>
            <a:endParaRPr sz="2200"/>
          </a:p>
          <a:p>
            <a:pPr marL="457200" lvl="0" indent="-368300" algn="l" rtl="0">
              <a:spcBef>
                <a:spcPts val="0"/>
              </a:spcBef>
              <a:spcAft>
                <a:spcPts val="0"/>
              </a:spcAft>
              <a:buSzPts val="2200"/>
              <a:buFont typeface="Calibri"/>
              <a:buAutoNum type="romanUcPeriod"/>
            </a:pPr>
            <a:r>
              <a:rPr lang="en-US" sz="2200"/>
              <a:t>K-2 Accountability Plans</a:t>
            </a:r>
            <a:endParaRPr sz="2200"/>
          </a:p>
          <a:p>
            <a:pPr marL="457200" lvl="0" indent="-368300" algn="l" rtl="0">
              <a:spcBef>
                <a:spcPts val="0"/>
              </a:spcBef>
              <a:spcAft>
                <a:spcPts val="0"/>
              </a:spcAft>
              <a:buSzPts val="2200"/>
              <a:buFont typeface="Calibri"/>
              <a:buAutoNum type="romanUcPeriod"/>
            </a:pPr>
            <a:r>
              <a:rPr lang="en-US" sz="2200"/>
              <a:t>Urgent Intervention and Comprehensive Intervention Required</a:t>
            </a:r>
            <a:endParaRPr sz="2200"/>
          </a:p>
          <a:p>
            <a:pPr marL="457200" lvl="0" indent="-368300" algn="l" rtl="0">
              <a:spcBef>
                <a:spcPts val="0"/>
              </a:spcBef>
              <a:spcAft>
                <a:spcPts val="0"/>
              </a:spcAft>
              <a:buSzPts val="2200"/>
              <a:buFont typeface="Calibri"/>
              <a:buAutoNum type="romanUcPeriod"/>
            </a:pPr>
            <a:r>
              <a:rPr lang="en-US" sz="2200"/>
              <a:t>Other Indices That are Not Changing</a:t>
            </a:r>
            <a:endParaRPr sz="2200"/>
          </a:p>
          <a:p>
            <a:pPr marL="0" lvl="0" indent="0" algn="ctr" rtl="0">
              <a:spcBef>
                <a:spcPts val="1200"/>
              </a:spcBef>
              <a:spcAft>
                <a:spcPts val="0"/>
              </a:spcAft>
              <a:buClr>
                <a:schemeClr val="dk1"/>
              </a:buClr>
              <a:buSzPts val="1100"/>
              <a:buFont typeface="Arial"/>
              <a:buNone/>
            </a:pPr>
            <a:endParaRPr sz="2300"/>
          </a:p>
          <a:p>
            <a:pPr marL="0" lvl="0" indent="0" algn="ctr" rtl="0">
              <a:spcBef>
                <a:spcPts val="1200"/>
              </a:spcBef>
              <a:spcAft>
                <a:spcPts val="1200"/>
              </a:spcAft>
              <a:buNone/>
            </a:pPr>
            <a:endParaRPr sz="23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solidFill>
                  <a:schemeClr val="dk1"/>
                </a:solidFill>
              </a:rPr>
              <a:t>Urgent Intervention and </a:t>
            </a:r>
            <a:endParaRPr>
              <a:solidFill>
                <a:schemeClr val="dk1"/>
              </a:solidFill>
            </a:endParaRPr>
          </a:p>
          <a:p>
            <a:pPr marL="0" lvl="0" indent="0" algn="ctr" rtl="0">
              <a:spcBef>
                <a:spcPts val="0"/>
              </a:spcBef>
              <a:spcAft>
                <a:spcPts val="0"/>
              </a:spcAft>
              <a:buNone/>
            </a:pPr>
            <a:r>
              <a:rPr lang="en-US">
                <a:solidFill>
                  <a:schemeClr val="dk1"/>
                </a:solidFill>
              </a:rPr>
              <a:t>Comprehensive Intervention Required</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6"/>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Comprehensive Intervention Required</a:t>
            </a:r>
            <a:endParaRPr/>
          </a:p>
        </p:txBody>
      </p:sp>
      <p:sp>
        <p:nvSpPr>
          <p:cNvPr id="278" name="Google Shape;278;p46"/>
          <p:cNvSpPr txBox="1">
            <a:spLocks noGrp="1"/>
          </p:cNvSpPr>
          <p:nvPr>
            <p:ph type="body" idx="1"/>
          </p:nvPr>
        </p:nvSpPr>
        <p:spPr>
          <a:xfrm>
            <a:off x="801525" y="1294400"/>
            <a:ext cx="7509600" cy="3334200"/>
          </a:xfrm>
          <a:prstGeom prst="rect">
            <a:avLst/>
          </a:prstGeom>
        </p:spPr>
        <p:txBody>
          <a:bodyPr spcFirstLastPara="1" wrap="square" lIns="91425" tIns="91425" rIns="91425" bIns="91425" anchor="t" anchorCtr="0">
            <a:noAutofit/>
          </a:bodyPr>
          <a:lstStyle/>
          <a:p>
            <a:pPr marL="0" lvl="0" indent="0" algn="l" rtl="0">
              <a:lnSpc>
                <a:spcPct val="70000"/>
              </a:lnSpc>
              <a:spcBef>
                <a:spcPts val="750"/>
              </a:spcBef>
              <a:spcAft>
                <a:spcPts val="0"/>
              </a:spcAft>
              <a:buSzPts val="605"/>
              <a:buNone/>
            </a:pPr>
            <a:r>
              <a:rPr lang="en-US" sz="1700"/>
              <a:t>Prior to 2021-2022, schools were assigned to </a:t>
            </a:r>
            <a:r>
              <a:rPr lang="en-US" sz="1700" b="1" i="1"/>
              <a:t>Comprehensive Intervention Required</a:t>
            </a:r>
            <a:r>
              <a:rPr lang="en-US" sz="1700"/>
              <a:t> (CIR) based on letter grades or graduation rate. </a:t>
            </a:r>
            <a:endParaRPr sz="1700"/>
          </a:p>
          <a:p>
            <a:pPr marL="457200" lvl="0" indent="-336550" algn="l" rtl="0">
              <a:lnSpc>
                <a:spcPct val="95000"/>
              </a:lnSpc>
              <a:spcBef>
                <a:spcPts val="1200"/>
              </a:spcBef>
              <a:spcAft>
                <a:spcPts val="0"/>
              </a:spcAft>
              <a:buSzPts val="1700"/>
              <a:buChar char="•"/>
            </a:pPr>
            <a:r>
              <a:rPr lang="en-US" sz="1700"/>
              <a:t>The school earns a “D” or “F” letter grade in the state accountability system for three consecutive years </a:t>
            </a:r>
            <a:endParaRPr sz="1700"/>
          </a:p>
          <a:p>
            <a:pPr marL="457200" lvl="0" indent="-336550" algn="l" rtl="0">
              <a:lnSpc>
                <a:spcPct val="95000"/>
              </a:lnSpc>
              <a:spcBef>
                <a:spcPts val="0"/>
              </a:spcBef>
              <a:spcAft>
                <a:spcPts val="0"/>
              </a:spcAft>
              <a:buSzPts val="1700"/>
              <a:buChar char="•"/>
            </a:pPr>
            <a:r>
              <a:rPr lang="en-US" sz="1700"/>
              <a:t>The school has a graduation rate of less than 67 percent in the most recent year </a:t>
            </a:r>
            <a:endParaRPr sz="1700"/>
          </a:p>
          <a:p>
            <a:pPr marL="0" lvl="0" indent="0" algn="l" rtl="0">
              <a:lnSpc>
                <a:spcPct val="95000"/>
              </a:lnSpc>
              <a:spcBef>
                <a:spcPts val="1200"/>
              </a:spcBef>
              <a:spcAft>
                <a:spcPts val="0"/>
              </a:spcAft>
              <a:buSzPts val="605"/>
              <a:buNone/>
            </a:pPr>
            <a:r>
              <a:rPr lang="en-US" sz="1700"/>
              <a:t>For a turnaround school that has earned one or more T letter grades, the department determined a letter grade (A through F) for the purpose of determining whether the school has earned the comprehensive intervention required label.</a:t>
            </a:r>
            <a:endParaRPr sz="1700"/>
          </a:p>
          <a:p>
            <a:pPr marL="0" lvl="0" indent="0" algn="l" rtl="0">
              <a:lnSpc>
                <a:spcPct val="95000"/>
              </a:lnSpc>
              <a:spcBef>
                <a:spcPts val="1200"/>
              </a:spcBef>
              <a:spcAft>
                <a:spcPts val="1200"/>
              </a:spcAft>
              <a:buClr>
                <a:schemeClr val="dk1"/>
              </a:buClr>
              <a:buSzPts val="605"/>
              <a:buFont typeface="Arial"/>
              <a:buNone/>
            </a:pPr>
            <a:r>
              <a:rPr lang="en-US" sz="1700"/>
              <a:t>A new school earned a comprehensive intervention required label if it earns a “D” or “F” letter grade in both the first and second year of operation.</a:t>
            </a:r>
            <a:endParaRPr sz="17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Comprehensive &amp; Urgent Intervention</a:t>
            </a:r>
            <a:endParaRPr/>
          </a:p>
        </p:txBody>
      </p:sp>
      <p:sp>
        <p:nvSpPr>
          <p:cNvPr id="285" name="Google Shape;285;p47"/>
          <p:cNvSpPr txBox="1">
            <a:spLocks noGrp="1"/>
          </p:cNvSpPr>
          <p:nvPr>
            <p:ph type="body" idx="1"/>
          </p:nvPr>
        </p:nvSpPr>
        <p:spPr>
          <a:xfrm>
            <a:off x="827250" y="1294400"/>
            <a:ext cx="7483800" cy="33342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r>
              <a:rPr lang="en-US" sz="2100"/>
              <a:t>Beginning in 2021-2022, schools were also assigned to </a:t>
            </a:r>
            <a:r>
              <a:rPr lang="en-US" sz="2100" b="1"/>
              <a:t>Comprehensive Intervention Required </a:t>
            </a:r>
            <a:r>
              <a:rPr lang="en-US" sz="2100"/>
              <a:t>(CIR) based on multiple years of identification for </a:t>
            </a:r>
            <a:r>
              <a:rPr lang="en-US" sz="2100" b="1"/>
              <a:t>Urgent Intervention Required</a:t>
            </a:r>
            <a:r>
              <a:rPr lang="en-US" sz="2100"/>
              <a:t> (UIR).</a:t>
            </a:r>
            <a:endParaRPr sz="2100"/>
          </a:p>
          <a:p>
            <a:pPr marL="457200" lvl="0" indent="-361950" algn="l" rtl="0">
              <a:spcBef>
                <a:spcPts val="1200"/>
              </a:spcBef>
              <a:spcAft>
                <a:spcPts val="0"/>
              </a:spcAft>
              <a:buSzPts val="2100"/>
              <a:buChar char="•"/>
            </a:pPr>
            <a:r>
              <a:rPr lang="en-US" sz="2100"/>
              <a:t>Schools that have been D- or F-rated for three consecutive years or two years for new schools, and/or </a:t>
            </a:r>
            <a:endParaRPr sz="2100"/>
          </a:p>
          <a:p>
            <a:pPr marL="457200" lvl="0" indent="-361950" algn="l" rtl="0">
              <a:spcBef>
                <a:spcPts val="0"/>
              </a:spcBef>
              <a:spcAft>
                <a:spcPts val="0"/>
              </a:spcAft>
              <a:buSzPts val="2100"/>
              <a:buChar char="•"/>
            </a:pPr>
            <a:r>
              <a:rPr lang="en-US" sz="2100"/>
              <a:t>Schools that have a graduation rate less than 67 percent, and/or </a:t>
            </a:r>
            <a:endParaRPr sz="2100"/>
          </a:p>
          <a:p>
            <a:pPr marL="457200" lvl="0" indent="-361950" algn="l" rtl="0">
              <a:spcBef>
                <a:spcPts val="0"/>
              </a:spcBef>
              <a:spcAft>
                <a:spcPts val="0"/>
              </a:spcAft>
              <a:buSzPts val="2100"/>
              <a:buChar char="•"/>
            </a:pPr>
            <a:r>
              <a:rPr lang="en-US" sz="2100"/>
              <a:t>Schools identified as UIR for the same student group or for discipline for three consecutive years</a:t>
            </a:r>
            <a:endParaRPr sz="2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8"/>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Urgent Intervention Required</a:t>
            </a:r>
            <a:endParaRPr/>
          </a:p>
        </p:txBody>
      </p:sp>
      <p:sp>
        <p:nvSpPr>
          <p:cNvPr id="292" name="Google Shape;292;p48"/>
          <p:cNvSpPr txBox="1">
            <a:spLocks noGrp="1"/>
          </p:cNvSpPr>
          <p:nvPr>
            <p:ph type="body" idx="1"/>
          </p:nvPr>
        </p:nvSpPr>
        <p:spPr>
          <a:xfrm>
            <a:off x="814375" y="1294400"/>
            <a:ext cx="7470900" cy="333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b="1"/>
              <a:t>Urgent Intervention Required for Academics: </a:t>
            </a:r>
            <a:endParaRPr b="1"/>
          </a:p>
          <a:p>
            <a:pPr marL="457200" lvl="0" indent="-342900" algn="l" rtl="0">
              <a:spcBef>
                <a:spcPts val="0"/>
              </a:spcBef>
              <a:spcAft>
                <a:spcPts val="0"/>
              </a:spcAft>
              <a:buSzPts val="1800"/>
              <a:buChar char="•"/>
            </a:pPr>
            <a:r>
              <a:rPr lang="en-US"/>
              <a:t>Schools earned a score for one or more student groups that is equivalent to an “F” for at least two years </a:t>
            </a:r>
            <a:endParaRPr/>
          </a:p>
          <a:p>
            <a:pPr marL="0" lvl="0" indent="0" algn="l" rtl="0">
              <a:spcBef>
                <a:spcPts val="1000"/>
              </a:spcBef>
              <a:spcAft>
                <a:spcPts val="0"/>
              </a:spcAft>
              <a:buNone/>
            </a:pPr>
            <a:r>
              <a:rPr lang="en-US" b="1"/>
              <a:t>Urgent Intervention Required for Discipline:</a:t>
            </a:r>
            <a:r>
              <a:rPr lang="en-US"/>
              <a:t> </a:t>
            </a:r>
            <a:endParaRPr/>
          </a:p>
          <a:p>
            <a:pPr marL="457200" lvl="0" indent="-342900" algn="l" rtl="0">
              <a:spcBef>
                <a:spcPts val="0"/>
              </a:spcBef>
              <a:spcAft>
                <a:spcPts val="0"/>
              </a:spcAft>
              <a:buSzPts val="1800"/>
              <a:buChar char="•"/>
            </a:pPr>
            <a:r>
              <a:rPr lang="en-US"/>
              <a:t>The out-of-school suspension rate is more than two times the national average for the past three years (Two times the national average equals 5.2 percent for grades PK-4 and 20.2 percent for grades 5-12) </a:t>
            </a:r>
            <a:endParaRPr/>
          </a:p>
          <a:p>
            <a:pPr marL="0" lvl="0" indent="0" algn="l" rtl="0">
              <a:spcBef>
                <a:spcPts val="1000"/>
              </a:spcBef>
              <a:spcAft>
                <a:spcPts val="0"/>
              </a:spcAft>
              <a:buNone/>
            </a:pPr>
            <a:r>
              <a:rPr lang="en-US" b="1"/>
              <a:t>Urgent Intervention Needed:</a:t>
            </a:r>
            <a:endParaRPr b="1"/>
          </a:p>
          <a:p>
            <a:pPr marL="457200" lvl="0" indent="-342900" algn="l" rtl="0">
              <a:spcBef>
                <a:spcPts val="0"/>
              </a:spcBef>
              <a:spcAft>
                <a:spcPts val="0"/>
              </a:spcAft>
              <a:buSzPts val="1800"/>
              <a:buChar char="•"/>
            </a:pPr>
            <a:r>
              <a:rPr lang="en-US"/>
              <a:t>Schools earned a score for one or more student groups that is equivalent to a “D” or “F”</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9"/>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solidFill>
                  <a:schemeClr val="dk1"/>
                </a:solidFill>
              </a:rPr>
              <a:t>Accountability Indicators (Refresher)</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0"/>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457200" lvl="0" indent="0" algn="ctr" rtl="0">
              <a:spcBef>
                <a:spcPts val="0"/>
              </a:spcBef>
              <a:spcAft>
                <a:spcPts val="0"/>
              </a:spcAft>
              <a:buNone/>
            </a:pPr>
            <a:r>
              <a:rPr lang="en-US"/>
              <a:t>Schools Included in Accountability</a:t>
            </a:r>
            <a:endParaRPr/>
          </a:p>
        </p:txBody>
      </p:sp>
      <p:sp>
        <p:nvSpPr>
          <p:cNvPr id="305" name="Google Shape;305;p50"/>
          <p:cNvSpPr txBox="1">
            <a:spLocks noGrp="1"/>
          </p:cNvSpPr>
          <p:nvPr>
            <p:ph type="body" idx="1"/>
          </p:nvPr>
        </p:nvSpPr>
        <p:spPr>
          <a:xfrm>
            <a:off x="788675" y="1294400"/>
            <a:ext cx="7509600" cy="3334200"/>
          </a:xfrm>
          <a:prstGeom prst="rect">
            <a:avLst/>
          </a:prstGeom>
        </p:spPr>
        <p:txBody>
          <a:bodyPr spcFirstLastPara="1" wrap="square" lIns="91425" tIns="91425" rIns="91425" bIns="91425" anchor="t" anchorCtr="0">
            <a:normAutofit/>
          </a:bodyPr>
          <a:lstStyle/>
          <a:p>
            <a:pPr marL="0" lvl="0" indent="0" algn="l" rtl="0">
              <a:lnSpc>
                <a:spcPct val="100000"/>
              </a:lnSpc>
              <a:spcBef>
                <a:spcPts val="750"/>
              </a:spcBef>
              <a:spcAft>
                <a:spcPts val="0"/>
              </a:spcAft>
              <a:buNone/>
            </a:pPr>
            <a:r>
              <a:rPr lang="en-US" sz="2000"/>
              <a:t>There are three groups of schools that are included in accountability. </a:t>
            </a:r>
            <a:endParaRPr sz="2000"/>
          </a:p>
          <a:p>
            <a:pPr marL="457200" lvl="0" indent="-355600" algn="l" rtl="0">
              <a:lnSpc>
                <a:spcPct val="100000"/>
              </a:lnSpc>
              <a:spcBef>
                <a:spcPts val="750"/>
              </a:spcBef>
              <a:spcAft>
                <a:spcPts val="0"/>
              </a:spcAft>
              <a:buSzPts val="2000"/>
              <a:buChar char="•"/>
            </a:pPr>
            <a:r>
              <a:rPr lang="en-US" sz="2000" b="1"/>
              <a:t>K-8 schools</a:t>
            </a:r>
            <a:r>
              <a:rPr lang="en-US" sz="2000"/>
              <a:t> include at least one grade in the grade 3-8 grade range and no high school grade levels.</a:t>
            </a:r>
            <a:endParaRPr sz="2000"/>
          </a:p>
          <a:p>
            <a:pPr marL="457200" lvl="0" indent="-355600" algn="l" rtl="0">
              <a:lnSpc>
                <a:spcPct val="100000"/>
              </a:lnSpc>
              <a:spcBef>
                <a:spcPts val="1000"/>
              </a:spcBef>
              <a:spcAft>
                <a:spcPts val="0"/>
              </a:spcAft>
              <a:buSzPts val="2000"/>
              <a:buChar char="•"/>
            </a:pPr>
            <a:r>
              <a:rPr lang="en-US" sz="2000" b="1"/>
              <a:t>High schools</a:t>
            </a:r>
            <a:r>
              <a:rPr lang="en-US" sz="2000"/>
              <a:t> include at least one grade in the 9-12 grade range and no K8 grade levels.</a:t>
            </a:r>
            <a:endParaRPr sz="2000"/>
          </a:p>
          <a:p>
            <a:pPr marL="457200" lvl="0" indent="-355600" algn="l" rtl="0">
              <a:lnSpc>
                <a:spcPct val="100000"/>
              </a:lnSpc>
              <a:spcBef>
                <a:spcPts val="1000"/>
              </a:spcBef>
              <a:spcAft>
                <a:spcPts val="0"/>
              </a:spcAft>
              <a:buSzPts val="2000"/>
              <a:buChar char="•"/>
            </a:pPr>
            <a:r>
              <a:rPr lang="en-US" sz="2000" b="1"/>
              <a:t>Combination schools</a:t>
            </a:r>
            <a:r>
              <a:rPr lang="en-US" sz="2000"/>
              <a:t> include at least one grade in the 3-8 grade range and at least one grade in the 9-12 grade range.</a:t>
            </a:r>
            <a:endParaRPr sz="2000"/>
          </a:p>
          <a:p>
            <a:pPr marL="0" lvl="0" indent="0" algn="l" rtl="0">
              <a:spcBef>
                <a:spcPts val="1000"/>
              </a:spcBef>
              <a:spcAft>
                <a:spcPts val="1200"/>
              </a:spcAft>
              <a:buNone/>
            </a:pPr>
            <a:endParaRPr sz="1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1"/>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457200" lvl="0" indent="0" algn="ctr" rtl="0">
              <a:spcBef>
                <a:spcPts val="0"/>
              </a:spcBef>
              <a:spcAft>
                <a:spcPts val="0"/>
              </a:spcAft>
              <a:buNone/>
            </a:pPr>
            <a:r>
              <a:rPr lang="en-US"/>
              <a:t>Combination Schools</a:t>
            </a:r>
            <a:endParaRPr/>
          </a:p>
        </p:txBody>
      </p:sp>
      <p:sp>
        <p:nvSpPr>
          <p:cNvPr id="312" name="Google Shape;312;p51"/>
          <p:cNvSpPr txBox="1">
            <a:spLocks noGrp="1"/>
          </p:cNvSpPr>
          <p:nvPr>
            <p:ph type="body" idx="1"/>
          </p:nvPr>
        </p:nvSpPr>
        <p:spPr>
          <a:xfrm>
            <a:off x="827250" y="1294400"/>
            <a:ext cx="7496700" cy="3334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US" b="1"/>
              <a:t>When calculating the SPS for a combination school, two school performance scores are calculated:</a:t>
            </a:r>
            <a:endParaRPr b="1"/>
          </a:p>
          <a:p>
            <a:pPr marL="0" lvl="0" indent="0" algn="l" rtl="0">
              <a:spcBef>
                <a:spcPts val="0"/>
              </a:spcBef>
              <a:spcAft>
                <a:spcPts val="0"/>
              </a:spcAft>
              <a:buNone/>
            </a:pPr>
            <a:endParaRPr/>
          </a:p>
          <a:p>
            <a:pPr marL="914400" lvl="1" indent="-342900" algn="l" rtl="0">
              <a:spcBef>
                <a:spcPts val="0"/>
              </a:spcBef>
              <a:spcAft>
                <a:spcPts val="0"/>
              </a:spcAft>
              <a:buSzPts val="1800"/>
              <a:buChar char="•"/>
            </a:pPr>
            <a:r>
              <a:rPr lang="en-US"/>
              <a:t>A K8 SPS is created using all students in the appropriate grade ranges.</a:t>
            </a:r>
            <a:endParaRPr/>
          </a:p>
          <a:p>
            <a:pPr marL="914400" lvl="1" indent="-342900" algn="l" rtl="0">
              <a:spcBef>
                <a:spcPts val="1000"/>
              </a:spcBef>
              <a:spcAft>
                <a:spcPts val="0"/>
              </a:spcAft>
              <a:buSzPts val="1800"/>
              <a:buChar char="•"/>
            </a:pPr>
            <a:r>
              <a:rPr lang="en-US"/>
              <a:t>A high school SPS is created using all students in the appropriate grade ranges.</a:t>
            </a:r>
            <a:endParaRPr/>
          </a:p>
          <a:p>
            <a:pPr marL="914400" lvl="0" indent="0" algn="l" rtl="0">
              <a:spcBef>
                <a:spcPts val="1000"/>
              </a:spcBef>
              <a:spcAft>
                <a:spcPts val="0"/>
              </a:spcAft>
              <a:buNone/>
            </a:pPr>
            <a:endParaRPr/>
          </a:p>
          <a:p>
            <a:pPr marL="0" lvl="0" indent="0" algn="l" rtl="0">
              <a:spcBef>
                <a:spcPts val="1000"/>
              </a:spcBef>
              <a:spcAft>
                <a:spcPts val="0"/>
              </a:spcAft>
              <a:buNone/>
            </a:pPr>
            <a:r>
              <a:rPr lang="en-US"/>
              <a:t>The two SPS are then weighted based on the number of units that are included in each before they are averaged together to report a single SPS.</a:t>
            </a:r>
            <a:endParaRPr/>
          </a:p>
          <a:p>
            <a:pPr marL="0" lvl="0" indent="0" algn="l" rtl="0">
              <a:spcBef>
                <a:spcPts val="375"/>
              </a:spcBef>
              <a:spcAft>
                <a:spcPts val="0"/>
              </a:spcAft>
              <a:buNone/>
            </a:pPr>
            <a:endParaRPr/>
          </a:p>
          <a:p>
            <a:pPr marL="0" lvl="0" indent="0" algn="l" rtl="0">
              <a:spcBef>
                <a:spcPts val="375"/>
              </a:spcBef>
              <a:spcAft>
                <a:spcPts val="0"/>
              </a:spcAft>
              <a:buNone/>
            </a:pPr>
            <a:r>
              <a:rPr lang="en-US"/>
              <a:t>For example, an 8-12 school will have a high school SPS that weighs more than the K8 SPS.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2"/>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K-8 SPS: </a:t>
            </a:r>
            <a:endParaRPr/>
          </a:p>
          <a:p>
            <a:pPr marL="0" lvl="0" indent="0" algn="ctr" rtl="0">
              <a:spcBef>
                <a:spcPts val="0"/>
              </a:spcBef>
              <a:spcAft>
                <a:spcPts val="0"/>
              </a:spcAft>
              <a:buNone/>
            </a:pPr>
            <a:r>
              <a:rPr lang="en-US"/>
              <a:t>Assessment Index: LEAP Connect</a:t>
            </a:r>
            <a:endParaRPr/>
          </a:p>
        </p:txBody>
      </p:sp>
      <p:sp>
        <p:nvSpPr>
          <p:cNvPr id="319" name="Google Shape;319;p52"/>
          <p:cNvSpPr txBox="1">
            <a:spLocks noGrp="1"/>
          </p:cNvSpPr>
          <p:nvPr>
            <p:ph type="body" idx="1"/>
          </p:nvPr>
        </p:nvSpPr>
        <p:spPr>
          <a:xfrm>
            <a:off x="751050" y="1294400"/>
            <a:ext cx="4449000" cy="3334200"/>
          </a:xfrm>
          <a:prstGeom prst="rect">
            <a:avLst/>
          </a:prstGeom>
        </p:spPr>
        <p:txBody>
          <a:bodyPr spcFirstLastPara="1" wrap="square" lIns="91425" tIns="91425" rIns="380775" bIns="91425" anchor="t" anchorCtr="0">
            <a:normAutofit lnSpcReduction="20000"/>
          </a:bodyPr>
          <a:lstStyle/>
          <a:p>
            <a:pPr marL="0" marR="0" lvl="0" indent="0" algn="l" rtl="0">
              <a:lnSpc>
                <a:spcPct val="100000"/>
              </a:lnSpc>
              <a:spcBef>
                <a:spcPts val="750"/>
              </a:spcBef>
              <a:spcAft>
                <a:spcPts val="0"/>
              </a:spcAft>
              <a:buNone/>
            </a:pPr>
            <a:r>
              <a:rPr lang="en-US" b="1"/>
              <a:t>Students with the most significant </a:t>
            </a:r>
            <a:br>
              <a:rPr lang="en-US" b="1"/>
            </a:br>
            <a:r>
              <a:rPr lang="en-US" b="1"/>
              <a:t>cognitive disabilities may be eligible to participate in an alternate LEAP assessment (LEAP Connect). </a:t>
            </a:r>
            <a:endParaRPr b="1"/>
          </a:p>
          <a:p>
            <a:pPr marL="457200" marR="0" lvl="0" indent="-342900" algn="l" rtl="0">
              <a:lnSpc>
                <a:spcPct val="100000"/>
              </a:lnSpc>
              <a:spcBef>
                <a:spcPts val="1200"/>
              </a:spcBef>
              <a:spcAft>
                <a:spcPts val="0"/>
              </a:spcAft>
              <a:buSzPts val="1800"/>
              <a:buChar char="•"/>
            </a:pPr>
            <a:r>
              <a:rPr lang="en-US"/>
              <a:t>Students enrolled in grades 3-12 who meet the participation criteria take English Language Arts (ELA) and mathematics. </a:t>
            </a:r>
            <a:endParaRPr/>
          </a:p>
          <a:p>
            <a:pPr marL="457200" marR="0" lvl="0" indent="-342900" algn="l" rtl="0">
              <a:lnSpc>
                <a:spcPct val="100000"/>
              </a:lnSpc>
              <a:spcBef>
                <a:spcPts val="1000"/>
              </a:spcBef>
              <a:spcAft>
                <a:spcPts val="0"/>
              </a:spcAft>
              <a:buSzPts val="1800"/>
              <a:buChar char="•"/>
            </a:pPr>
            <a:r>
              <a:rPr lang="en-US"/>
              <a:t>Eligible students in grades 4, 8, and 11 also take the LEAP Connect science. </a:t>
            </a:r>
            <a:endParaRPr/>
          </a:p>
          <a:p>
            <a:pPr marL="457200" marR="0" lvl="0" indent="-342900" algn="l" rtl="0">
              <a:lnSpc>
                <a:spcPct val="100000"/>
              </a:lnSpc>
              <a:spcBef>
                <a:spcPts val="1000"/>
              </a:spcBef>
              <a:spcAft>
                <a:spcPts val="1000"/>
              </a:spcAft>
              <a:buSzPts val="1800"/>
              <a:buChar char="•"/>
            </a:pPr>
            <a:r>
              <a:rPr lang="en-US"/>
              <a:t>These scores are included in the school’s Assessment index.</a:t>
            </a:r>
            <a:endParaRPr/>
          </a:p>
        </p:txBody>
      </p:sp>
      <p:graphicFrame>
        <p:nvGraphicFramePr>
          <p:cNvPr id="320" name="Google Shape;320;p52"/>
          <p:cNvGraphicFramePr/>
          <p:nvPr/>
        </p:nvGraphicFramePr>
        <p:xfrm>
          <a:off x="5272788" y="1455225"/>
          <a:ext cx="3000000" cy="3000000"/>
        </p:xfrm>
        <a:graphic>
          <a:graphicData uri="http://schemas.openxmlformats.org/drawingml/2006/table">
            <a:tbl>
              <a:tblPr>
                <a:noFill/>
                <a:tableStyleId>{AC06498D-EAE7-4E85-A3D6-9924D77622D1}</a:tableStyleId>
              </a:tblPr>
              <a:tblGrid>
                <a:gridCol w="1810525">
                  <a:extLst>
                    <a:ext uri="{9D8B030D-6E8A-4147-A177-3AD203B41FA5}">
                      <a16:colId xmlns:a16="http://schemas.microsoft.com/office/drawing/2014/main" val="20000"/>
                    </a:ext>
                  </a:extLst>
                </a:gridCol>
                <a:gridCol w="1567700">
                  <a:extLst>
                    <a:ext uri="{9D8B030D-6E8A-4147-A177-3AD203B41FA5}">
                      <a16:colId xmlns:a16="http://schemas.microsoft.com/office/drawing/2014/main" val="20001"/>
                    </a:ext>
                  </a:extLst>
                </a:gridCol>
              </a:tblGrid>
              <a:tr h="609575">
                <a:tc>
                  <a:txBody>
                    <a:bodyPr/>
                    <a:lstStyle/>
                    <a:p>
                      <a:pPr marL="0" lvl="0" indent="0" algn="ctr" rtl="0">
                        <a:spcBef>
                          <a:spcPts val="0"/>
                        </a:spcBef>
                        <a:spcAft>
                          <a:spcPts val="0"/>
                        </a:spcAft>
                        <a:buNone/>
                      </a:pPr>
                      <a:r>
                        <a:rPr lang="en-US" b="1">
                          <a:latin typeface="Calibri"/>
                          <a:ea typeface="Calibri"/>
                          <a:cs typeface="Calibri"/>
                          <a:sym typeface="Calibri"/>
                        </a:rPr>
                        <a:t>LEAP Connect Performance Level</a:t>
                      </a:r>
                      <a:endParaRPr b="1">
                        <a:latin typeface="Calibri"/>
                        <a:ea typeface="Calibri"/>
                        <a:cs typeface="Calibri"/>
                        <a:sym typeface="Calibri"/>
                      </a:endParaRPr>
                    </a:p>
                  </a:txBody>
                  <a:tcPr marL="91425" marR="91425" marT="91425" marB="91425">
                    <a:solidFill>
                      <a:srgbClr val="B6D7A8"/>
                    </a:solidFill>
                  </a:tcPr>
                </a:tc>
                <a:tc>
                  <a:txBody>
                    <a:bodyPr/>
                    <a:lstStyle/>
                    <a:p>
                      <a:pPr marL="0" lvl="0" indent="0" algn="ctr" rtl="0">
                        <a:spcBef>
                          <a:spcPts val="0"/>
                        </a:spcBef>
                        <a:spcAft>
                          <a:spcPts val="0"/>
                        </a:spcAft>
                        <a:buNone/>
                      </a:pPr>
                      <a:r>
                        <a:rPr lang="en-US" b="1">
                          <a:latin typeface="Calibri"/>
                          <a:ea typeface="Calibri"/>
                          <a:cs typeface="Calibri"/>
                          <a:sym typeface="Calibri"/>
                        </a:rPr>
                        <a:t>Points Earned in Assessment Index</a:t>
                      </a:r>
                      <a:endParaRPr b="1">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0"/>
                  </a:ext>
                </a:extLst>
              </a:tr>
              <a:tr h="408325">
                <a:tc>
                  <a:txBody>
                    <a:bodyPr/>
                    <a:lstStyle/>
                    <a:p>
                      <a:pPr marL="0" lvl="0" indent="0" algn="ctr" rtl="0">
                        <a:spcBef>
                          <a:spcPts val="0"/>
                        </a:spcBef>
                        <a:spcAft>
                          <a:spcPts val="0"/>
                        </a:spcAft>
                        <a:buNone/>
                      </a:pPr>
                      <a:r>
                        <a:rPr lang="en-US" b="1">
                          <a:latin typeface="Calibri"/>
                          <a:ea typeface="Calibri"/>
                          <a:cs typeface="Calibri"/>
                          <a:sym typeface="Calibri"/>
                        </a:rPr>
                        <a:t>Above Goal</a:t>
                      </a:r>
                      <a:endParaRPr b="1">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150</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US" b="1">
                          <a:latin typeface="Calibri"/>
                          <a:ea typeface="Calibri"/>
                          <a:cs typeface="Calibri"/>
                          <a:sym typeface="Calibri"/>
                        </a:rPr>
                        <a:t>At Goal</a:t>
                      </a:r>
                      <a:endParaRPr b="1">
                        <a:latin typeface="Calibri"/>
                        <a:ea typeface="Calibri"/>
                        <a:cs typeface="Calibri"/>
                        <a:sym typeface="Calibri"/>
                      </a:endParaRPr>
                    </a:p>
                  </a:txBody>
                  <a:tcPr marL="91425" marR="91425" marT="91425" marB="91425">
                    <a:solidFill>
                      <a:srgbClr val="A2C4C9"/>
                    </a:solidFill>
                  </a:tcPr>
                </a:tc>
                <a:tc>
                  <a:txBody>
                    <a:bodyPr/>
                    <a:lstStyle/>
                    <a:p>
                      <a:pPr marL="0" lvl="0" indent="0" algn="ctr" rtl="0">
                        <a:spcBef>
                          <a:spcPts val="0"/>
                        </a:spcBef>
                        <a:spcAft>
                          <a:spcPts val="0"/>
                        </a:spcAft>
                        <a:buNone/>
                      </a:pPr>
                      <a:r>
                        <a:rPr lang="en-US">
                          <a:latin typeface="Calibri"/>
                          <a:ea typeface="Calibri"/>
                          <a:cs typeface="Calibri"/>
                          <a:sym typeface="Calibri"/>
                        </a:rPr>
                        <a:t>100</a:t>
                      </a:r>
                      <a:endParaRPr>
                        <a:latin typeface="Calibri"/>
                        <a:ea typeface="Calibri"/>
                        <a:cs typeface="Calibri"/>
                        <a:sym typeface="Calibri"/>
                      </a:endParaRPr>
                    </a:p>
                  </a:txBody>
                  <a:tcPr marL="91425" marR="91425" marT="91425" marB="91425">
                    <a:solidFill>
                      <a:srgbClr val="A2C4C9"/>
                    </a:solidFill>
                  </a:tcPr>
                </a:tc>
                <a:extLst>
                  <a:ext uri="{0D108BD9-81ED-4DB2-BD59-A6C34878D82A}">
                    <a16:rowId xmlns:a16="http://schemas.microsoft.com/office/drawing/2014/main" val="10002"/>
                  </a:ext>
                </a:extLst>
              </a:tr>
              <a:tr h="422725">
                <a:tc>
                  <a:txBody>
                    <a:bodyPr/>
                    <a:lstStyle/>
                    <a:p>
                      <a:pPr marL="0" lvl="0" indent="0" algn="ctr" rtl="0">
                        <a:spcBef>
                          <a:spcPts val="0"/>
                        </a:spcBef>
                        <a:spcAft>
                          <a:spcPts val="0"/>
                        </a:spcAft>
                        <a:buNone/>
                      </a:pPr>
                      <a:r>
                        <a:rPr lang="en-US" b="1">
                          <a:latin typeface="Calibri"/>
                          <a:ea typeface="Calibri"/>
                          <a:cs typeface="Calibri"/>
                          <a:sym typeface="Calibri"/>
                        </a:rPr>
                        <a:t>Near Goal</a:t>
                      </a:r>
                      <a:endParaRPr b="1">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80</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r>
                        <a:rPr lang="en-US" b="1">
                          <a:latin typeface="Calibri"/>
                          <a:ea typeface="Calibri"/>
                          <a:cs typeface="Calibri"/>
                          <a:sym typeface="Calibri"/>
                        </a:rPr>
                        <a:t>Below Goal</a:t>
                      </a:r>
                      <a:endParaRPr b="1">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0</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txBox="1">
            <a:spLocks noGrp="1"/>
          </p:cNvSpPr>
          <p:nvPr>
            <p:ph type="title"/>
          </p:nvPr>
        </p:nvSpPr>
        <p:spPr>
          <a:xfrm>
            <a:off x="0" y="71225"/>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K-8 SPS: </a:t>
            </a:r>
            <a:endParaRPr/>
          </a:p>
          <a:p>
            <a:pPr marL="0" lvl="0" indent="0" algn="ctr" rtl="0">
              <a:spcBef>
                <a:spcPts val="0"/>
              </a:spcBef>
              <a:spcAft>
                <a:spcPts val="0"/>
              </a:spcAft>
              <a:buNone/>
            </a:pPr>
            <a:r>
              <a:rPr lang="en-US"/>
              <a:t>K-8 Assessment Index</a:t>
            </a:r>
            <a:endParaRPr/>
          </a:p>
        </p:txBody>
      </p:sp>
      <p:graphicFrame>
        <p:nvGraphicFramePr>
          <p:cNvPr id="327" name="Google Shape;327;p53"/>
          <p:cNvGraphicFramePr/>
          <p:nvPr/>
        </p:nvGraphicFramePr>
        <p:xfrm>
          <a:off x="5249000" y="1572338"/>
          <a:ext cx="3000000" cy="3000000"/>
        </p:xfrm>
        <a:graphic>
          <a:graphicData uri="http://schemas.openxmlformats.org/drawingml/2006/table">
            <a:tbl>
              <a:tblPr>
                <a:noFill/>
                <a:tableStyleId>{AC06498D-EAE7-4E85-A3D6-9924D77622D1}</a:tableStyleId>
              </a:tblPr>
              <a:tblGrid>
                <a:gridCol w="1754175">
                  <a:extLst>
                    <a:ext uri="{9D8B030D-6E8A-4147-A177-3AD203B41FA5}">
                      <a16:colId xmlns:a16="http://schemas.microsoft.com/office/drawing/2014/main" val="20000"/>
                    </a:ext>
                  </a:extLst>
                </a:gridCol>
                <a:gridCol w="1513225">
                  <a:extLst>
                    <a:ext uri="{9D8B030D-6E8A-4147-A177-3AD203B41FA5}">
                      <a16:colId xmlns:a16="http://schemas.microsoft.com/office/drawing/2014/main" val="20001"/>
                    </a:ext>
                  </a:extLst>
                </a:gridCol>
              </a:tblGrid>
              <a:tr h="524550">
                <a:tc>
                  <a:txBody>
                    <a:bodyPr/>
                    <a:lstStyle/>
                    <a:p>
                      <a:pPr marL="0" lvl="0" indent="0" algn="ctr" rtl="0">
                        <a:spcBef>
                          <a:spcPts val="0"/>
                        </a:spcBef>
                        <a:spcAft>
                          <a:spcPts val="0"/>
                        </a:spcAft>
                        <a:buNone/>
                      </a:pPr>
                      <a:r>
                        <a:rPr lang="en-US" b="1">
                          <a:latin typeface="Calibri"/>
                          <a:ea typeface="Calibri"/>
                          <a:cs typeface="Calibri"/>
                          <a:sym typeface="Calibri"/>
                        </a:rPr>
                        <a:t> Achievement Level</a:t>
                      </a:r>
                      <a:endParaRPr b="1">
                        <a:latin typeface="Calibri"/>
                        <a:ea typeface="Calibri"/>
                        <a:cs typeface="Calibri"/>
                        <a:sym typeface="Calibri"/>
                      </a:endParaRPr>
                    </a:p>
                  </a:txBody>
                  <a:tcPr marL="91425" marR="91425" marT="91425" marB="91425" anchor="ctr">
                    <a:solidFill>
                      <a:srgbClr val="B6D7A8"/>
                    </a:solidFill>
                  </a:tcPr>
                </a:tc>
                <a:tc>
                  <a:txBody>
                    <a:bodyPr/>
                    <a:lstStyle/>
                    <a:p>
                      <a:pPr marL="0" lvl="0" indent="0" algn="ctr" rtl="0">
                        <a:spcBef>
                          <a:spcPts val="0"/>
                        </a:spcBef>
                        <a:spcAft>
                          <a:spcPts val="0"/>
                        </a:spcAft>
                        <a:buNone/>
                      </a:pPr>
                      <a:r>
                        <a:rPr lang="en-US" b="1">
                          <a:latin typeface="Calibri"/>
                          <a:ea typeface="Calibri"/>
                          <a:cs typeface="Calibri"/>
                          <a:sym typeface="Calibri"/>
                        </a:rPr>
                        <a:t>Points Earned in Assessment Index</a:t>
                      </a:r>
                      <a:endParaRPr b="1">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0"/>
                  </a:ext>
                </a:extLst>
              </a:tr>
              <a:tr h="411925">
                <a:tc>
                  <a:txBody>
                    <a:bodyPr/>
                    <a:lstStyle/>
                    <a:p>
                      <a:pPr marL="0" lvl="0" indent="0" algn="ctr" rtl="0">
                        <a:spcBef>
                          <a:spcPts val="0"/>
                        </a:spcBef>
                        <a:spcAft>
                          <a:spcPts val="0"/>
                        </a:spcAft>
                        <a:buNone/>
                      </a:pPr>
                      <a:r>
                        <a:rPr lang="en-US" b="1">
                          <a:latin typeface="Calibri"/>
                          <a:ea typeface="Calibri"/>
                          <a:cs typeface="Calibri"/>
                          <a:sym typeface="Calibri"/>
                        </a:rPr>
                        <a:t>Advanced</a:t>
                      </a:r>
                      <a:endParaRPr b="1">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150</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r h="411925">
                <a:tc>
                  <a:txBody>
                    <a:bodyPr/>
                    <a:lstStyle/>
                    <a:p>
                      <a:pPr marL="0" lvl="0" indent="0" algn="ctr" rtl="0">
                        <a:spcBef>
                          <a:spcPts val="0"/>
                        </a:spcBef>
                        <a:spcAft>
                          <a:spcPts val="0"/>
                        </a:spcAft>
                        <a:buNone/>
                      </a:pPr>
                      <a:r>
                        <a:rPr lang="en-US" b="1">
                          <a:latin typeface="Calibri"/>
                          <a:ea typeface="Calibri"/>
                          <a:cs typeface="Calibri"/>
                          <a:sym typeface="Calibri"/>
                        </a:rPr>
                        <a:t>Mastery</a:t>
                      </a:r>
                      <a:endParaRPr>
                        <a:latin typeface="Calibri"/>
                        <a:ea typeface="Calibri"/>
                        <a:cs typeface="Calibri"/>
                        <a:sym typeface="Calibri"/>
                      </a:endParaRPr>
                    </a:p>
                  </a:txBody>
                  <a:tcPr marL="91425" marR="91425" marT="91425" marB="91425">
                    <a:solidFill>
                      <a:srgbClr val="A2C4C9"/>
                    </a:solidFill>
                  </a:tcPr>
                </a:tc>
                <a:tc>
                  <a:txBody>
                    <a:bodyPr/>
                    <a:lstStyle/>
                    <a:p>
                      <a:pPr marL="0" lvl="0" indent="0" algn="ctr" rtl="0">
                        <a:spcBef>
                          <a:spcPts val="0"/>
                        </a:spcBef>
                        <a:spcAft>
                          <a:spcPts val="0"/>
                        </a:spcAft>
                        <a:buNone/>
                      </a:pPr>
                      <a:r>
                        <a:rPr lang="en-US">
                          <a:latin typeface="Calibri"/>
                          <a:ea typeface="Calibri"/>
                          <a:cs typeface="Calibri"/>
                          <a:sym typeface="Calibri"/>
                        </a:rPr>
                        <a:t>100</a:t>
                      </a:r>
                      <a:endParaRPr>
                        <a:latin typeface="Calibri"/>
                        <a:ea typeface="Calibri"/>
                        <a:cs typeface="Calibri"/>
                        <a:sym typeface="Calibri"/>
                      </a:endParaRPr>
                    </a:p>
                  </a:txBody>
                  <a:tcPr marL="91425" marR="91425" marT="91425" marB="91425">
                    <a:solidFill>
                      <a:srgbClr val="A2C4C9"/>
                    </a:solidFill>
                  </a:tcPr>
                </a:tc>
                <a:extLst>
                  <a:ext uri="{0D108BD9-81ED-4DB2-BD59-A6C34878D82A}">
                    <a16:rowId xmlns:a16="http://schemas.microsoft.com/office/drawing/2014/main" val="10002"/>
                  </a:ext>
                </a:extLst>
              </a:tr>
              <a:tr h="411925">
                <a:tc>
                  <a:txBody>
                    <a:bodyPr/>
                    <a:lstStyle/>
                    <a:p>
                      <a:pPr marL="0" lvl="0" indent="0" algn="ctr" rtl="0">
                        <a:spcBef>
                          <a:spcPts val="0"/>
                        </a:spcBef>
                        <a:spcAft>
                          <a:spcPts val="0"/>
                        </a:spcAft>
                        <a:buNone/>
                      </a:pPr>
                      <a:r>
                        <a:rPr lang="en-US" b="1">
                          <a:latin typeface="Calibri"/>
                          <a:ea typeface="Calibri"/>
                          <a:cs typeface="Calibri"/>
                          <a:sym typeface="Calibri"/>
                        </a:rPr>
                        <a:t>Basic</a:t>
                      </a:r>
                      <a:endParaRPr>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80</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3"/>
                  </a:ext>
                </a:extLst>
              </a:tr>
              <a:tr h="411925">
                <a:tc>
                  <a:txBody>
                    <a:bodyPr/>
                    <a:lstStyle/>
                    <a:p>
                      <a:pPr marL="0" lvl="0" indent="0" algn="ctr" rtl="0">
                        <a:spcBef>
                          <a:spcPts val="0"/>
                        </a:spcBef>
                        <a:spcAft>
                          <a:spcPts val="0"/>
                        </a:spcAft>
                        <a:buNone/>
                      </a:pPr>
                      <a:r>
                        <a:rPr lang="en-US" b="1">
                          <a:latin typeface="Calibri"/>
                          <a:ea typeface="Calibri"/>
                          <a:cs typeface="Calibri"/>
                          <a:sym typeface="Calibri"/>
                        </a:rPr>
                        <a:t>Approaching Basic</a:t>
                      </a:r>
                      <a:endParaRPr b="1">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0</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4"/>
                  </a:ext>
                </a:extLst>
              </a:tr>
              <a:tr h="411925">
                <a:tc>
                  <a:txBody>
                    <a:bodyPr/>
                    <a:lstStyle/>
                    <a:p>
                      <a:pPr marL="0" lvl="0" indent="0" algn="ctr" rtl="0">
                        <a:spcBef>
                          <a:spcPts val="0"/>
                        </a:spcBef>
                        <a:spcAft>
                          <a:spcPts val="0"/>
                        </a:spcAft>
                        <a:buNone/>
                      </a:pPr>
                      <a:r>
                        <a:rPr lang="en-US" b="1">
                          <a:latin typeface="Calibri"/>
                          <a:ea typeface="Calibri"/>
                          <a:cs typeface="Calibri"/>
                          <a:sym typeface="Calibri"/>
                        </a:rPr>
                        <a:t>Unsatisfactory</a:t>
                      </a:r>
                      <a:endParaRPr>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0</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
        <p:nvSpPr>
          <p:cNvPr id="328" name="Google Shape;328;p53"/>
          <p:cNvSpPr txBox="1"/>
          <p:nvPr/>
        </p:nvSpPr>
        <p:spPr>
          <a:xfrm>
            <a:off x="842475" y="1444825"/>
            <a:ext cx="4284900" cy="2934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50"/>
              </a:spcBef>
              <a:spcAft>
                <a:spcPts val="0"/>
              </a:spcAft>
              <a:buNone/>
            </a:pPr>
            <a:r>
              <a:rPr lang="en-US" sz="1800">
                <a:solidFill>
                  <a:schemeClr val="dk1"/>
                </a:solidFill>
                <a:latin typeface="Calibri"/>
                <a:ea typeface="Calibri"/>
                <a:cs typeface="Calibri"/>
                <a:sym typeface="Calibri"/>
              </a:rPr>
              <a:t>The K-8 Assessment Index measures how a school’s students perform on LEAP assessments annually administered in ELA, math, science and social studies and LEAP Connect.</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800">
                <a:solidFill>
                  <a:schemeClr val="dk1"/>
                </a:solidFill>
                <a:latin typeface="Calibri"/>
                <a:ea typeface="Calibri"/>
                <a:cs typeface="Calibri"/>
                <a:sym typeface="Calibri"/>
              </a:rPr>
              <a:t>The table at the right shows the # of points a school earns for each assessment at each achievement level.</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1000"/>
              </a:spcAft>
              <a:buNone/>
            </a:pPr>
            <a:r>
              <a:rPr lang="en-US" sz="1800" b="1" i="1">
                <a:solidFill>
                  <a:schemeClr val="dk1"/>
                </a:solidFill>
                <a:latin typeface="Calibri"/>
                <a:ea typeface="Calibri"/>
                <a:cs typeface="Calibri"/>
                <a:sym typeface="Calibri"/>
              </a:rPr>
              <a:t>On this index an “A” is a result of Mastery or better on the LEAP assessment.</a:t>
            </a:r>
            <a:endParaRPr sz="1800" b="1" i="1">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4"/>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K-8 SPS: </a:t>
            </a:r>
            <a:endParaRPr/>
          </a:p>
          <a:p>
            <a:pPr marL="0" lvl="0" indent="0" algn="ctr" rtl="0">
              <a:spcBef>
                <a:spcPts val="0"/>
              </a:spcBef>
              <a:spcAft>
                <a:spcPts val="0"/>
              </a:spcAft>
              <a:buNone/>
            </a:pPr>
            <a:r>
              <a:rPr lang="en-US"/>
              <a:t>K-8 Assessment Index: ELPT </a:t>
            </a:r>
            <a:endParaRPr/>
          </a:p>
        </p:txBody>
      </p:sp>
      <p:sp>
        <p:nvSpPr>
          <p:cNvPr id="335" name="Google Shape;335;p54"/>
          <p:cNvSpPr txBox="1">
            <a:spLocks noGrp="1"/>
          </p:cNvSpPr>
          <p:nvPr>
            <p:ph type="body" idx="1"/>
          </p:nvPr>
        </p:nvSpPr>
        <p:spPr>
          <a:xfrm>
            <a:off x="827250" y="1385775"/>
            <a:ext cx="3660300" cy="3334200"/>
          </a:xfrm>
          <a:prstGeom prst="rect">
            <a:avLst/>
          </a:prstGeom>
        </p:spPr>
        <p:txBody>
          <a:bodyPr spcFirstLastPara="1" wrap="square" lIns="91425" tIns="91425" rIns="93625" bIns="91425" anchor="t" anchorCtr="0">
            <a:noAutofit/>
          </a:bodyPr>
          <a:lstStyle/>
          <a:p>
            <a:pPr marL="0" lvl="0" indent="0" algn="l" rtl="0">
              <a:lnSpc>
                <a:spcPct val="90000"/>
              </a:lnSpc>
              <a:spcBef>
                <a:spcPts val="750"/>
              </a:spcBef>
              <a:spcAft>
                <a:spcPts val="1200"/>
              </a:spcAft>
              <a:buSzPts val="935"/>
              <a:buNone/>
            </a:pPr>
            <a:r>
              <a:rPr lang="en-US" sz="2000"/>
              <a:t>English learner progress toward English language proficiency is also included in the Assessment index through the ELPT and ELPT Connect. </a:t>
            </a:r>
            <a:endParaRPr sz="2000"/>
          </a:p>
        </p:txBody>
      </p:sp>
      <p:graphicFrame>
        <p:nvGraphicFramePr>
          <p:cNvPr id="336" name="Google Shape;336;p54"/>
          <p:cNvGraphicFramePr/>
          <p:nvPr/>
        </p:nvGraphicFramePr>
        <p:xfrm>
          <a:off x="4563725" y="1361730"/>
          <a:ext cx="3000000" cy="3000000"/>
        </p:xfrm>
        <a:graphic>
          <a:graphicData uri="http://schemas.openxmlformats.org/drawingml/2006/table">
            <a:tbl>
              <a:tblPr>
                <a:noFill/>
                <a:tableStyleId>{AC06498D-EAE7-4E85-A3D6-9924D77622D1}</a:tableStyleId>
              </a:tblPr>
              <a:tblGrid>
                <a:gridCol w="2492400">
                  <a:extLst>
                    <a:ext uri="{9D8B030D-6E8A-4147-A177-3AD203B41FA5}">
                      <a16:colId xmlns:a16="http://schemas.microsoft.com/office/drawing/2014/main" val="20000"/>
                    </a:ext>
                  </a:extLst>
                </a:gridCol>
                <a:gridCol w="1964850">
                  <a:extLst>
                    <a:ext uri="{9D8B030D-6E8A-4147-A177-3AD203B41FA5}">
                      <a16:colId xmlns:a16="http://schemas.microsoft.com/office/drawing/2014/main" val="20001"/>
                    </a:ext>
                  </a:extLst>
                </a:gridCol>
              </a:tblGrid>
              <a:tr h="588250">
                <a:tc>
                  <a:txBody>
                    <a:bodyPr/>
                    <a:lstStyle/>
                    <a:p>
                      <a:pPr marL="0" lvl="0" indent="0" algn="ctr" rtl="0">
                        <a:spcBef>
                          <a:spcPts val="0"/>
                        </a:spcBef>
                        <a:spcAft>
                          <a:spcPts val="0"/>
                        </a:spcAft>
                        <a:buNone/>
                      </a:pPr>
                      <a:r>
                        <a:rPr lang="en-US" b="1">
                          <a:latin typeface="Calibri"/>
                          <a:ea typeface="Calibri"/>
                          <a:cs typeface="Calibri"/>
                          <a:sym typeface="Calibri"/>
                        </a:rPr>
                        <a:t>ELPT Progress Outcomes</a:t>
                      </a:r>
                      <a:endParaRPr b="1">
                        <a:latin typeface="Calibri"/>
                        <a:ea typeface="Calibri"/>
                        <a:cs typeface="Calibri"/>
                        <a:sym typeface="Calibri"/>
                      </a:endParaRPr>
                    </a:p>
                  </a:txBody>
                  <a:tcPr marL="91425" marR="91425" marT="91425" marB="91425">
                    <a:solidFill>
                      <a:srgbClr val="B6D7A8"/>
                    </a:solidFill>
                  </a:tcPr>
                </a:tc>
                <a:tc>
                  <a:txBody>
                    <a:bodyPr/>
                    <a:lstStyle/>
                    <a:p>
                      <a:pPr marL="0" lvl="0" indent="0" algn="ctr" rtl="0">
                        <a:spcBef>
                          <a:spcPts val="0"/>
                        </a:spcBef>
                        <a:spcAft>
                          <a:spcPts val="0"/>
                        </a:spcAft>
                        <a:buNone/>
                      </a:pPr>
                      <a:r>
                        <a:rPr lang="en-US" b="1">
                          <a:latin typeface="Calibri"/>
                          <a:ea typeface="Calibri"/>
                          <a:cs typeface="Calibri"/>
                          <a:sym typeface="Calibri"/>
                        </a:rPr>
                        <a:t>Points Earned in Assessment Index</a:t>
                      </a:r>
                      <a:endParaRPr b="1">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0"/>
                  </a:ext>
                </a:extLst>
              </a:tr>
              <a:tr h="514400">
                <a:tc>
                  <a:txBody>
                    <a:bodyPr/>
                    <a:lstStyle/>
                    <a:p>
                      <a:pPr marL="0" lvl="0" indent="0" algn="ctr" rtl="0">
                        <a:spcBef>
                          <a:spcPts val="0"/>
                        </a:spcBef>
                        <a:spcAft>
                          <a:spcPts val="0"/>
                        </a:spcAft>
                        <a:buNone/>
                      </a:pPr>
                      <a:r>
                        <a:rPr lang="en-US">
                          <a:latin typeface="Calibri"/>
                          <a:ea typeface="Calibri"/>
                          <a:cs typeface="Calibri"/>
                          <a:sym typeface="Calibri"/>
                        </a:rPr>
                        <a:t>ELPT level exceeds trajectory </a:t>
                      </a:r>
                      <a:endParaRPr>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150</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r h="514400">
                <a:tc>
                  <a:txBody>
                    <a:bodyPr/>
                    <a:lstStyle/>
                    <a:p>
                      <a:pPr marL="0" lvl="0" indent="0" algn="ctr" rtl="0">
                        <a:spcBef>
                          <a:spcPts val="0"/>
                        </a:spcBef>
                        <a:spcAft>
                          <a:spcPts val="0"/>
                        </a:spcAft>
                        <a:buNone/>
                      </a:pPr>
                      <a:r>
                        <a:rPr lang="en-US">
                          <a:latin typeface="Calibri"/>
                          <a:ea typeface="Calibri"/>
                          <a:cs typeface="Calibri"/>
                          <a:sym typeface="Calibri"/>
                        </a:rPr>
                        <a:t>ELPT level meets trajectory </a:t>
                      </a:r>
                      <a:endParaRPr>
                        <a:latin typeface="Calibri"/>
                        <a:ea typeface="Calibri"/>
                        <a:cs typeface="Calibri"/>
                        <a:sym typeface="Calibri"/>
                      </a:endParaRPr>
                    </a:p>
                  </a:txBody>
                  <a:tcPr marL="91425" marR="91425" marT="91425" marB="91425">
                    <a:solidFill>
                      <a:srgbClr val="A2C4C9"/>
                    </a:solidFill>
                  </a:tcPr>
                </a:tc>
                <a:tc>
                  <a:txBody>
                    <a:bodyPr/>
                    <a:lstStyle/>
                    <a:p>
                      <a:pPr marL="0" lvl="0" indent="0" algn="ctr" rtl="0">
                        <a:spcBef>
                          <a:spcPts val="0"/>
                        </a:spcBef>
                        <a:spcAft>
                          <a:spcPts val="0"/>
                        </a:spcAft>
                        <a:buNone/>
                      </a:pPr>
                      <a:r>
                        <a:rPr lang="en-US">
                          <a:latin typeface="Calibri"/>
                          <a:ea typeface="Calibri"/>
                          <a:cs typeface="Calibri"/>
                          <a:sym typeface="Calibri"/>
                        </a:rPr>
                        <a:t>100</a:t>
                      </a:r>
                      <a:endParaRPr>
                        <a:latin typeface="Calibri"/>
                        <a:ea typeface="Calibri"/>
                        <a:cs typeface="Calibri"/>
                        <a:sym typeface="Calibri"/>
                      </a:endParaRPr>
                    </a:p>
                  </a:txBody>
                  <a:tcPr marL="91425" marR="91425" marT="91425" marB="91425">
                    <a:solidFill>
                      <a:srgbClr val="A2C4C9"/>
                    </a:solidFill>
                  </a:tcPr>
                </a:tc>
                <a:extLst>
                  <a:ext uri="{0D108BD9-81ED-4DB2-BD59-A6C34878D82A}">
                    <a16:rowId xmlns:a16="http://schemas.microsoft.com/office/drawing/2014/main" val="10002"/>
                  </a:ext>
                </a:extLst>
              </a:tr>
              <a:tr h="691725">
                <a:tc>
                  <a:txBody>
                    <a:bodyPr/>
                    <a:lstStyle/>
                    <a:p>
                      <a:pPr marL="0" lvl="0" indent="0" algn="ctr" rtl="0">
                        <a:spcBef>
                          <a:spcPts val="0"/>
                        </a:spcBef>
                        <a:spcAft>
                          <a:spcPts val="0"/>
                        </a:spcAft>
                        <a:buNone/>
                      </a:pPr>
                      <a:r>
                        <a:rPr lang="en-US">
                          <a:latin typeface="Calibri"/>
                          <a:ea typeface="Calibri"/>
                          <a:cs typeface="Calibri"/>
                          <a:sym typeface="Calibri"/>
                        </a:rPr>
                        <a:t>ELPT level is at least one above the prior year</a:t>
                      </a:r>
                      <a:endParaRPr>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80</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3"/>
                  </a:ext>
                </a:extLst>
              </a:tr>
              <a:tr h="691725">
                <a:tc>
                  <a:txBody>
                    <a:bodyPr/>
                    <a:lstStyle/>
                    <a:p>
                      <a:pPr marL="0" lvl="0" indent="0" algn="ctr" rtl="0">
                        <a:spcBef>
                          <a:spcPts val="0"/>
                        </a:spcBef>
                        <a:spcAft>
                          <a:spcPts val="0"/>
                        </a:spcAft>
                        <a:buNone/>
                      </a:pPr>
                      <a:r>
                        <a:rPr lang="en-US">
                          <a:latin typeface="Calibri"/>
                          <a:ea typeface="Calibri"/>
                          <a:cs typeface="Calibri"/>
                          <a:sym typeface="Calibri"/>
                        </a:rPr>
                        <a:t>ELPT level is the same or lower than in the prior year </a:t>
                      </a:r>
                      <a:endParaRPr>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0</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Overview of Louisiana’s School and District </a:t>
            </a:r>
            <a:endParaRPr/>
          </a:p>
          <a:p>
            <a:pPr marL="0" lvl="0" indent="0" algn="ctr" rtl="0">
              <a:spcBef>
                <a:spcPts val="0"/>
              </a:spcBef>
              <a:spcAft>
                <a:spcPts val="0"/>
              </a:spcAft>
              <a:buNone/>
            </a:pPr>
            <a:r>
              <a:rPr lang="en-US"/>
              <a:t>Accountability System</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5"/>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K-12 SPS: </a:t>
            </a:r>
            <a:endParaRPr/>
          </a:p>
          <a:p>
            <a:pPr marL="0" lvl="0" indent="0" algn="ctr" rtl="0">
              <a:spcBef>
                <a:spcPts val="0"/>
              </a:spcBef>
              <a:spcAft>
                <a:spcPts val="0"/>
              </a:spcAft>
              <a:buNone/>
            </a:pPr>
            <a:r>
              <a:rPr lang="en-US"/>
              <a:t>Interests &amp; Opportunities Index</a:t>
            </a:r>
            <a:endParaRPr/>
          </a:p>
        </p:txBody>
      </p:sp>
      <p:sp>
        <p:nvSpPr>
          <p:cNvPr id="343" name="Google Shape;343;p55"/>
          <p:cNvSpPr txBox="1"/>
          <p:nvPr/>
        </p:nvSpPr>
        <p:spPr>
          <a:xfrm>
            <a:off x="788675" y="1281450"/>
            <a:ext cx="7509600" cy="3622200"/>
          </a:xfrm>
          <a:prstGeom prst="rect">
            <a:avLst/>
          </a:prstGeom>
          <a:noFill/>
          <a:ln>
            <a:noFill/>
          </a:ln>
        </p:spPr>
        <p:txBody>
          <a:bodyPr spcFirstLastPara="1" wrap="square" lIns="91425" tIns="91425" rIns="91425" bIns="91425" anchor="t" anchorCtr="0">
            <a:spAutoFit/>
          </a:bodyPr>
          <a:lstStyle/>
          <a:p>
            <a:pPr marL="457200" lvl="0" indent="-355600" algn="l" rtl="0">
              <a:spcBef>
                <a:spcPts val="750"/>
              </a:spcBef>
              <a:spcAft>
                <a:spcPts val="0"/>
              </a:spcAft>
              <a:buClr>
                <a:schemeClr val="accent2"/>
              </a:buClr>
              <a:buSzPts val="2000"/>
              <a:buFont typeface="Calibri"/>
              <a:buChar char="●"/>
            </a:pPr>
            <a:r>
              <a:rPr lang="en-US" sz="2000">
                <a:solidFill>
                  <a:schemeClr val="accent2"/>
                </a:solidFill>
                <a:latin typeface="Calibri"/>
                <a:ea typeface="Calibri"/>
                <a:cs typeface="Calibri"/>
                <a:sym typeface="Calibri"/>
              </a:rPr>
              <a:t>Continuing in the 2023-2024 school year, the LDOE will use a “</a:t>
            </a:r>
            <a:r>
              <a:rPr lang="en-US" sz="2000" b="1">
                <a:solidFill>
                  <a:schemeClr val="accent2"/>
                </a:solidFill>
                <a:latin typeface="Calibri"/>
                <a:ea typeface="Calibri"/>
                <a:cs typeface="Calibri"/>
                <a:sym typeface="Calibri"/>
              </a:rPr>
              <a:t>menu-based”</a:t>
            </a:r>
            <a:r>
              <a:rPr lang="en-US" sz="2000">
                <a:solidFill>
                  <a:schemeClr val="accent2"/>
                </a:solidFill>
                <a:latin typeface="Calibri"/>
                <a:ea typeface="Calibri"/>
                <a:cs typeface="Calibri"/>
                <a:sym typeface="Calibri"/>
              </a:rPr>
              <a:t> approach for the Interests &amp; Opportunities Index. </a:t>
            </a:r>
            <a:endParaRPr sz="2000">
              <a:solidFill>
                <a:schemeClr val="accent2"/>
              </a:solidFill>
              <a:latin typeface="Calibri"/>
              <a:ea typeface="Calibri"/>
              <a:cs typeface="Calibri"/>
              <a:sym typeface="Calibri"/>
            </a:endParaRPr>
          </a:p>
          <a:p>
            <a:pPr marL="457200" lvl="0" indent="-355600" algn="l" rtl="0">
              <a:spcBef>
                <a:spcPts val="1000"/>
              </a:spcBef>
              <a:spcAft>
                <a:spcPts val="0"/>
              </a:spcAft>
              <a:buClr>
                <a:schemeClr val="accent2"/>
              </a:buClr>
              <a:buSzPts val="2000"/>
              <a:buFont typeface="Calibri"/>
              <a:buChar char="●"/>
            </a:pPr>
            <a:r>
              <a:rPr lang="en-US" sz="2000">
                <a:solidFill>
                  <a:schemeClr val="accent2"/>
                </a:solidFill>
                <a:latin typeface="Calibri"/>
                <a:ea typeface="Calibri"/>
                <a:cs typeface="Calibri"/>
                <a:sym typeface="Calibri"/>
              </a:rPr>
              <a:t>In a “menu-based” approach, the LDOE will annually publish a list of </a:t>
            </a:r>
            <a:r>
              <a:rPr lang="en-US" sz="2000" b="1">
                <a:solidFill>
                  <a:schemeClr val="accent2"/>
                </a:solidFill>
                <a:latin typeface="Calibri"/>
                <a:ea typeface="Calibri"/>
                <a:cs typeface="Calibri"/>
                <a:sym typeface="Calibri"/>
              </a:rPr>
              <a:t>indicators </a:t>
            </a:r>
            <a:r>
              <a:rPr lang="en-US" sz="2000">
                <a:solidFill>
                  <a:schemeClr val="accent2"/>
                </a:solidFill>
                <a:latin typeface="Calibri"/>
                <a:ea typeface="Calibri"/>
                <a:cs typeface="Calibri"/>
                <a:sym typeface="Calibri"/>
              </a:rPr>
              <a:t>associated with each BESE approved </a:t>
            </a:r>
            <a:r>
              <a:rPr lang="en-US" sz="2000" b="1">
                <a:solidFill>
                  <a:schemeClr val="accent2"/>
                </a:solidFill>
                <a:latin typeface="Calibri"/>
                <a:ea typeface="Calibri"/>
                <a:cs typeface="Calibri"/>
                <a:sym typeface="Calibri"/>
              </a:rPr>
              <a:t>domain</a:t>
            </a:r>
            <a:r>
              <a:rPr lang="en-US" sz="2000">
                <a:solidFill>
                  <a:schemeClr val="accent2"/>
                </a:solidFill>
                <a:latin typeface="Calibri"/>
                <a:ea typeface="Calibri"/>
                <a:cs typeface="Calibri"/>
                <a:sym typeface="Calibri"/>
              </a:rPr>
              <a:t> that schools will select as the basis for their Interests &amp; Opportunities Index calculation.</a:t>
            </a:r>
            <a:endParaRPr sz="2000">
              <a:solidFill>
                <a:schemeClr val="accent2"/>
              </a:solidFill>
              <a:latin typeface="Calibri"/>
              <a:ea typeface="Calibri"/>
              <a:cs typeface="Calibri"/>
              <a:sym typeface="Calibri"/>
            </a:endParaRPr>
          </a:p>
          <a:p>
            <a:pPr marL="457200" lvl="0" indent="-355600" algn="l" rtl="0">
              <a:lnSpc>
                <a:spcPct val="90000"/>
              </a:lnSpc>
              <a:spcBef>
                <a:spcPts val="1000"/>
              </a:spcBef>
              <a:spcAft>
                <a:spcPts val="0"/>
              </a:spcAft>
              <a:buClr>
                <a:schemeClr val="accent2"/>
              </a:buClr>
              <a:buSzPts val="2000"/>
              <a:buFont typeface="Calibri"/>
              <a:buChar char="●"/>
            </a:pPr>
            <a:r>
              <a:rPr lang="en-US" sz="2000">
                <a:solidFill>
                  <a:schemeClr val="accent2"/>
                </a:solidFill>
                <a:latin typeface="Calibri"/>
                <a:ea typeface="Calibri"/>
                <a:cs typeface="Calibri"/>
                <a:sym typeface="Calibri"/>
              </a:rPr>
              <a:t>Schools are required to choose </a:t>
            </a:r>
            <a:r>
              <a:rPr lang="en-US" sz="2000" b="1">
                <a:solidFill>
                  <a:schemeClr val="accent2"/>
                </a:solidFill>
                <a:latin typeface="Calibri"/>
                <a:ea typeface="Calibri"/>
                <a:cs typeface="Calibri"/>
                <a:sym typeface="Calibri"/>
              </a:rPr>
              <a:t>four (4) indicators</a:t>
            </a:r>
            <a:r>
              <a:rPr lang="en-US" sz="2000">
                <a:solidFill>
                  <a:schemeClr val="accent2"/>
                </a:solidFill>
                <a:latin typeface="Calibri"/>
                <a:ea typeface="Calibri"/>
                <a:cs typeface="Calibri"/>
                <a:sym typeface="Calibri"/>
              </a:rPr>
              <a:t>,</a:t>
            </a:r>
            <a:r>
              <a:rPr lang="en-US" sz="2000" b="1">
                <a:solidFill>
                  <a:schemeClr val="accent2"/>
                </a:solidFill>
                <a:latin typeface="Calibri"/>
                <a:ea typeface="Calibri"/>
                <a:cs typeface="Calibri"/>
                <a:sym typeface="Calibri"/>
              </a:rPr>
              <a:t> </a:t>
            </a:r>
            <a:r>
              <a:rPr lang="en-US" sz="2000">
                <a:solidFill>
                  <a:schemeClr val="accent2"/>
                </a:solidFill>
                <a:latin typeface="Calibri"/>
                <a:ea typeface="Calibri"/>
                <a:cs typeface="Calibri"/>
                <a:sym typeface="Calibri"/>
              </a:rPr>
              <a:t>each worth 37.50 points for a total of 150 points.</a:t>
            </a:r>
            <a:endParaRPr sz="2000">
              <a:solidFill>
                <a:schemeClr val="accent2"/>
              </a:solidFill>
              <a:latin typeface="Calibri"/>
              <a:ea typeface="Calibri"/>
              <a:cs typeface="Calibri"/>
              <a:sym typeface="Calibri"/>
            </a:endParaRPr>
          </a:p>
          <a:p>
            <a:pPr marL="0" lvl="0" indent="0" algn="l" rtl="0">
              <a:spcBef>
                <a:spcPts val="1000"/>
              </a:spcBef>
              <a:spcAft>
                <a:spcPts val="0"/>
              </a:spcAft>
              <a:buNone/>
            </a:pPr>
            <a:endParaRPr sz="1800">
              <a:solidFill>
                <a:schemeClr val="accent2"/>
              </a:solidFill>
              <a:latin typeface="Calibri"/>
              <a:ea typeface="Calibri"/>
              <a:cs typeface="Calibri"/>
              <a:sym typeface="Calibri"/>
            </a:endParaRPr>
          </a:p>
          <a:p>
            <a:pPr marL="0" lvl="0" indent="0" algn="l" rtl="0">
              <a:spcBef>
                <a:spcPts val="1000"/>
              </a:spcBef>
              <a:spcAft>
                <a:spcPts val="0"/>
              </a:spcAft>
              <a:buNone/>
            </a:pPr>
            <a:endParaRPr sz="1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6"/>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US"/>
              <a:t>K-12 SPS: </a:t>
            </a:r>
            <a:endParaRPr/>
          </a:p>
          <a:p>
            <a:pPr marL="0" lvl="0" indent="0" algn="ctr" rtl="0">
              <a:spcBef>
                <a:spcPts val="0"/>
              </a:spcBef>
              <a:spcAft>
                <a:spcPts val="0"/>
              </a:spcAft>
              <a:buNone/>
            </a:pPr>
            <a:r>
              <a:rPr lang="en-US"/>
              <a:t>Interests &amp; Opportunities Index</a:t>
            </a:r>
            <a:endParaRPr/>
          </a:p>
        </p:txBody>
      </p:sp>
      <p:sp>
        <p:nvSpPr>
          <p:cNvPr id="350" name="Google Shape;350;p56"/>
          <p:cNvSpPr txBox="1">
            <a:spLocks noGrp="1"/>
          </p:cNvSpPr>
          <p:nvPr>
            <p:ph type="body" idx="1"/>
          </p:nvPr>
        </p:nvSpPr>
        <p:spPr>
          <a:xfrm>
            <a:off x="801525" y="1294400"/>
            <a:ext cx="7509600" cy="33612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750"/>
              </a:spcBef>
              <a:spcAft>
                <a:spcPts val="0"/>
              </a:spcAft>
              <a:buClr>
                <a:schemeClr val="dk1"/>
              </a:buClr>
              <a:buSzPts val="1100"/>
              <a:buFont typeface="Arial"/>
              <a:buNone/>
            </a:pPr>
            <a:r>
              <a:rPr lang="en-US">
                <a:solidFill>
                  <a:schemeClr val="accent2"/>
                </a:solidFill>
              </a:rPr>
              <a:t>Schools are required to choose </a:t>
            </a:r>
            <a:r>
              <a:rPr lang="en-US" b="1">
                <a:solidFill>
                  <a:schemeClr val="accent2"/>
                </a:solidFill>
              </a:rPr>
              <a:t>four (4) indicators</a:t>
            </a:r>
            <a:r>
              <a:rPr lang="en-US">
                <a:solidFill>
                  <a:schemeClr val="accent2"/>
                </a:solidFill>
              </a:rPr>
              <a:t>. </a:t>
            </a:r>
            <a:endParaRPr>
              <a:solidFill>
                <a:schemeClr val="accent2"/>
              </a:solidFill>
            </a:endParaRPr>
          </a:p>
          <a:p>
            <a:pPr marL="0" lvl="0" indent="0" algn="l" rtl="0">
              <a:lnSpc>
                <a:spcPct val="100000"/>
              </a:lnSpc>
              <a:spcBef>
                <a:spcPts val="750"/>
              </a:spcBef>
              <a:spcAft>
                <a:spcPts val="0"/>
              </a:spcAft>
              <a:buClr>
                <a:schemeClr val="dk1"/>
              </a:buClr>
              <a:buSzPts val="1100"/>
              <a:buFont typeface="Arial"/>
              <a:buNone/>
            </a:pPr>
            <a:r>
              <a:rPr lang="en-US" b="1">
                <a:solidFill>
                  <a:schemeClr val="accent2"/>
                </a:solidFill>
              </a:rPr>
              <a:t>The indicators must:</a:t>
            </a:r>
            <a:endParaRPr b="1">
              <a:solidFill>
                <a:schemeClr val="accent2"/>
              </a:solidFill>
            </a:endParaRPr>
          </a:p>
          <a:p>
            <a:pPr marL="457200" lvl="0" indent="-342900" algn="l" rtl="0">
              <a:lnSpc>
                <a:spcPct val="100000"/>
              </a:lnSpc>
              <a:spcBef>
                <a:spcPts val="750"/>
              </a:spcBef>
              <a:spcAft>
                <a:spcPts val="0"/>
              </a:spcAft>
              <a:buClr>
                <a:schemeClr val="accent2"/>
              </a:buClr>
              <a:buSzPts val="1800"/>
              <a:buFont typeface="Calibri"/>
              <a:buAutoNum type="arabicPeriod"/>
            </a:pPr>
            <a:r>
              <a:rPr lang="en-US">
                <a:solidFill>
                  <a:schemeClr val="accent2"/>
                </a:solidFill>
              </a:rPr>
              <a:t>Come from at least two different domains. </a:t>
            </a:r>
            <a:endParaRPr>
              <a:solidFill>
                <a:schemeClr val="accent2"/>
              </a:solidFill>
            </a:endParaRPr>
          </a:p>
          <a:p>
            <a:pPr marL="457200" lvl="0" indent="-342900" algn="l" rtl="0">
              <a:lnSpc>
                <a:spcPct val="100000"/>
              </a:lnSpc>
              <a:spcBef>
                <a:spcPts val="750"/>
              </a:spcBef>
              <a:spcAft>
                <a:spcPts val="0"/>
              </a:spcAft>
              <a:buClr>
                <a:schemeClr val="accent2"/>
              </a:buClr>
              <a:buSzPts val="1800"/>
              <a:buFont typeface="Calibri"/>
              <a:buAutoNum type="arabicPeriod"/>
            </a:pPr>
            <a:r>
              <a:rPr lang="en-US">
                <a:solidFill>
                  <a:schemeClr val="accent2"/>
                </a:solidFill>
              </a:rPr>
              <a:t>An indicator can only be selected once.</a:t>
            </a:r>
            <a:endParaRPr>
              <a:solidFill>
                <a:schemeClr val="accent2"/>
              </a:solidFill>
            </a:endParaRPr>
          </a:p>
          <a:p>
            <a:pPr marL="457200" lvl="0" indent="-342900" algn="l" rtl="0">
              <a:lnSpc>
                <a:spcPct val="100000"/>
              </a:lnSpc>
              <a:spcBef>
                <a:spcPts val="750"/>
              </a:spcBef>
              <a:spcAft>
                <a:spcPts val="0"/>
              </a:spcAft>
              <a:buClr>
                <a:schemeClr val="accent2"/>
              </a:buClr>
              <a:buSzPts val="1800"/>
              <a:buFont typeface="Calibri"/>
              <a:buAutoNum type="arabicPeriod"/>
            </a:pPr>
            <a:r>
              <a:rPr lang="en-US">
                <a:solidFill>
                  <a:schemeClr val="accent2"/>
                </a:solidFill>
              </a:rPr>
              <a:t>Of the four indicators, at least three indicators must be based on data already collected by the LDOE. One indicator can be based on additional documentation. </a:t>
            </a:r>
            <a:endParaRPr>
              <a:solidFill>
                <a:schemeClr val="accent2"/>
              </a:solidFill>
            </a:endParaRPr>
          </a:p>
          <a:p>
            <a:pPr marL="457200" lvl="0" indent="-342900" algn="l" rtl="0">
              <a:lnSpc>
                <a:spcPct val="100000"/>
              </a:lnSpc>
              <a:spcBef>
                <a:spcPts val="750"/>
              </a:spcBef>
              <a:spcAft>
                <a:spcPts val="0"/>
              </a:spcAft>
              <a:buClr>
                <a:schemeClr val="accent2"/>
              </a:buClr>
              <a:buSzPts val="1800"/>
              <a:buFont typeface="Calibri"/>
              <a:buAutoNum type="arabicPeriod"/>
            </a:pPr>
            <a:r>
              <a:rPr lang="en-US">
                <a:solidFill>
                  <a:schemeClr val="accent2"/>
                </a:solidFill>
              </a:rPr>
              <a:t>Represent your entire student population.</a:t>
            </a:r>
            <a:endParaRPr>
              <a:solidFill>
                <a:schemeClr val="accent2"/>
              </a:solidFill>
            </a:endParaRPr>
          </a:p>
          <a:p>
            <a:pPr marL="914400" lvl="1" indent="-342900" algn="l" rtl="0">
              <a:lnSpc>
                <a:spcPct val="100000"/>
              </a:lnSpc>
              <a:spcBef>
                <a:spcPts val="750"/>
              </a:spcBef>
              <a:spcAft>
                <a:spcPts val="0"/>
              </a:spcAft>
              <a:buClr>
                <a:schemeClr val="accent2"/>
              </a:buClr>
              <a:buSzPts val="1800"/>
              <a:buFont typeface="Calibri"/>
              <a:buAutoNum type="alphaLcPeriod"/>
            </a:pPr>
            <a:r>
              <a:rPr lang="en-US">
                <a:solidFill>
                  <a:schemeClr val="accent2"/>
                </a:solidFill>
              </a:rPr>
              <a:t>For example: a K-8 school could select one K-5 indicator and three 6-8 indicators.</a:t>
            </a:r>
            <a:endParaRPr b="1">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7"/>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solidFill>
                  <a:srgbClr val="000000"/>
                </a:solidFill>
              </a:rPr>
              <a:t>K-12 SPS:</a:t>
            </a:r>
            <a:endParaRPr>
              <a:solidFill>
                <a:srgbClr val="000000"/>
              </a:solidFill>
            </a:endParaRPr>
          </a:p>
          <a:p>
            <a:pPr marL="0" lvl="0" indent="0" algn="ctr" rtl="0">
              <a:spcBef>
                <a:spcPts val="0"/>
              </a:spcBef>
              <a:spcAft>
                <a:spcPts val="0"/>
              </a:spcAft>
              <a:buNone/>
            </a:pPr>
            <a:r>
              <a:rPr lang="en-US">
                <a:solidFill>
                  <a:srgbClr val="000000"/>
                </a:solidFill>
              </a:rPr>
              <a:t>Interests and Opportunities 2023-2024 Timeline</a:t>
            </a:r>
            <a:endParaRPr>
              <a:solidFill>
                <a:srgbClr val="000000"/>
              </a:solidFill>
            </a:endParaRPr>
          </a:p>
        </p:txBody>
      </p:sp>
      <p:graphicFrame>
        <p:nvGraphicFramePr>
          <p:cNvPr id="357" name="Google Shape;357;p57"/>
          <p:cNvGraphicFramePr/>
          <p:nvPr/>
        </p:nvGraphicFramePr>
        <p:xfrm>
          <a:off x="1110200" y="1395650"/>
          <a:ext cx="3000000" cy="3000000"/>
        </p:xfrm>
        <a:graphic>
          <a:graphicData uri="http://schemas.openxmlformats.org/drawingml/2006/table">
            <a:tbl>
              <a:tblPr>
                <a:noFill/>
                <a:tableStyleId>{AC06498D-EAE7-4E85-A3D6-9924D77622D1}</a:tableStyleId>
              </a:tblPr>
              <a:tblGrid>
                <a:gridCol w="3717350">
                  <a:extLst>
                    <a:ext uri="{9D8B030D-6E8A-4147-A177-3AD203B41FA5}">
                      <a16:colId xmlns:a16="http://schemas.microsoft.com/office/drawing/2014/main" val="20000"/>
                    </a:ext>
                  </a:extLst>
                </a:gridCol>
                <a:gridCol w="3206250">
                  <a:extLst>
                    <a:ext uri="{9D8B030D-6E8A-4147-A177-3AD203B41FA5}">
                      <a16:colId xmlns:a16="http://schemas.microsoft.com/office/drawing/2014/main" val="20001"/>
                    </a:ext>
                  </a:extLst>
                </a:gridCol>
              </a:tblGrid>
              <a:tr h="437775">
                <a:tc>
                  <a:txBody>
                    <a:bodyPr/>
                    <a:lstStyle/>
                    <a:p>
                      <a:pPr marL="0" lvl="0" indent="0" algn="l" rtl="0">
                        <a:spcBef>
                          <a:spcPts val="0"/>
                        </a:spcBef>
                        <a:spcAft>
                          <a:spcPts val="0"/>
                        </a:spcAft>
                        <a:buNone/>
                      </a:pPr>
                      <a:r>
                        <a:rPr lang="en-US" b="1">
                          <a:latin typeface="Calibri"/>
                          <a:ea typeface="Calibri"/>
                          <a:cs typeface="Calibri"/>
                          <a:sym typeface="Calibri"/>
                        </a:rPr>
                        <a:t>Menu and Course Codes Published</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a:latin typeface="Calibri"/>
                          <a:ea typeface="Calibri"/>
                          <a:cs typeface="Calibri"/>
                          <a:sym typeface="Calibri"/>
                        </a:rPr>
                        <a:t>March 2023</a:t>
                      </a:r>
                      <a:endParaRPr>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37775">
                <a:tc>
                  <a:txBody>
                    <a:bodyPr/>
                    <a:lstStyle/>
                    <a:p>
                      <a:pPr marL="0" lvl="0" indent="0" algn="l" rtl="0">
                        <a:spcBef>
                          <a:spcPts val="0"/>
                        </a:spcBef>
                        <a:spcAft>
                          <a:spcPts val="0"/>
                        </a:spcAft>
                        <a:buNone/>
                      </a:pPr>
                      <a:r>
                        <a:rPr lang="en-US" b="1">
                          <a:latin typeface="Calibri"/>
                          <a:ea typeface="Calibri"/>
                          <a:cs typeface="Calibri"/>
                          <a:sym typeface="Calibri"/>
                        </a:rPr>
                        <a:t>Final Guidance Published</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a:latin typeface="Calibri"/>
                          <a:ea typeface="Calibri"/>
                          <a:cs typeface="Calibri"/>
                          <a:sym typeface="Calibri"/>
                        </a:rPr>
                        <a:t>June 2023</a:t>
                      </a:r>
                      <a:endParaRPr>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37775">
                <a:tc>
                  <a:txBody>
                    <a:bodyPr/>
                    <a:lstStyle/>
                    <a:p>
                      <a:pPr marL="0" lvl="0" indent="0" algn="l" rtl="0">
                        <a:spcBef>
                          <a:spcPts val="0"/>
                        </a:spcBef>
                        <a:spcAft>
                          <a:spcPts val="0"/>
                        </a:spcAft>
                        <a:buNone/>
                      </a:pPr>
                      <a:r>
                        <a:rPr lang="en-US" b="1">
                          <a:latin typeface="Calibri"/>
                          <a:ea typeface="Calibri"/>
                          <a:cs typeface="Calibri"/>
                          <a:sym typeface="Calibri"/>
                        </a:rPr>
                        <a:t>Indicator Selection Survey Opens (Jotform)</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a:latin typeface="Calibri"/>
                          <a:ea typeface="Calibri"/>
                          <a:cs typeface="Calibri"/>
                          <a:sym typeface="Calibri"/>
                        </a:rPr>
                        <a:t>August 14, 2023</a:t>
                      </a:r>
                      <a:endParaRPr>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37775">
                <a:tc>
                  <a:txBody>
                    <a:bodyPr/>
                    <a:lstStyle/>
                    <a:p>
                      <a:pPr marL="0" lvl="0" indent="0" algn="l" rtl="0">
                        <a:spcBef>
                          <a:spcPts val="0"/>
                        </a:spcBef>
                        <a:spcAft>
                          <a:spcPts val="0"/>
                        </a:spcAft>
                        <a:buNone/>
                      </a:pPr>
                      <a:r>
                        <a:rPr lang="en-US" b="1">
                          <a:latin typeface="Calibri"/>
                          <a:ea typeface="Calibri"/>
                          <a:cs typeface="Calibri"/>
                          <a:sym typeface="Calibri"/>
                        </a:rPr>
                        <a:t>Indicator Selection Survey Closes (Jotform)</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a:latin typeface="Calibri"/>
                          <a:ea typeface="Calibri"/>
                          <a:cs typeface="Calibri"/>
                          <a:sym typeface="Calibri"/>
                        </a:rPr>
                        <a:t>November 3, 2023</a:t>
                      </a:r>
                      <a:endParaRPr>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37775">
                <a:tc>
                  <a:txBody>
                    <a:bodyPr/>
                    <a:lstStyle/>
                    <a:p>
                      <a:pPr marL="0" lvl="0" indent="0" algn="l" rtl="0">
                        <a:spcBef>
                          <a:spcPts val="0"/>
                        </a:spcBef>
                        <a:spcAft>
                          <a:spcPts val="0"/>
                        </a:spcAft>
                        <a:buNone/>
                      </a:pPr>
                      <a:r>
                        <a:rPr lang="en-US" b="1">
                          <a:latin typeface="Calibri"/>
                          <a:ea typeface="Calibri"/>
                          <a:cs typeface="Calibri"/>
                          <a:sym typeface="Calibri"/>
                        </a:rPr>
                        <a:t>Indicator Selection Validations Due (Jotform)</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a:latin typeface="Calibri"/>
                          <a:ea typeface="Calibri"/>
                          <a:cs typeface="Calibri"/>
                          <a:sym typeface="Calibri"/>
                        </a:rPr>
                        <a:t>November 8, 2023</a:t>
                      </a:r>
                      <a:endParaRPr>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37775">
                <a:tc>
                  <a:txBody>
                    <a:bodyPr/>
                    <a:lstStyle/>
                    <a:p>
                      <a:pPr marL="0" lvl="0" indent="0" algn="l" rtl="0">
                        <a:spcBef>
                          <a:spcPts val="0"/>
                        </a:spcBef>
                        <a:spcAft>
                          <a:spcPts val="0"/>
                        </a:spcAft>
                        <a:buNone/>
                      </a:pPr>
                      <a:r>
                        <a:rPr lang="en-US" b="1">
                          <a:latin typeface="Calibri"/>
                          <a:ea typeface="Calibri"/>
                          <a:cs typeface="Calibri"/>
                          <a:sym typeface="Calibri"/>
                        </a:rPr>
                        <a:t>Interests and Opportunities Data Review Opens</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a:latin typeface="Calibri"/>
                          <a:ea typeface="Calibri"/>
                          <a:cs typeface="Calibri"/>
                          <a:sym typeface="Calibri"/>
                        </a:rPr>
                        <a:t>March 25, 2024</a:t>
                      </a:r>
                      <a:endParaRPr>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37775">
                <a:tc>
                  <a:txBody>
                    <a:bodyPr/>
                    <a:lstStyle/>
                    <a:p>
                      <a:pPr marL="0" lvl="0" indent="0" algn="l" rtl="0">
                        <a:spcBef>
                          <a:spcPts val="0"/>
                        </a:spcBef>
                        <a:spcAft>
                          <a:spcPts val="0"/>
                        </a:spcAft>
                        <a:buNone/>
                      </a:pPr>
                      <a:r>
                        <a:rPr lang="en-US" b="1">
                          <a:latin typeface="Calibri"/>
                          <a:ea typeface="Calibri"/>
                          <a:cs typeface="Calibri"/>
                          <a:sym typeface="Calibri"/>
                        </a:rPr>
                        <a:t>Interests and Opportunities Data Review Closes</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a:latin typeface="Calibri"/>
                          <a:ea typeface="Calibri"/>
                          <a:cs typeface="Calibri"/>
                          <a:sym typeface="Calibri"/>
                        </a:rPr>
                        <a:t>June 7, 2024</a:t>
                      </a:r>
                      <a:endParaRPr>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8"/>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2022-2023 Interests &amp; Opportunities </a:t>
            </a:r>
            <a:endParaRPr/>
          </a:p>
          <a:p>
            <a:pPr marL="0" lvl="0" indent="0" algn="ctr" rtl="0">
              <a:spcBef>
                <a:spcPts val="0"/>
              </a:spcBef>
              <a:spcAft>
                <a:spcPts val="0"/>
              </a:spcAft>
              <a:buNone/>
            </a:pPr>
            <a:r>
              <a:rPr lang="en-US"/>
              <a:t>Louisiana Data Review</a:t>
            </a:r>
            <a:endParaRPr/>
          </a:p>
        </p:txBody>
      </p:sp>
      <p:sp>
        <p:nvSpPr>
          <p:cNvPr id="364" name="Google Shape;364;p58"/>
          <p:cNvSpPr txBox="1"/>
          <p:nvPr/>
        </p:nvSpPr>
        <p:spPr>
          <a:xfrm>
            <a:off x="752250" y="1447250"/>
            <a:ext cx="7558800" cy="2678100"/>
          </a:xfrm>
          <a:prstGeom prst="rect">
            <a:avLst/>
          </a:prstGeom>
          <a:noFill/>
          <a:ln>
            <a:noFill/>
          </a:ln>
        </p:spPr>
        <p:txBody>
          <a:bodyPr spcFirstLastPara="1" wrap="square" lIns="91425" tIns="91425" rIns="91425" bIns="91425" anchor="t" anchorCtr="0">
            <a:spAutoFit/>
          </a:bodyPr>
          <a:lstStyle/>
          <a:p>
            <a:pPr marL="457200" lvl="0" indent="-342900" algn="l" rtl="0">
              <a:lnSpc>
                <a:spcPct val="100000"/>
              </a:lnSpc>
              <a:spcBef>
                <a:spcPts val="75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Louisiana Data Review (LDR) for 2022-2023 Interests and Opportunities is open. </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Schools that selected a documentation-based indicator must upload documentation into LDR.</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All documentation must be submitted by June 7, 2023 or a zero will be given for that indicator. </a:t>
            </a:r>
            <a:endParaRPr sz="1800" b="1">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The purpose of documentation-based indicators is to give schools an opportunity to earn credit for experiences and learning that happens outside of data that is already collected.</a:t>
            </a:r>
            <a:endParaRPr sz="1800">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9"/>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K-8 SPS: </a:t>
            </a:r>
            <a:endParaRPr/>
          </a:p>
          <a:p>
            <a:pPr marL="0" lvl="0" indent="0" algn="ctr" rtl="0">
              <a:spcBef>
                <a:spcPts val="0"/>
              </a:spcBef>
              <a:spcAft>
                <a:spcPts val="0"/>
              </a:spcAft>
              <a:buNone/>
            </a:pPr>
            <a:r>
              <a:rPr lang="en-US"/>
              <a:t>Dropout/Credit Accumulation Index (DCAI) </a:t>
            </a:r>
            <a:endParaRPr/>
          </a:p>
        </p:txBody>
      </p:sp>
      <p:sp>
        <p:nvSpPr>
          <p:cNvPr id="371" name="Google Shape;371;p59"/>
          <p:cNvSpPr txBox="1">
            <a:spLocks noGrp="1"/>
          </p:cNvSpPr>
          <p:nvPr>
            <p:ph type="body" idx="1"/>
          </p:nvPr>
        </p:nvSpPr>
        <p:spPr>
          <a:xfrm>
            <a:off x="788675" y="1360325"/>
            <a:ext cx="7470900" cy="3334200"/>
          </a:xfrm>
          <a:prstGeom prst="rect">
            <a:avLst/>
          </a:prstGeom>
        </p:spPr>
        <p:txBody>
          <a:bodyPr spcFirstLastPara="1" wrap="square" lIns="91425" tIns="91425" rIns="91425" bIns="91425" anchor="t" anchorCtr="0">
            <a:noAutofit/>
          </a:bodyPr>
          <a:lstStyle/>
          <a:p>
            <a:pPr marL="0" lvl="0" indent="0" algn="l" rtl="0">
              <a:lnSpc>
                <a:spcPct val="95000"/>
              </a:lnSpc>
              <a:spcBef>
                <a:spcPts val="750"/>
              </a:spcBef>
              <a:spcAft>
                <a:spcPts val="0"/>
              </a:spcAft>
              <a:buSzPts val="935"/>
              <a:buNone/>
            </a:pPr>
            <a:r>
              <a:rPr lang="en-US" sz="1700" b="1"/>
              <a:t>The DCAI encourages successful transition to high school, as well as access to Carnegie credits in middle school. </a:t>
            </a:r>
            <a:endParaRPr sz="1700" b="1"/>
          </a:p>
          <a:p>
            <a:pPr marL="457200" lvl="0" indent="-336550" algn="l" rtl="0">
              <a:lnSpc>
                <a:spcPct val="95000"/>
              </a:lnSpc>
              <a:spcBef>
                <a:spcPts val="1200"/>
              </a:spcBef>
              <a:spcAft>
                <a:spcPts val="0"/>
              </a:spcAft>
              <a:buSzPts val="1700"/>
              <a:buChar char="•"/>
            </a:pPr>
            <a:r>
              <a:rPr lang="en-US" sz="1700"/>
              <a:t>The DCAI is calculated in the current year for schools that included grade 8 in the prior year. </a:t>
            </a:r>
            <a:endParaRPr sz="1700"/>
          </a:p>
          <a:p>
            <a:pPr marL="457200" lvl="0" indent="-336550" algn="l" rtl="0">
              <a:lnSpc>
                <a:spcPct val="95000"/>
              </a:lnSpc>
              <a:spcBef>
                <a:spcPts val="1000"/>
              </a:spcBef>
              <a:spcAft>
                <a:spcPts val="0"/>
              </a:spcAft>
              <a:buSzPts val="1700"/>
              <a:buChar char="•"/>
            </a:pPr>
            <a:r>
              <a:rPr lang="en-US" sz="1700"/>
              <a:t>Points are based on the number of Carnegie credits earned through the end of 9th grade (and transitional 9th,  where applicable) and/or dropout status. </a:t>
            </a:r>
            <a:endParaRPr sz="1700"/>
          </a:p>
          <a:p>
            <a:pPr marL="457200" lvl="0" indent="-336550" algn="l" rtl="0">
              <a:lnSpc>
                <a:spcPct val="95000"/>
              </a:lnSpc>
              <a:spcBef>
                <a:spcPts val="1000"/>
              </a:spcBef>
              <a:spcAft>
                <a:spcPts val="1000"/>
              </a:spcAft>
              <a:buSzPts val="1700"/>
              <a:buChar char="•"/>
            </a:pPr>
            <a:r>
              <a:rPr lang="en-US" sz="1700"/>
              <a:t>To count toward DCAI, students must be full academic year in 8th and 9th grade (or transitional 9th, where applicable), if earning Carnegie credits. Students transferring across public districts between 8th and 9th grade are still eligible to earn points for DCAI.</a:t>
            </a:r>
            <a:endParaRPr sz="17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0"/>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K-8 SPS: </a:t>
            </a:r>
            <a:endParaRPr/>
          </a:p>
          <a:p>
            <a:pPr marL="0" lvl="0" indent="0" algn="ctr" rtl="0">
              <a:spcBef>
                <a:spcPts val="0"/>
              </a:spcBef>
              <a:spcAft>
                <a:spcPts val="0"/>
              </a:spcAft>
              <a:buNone/>
            </a:pPr>
            <a:r>
              <a:rPr lang="en-US"/>
              <a:t>Dropout/Credit Accumulation Index (DCAI) </a:t>
            </a:r>
            <a:endParaRPr/>
          </a:p>
        </p:txBody>
      </p:sp>
      <p:graphicFrame>
        <p:nvGraphicFramePr>
          <p:cNvPr id="378" name="Google Shape;378;p60"/>
          <p:cNvGraphicFramePr/>
          <p:nvPr/>
        </p:nvGraphicFramePr>
        <p:xfrm>
          <a:off x="1725950" y="1403465"/>
          <a:ext cx="3000000" cy="3000000"/>
        </p:xfrm>
        <a:graphic>
          <a:graphicData uri="http://schemas.openxmlformats.org/drawingml/2006/table">
            <a:tbl>
              <a:tblPr>
                <a:noFill/>
                <a:tableStyleId>{AC06498D-EAE7-4E85-A3D6-9924D77622D1}</a:tableStyleId>
              </a:tblPr>
              <a:tblGrid>
                <a:gridCol w="2668925">
                  <a:extLst>
                    <a:ext uri="{9D8B030D-6E8A-4147-A177-3AD203B41FA5}">
                      <a16:colId xmlns:a16="http://schemas.microsoft.com/office/drawing/2014/main" val="20000"/>
                    </a:ext>
                  </a:extLst>
                </a:gridCol>
                <a:gridCol w="3023175">
                  <a:extLst>
                    <a:ext uri="{9D8B030D-6E8A-4147-A177-3AD203B41FA5}">
                      <a16:colId xmlns:a16="http://schemas.microsoft.com/office/drawing/2014/main" val="20001"/>
                    </a:ext>
                  </a:extLst>
                </a:gridCol>
              </a:tblGrid>
              <a:tr h="504875">
                <a:tc>
                  <a:txBody>
                    <a:bodyPr/>
                    <a:lstStyle/>
                    <a:p>
                      <a:pPr marL="0" lvl="0" indent="0" algn="ctr" rtl="0">
                        <a:spcBef>
                          <a:spcPts val="0"/>
                        </a:spcBef>
                        <a:spcAft>
                          <a:spcPts val="0"/>
                        </a:spcAft>
                        <a:buNone/>
                      </a:pPr>
                      <a:r>
                        <a:rPr lang="en-US" sz="1450" b="1">
                          <a:latin typeface="Calibri"/>
                          <a:ea typeface="Calibri"/>
                          <a:cs typeface="Calibri"/>
                          <a:sym typeface="Calibri"/>
                        </a:rPr>
                        <a:t>Carnegie Course Credit</a:t>
                      </a:r>
                      <a:endParaRPr sz="1450" b="1">
                        <a:latin typeface="Calibri"/>
                        <a:ea typeface="Calibri"/>
                        <a:cs typeface="Calibri"/>
                        <a:sym typeface="Calibri"/>
                      </a:endParaRPr>
                    </a:p>
                  </a:txBody>
                  <a:tcPr marL="91425" marR="91425" marT="91425" marB="91425">
                    <a:solidFill>
                      <a:srgbClr val="93C47D"/>
                    </a:solidFill>
                  </a:tcPr>
                </a:tc>
                <a:tc>
                  <a:txBody>
                    <a:bodyPr/>
                    <a:lstStyle/>
                    <a:p>
                      <a:pPr marL="0" lvl="0" indent="0" algn="ctr" rtl="0">
                        <a:spcBef>
                          <a:spcPts val="0"/>
                        </a:spcBef>
                        <a:spcAft>
                          <a:spcPts val="0"/>
                        </a:spcAft>
                        <a:buNone/>
                      </a:pPr>
                      <a:r>
                        <a:rPr lang="en-US" sz="1450" b="1">
                          <a:latin typeface="Calibri"/>
                          <a:ea typeface="Calibri"/>
                          <a:cs typeface="Calibri"/>
                          <a:sym typeface="Calibri"/>
                        </a:rPr>
                        <a:t>DCAI Points</a:t>
                      </a:r>
                      <a:endParaRPr sz="1450" b="1">
                        <a:latin typeface="Calibri"/>
                        <a:ea typeface="Calibri"/>
                        <a:cs typeface="Calibri"/>
                        <a:sym typeface="Calibri"/>
                      </a:endParaRPr>
                    </a:p>
                  </a:txBody>
                  <a:tcPr marL="91425" marR="91425" marT="91425" marB="91425">
                    <a:solidFill>
                      <a:srgbClr val="93C47D"/>
                    </a:solidFill>
                  </a:tcPr>
                </a:tc>
                <a:extLst>
                  <a:ext uri="{0D108BD9-81ED-4DB2-BD59-A6C34878D82A}">
                    <a16:rowId xmlns:a16="http://schemas.microsoft.com/office/drawing/2014/main" val="10000"/>
                  </a:ext>
                </a:extLst>
              </a:tr>
              <a:tr h="227950">
                <a:tc>
                  <a:txBody>
                    <a:bodyPr/>
                    <a:lstStyle/>
                    <a:p>
                      <a:pPr marL="0" lvl="0" indent="0" algn="ctr" rtl="0">
                        <a:spcBef>
                          <a:spcPts val="0"/>
                        </a:spcBef>
                        <a:spcAft>
                          <a:spcPts val="0"/>
                        </a:spcAft>
                        <a:buNone/>
                      </a:pPr>
                      <a:r>
                        <a:rPr lang="en-US" sz="1450">
                          <a:latin typeface="Calibri"/>
                          <a:ea typeface="Calibri"/>
                          <a:cs typeface="Calibri"/>
                          <a:sym typeface="Calibri"/>
                        </a:rPr>
                        <a:t>7 or more</a:t>
                      </a:r>
                      <a:endParaRPr sz="145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450">
                          <a:latin typeface="Calibri"/>
                          <a:ea typeface="Calibri"/>
                          <a:cs typeface="Calibri"/>
                          <a:sym typeface="Calibri"/>
                        </a:rPr>
                        <a:t>150</a:t>
                      </a:r>
                      <a:endParaRPr sz="145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1"/>
                  </a:ext>
                </a:extLst>
              </a:tr>
              <a:tr h="227950">
                <a:tc>
                  <a:txBody>
                    <a:bodyPr/>
                    <a:lstStyle/>
                    <a:p>
                      <a:pPr marL="0" lvl="0" indent="0" algn="ctr" rtl="0">
                        <a:spcBef>
                          <a:spcPts val="0"/>
                        </a:spcBef>
                        <a:spcAft>
                          <a:spcPts val="0"/>
                        </a:spcAft>
                        <a:buNone/>
                      </a:pPr>
                      <a:r>
                        <a:rPr lang="en-US" sz="1450">
                          <a:latin typeface="Calibri"/>
                          <a:ea typeface="Calibri"/>
                          <a:cs typeface="Calibri"/>
                          <a:sym typeface="Calibri"/>
                        </a:rPr>
                        <a:t>6.5</a:t>
                      </a:r>
                      <a:endParaRPr sz="145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450">
                          <a:latin typeface="Calibri"/>
                          <a:ea typeface="Calibri"/>
                          <a:cs typeface="Calibri"/>
                          <a:sym typeface="Calibri"/>
                        </a:rPr>
                        <a:t>125</a:t>
                      </a:r>
                      <a:endParaRPr sz="145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2"/>
                  </a:ext>
                </a:extLst>
              </a:tr>
              <a:tr h="227950">
                <a:tc>
                  <a:txBody>
                    <a:bodyPr/>
                    <a:lstStyle/>
                    <a:p>
                      <a:pPr marL="0" lvl="0" indent="0" algn="ctr" rtl="0">
                        <a:spcBef>
                          <a:spcPts val="0"/>
                        </a:spcBef>
                        <a:spcAft>
                          <a:spcPts val="0"/>
                        </a:spcAft>
                        <a:buNone/>
                      </a:pPr>
                      <a:r>
                        <a:rPr lang="en-US" sz="1450">
                          <a:latin typeface="Calibri"/>
                          <a:ea typeface="Calibri"/>
                          <a:cs typeface="Calibri"/>
                          <a:sym typeface="Calibri"/>
                        </a:rPr>
                        <a:t>6</a:t>
                      </a:r>
                      <a:endParaRPr sz="1450">
                        <a:latin typeface="Calibri"/>
                        <a:ea typeface="Calibri"/>
                        <a:cs typeface="Calibri"/>
                        <a:sym typeface="Calibri"/>
                      </a:endParaRPr>
                    </a:p>
                  </a:txBody>
                  <a:tcPr marL="0" marR="0" marT="0" marB="0">
                    <a:solidFill>
                      <a:srgbClr val="A2C4C9"/>
                    </a:solidFill>
                  </a:tcPr>
                </a:tc>
                <a:tc>
                  <a:txBody>
                    <a:bodyPr/>
                    <a:lstStyle/>
                    <a:p>
                      <a:pPr marL="0" lvl="0" indent="0" algn="ctr" rtl="0">
                        <a:spcBef>
                          <a:spcPts val="0"/>
                        </a:spcBef>
                        <a:spcAft>
                          <a:spcPts val="0"/>
                        </a:spcAft>
                        <a:buNone/>
                      </a:pPr>
                      <a:r>
                        <a:rPr lang="en-US" sz="1450">
                          <a:latin typeface="Calibri"/>
                          <a:ea typeface="Calibri"/>
                          <a:cs typeface="Calibri"/>
                          <a:sym typeface="Calibri"/>
                        </a:rPr>
                        <a:t>100</a:t>
                      </a:r>
                      <a:endParaRPr sz="1450">
                        <a:latin typeface="Calibri"/>
                        <a:ea typeface="Calibri"/>
                        <a:cs typeface="Calibri"/>
                        <a:sym typeface="Calibri"/>
                      </a:endParaRPr>
                    </a:p>
                  </a:txBody>
                  <a:tcPr marL="0" marR="0" marT="0" marB="0">
                    <a:solidFill>
                      <a:srgbClr val="A2C4C9"/>
                    </a:solidFill>
                  </a:tcPr>
                </a:tc>
                <a:extLst>
                  <a:ext uri="{0D108BD9-81ED-4DB2-BD59-A6C34878D82A}">
                    <a16:rowId xmlns:a16="http://schemas.microsoft.com/office/drawing/2014/main" val="10003"/>
                  </a:ext>
                </a:extLst>
              </a:tr>
              <a:tr h="227950">
                <a:tc>
                  <a:txBody>
                    <a:bodyPr/>
                    <a:lstStyle/>
                    <a:p>
                      <a:pPr marL="0" lvl="0" indent="0" algn="ctr" rtl="0">
                        <a:spcBef>
                          <a:spcPts val="0"/>
                        </a:spcBef>
                        <a:spcAft>
                          <a:spcPts val="0"/>
                        </a:spcAft>
                        <a:buNone/>
                      </a:pPr>
                      <a:r>
                        <a:rPr lang="en-US" sz="1450">
                          <a:latin typeface="Calibri"/>
                          <a:ea typeface="Calibri"/>
                          <a:cs typeface="Calibri"/>
                          <a:sym typeface="Calibri"/>
                        </a:rPr>
                        <a:t>5.5</a:t>
                      </a:r>
                      <a:endParaRPr sz="145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450">
                          <a:latin typeface="Calibri"/>
                          <a:ea typeface="Calibri"/>
                          <a:cs typeface="Calibri"/>
                          <a:sym typeface="Calibri"/>
                        </a:rPr>
                        <a:t>75</a:t>
                      </a:r>
                      <a:endParaRPr sz="145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4"/>
                  </a:ext>
                </a:extLst>
              </a:tr>
              <a:tr h="227950">
                <a:tc>
                  <a:txBody>
                    <a:bodyPr/>
                    <a:lstStyle/>
                    <a:p>
                      <a:pPr marL="0" lvl="0" indent="0" algn="ctr" rtl="0">
                        <a:spcBef>
                          <a:spcPts val="0"/>
                        </a:spcBef>
                        <a:spcAft>
                          <a:spcPts val="0"/>
                        </a:spcAft>
                        <a:buNone/>
                      </a:pPr>
                      <a:r>
                        <a:rPr lang="en-US" sz="1450">
                          <a:latin typeface="Calibri"/>
                          <a:ea typeface="Calibri"/>
                          <a:cs typeface="Calibri"/>
                          <a:sym typeface="Calibri"/>
                        </a:rPr>
                        <a:t>5</a:t>
                      </a:r>
                      <a:endParaRPr sz="145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450">
                          <a:latin typeface="Calibri"/>
                          <a:ea typeface="Calibri"/>
                          <a:cs typeface="Calibri"/>
                          <a:sym typeface="Calibri"/>
                        </a:rPr>
                        <a:t>50</a:t>
                      </a:r>
                      <a:endParaRPr sz="145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5"/>
                  </a:ext>
                </a:extLst>
              </a:tr>
              <a:tr h="227950">
                <a:tc>
                  <a:txBody>
                    <a:bodyPr/>
                    <a:lstStyle/>
                    <a:p>
                      <a:pPr marL="0" lvl="0" indent="0" algn="ctr" rtl="0">
                        <a:spcBef>
                          <a:spcPts val="0"/>
                        </a:spcBef>
                        <a:spcAft>
                          <a:spcPts val="0"/>
                        </a:spcAft>
                        <a:buNone/>
                      </a:pPr>
                      <a:r>
                        <a:rPr lang="en-US" sz="1450">
                          <a:latin typeface="Calibri"/>
                          <a:ea typeface="Calibri"/>
                          <a:cs typeface="Calibri"/>
                          <a:sym typeface="Calibri"/>
                        </a:rPr>
                        <a:t>4.5</a:t>
                      </a:r>
                      <a:endParaRPr sz="145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450">
                          <a:latin typeface="Calibri"/>
                          <a:ea typeface="Calibri"/>
                          <a:cs typeface="Calibri"/>
                          <a:sym typeface="Calibri"/>
                        </a:rPr>
                        <a:t>25</a:t>
                      </a:r>
                      <a:endParaRPr sz="145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6"/>
                  </a:ext>
                </a:extLst>
              </a:tr>
              <a:tr h="227950">
                <a:tc>
                  <a:txBody>
                    <a:bodyPr/>
                    <a:lstStyle/>
                    <a:p>
                      <a:pPr marL="0" lvl="0" indent="0" algn="ctr" rtl="0">
                        <a:spcBef>
                          <a:spcPts val="0"/>
                        </a:spcBef>
                        <a:spcAft>
                          <a:spcPts val="0"/>
                        </a:spcAft>
                        <a:buNone/>
                      </a:pPr>
                      <a:r>
                        <a:rPr lang="en-US" sz="1450">
                          <a:latin typeface="Calibri"/>
                          <a:ea typeface="Calibri"/>
                          <a:cs typeface="Calibri"/>
                          <a:sym typeface="Calibri"/>
                        </a:rPr>
                        <a:t>4</a:t>
                      </a:r>
                      <a:endParaRPr sz="145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450">
                          <a:latin typeface="Calibri"/>
                          <a:ea typeface="Calibri"/>
                          <a:cs typeface="Calibri"/>
                          <a:sym typeface="Calibri"/>
                        </a:rPr>
                        <a:t>0</a:t>
                      </a:r>
                      <a:endParaRPr sz="145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7"/>
                  </a:ext>
                </a:extLst>
              </a:tr>
              <a:tr h="227950">
                <a:tc>
                  <a:txBody>
                    <a:bodyPr/>
                    <a:lstStyle/>
                    <a:p>
                      <a:pPr marL="0" lvl="0" indent="0" algn="ctr" rtl="0">
                        <a:spcBef>
                          <a:spcPts val="0"/>
                        </a:spcBef>
                        <a:spcAft>
                          <a:spcPts val="0"/>
                        </a:spcAft>
                        <a:buNone/>
                      </a:pPr>
                      <a:r>
                        <a:rPr lang="en-US" sz="1450">
                          <a:latin typeface="Calibri"/>
                          <a:ea typeface="Calibri"/>
                          <a:cs typeface="Calibri"/>
                          <a:sym typeface="Calibri"/>
                        </a:rPr>
                        <a:t>3.5</a:t>
                      </a:r>
                      <a:endParaRPr sz="145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450">
                          <a:latin typeface="Calibri"/>
                          <a:ea typeface="Calibri"/>
                          <a:cs typeface="Calibri"/>
                          <a:sym typeface="Calibri"/>
                        </a:rPr>
                        <a:t>0</a:t>
                      </a:r>
                      <a:endParaRPr sz="145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8"/>
                  </a:ext>
                </a:extLst>
              </a:tr>
              <a:tr h="227950">
                <a:tc>
                  <a:txBody>
                    <a:bodyPr/>
                    <a:lstStyle/>
                    <a:p>
                      <a:pPr marL="0" lvl="0" indent="0" algn="ctr" rtl="0">
                        <a:spcBef>
                          <a:spcPts val="0"/>
                        </a:spcBef>
                        <a:spcAft>
                          <a:spcPts val="0"/>
                        </a:spcAft>
                        <a:buNone/>
                      </a:pPr>
                      <a:r>
                        <a:rPr lang="en-US" sz="1450">
                          <a:latin typeface="Calibri"/>
                          <a:ea typeface="Calibri"/>
                          <a:cs typeface="Calibri"/>
                          <a:sym typeface="Calibri"/>
                        </a:rPr>
                        <a:t>3 or less</a:t>
                      </a:r>
                      <a:endParaRPr sz="145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450">
                          <a:latin typeface="Calibri"/>
                          <a:ea typeface="Calibri"/>
                          <a:cs typeface="Calibri"/>
                          <a:sym typeface="Calibri"/>
                        </a:rPr>
                        <a:t>0</a:t>
                      </a:r>
                      <a:endParaRPr sz="145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9"/>
                  </a:ext>
                </a:extLst>
              </a:tr>
              <a:tr h="227950">
                <a:tc>
                  <a:txBody>
                    <a:bodyPr/>
                    <a:lstStyle/>
                    <a:p>
                      <a:pPr marL="0" lvl="0" indent="0" algn="ctr" rtl="0">
                        <a:spcBef>
                          <a:spcPts val="0"/>
                        </a:spcBef>
                        <a:spcAft>
                          <a:spcPts val="0"/>
                        </a:spcAft>
                        <a:buNone/>
                      </a:pPr>
                      <a:r>
                        <a:rPr lang="en-US" sz="1450">
                          <a:latin typeface="Calibri"/>
                          <a:ea typeface="Calibri"/>
                          <a:cs typeface="Calibri"/>
                          <a:sym typeface="Calibri"/>
                        </a:rPr>
                        <a:t>3rd year 8th grade</a:t>
                      </a:r>
                      <a:endParaRPr sz="145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450">
                          <a:latin typeface="Calibri"/>
                          <a:ea typeface="Calibri"/>
                          <a:cs typeface="Calibri"/>
                          <a:sym typeface="Calibri"/>
                        </a:rPr>
                        <a:t>0</a:t>
                      </a:r>
                      <a:endParaRPr sz="145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10"/>
                  </a:ext>
                </a:extLst>
              </a:tr>
              <a:tr h="227950">
                <a:tc>
                  <a:txBody>
                    <a:bodyPr/>
                    <a:lstStyle/>
                    <a:p>
                      <a:pPr marL="0" lvl="0" indent="0" algn="ctr" rtl="0">
                        <a:spcBef>
                          <a:spcPts val="0"/>
                        </a:spcBef>
                        <a:spcAft>
                          <a:spcPts val="0"/>
                        </a:spcAft>
                        <a:buNone/>
                      </a:pPr>
                      <a:r>
                        <a:rPr lang="en-US" sz="1450">
                          <a:latin typeface="Calibri"/>
                          <a:ea typeface="Calibri"/>
                          <a:cs typeface="Calibri"/>
                          <a:sym typeface="Calibri"/>
                        </a:rPr>
                        <a:t>Dropout</a:t>
                      </a:r>
                      <a:endParaRPr sz="145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450">
                          <a:latin typeface="Calibri"/>
                          <a:ea typeface="Calibri"/>
                          <a:cs typeface="Calibri"/>
                          <a:sym typeface="Calibri"/>
                        </a:rPr>
                        <a:t>0</a:t>
                      </a:r>
                      <a:endParaRPr sz="145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1"/>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K-8 and 9-12 Progress Index: </a:t>
            </a:r>
            <a:endParaRPr/>
          </a:p>
          <a:p>
            <a:pPr marL="0" lvl="0" indent="0" algn="ctr" rtl="0">
              <a:spcBef>
                <a:spcPts val="0"/>
              </a:spcBef>
              <a:spcAft>
                <a:spcPts val="0"/>
              </a:spcAft>
              <a:buNone/>
            </a:pPr>
            <a:r>
              <a:rPr lang="en-US"/>
              <a:t>Celebrating Student Growth Through Two Key Questions</a:t>
            </a:r>
            <a:endParaRPr/>
          </a:p>
        </p:txBody>
      </p:sp>
      <p:sp>
        <p:nvSpPr>
          <p:cNvPr id="385" name="Google Shape;385;p61"/>
          <p:cNvSpPr txBox="1"/>
          <p:nvPr/>
        </p:nvSpPr>
        <p:spPr>
          <a:xfrm>
            <a:off x="357800" y="1350500"/>
            <a:ext cx="3630300" cy="3080400"/>
          </a:xfrm>
          <a:prstGeom prst="rect">
            <a:avLst/>
          </a:prstGeom>
          <a:solidFill>
            <a:srgbClr val="3D9BB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latin typeface="Calibri"/>
                <a:ea typeface="Calibri"/>
                <a:cs typeface="Calibri"/>
                <a:sym typeface="Calibri"/>
              </a:rPr>
              <a:t>Question 1</a:t>
            </a:r>
            <a:r>
              <a:rPr lang="en-US" sz="1500">
                <a:latin typeface="Calibri"/>
                <a:ea typeface="Calibri"/>
                <a:cs typeface="Calibri"/>
                <a:sym typeface="Calibri"/>
              </a:rPr>
              <a:t>: If students are not yet achieving Mastery, are they on track to doing so? </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Every student scoring below Mastery will receive a simple, clear growth target for the following year that illustrates the growth required to be on track to Mastery in ELA and math by 8th or 10th grade. </a:t>
            </a:r>
            <a:endParaRPr sz="1500">
              <a:latin typeface="Calibri"/>
              <a:ea typeface="Calibri"/>
              <a:cs typeface="Calibri"/>
              <a:sym typeface="Calibri"/>
            </a:endParaRPr>
          </a:p>
          <a:p>
            <a:pPr marL="0" lvl="0" indent="0" algn="l" rtl="0">
              <a:spcBef>
                <a:spcPts val="1000"/>
              </a:spcBef>
              <a:spcAft>
                <a:spcPts val="0"/>
              </a:spcAft>
              <a:buNone/>
            </a:pPr>
            <a:r>
              <a:rPr lang="en-US" sz="1500">
                <a:latin typeface="Calibri"/>
                <a:ea typeface="Calibri"/>
                <a:cs typeface="Calibri"/>
                <a:sym typeface="Calibri"/>
              </a:rPr>
              <a:t>If a student achieves the target, the school shall earn 150 points, the maximum points possible. Otherwise, move to question 2.</a:t>
            </a:r>
            <a:endParaRPr sz="1500">
              <a:latin typeface="Calibri"/>
              <a:ea typeface="Calibri"/>
              <a:cs typeface="Calibri"/>
              <a:sym typeface="Calibri"/>
            </a:endParaRPr>
          </a:p>
        </p:txBody>
      </p:sp>
      <p:sp>
        <p:nvSpPr>
          <p:cNvPr id="386" name="Google Shape;386;p61"/>
          <p:cNvSpPr txBox="1"/>
          <p:nvPr/>
        </p:nvSpPr>
        <p:spPr>
          <a:xfrm>
            <a:off x="4851100" y="1350500"/>
            <a:ext cx="4122300" cy="3114300"/>
          </a:xfrm>
          <a:prstGeom prst="rect">
            <a:avLst/>
          </a:prstGeom>
          <a:solidFill>
            <a:srgbClr val="3D9BBA">
              <a:alpha val="6203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Question 2</a:t>
            </a:r>
            <a:r>
              <a:rPr lang="en-US">
                <a:latin typeface="Calibri"/>
                <a:ea typeface="Calibri"/>
                <a:cs typeface="Calibri"/>
                <a:sym typeface="Calibri"/>
              </a:rPr>
              <a:t>: Are students growing at a rate comparable to their peers?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Using Louisiana’s value-added model (VAM), it is possible to compare students’ individual performance to that of similar peers. </a:t>
            </a:r>
            <a:endParaRPr>
              <a:latin typeface="Calibri"/>
              <a:ea typeface="Calibri"/>
              <a:cs typeface="Calibri"/>
              <a:sym typeface="Calibri"/>
            </a:endParaRPr>
          </a:p>
          <a:p>
            <a:pPr marL="0" lvl="0" indent="0" algn="l" rtl="0">
              <a:spcBef>
                <a:spcPts val="1000"/>
              </a:spcBef>
              <a:spcAft>
                <a:spcPts val="0"/>
              </a:spcAft>
              <a:buNone/>
            </a:pPr>
            <a:r>
              <a:rPr lang="en-US">
                <a:latin typeface="Calibri"/>
                <a:ea typeface="Calibri"/>
                <a:cs typeface="Calibri"/>
                <a:sym typeface="Calibri"/>
              </a:rPr>
              <a:t>Schools will earn points based on students’ growth percentile as compared to peers. </a:t>
            </a:r>
            <a:endParaRPr>
              <a:latin typeface="Calibri"/>
              <a:ea typeface="Calibri"/>
              <a:cs typeface="Calibri"/>
              <a:sym typeface="Calibri"/>
            </a:endParaRPr>
          </a:p>
          <a:p>
            <a:pPr marL="0" lvl="0" indent="457200" algn="l" rtl="0">
              <a:spcBef>
                <a:spcPts val="0"/>
              </a:spcBef>
              <a:spcAft>
                <a:spcPts val="0"/>
              </a:spcAft>
              <a:buNone/>
            </a:pPr>
            <a:r>
              <a:rPr lang="en-US">
                <a:latin typeface="Calibri"/>
                <a:ea typeface="Calibri"/>
                <a:cs typeface="Calibri"/>
                <a:sym typeface="Calibri"/>
              </a:rPr>
              <a:t>80th-99th percentile (150 points) </a:t>
            </a:r>
            <a:endParaRPr>
              <a:latin typeface="Calibri"/>
              <a:ea typeface="Calibri"/>
              <a:cs typeface="Calibri"/>
              <a:sym typeface="Calibri"/>
            </a:endParaRPr>
          </a:p>
          <a:p>
            <a:pPr marL="0" lvl="0" indent="457200" algn="l" rtl="0">
              <a:spcBef>
                <a:spcPts val="0"/>
              </a:spcBef>
              <a:spcAft>
                <a:spcPts val="0"/>
              </a:spcAft>
              <a:buNone/>
            </a:pPr>
            <a:r>
              <a:rPr lang="en-US">
                <a:latin typeface="Calibri"/>
                <a:ea typeface="Calibri"/>
                <a:cs typeface="Calibri"/>
                <a:sym typeface="Calibri"/>
              </a:rPr>
              <a:t>60th-79th percentile (115 points) </a:t>
            </a:r>
            <a:endParaRPr>
              <a:latin typeface="Calibri"/>
              <a:ea typeface="Calibri"/>
              <a:cs typeface="Calibri"/>
              <a:sym typeface="Calibri"/>
            </a:endParaRPr>
          </a:p>
          <a:p>
            <a:pPr marL="0" lvl="0" indent="457200" algn="l" rtl="0">
              <a:spcBef>
                <a:spcPts val="0"/>
              </a:spcBef>
              <a:spcAft>
                <a:spcPts val="0"/>
              </a:spcAft>
              <a:buNone/>
            </a:pPr>
            <a:r>
              <a:rPr lang="en-US">
                <a:latin typeface="Calibri"/>
                <a:ea typeface="Calibri"/>
                <a:cs typeface="Calibri"/>
                <a:sym typeface="Calibri"/>
              </a:rPr>
              <a:t>40th-59th percentile (85 points) </a:t>
            </a:r>
            <a:endParaRPr>
              <a:latin typeface="Calibri"/>
              <a:ea typeface="Calibri"/>
              <a:cs typeface="Calibri"/>
              <a:sym typeface="Calibri"/>
            </a:endParaRPr>
          </a:p>
          <a:p>
            <a:pPr marL="0" lvl="0" indent="457200" algn="l" rtl="0">
              <a:spcBef>
                <a:spcPts val="0"/>
              </a:spcBef>
              <a:spcAft>
                <a:spcPts val="0"/>
              </a:spcAft>
              <a:buNone/>
            </a:pPr>
            <a:r>
              <a:rPr lang="en-US">
                <a:latin typeface="Calibri"/>
                <a:ea typeface="Calibri"/>
                <a:cs typeface="Calibri"/>
                <a:sym typeface="Calibri"/>
              </a:rPr>
              <a:t>20th-39th percentile (25 points) </a:t>
            </a:r>
            <a:endParaRPr>
              <a:latin typeface="Calibri"/>
              <a:ea typeface="Calibri"/>
              <a:cs typeface="Calibri"/>
              <a:sym typeface="Calibri"/>
            </a:endParaRPr>
          </a:p>
          <a:p>
            <a:pPr marL="0" lvl="0" indent="457200" algn="l" rtl="0">
              <a:spcBef>
                <a:spcPts val="0"/>
              </a:spcBef>
              <a:spcAft>
                <a:spcPts val="0"/>
              </a:spcAft>
              <a:buNone/>
            </a:pPr>
            <a:r>
              <a:rPr lang="en-US">
                <a:latin typeface="Calibri"/>
                <a:ea typeface="Calibri"/>
                <a:cs typeface="Calibri"/>
                <a:sym typeface="Calibri"/>
              </a:rPr>
              <a:t>1st-19th percentile (0 points)</a:t>
            </a:r>
            <a:endParaRPr>
              <a:latin typeface="Calibri"/>
              <a:ea typeface="Calibri"/>
              <a:cs typeface="Calibri"/>
              <a:sym typeface="Calibri"/>
            </a:endParaRPr>
          </a:p>
        </p:txBody>
      </p:sp>
      <p:sp>
        <p:nvSpPr>
          <p:cNvPr id="387" name="Google Shape;387;p61"/>
          <p:cNvSpPr/>
          <p:nvPr/>
        </p:nvSpPr>
        <p:spPr>
          <a:xfrm>
            <a:off x="4103100" y="2537450"/>
            <a:ext cx="633000" cy="494700"/>
          </a:xfrm>
          <a:prstGeom prst="rightArrow">
            <a:avLst>
              <a:gd name="adj1" fmla="val 50000"/>
              <a:gd name="adj2" fmla="val 5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1"/>
          <p:cNvSpPr txBox="1"/>
          <p:nvPr/>
        </p:nvSpPr>
        <p:spPr>
          <a:xfrm>
            <a:off x="2959225" y="4743300"/>
            <a:ext cx="5756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NOTE: The progress index is averaged across two years of results.</a:t>
            </a:r>
            <a:endParaRPr sz="1600">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High School SPS: </a:t>
            </a:r>
            <a:endParaRPr/>
          </a:p>
          <a:p>
            <a:pPr marL="0" lvl="0" indent="0" algn="ctr" rtl="0">
              <a:spcBef>
                <a:spcPts val="0"/>
              </a:spcBef>
              <a:spcAft>
                <a:spcPts val="0"/>
              </a:spcAft>
              <a:buNone/>
            </a:pPr>
            <a:r>
              <a:rPr lang="en-US"/>
              <a:t>HS Assessment Index</a:t>
            </a:r>
            <a:endParaRPr/>
          </a:p>
        </p:txBody>
      </p:sp>
      <p:sp>
        <p:nvSpPr>
          <p:cNvPr id="395" name="Google Shape;395;p62"/>
          <p:cNvSpPr txBox="1">
            <a:spLocks noGrp="1"/>
          </p:cNvSpPr>
          <p:nvPr>
            <p:ph type="body" idx="1"/>
          </p:nvPr>
        </p:nvSpPr>
        <p:spPr>
          <a:xfrm>
            <a:off x="801525" y="1305350"/>
            <a:ext cx="7522500" cy="35775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750"/>
              </a:spcBef>
              <a:spcAft>
                <a:spcPts val="0"/>
              </a:spcAft>
              <a:buSzPts val="1800"/>
              <a:buChar char="•"/>
            </a:pPr>
            <a:r>
              <a:rPr lang="en-US"/>
              <a:t>The LEAP 2025 assessments measure the extent to which students have mastered the standards of key high school core subjects. </a:t>
            </a:r>
            <a:endParaRPr/>
          </a:p>
          <a:p>
            <a:pPr marL="457200" lvl="0" indent="-342900" algn="l" rtl="0">
              <a:lnSpc>
                <a:spcPct val="100000"/>
              </a:lnSpc>
              <a:spcBef>
                <a:spcPts val="1000"/>
              </a:spcBef>
              <a:spcAft>
                <a:spcPts val="0"/>
              </a:spcAft>
              <a:buSzPts val="1800"/>
              <a:buChar char="•"/>
            </a:pPr>
            <a:r>
              <a:rPr lang="en-US"/>
              <a:t>LEAP 2025 exams are currently required in Algebra I, Geometry, English I, English II, Biology, and U.S. History. </a:t>
            </a:r>
            <a:endParaRPr/>
          </a:p>
          <a:p>
            <a:pPr marL="457200" lvl="0" indent="-342900" algn="l" rtl="0">
              <a:lnSpc>
                <a:spcPct val="100000"/>
              </a:lnSpc>
              <a:spcBef>
                <a:spcPts val="1000"/>
              </a:spcBef>
              <a:spcAft>
                <a:spcPts val="0"/>
              </a:spcAft>
              <a:buSzPts val="1800"/>
              <a:buChar char="•"/>
            </a:pPr>
            <a:r>
              <a:rPr lang="en-US"/>
              <a:t>Similar to the K-8 Assessment Index, the HS Assessment Index also includes LEAP Connect results and progress measured by the ELPT (or ELPT Connect in 2023-2024.)</a:t>
            </a:r>
            <a:endParaRPr/>
          </a:p>
          <a:p>
            <a:pPr marL="457200" lvl="0" indent="-342900" algn="l" rtl="0">
              <a:lnSpc>
                <a:spcPct val="100000"/>
              </a:lnSpc>
              <a:spcBef>
                <a:spcPts val="1000"/>
              </a:spcBef>
              <a:spcAft>
                <a:spcPts val="1000"/>
              </a:spcAft>
              <a:buSzPts val="1800"/>
              <a:buChar char="•"/>
            </a:pPr>
            <a:r>
              <a:rPr lang="en-US"/>
              <a:t>HS students are required to take an English and math test by their 3rd cohort year regardless of their graduation pathway. Students who do not are assigned a score of 0 in the HS Assessment Index.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High School SPS: </a:t>
            </a:r>
            <a:endParaRPr/>
          </a:p>
          <a:p>
            <a:pPr marL="0" lvl="0" indent="0" algn="ctr" rtl="0">
              <a:spcBef>
                <a:spcPts val="0"/>
              </a:spcBef>
              <a:spcAft>
                <a:spcPts val="0"/>
              </a:spcAft>
              <a:buNone/>
            </a:pPr>
            <a:r>
              <a:rPr lang="en-US"/>
              <a:t>HS Assessment Index</a:t>
            </a:r>
            <a:endParaRPr/>
          </a:p>
        </p:txBody>
      </p:sp>
      <p:graphicFrame>
        <p:nvGraphicFramePr>
          <p:cNvPr id="402" name="Google Shape;402;p63"/>
          <p:cNvGraphicFramePr/>
          <p:nvPr/>
        </p:nvGraphicFramePr>
        <p:xfrm>
          <a:off x="2084100" y="1664425"/>
          <a:ext cx="3000000" cy="3000000"/>
        </p:xfrm>
        <a:graphic>
          <a:graphicData uri="http://schemas.openxmlformats.org/drawingml/2006/table">
            <a:tbl>
              <a:tblPr>
                <a:noFill/>
                <a:tableStyleId>{AC06498D-EAE7-4E85-A3D6-9924D77622D1}</a:tableStyleId>
              </a:tblPr>
              <a:tblGrid>
                <a:gridCol w="2927200">
                  <a:extLst>
                    <a:ext uri="{9D8B030D-6E8A-4147-A177-3AD203B41FA5}">
                      <a16:colId xmlns:a16="http://schemas.microsoft.com/office/drawing/2014/main" val="20000"/>
                    </a:ext>
                  </a:extLst>
                </a:gridCol>
                <a:gridCol w="2048600">
                  <a:extLst>
                    <a:ext uri="{9D8B030D-6E8A-4147-A177-3AD203B41FA5}">
                      <a16:colId xmlns:a16="http://schemas.microsoft.com/office/drawing/2014/main" val="20001"/>
                    </a:ext>
                  </a:extLst>
                </a:gridCol>
              </a:tblGrid>
              <a:tr h="499875">
                <a:tc>
                  <a:txBody>
                    <a:bodyPr/>
                    <a:lstStyle/>
                    <a:p>
                      <a:pPr marL="0" lvl="0" indent="0" algn="ctr" rtl="0">
                        <a:spcBef>
                          <a:spcPts val="0"/>
                        </a:spcBef>
                        <a:spcAft>
                          <a:spcPts val="0"/>
                        </a:spcAft>
                        <a:buNone/>
                      </a:pPr>
                      <a:r>
                        <a:rPr lang="en-US" sz="1500" b="1">
                          <a:latin typeface="Calibri"/>
                          <a:ea typeface="Calibri"/>
                          <a:cs typeface="Calibri"/>
                          <a:sym typeface="Calibri"/>
                        </a:rPr>
                        <a:t>LEAP 2025 Achievement Level</a:t>
                      </a:r>
                      <a:endParaRPr sz="1500" b="1">
                        <a:latin typeface="Calibri"/>
                        <a:ea typeface="Calibri"/>
                        <a:cs typeface="Calibri"/>
                        <a:sym typeface="Calibri"/>
                      </a:endParaRPr>
                    </a:p>
                  </a:txBody>
                  <a:tcPr marL="91425" marR="91425" marT="91425" marB="91425">
                    <a:solidFill>
                      <a:srgbClr val="B6D7A8"/>
                    </a:solidFill>
                  </a:tcPr>
                </a:tc>
                <a:tc>
                  <a:txBody>
                    <a:bodyPr/>
                    <a:lstStyle/>
                    <a:p>
                      <a:pPr marL="0" lvl="0" indent="0" algn="ctr" rtl="0">
                        <a:spcBef>
                          <a:spcPts val="0"/>
                        </a:spcBef>
                        <a:spcAft>
                          <a:spcPts val="0"/>
                        </a:spcAft>
                        <a:buNone/>
                      </a:pPr>
                      <a:r>
                        <a:rPr lang="en-US" sz="1500" b="1">
                          <a:latin typeface="Calibri"/>
                          <a:ea typeface="Calibri"/>
                          <a:cs typeface="Calibri"/>
                          <a:sym typeface="Calibri"/>
                        </a:rPr>
                        <a:t> Points Earned</a:t>
                      </a:r>
                      <a:endParaRPr sz="1500" b="1">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0"/>
                  </a:ext>
                </a:extLst>
              </a:tr>
              <a:tr h="325050">
                <a:tc>
                  <a:txBody>
                    <a:bodyPr/>
                    <a:lstStyle/>
                    <a:p>
                      <a:pPr marL="0" lvl="0" indent="0" algn="ctr" rtl="0">
                        <a:spcBef>
                          <a:spcPts val="0"/>
                        </a:spcBef>
                        <a:spcAft>
                          <a:spcPts val="0"/>
                        </a:spcAft>
                        <a:buNone/>
                      </a:pPr>
                      <a:r>
                        <a:rPr lang="en-US" sz="1500">
                          <a:latin typeface="Calibri"/>
                          <a:ea typeface="Calibri"/>
                          <a:cs typeface="Calibri"/>
                          <a:sym typeface="Calibri"/>
                        </a:rPr>
                        <a:t>Advanced</a:t>
                      </a:r>
                      <a:endParaRPr sz="1500">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sz="1500">
                          <a:latin typeface="Calibri"/>
                          <a:ea typeface="Calibri"/>
                          <a:cs typeface="Calibri"/>
                          <a:sym typeface="Calibri"/>
                        </a:rPr>
                        <a:t>150</a:t>
                      </a:r>
                      <a:endParaRPr sz="1500">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r h="418575">
                <a:tc>
                  <a:txBody>
                    <a:bodyPr/>
                    <a:lstStyle/>
                    <a:p>
                      <a:pPr marL="0" lvl="0" indent="0" algn="ctr" rtl="0">
                        <a:spcBef>
                          <a:spcPts val="0"/>
                        </a:spcBef>
                        <a:spcAft>
                          <a:spcPts val="0"/>
                        </a:spcAft>
                        <a:buNone/>
                      </a:pPr>
                      <a:r>
                        <a:rPr lang="en-US" sz="1500">
                          <a:latin typeface="Calibri"/>
                          <a:ea typeface="Calibri"/>
                          <a:cs typeface="Calibri"/>
                          <a:sym typeface="Calibri"/>
                        </a:rPr>
                        <a:t>Mastery</a:t>
                      </a:r>
                      <a:endParaRPr sz="1500">
                        <a:latin typeface="Calibri"/>
                        <a:ea typeface="Calibri"/>
                        <a:cs typeface="Calibri"/>
                        <a:sym typeface="Calibri"/>
                      </a:endParaRPr>
                    </a:p>
                  </a:txBody>
                  <a:tcPr marL="91425" marR="91425" marT="91425" marB="91425">
                    <a:solidFill>
                      <a:srgbClr val="A2C4C9"/>
                    </a:solidFill>
                  </a:tcPr>
                </a:tc>
                <a:tc>
                  <a:txBody>
                    <a:bodyPr/>
                    <a:lstStyle/>
                    <a:p>
                      <a:pPr marL="0" lvl="0" indent="0" algn="ctr" rtl="0">
                        <a:spcBef>
                          <a:spcPts val="0"/>
                        </a:spcBef>
                        <a:spcAft>
                          <a:spcPts val="0"/>
                        </a:spcAft>
                        <a:buNone/>
                      </a:pPr>
                      <a:r>
                        <a:rPr lang="en-US" sz="1500">
                          <a:latin typeface="Calibri"/>
                          <a:ea typeface="Calibri"/>
                          <a:cs typeface="Calibri"/>
                          <a:sym typeface="Calibri"/>
                        </a:rPr>
                        <a:t>100</a:t>
                      </a:r>
                      <a:endParaRPr sz="1500">
                        <a:latin typeface="Calibri"/>
                        <a:ea typeface="Calibri"/>
                        <a:cs typeface="Calibri"/>
                        <a:sym typeface="Calibri"/>
                      </a:endParaRPr>
                    </a:p>
                  </a:txBody>
                  <a:tcPr marL="91425" marR="91425" marT="91425" marB="91425">
                    <a:solidFill>
                      <a:srgbClr val="A2C4C9"/>
                    </a:solidFill>
                  </a:tcPr>
                </a:tc>
                <a:extLst>
                  <a:ext uri="{0D108BD9-81ED-4DB2-BD59-A6C34878D82A}">
                    <a16:rowId xmlns:a16="http://schemas.microsoft.com/office/drawing/2014/main" val="10002"/>
                  </a:ext>
                </a:extLst>
              </a:tr>
              <a:tr h="350525">
                <a:tc>
                  <a:txBody>
                    <a:bodyPr/>
                    <a:lstStyle/>
                    <a:p>
                      <a:pPr marL="0" lvl="0" indent="0" algn="ctr" rtl="0">
                        <a:spcBef>
                          <a:spcPts val="0"/>
                        </a:spcBef>
                        <a:spcAft>
                          <a:spcPts val="0"/>
                        </a:spcAft>
                        <a:buNone/>
                      </a:pPr>
                      <a:r>
                        <a:rPr lang="en-US" sz="1500">
                          <a:latin typeface="Calibri"/>
                          <a:ea typeface="Calibri"/>
                          <a:cs typeface="Calibri"/>
                          <a:sym typeface="Calibri"/>
                        </a:rPr>
                        <a:t>Basic</a:t>
                      </a:r>
                      <a:endParaRPr sz="1500">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sz="1500">
                          <a:latin typeface="Calibri"/>
                          <a:ea typeface="Calibri"/>
                          <a:cs typeface="Calibri"/>
                          <a:sym typeface="Calibri"/>
                        </a:rPr>
                        <a:t>80</a:t>
                      </a:r>
                      <a:endParaRPr sz="1500">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3"/>
                  </a:ext>
                </a:extLst>
              </a:tr>
              <a:tr h="401550">
                <a:tc>
                  <a:txBody>
                    <a:bodyPr/>
                    <a:lstStyle/>
                    <a:p>
                      <a:pPr marL="0" lvl="0" indent="0" algn="ctr" rtl="0">
                        <a:spcBef>
                          <a:spcPts val="0"/>
                        </a:spcBef>
                        <a:spcAft>
                          <a:spcPts val="0"/>
                        </a:spcAft>
                        <a:buNone/>
                      </a:pPr>
                      <a:r>
                        <a:rPr lang="en-US" sz="1500">
                          <a:latin typeface="Calibri"/>
                          <a:ea typeface="Calibri"/>
                          <a:cs typeface="Calibri"/>
                          <a:sym typeface="Calibri"/>
                        </a:rPr>
                        <a:t>Approaching Basic</a:t>
                      </a:r>
                      <a:endParaRPr sz="1500">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sz="1500">
                          <a:latin typeface="Calibri"/>
                          <a:ea typeface="Calibri"/>
                          <a:cs typeface="Calibri"/>
                          <a:sym typeface="Calibri"/>
                        </a:rPr>
                        <a:t>0</a:t>
                      </a:r>
                      <a:endParaRPr sz="1500">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4"/>
                  </a:ext>
                </a:extLst>
              </a:tr>
              <a:tr h="393050">
                <a:tc>
                  <a:txBody>
                    <a:bodyPr/>
                    <a:lstStyle/>
                    <a:p>
                      <a:pPr marL="0" lvl="0" indent="0" algn="ctr" rtl="0">
                        <a:spcBef>
                          <a:spcPts val="0"/>
                        </a:spcBef>
                        <a:spcAft>
                          <a:spcPts val="0"/>
                        </a:spcAft>
                        <a:buNone/>
                      </a:pPr>
                      <a:r>
                        <a:rPr lang="en-US" sz="1500">
                          <a:latin typeface="Calibri"/>
                          <a:ea typeface="Calibri"/>
                          <a:cs typeface="Calibri"/>
                          <a:sym typeface="Calibri"/>
                        </a:rPr>
                        <a:t>Unsatisfactory</a:t>
                      </a:r>
                      <a:endParaRPr sz="1500">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sz="1500">
                          <a:latin typeface="Calibri"/>
                          <a:ea typeface="Calibri"/>
                          <a:cs typeface="Calibri"/>
                          <a:sym typeface="Calibri"/>
                        </a:rPr>
                        <a:t>0</a:t>
                      </a:r>
                      <a:endParaRPr sz="1500">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4"/>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High School SPS: </a:t>
            </a:r>
            <a:endParaRPr/>
          </a:p>
          <a:p>
            <a:pPr marL="0" lvl="0" indent="0" algn="ctr" rtl="0">
              <a:spcBef>
                <a:spcPts val="0"/>
              </a:spcBef>
              <a:spcAft>
                <a:spcPts val="0"/>
              </a:spcAft>
              <a:buNone/>
            </a:pPr>
            <a:r>
              <a:rPr lang="en-US"/>
              <a:t>ACT/WorkKeys Index</a:t>
            </a:r>
            <a:endParaRPr/>
          </a:p>
        </p:txBody>
      </p:sp>
      <p:sp>
        <p:nvSpPr>
          <p:cNvPr id="409" name="Google Shape;409;p64"/>
          <p:cNvSpPr txBox="1">
            <a:spLocks noGrp="1"/>
          </p:cNvSpPr>
          <p:nvPr>
            <p:ph type="body" idx="1"/>
          </p:nvPr>
        </p:nvSpPr>
        <p:spPr>
          <a:xfrm>
            <a:off x="801525" y="1268250"/>
            <a:ext cx="7470900" cy="3334200"/>
          </a:xfrm>
          <a:prstGeom prst="rect">
            <a:avLst/>
          </a:prstGeom>
        </p:spPr>
        <p:txBody>
          <a:bodyPr spcFirstLastPara="1" wrap="square" lIns="91425" tIns="91425" rIns="91425" bIns="91425" anchor="t" anchorCtr="0">
            <a:noAutofit/>
          </a:bodyPr>
          <a:lstStyle/>
          <a:p>
            <a:pPr marL="0" lvl="0" indent="0" algn="l" rtl="0">
              <a:lnSpc>
                <a:spcPct val="115000"/>
              </a:lnSpc>
              <a:spcBef>
                <a:spcPts val="750"/>
              </a:spcBef>
              <a:spcAft>
                <a:spcPts val="0"/>
              </a:spcAft>
              <a:buNone/>
            </a:pPr>
            <a:r>
              <a:rPr lang="en-US" sz="1600" b="1"/>
              <a:t>The ACT/WorkKeys index was designed to measure  student readiness for postsecondary learning</a:t>
            </a:r>
            <a:endParaRPr sz="1600" b="1"/>
          </a:p>
          <a:p>
            <a:pPr marL="457200" lvl="0" indent="-330200" algn="l" rtl="0">
              <a:lnSpc>
                <a:spcPct val="100000"/>
              </a:lnSpc>
              <a:spcBef>
                <a:spcPts val="1200"/>
              </a:spcBef>
              <a:spcAft>
                <a:spcPts val="0"/>
              </a:spcAft>
              <a:buSzPts val="1600"/>
              <a:buChar char="●"/>
            </a:pPr>
            <a:r>
              <a:rPr lang="en-US" sz="1600"/>
              <a:t>Students in grade 11 take the ACT, a measure of college and career readiness. </a:t>
            </a:r>
            <a:endParaRPr sz="1600"/>
          </a:p>
          <a:p>
            <a:pPr marL="457200" lvl="0" indent="-330200" algn="l" rtl="0">
              <a:lnSpc>
                <a:spcPct val="100000"/>
              </a:lnSpc>
              <a:spcBef>
                <a:spcPts val="0"/>
              </a:spcBef>
              <a:spcAft>
                <a:spcPts val="0"/>
              </a:spcAft>
              <a:buSzPts val="1600"/>
              <a:buChar char="●"/>
            </a:pPr>
            <a:r>
              <a:rPr lang="en-US" sz="1600"/>
              <a:t>Schools earn points for the highest composite score earned by a student through spring testing of their senior year or for a student who graduates at the end of grade 11. </a:t>
            </a:r>
            <a:endParaRPr sz="1600"/>
          </a:p>
          <a:p>
            <a:pPr marL="457200" lvl="0" indent="-330200" algn="l" rtl="0">
              <a:lnSpc>
                <a:spcPct val="100000"/>
              </a:lnSpc>
              <a:spcBef>
                <a:spcPts val="0"/>
              </a:spcBef>
              <a:spcAft>
                <a:spcPts val="0"/>
              </a:spcAft>
              <a:buSzPts val="1600"/>
              <a:buChar char="●"/>
            </a:pPr>
            <a:r>
              <a:rPr lang="en-US" sz="1600"/>
              <a:t>For students who participate in WorkKeys (non-mandatory testing) the higher of points awarded for ACT or for WorkKeys is included in the index. </a:t>
            </a:r>
            <a:endParaRPr sz="1600"/>
          </a:p>
          <a:p>
            <a:pPr marL="457200" lvl="0" indent="-330200" algn="l" rtl="0">
              <a:lnSpc>
                <a:spcPct val="100000"/>
              </a:lnSpc>
              <a:spcBef>
                <a:spcPts val="750"/>
              </a:spcBef>
              <a:spcAft>
                <a:spcPts val="0"/>
              </a:spcAft>
              <a:buSzPts val="1600"/>
              <a:buChar char="●"/>
            </a:pPr>
            <a:r>
              <a:rPr lang="en-US" sz="1600"/>
              <a:t>ACT super scores are not used for accountability purposes.</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What is Louisiana’s Accountability System?</a:t>
            </a:r>
            <a:endParaRPr/>
          </a:p>
        </p:txBody>
      </p:sp>
      <p:sp>
        <p:nvSpPr>
          <p:cNvPr id="94" name="Google Shape;94;p20"/>
          <p:cNvSpPr txBox="1">
            <a:spLocks noGrp="1"/>
          </p:cNvSpPr>
          <p:nvPr>
            <p:ph type="body" idx="1"/>
          </p:nvPr>
        </p:nvSpPr>
        <p:spPr>
          <a:xfrm>
            <a:off x="823650" y="1452350"/>
            <a:ext cx="7496700" cy="3334200"/>
          </a:xfrm>
          <a:prstGeom prst="rect">
            <a:avLst/>
          </a:prstGeom>
        </p:spPr>
        <p:txBody>
          <a:bodyPr spcFirstLastPara="1" wrap="square" lIns="91425" tIns="91425" rIns="91425" bIns="91425" anchor="t" anchorCtr="0">
            <a:noAutofit/>
          </a:bodyPr>
          <a:lstStyle/>
          <a:p>
            <a:pPr marL="0" lvl="0" indent="0" algn="l" rtl="0">
              <a:lnSpc>
                <a:spcPct val="70000"/>
              </a:lnSpc>
              <a:spcBef>
                <a:spcPts val="750"/>
              </a:spcBef>
              <a:spcAft>
                <a:spcPts val="0"/>
              </a:spcAft>
              <a:buClr>
                <a:schemeClr val="dk1"/>
              </a:buClr>
              <a:buSzPts val="935"/>
              <a:buFont typeface="Arial"/>
              <a:buNone/>
            </a:pPr>
            <a:r>
              <a:rPr lang="en-US" b="1"/>
              <a:t>Louisiana’s School and District Accountability System is designed, per R.S. 17:10.1, to:</a:t>
            </a:r>
            <a:endParaRPr b="1"/>
          </a:p>
          <a:p>
            <a:pPr marL="457200" lvl="0" indent="-342900" algn="l" rtl="0">
              <a:lnSpc>
                <a:spcPct val="115000"/>
              </a:lnSpc>
              <a:spcBef>
                <a:spcPts val="1200"/>
              </a:spcBef>
              <a:spcAft>
                <a:spcPts val="0"/>
              </a:spcAft>
              <a:buSzPts val="1800"/>
              <a:buChar char="●"/>
            </a:pPr>
            <a:r>
              <a:rPr lang="en-US"/>
              <a:t>Support student achievement;</a:t>
            </a:r>
            <a:endParaRPr/>
          </a:p>
          <a:p>
            <a:pPr marL="457200" lvl="0" indent="-342900" algn="l" rtl="0">
              <a:lnSpc>
                <a:spcPct val="115000"/>
              </a:lnSpc>
              <a:spcBef>
                <a:spcPts val="0"/>
              </a:spcBef>
              <a:spcAft>
                <a:spcPts val="0"/>
              </a:spcAft>
              <a:buSzPts val="1800"/>
              <a:buChar char="●"/>
            </a:pPr>
            <a:r>
              <a:rPr lang="en-US"/>
              <a:t>Provide assurance that the quality of education is monitored;</a:t>
            </a:r>
            <a:endParaRPr/>
          </a:p>
          <a:p>
            <a:pPr marL="457200" lvl="0" indent="-342900" algn="l" rtl="0">
              <a:lnSpc>
                <a:spcPct val="115000"/>
              </a:lnSpc>
              <a:spcBef>
                <a:spcPts val="0"/>
              </a:spcBef>
              <a:spcAft>
                <a:spcPts val="0"/>
              </a:spcAft>
              <a:buSzPts val="1800"/>
              <a:buChar char="●"/>
            </a:pPr>
            <a:r>
              <a:rPr lang="en-US"/>
              <a:t>Provide clear standards and expectations for schools and school systems;</a:t>
            </a:r>
            <a:endParaRPr/>
          </a:p>
          <a:p>
            <a:pPr marL="457200" lvl="0" indent="-342900" algn="l" rtl="0">
              <a:lnSpc>
                <a:spcPct val="115000"/>
              </a:lnSpc>
              <a:spcBef>
                <a:spcPts val="0"/>
              </a:spcBef>
              <a:spcAft>
                <a:spcPts val="0"/>
              </a:spcAft>
              <a:buSzPts val="1800"/>
              <a:buChar char="●"/>
            </a:pPr>
            <a:r>
              <a:rPr lang="en-US"/>
              <a:t>Assist schools and school systems so resources may be focused on student academic achievement.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5"/>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High School SPS: </a:t>
            </a:r>
            <a:endParaRPr/>
          </a:p>
          <a:p>
            <a:pPr marL="0" lvl="0" indent="0" algn="ctr" rtl="0">
              <a:spcBef>
                <a:spcPts val="0"/>
              </a:spcBef>
              <a:spcAft>
                <a:spcPts val="0"/>
              </a:spcAft>
              <a:buNone/>
            </a:pPr>
            <a:r>
              <a:rPr lang="en-US"/>
              <a:t>ACT/WorkKeys Index</a:t>
            </a:r>
            <a:endParaRPr/>
          </a:p>
        </p:txBody>
      </p:sp>
      <p:graphicFrame>
        <p:nvGraphicFramePr>
          <p:cNvPr id="416" name="Google Shape;416;p65"/>
          <p:cNvGraphicFramePr/>
          <p:nvPr/>
        </p:nvGraphicFramePr>
        <p:xfrm>
          <a:off x="2106863" y="1438050"/>
          <a:ext cx="3000000" cy="3000000"/>
        </p:xfrm>
        <a:graphic>
          <a:graphicData uri="http://schemas.openxmlformats.org/drawingml/2006/table">
            <a:tbl>
              <a:tblPr>
                <a:noFill/>
                <a:tableStyleId>{AC06498D-EAE7-4E85-A3D6-9924D77622D1}</a:tableStyleId>
              </a:tblPr>
              <a:tblGrid>
                <a:gridCol w="2553175">
                  <a:extLst>
                    <a:ext uri="{9D8B030D-6E8A-4147-A177-3AD203B41FA5}">
                      <a16:colId xmlns:a16="http://schemas.microsoft.com/office/drawing/2014/main" val="20000"/>
                    </a:ext>
                  </a:extLst>
                </a:gridCol>
                <a:gridCol w="1756475">
                  <a:extLst>
                    <a:ext uri="{9D8B030D-6E8A-4147-A177-3AD203B41FA5}">
                      <a16:colId xmlns:a16="http://schemas.microsoft.com/office/drawing/2014/main" val="20001"/>
                    </a:ext>
                  </a:extLst>
                </a:gridCol>
              </a:tblGrid>
              <a:tr h="413000">
                <a:tc>
                  <a:txBody>
                    <a:bodyPr/>
                    <a:lstStyle/>
                    <a:p>
                      <a:pPr marL="0" lvl="0" indent="0" algn="ctr" rtl="0">
                        <a:spcBef>
                          <a:spcPts val="0"/>
                        </a:spcBef>
                        <a:spcAft>
                          <a:spcPts val="0"/>
                        </a:spcAft>
                        <a:buNone/>
                      </a:pPr>
                      <a:r>
                        <a:rPr lang="en-US" b="1">
                          <a:latin typeface="Calibri"/>
                          <a:ea typeface="Calibri"/>
                          <a:cs typeface="Calibri"/>
                          <a:sym typeface="Calibri"/>
                        </a:rPr>
                        <a:t>ACT Composite Score or WorkKeys Level</a:t>
                      </a:r>
                      <a:endParaRPr b="1">
                        <a:latin typeface="Calibri"/>
                        <a:ea typeface="Calibri"/>
                        <a:cs typeface="Calibri"/>
                        <a:sym typeface="Calibri"/>
                      </a:endParaRPr>
                    </a:p>
                  </a:txBody>
                  <a:tcPr marL="0" marR="0" marT="0" marB="0">
                    <a:solidFill>
                      <a:srgbClr val="B6D7A8"/>
                    </a:solidFill>
                  </a:tcPr>
                </a:tc>
                <a:tc>
                  <a:txBody>
                    <a:bodyPr/>
                    <a:lstStyle/>
                    <a:p>
                      <a:pPr marL="0" lvl="0" indent="0" algn="ctr" rtl="0">
                        <a:spcBef>
                          <a:spcPts val="0"/>
                        </a:spcBef>
                        <a:spcAft>
                          <a:spcPts val="0"/>
                        </a:spcAft>
                        <a:buNone/>
                      </a:pPr>
                      <a:r>
                        <a:rPr lang="en-US" b="1">
                          <a:latin typeface="Calibri"/>
                          <a:ea typeface="Calibri"/>
                          <a:cs typeface="Calibri"/>
                          <a:sym typeface="Calibri"/>
                        </a:rPr>
                        <a:t>Points Earned</a:t>
                      </a:r>
                      <a:endParaRPr b="1">
                        <a:latin typeface="Calibri"/>
                        <a:ea typeface="Calibri"/>
                        <a:cs typeface="Calibri"/>
                        <a:sym typeface="Calibri"/>
                      </a:endParaRPr>
                    </a:p>
                  </a:txBody>
                  <a:tcPr marL="0" marR="0" marT="0" marB="0">
                    <a:solidFill>
                      <a:srgbClr val="B6D7A8"/>
                    </a:solidFill>
                  </a:tcPr>
                </a:tc>
                <a:extLst>
                  <a:ext uri="{0D108BD9-81ED-4DB2-BD59-A6C34878D82A}">
                    <a16:rowId xmlns:a16="http://schemas.microsoft.com/office/drawing/2014/main" val="10000"/>
                  </a:ext>
                </a:extLst>
              </a:tr>
              <a:tr h="268450">
                <a:tc>
                  <a:txBody>
                    <a:bodyPr/>
                    <a:lstStyle/>
                    <a:p>
                      <a:pPr marL="457200" lvl="0" indent="0" algn="l" rtl="0">
                        <a:spcBef>
                          <a:spcPts val="0"/>
                        </a:spcBef>
                        <a:spcAft>
                          <a:spcPts val="0"/>
                        </a:spcAft>
                        <a:buNone/>
                      </a:pPr>
                      <a:r>
                        <a:rPr lang="en-US">
                          <a:latin typeface="Calibri"/>
                          <a:ea typeface="Calibri"/>
                          <a:cs typeface="Calibri"/>
                          <a:sym typeface="Calibri"/>
                        </a:rPr>
                        <a:t>36</a:t>
                      </a:r>
                      <a:endParaRPr>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150</a:t>
                      </a:r>
                      <a:endParaRPr>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1"/>
                  </a:ext>
                </a:extLst>
              </a:tr>
              <a:tr h="268450">
                <a:tc>
                  <a:txBody>
                    <a:bodyPr/>
                    <a:lstStyle/>
                    <a:p>
                      <a:pPr marL="457200" lvl="0" indent="0" algn="l" rtl="0">
                        <a:spcBef>
                          <a:spcPts val="0"/>
                        </a:spcBef>
                        <a:spcAft>
                          <a:spcPts val="0"/>
                        </a:spcAft>
                        <a:buNone/>
                      </a:pPr>
                      <a:r>
                        <a:rPr lang="en-US">
                          <a:latin typeface="Calibri"/>
                          <a:ea typeface="Calibri"/>
                          <a:cs typeface="Calibri"/>
                          <a:sym typeface="Calibri"/>
                        </a:rPr>
                        <a:t>28-35</a:t>
                      </a:r>
                      <a:endParaRPr>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123.8-147.6</a:t>
                      </a:r>
                      <a:endParaRPr>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2"/>
                  </a:ext>
                </a:extLst>
              </a:tr>
              <a:tr h="343950">
                <a:tc>
                  <a:txBody>
                    <a:bodyPr/>
                    <a:lstStyle/>
                    <a:p>
                      <a:pPr marL="457200" lvl="0" indent="0" algn="l" rtl="0">
                        <a:spcBef>
                          <a:spcPts val="0"/>
                        </a:spcBef>
                        <a:spcAft>
                          <a:spcPts val="0"/>
                        </a:spcAft>
                        <a:buNone/>
                      </a:pPr>
                      <a:r>
                        <a:rPr lang="en-US">
                          <a:latin typeface="Calibri"/>
                          <a:ea typeface="Calibri"/>
                          <a:cs typeface="Calibri"/>
                          <a:sym typeface="Calibri"/>
                        </a:rPr>
                        <a:t>27 or Platinum WorkKeys</a:t>
                      </a:r>
                      <a:endParaRPr>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120.4</a:t>
                      </a:r>
                      <a:endParaRPr>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3"/>
                  </a:ext>
                </a:extLst>
              </a:tr>
              <a:tr h="268450">
                <a:tc>
                  <a:txBody>
                    <a:bodyPr/>
                    <a:lstStyle/>
                    <a:p>
                      <a:pPr marL="457200" lvl="0" indent="0" algn="l" rtl="0">
                        <a:spcBef>
                          <a:spcPts val="0"/>
                        </a:spcBef>
                        <a:spcAft>
                          <a:spcPts val="0"/>
                        </a:spcAft>
                        <a:buNone/>
                      </a:pPr>
                      <a:r>
                        <a:rPr lang="en-US">
                          <a:latin typeface="Calibri"/>
                          <a:ea typeface="Calibri"/>
                          <a:cs typeface="Calibri"/>
                          <a:sym typeface="Calibri"/>
                        </a:rPr>
                        <a:t>23-26</a:t>
                      </a:r>
                      <a:endParaRPr>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106.8-117.0</a:t>
                      </a:r>
                      <a:endParaRPr>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4"/>
                  </a:ext>
                </a:extLst>
              </a:tr>
              <a:tr h="268450">
                <a:tc>
                  <a:txBody>
                    <a:bodyPr/>
                    <a:lstStyle/>
                    <a:p>
                      <a:pPr marL="457200" lvl="0" indent="0" algn="l" rtl="0">
                        <a:spcBef>
                          <a:spcPts val="0"/>
                        </a:spcBef>
                        <a:spcAft>
                          <a:spcPts val="0"/>
                        </a:spcAft>
                        <a:buNone/>
                      </a:pPr>
                      <a:r>
                        <a:rPr lang="en-US">
                          <a:latin typeface="Calibri"/>
                          <a:ea typeface="Calibri"/>
                          <a:cs typeface="Calibri"/>
                          <a:sym typeface="Calibri"/>
                        </a:rPr>
                        <a:t>22 or Gold WorkKeys</a:t>
                      </a:r>
                      <a:endParaRPr>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103.4</a:t>
                      </a:r>
                      <a:endParaRPr>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5"/>
                  </a:ext>
                </a:extLst>
              </a:tr>
              <a:tr h="268450">
                <a:tc>
                  <a:txBody>
                    <a:bodyPr/>
                    <a:lstStyle/>
                    <a:p>
                      <a:pPr marL="457200" lvl="0" indent="0" algn="l" rtl="0">
                        <a:spcBef>
                          <a:spcPts val="0"/>
                        </a:spcBef>
                        <a:spcAft>
                          <a:spcPts val="0"/>
                        </a:spcAft>
                        <a:buNone/>
                      </a:pPr>
                      <a:r>
                        <a:rPr lang="en-US">
                          <a:latin typeface="Calibri"/>
                          <a:ea typeface="Calibri"/>
                          <a:cs typeface="Calibri"/>
                          <a:sym typeface="Calibri"/>
                        </a:rPr>
                        <a:t>21</a:t>
                      </a:r>
                      <a:endParaRPr>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100</a:t>
                      </a:r>
                      <a:endParaRPr>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6"/>
                  </a:ext>
                </a:extLst>
              </a:tr>
              <a:tr h="268450">
                <a:tc>
                  <a:txBody>
                    <a:bodyPr/>
                    <a:lstStyle/>
                    <a:p>
                      <a:pPr marL="457200" lvl="0" indent="0" algn="l" rtl="0">
                        <a:spcBef>
                          <a:spcPts val="0"/>
                        </a:spcBef>
                        <a:spcAft>
                          <a:spcPts val="0"/>
                        </a:spcAft>
                        <a:buNone/>
                      </a:pPr>
                      <a:r>
                        <a:rPr lang="en-US">
                          <a:latin typeface="Calibri"/>
                          <a:ea typeface="Calibri"/>
                          <a:cs typeface="Calibri"/>
                          <a:sym typeface="Calibri"/>
                        </a:rPr>
                        <a:t>19-20</a:t>
                      </a:r>
                      <a:endParaRPr>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80.0-90.0</a:t>
                      </a:r>
                      <a:endParaRPr>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7"/>
                  </a:ext>
                </a:extLst>
              </a:tr>
              <a:tr h="268450">
                <a:tc>
                  <a:txBody>
                    <a:bodyPr/>
                    <a:lstStyle/>
                    <a:p>
                      <a:pPr marL="457200" lvl="0" indent="0" algn="l" rtl="0">
                        <a:spcBef>
                          <a:spcPts val="0"/>
                        </a:spcBef>
                        <a:spcAft>
                          <a:spcPts val="0"/>
                        </a:spcAft>
                        <a:buNone/>
                      </a:pPr>
                      <a:r>
                        <a:rPr lang="en-US">
                          <a:latin typeface="Calibri"/>
                          <a:ea typeface="Calibri"/>
                          <a:cs typeface="Calibri"/>
                          <a:sym typeface="Calibri"/>
                        </a:rPr>
                        <a:t>18 or Silver WorkKeys</a:t>
                      </a:r>
                      <a:endParaRPr>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70.0</a:t>
                      </a:r>
                      <a:endParaRPr>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8"/>
                  </a:ext>
                </a:extLst>
              </a:tr>
              <a:tr h="268450">
                <a:tc>
                  <a:txBody>
                    <a:bodyPr/>
                    <a:lstStyle/>
                    <a:p>
                      <a:pPr marL="457200" lvl="0" indent="0" algn="l" rtl="0">
                        <a:spcBef>
                          <a:spcPts val="0"/>
                        </a:spcBef>
                        <a:spcAft>
                          <a:spcPts val="0"/>
                        </a:spcAft>
                        <a:buNone/>
                      </a:pPr>
                      <a:r>
                        <a:rPr lang="en-US">
                          <a:latin typeface="Calibri"/>
                          <a:ea typeface="Calibri"/>
                          <a:cs typeface="Calibri"/>
                          <a:sym typeface="Calibri"/>
                        </a:rPr>
                        <a:t>&lt;18</a:t>
                      </a:r>
                      <a:endParaRPr>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0.0</a:t>
                      </a:r>
                      <a:endParaRPr>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9"/>
                  </a:ext>
                </a:extLst>
              </a:tr>
            </a:tbl>
          </a:graphicData>
        </a:graphic>
      </p:graphicFrame>
      <p:sp>
        <p:nvSpPr>
          <p:cNvPr id="417" name="Google Shape;417;p65"/>
          <p:cNvSpPr txBox="1"/>
          <p:nvPr/>
        </p:nvSpPr>
        <p:spPr>
          <a:xfrm>
            <a:off x="6416525" y="3171013"/>
            <a:ext cx="17961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latin typeface="Calibri"/>
                <a:ea typeface="Calibri"/>
                <a:cs typeface="Calibri"/>
                <a:sym typeface="Calibri"/>
              </a:rPr>
              <a:t>Note: Points earned for ACT Composite Score ranges depend on actual ACT Composite Score earned.</a:t>
            </a:r>
            <a:endParaRPr sz="1300">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6"/>
          <p:cNvSpPr txBox="1">
            <a:spLocks noGrp="1"/>
          </p:cNvSpPr>
          <p:nvPr>
            <p:ph type="body" idx="1"/>
          </p:nvPr>
        </p:nvSpPr>
        <p:spPr>
          <a:xfrm>
            <a:off x="859500" y="1226525"/>
            <a:ext cx="7710900" cy="3349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35"/>
              <a:buNone/>
            </a:pPr>
            <a:r>
              <a:rPr lang="en-US" sz="1600" b="1"/>
              <a:t>The cohort graduation rate measures percentage of students who enter grade 9 and graduate 4 years later.</a:t>
            </a:r>
            <a:endParaRPr sz="1600" b="1"/>
          </a:p>
          <a:p>
            <a:pPr marL="457200" lvl="0" indent="-323850" algn="l" rtl="0">
              <a:lnSpc>
                <a:spcPct val="100000"/>
              </a:lnSpc>
              <a:spcBef>
                <a:spcPts val="1000"/>
              </a:spcBef>
              <a:spcAft>
                <a:spcPts val="0"/>
              </a:spcAft>
              <a:buSzPts val="1500"/>
              <a:buChar char="●"/>
            </a:pPr>
            <a:r>
              <a:rPr lang="en-US" sz="1500"/>
              <a:t>All 9th grade students who enter a graduation cohort are included in calculations of the cohort grad rate, regardless of diploma pathway, unless they are legitimate leavers. </a:t>
            </a:r>
            <a:endParaRPr sz="1500"/>
          </a:p>
          <a:p>
            <a:pPr marL="457200" lvl="0" indent="-323850" algn="l" rtl="0">
              <a:lnSpc>
                <a:spcPct val="100000"/>
              </a:lnSpc>
              <a:spcBef>
                <a:spcPts val="0"/>
              </a:spcBef>
              <a:spcAft>
                <a:spcPts val="0"/>
              </a:spcAft>
              <a:buSzPts val="1500"/>
              <a:buChar char="●"/>
            </a:pPr>
            <a:r>
              <a:rPr lang="en-US" sz="1500"/>
              <a:t>Students who participate in LEAP Connect are included in the cohort in the year they graduate, terminally exit for other reasons, or turn 22. </a:t>
            </a:r>
            <a:endParaRPr sz="1500"/>
          </a:p>
          <a:p>
            <a:pPr marL="457200" lvl="0" indent="-323850" algn="l" rtl="0">
              <a:lnSpc>
                <a:spcPct val="100000"/>
              </a:lnSpc>
              <a:spcBef>
                <a:spcPts val="0"/>
              </a:spcBef>
              <a:spcAft>
                <a:spcPts val="0"/>
              </a:spcAft>
              <a:buSzPts val="1500"/>
              <a:buChar char="●"/>
            </a:pPr>
            <a:r>
              <a:rPr lang="en-US" sz="1500"/>
              <a:t>The prior year’s cohort graduation rate is used in the current year’s SPS.  </a:t>
            </a:r>
            <a:endParaRPr sz="1500"/>
          </a:p>
          <a:p>
            <a:pPr marL="914400" lvl="1" indent="-323850" algn="l" rtl="0">
              <a:lnSpc>
                <a:spcPct val="100000"/>
              </a:lnSpc>
              <a:spcBef>
                <a:spcPts val="0"/>
              </a:spcBef>
              <a:spcAft>
                <a:spcPts val="0"/>
              </a:spcAft>
              <a:buSzPts val="1500"/>
              <a:buChar char="○"/>
            </a:pPr>
            <a:r>
              <a:rPr lang="en-US" sz="1500"/>
              <a:t>For example, the 2022 cohort grad rate is used for the 2023 SPS. </a:t>
            </a:r>
            <a:endParaRPr sz="1500"/>
          </a:p>
          <a:p>
            <a:pPr marL="457200" lvl="0" indent="-323850" algn="l" rtl="0">
              <a:lnSpc>
                <a:spcPct val="100000"/>
              </a:lnSpc>
              <a:spcBef>
                <a:spcPts val="0"/>
              </a:spcBef>
              <a:spcAft>
                <a:spcPts val="0"/>
              </a:spcAft>
              <a:buSzPts val="1500"/>
              <a:buChar char="●"/>
            </a:pPr>
            <a:r>
              <a:rPr lang="en-US" sz="1500"/>
              <a:t>Legitimate leavers are students who are exited from enrollment for one or more of the following reasons: death (07); transfer out of state (10); transfer to approved nonpublic school (14); transfer to BESE-approved home study program (16); transfer to early college (20).  </a:t>
            </a:r>
            <a:endParaRPr sz="1500"/>
          </a:p>
          <a:p>
            <a:pPr marL="457200" lvl="0" indent="-323850" algn="l" rtl="0">
              <a:lnSpc>
                <a:spcPct val="100000"/>
              </a:lnSpc>
              <a:spcBef>
                <a:spcPts val="0"/>
              </a:spcBef>
              <a:spcAft>
                <a:spcPts val="0"/>
              </a:spcAft>
              <a:buSzPts val="1500"/>
              <a:buChar char="●"/>
            </a:pPr>
            <a:r>
              <a:rPr lang="en-US" sz="1500"/>
              <a:t>Legitimate leavers are the only students who can be removed from the cohort.</a:t>
            </a:r>
            <a:endParaRPr sz="1500"/>
          </a:p>
        </p:txBody>
      </p:sp>
      <p:sp>
        <p:nvSpPr>
          <p:cNvPr id="424" name="Google Shape;424;p66"/>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High School SPS: </a:t>
            </a:r>
            <a:endParaRPr/>
          </a:p>
          <a:p>
            <a:pPr marL="0" lvl="0" indent="0" algn="ctr" rtl="0">
              <a:spcBef>
                <a:spcPts val="0"/>
              </a:spcBef>
              <a:spcAft>
                <a:spcPts val="0"/>
              </a:spcAft>
              <a:buNone/>
            </a:pPr>
            <a:r>
              <a:rPr lang="en-US"/>
              <a:t>Cohort Graduation Rate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7"/>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High School SPS: </a:t>
            </a:r>
            <a:endParaRPr/>
          </a:p>
          <a:p>
            <a:pPr marL="0" lvl="0" indent="0" algn="ctr" rtl="0">
              <a:spcBef>
                <a:spcPts val="0"/>
              </a:spcBef>
              <a:spcAft>
                <a:spcPts val="0"/>
              </a:spcAft>
              <a:buNone/>
            </a:pPr>
            <a:r>
              <a:rPr lang="en-US"/>
              <a:t>Cohort Graduation Rate </a:t>
            </a:r>
            <a:endParaRPr/>
          </a:p>
        </p:txBody>
      </p:sp>
      <p:graphicFrame>
        <p:nvGraphicFramePr>
          <p:cNvPr id="431" name="Google Shape;431;p67"/>
          <p:cNvGraphicFramePr/>
          <p:nvPr/>
        </p:nvGraphicFramePr>
        <p:xfrm>
          <a:off x="2324875" y="1480875"/>
          <a:ext cx="3000000" cy="3000000"/>
        </p:xfrm>
        <a:graphic>
          <a:graphicData uri="http://schemas.openxmlformats.org/drawingml/2006/table">
            <a:tbl>
              <a:tblPr>
                <a:noFill/>
                <a:tableStyleId>{AC06498D-EAE7-4E85-A3D6-9924D77622D1}</a:tableStyleId>
              </a:tblPr>
              <a:tblGrid>
                <a:gridCol w="2247125">
                  <a:extLst>
                    <a:ext uri="{9D8B030D-6E8A-4147-A177-3AD203B41FA5}">
                      <a16:colId xmlns:a16="http://schemas.microsoft.com/office/drawing/2014/main" val="20000"/>
                    </a:ext>
                  </a:extLst>
                </a:gridCol>
                <a:gridCol w="2247125">
                  <a:extLst>
                    <a:ext uri="{9D8B030D-6E8A-4147-A177-3AD203B41FA5}">
                      <a16:colId xmlns:a16="http://schemas.microsoft.com/office/drawing/2014/main" val="20001"/>
                    </a:ext>
                  </a:extLst>
                </a:gridCol>
              </a:tblGrid>
              <a:tr h="564800">
                <a:tc>
                  <a:txBody>
                    <a:bodyPr/>
                    <a:lstStyle/>
                    <a:p>
                      <a:pPr marL="0" lvl="0" indent="0" algn="ctr" rtl="0">
                        <a:spcBef>
                          <a:spcPts val="0"/>
                        </a:spcBef>
                        <a:spcAft>
                          <a:spcPts val="0"/>
                        </a:spcAft>
                        <a:buNone/>
                      </a:pPr>
                      <a:r>
                        <a:rPr lang="en-US" b="1">
                          <a:latin typeface="Calibri"/>
                          <a:ea typeface="Calibri"/>
                          <a:cs typeface="Calibri"/>
                          <a:sym typeface="Calibri"/>
                        </a:rPr>
                        <a:t>Cohort Graduation Rate</a:t>
                      </a:r>
                      <a:endParaRPr b="1">
                        <a:latin typeface="Calibri"/>
                        <a:ea typeface="Calibri"/>
                        <a:cs typeface="Calibri"/>
                        <a:sym typeface="Calibri"/>
                      </a:endParaRPr>
                    </a:p>
                  </a:txBody>
                  <a:tcPr marL="91425" marR="91425" marT="91425" marB="91425">
                    <a:solidFill>
                      <a:srgbClr val="B6D7A8"/>
                    </a:solidFill>
                  </a:tcPr>
                </a:tc>
                <a:tc>
                  <a:txBody>
                    <a:bodyPr/>
                    <a:lstStyle/>
                    <a:p>
                      <a:pPr marL="0" lvl="0" indent="0" algn="ctr" rtl="0">
                        <a:spcBef>
                          <a:spcPts val="0"/>
                        </a:spcBef>
                        <a:spcAft>
                          <a:spcPts val="0"/>
                        </a:spcAft>
                        <a:buNone/>
                      </a:pPr>
                      <a:r>
                        <a:rPr lang="en-US" b="1">
                          <a:latin typeface="Calibri"/>
                          <a:ea typeface="Calibri"/>
                          <a:cs typeface="Calibri"/>
                          <a:sym typeface="Calibri"/>
                        </a:rPr>
                        <a:t>Points Earned</a:t>
                      </a:r>
                      <a:endParaRPr b="1">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0"/>
                  </a:ext>
                </a:extLst>
              </a:tr>
              <a:tr h="879025">
                <a:tc>
                  <a:txBody>
                    <a:bodyPr/>
                    <a:lstStyle/>
                    <a:p>
                      <a:pPr marL="0" lvl="0" indent="0" algn="ctr" rtl="0">
                        <a:spcBef>
                          <a:spcPts val="0"/>
                        </a:spcBef>
                        <a:spcAft>
                          <a:spcPts val="0"/>
                        </a:spcAft>
                        <a:buNone/>
                      </a:pPr>
                      <a:r>
                        <a:rPr lang="en-US">
                          <a:latin typeface="Calibri"/>
                          <a:ea typeface="Calibri"/>
                          <a:cs typeface="Calibri"/>
                          <a:sym typeface="Calibri"/>
                        </a:rPr>
                        <a:t>91-100%</a:t>
                      </a:r>
                      <a:endParaRPr>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+5 points per percent increase (91 - 105, 92 = 110)</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r h="472575">
                <a:tc>
                  <a:txBody>
                    <a:bodyPr/>
                    <a:lstStyle/>
                    <a:p>
                      <a:pPr marL="0" lvl="0" indent="0" algn="ctr" rtl="0">
                        <a:spcBef>
                          <a:spcPts val="0"/>
                        </a:spcBef>
                        <a:spcAft>
                          <a:spcPts val="0"/>
                        </a:spcAft>
                        <a:buNone/>
                      </a:pPr>
                      <a:r>
                        <a:rPr lang="en-US">
                          <a:latin typeface="Calibri"/>
                          <a:ea typeface="Calibri"/>
                          <a:cs typeface="Calibri"/>
                          <a:sym typeface="Calibri"/>
                        </a:rPr>
                        <a:t>90%</a:t>
                      </a:r>
                      <a:endParaRPr>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100</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2"/>
                  </a:ext>
                </a:extLst>
              </a:tr>
              <a:tr h="472575">
                <a:tc>
                  <a:txBody>
                    <a:bodyPr/>
                    <a:lstStyle/>
                    <a:p>
                      <a:pPr marL="0" lvl="0" indent="0" algn="ctr" rtl="0">
                        <a:spcBef>
                          <a:spcPts val="0"/>
                        </a:spcBef>
                        <a:spcAft>
                          <a:spcPts val="0"/>
                        </a:spcAft>
                        <a:buNone/>
                      </a:pPr>
                      <a:r>
                        <a:rPr lang="en-US">
                          <a:latin typeface="Calibri"/>
                          <a:ea typeface="Calibri"/>
                          <a:cs typeface="Calibri"/>
                          <a:sym typeface="Calibri"/>
                        </a:rPr>
                        <a:t>76-90%</a:t>
                      </a:r>
                      <a:endParaRPr>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CGR x 1.111112</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3"/>
                  </a:ext>
                </a:extLst>
              </a:tr>
              <a:tr h="472575">
                <a:tc>
                  <a:txBody>
                    <a:bodyPr/>
                    <a:lstStyle/>
                    <a:p>
                      <a:pPr marL="0" lvl="0" indent="0" algn="ctr" rtl="0">
                        <a:spcBef>
                          <a:spcPts val="0"/>
                        </a:spcBef>
                        <a:spcAft>
                          <a:spcPts val="0"/>
                        </a:spcAft>
                        <a:buNone/>
                      </a:pPr>
                      <a:r>
                        <a:rPr lang="en-US">
                          <a:latin typeface="Calibri"/>
                          <a:ea typeface="Calibri"/>
                          <a:cs typeface="Calibri"/>
                          <a:sym typeface="Calibri"/>
                        </a:rPr>
                        <a:t>0-75%</a:t>
                      </a:r>
                      <a:endParaRPr>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US">
                          <a:latin typeface="Calibri"/>
                          <a:ea typeface="Calibri"/>
                          <a:cs typeface="Calibri"/>
                          <a:sym typeface="Calibri"/>
                        </a:rPr>
                        <a:t>CGR x 0.9 </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8"/>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US"/>
              <a:t>High School SPS: </a:t>
            </a:r>
            <a:endParaRPr/>
          </a:p>
          <a:p>
            <a:pPr marL="0" lvl="0" indent="0" algn="ctr" rtl="0">
              <a:spcBef>
                <a:spcPts val="0"/>
              </a:spcBef>
              <a:spcAft>
                <a:spcPts val="0"/>
              </a:spcAft>
              <a:buNone/>
            </a:pPr>
            <a:r>
              <a:rPr lang="en-US"/>
              <a:t>The Strength of Diploma Index</a:t>
            </a:r>
            <a:endParaRPr/>
          </a:p>
        </p:txBody>
      </p:sp>
      <p:graphicFrame>
        <p:nvGraphicFramePr>
          <p:cNvPr id="438" name="Google Shape;438;p68"/>
          <p:cNvGraphicFramePr/>
          <p:nvPr/>
        </p:nvGraphicFramePr>
        <p:xfrm>
          <a:off x="286213" y="1466290"/>
          <a:ext cx="3000000" cy="3000000"/>
        </p:xfrm>
        <a:graphic>
          <a:graphicData uri="http://schemas.openxmlformats.org/drawingml/2006/table">
            <a:tbl>
              <a:tblPr>
                <a:noFill/>
                <a:tableStyleId>{AC06498D-EAE7-4E85-A3D6-9924D77622D1}</a:tableStyleId>
              </a:tblPr>
              <a:tblGrid>
                <a:gridCol w="7358075">
                  <a:extLst>
                    <a:ext uri="{9D8B030D-6E8A-4147-A177-3AD203B41FA5}">
                      <a16:colId xmlns:a16="http://schemas.microsoft.com/office/drawing/2014/main" val="20000"/>
                    </a:ext>
                  </a:extLst>
                </a:gridCol>
                <a:gridCol w="1240575">
                  <a:extLst>
                    <a:ext uri="{9D8B030D-6E8A-4147-A177-3AD203B41FA5}">
                      <a16:colId xmlns:a16="http://schemas.microsoft.com/office/drawing/2014/main" val="20001"/>
                    </a:ext>
                  </a:extLst>
                </a:gridCol>
              </a:tblGrid>
              <a:tr h="213350">
                <a:tc>
                  <a:txBody>
                    <a:bodyPr/>
                    <a:lstStyle/>
                    <a:p>
                      <a:pPr marL="0" lvl="0" indent="0" algn="ctr" rtl="0">
                        <a:spcBef>
                          <a:spcPts val="0"/>
                        </a:spcBef>
                        <a:spcAft>
                          <a:spcPts val="0"/>
                        </a:spcAft>
                        <a:buNone/>
                      </a:pPr>
                      <a:r>
                        <a:rPr lang="en-US" b="1">
                          <a:latin typeface="Calibri"/>
                          <a:ea typeface="Calibri"/>
                          <a:cs typeface="Calibri"/>
                          <a:sym typeface="Calibri"/>
                        </a:rPr>
                        <a:t>Student Result</a:t>
                      </a:r>
                      <a:endParaRPr b="1">
                        <a:latin typeface="Calibri"/>
                        <a:ea typeface="Calibri"/>
                        <a:cs typeface="Calibri"/>
                        <a:sym typeface="Calibri"/>
                      </a:endParaRPr>
                    </a:p>
                  </a:txBody>
                  <a:tcPr marL="0" marR="0" marT="0" marB="0">
                    <a:solidFill>
                      <a:srgbClr val="B6D7A8"/>
                    </a:solidFill>
                  </a:tcPr>
                </a:tc>
                <a:tc>
                  <a:txBody>
                    <a:bodyPr/>
                    <a:lstStyle/>
                    <a:p>
                      <a:pPr marL="0" lvl="0" indent="0" algn="ctr" rtl="0">
                        <a:spcBef>
                          <a:spcPts val="0"/>
                        </a:spcBef>
                        <a:spcAft>
                          <a:spcPts val="0"/>
                        </a:spcAft>
                        <a:buNone/>
                      </a:pPr>
                      <a:r>
                        <a:rPr lang="en-US" b="1">
                          <a:latin typeface="Calibri"/>
                          <a:ea typeface="Calibri"/>
                          <a:cs typeface="Calibri"/>
                          <a:sym typeface="Calibri"/>
                        </a:rPr>
                        <a:t>Points</a:t>
                      </a:r>
                      <a:endParaRPr b="1">
                        <a:latin typeface="Calibri"/>
                        <a:ea typeface="Calibri"/>
                        <a:cs typeface="Calibri"/>
                        <a:sym typeface="Calibri"/>
                      </a:endParaRPr>
                    </a:p>
                  </a:txBody>
                  <a:tcPr marL="0" marR="0" marT="0" marB="0">
                    <a:solidFill>
                      <a:srgbClr val="B6D7A8"/>
                    </a:solidFill>
                  </a:tcPr>
                </a:tc>
                <a:extLst>
                  <a:ext uri="{0D108BD9-81ED-4DB2-BD59-A6C34878D82A}">
                    <a16:rowId xmlns:a16="http://schemas.microsoft.com/office/drawing/2014/main" val="10000"/>
                  </a:ext>
                </a:extLst>
              </a:tr>
              <a:tr h="203475">
                <a:tc>
                  <a:txBody>
                    <a:bodyPr/>
                    <a:lstStyle/>
                    <a:p>
                      <a:pPr marL="0" lvl="0" indent="0" algn="l" rtl="0">
                        <a:spcBef>
                          <a:spcPts val="0"/>
                        </a:spcBef>
                        <a:spcAft>
                          <a:spcPts val="0"/>
                        </a:spcAft>
                        <a:buNone/>
                      </a:pPr>
                      <a:r>
                        <a:rPr lang="en-US" sz="1300">
                          <a:latin typeface="Calibri"/>
                          <a:ea typeface="Calibri"/>
                          <a:cs typeface="Calibri"/>
                          <a:sym typeface="Calibri"/>
                        </a:rPr>
                        <a:t>HS Diploma plus Associate’s Degree</a:t>
                      </a:r>
                      <a:endParaRPr sz="130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300">
                          <a:latin typeface="Calibri"/>
                          <a:ea typeface="Calibri"/>
                          <a:cs typeface="Calibri"/>
                          <a:sym typeface="Calibri"/>
                        </a:rPr>
                        <a:t>160</a:t>
                      </a:r>
                      <a:endParaRPr sz="130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1"/>
                  </a:ext>
                </a:extLst>
              </a:tr>
              <a:tr h="396250">
                <a:tc>
                  <a:txBody>
                    <a:bodyPr/>
                    <a:lstStyle/>
                    <a:p>
                      <a:pPr marL="0" lvl="0" indent="0" algn="l" rtl="0">
                        <a:spcBef>
                          <a:spcPts val="0"/>
                        </a:spcBef>
                        <a:spcAft>
                          <a:spcPts val="0"/>
                        </a:spcAft>
                        <a:buNone/>
                      </a:pPr>
                      <a:r>
                        <a:rPr lang="en-US" sz="1300">
                          <a:latin typeface="Calibri"/>
                          <a:ea typeface="Calibri"/>
                          <a:cs typeface="Calibri"/>
                          <a:sym typeface="Calibri"/>
                        </a:rPr>
                        <a:t>HS Diploma plus (A) AP score of 3 or higher, IB Score of 4 or higher, or CLEP score of 50 or higher, OR (B) Advanced statewide Jump Start credential </a:t>
                      </a:r>
                      <a:r>
                        <a:rPr lang="en-US" sz="1100">
                          <a:latin typeface="Calibri"/>
                          <a:ea typeface="Calibri"/>
                          <a:cs typeface="Calibri"/>
                          <a:sym typeface="Calibri"/>
                        </a:rPr>
                        <a:t>(Note: Students achieving both A and B earn 160 points)</a:t>
                      </a:r>
                      <a:endParaRPr sz="110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300">
                          <a:latin typeface="Calibri"/>
                          <a:ea typeface="Calibri"/>
                          <a:cs typeface="Calibri"/>
                          <a:sym typeface="Calibri"/>
                        </a:rPr>
                        <a:t>150</a:t>
                      </a:r>
                      <a:endParaRPr sz="130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2"/>
                  </a:ext>
                </a:extLst>
              </a:tr>
              <a:tr h="762000">
                <a:tc>
                  <a:txBody>
                    <a:bodyPr/>
                    <a:lstStyle/>
                    <a:p>
                      <a:pPr marL="0" lvl="0" indent="0" algn="l" rtl="0">
                        <a:spcBef>
                          <a:spcPts val="0"/>
                        </a:spcBef>
                        <a:spcAft>
                          <a:spcPts val="0"/>
                        </a:spcAft>
                        <a:buNone/>
                      </a:pPr>
                      <a:r>
                        <a:rPr lang="en-US" sz="1300">
                          <a:latin typeface="Calibri"/>
                          <a:ea typeface="Calibri"/>
                          <a:cs typeface="Calibri"/>
                          <a:sym typeface="Calibri"/>
                        </a:rPr>
                        <a:t>HS Diploma plus (A) at least one passing course grade for TOPS core curriculum credit of the following type: AP**, college credit, dual enrollment, or IB**, OR (B) Basic statewide Jump Start credential (Note: Students achieving both A and B earn 115 points)</a:t>
                      </a:r>
                      <a:r>
                        <a:rPr lang="en-US" sz="1100">
                          <a:latin typeface="Calibri"/>
                          <a:ea typeface="Calibri"/>
                          <a:cs typeface="Calibri"/>
                          <a:sym typeface="Calibri"/>
                        </a:rPr>
                        <a:t> (**Students must take the AP/IB exam and pass the course to earn the 110 points)</a:t>
                      </a:r>
                      <a:endParaRPr sz="110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300">
                          <a:latin typeface="Calibri"/>
                          <a:ea typeface="Calibri"/>
                          <a:cs typeface="Calibri"/>
                          <a:sym typeface="Calibri"/>
                        </a:rPr>
                        <a:t>110</a:t>
                      </a:r>
                      <a:endParaRPr sz="130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3"/>
                  </a:ext>
                </a:extLst>
              </a:tr>
              <a:tr h="203475">
                <a:tc>
                  <a:txBody>
                    <a:bodyPr/>
                    <a:lstStyle/>
                    <a:p>
                      <a:pPr marL="0" lvl="0" indent="0" algn="l" rtl="0">
                        <a:spcBef>
                          <a:spcPts val="0"/>
                        </a:spcBef>
                        <a:spcAft>
                          <a:spcPts val="0"/>
                        </a:spcAft>
                        <a:buNone/>
                      </a:pPr>
                      <a:r>
                        <a:rPr lang="en-US" sz="1300">
                          <a:latin typeface="Calibri"/>
                          <a:ea typeface="Calibri"/>
                          <a:cs typeface="Calibri"/>
                          <a:sym typeface="Calibri"/>
                        </a:rPr>
                        <a:t>Four-year graduate (includes Career Diploma student with a regional Jump Start credential</a:t>
                      </a:r>
                      <a:endParaRPr sz="1300">
                        <a:latin typeface="Calibri"/>
                        <a:ea typeface="Calibri"/>
                        <a:cs typeface="Calibri"/>
                        <a:sym typeface="Calibri"/>
                      </a:endParaRPr>
                    </a:p>
                  </a:txBody>
                  <a:tcPr marL="0" marR="0" marT="0" marB="0">
                    <a:solidFill>
                      <a:srgbClr val="A2C4C9"/>
                    </a:solidFill>
                  </a:tcPr>
                </a:tc>
                <a:tc>
                  <a:txBody>
                    <a:bodyPr/>
                    <a:lstStyle/>
                    <a:p>
                      <a:pPr marL="0" lvl="0" indent="0" algn="ctr" rtl="0">
                        <a:spcBef>
                          <a:spcPts val="0"/>
                        </a:spcBef>
                        <a:spcAft>
                          <a:spcPts val="0"/>
                        </a:spcAft>
                        <a:buNone/>
                      </a:pPr>
                      <a:r>
                        <a:rPr lang="en-US" sz="1300">
                          <a:latin typeface="Calibri"/>
                          <a:ea typeface="Calibri"/>
                          <a:cs typeface="Calibri"/>
                          <a:sym typeface="Calibri"/>
                        </a:rPr>
                        <a:t>100</a:t>
                      </a:r>
                      <a:endParaRPr sz="1300">
                        <a:latin typeface="Calibri"/>
                        <a:ea typeface="Calibri"/>
                        <a:cs typeface="Calibri"/>
                        <a:sym typeface="Calibri"/>
                      </a:endParaRPr>
                    </a:p>
                  </a:txBody>
                  <a:tcPr marL="0" marR="0" marT="0" marB="0">
                    <a:solidFill>
                      <a:srgbClr val="A2C4C9"/>
                    </a:solidFill>
                  </a:tcPr>
                </a:tc>
                <a:extLst>
                  <a:ext uri="{0D108BD9-81ED-4DB2-BD59-A6C34878D82A}">
                    <a16:rowId xmlns:a16="http://schemas.microsoft.com/office/drawing/2014/main" val="10004"/>
                  </a:ext>
                </a:extLst>
              </a:tr>
              <a:tr h="594350">
                <a:tc>
                  <a:txBody>
                    <a:bodyPr/>
                    <a:lstStyle/>
                    <a:p>
                      <a:pPr marL="0" lvl="0" indent="0" algn="l" rtl="0">
                        <a:spcBef>
                          <a:spcPts val="0"/>
                        </a:spcBef>
                        <a:spcAft>
                          <a:spcPts val="0"/>
                        </a:spcAft>
                        <a:buNone/>
                      </a:pPr>
                      <a:r>
                        <a:rPr lang="en-US" sz="1300">
                          <a:latin typeface="Calibri"/>
                          <a:ea typeface="Calibri"/>
                          <a:cs typeface="Calibri"/>
                          <a:sym typeface="Calibri"/>
                        </a:rPr>
                        <a:t>Five-year graduate *Five-year graduates who earn an AP score of 3 or higher, an IB score of 4 or higher, a CLEP score of 50 or higher, or an Advanced statewide Jump Start credential will generate 140 points. Five-year graduates who earn an Associate’s Degree will generate 150 points. </a:t>
                      </a:r>
                      <a:endParaRPr sz="130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300">
                          <a:latin typeface="Calibri"/>
                          <a:ea typeface="Calibri"/>
                          <a:cs typeface="Calibri"/>
                          <a:sym typeface="Calibri"/>
                        </a:rPr>
                        <a:t>75</a:t>
                      </a:r>
                      <a:endParaRPr sz="130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5"/>
                  </a:ext>
                </a:extLst>
              </a:tr>
              <a:tr h="203475">
                <a:tc>
                  <a:txBody>
                    <a:bodyPr/>
                    <a:lstStyle/>
                    <a:p>
                      <a:pPr marL="0" lvl="0" indent="0" algn="l" rtl="0">
                        <a:spcBef>
                          <a:spcPts val="0"/>
                        </a:spcBef>
                        <a:spcAft>
                          <a:spcPts val="0"/>
                        </a:spcAft>
                        <a:buNone/>
                      </a:pPr>
                      <a:r>
                        <a:rPr lang="en-US" sz="1300">
                          <a:latin typeface="Calibri"/>
                          <a:ea typeface="Calibri"/>
                          <a:cs typeface="Calibri"/>
                          <a:sym typeface="Calibri"/>
                        </a:rPr>
                        <a:t>Six-year graduate </a:t>
                      </a:r>
                      <a:endParaRPr sz="130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300">
                          <a:latin typeface="Calibri"/>
                          <a:ea typeface="Calibri"/>
                          <a:cs typeface="Calibri"/>
                          <a:sym typeface="Calibri"/>
                        </a:rPr>
                        <a:t>50</a:t>
                      </a:r>
                      <a:endParaRPr sz="130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6"/>
                  </a:ext>
                </a:extLst>
              </a:tr>
              <a:tr h="203475">
                <a:tc>
                  <a:txBody>
                    <a:bodyPr/>
                    <a:lstStyle/>
                    <a:p>
                      <a:pPr marL="0" lvl="0" indent="0" algn="l" rtl="0">
                        <a:spcBef>
                          <a:spcPts val="0"/>
                        </a:spcBef>
                        <a:spcAft>
                          <a:spcPts val="0"/>
                        </a:spcAft>
                        <a:buNone/>
                      </a:pPr>
                      <a:r>
                        <a:rPr lang="en-US" sz="1300">
                          <a:latin typeface="Calibri"/>
                          <a:ea typeface="Calibri"/>
                          <a:cs typeface="Calibri"/>
                          <a:sym typeface="Calibri"/>
                        </a:rPr>
                        <a:t>HiSET graduate with statewide credential</a:t>
                      </a:r>
                      <a:endParaRPr sz="130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300">
                          <a:latin typeface="Calibri"/>
                          <a:ea typeface="Calibri"/>
                          <a:cs typeface="Calibri"/>
                          <a:sym typeface="Calibri"/>
                        </a:rPr>
                        <a:t>40</a:t>
                      </a:r>
                      <a:endParaRPr sz="130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7"/>
                  </a:ext>
                </a:extLst>
              </a:tr>
              <a:tr h="203475">
                <a:tc>
                  <a:txBody>
                    <a:bodyPr/>
                    <a:lstStyle/>
                    <a:p>
                      <a:pPr marL="0" lvl="0" indent="0" algn="l" rtl="0">
                        <a:spcBef>
                          <a:spcPts val="0"/>
                        </a:spcBef>
                        <a:spcAft>
                          <a:spcPts val="0"/>
                        </a:spcAft>
                        <a:buNone/>
                      </a:pPr>
                      <a:r>
                        <a:rPr lang="en-US" sz="1300">
                          <a:latin typeface="Calibri"/>
                          <a:ea typeface="Calibri"/>
                          <a:cs typeface="Calibri"/>
                          <a:sym typeface="Calibri"/>
                        </a:rPr>
                        <a:t>HiSET </a:t>
                      </a:r>
                      <a:endParaRPr sz="130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300">
                          <a:latin typeface="Calibri"/>
                          <a:ea typeface="Calibri"/>
                          <a:cs typeface="Calibri"/>
                          <a:sym typeface="Calibri"/>
                        </a:rPr>
                        <a:t>25</a:t>
                      </a:r>
                      <a:endParaRPr sz="130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8"/>
                  </a:ext>
                </a:extLst>
              </a:tr>
              <a:tr h="203475">
                <a:tc>
                  <a:txBody>
                    <a:bodyPr/>
                    <a:lstStyle/>
                    <a:p>
                      <a:pPr marL="0" lvl="0" indent="0" algn="l" rtl="0">
                        <a:spcBef>
                          <a:spcPts val="0"/>
                        </a:spcBef>
                        <a:spcAft>
                          <a:spcPts val="0"/>
                        </a:spcAft>
                        <a:buNone/>
                      </a:pPr>
                      <a:r>
                        <a:rPr lang="en-US" sz="1300">
                          <a:latin typeface="Calibri"/>
                          <a:ea typeface="Calibri"/>
                          <a:cs typeface="Calibri"/>
                          <a:sym typeface="Calibri"/>
                        </a:rPr>
                        <a:t>Non-graduate without HiSET</a:t>
                      </a:r>
                      <a:endParaRPr sz="1300">
                        <a:latin typeface="Calibri"/>
                        <a:ea typeface="Calibri"/>
                        <a:cs typeface="Calibri"/>
                        <a:sym typeface="Calibri"/>
                      </a:endParaRPr>
                    </a:p>
                  </a:txBody>
                  <a:tcPr marL="0" marR="0" marT="0" marB="0">
                    <a:solidFill>
                      <a:schemeClr val="lt1"/>
                    </a:solidFill>
                  </a:tcPr>
                </a:tc>
                <a:tc>
                  <a:txBody>
                    <a:bodyPr/>
                    <a:lstStyle/>
                    <a:p>
                      <a:pPr marL="0" lvl="0" indent="0" algn="ctr" rtl="0">
                        <a:spcBef>
                          <a:spcPts val="0"/>
                        </a:spcBef>
                        <a:spcAft>
                          <a:spcPts val="0"/>
                        </a:spcAft>
                        <a:buNone/>
                      </a:pPr>
                      <a:r>
                        <a:rPr lang="en-US" sz="1300">
                          <a:latin typeface="Calibri"/>
                          <a:ea typeface="Calibri"/>
                          <a:cs typeface="Calibri"/>
                          <a:sym typeface="Calibri"/>
                        </a:rPr>
                        <a:t>0</a:t>
                      </a:r>
                      <a:endParaRPr sz="1300">
                        <a:latin typeface="Calibri"/>
                        <a:ea typeface="Calibri"/>
                        <a:cs typeface="Calibri"/>
                        <a:sym typeface="Calibri"/>
                      </a:endParaRPr>
                    </a:p>
                  </a:txBody>
                  <a:tcPr marL="0" marR="0" marT="0" marB="0">
                    <a:solidFill>
                      <a:schemeClr val="lt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9"/>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Resources</a:t>
            </a:r>
            <a:endParaRPr/>
          </a:p>
        </p:txBody>
      </p:sp>
      <p:sp>
        <p:nvSpPr>
          <p:cNvPr id="445" name="Google Shape;445;p69"/>
          <p:cNvSpPr txBox="1">
            <a:spLocks noGrp="1"/>
          </p:cNvSpPr>
          <p:nvPr>
            <p:ph type="body" idx="1"/>
          </p:nvPr>
        </p:nvSpPr>
        <p:spPr>
          <a:xfrm>
            <a:off x="801525" y="1294400"/>
            <a:ext cx="7509600" cy="33342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endParaRPr>
              <a:solidFill>
                <a:schemeClr val="accent2"/>
              </a:solidFill>
            </a:endParaRPr>
          </a:p>
          <a:p>
            <a:pPr marL="0" lvl="0" indent="0" algn="l" rtl="0">
              <a:spcBef>
                <a:spcPts val="750"/>
              </a:spcBef>
              <a:spcAft>
                <a:spcPts val="0"/>
              </a:spcAft>
              <a:buNone/>
            </a:pPr>
            <a:endParaRPr>
              <a:solidFill>
                <a:schemeClr val="accent2"/>
              </a:solidFill>
            </a:endParaRPr>
          </a:p>
          <a:p>
            <a:pPr marL="0" lvl="0" indent="0" algn="l" rtl="0">
              <a:spcBef>
                <a:spcPts val="750"/>
              </a:spcBef>
              <a:spcAft>
                <a:spcPts val="0"/>
              </a:spcAft>
              <a:buClr>
                <a:schemeClr val="dk1"/>
              </a:buClr>
              <a:buSzPts val="1100"/>
              <a:buFont typeface="Arial"/>
              <a:buNone/>
            </a:pPr>
            <a:r>
              <a:rPr lang="en-US">
                <a:solidFill>
                  <a:schemeClr val="accent2"/>
                </a:solidFill>
              </a:rPr>
              <a:t>All resources are available in the </a:t>
            </a:r>
            <a:r>
              <a:rPr lang="en-US" u="sng">
                <a:solidFill>
                  <a:srgbClr val="3D9BBA"/>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Accountability Library</a:t>
            </a:r>
            <a:r>
              <a:rPr lang="en-US">
                <a:solidFill>
                  <a:schemeClr val="accent2"/>
                </a:solidFill>
              </a:rPr>
              <a:t> on </a:t>
            </a:r>
            <a:r>
              <a:rPr lang="en-US" u="sng">
                <a:solidFill>
                  <a:schemeClr val="hlink"/>
                </a:solidFill>
                <a:hlinkClick r:id="rId4"/>
              </a:rPr>
              <a:t>louisianabelieves.com/</a:t>
            </a:r>
            <a:r>
              <a:rPr lang="en-US" u="sng">
                <a:solidFill>
                  <a:schemeClr val="hlink"/>
                </a:solidFill>
                <a:hlinkClick r:id="rId4"/>
              </a:rPr>
              <a:t>resources/library/accountability</a:t>
            </a:r>
            <a:r>
              <a:rPr lang="en-US">
                <a:solidFill>
                  <a:schemeClr val="accent2"/>
                </a:solidFill>
              </a:rPr>
              <a:t>.</a:t>
            </a:r>
            <a:endParaRPr>
              <a:solidFill>
                <a:schemeClr val="accent2"/>
              </a:solidFill>
            </a:endParaRPr>
          </a:p>
          <a:p>
            <a:pPr marL="0" lvl="0" indent="0" algn="l" rtl="0">
              <a:spcBef>
                <a:spcPts val="750"/>
              </a:spcBef>
              <a:spcAft>
                <a:spcPts val="0"/>
              </a:spcAft>
              <a:buClr>
                <a:schemeClr val="dk1"/>
              </a:buClr>
              <a:buSzPts val="1100"/>
              <a:buFont typeface="Arial"/>
              <a:buNone/>
            </a:pPr>
            <a:endParaRPr>
              <a:solidFill>
                <a:schemeClr val="accent2"/>
              </a:solidFill>
            </a:endParaRPr>
          </a:p>
          <a:p>
            <a:pPr marL="0" lvl="0" indent="0" algn="l" rtl="0">
              <a:spcBef>
                <a:spcPts val="750"/>
              </a:spcBef>
              <a:spcAft>
                <a:spcPts val="0"/>
              </a:spcAft>
              <a:buClr>
                <a:schemeClr val="dk1"/>
              </a:buClr>
              <a:buSzPts val="1100"/>
              <a:buFont typeface="Arial"/>
              <a:buNone/>
            </a:pPr>
            <a:endParaRPr>
              <a:solidFill>
                <a:schemeClr val="accent2"/>
              </a:solidFill>
            </a:endParaRPr>
          </a:p>
          <a:p>
            <a:pPr marL="0" lvl="0" indent="0" algn="l" rtl="0">
              <a:spcBef>
                <a:spcPts val="750"/>
              </a:spcBef>
              <a:spcAft>
                <a:spcPts val="0"/>
              </a:spcAft>
              <a:buClr>
                <a:schemeClr val="dk1"/>
              </a:buClr>
              <a:buSzPts val="1100"/>
              <a:buFont typeface="Arial"/>
              <a:buNone/>
            </a:pPr>
            <a:r>
              <a:rPr lang="en-US">
                <a:solidFill>
                  <a:schemeClr val="accent2"/>
                </a:solidFill>
              </a:rPr>
              <a:t>If you have any additional questions, please email </a:t>
            </a:r>
            <a:r>
              <a:rPr lang="en-US" u="sng">
                <a:solidFill>
                  <a:srgbClr val="3D9BBA"/>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accountability@la.gov</a:t>
            </a:r>
            <a:r>
              <a:rPr lang="en-US">
                <a:solidFill>
                  <a:schemeClr val="accent2"/>
                </a:solidFill>
              </a:rPr>
              <a:t>. </a:t>
            </a:r>
            <a:endParaRPr>
              <a:solidFill>
                <a:schemeClr val="accent2"/>
              </a:solidFill>
            </a:endParaRPr>
          </a:p>
          <a:p>
            <a:pPr marL="0" lvl="0" indent="0" algn="l" rtl="0">
              <a:spcBef>
                <a:spcPts val="75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What goes into a School Performance Score?</a:t>
            </a:r>
            <a:endParaRPr/>
          </a:p>
        </p:txBody>
      </p:sp>
      <p:sp>
        <p:nvSpPr>
          <p:cNvPr id="101" name="Google Shape;101;p21"/>
          <p:cNvSpPr txBox="1">
            <a:spLocks noGrp="1"/>
          </p:cNvSpPr>
          <p:nvPr>
            <p:ph type="body" idx="1"/>
          </p:nvPr>
        </p:nvSpPr>
        <p:spPr>
          <a:xfrm>
            <a:off x="817200" y="1390800"/>
            <a:ext cx="7509600" cy="29757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School Performance Score (SPS) measure how well schools perform on a variety of indices. Indices include:</a:t>
            </a:r>
            <a:endParaRPr/>
          </a:p>
          <a:p>
            <a:pPr marL="457200" lvl="0" indent="-342900" algn="l" rtl="0">
              <a:lnSpc>
                <a:spcPct val="100000"/>
              </a:lnSpc>
              <a:spcBef>
                <a:spcPts val="1200"/>
              </a:spcBef>
              <a:spcAft>
                <a:spcPts val="0"/>
              </a:spcAft>
              <a:buSzPts val="1800"/>
              <a:buChar char="-"/>
            </a:pPr>
            <a:r>
              <a:rPr lang="en-US"/>
              <a:t>Assessment Index</a:t>
            </a:r>
            <a:endParaRPr/>
          </a:p>
          <a:p>
            <a:pPr marL="457200" lvl="0" indent="-342900" algn="l" rtl="0">
              <a:lnSpc>
                <a:spcPct val="100000"/>
              </a:lnSpc>
              <a:spcBef>
                <a:spcPts val="0"/>
              </a:spcBef>
              <a:spcAft>
                <a:spcPts val="0"/>
              </a:spcAft>
              <a:buSzPts val="1800"/>
              <a:buChar char="-"/>
            </a:pPr>
            <a:r>
              <a:rPr lang="en-US"/>
              <a:t>Progress Index</a:t>
            </a:r>
            <a:endParaRPr/>
          </a:p>
          <a:p>
            <a:pPr marL="457200" lvl="0" indent="-342900" algn="l" rtl="0">
              <a:lnSpc>
                <a:spcPct val="100000"/>
              </a:lnSpc>
              <a:spcBef>
                <a:spcPts val="0"/>
              </a:spcBef>
              <a:spcAft>
                <a:spcPts val="0"/>
              </a:spcAft>
              <a:buSzPts val="1800"/>
              <a:buChar char="-"/>
            </a:pPr>
            <a:r>
              <a:rPr lang="en-US"/>
              <a:t>Dropout Credit Accumulation Index</a:t>
            </a:r>
            <a:endParaRPr/>
          </a:p>
          <a:p>
            <a:pPr marL="457200" lvl="0" indent="-342900" algn="l" rtl="0">
              <a:lnSpc>
                <a:spcPct val="100000"/>
              </a:lnSpc>
              <a:spcBef>
                <a:spcPts val="0"/>
              </a:spcBef>
              <a:spcAft>
                <a:spcPts val="0"/>
              </a:spcAft>
              <a:buSzPts val="1800"/>
              <a:buChar char="-"/>
            </a:pPr>
            <a:r>
              <a:rPr lang="en-US"/>
              <a:t>Interests &amp; Opportunities</a:t>
            </a:r>
            <a:endParaRPr/>
          </a:p>
          <a:p>
            <a:pPr marL="457200" lvl="0" indent="-342900" algn="l" rtl="0">
              <a:lnSpc>
                <a:spcPct val="100000"/>
              </a:lnSpc>
              <a:spcBef>
                <a:spcPts val="0"/>
              </a:spcBef>
              <a:spcAft>
                <a:spcPts val="0"/>
              </a:spcAft>
              <a:buSzPts val="1800"/>
              <a:buChar char="-"/>
            </a:pPr>
            <a:r>
              <a:rPr lang="en-US"/>
              <a:t>Cohort Graduation Index</a:t>
            </a:r>
            <a:endParaRPr/>
          </a:p>
          <a:p>
            <a:pPr marL="457200" lvl="0" indent="-342900" algn="l" rtl="0">
              <a:lnSpc>
                <a:spcPct val="100000"/>
              </a:lnSpc>
              <a:spcBef>
                <a:spcPts val="0"/>
              </a:spcBef>
              <a:spcAft>
                <a:spcPts val="0"/>
              </a:spcAft>
              <a:buSzPts val="1800"/>
              <a:buChar char="-"/>
            </a:pPr>
            <a:r>
              <a:rPr lang="en-US"/>
              <a:t>Strength of Diploma</a:t>
            </a:r>
            <a:endParaRPr/>
          </a:p>
          <a:p>
            <a:pPr marL="457200" lvl="0" indent="-342900" algn="l" rtl="0">
              <a:lnSpc>
                <a:spcPct val="100000"/>
              </a:lnSpc>
              <a:spcBef>
                <a:spcPts val="0"/>
              </a:spcBef>
              <a:spcAft>
                <a:spcPts val="0"/>
              </a:spcAft>
              <a:buSzPts val="1800"/>
              <a:buChar char="-"/>
            </a:pPr>
            <a:r>
              <a:rPr lang="en-US"/>
              <a:t>ACT Index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Each Index is weighted to produce a school’s overall score.  The weighting and indices vary depending on grades served.</a:t>
            </a:r>
            <a:endParaRPr/>
          </a:p>
        </p:txBody>
      </p:sp>
      <p:pic>
        <p:nvPicPr>
          <p:cNvPr id="108" name="Google Shape;108;p22"/>
          <p:cNvPicPr preferRelativeResize="0"/>
          <p:nvPr/>
        </p:nvPicPr>
        <p:blipFill>
          <a:blip r:embed="rId3">
            <a:alphaModFix/>
          </a:blip>
          <a:stretch>
            <a:fillRect/>
          </a:stretch>
        </p:blipFill>
        <p:spPr>
          <a:xfrm>
            <a:off x="481437" y="1408350"/>
            <a:ext cx="8181125" cy="3175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“What’s New” Highlights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“What’s New” Highlights</a:t>
            </a:r>
            <a:endParaRPr/>
          </a:p>
        </p:txBody>
      </p:sp>
      <p:sp>
        <p:nvSpPr>
          <p:cNvPr id="121" name="Google Shape;121;p24"/>
          <p:cNvSpPr txBox="1">
            <a:spLocks noGrp="1"/>
          </p:cNvSpPr>
          <p:nvPr>
            <p:ph type="body" idx="1"/>
          </p:nvPr>
        </p:nvSpPr>
        <p:spPr>
          <a:xfrm>
            <a:off x="820800" y="1294400"/>
            <a:ext cx="7532400" cy="33342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750"/>
              </a:spcBef>
              <a:spcAft>
                <a:spcPts val="0"/>
              </a:spcAft>
              <a:buSzPts val="1800"/>
              <a:buChar char="●"/>
            </a:pPr>
            <a:r>
              <a:rPr lang="en-US"/>
              <a:t>The letter grade scale shifts in 2023-2024.</a:t>
            </a:r>
            <a:endParaRPr/>
          </a:p>
          <a:p>
            <a:pPr marL="457200" lvl="0" indent="-342900" algn="l" rtl="0">
              <a:lnSpc>
                <a:spcPct val="100000"/>
              </a:lnSpc>
              <a:spcBef>
                <a:spcPts val="1000"/>
              </a:spcBef>
              <a:spcAft>
                <a:spcPts val="0"/>
              </a:spcAft>
              <a:buSzPts val="1800"/>
              <a:buChar char="●"/>
            </a:pPr>
            <a:r>
              <a:rPr lang="en-US"/>
              <a:t>Interests and Opportunities Updates</a:t>
            </a:r>
            <a:endParaRPr/>
          </a:p>
          <a:p>
            <a:pPr marL="914400" lvl="1" indent="-342900" algn="l" rtl="0">
              <a:lnSpc>
                <a:spcPct val="100000"/>
              </a:lnSpc>
              <a:spcBef>
                <a:spcPts val="1000"/>
              </a:spcBef>
              <a:spcAft>
                <a:spcPts val="0"/>
              </a:spcAft>
              <a:buSzPts val="1800"/>
              <a:buChar char="○"/>
            </a:pPr>
            <a:r>
              <a:rPr lang="en-US"/>
              <a:t>The new 2023-2024 Menu was published in March 2023 with changes from 2022-2023.</a:t>
            </a:r>
            <a:endParaRPr/>
          </a:p>
          <a:p>
            <a:pPr marL="914400" lvl="1" indent="-342900" algn="l" rtl="0">
              <a:lnSpc>
                <a:spcPct val="100000"/>
              </a:lnSpc>
              <a:spcBef>
                <a:spcPts val="1000"/>
              </a:spcBef>
              <a:spcAft>
                <a:spcPts val="0"/>
              </a:spcAft>
              <a:buSzPts val="1800"/>
              <a:buChar char="○"/>
            </a:pPr>
            <a:r>
              <a:rPr lang="en-US"/>
              <a:t>The 2023-2024 Interests and Opportunities Guidance will be available in June.</a:t>
            </a:r>
            <a:endParaRPr/>
          </a:p>
          <a:p>
            <a:pPr marL="457200" lvl="0" indent="-342900" algn="l" rtl="0">
              <a:lnSpc>
                <a:spcPct val="100000"/>
              </a:lnSpc>
              <a:spcBef>
                <a:spcPts val="1000"/>
              </a:spcBef>
              <a:spcAft>
                <a:spcPts val="0"/>
              </a:spcAft>
              <a:buSzPts val="1800"/>
              <a:buFont typeface="Calibri"/>
              <a:buChar char="●"/>
            </a:pPr>
            <a:r>
              <a:rPr lang="en-US"/>
              <a:t>The K-3 literacy assessment will be administered in 2023-2024 for the first time. It will be administered three times per year in prescribed testing windows aligned to statutory requirements. </a:t>
            </a:r>
            <a:endParaRPr/>
          </a:p>
          <a:p>
            <a:pPr marL="0" lvl="0" indent="0" algn="l" rtl="0">
              <a:lnSpc>
                <a:spcPct val="100000"/>
              </a:lnSpc>
              <a:spcBef>
                <a:spcPts val="1000"/>
              </a:spcBef>
              <a:spcAft>
                <a:spcPts val="1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3855</Words>
  <Application>Microsoft Office PowerPoint</Application>
  <PresentationFormat>On-screen Show (16:9)</PresentationFormat>
  <Paragraphs>460</Paragraphs>
  <Slides>54</Slides>
  <Notes>54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Roboto</vt:lpstr>
      <vt:lpstr>Simple Light</vt:lpstr>
      <vt:lpstr>PowerPoint Presentation</vt:lpstr>
      <vt:lpstr>What’s New In School and District Accountability 2023-2024 School Year Updates </vt:lpstr>
      <vt:lpstr>Agenda</vt:lpstr>
      <vt:lpstr>Overview of Louisiana’s School and District  Accountability System</vt:lpstr>
      <vt:lpstr>What is Louisiana’s Accountability System?</vt:lpstr>
      <vt:lpstr>What goes into a School Performance Score?</vt:lpstr>
      <vt:lpstr>Each Index is weighted to produce a school’s overall score.  The weighting and indices vary depending on grades served.</vt:lpstr>
      <vt:lpstr>“What’s New” Highlights</vt:lpstr>
      <vt:lpstr>“What’s New” Highlights</vt:lpstr>
      <vt:lpstr>“What’s New” Highlights </vt:lpstr>
      <vt:lpstr>“What’s New” Highlights </vt:lpstr>
      <vt:lpstr>Letter Grade Scale</vt:lpstr>
      <vt:lpstr>Louisiana’s Letter Grade Scale</vt:lpstr>
      <vt:lpstr>Interests and Opportunities Updates</vt:lpstr>
      <vt:lpstr>Interests &amp; Opportunities Index</vt:lpstr>
      <vt:lpstr>Interests &amp; Opportunities Index</vt:lpstr>
      <vt:lpstr>Interests &amp; Opportunities Index</vt:lpstr>
      <vt:lpstr>Interests &amp; Opportunities Index</vt:lpstr>
      <vt:lpstr>New Social Studies Assessments</vt:lpstr>
      <vt:lpstr>Social Studies Field Test in 2023-2024</vt:lpstr>
      <vt:lpstr>Adding Civics to Requirements</vt:lpstr>
      <vt:lpstr>Adding Civics to Requirements</vt:lpstr>
      <vt:lpstr>Geometry Graduation Requirements Update</vt:lpstr>
      <vt:lpstr>New Geometry Requirements</vt:lpstr>
      <vt:lpstr>K-2 Assessment Updates</vt:lpstr>
      <vt:lpstr>K-2 Accountability Timeline</vt:lpstr>
      <vt:lpstr>K-3 Literacy Screener</vt:lpstr>
      <vt:lpstr>K-3 Literacy Screener</vt:lpstr>
      <vt:lpstr>Accountability in K-2 Schools</vt:lpstr>
      <vt:lpstr>Urgent Intervention and  Comprehensive Intervention Required</vt:lpstr>
      <vt:lpstr>Comprehensive Intervention Required</vt:lpstr>
      <vt:lpstr>Comprehensive &amp; Urgent Intervention</vt:lpstr>
      <vt:lpstr>Urgent Intervention Required</vt:lpstr>
      <vt:lpstr>Accountability Indicators (Refresher)</vt:lpstr>
      <vt:lpstr>Schools Included in Accountability</vt:lpstr>
      <vt:lpstr>Combination Schools</vt:lpstr>
      <vt:lpstr>K-8 SPS:  Assessment Index: LEAP Connect</vt:lpstr>
      <vt:lpstr>K-8 SPS:  K-8 Assessment Index</vt:lpstr>
      <vt:lpstr>K-8 SPS:  K-8 Assessment Index: ELPT </vt:lpstr>
      <vt:lpstr>K-12 SPS:  Interests &amp; Opportunities Index</vt:lpstr>
      <vt:lpstr>K-12 SPS:  Interests &amp; Opportunities Index</vt:lpstr>
      <vt:lpstr>K-12 SPS: Interests and Opportunities 2023-2024 Timeline</vt:lpstr>
      <vt:lpstr>2022-2023 Interests &amp; Opportunities  Louisiana Data Review</vt:lpstr>
      <vt:lpstr>K-8 SPS:  Dropout/Credit Accumulation Index (DCAI) </vt:lpstr>
      <vt:lpstr>K-8 SPS:  Dropout/Credit Accumulation Index (DCAI) </vt:lpstr>
      <vt:lpstr>K-8 and 9-12 Progress Index:  Celebrating Student Growth Through Two Key Questions</vt:lpstr>
      <vt:lpstr>High School SPS:  HS Assessment Index</vt:lpstr>
      <vt:lpstr>High School SPS:  HS Assessment Index</vt:lpstr>
      <vt:lpstr>High School SPS:  ACT/WorkKeys Index</vt:lpstr>
      <vt:lpstr>High School SPS:  ACT/WorkKeys Index</vt:lpstr>
      <vt:lpstr>High School SPS:  Cohort Graduation Rate </vt:lpstr>
      <vt:lpstr>High School SPS:  Cohort Graduation Rate </vt:lpstr>
      <vt:lpstr>High School SPS:  The Strength of Diploma Index</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Chelsea Haley</cp:lastModifiedBy>
  <cp:revision>1</cp:revision>
  <dcterms:modified xsi:type="dcterms:W3CDTF">2023-07-05T17:47:49Z</dcterms:modified>
</cp:coreProperties>
</file>