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9" r:id="rId1"/>
  </p:sldMasterIdLst>
  <p:notesMasterIdLst>
    <p:notesMasterId r:id="rId40"/>
  </p:notesMasterIdLst>
  <p:sldIdLst>
    <p:sldId id="256" r:id="rId2"/>
    <p:sldId id="257" r:id="rId3"/>
    <p:sldId id="266" r:id="rId4"/>
    <p:sldId id="258" r:id="rId5"/>
    <p:sldId id="305" r:id="rId6"/>
    <p:sldId id="306" r:id="rId7"/>
    <p:sldId id="364" r:id="rId8"/>
    <p:sldId id="307" r:id="rId9"/>
    <p:sldId id="337" r:id="rId10"/>
    <p:sldId id="304" r:id="rId11"/>
    <p:sldId id="338" r:id="rId12"/>
    <p:sldId id="361" r:id="rId13"/>
    <p:sldId id="339" r:id="rId14"/>
    <p:sldId id="308" r:id="rId15"/>
    <p:sldId id="341" r:id="rId16"/>
    <p:sldId id="342" r:id="rId17"/>
    <p:sldId id="309" r:id="rId18"/>
    <p:sldId id="343" r:id="rId19"/>
    <p:sldId id="362" r:id="rId20"/>
    <p:sldId id="344" r:id="rId21"/>
    <p:sldId id="303" r:id="rId22"/>
    <p:sldId id="346" r:id="rId23"/>
    <p:sldId id="345" r:id="rId24"/>
    <p:sldId id="311" r:id="rId25"/>
    <p:sldId id="347" r:id="rId26"/>
    <p:sldId id="348" r:id="rId27"/>
    <p:sldId id="349" r:id="rId28"/>
    <p:sldId id="323" r:id="rId29"/>
    <p:sldId id="350" r:id="rId30"/>
    <p:sldId id="352" r:id="rId31"/>
    <p:sldId id="353" r:id="rId32"/>
    <p:sldId id="354" r:id="rId33"/>
    <p:sldId id="356" r:id="rId34"/>
    <p:sldId id="357" r:id="rId35"/>
    <p:sldId id="365" r:id="rId36"/>
    <p:sldId id="358" r:id="rId37"/>
    <p:sldId id="359" r:id="rId38"/>
    <p:sldId id="360"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is Pritchard" initials="" lastIdx="1" clrIdx="0"/>
  <p:cmAuthor id="1" name="JENNIFER BAIRD"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E5379"/>
    <a:srgbClr val="6B5D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E5B1D7-7E24-4C7A-94C0-64FDCA702A4B}">
  <a:tblStyle styleId="{47E5B1D7-7E24-4C7A-94C0-64FDCA702A4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86861" autoAdjust="0"/>
  </p:normalViewPr>
  <p:slideViewPr>
    <p:cSldViewPr snapToGrid="0">
      <p:cViewPr varScale="1">
        <p:scale>
          <a:sx n="84" d="100"/>
          <a:sy n="84" d="100"/>
        </p:scale>
        <p:origin x="960" y="78"/>
      </p:cViewPr>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96a45435d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796a45435d_2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62" name="Google Shape;262;g796a45435d_2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3385839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2020908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1560619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4283091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96a45435d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96a45435d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796a45435d_2_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247923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96a45435d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96a45435d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796a45435d_2_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96a45435d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96a45435d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796a45435d_2_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bde2cf3f20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bde2cf3f20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gbde2cf3f20_2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386295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bde2cf3f20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bde2cf3f20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bde2cf3f20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1383181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bde2cf3f2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bde2cf3f2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bde2cf3f20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385701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3283462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3046324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Title">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52"/>
          <p:cNvSpPr txBox="1">
            <a:spLocks noGrp="1"/>
          </p:cNvSpPr>
          <p:nvPr>
            <p:ph type="title"/>
          </p:nvPr>
        </p:nvSpPr>
        <p:spPr>
          <a:xfrm>
            <a:off x="4005650" y="14828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Alligator)">
  <p:cSld name="Content &amp; Stats">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p63"/>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6" name="Google Shape;206;p63"/>
          <p:cNvSpPr txBox="1">
            <a:spLocks noGrp="1"/>
          </p:cNvSpPr>
          <p:nvPr>
            <p:ph type="title"/>
          </p:nvPr>
        </p:nvSpPr>
        <p:spPr>
          <a:xfrm>
            <a:off x="0" y="426175"/>
            <a:ext cx="91440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7" name="Google Shape;207;p63"/>
          <p:cNvSpPr txBox="1">
            <a:spLocks noGrp="1"/>
          </p:cNvSpPr>
          <p:nvPr>
            <p:ph type="body" idx="1"/>
          </p:nvPr>
        </p:nvSpPr>
        <p:spPr>
          <a:xfrm>
            <a:off x="1255500" y="1336375"/>
            <a:ext cx="6633000" cy="2592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6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Pelican Right)">
  <p:cSld name="Content &amp; Stats_1">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p64"/>
          <p:cNvSpPr txBox="1">
            <a:spLocks noGrp="1"/>
          </p:cNvSpPr>
          <p:nvPr>
            <p:ph type="title"/>
          </p:nvPr>
        </p:nvSpPr>
        <p:spPr>
          <a:xfrm>
            <a:off x="0" y="426175"/>
            <a:ext cx="61296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1" name="Google Shape;211;p64"/>
          <p:cNvSpPr txBox="1">
            <a:spLocks noGrp="1"/>
          </p:cNvSpPr>
          <p:nvPr>
            <p:ph type="body" idx="1"/>
          </p:nvPr>
        </p:nvSpPr>
        <p:spPr>
          <a:xfrm>
            <a:off x="0" y="1336375"/>
            <a:ext cx="61296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64"/>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Pelican Right) 1">
  <p:cSld name="Content &amp; Stats_1_1">
    <p:bg>
      <p:bgPr>
        <a:blipFill>
          <a:blip r:embed="rId2">
            <a:alphaModFix/>
          </a:blip>
          <a:stretch>
            <a:fillRect/>
          </a:stretch>
        </a:blipFill>
        <a:effectLst/>
      </p:bgPr>
    </p:bg>
    <p:spTree>
      <p:nvGrpSpPr>
        <p:cNvPr id="1" name="Shape 213"/>
        <p:cNvGrpSpPr/>
        <p:nvPr/>
      </p:nvGrpSpPr>
      <p:grpSpPr>
        <a:xfrm>
          <a:off x="0" y="0"/>
          <a:ext cx="0" cy="0"/>
          <a:chOff x="0" y="0"/>
          <a:chExt cx="0" cy="0"/>
        </a:xfrm>
      </p:grpSpPr>
      <p:sp>
        <p:nvSpPr>
          <p:cNvPr id="214" name="Google Shape;214;p65"/>
          <p:cNvSpPr txBox="1">
            <a:spLocks noGrp="1"/>
          </p:cNvSpPr>
          <p:nvPr>
            <p:ph type="title"/>
          </p:nvPr>
        </p:nvSpPr>
        <p:spPr>
          <a:xfrm>
            <a:off x="3014400" y="426175"/>
            <a:ext cx="61296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5" name="Google Shape;215;p65"/>
          <p:cNvSpPr txBox="1">
            <a:spLocks noGrp="1"/>
          </p:cNvSpPr>
          <p:nvPr>
            <p:ph type="body" idx="1"/>
          </p:nvPr>
        </p:nvSpPr>
        <p:spPr>
          <a:xfrm>
            <a:off x="3014400" y="1336375"/>
            <a:ext cx="61296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65"/>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Crawfish Left)">
  <p:cSld name="Content &amp; Stats_1_1_1_1">
    <p:bg>
      <p:bgPr>
        <a:blipFill>
          <a:blip r:embed="rId2">
            <a:alphaModFix/>
          </a:blip>
          <a:stretch>
            <a:fillRect/>
          </a:stretch>
        </a:blipFill>
        <a:effectLst/>
      </p:bgPr>
    </p:bg>
    <p:spTree>
      <p:nvGrpSpPr>
        <p:cNvPr id="1" name="Shape 221"/>
        <p:cNvGrpSpPr/>
        <p:nvPr/>
      </p:nvGrpSpPr>
      <p:grpSpPr>
        <a:xfrm>
          <a:off x="0" y="0"/>
          <a:ext cx="0" cy="0"/>
          <a:chOff x="0" y="0"/>
          <a:chExt cx="0" cy="0"/>
        </a:xfrm>
      </p:grpSpPr>
      <p:sp>
        <p:nvSpPr>
          <p:cNvPr id="222" name="Google Shape;222;p67"/>
          <p:cNvSpPr txBox="1">
            <a:spLocks noGrp="1"/>
          </p:cNvSpPr>
          <p:nvPr>
            <p:ph type="title"/>
          </p:nvPr>
        </p:nvSpPr>
        <p:spPr>
          <a:xfrm>
            <a:off x="2004750" y="426175"/>
            <a:ext cx="71394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3" name="Google Shape;223;p67"/>
          <p:cNvSpPr txBox="1">
            <a:spLocks noGrp="1"/>
          </p:cNvSpPr>
          <p:nvPr>
            <p:ph type="body" idx="1"/>
          </p:nvPr>
        </p:nvSpPr>
        <p:spPr>
          <a:xfrm>
            <a:off x="2004750" y="1336375"/>
            <a:ext cx="71394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67"/>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Bass Right)">
  <p:cSld name="Content &amp; Stats_1_1_1_1_1">
    <p:bg>
      <p:bgPr>
        <a:blipFill>
          <a:blip r:embed="rId2">
            <a:alphaModFix/>
          </a:blip>
          <a:stretch>
            <a:fillRect/>
          </a:stretch>
        </a:blipFill>
        <a:effectLst/>
      </p:bgPr>
    </p:bg>
    <p:spTree>
      <p:nvGrpSpPr>
        <p:cNvPr id="1" name="Shape 225"/>
        <p:cNvGrpSpPr/>
        <p:nvPr/>
      </p:nvGrpSpPr>
      <p:grpSpPr>
        <a:xfrm>
          <a:off x="0" y="0"/>
          <a:ext cx="0" cy="0"/>
          <a:chOff x="0" y="0"/>
          <a:chExt cx="0" cy="0"/>
        </a:xfrm>
      </p:grpSpPr>
      <p:sp>
        <p:nvSpPr>
          <p:cNvPr id="226" name="Google Shape;226;p68"/>
          <p:cNvSpPr txBox="1">
            <a:spLocks noGrp="1"/>
          </p:cNvSpPr>
          <p:nvPr>
            <p:ph type="title"/>
          </p:nvPr>
        </p:nvSpPr>
        <p:spPr>
          <a:xfrm>
            <a:off x="0" y="426175"/>
            <a:ext cx="6720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7" name="Google Shape;227;p68"/>
          <p:cNvSpPr txBox="1">
            <a:spLocks noGrp="1"/>
          </p:cNvSpPr>
          <p:nvPr>
            <p:ph type="body" idx="1"/>
          </p:nvPr>
        </p:nvSpPr>
        <p:spPr>
          <a:xfrm>
            <a:off x="0" y="1336375"/>
            <a:ext cx="67209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68"/>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Bass Right) 1">
  <p:cSld name="Content &amp; Stats_1_1_1_1_1_1">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Google Shape;230;p69"/>
          <p:cNvSpPr txBox="1">
            <a:spLocks noGrp="1"/>
          </p:cNvSpPr>
          <p:nvPr>
            <p:ph type="title"/>
          </p:nvPr>
        </p:nvSpPr>
        <p:spPr>
          <a:xfrm>
            <a:off x="2423100" y="426175"/>
            <a:ext cx="6720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1" name="Google Shape;231;p69"/>
          <p:cNvSpPr txBox="1">
            <a:spLocks noGrp="1"/>
          </p:cNvSpPr>
          <p:nvPr>
            <p:ph type="body" idx="1"/>
          </p:nvPr>
        </p:nvSpPr>
        <p:spPr>
          <a:xfrm>
            <a:off x="2423100" y="1336375"/>
            <a:ext cx="67209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Google Shape;232;p69"/>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Hands)">
  <p:cSld name="Section Title Only">
    <p:bg>
      <p:bgPr>
        <a:blipFill>
          <a:blip r:embed="rId2">
            <a:alphaModFix/>
          </a:blip>
          <a:stretch>
            <a:fillRect/>
          </a:stretch>
        </a:blipFill>
        <a:effectLst/>
      </p:bgPr>
    </p:bg>
    <p:spTree>
      <p:nvGrpSpPr>
        <p:cNvPr id="1" name="Shape 233"/>
        <p:cNvGrpSpPr/>
        <p:nvPr/>
      </p:nvGrpSpPr>
      <p:grpSpPr>
        <a:xfrm>
          <a:off x="0" y="0"/>
          <a:ext cx="0" cy="0"/>
          <a:chOff x="0" y="0"/>
          <a:chExt cx="0" cy="0"/>
        </a:xfrm>
      </p:grpSpPr>
      <p:sp>
        <p:nvSpPr>
          <p:cNvPr id="234" name="Google Shape;234;p70"/>
          <p:cNvSpPr txBox="1">
            <a:spLocks noGrp="1"/>
          </p:cNvSpPr>
          <p:nvPr>
            <p:ph type="title"/>
          </p:nvPr>
        </p:nvSpPr>
        <p:spPr>
          <a:xfrm>
            <a:off x="0" y="733400"/>
            <a:ext cx="9144000" cy="31134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Magnolia Left)">
  <p:cSld name="Section Title Only_1">
    <p:bg>
      <p:bgPr>
        <a:blipFill>
          <a:blip r:embed="rId2">
            <a:alphaModFix/>
          </a:blip>
          <a:stretch>
            <a:fillRect/>
          </a:stretch>
        </a:blipFill>
        <a:effectLst/>
      </p:bgPr>
    </p:bg>
    <p:spTree>
      <p:nvGrpSpPr>
        <p:cNvPr id="1" name="Shape 239"/>
        <p:cNvGrpSpPr/>
        <p:nvPr/>
      </p:nvGrpSpPr>
      <p:grpSpPr>
        <a:xfrm>
          <a:off x="0" y="0"/>
          <a:ext cx="0" cy="0"/>
          <a:chOff x="0" y="0"/>
          <a:chExt cx="0" cy="0"/>
        </a:xfrm>
      </p:grpSpPr>
      <p:sp>
        <p:nvSpPr>
          <p:cNvPr id="240" name="Google Shape;240;p73"/>
          <p:cNvSpPr txBox="1">
            <a:spLocks noGrp="1"/>
          </p:cNvSpPr>
          <p:nvPr>
            <p:ph type="title"/>
          </p:nvPr>
        </p:nvSpPr>
        <p:spPr>
          <a:xfrm>
            <a:off x="3064725" y="733400"/>
            <a:ext cx="6079500" cy="36426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Magnolia Left)">
  <p:cSld name="Section Title Only_1_1">
    <p:bg>
      <p:bgPr>
        <a:blipFill>
          <a:blip r:embed="rId2">
            <a:alphaModFix/>
          </a:blip>
          <a:stretch>
            <a:fillRect/>
          </a:stretch>
        </a:blipFill>
        <a:effectLst/>
      </p:bgPr>
    </p:bg>
    <p:spTree>
      <p:nvGrpSpPr>
        <p:cNvPr id="1" name="Shape 241"/>
        <p:cNvGrpSpPr/>
        <p:nvPr/>
      </p:nvGrpSpPr>
      <p:grpSpPr>
        <a:xfrm>
          <a:off x="0" y="0"/>
          <a:ext cx="0" cy="0"/>
          <a:chOff x="0" y="0"/>
          <a:chExt cx="0" cy="0"/>
        </a:xfrm>
      </p:grpSpPr>
      <p:sp>
        <p:nvSpPr>
          <p:cNvPr id="242" name="Google Shape;242;p74"/>
          <p:cNvSpPr txBox="1">
            <a:spLocks noGrp="1"/>
          </p:cNvSpPr>
          <p:nvPr>
            <p:ph type="title"/>
          </p:nvPr>
        </p:nvSpPr>
        <p:spPr>
          <a:xfrm>
            <a:off x="0" y="733400"/>
            <a:ext cx="6079500" cy="36426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Fleur de Lis Right)">
  <p:cSld name="Section Title Only_1_1_1">
    <p:bg>
      <p:bgPr>
        <a:blipFill>
          <a:blip r:embed="rId2">
            <a:alphaModFix/>
          </a:blip>
          <a:stretch>
            <a:fillRect/>
          </a:stretch>
        </a:blipFill>
        <a:effectLst/>
      </p:bgPr>
    </p:bg>
    <p:spTree>
      <p:nvGrpSpPr>
        <p:cNvPr id="1" name="Shape 243"/>
        <p:cNvGrpSpPr/>
        <p:nvPr/>
      </p:nvGrpSpPr>
      <p:grpSpPr>
        <a:xfrm>
          <a:off x="0" y="0"/>
          <a:ext cx="0" cy="0"/>
          <a:chOff x="0" y="0"/>
          <a:chExt cx="0" cy="0"/>
        </a:xfrm>
      </p:grpSpPr>
      <p:sp>
        <p:nvSpPr>
          <p:cNvPr id="244" name="Google Shape;244;p75"/>
          <p:cNvSpPr txBox="1">
            <a:spLocks noGrp="1"/>
          </p:cNvSpPr>
          <p:nvPr>
            <p:ph type="title"/>
          </p:nvPr>
        </p:nvSpPr>
        <p:spPr>
          <a:xfrm>
            <a:off x="0" y="786050"/>
            <a:ext cx="6151200" cy="35898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Career &amp; College Readiness)">
  <p:cSld name="Cover Title_1">
    <p:bg>
      <p:bgPr>
        <a:blipFill>
          <a:blip r:embed="rId2">
            <a:alphaModFix/>
          </a:blip>
          <a:stretch>
            <a:fillRect/>
          </a:stretch>
        </a:blipFill>
        <a:effectLst/>
      </p:bgPr>
    </p:bg>
    <p:spTree>
      <p:nvGrpSpPr>
        <p:cNvPr id="1" name="Shape 178"/>
        <p:cNvGrpSpPr/>
        <p:nvPr/>
      </p:nvGrpSpPr>
      <p:grpSpPr>
        <a:xfrm>
          <a:off x="0" y="0"/>
          <a:ext cx="0" cy="0"/>
          <a:chOff x="0" y="0"/>
          <a:chExt cx="0" cy="0"/>
        </a:xfrm>
      </p:grpSpPr>
      <p:sp>
        <p:nvSpPr>
          <p:cNvPr id="179" name="Google Shape;179;p53"/>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Fleur de Lis Left)">
  <p:cSld name="Section Title Only_1_1_1_1">
    <p:bg>
      <p:bgPr>
        <a:blipFill>
          <a:blip r:embed="rId2">
            <a:alphaModFix/>
          </a:blip>
          <a:stretch>
            <a:fillRect/>
          </a:stretch>
        </a:blipFill>
        <a:effectLst/>
      </p:bgPr>
    </p:bg>
    <p:spTree>
      <p:nvGrpSpPr>
        <p:cNvPr id="1" name="Shape 245"/>
        <p:cNvGrpSpPr/>
        <p:nvPr/>
      </p:nvGrpSpPr>
      <p:grpSpPr>
        <a:xfrm>
          <a:off x="0" y="0"/>
          <a:ext cx="0" cy="0"/>
          <a:chOff x="0" y="0"/>
          <a:chExt cx="0" cy="0"/>
        </a:xfrm>
      </p:grpSpPr>
      <p:sp>
        <p:nvSpPr>
          <p:cNvPr id="246" name="Google Shape;246;p76"/>
          <p:cNvSpPr txBox="1">
            <a:spLocks noGrp="1"/>
          </p:cNvSpPr>
          <p:nvPr>
            <p:ph type="title"/>
          </p:nvPr>
        </p:nvSpPr>
        <p:spPr>
          <a:xfrm>
            <a:off x="3021550" y="771625"/>
            <a:ext cx="61224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Deer Right)">
  <p:cSld name="Section Title Only_1_1_1_1_1">
    <p:bg>
      <p:bgPr>
        <a:blipFill>
          <a:blip r:embed="rId2">
            <a:alphaModFix/>
          </a:blip>
          <a:stretch>
            <a:fillRect/>
          </a:stretch>
        </a:blipFill>
        <a:effectLst/>
      </p:bgPr>
    </p:bg>
    <p:spTree>
      <p:nvGrpSpPr>
        <p:cNvPr id="1" name="Shape 247"/>
        <p:cNvGrpSpPr/>
        <p:nvPr/>
      </p:nvGrpSpPr>
      <p:grpSpPr>
        <a:xfrm>
          <a:off x="0" y="0"/>
          <a:ext cx="0" cy="0"/>
          <a:chOff x="0" y="0"/>
          <a:chExt cx="0" cy="0"/>
        </a:xfrm>
      </p:grpSpPr>
      <p:sp>
        <p:nvSpPr>
          <p:cNvPr id="248" name="Google Shape;248;p77"/>
          <p:cNvSpPr txBox="1">
            <a:spLocks noGrp="1"/>
          </p:cNvSpPr>
          <p:nvPr>
            <p:ph type="title"/>
          </p:nvPr>
        </p:nvSpPr>
        <p:spPr>
          <a:xfrm>
            <a:off x="0" y="771625"/>
            <a:ext cx="55239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Deer Left)">
  <p:cSld name="Section Title Only_1_1_1_1_1_1">
    <p:bg>
      <p:bgPr>
        <a:blipFill>
          <a:blip r:embed="rId2">
            <a:alphaModFix/>
          </a:blip>
          <a:stretch>
            <a:fillRect/>
          </a:stretch>
        </a:blipFill>
        <a:effectLst/>
      </p:bgPr>
    </p:bg>
    <p:spTree>
      <p:nvGrpSpPr>
        <p:cNvPr id="1" name="Shape 249"/>
        <p:cNvGrpSpPr/>
        <p:nvPr/>
      </p:nvGrpSpPr>
      <p:grpSpPr>
        <a:xfrm>
          <a:off x="0" y="0"/>
          <a:ext cx="0" cy="0"/>
          <a:chOff x="0" y="0"/>
          <a:chExt cx="0" cy="0"/>
        </a:xfrm>
      </p:grpSpPr>
      <p:sp>
        <p:nvSpPr>
          <p:cNvPr id="250" name="Google Shape;250;p78"/>
          <p:cNvSpPr txBox="1">
            <a:spLocks noGrp="1"/>
          </p:cNvSpPr>
          <p:nvPr>
            <p:ph type="title"/>
          </p:nvPr>
        </p:nvSpPr>
        <p:spPr>
          <a:xfrm>
            <a:off x="3620100" y="771625"/>
            <a:ext cx="55239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Cypress Right)">
  <p:cSld name="Section Title Only_1_1_1_1_1_1_1">
    <p:bg>
      <p:bgPr>
        <a:blipFill>
          <a:blip r:embed="rId2">
            <a:alphaModFix/>
          </a:blip>
          <a:stretch>
            <a:fillRect/>
          </a:stretch>
        </a:blipFill>
        <a:effectLst/>
      </p:bgPr>
    </p:bg>
    <p:spTree>
      <p:nvGrpSpPr>
        <p:cNvPr id="1" name="Shape 251"/>
        <p:cNvGrpSpPr/>
        <p:nvPr/>
      </p:nvGrpSpPr>
      <p:grpSpPr>
        <a:xfrm>
          <a:off x="0" y="0"/>
          <a:ext cx="0" cy="0"/>
          <a:chOff x="0" y="0"/>
          <a:chExt cx="0" cy="0"/>
        </a:xfrm>
      </p:grpSpPr>
      <p:sp>
        <p:nvSpPr>
          <p:cNvPr id="252" name="Google Shape;252;p79"/>
          <p:cNvSpPr txBox="1">
            <a:spLocks noGrp="1"/>
          </p:cNvSpPr>
          <p:nvPr>
            <p:ph type="title"/>
          </p:nvPr>
        </p:nvSpPr>
        <p:spPr>
          <a:xfrm>
            <a:off x="0" y="1016800"/>
            <a:ext cx="6086400" cy="33171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Cypress Left)">
  <p:cSld name="Section Title Only_1_1_1_1_1_1_1_1">
    <p:bg>
      <p:bgPr>
        <a:blipFill>
          <a:blip r:embed="rId2">
            <a:alphaModFix/>
          </a:blip>
          <a:stretch>
            <a:fillRect/>
          </a:stretch>
        </a:blipFill>
        <a:effectLst/>
      </p:bgPr>
    </p:bg>
    <p:spTree>
      <p:nvGrpSpPr>
        <p:cNvPr id="1" name="Shape 253"/>
        <p:cNvGrpSpPr/>
        <p:nvPr/>
      </p:nvGrpSpPr>
      <p:grpSpPr>
        <a:xfrm>
          <a:off x="0" y="0"/>
          <a:ext cx="0" cy="0"/>
          <a:chOff x="0" y="0"/>
          <a:chExt cx="0" cy="0"/>
        </a:xfrm>
      </p:grpSpPr>
      <p:sp>
        <p:nvSpPr>
          <p:cNvPr id="254" name="Google Shape;254;p80"/>
          <p:cNvSpPr txBox="1">
            <a:spLocks noGrp="1"/>
          </p:cNvSpPr>
          <p:nvPr>
            <p:ph type="title"/>
          </p:nvPr>
        </p:nvSpPr>
        <p:spPr>
          <a:xfrm>
            <a:off x="3057600" y="1016800"/>
            <a:ext cx="6086400" cy="33171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Beads Right)">
  <p:cSld name="Section Title Only_1_1_1_1_1_1_1_1_1">
    <p:bg>
      <p:bgPr>
        <a:blipFill>
          <a:blip r:embed="rId2">
            <a:alphaModFix/>
          </a:blip>
          <a:stretch>
            <a:fillRect/>
          </a:stretch>
        </a:blipFill>
        <a:effectLst/>
      </p:bgPr>
    </p:bg>
    <p:spTree>
      <p:nvGrpSpPr>
        <p:cNvPr id="1" name="Shape 255"/>
        <p:cNvGrpSpPr/>
        <p:nvPr/>
      </p:nvGrpSpPr>
      <p:grpSpPr>
        <a:xfrm>
          <a:off x="0" y="0"/>
          <a:ext cx="0" cy="0"/>
          <a:chOff x="0" y="0"/>
          <a:chExt cx="0" cy="0"/>
        </a:xfrm>
      </p:grpSpPr>
      <p:sp>
        <p:nvSpPr>
          <p:cNvPr id="256" name="Google Shape;256;p81"/>
          <p:cNvSpPr txBox="1">
            <a:spLocks noGrp="1"/>
          </p:cNvSpPr>
          <p:nvPr>
            <p:ph type="title"/>
          </p:nvPr>
        </p:nvSpPr>
        <p:spPr>
          <a:xfrm>
            <a:off x="0" y="800450"/>
            <a:ext cx="6519000" cy="35769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Beads Left)">
  <p:cSld name="Section Title Only_1_1_1_1_1_1_1_1_1_1">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82"/>
          <p:cNvSpPr txBox="1">
            <a:spLocks noGrp="1"/>
          </p:cNvSpPr>
          <p:nvPr>
            <p:ph type="title"/>
          </p:nvPr>
        </p:nvSpPr>
        <p:spPr>
          <a:xfrm>
            <a:off x="2625000" y="800450"/>
            <a:ext cx="6519000" cy="35769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Equity, Inclusion, &amp; Opportunities)">
  <p:cSld name="Cover Title_1_1">
    <p:bg>
      <p:bgPr>
        <a:blipFill>
          <a:blip r:embed="rId2">
            <a:alphaModFix/>
          </a:blip>
          <a:stretch>
            <a:fillRect/>
          </a:stretch>
        </a:blipFill>
        <a:effectLst/>
      </p:bgPr>
    </p:bg>
    <p:spTree>
      <p:nvGrpSpPr>
        <p:cNvPr id="1" name="Shape 180"/>
        <p:cNvGrpSpPr/>
        <p:nvPr/>
      </p:nvGrpSpPr>
      <p:grpSpPr>
        <a:xfrm>
          <a:off x="0" y="0"/>
          <a:ext cx="0" cy="0"/>
          <a:chOff x="0" y="0"/>
          <a:chExt cx="0" cy="0"/>
        </a:xfrm>
      </p:grpSpPr>
      <p:sp>
        <p:nvSpPr>
          <p:cNvPr id="181" name="Google Shape;181;p54"/>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Legislative Affairs, Policy, &amp; Workforce Support)">
  <p:cSld name="Cover Title_1_1_1">
    <p:bg>
      <p:bgPr>
        <a:blipFill>
          <a:blip r:embed="rId2">
            <a:alphaModFix/>
          </a:blip>
          <a:stretch>
            <a:fillRect/>
          </a:stretch>
        </a:blipFill>
        <a:effectLst/>
      </p:bgPr>
    </p:bg>
    <p:spTree>
      <p:nvGrpSpPr>
        <p:cNvPr id="1" name="Shape 182"/>
        <p:cNvGrpSpPr/>
        <p:nvPr/>
      </p:nvGrpSpPr>
      <p:grpSpPr>
        <a:xfrm>
          <a:off x="0" y="0"/>
          <a:ext cx="0" cy="0"/>
          <a:chOff x="0" y="0"/>
          <a:chExt cx="0" cy="0"/>
        </a:xfrm>
      </p:grpSpPr>
      <p:sp>
        <p:nvSpPr>
          <p:cNvPr id="183" name="Google Shape;183;p55"/>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Operations)">
  <p:cSld name="Cover Title_1_1_1_1">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p56"/>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School System Financial Services)">
  <p:cSld name="Cover Title_1_1_1_1_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57"/>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School System Relations)">
  <p:cSld name="Cover Title_1_1_1_1_1_1">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p58"/>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Teaching &amp; Learning)">
  <p:cSld name="Cover Title_1_1_1_1_1_1_1">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59"/>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Basic Frame)">
  <p:cSld name="Title and Content">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60"/>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194" name="Google Shape;194;p60"/>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95" name="Google Shape;195;p60"/>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7" r:id="rId10"/>
    <p:sldLayoutId id="2147483708" r:id="rId11"/>
    <p:sldLayoutId id="2147483709" r:id="rId12"/>
    <p:sldLayoutId id="2147483711" r:id="rId13"/>
    <p:sldLayoutId id="2147483712" r:id="rId14"/>
    <p:sldLayoutId id="2147483713" r:id="rId15"/>
    <p:sldLayoutId id="2147483714"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mailto:Assessment@la.gov" TargetMode="External"/><Relationship Id="rId2" Type="http://schemas.openxmlformats.org/officeDocument/2006/relationships/hyperlink" Target="mailto:Jennifer.Baird@la.gov" TargetMode="External"/><Relationship Id="rId1" Type="http://schemas.openxmlformats.org/officeDocument/2006/relationships/slideLayout" Target="../slideLayouts/slideLayout12.xml"/><Relationship Id="rId4" Type="http://schemas.openxmlformats.org/officeDocument/2006/relationships/hyperlink" Target="mailto:SystemSupport@la.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83"/>
          <p:cNvSpPr txBox="1">
            <a:spLocks noGrp="1"/>
          </p:cNvSpPr>
          <p:nvPr>
            <p:ph type="title"/>
          </p:nvPr>
        </p:nvSpPr>
        <p:spPr>
          <a:xfrm>
            <a:off x="4005650" y="1482800"/>
            <a:ext cx="4726200" cy="222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2020-2021 Cohort Graduation Data Certification</a:t>
            </a:r>
            <a:endParaRPr dirty="0"/>
          </a:p>
        </p:txBody>
      </p:sp>
      <p:sp>
        <p:nvSpPr>
          <p:cNvPr id="2" name="Rectangle 1"/>
          <p:cNvSpPr/>
          <p:nvPr/>
        </p:nvSpPr>
        <p:spPr>
          <a:xfrm>
            <a:off x="4454820" y="2417862"/>
            <a:ext cx="234360" cy="307777"/>
          </a:xfrm>
          <a:prstGeom prst="rect">
            <a:avLst/>
          </a:prstGeom>
        </p:spPr>
        <p:txBody>
          <a:bodyPr wrap="none">
            <a:spAutoFit/>
          </a:bodyPr>
          <a:lstStyle/>
          <a:p>
            <a:r>
              <a:rPr lang="en-US"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Identifying Students as Graduates</a:t>
            </a:r>
            <a:endParaRPr dirty="0"/>
          </a:p>
        </p:txBody>
      </p:sp>
    </p:spTree>
    <p:extLst>
      <p:ext uri="{BB962C8B-B14F-4D97-AF65-F5344CB8AC3E}">
        <p14:creationId xmlns:p14="http://schemas.microsoft.com/office/powerpoint/2010/main" val="386952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Students as Graduates</a:t>
            </a:r>
            <a:endParaRPr lang="en-US" dirty="0"/>
          </a:p>
        </p:txBody>
      </p:sp>
      <p:sp>
        <p:nvSpPr>
          <p:cNvPr id="3" name="Text Placeholder 2"/>
          <p:cNvSpPr>
            <a:spLocks noGrp="1"/>
          </p:cNvSpPr>
          <p:nvPr>
            <p:ph type="body" idx="1"/>
          </p:nvPr>
        </p:nvSpPr>
        <p:spPr>
          <a:xfrm>
            <a:off x="430075" y="1178720"/>
            <a:ext cx="8283900" cy="3363600"/>
          </a:xfrm>
        </p:spPr>
        <p:txBody>
          <a:bodyPr/>
          <a:lstStyle/>
          <a:p>
            <a:pPr marL="0" lvl="0" indent="0">
              <a:lnSpc>
                <a:spcPct val="95000"/>
              </a:lnSpc>
              <a:spcBef>
                <a:spcPts val="0"/>
              </a:spcBef>
              <a:buSzPts val="1665"/>
              <a:buNone/>
            </a:pPr>
            <a:r>
              <a:rPr lang="en-US" b="1" dirty="0" smtClean="0"/>
              <a:t>SIS/</a:t>
            </a:r>
            <a:r>
              <a:rPr lang="en-US" b="1" dirty="0" err="1" smtClean="0"/>
              <a:t>EdLink</a:t>
            </a:r>
            <a:r>
              <a:rPr lang="en-US" b="1" dirty="0" smtClean="0"/>
              <a:t> </a:t>
            </a:r>
            <a:r>
              <a:rPr lang="en-US" b="1" dirty="0"/>
              <a:t>record</a:t>
            </a:r>
            <a:endParaRPr lang="en-US" dirty="0"/>
          </a:p>
          <a:p>
            <a:pPr marL="230187" lvl="0" indent="-230187">
              <a:lnSpc>
                <a:spcPct val="95000"/>
              </a:lnSpc>
              <a:spcBef>
                <a:spcPts val="333"/>
              </a:spcBef>
              <a:buSzPts val="1665"/>
            </a:pPr>
            <a:r>
              <a:rPr lang="en-US" dirty="0"/>
              <a:t>A student must be exited in the Student Information System (SIS) </a:t>
            </a:r>
            <a:r>
              <a:rPr lang="en-US" dirty="0" smtClean="0"/>
              <a:t>or </a:t>
            </a:r>
            <a:r>
              <a:rPr lang="en-US" dirty="0" err="1" smtClean="0"/>
              <a:t>EdLInk</a:t>
            </a:r>
            <a:r>
              <a:rPr lang="en-US" dirty="0" smtClean="0"/>
              <a:t> with </a:t>
            </a:r>
            <a:r>
              <a:rPr lang="en-US" dirty="0"/>
              <a:t>exit code reason 04 </a:t>
            </a:r>
            <a:r>
              <a:rPr lang="en-US" dirty="0" smtClean="0"/>
              <a:t>and </a:t>
            </a:r>
            <a:r>
              <a:rPr lang="en-US" dirty="0"/>
              <a:t>exit date no later than </a:t>
            </a:r>
            <a:r>
              <a:rPr lang="en-US" dirty="0" smtClean="0"/>
              <a:t>August </a:t>
            </a:r>
            <a:r>
              <a:rPr lang="en-US" dirty="0"/>
              <a:t>31 of expected graduation year.</a:t>
            </a:r>
          </a:p>
          <a:p>
            <a:pPr marL="0" lvl="0" indent="0">
              <a:lnSpc>
                <a:spcPct val="95000"/>
              </a:lnSpc>
              <a:spcBef>
                <a:spcPts val="333"/>
              </a:spcBef>
              <a:buSzPts val="1665"/>
              <a:buNone/>
            </a:pPr>
            <a:r>
              <a:rPr lang="en-US" b="1" dirty="0"/>
              <a:t>STS record</a:t>
            </a:r>
            <a:endParaRPr lang="en-US" dirty="0"/>
          </a:p>
          <a:p>
            <a:pPr marL="230188" lvl="0" indent="-230188">
              <a:lnSpc>
                <a:spcPct val="95000"/>
              </a:lnSpc>
              <a:spcBef>
                <a:spcPts val="333"/>
              </a:spcBef>
              <a:buSzPts val="1665"/>
            </a:pPr>
            <a:r>
              <a:rPr lang="en-US" dirty="0"/>
              <a:t>A student must have a graduation date on the official transcript in the Student Transcript System (STS)</a:t>
            </a:r>
          </a:p>
          <a:p>
            <a:pPr marL="230188" lvl="0" indent="-230188">
              <a:lnSpc>
                <a:spcPct val="95000"/>
              </a:lnSpc>
              <a:spcBef>
                <a:spcPts val="333"/>
              </a:spcBef>
              <a:buSzPts val="1665"/>
            </a:pPr>
            <a:r>
              <a:rPr lang="en-US" dirty="0"/>
              <a:t>Students who are not exited correctly or who do not have a graduation date on the transcript in STS will be listed as non-graduates on the cohort graduation roster. </a:t>
            </a:r>
            <a:endParaRPr lang="en-US" dirty="0" smtClean="0"/>
          </a:p>
          <a:p>
            <a:endParaRPr lang="en-US" dirty="0"/>
          </a:p>
        </p:txBody>
      </p:sp>
    </p:spTree>
    <p:extLst>
      <p:ext uri="{BB962C8B-B14F-4D97-AF65-F5344CB8AC3E}">
        <p14:creationId xmlns:p14="http://schemas.microsoft.com/office/powerpoint/2010/main" val="167059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Requirement Substitutions</a:t>
            </a:r>
            <a:endParaRPr lang="en-US" dirty="0"/>
          </a:p>
        </p:txBody>
      </p:sp>
      <p:sp>
        <p:nvSpPr>
          <p:cNvPr id="3" name="Text Placeholder 2"/>
          <p:cNvSpPr>
            <a:spLocks noGrp="1"/>
          </p:cNvSpPr>
          <p:nvPr>
            <p:ph type="body" idx="1"/>
          </p:nvPr>
        </p:nvSpPr>
        <p:spPr/>
        <p:txBody>
          <a:bodyPr/>
          <a:lstStyle/>
          <a:p>
            <a:pPr marL="0" lvl="0" indent="0">
              <a:lnSpc>
                <a:spcPct val="95000"/>
              </a:lnSpc>
              <a:spcBef>
                <a:spcPts val="333"/>
              </a:spcBef>
              <a:buSzPts val="1665"/>
              <a:buNone/>
            </a:pPr>
            <a:r>
              <a:rPr lang="en-US" dirty="0" smtClean="0"/>
              <a:t>In </a:t>
            </a:r>
            <a:r>
              <a:rPr lang="en-US" dirty="0"/>
              <a:t>2020-2021, </a:t>
            </a:r>
            <a:r>
              <a:rPr lang="en-US" dirty="0" smtClean="0"/>
              <a:t>assessment </a:t>
            </a:r>
            <a:r>
              <a:rPr lang="en-US" dirty="0"/>
              <a:t>requirements were </a:t>
            </a:r>
            <a:r>
              <a:rPr lang="en-US" dirty="0" smtClean="0"/>
              <a:t>not waived </a:t>
            </a:r>
            <a:r>
              <a:rPr lang="en-US" dirty="0"/>
              <a:t>for students taking regular </a:t>
            </a:r>
            <a:r>
              <a:rPr lang="en-US" dirty="0" smtClean="0"/>
              <a:t>assessments. However, students could meet the requirements through one of the approved substitutions below if they met all other graduation requirements and graduated not later than August 31, 2021.</a:t>
            </a:r>
          </a:p>
          <a:p>
            <a:pPr marL="742950" lvl="1" indent="-285750">
              <a:lnSpc>
                <a:spcPct val="95000"/>
              </a:lnSpc>
              <a:spcBef>
                <a:spcPts val="333"/>
              </a:spcBef>
              <a:buSzPts val="1665"/>
            </a:pPr>
            <a:r>
              <a:rPr lang="en-US" dirty="0" smtClean="0"/>
              <a:t>ACT scores</a:t>
            </a:r>
          </a:p>
          <a:p>
            <a:pPr marL="742950" lvl="1" indent="-285750">
              <a:lnSpc>
                <a:spcPct val="95000"/>
              </a:lnSpc>
              <a:spcBef>
                <a:spcPts val="333"/>
              </a:spcBef>
              <a:buSzPts val="1665"/>
            </a:pPr>
            <a:r>
              <a:rPr lang="en-US" dirty="0" err="1" smtClean="0"/>
              <a:t>WorkKeys</a:t>
            </a:r>
            <a:r>
              <a:rPr lang="en-US" dirty="0" smtClean="0"/>
              <a:t> scores for Jump Start students</a:t>
            </a:r>
          </a:p>
          <a:p>
            <a:pPr marL="742950" lvl="1" indent="-285750">
              <a:lnSpc>
                <a:spcPct val="95000"/>
              </a:lnSpc>
              <a:spcBef>
                <a:spcPts val="333"/>
              </a:spcBef>
              <a:buSzPts val="1665"/>
            </a:pPr>
            <a:r>
              <a:rPr lang="en-US" dirty="0" smtClean="0"/>
              <a:t>20 additional hours of remediation</a:t>
            </a:r>
            <a:endParaRPr lang="en-US" dirty="0"/>
          </a:p>
          <a:p>
            <a:pPr marL="0" lvl="0" indent="0">
              <a:lnSpc>
                <a:spcPct val="95000"/>
              </a:lnSpc>
              <a:spcBef>
                <a:spcPts val="333"/>
              </a:spcBef>
              <a:buSzPts val="1665"/>
              <a:buNone/>
            </a:pPr>
            <a:r>
              <a:rPr lang="en-US" dirty="0" smtClean="0"/>
              <a:t>There are currently no substitutions for graduation and no additional exemptions beyond the out-of-state/nonpublic school transfer and the Covid-19 policies. Both of these exemptions are applied by subject, and application to only one subject in a pair is not sufficient to meet pair requirements in most cases.</a:t>
            </a:r>
          </a:p>
          <a:p>
            <a:pPr marL="0" lvl="0" indent="0">
              <a:lnSpc>
                <a:spcPct val="95000"/>
              </a:lnSpc>
              <a:spcBef>
                <a:spcPts val="333"/>
              </a:spcBef>
              <a:buSzPts val="1665"/>
              <a:buNone/>
            </a:pPr>
            <a:endParaRPr lang="en-US" dirty="0"/>
          </a:p>
          <a:p>
            <a:pPr marL="0" lvl="0" indent="0">
              <a:lnSpc>
                <a:spcPct val="95000"/>
              </a:lnSpc>
              <a:spcBef>
                <a:spcPts val="333"/>
              </a:spcBef>
              <a:buSzPts val="1665"/>
              <a:buNone/>
            </a:pPr>
            <a:endParaRPr lang="en-US" dirty="0" smtClean="0"/>
          </a:p>
          <a:p>
            <a:pPr marL="0" lvl="0" indent="0">
              <a:lnSpc>
                <a:spcPct val="95000"/>
              </a:lnSpc>
              <a:spcBef>
                <a:spcPts val="333"/>
              </a:spcBef>
              <a:buSzPts val="1665"/>
              <a:buNone/>
            </a:pPr>
            <a:endParaRPr lang="en-US" dirty="0"/>
          </a:p>
        </p:txBody>
      </p:sp>
    </p:spTree>
    <p:extLst>
      <p:ext uri="{BB962C8B-B14F-4D97-AF65-F5344CB8AC3E}">
        <p14:creationId xmlns:p14="http://schemas.microsoft.com/office/powerpoint/2010/main" val="2681533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5</a:t>
            </a:r>
            <a:r>
              <a:rPr lang="en-US" baseline="30000" dirty="0" smtClean="0"/>
              <a:t>th</a:t>
            </a:r>
            <a:r>
              <a:rPr lang="en-US" dirty="0" smtClean="0"/>
              <a:t> and 6</a:t>
            </a:r>
            <a:r>
              <a:rPr lang="en-US" baseline="30000" dirty="0" smtClean="0"/>
              <a:t>th</a:t>
            </a:r>
            <a:r>
              <a:rPr lang="en-US" dirty="0" smtClean="0"/>
              <a:t> </a:t>
            </a:r>
            <a:r>
              <a:rPr lang="en-US" dirty="0"/>
              <a:t>Y</a:t>
            </a:r>
            <a:r>
              <a:rPr lang="en-US" dirty="0" smtClean="0"/>
              <a:t>ear Graduates</a:t>
            </a:r>
            <a:endParaRPr lang="en-US" dirty="0"/>
          </a:p>
        </p:txBody>
      </p:sp>
      <p:sp>
        <p:nvSpPr>
          <p:cNvPr id="3" name="Text Placeholder 2"/>
          <p:cNvSpPr>
            <a:spLocks noGrp="1"/>
          </p:cNvSpPr>
          <p:nvPr>
            <p:ph type="body" idx="1"/>
          </p:nvPr>
        </p:nvSpPr>
        <p:spPr>
          <a:xfrm>
            <a:off x="430075" y="1178720"/>
            <a:ext cx="8283900" cy="3363600"/>
          </a:xfrm>
        </p:spPr>
        <p:txBody>
          <a:bodyPr/>
          <a:lstStyle/>
          <a:p>
            <a:pPr marL="0" lvl="0" indent="0">
              <a:lnSpc>
                <a:spcPct val="105000"/>
              </a:lnSpc>
              <a:spcBef>
                <a:spcPts val="0"/>
              </a:spcBef>
              <a:buNone/>
            </a:pPr>
            <a:r>
              <a:rPr lang="en-US" dirty="0"/>
              <a:t>In addition to requirements for all graduates,  the 5</a:t>
            </a:r>
            <a:r>
              <a:rPr lang="en-US" baseline="30000" dirty="0"/>
              <a:t>th</a:t>
            </a:r>
            <a:r>
              <a:rPr lang="en-US" dirty="0"/>
              <a:t> or 6</a:t>
            </a:r>
            <a:r>
              <a:rPr lang="en-US" baseline="30000" dirty="0"/>
              <a:t>th</a:t>
            </a:r>
            <a:r>
              <a:rPr lang="en-US" dirty="0"/>
              <a:t> year graduates will count in the SPS if</a:t>
            </a:r>
            <a:r>
              <a:rPr lang="en-US" dirty="0" smtClean="0"/>
              <a:t>:</a:t>
            </a:r>
            <a:endParaRPr lang="en-US" dirty="0"/>
          </a:p>
          <a:p>
            <a:pPr marL="230188" lvl="0" indent="-230188">
              <a:lnSpc>
                <a:spcPct val="105000"/>
              </a:lnSpc>
              <a:spcBef>
                <a:spcPts val="360"/>
              </a:spcBef>
            </a:pPr>
            <a:r>
              <a:rPr lang="en-US" dirty="0"/>
              <a:t>The student is exiting from the same LEA (school system) in which they were enrolled at the end of the cohort period based on Student Information System (SIS) enrollment.</a:t>
            </a:r>
          </a:p>
          <a:p>
            <a:pPr marL="230188" lvl="0" indent="-230188">
              <a:lnSpc>
                <a:spcPct val="105000"/>
              </a:lnSpc>
              <a:spcBef>
                <a:spcPts val="360"/>
              </a:spcBef>
            </a:pPr>
            <a:r>
              <a:rPr lang="en-US" dirty="0"/>
              <a:t>The student is not exiting from the same LEA (school system) but has been continuously enrolled in the school for 45 or more days based on SIS enrollment.</a:t>
            </a:r>
          </a:p>
          <a:p>
            <a:pPr marL="230188" lvl="0" indent="-230188">
              <a:lnSpc>
                <a:spcPct val="105000"/>
              </a:lnSpc>
              <a:spcBef>
                <a:spcPts val="360"/>
              </a:spcBef>
            </a:pPr>
            <a:r>
              <a:rPr lang="en-US" dirty="0"/>
              <a:t>The points awarded for 5</a:t>
            </a:r>
            <a:r>
              <a:rPr lang="en-US" baseline="30000" dirty="0"/>
              <a:t>th</a:t>
            </a:r>
            <a:r>
              <a:rPr lang="en-US" dirty="0"/>
              <a:t> or 6</a:t>
            </a:r>
            <a:r>
              <a:rPr lang="en-US" baseline="30000" dirty="0"/>
              <a:t>th</a:t>
            </a:r>
            <a:r>
              <a:rPr lang="en-US" dirty="0"/>
              <a:t> year graduation will be included with the cohort that was expected to graduate the same year that the student actually graduated.  </a:t>
            </a:r>
          </a:p>
          <a:p>
            <a:pPr marL="0" lvl="0" indent="0">
              <a:lnSpc>
                <a:spcPct val="105000"/>
              </a:lnSpc>
              <a:spcBef>
                <a:spcPts val="360"/>
              </a:spcBef>
              <a:buNone/>
            </a:pPr>
            <a:r>
              <a:rPr lang="en-US" dirty="0"/>
              <a:t>The student will not be included in the graduation rate again (counted as non-graduate in their expected graduation year).</a:t>
            </a:r>
          </a:p>
          <a:p>
            <a:endParaRPr lang="en-US" dirty="0"/>
          </a:p>
        </p:txBody>
      </p:sp>
    </p:spTree>
    <p:extLst>
      <p:ext uri="{BB962C8B-B14F-4D97-AF65-F5344CB8AC3E}">
        <p14:creationId xmlns:p14="http://schemas.microsoft.com/office/powerpoint/2010/main" val="3469444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Determining Credentials</a:t>
            </a:r>
            <a:endParaRPr dirty="0"/>
          </a:p>
        </p:txBody>
      </p:sp>
    </p:spTree>
    <p:extLst>
      <p:ext uri="{BB962C8B-B14F-4D97-AF65-F5344CB8AC3E}">
        <p14:creationId xmlns:p14="http://schemas.microsoft.com/office/powerpoint/2010/main" val="3796898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Additional Credentials</a:t>
            </a:r>
            <a:endParaRPr lang="en-US" dirty="0"/>
          </a:p>
        </p:txBody>
      </p:sp>
      <p:sp>
        <p:nvSpPr>
          <p:cNvPr id="3" name="Text Placeholder 2"/>
          <p:cNvSpPr>
            <a:spLocks noGrp="1"/>
          </p:cNvSpPr>
          <p:nvPr>
            <p:ph type="body" idx="1"/>
          </p:nvPr>
        </p:nvSpPr>
        <p:spPr>
          <a:xfrm>
            <a:off x="430075" y="958003"/>
            <a:ext cx="8283900" cy="3363600"/>
          </a:xfrm>
        </p:spPr>
        <p:txBody>
          <a:bodyPr/>
          <a:lstStyle/>
          <a:p>
            <a:pPr marL="114300" indent="0">
              <a:buNone/>
            </a:pPr>
            <a:r>
              <a:rPr lang="en-US" dirty="0"/>
              <a:t>The table below provides information on how the LDOE determines when a student is eligible for additional points in the Strength of Diploma Index</a:t>
            </a:r>
            <a:r>
              <a:rPr lang="en-US" dirty="0" smtClean="0"/>
              <a:t>.</a:t>
            </a:r>
          </a:p>
          <a:p>
            <a:pPr marL="114300" indent="0">
              <a:buNone/>
            </a:pPr>
            <a:endParaRPr lang="en-US" dirty="0" smtClean="0"/>
          </a:p>
          <a:p>
            <a:endParaRPr lang="en-US" dirty="0"/>
          </a:p>
        </p:txBody>
      </p:sp>
      <p:pic>
        <p:nvPicPr>
          <p:cNvPr id="7" name="Picture 6"/>
          <p:cNvPicPr>
            <a:picLocks noChangeAspect="1"/>
          </p:cNvPicPr>
          <p:nvPr/>
        </p:nvPicPr>
        <p:blipFill>
          <a:blip r:embed="rId2"/>
          <a:stretch>
            <a:fillRect/>
          </a:stretch>
        </p:blipFill>
        <p:spPr>
          <a:xfrm>
            <a:off x="130704" y="1942823"/>
            <a:ext cx="8882642" cy="3200677"/>
          </a:xfrm>
          <a:prstGeom prst="rect">
            <a:avLst/>
          </a:prstGeom>
        </p:spPr>
      </p:pic>
    </p:spTree>
    <p:extLst>
      <p:ext uri="{BB962C8B-B14F-4D97-AF65-F5344CB8AC3E}">
        <p14:creationId xmlns:p14="http://schemas.microsoft.com/office/powerpoint/2010/main" val="1795373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Earning </a:t>
            </a:r>
            <a:r>
              <a:rPr lang="en-US" dirty="0" err="1" smtClean="0"/>
              <a:t>HiSET</a:t>
            </a:r>
            <a:endParaRPr lang="en-US" dirty="0"/>
          </a:p>
        </p:txBody>
      </p:sp>
      <p:sp>
        <p:nvSpPr>
          <p:cNvPr id="3" name="Text Placeholder 2"/>
          <p:cNvSpPr>
            <a:spLocks noGrp="1"/>
          </p:cNvSpPr>
          <p:nvPr>
            <p:ph type="body" idx="1"/>
          </p:nvPr>
        </p:nvSpPr>
        <p:spPr>
          <a:xfrm>
            <a:off x="430075" y="1115658"/>
            <a:ext cx="8283900" cy="3363600"/>
          </a:xfrm>
        </p:spPr>
        <p:txBody>
          <a:bodyPr/>
          <a:lstStyle/>
          <a:p>
            <a:pPr marL="0" lvl="0" indent="0">
              <a:spcBef>
                <a:spcPts val="0"/>
              </a:spcBef>
              <a:buNone/>
            </a:pPr>
            <a:r>
              <a:rPr lang="en-US" dirty="0"/>
              <a:t>Students must earn a </a:t>
            </a:r>
            <a:r>
              <a:rPr lang="en-US" dirty="0" err="1" smtClean="0"/>
              <a:t>HiSET</a:t>
            </a:r>
            <a:r>
              <a:rPr lang="en-US" dirty="0" smtClean="0"/>
              <a:t> </a:t>
            </a:r>
            <a:r>
              <a:rPr lang="en-US" dirty="0"/>
              <a:t>no later than October 1 of the academic year following the student’s last exit.  Students do not necessarily have the entire cohort window</a:t>
            </a:r>
            <a:r>
              <a:rPr lang="en-US" dirty="0" smtClean="0"/>
              <a:t>.</a:t>
            </a:r>
            <a:endParaRPr lang="en-US" dirty="0"/>
          </a:p>
          <a:p>
            <a:pPr marL="0" lvl="0" indent="0" algn="ctr">
              <a:spcBef>
                <a:spcPts val="360"/>
              </a:spcBef>
              <a:buNone/>
            </a:pPr>
            <a:r>
              <a:rPr lang="en-US" i="1" dirty="0" smtClean="0">
                <a:solidFill>
                  <a:srgbClr val="00B050"/>
                </a:solidFill>
                <a:latin typeface="Calibri" panose="020F0502020204030204" pitchFamily="34" charset="0"/>
                <a:cs typeface="Calibri" panose="020F0502020204030204" pitchFamily="34" charset="0"/>
              </a:rPr>
              <a:t>Example</a:t>
            </a:r>
            <a:r>
              <a:rPr lang="en-US" i="1" dirty="0">
                <a:solidFill>
                  <a:srgbClr val="00B050"/>
                </a:solidFill>
                <a:latin typeface="Calibri" panose="020F0502020204030204" pitchFamily="34" charset="0"/>
                <a:cs typeface="Calibri" panose="020F0502020204030204" pitchFamily="34" charset="0"/>
              </a:rPr>
              <a:t>:</a:t>
            </a:r>
          </a:p>
          <a:p>
            <a:pPr marL="0" lvl="0" indent="0">
              <a:spcBef>
                <a:spcPts val="360"/>
              </a:spcBef>
              <a:buNone/>
            </a:pPr>
            <a:r>
              <a:rPr lang="en-US" dirty="0" smtClean="0">
                <a:solidFill>
                  <a:srgbClr val="00B050"/>
                </a:solidFill>
                <a:latin typeface="Calibri" panose="020F0502020204030204" pitchFamily="34" charset="0"/>
                <a:cs typeface="Calibri" panose="020F0502020204030204" pitchFamily="34" charset="0"/>
              </a:rPr>
              <a:t>A </a:t>
            </a:r>
            <a:r>
              <a:rPr lang="en-US" dirty="0">
                <a:solidFill>
                  <a:srgbClr val="00B050"/>
                </a:solidFill>
                <a:latin typeface="Calibri" panose="020F0502020204030204" pitchFamily="34" charset="0"/>
                <a:cs typeface="Calibri" panose="020F0502020204030204" pitchFamily="34" charset="0"/>
              </a:rPr>
              <a:t>student in the </a:t>
            </a:r>
            <a:r>
              <a:rPr lang="en-US" dirty="0" smtClean="0">
                <a:solidFill>
                  <a:srgbClr val="00B050"/>
                </a:solidFill>
                <a:latin typeface="Calibri" panose="020F0502020204030204" pitchFamily="34" charset="0"/>
                <a:cs typeface="Calibri" panose="020F0502020204030204" pitchFamily="34" charset="0"/>
              </a:rPr>
              <a:t>2020-2021 </a:t>
            </a:r>
            <a:r>
              <a:rPr lang="en-US" dirty="0">
                <a:solidFill>
                  <a:srgbClr val="00B050"/>
                </a:solidFill>
                <a:latin typeface="Calibri" panose="020F0502020204030204" pitchFamily="34" charset="0"/>
                <a:cs typeface="Calibri" panose="020F0502020204030204" pitchFamily="34" charset="0"/>
              </a:rPr>
              <a:t>graduation cohort exited on February 18, </a:t>
            </a:r>
            <a:r>
              <a:rPr lang="en-US" dirty="0" smtClean="0">
                <a:solidFill>
                  <a:srgbClr val="00B050"/>
                </a:solidFill>
                <a:latin typeface="Calibri" panose="020F0502020204030204" pitchFamily="34" charset="0"/>
                <a:cs typeface="Calibri" panose="020F0502020204030204" pitchFamily="34" charset="0"/>
              </a:rPr>
              <a:t>2019. The student </a:t>
            </a:r>
            <a:r>
              <a:rPr lang="en-US" dirty="0">
                <a:solidFill>
                  <a:srgbClr val="00B050"/>
                </a:solidFill>
                <a:latin typeface="Calibri" panose="020F0502020204030204" pitchFamily="34" charset="0"/>
                <a:cs typeface="Calibri" panose="020F0502020204030204" pitchFamily="34" charset="0"/>
              </a:rPr>
              <a:t>earned a </a:t>
            </a:r>
            <a:r>
              <a:rPr lang="en-US" dirty="0" err="1">
                <a:solidFill>
                  <a:srgbClr val="00B050"/>
                </a:solidFill>
                <a:latin typeface="Calibri" panose="020F0502020204030204" pitchFamily="34" charset="0"/>
                <a:cs typeface="Calibri" panose="020F0502020204030204" pitchFamily="34" charset="0"/>
              </a:rPr>
              <a:t>HiSET</a:t>
            </a:r>
            <a:r>
              <a:rPr lang="en-US" dirty="0">
                <a:solidFill>
                  <a:srgbClr val="00B050"/>
                </a:solidFill>
                <a:latin typeface="Calibri" panose="020F0502020204030204" pitchFamily="34" charset="0"/>
                <a:cs typeface="Calibri" panose="020F0502020204030204" pitchFamily="34" charset="0"/>
              </a:rPr>
              <a:t> on November 3, </a:t>
            </a:r>
            <a:r>
              <a:rPr lang="en-US" dirty="0" smtClean="0">
                <a:solidFill>
                  <a:srgbClr val="00B050"/>
                </a:solidFill>
                <a:latin typeface="Calibri" panose="020F0502020204030204" pitchFamily="34" charset="0"/>
                <a:cs typeface="Calibri" panose="020F0502020204030204" pitchFamily="34" charset="0"/>
              </a:rPr>
              <a:t>2019. This </a:t>
            </a:r>
            <a:r>
              <a:rPr lang="en-US" dirty="0">
                <a:solidFill>
                  <a:srgbClr val="00B050"/>
                </a:solidFill>
                <a:latin typeface="Calibri" panose="020F0502020204030204" pitchFamily="34" charset="0"/>
                <a:cs typeface="Calibri" panose="020F0502020204030204" pitchFamily="34" charset="0"/>
              </a:rPr>
              <a:t>student will not be credited for earning a </a:t>
            </a:r>
            <a:r>
              <a:rPr lang="en-US" dirty="0" err="1">
                <a:solidFill>
                  <a:srgbClr val="00B050"/>
                </a:solidFill>
                <a:latin typeface="Calibri" panose="020F0502020204030204" pitchFamily="34" charset="0"/>
                <a:cs typeface="Calibri" panose="020F0502020204030204" pitchFamily="34" charset="0"/>
              </a:rPr>
              <a:t>HiSET</a:t>
            </a:r>
            <a:r>
              <a:rPr lang="en-US" dirty="0">
                <a:solidFill>
                  <a:srgbClr val="00B050"/>
                </a:solidFill>
                <a:latin typeface="Calibri" panose="020F0502020204030204" pitchFamily="34" charset="0"/>
                <a:cs typeface="Calibri" panose="020F0502020204030204" pitchFamily="34" charset="0"/>
              </a:rPr>
              <a:t> because the student only had </a:t>
            </a:r>
            <a:r>
              <a:rPr lang="en-US" dirty="0" smtClean="0">
                <a:solidFill>
                  <a:srgbClr val="00B050"/>
                </a:solidFill>
                <a:latin typeface="Calibri" panose="020F0502020204030204" pitchFamily="34" charset="0"/>
                <a:cs typeface="Calibri" panose="020F0502020204030204" pitchFamily="34" charset="0"/>
              </a:rPr>
              <a:t>until </a:t>
            </a:r>
            <a:r>
              <a:rPr lang="en-US" dirty="0">
                <a:solidFill>
                  <a:srgbClr val="00B050"/>
                </a:solidFill>
                <a:latin typeface="Calibri" panose="020F0502020204030204" pitchFamily="34" charset="0"/>
                <a:cs typeface="Calibri" panose="020F0502020204030204" pitchFamily="34" charset="0"/>
              </a:rPr>
              <a:t>October 1, </a:t>
            </a:r>
            <a:r>
              <a:rPr lang="en-US" dirty="0" smtClean="0">
                <a:solidFill>
                  <a:srgbClr val="00B050"/>
                </a:solidFill>
                <a:latin typeface="Calibri" panose="020F0502020204030204" pitchFamily="34" charset="0"/>
                <a:cs typeface="Calibri" panose="020F0502020204030204" pitchFamily="34" charset="0"/>
              </a:rPr>
              <a:t>2019 to </a:t>
            </a:r>
            <a:r>
              <a:rPr lang="en-US" dirty="0">
                <a:solidFill>
                  <a:srgbClr val="00B050"/>
                </a:solidFill>
                <a:latin typeface="Calibri" panose="020F0502020204030204" pitchFamily="34" charset="0"/>
                <a:cs typeface="Calibri" panose="020F0502020204030204" pitchFamily="34" charset="0"/>
              </a:rPr>
              <a:t>complete it.</a:t>
            </a:r>
          </a:p>
          <a:p>
            <a:pPr marL="0" lvl="0" indent="0">
              <a:spcBef>
                <a:spcPts val="360"/>
              </a:spcBef>
              <a:buNone/>
            </a:pPr>
            <a:endParaRPr lang="en-US" dirty="0"/>
          </a:p>
          <a:p>
            <a:pPr marL="230188" lvl="0" indent="-230188">
              <a:spcBef>
                <a:spcPts val="360"/>
              </a:spcBef>
            </a:pPr>
            <a:r>
              <a:rPr lang="en-US" dirty="0"/>
              <a:t>Students who are not properly exited in </a:t>
            </a:r>
            <a:r>
              <a:rPr lang="en-US" dirty="0" smtClean="0"/>
              <a:t>SIS/</a:t>
            </a:r>
            <a:r>
              <a:rPr lang="en-US" dirty="0" err="1" smtClean="0"/>
              <a:t>EdLink</a:t>
            </a:r>
            <a:r>
              <a:rPr lang="en-US" dirty="0" smtClean="0"/>
              <a:t> </a:t>
            </a:r>
            <a:r>
              <a:rPr lang="en-US" dirty="0"/>
              <a:t>with 05 will need a copy of the test report that shows when the student earned the </a:t>
            </a:r>
            <a:r>
              <a:rPr lang="en-US" dirty="0" err="1" smtClean="0"/>
              <a:t>HiSET</a:t>
            </a:r>
            <a:r>
              <a:rPr lang="en-US" dirty="0" smtClean="0"/>
              <a:t>.</a:t>
            </a:r>
            <a:endParaRPr lang="en-US" dirty="0"/>
          </a:p>
          <a:p>
            <a:pPr marL="230188" lvl="0" indent="-230188">
              <a:spcBef>
                <a:spcPts val="360"/>
              </a:spcBef>
            </a:pPr>
            <a:r>
              <a:rPr lang="en-US" dirty="0"/>
              <a:t>Students who earn a </a:t>
            </a:r>
            <a:r>
              <a:rPr lang="en-US" dirty="0" err="1"/>
              <a:t>HiSET</a:t>
            </a:r>
            <a:r>
              <a:rPr lang="en-US" dirty="0"/>
              <a:t> are counted as non-graduates in the graduation rate.</a:t>
            </a:r>
          </a:p>
          <a:p>
            <a:pPr marL="230188" lvl="0" indent="-230188">
              <a:spcBef>
                <a:spcPts val="360"/>
              </a:spcBef>
            </a:pPr>
            <a:r>
              <a:rPr lang="en-US" dirty="0"/>
              <a:t>Districts </a:t>
            </a:r>
            <a:r>
              <a:rPr lang="en-US" dirty="0" smtClean="0"/>
              <a:t>are </a:t>
            </a:r>
            <a:r>
              <a:rPr lang="en-US" dirty="0"/>
              <a:t>provided with completer lists in secure ftp site.</a:t>
            </a:r>
          </a:p>
          <a:p>
            <a:endParaRPr lang="en-US" dirty="0"/>
          </a:p>
        </p:txBody>
      </p:sp>
    </p:spTree>
    <p:extLst>
      <p:ext uri="{BB962C8B-B14F-4D97-AF65-F5344CB8AC3E}">
        <p14:creationId xmlns:p14="http://schemas.microsoft.com/office/powerpoint/2010/main" val="88587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Identifying and Verifying</a:t>
            </a:r>
            <a:br>
              <a:rPr lang="en-US" dirty="0" smtClean="0"/>
            </a:br>
            <a:r>
              <a:rPr lang="en-US" dirty="0" smtClean="0"/>
              <a:t>Legitimate Leavers</a:t>
            </a:r>
            <a:endParaRPr dirty="0"/>
          </a:p>
        </p:txBody>
      </p:sp>
    </p:spTree>
    <p:extLst>
      <p:ext uri="{BB962C8B-B14F-4D97-AF65-F5344CB8AC3E}">
        <p14:creationId xmlns:p14="http://schemas.microsoft.com/office/powerpoint/2010/main" val="2827920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Legitimate Leavers</a:t>
            </a:r>
            <a:endParaRPr lang="en-US" dirty="0"/>
          </a:p>
        </p:txBody>
      </p:sp>
      <p:sp>
        <p:nvSpPr>
          <p:cNvPr id="3" name="Text Placeholder 2"/>
          <p:cNvSpPr>
            <a:spLocks noGrp="1"/>
          </p:cNvSpPr>
          <p:nvPr>
            <p:ph type="body" idx="1"/>
          </p:nvPr>
        </p:nvSpPr>
        <p:spPr>
          <a:xfrm>
            <a:off x="430075" y="1136350"/>
            <a:ext cx="8283900" cy="3363600"/>
          </a:xfrm>
        </p:spPr>
        <p:txBody>
          <a:bodyPr/>
          <a:lstStyle/>
          <a:p>
            <a:pPr marL="114300" indent="0">
              <a:buNone/>
            </a:pPr>
            <a:r>
              <a:rPr lang="en-US" sz="1600" dirty="0" smtClean="0"/>
              <a:t>Per federal and state guidelines, students can be removed from the cohort for five reasons.</a:t>
            </a:r>
            <a:endParaRPr lang="en-US" sz="1600" dirty="0"/>
          </a:p>
        </p:txBody>
      </p:sp>
      <p:graphicFrame>
        <p:nvGraphicFramePr>
          <p:cNvPr id="4" name="Table 3"/>
          <p:cNvGraphicFramePr>
            <a:graphicFrameLocks noGrp="1"/>
          </p:cNvGraphicFramePr>
          <p:nvPr>
            <p:extLst>
              <p:ext uri="{D42A27DB-BD31-4B8C-83A1-F6EECF244321}">
                <p14:modId xmlns:p14="http://schemas.microsoft.com/office/powerpoint/2010/main" val="1912641583"/>
              </p:ext>
            </p:extLst>
          </p:nvPr>
        </p:nvGraphicFramePr>
        <p:xfrm>
          <a:off x="430075" y="1608400"/>
          <a:ext cx="8283900" cy="3114650"/>
        </p:xfrm>
        <a:graphic>
          <a:graphicData uri="http://schemas.openxmlformats.org/drawingml/2006/table">
            <a:tbl>
              <a:tblPr firstRow="1" bandRow="1">
                <a:tableStyleId>{47E5B1D7-7E24-4C7A-94C0-64FDCA702A4B}</a:tableStyleId>
              </a:tblPr>
              <a:tblGrid>
                <a:gridCol w="2896055">
                  <a:extLst>
                    <a:ext uri="{9D8B030D-6E8A-4147-A177-3AD203B41FA5}">
                      <a16:colId xmlns:a16="http://schemas.microsoft.com/office/drawing/2014/main" val="3394303767"/>
                    </a:ext>
                  </a:extLst>
                </a:gridCol>
                <a:gridCol w="975019">
                  <a:extLst>
                    <a:ext uri="{9D8B030D-6E8A-4147-A177-3AD203B41FA5}">
                      <a16:colId xmlns:a16="http://schemas.microsoft.com/office/drawing/2014/main" val="2558692231"/>
                    </a:ext>
                  </a:extLst>
                </a:gridCol>
                <a:gridCol w="4412826">
                  <a:extLst>
                    <a:ext uri="{9D8B030D-6E8A-4147-A177-3AD203B41FA5}">
                      <a16:colId xmlns:a16="http://schemas.microsoft.com/office/drawing/2014/main" val="4005777477"/>
                    </a:ext>
                  </a:extLst>
                </a:gridCol>
              </a:tblGrid>
              <a:tr h="315650">
                <a:tc>
                  <a:txBody>
                    <a:bodyPr/>
                    <a:lstStyle/>
                    <a:p>
                      <a:pPr algn="ctr"/>
                      <a:r>
                        <a:rPr lang="en-US" b="1" dirty="0" smtClean="0">
                          <a:latin typeface="Calibri" panose="020F0502020204030204" pitchFamily="34" charset="0"/>
                          <a:cs typeface="Calibri" panose="020F0502020204030204" pitchFamily="34" charset="0"/>
                        </a:rPr>
                        <a:t>Exit Reason</a:t>
                      </a:r>
                      <a:endParaRPr lang="en-US" b="1"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pPr algn="ctr"/>
                      <a:r>
                        <a:rPr lang="en-US" b="1" dirty="0" smtClean="0">
                          <a:latin typeface="Calibri" panose="020F0502020204030204" pitchFamily="34" charset="0"/>
                          <a:cs typeface="Calibri" panose="020F0502020204030204" pitchFamily="34" charset="0"/>
                        </a:rPr>
                        <a:t>Exit Code</a:t>
                      </a:r>
                      <a:endParaRPr lang="en-US" b="1"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pPr algn="ctr"/>
                      <a:r>
                        <a:rPr lang="en-US" b="1" dirty="0" smtClean="0">
                          <a:latin typeface="Calibri" panose="020F0502020204030204" pitchFamily="34" charset="0"/>
                          <a:cs typeface="Calibri" panose="020F0502020204030204" pitchFamily="34" charset="0"/>
                        </a:rPr>
                        <a:t>Required</a:t>
                      </a:r>
                      <a:r>
                        <a:rPr lang="en-US" b="1" baseline="0" dirty="0" smtClean="0">
                          <a:latin typeface="Calibri" panose="020F0502020204030204" pitchFamily="34" charset="0"/>
                          <a:cs typeface="Calibri" panose="020F0502020204030204" pitchFamily="34" charset="0"/>
                        </a:rPr>
                        <a:t> Documentation</a:t>
                      </a:r>
                      <a:endParaRPr lang="en-US" b="1"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extLst>
                  <a:ext uri="{0D108BD9-81ED-4DB2-BD59-A6C34878D82A}">
                    <a16:rowId xmlns:a16="http://schemas.microsoft.com/office/drawing/2014/main" val="2899059142"/>
                  </a:ext>
                </a:extLst>
              </a:tr>
              <a:tr h="408900">
                <a:tc>
                  <a:txBody>
                    <a:bodyPr/>
                    <a:lstStyle/>
                    <a:p>
                      <a:r>
                        <a:rPr lang="en-US" dirty="0" smtClean="0">
                          <a:latin typeface="Calibri" panose="020F0502020204030204" pitchFamily="34" charset="0"/>
                          <a:cs typeface="Calibri" panose="020F0502020204030204" pitchFamily="34" charset="0"/>
                        </a:rPr>
                        <a:t>Student</a:t>
                      </a:r>
                      <a:r>
                        <a:rPr lang="en-US" baseline="0" dirty="0" smtClean="0">
                          <a:latin typeface="Calibri" panose="020F0502020204030204" pitchFamily="34" charset="0"/>
                          <a:cs typeface="Calibri" panose="020F0502020204030204" pitchFamily="34" charset="0"/>
                        </a:rPr>
                        <a:t> is deceased</a:t>
                      </a:r>
                      <a:endParaRPr lang="en-US" dirty="0">
                        <a:latin typeface="Calibri" panose="020F0502020204030204" pitchFamily="34" charset="0"/>
                        <a:cs typeface="Calibri" panose="020F0502020204030204" pitchFamily="34" charset="0"/>
                      </a:endParaRPr>
                    </a:p>
                  </a:txBody>
                  <a:tcPr/>
                </a:tc>
                <a:tc>
                  <a:txBody>
                    <a:bodyPr/>
                    <a:lstStyle/>
                    <a:p>
                      <a:pPr algn="ctr"/>
                      <a:r>
                        <a:rPr lang="en-US" dirty="0" smtClean="0">
                          <a:latin typeface="Calibri" panose="020F0502020204030204" pitchFamily="34" charset="0"/>
                          <a:cs typeface="Calibri" panose="020F0502020204030204" pitchFamily="34" charset="0"/>
                        </a:rPr>
                        <a:t>07</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Obituary, death certificate</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94083478"/>
                  </a:ext>
                </a:extLst>
              </a:tr>
              <a:tr h="408900">
                <a:tc>
                  <a:txBody>
                    <a:bodyPr/>
                    <a:lstStyle/>
                    <a:p>
                      <a:r>
                        <a:rPr lang="en-US" dirty="0" smtClean="0">
                          <a:latin typeface="Calibri" panose="020F0502020204030204" pitchFamily="34" charset="0"/>
                          <a:cs typeface="Calibri" panose="020F0502020204030204" pitchFamily="34" charset="0"/>
                        </a:rPr>
                        <a:t>Student moved</a:t>
                      </a:r>
                      <a:r>
                        <a:rPr lang="en-US" baseline="0" dirty="0" smtClean="0">
                          <a:latin typeface="Calibri" panose="020F0502020204030204" pitchFamily="34" charset="0"/>
                          <a:cs typeface="Calibri" panose="020F0502020204030204" pitchFamily="34" charset="0"/>
                        </a:rPr>
                        <a:t> out of state and transferred to a diploma-awarding school.</a:t>
                      </a:r>
                      <a:endParaRPr lang="en-US" dirty="0">
                        <a:latin typeface="Calibri" panose="020F0502020204030204" pitchFamily="34" charset="0"/>
                        <a:cs typeface="Calibri" panose="020F0502020204030204" pitchFamily="34" charset="0"/>
                      </a:endParaRPr>
                    </a:p>
                  </a:txBody>
                  <a:tcPr/>
                </a:tc>
                <a:tc>
                  <a:txBody>
                    <a:bodyPr/>
                    <a:lstStyle/>
                    <a:p>
                      <a:pPr algn="ctr"/>
                      <a:r>
                        <a:rPr lang="en-US" dirty="0" smtClean="0">
                          <a:latin typeface="Calibri" panose="020F0502020204030204" pitchFamily="34" charset="0"/>
                          <a:cs typeface="Calibri" panose="020F0502020204030204" pitchFamily="34" charset="0"/>
                        </a:rPr>
                        <a:t>10</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Requests</a:t>
                      </a:r>
                      <a:r>
                        <a:rPr lang="en-US" baseline="0" dirty="0" smtClean="0">
                          <a:latin typeface="Calibri" panose="020F0502020204030204" pitchFamily="34" charset="0"/>
                          <a:cs typeface="Calibri" panose="020F0502020204030204" pitchFamily="34" charset="0"/>
                        </a:rPr>
                        <a:t> for records from an out-of-state school that awards diploma or note written and signed by the parent. Cannot use this code for online program operated from another state.</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17750381"/>
                  </a:ext>
                </a:extLst>
              </a:tr>
              <a:tr h="408900">
                <a:tc>
                  <a:txBody>
                    <a:bodyPr/>
                    <a:lstStyle/>
                    <a:p>
                      <a:r>
                        <a:rPr lang="en-US" dirty="0" smtClean="0">
                          <a:latin typeface="Calibri" panose="020F0502020204030204" pitchFamily="34" charset="0"/>
                          <a:cs typeface="Calibri" panose="020F0502020204030204" pitchFamily="34" charset="0"/>
                        </a:rPr>
                        <a:t>Student transferred to an</a:t>
                      </a:r>
                      <a:r>
                        <a:rPr lang="en-US" baseline="0" dirty="0" smtClean="0">
                          <a:latin typeface="Calibri" panose="020F0502020204030204" pitchFamily="34" charset="0"/>
                          <a:cs typeface="Calibri" panose="020F0502020204030204" pitchFamily="34" charset="0"/>
                        </a:rPr>
                        <a:t> approved non-public school</a:t>
                      </a:r>
                      <a:endParaRPr lang="en-US" dirty="0">
                        <a:latin typeface="Calibri" panose="020F0502020204030204" pitchFamily="34" charset="0"/>
                        <a:cs typeface="Calibri" panose="020F0502020204030204" pitchFamily="34" charset="0"/>
                      </a:endParaRPr>
                    </a:p>
                  </a:txBody>
                  <a:tcPr/>
                </a:tc>
                <a:tc>
                  <a:txBody>
                    <a:bodyPr/>
                    <a:lstStyle/>
                    <a:p>
                      <a:pPr algn="ctr"/>
                      <a:r>
                        <a:rPr lang="en-US" dirty="0" smtClean="0">
                          <a:latin typeface="Calibri" panose="020F0502020204030204" pitchFamily="34" charset="0"/>
                          <a:cs typeface="Calibri" panose="020F0502020204030204" pitchFamily="34" charset="0"/>
                        </a:rPr>
                        <a:t>14</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Request for records from an approved nonpublic school or note written and signed</a:t>
                      </a:r>
                      <a:r>
                        <a:rPr lang="en-US" baseline="0" dirty="0" smtClean="0">
                          <a:latin typeface="Calibri" panose="020F0502020204030204" pitchFamily="34" charset="0"/>
                          <a:cs typeface="Calibri" panose="020F0502020204030204" pitchFamily="34" charset="0"/>
                        </a:rPr>
                        <a:t> by the parent</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80589476"/>
                  </a:ext>
                </a:extLst>
              </a:tr>
              <a:tr h="408900">
                <a:tc>
                  <a:txBody>
                    <a:bodyPr/>
                    <a:lstStyle/>
                    <a:p>
                      <a:r>
                        <a:rPr lang="en-US" dirty="0" smtClean="0">
                          <a:latin typeface="Calibri" panose="020F0502020204030204" pitchFamily="34" charset="0"/>
                          <a:cs typeface="Calibri" panose="020F0502020204030204" pitchFamily="34" charset="0"/>
                        </a:rPr>
                        <a:t>Student transferred to BESE approved home study</a:t>
                      </a:r>
                      <a:endParaRPr lang="en-US" dirty="0">
                        <a:latin typeface="Calibri" panose="020F0502020204030204" pitchFamily="34" charset="0"/>
                        <a:cs typeface="Calibri" panose="020F0502020204030204" pitchFamily="34" charset="0"/>
                      </a:endParaRPr>
                    </a:p>
                  </a:txBody>
                  <a:tcPr/>
                </a:tc>
                <a:tc>
                  <a:txBody>
                    <a:bodyPr/>
                    <a:lstStyle/>
                    <a:p>
                      <a:pPr algn="ctr"/>
                      <a:r>
                        <a:rPr lang="en-US" dirty="0" smtClean="0">
                          <a:latin typeface="Calibri" panose="020F0502020204030204" pitchFamily="34" charset="0"/>
                          <a:cs typeface="Calibri" panose="020F0502020204030204" pitchFamily="34" charset="0"/>
                        </a:rPr>
                        <a:t>16</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Quarterly report, approval letter. By</a:t>
                      </a:r>
                      <a:r>
                        <a:rPr lang="en-US" baseline="0" dirty="0" smtClean="0">
                          <a:latin typeface="Calibri" panose="020F0502020204030204" pitchFamily="34" charset="0"/>
                          <a:cs typeface="Calibri" panose="020F0502020204030204" pitchFamily="34" charset="0"/>
                        </a:rPr>
                        <a:t> state law, only parent may submit the application.</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85929440"/>
                  </a:ext>
                </a:extLst>
              </a:tr>
              <a:tr h="408900">
                <a:tc>
                  <a:txBody>
                    <a:bodyPr/>
                    <a:lstStyle/>
                    <a:p>
                      <a:r>
                        <a:rPr lang="en-US" dirty="0" smtClean="0">
                          <a:latin typeface="Calibri" panose="020F0502020204030204" pitchFamily="34" charset="0"/>
                          <a:cs typeface="Calibri" panose="020F0502020204030204" pitchFamily="34" charset="0"/>
                        </a:rPr>
                        <a:t>Early</a:t>
                      </a:r>
                      <a:r>
                        <a:rPr lang="en-US" baseline="0" dirty="0" smtClean="0">
                          <a:latin typeface="Calibri" panose="020F0502020204030204" pitchFamily="34" charset="0"/>
                          <a:cs typeface="Calibri" panose="020F0502020204030204" pitchFamily="34" charset="0"/>
                        </a:rPr>
                        <a:t> college enrollment</a:t>
                      </a:r>
                      <a:endParaRPr lang="en-US" dirty="0">
                        <a:latin typeface="Calibri" panose="020F0502020204030204" pitchFamily="34" charset="0"/>
                        <a:cs typeface="Calibri" panose="020F0502020204030204" pitchFamily="34" charset="0"/>
                      </a:endParaRPr>
                    </a:p>
                  </a:txBody>
                  <a:tcPr/>
                </a:tc>
                <a:tc>
                  <a:txBody>
                    <a:bodyPr/>
                    <a:lstStyle/>
                    <a:p>
                      <a:pPr algn="ctr"/>
                      <a:r>
                        <a:rPr lang="en-US" dirty="0" smtClean="0">
                          <a:latin typeface="Calibri" panose="020F0502020204030204" pitchFamily="34" charset="0"/>
                          <a:cs typeface="Calibri" panose="020F0502020204030204" pitchFamily="34" charset="0"/>
                        </a:rPr>
                        <a:t>20</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Verification of enrollment</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88395014"/>
                  </a:ext>
                </a:extLst>
              </a:tr>
            </a:tbl>
          </a:graphicData>
        </a:graphic>
      </p:graphicFrame>
    </p:spTree>
    <p:extLst>
      <p:ext uri="{BB962C8B-B14F-4D97-AF65-F5344CB8AC3E}">
        <p14:creationId xmlns:p14="http://schemas.microsoft.com/office/powerpoint/2010/main" val="1897465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Program Diplomas</a:t>
            </a:r>
            <a:endParaRPr lang="en-US" dirty="0"/>
          </a:p>
        </p:txBody>
      </p:sp>
      <p:sp>
        <p:nvSpPr>
          <p:cNvPr id="3" name="Text Placeholder 2"/>
          <p:cNvSpPr>
            <a:spLocks noGrp="1"/>
          </p:cNvSpPr>
          <p:nvPr>
            <p:ph type="body" idx="1"/>
          </p:nvPr>
        </p:nvSpPr>
        <p:spPr/>
        <p:txBody>
          <a:bodyPr/>
          <a:lstStyle/>
          <a:p>
            <a:pPr marL="114300" indent="0">
              <a:buNone/>
            </a:pPr>
            <a:r>
              <a:rPr lang="en-US" dirty="0" smtClean="0"/>
              <a:t>Diplomas earned by students in an online program are only recognized if the student was approved for BESE-approved home study.</a:t>
            </a:r>
          </a:p>
          <a:p>
            <a:pPr marL="114300" indent="0">
              <a:buNone/>
            </a:pPr>
            <a:endParaRPr lang="en-US" dirty="0"/>
          </a:p>
          <a:p>
            <a:pPr marL="114300" indent="0">
              <a:buNone/>
            </a:pPr>
            <a:r>
              <a:rPr lang="en-US" dirty="0" smtClean="0"/>
              <a:t>It is not appropriate to use code 10 for students who did not actually move but are participating in an online program that is hosted by another state.</a:t>
            </a:r>
            <a:endParaRPr lang="en-US" dirty="0"/>
          </a:p>
        </p:txBody>
      </p:sp>
    </p:spTree>
    <p:extLst>
      <p:ext uri="{BB962C8B-B14F-4D97-AF65-F5344CB8AC3E}">
        <p14:creationId xmlns:p14="http://schemas.microsoft.com/office/powerpoint/2010/main" val="247056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84"/>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Agenda</a:t>
            </a:r>
            <a:endParaRPr dirty="0"/>
          </a:p>
        </p:txBody>
      </p:sp>
      <p:sp>
        <p:nvSpPr>
          <p:cNvPr id="4" name="Google Shape;191;p52"/>
          <p:cNvSpPr txBox="1">
            <a:spLocks noGrp="1"/>
          </p:cNvSpPr>
          <p:nvPr>
            <p:ph type="body" idx="1"/>
          </p:nvPr>
        </p:nvSpPr>
        <p:spPr>
          <a:xfrm>
            <a:off x="430213" y="1336675"/>
            <a:ext cx="8283575" cy="3363913"/>
          </a:xfrm>
          <a:prstGeom prst="rect">
            <a:avLst/>
          </a:prstGeom>
          <a:noFill/>
          <a:ln>
            <a:noFill/>
          </a:ln>
        </p:spPr>
        <p:txBody>
          <a:bodyPr spcFirstLastPara="1" wrap="square" lIns="91425" tIns="91425" rIns="91425" bIns="91425" anchor="t" anchorCtr="0">
            <a:noAutofit/>
          </a:bodyPr>
          <a:lstStyle/>
          <a:p>
            <a:pPr marL="0" lvl="0" indent="0" algn="just">
              <a:lnSpc>
                <a:spcPct val="80000"/>
              </a:lnSpc>
              <a:spcBef>
                <a:spcPts val="0"/>
              </a:spcBef>
              <a:buSzPts val="2040"/>
              <a:buNone/>
            </a:pPr>
            <a:r>
              <a:rPr lang="en-US" b="1" dirty="0"/>
              <a:t>Part I:  Cohort Graduation Policy and Data Certification</a:t>
            </a:r>
            <a:endParaRPr lang="en-US" dirty="0"/>
          </a:p>
          <a:p>
            <a:pPr marL="230187" lvl="0" indent="-214947" algn="just">
              <a:lnSpc>
                <a:spcPct val="80000"/>
              </a:lnSpc>
              <a:spcBef>
                <a:spcPts val="0"/>
              </a:spcBef>
            </a:pPr>
            <a:r>
              <a:rPr lang="en-US" dirty="0"/>
              <a:t>Define a Graduation Cohort</a:t>
            </a:r>
          </a:p>
          <a:p>
            <a:pPr marL="230188" lvl="0" indent="-214948" algn="just">
              <a:lnSpc>
                <a:spcPct val="80000"/>
              </a:lnSpc>
              <a:spcBef>
                <a:spcPts val="0"/>
              </a:spcBef>
            </a:pPr>
            <a:r>
              <a:rPr lang="en-US" dirty="0"/>
              <a:t>Review how students are identified as graduates</a:t>
            </a:r>
          </a:p>
          <a:p>
            <a:pPr marL="230187" lvl="0" indent="-214947" algn="just">
              <a:lnSpc>
                <a:spcPct val="80000"/>
              </a:lnSpc>
              <a:spcBef>
                <a:spcPts val="0"/>
              </a:spcBef>
            </a:pPr>
            <a:r>
              <a:rPr lang="en-US" dirty="0" smtClean="0"/>
              <a:t>Determining Credentials</a:t>
            </a:r>
          </a:p>
          <a:p>
            <a:pPr marL="230187" indent="-214947" algn="just">
              <a:lnSpc>
                <a:spcPct val="80000"/>
              </a:lnSpc>
              <a:spcBef>
                <a:spcPts val="0"/>
              </a:spcBef>
            </a:pPr>
            <a:r>
              <a:rPr lang="en-US" dirty="0"/>
              <a:t>Identify and Verify Legitimate </a:t>
            </a:r>
            <a:r>
              <a:rPr lang="en-US" dirty="0" smtClean="0"/>
              <a:t>Leavers</a:t>
            </a:r>
            <a:endParaRPr lang="en-US" dirty="0"/>
          </a:p>
          <a:p>
            <a:pPr marL="230188" lvl="0" indent="-214948" algn="just">
              <a:lnSpc>
                <a:spcPct val="80000"/>
              </a:lnSpc>
              <a:spcBef>
                <a:spcPts val="0"/>
              </a:spcBef>
            </a:pPr>
            <a:r>
              <a:rPr lang="en-US" dirty="0"/>
              <a:t>C</a:t>
            </a:r>
            <a:r>
              <a:rPr lang="en-US" dirty="0" smtClean="0"/>
              <a:t>ohort Graduation Indices Used in SPS</a:t>
            </a:r>
            <a:endParaRPr lang="en-US" dirty="0"/>
          </a:p>
          <a:p>
            <a:pPr marL="230188" lvl="0" indent="-214948" algn="just">
              <a:lnSpc>
                <a:spcPct val="80000"/>
              </a:lnSpc>
              <a:spcBef>
                <a:spcPts val="0"/>
              </a:spcBef>
            </a:pPr>
            <a:r>
              <a:rPr lang="en-US" dirty="0" smtClean="0"/>
              <a:t>Inclusion of Students in Alternative School Indices</a:t>
            </a:r>
            <a:endParaRPr lang="en-US" dirty="0"/>
          </a:p>
          <a:p>
            <a:pPr marL="0" lvl="0" indent="0" algn="just">
              <a:lnSpc>
                <a:spcPct val="80000"/>
              </a:lnSpc>
              <a:spcBef>
                <a:spcPts val="0"/>
              </a:spcBef>
              <a:buSzPts val="2040"/>
              <a:buNone/>
            </a:pPr>
            <a:endParaRPr lang="en-US" b="1" dirty="0"/>
          </a:p>
          <a:p>
            <a:pPr marL="0" lvl="0" indent="0" algn="just">
              <a:lnSpc>
                <a:spcPct val="80000"/>
              </a:lnSpc>
              <a:spcBef>
                <a:spcPts val="0"/>
              </a:spcBef>
              <a:buSzPts val="2040"/>
              <a:buNone/>
            </a:pPr>
            <a:r>
              <a:rPr lang="en-US" b="1" dirty="0"/>
              <a:t>Part II:  Louisiana Data Review Online System</a:t>
            </a:r>
          </a:p>
          <a:p>
            <a:pPr marL="285750" indent="-285750" algn="just">
              <a:lnSpc>
                <a:spcPct val="80000"/>
              </a:lnSpc>
              <a:spcBef>
                <a:spcPts val="0"/>
              </a:spcBef>
              <a:buSzPts val="2040"/>
            </a:pPr>
            <a:r>
              <a:rPr lang="en-US" dirty="0" smtClean="0"/>
              <a:t>Access </a:t>
            </a:r>
            <a:r>
              <a:rPr lang="en-US" dirty="0"/>
              <a:t>the system</a:t>
            </a:r>
          </a:p>
          <a:p>
            <a:pPr marL="285750" indent="-285750" algn="just">
              <a:lnSpc>
                <a:spcPct val="80000"/>
              </a:lnSpc>
              <a:spcBef>
                <a:spcPts val="0"/>
              </a:spcBef>
              <a:buSzPts val="2040"/>
            </a:pPr>
            <a:r>
              <a:rPr lang="en-US" dirty="0" smtClean="0"/>
              <a:t>Request </a:t>
            </a:r>
            <a:r>
              <a:rPr lang="en-US" dirty="0"/>
              <a:t>Changes</a:t>
            </a:r>
          </a:p>
          <a:p>
            <a:pPr marL="285750" indent="-285750" algn="just">
              <a:lnSpc>
                <a:spcPct val="80000"/>
              </a:lnSpc>
              <a:spcBef>
                <a:spcPts val="0"/>
              </a:spcBef>
              <a:buSzPts val="2040"/>
            </a:pPr>
            <a:r>
              <a:rPr lang="en-US" dirty="0" smtClean="0"/>
              <a:t>Use of </a:t>
            </a:r>
            <a:r>
              <a:rPr lang="en-US" dirty="0"/>
              <a:t>the dashboard</a:t>
            </a:r>
          </a:p>
          <a:p>
            <a:pPr marL="285750" indent="-285750" algn="just">
              <a:lnSpc>
                <a:spcPct val="80000"/>
              </a:lnSpc>
              <a:spcBef>
                <a:spcPts val="0"/>
              </a:spcBef>
              <a:buSzPts val="2040"/>
            </a:pPr>
            <a:r>
              <a:rPr lang="en-US" dirty="0" smtClean="0"/>
              <a:t>Preparing For Data Certification Checklist</a:t>
            </a:r>
            <a:endParaRPr lang="en-US" dirty="0"/>
          </a:p>
          <a:p>
            <a:pPr marL="514350" marR="0" lvl="0" indent="-400050" algn="l" rtl="0">
              <a:lnSpc>
                <a:spcPct val="100000"/>
              </a:lnSpc>
              <a:spcBef>
                <a:spcPts val="0"/>
              </a:spcBef>
              <a:spcAft>
                <a:spcPts val="0"/>
              </a:spcAft>
              <a:buClr>
                <a:srgbClr val="000000"/>
              </a:buClr>
              <a:buSzPts val="1800"/>
              <a:buAutoNum type="romanUcPeriod" startAt="4"/>
            </a:pPr>
            <a:endParaRPr lang="en-US" sz="1800"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AutoNum type="romanUcPeriod"/>
            </a:pPr>
            <a:endParaRPr lang="en-US" sz="1800" i="0" u="none" strike="noStrike" cap="none" dirty="0" smtClean="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150"/>
              <a:buFont typeface="Arial"/>
              <a:buNone/>
            </a:pPr>
            <a:endParaRPr sz="215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Auditing Legitimate Leavers</a:t>
            </a:r>
            <a:endParaRPr lang="en-US" dirty="0"/>
          </a:p>
        </p:txBody>
      </p:sp>
      <p:sp>
        <p:nvSpPr>
          <p:cNvPr id="3" name="Text Placeholder 2"/>
          <p:cNvSpPr>
            <a:spLocks noGrp="1"/>
          </p:cNvSpPr>
          <p:nvPr>
            <p:ph type="body" idx="1"/>
          </p:nvPr>
        </p:nvSpPr>
        <p:spPr>
          <a:xfrm>
            <a:off x="430075" y="1069675"/>
            <a:ext cx="8283900" cy="3363600"/>
          </a:xfrm>
        </p:spPr>
        <p:txBody>
          <a:bodyPr/>
          <a:lstStyle/>
          <a:p>
            <a:pPr marL="0" lvl="0" indent="0">
              <a:lnSpc>
                <a:spcPct val="105000"/>
              </a:lnSpc>
              <a:spcBef>
                <a:spcPts val="0"/>
              </a:spcBef>
              <a:buNone/>
            </a:pPr>
            <a:r>
              <a:rPr lang="en-US" sz="1600" dirty="0"/>
              <a:t>Each year, the LDOE audits students who have been exited using one of </a:t>
            </a:r>
            <a:r>
              <a:rPr lang="en-US" sz="1600" dirty="0" smtClean="0"/>
              <a:t>three </a:t>
            </a:r>
            <a:r>
              <a:rPr lang="en-US" sz="1600" dirty="0"/>
              <a:t>legitimate leaver codes</a:t>
            </a:r>
            <a:r>
              <a:rPr lang="en-US" sz="1600" dirty="0" smtClean="0"/>
              <a:t>.  </a:t>
            </a:r>
            <a:endParaRPr lang="en-US" sz="1600" dirty="0"/>
          </a:p>
          <a:p>
            <a:pPr marL="0" lvl="0" indent="0">
              <a:lnSpc>
                <a:spcPct val="105000"/>
              </a:lnSpc>
              <a:spcBef>
                <a:spcPts val="0"/>
              </a:spcBef>
              <a:buNone/>
            </a:pPr>
            <a:r>
              <a:rPr lang="en-US" sz="1600" u="sng" dirty="0"/>
              <a:t>Out of State and Nonpublic School Transfers</a:t>
            </a:r>
          </a:p>
          <a:p>
            <a:pPr marL="6350" lvl="0" indent="0">
              <a:lnSpc>
                <a:spcPct val="105000"/>
              </a:lnSpc>
              <a:spcBef>
                <a:spcPts val="360"/>
              </a:spcBef>
              <a:buSzPts val="1700"/>
              <a:buNone/>
            </a:pPr>
            <a:r>
              <a:rPr lang="en-US" sz="1600" dirty="0"/>
              <a:t>Districts are provided with a list of randomly-selected students who exited to an out-of-state or nonpublic school. The only acceptable documentation includes: </a:t>
            </a:r>
          </a:p>
          <a:p>
            <a:pPr marL="804863" lvl="2" indent="-336550">
              <a:lnSpc>
                <a:spcPct val="105000"/>
              </a:lnSpc>
              <a:spcBef>
                <a:spcPts val="360"/>
              </a:spcBef>
              <a:buSzPts val="1700"/>
              <a:buFont typeface="Calibri"/>
              <a:buAutoNum type="arabicPeriod"/>
            </a:pPr>
            <a:r>
              <a:rPr lang="en-US" sz="1400" dirty="0"/>
              <a:t>an official request for records from the receiving school or official verification of enrollment from the receiving school or</a:t>
            </a:r>
          </a:p>
          <a:p>
            <a:pPr marL="804863" lvl="2" indent="-336550">
              <a:lnSpc>
                <a:spcPct val="105000"/>
              </a:lnSpc>
              <a:spcBef>
                <a:spcPts val="360"/>
              </a:spcBef>
              <a:buSzPts val="1700"/>
              <a:buFont typeface="Calibri"/>
              <a:buAutoNum type="arabicPeriod"/>
            </a:pPr>
            <a:r>
              <a:rPr lang="en-US" sz="1400" dirty="0"/>
              <a:t>a note written by the parent and signed by the parent that clearly indicates the reason that the student is transferring</a:t>
            </a:r>
          </a:p>
          <a:p>
            <a:pPr marL="11113" lvl="1" indent="0">
              <a:lnSpc>
                <a:spcPct val="105000"/>
              </a:lnSpc>
              <a:spcBef>
                <a:spcPts val="360"/>
              </a:spcBef>
              <a:buSzPts val="1700"/>
              <a:buNone/>
            </a:pPr>
            <a:r>
              <a:rPr lang="en-US" sz="1600" u="sng" dirty="0"/>
              <a:t>Approved BESE Home Study Transfers</a:t>
            </a:r>
          </a:p>
          <a:p>
            <a:pPr marL="14287" lvl="0" indent="0">
              <a:lnSpc>
                <a:spcPct val="105000"/>
              </a:lnSpc>
              <a:spcBef>
                <a:spcPts val="360"/>
              </a:spcBef>
              <a:buSzPts val="1700"/>
              <a:buNone/>
            </a:pPr>
            <a:r>
              <a:rPr lang="en-US" sz="1600" dirty="0"/>
              <a:t>Districts are provided with a complete list of students who exited to BESE-approved home study and do not have an approval on file with the LDOE.  The only acceptable documentation includes an approved application </a:t>
            </a:r>
            <a:r>
              <a:rPr lang="en-US" sz="1600" dirty="0" smtClean="0"/>
              <a:t>submitted by the parent and signed </a:t>
            </a:r>
            <a:r>
              <a:rPr lang="en-US" sz="1600" dirty="0"/>
              <a:t>by BESE or the quarterly report sent to school systems.</a:t>
            </a:r>
          </a:p>
          <a:p>
            <a:endParaRPr lang="en-US" dirty="0"/>
          </a:p>
        </p:txBody>
      </p:sp>
    </p:spTree>
    <p:extLst>
      <p:ext uri="{BB962C8B-B14F-4D97-AF65-F5344CB8AC3E}">
        <p14:creationId xmlns:p14="http://schemas.microsoft.com/office/powerpoint/2010/main" val="2984186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Cohort Graduation Indices Used in </a:t>
            </a:r>
            <a:br>
              <a:rPr lang="en-US" dirty="0" smtClean="0"/>
            </a:br>
            <a:r>
              <a:rPr lang="en-US" dirty="0" smtClean="0"/>
              <a:t>Accountability</a:t>
            </a:r>
            <a:endParaRPr dirty="0"/>
          </a:p>
        </p:txBody>
      </p:sp>
    </p:spTree>
    <p:extLst>
      <p:ext uri="{BB962C8B-B14F-4D97-AF65-F5344CB8AC3E}">
        <p14:creationId xmlns:p14="http://schemas.microsoft.com/office/powerpoint/2010/main" val="3424720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 Graduation Rate Index</a:t>
            </a:r>
            <a:endParaRPr lang="en-US" dirty="0"/>
          </a:p>
        </p:txBody>
      </p:sp>
      <p:sp>
        <p:nvSpPr>
          <p:cNvPr id="3" name="Text Placeholder 2"/>
          <p:cNvSpPr>
            <a:spLocks noGrp="1"/>
          </p:cNvSpPr>
          <p:nvPr>
            <p:ph type="body" idx="1"/>
          </p:nvPr>
        </p:nvSpPr>
        <p:spPr>
          <a:xfrm>
            <a:off x="558800" y="1092200"/>
            <a:ext cx="8064500" cy="2837075"/>
          </a:xfrm>
        </p:spPr>
        <p:txBody>
          <a:bodyPr/>
          <a:lstStyle/>
          <a:p>
            <a:pPr marL="114300" indent="0">
              <a:buNone/>
            </a:pPr>
            <a:r>
              <a:rPr lang="en-US" dirty="0" smtClean="0"/>
              <a:t>This index uses the school graduation rate for the SPS and subgroup graduation rate for subgroup performance scores.</a:t>
            </a:r>
          </a:p>
          <a:p>
            <a:pPr marL="114300" indent="0">
              <a:buNone/>
            </a:pPr>
            <a:endParaRPr lang="en-US" dirty="0"/>
          </a:p>
        </p:txBody>
      </p:sp>
      <p:pic>
        <p:nvPicPr>
          <p:cNvPr id="6" name="Picture 5"/>
          <p:cNvPicPr>
            <a:picLocks noChangeAspect="1"/>
          </p:cNvPicPr>
          <p:nvPr/>
        </p:nvPicPr>
        <p:blipFill>
          <a:blip r:embed="rId2"/>
          <a:stretch>
            <a:fillRect/>
          </a:stretch>
        </p:blipFill>
        <p:spPr>
          <a:xfrm>
            <a:off x="1104900" y="1790700"/>
            <a:ext cx="6713501" cy="2238120"/>
          </a:xfrm>
          <a:prstGeom prst="rect">
            <a:avLst/>
          </a:prstGeom>
        </p:spPr>
      </p:pic>
    </p:spTree>
    <p:extLst>
      <p:ext uri="{BB962C8B-B14F-4D97-AF65-F5344CB8AC3E}">
        <p14:creationId xmlns:p14="http://schemas.microsoft.com/office/powerpoint/2010/main" val="2731508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Accountability: Strength of Diploma Index</a:t>
            </a:r>
            <a:endParaRPr lang="en-US" dirty="0"/>
          </a:p>
        </p:txBody>
      </p:sp>
      <p:graphicFrame>
        <p:nvGraphicFramePr>
          <p:cNvPr id="4" name="Table 3"/>
          <p:cNvGraphicFramePr>
            <a:graphicFrameLocks noGrp="1"/>
          </p:cNvGraphicFramePr>
          <p:nvPr/>
        </p:nvGraphicFramePr>
        <p:xfrm>
          <a:off x="3222762" y="1324769"/>
          <a:ext cx="2698475" cy="3459480"/>
        </p:xfrm>
        <a:graphic>
          <a:graphicData uri="http://schemas.openxmlformats.org/drawingml/2006/table">
            <a:tbl>
              <a:tblPr>
                <a:tableStyleId>{47E5B1D7-7E24-4C7A-94C0-64FDCA702A4B}</a:tableStyleId>
              </a:tblPr>
              <a:tblGrid>
                <a:gridCol w="2301017">
                  <a:extLst>
                    <a:ext uri="{9D8B030D-6E8A-4147-A177-3AD203B41FA5}">
                      <a16:colId xmlns:a16="http://schemas.microsoft.com/office/drawing/2014/main" val="1172343557"/>
                    </a:ext>
                  </a:extLst>
                </a:gridCol>
                <a:gridCol w="397458">
                  <a:extLst>
                    <a:ext uri="{9D8B030D-6E8A-4147-A177-3AD203B41FA5}">
                      <a16:colId xmlns:a16="http://schemas.microsoft.com/office/drawing/2014/main" val="3094564705"/>
                    </a:ext>
                  </a:extLst>
                </a:gridCol>
              </a:tblGrid>
              <a:tr h="130492">
                <a:tc>
                  <a:txBody>
                    <a:bodyPr/>
                    <a:lstStyle/>
                    <a:p>
                      <a:pPr marL="0" marR="0" indent="118745" algn="ctr">
                        <a:lnSpc>
                          <a:spcPts val="1200"/>
                        </a:lnSpc>
                        <a:spcBef>
                          <a:spcPts val="0"/>
                        </a:spcBef>
                        <a:spcAft>
                          <a:spcPts val="0"/>
                        </a:spcAft>
                        <a:tabLst>
                          <a:tab pos="0" algn="l"/>
                          <a:tab pos="114300" algn="l"/>
                          <a:tab pos="228600" algn="l"/>
                          <a:tab pos="342900" algn="l"/>
                          <a:tab pos="457200" algn="l"/>
                          <a:tab pos="571500" algn="l"/>
                          <a:tab pos="685800" algn="l"/>
                          <a:tab pos="800100" algn="l"/>
                          <a:tab pos="914400" algn="l"/>
                          <a:tab pos="1028700" algn="l"/>
                          <a:tab pos="1143000" algn="l"/>
                          <a:tab pos="1257300" algn="l"/>
                          <a:tab pos="1371600" algn="l"/>
                          <a:tab pos="1485900" algn="l"/>
                          <a:tab pos="1600200" algn="l"/>
                          <a:tab pos="1714500" algn="l"/>
                          <a:tab pos="1828800" algn="l"/>
                          <a:tab pos="1943100" algn="l"/>
                          <a:tab pos="2057400" algn="l"/>
                          <a:tab pos="2171700" algn="l"/>
                          <a:tab pos="2286000" algn="l"/>
                          <a:tab pos="2400300" algn="l"/>
                          <a:tab pos="2514600" algn="l"/>
                          <a:tab pos="2628900" algn="l"/>
                          <a:tab pos="2743200" algn="l"/>
                          <a:tab pos="2857500" algn="l"/>
                          <a:tab pos="2971800" algn="l"/>
                          <a:tab pos="3086100" algn="l"/>
                          <a:tab pos="3200400" algn="l"/>
                          <a:tab pos="4572000" algn="l"/>
                        </a:tabLst>
                      </a:pPr>
                      <a:r>
                        <a:rPr lang="en-US" sz="700" kern="100">
                          <a:effectLst/>
                        </a:rPr>
                        <a:t>Student Result</a:t>
                      </a:r>
                      <a:endParaRPr lang="en-US" sz="900" kern="100">
                        <a:effectLst/>
                        <a:latin typeface="Times New Roman" panose="02020603050405020304" pitchFamily="18" charset="0"/>
                        <a:ea typeface="Times New Roman" panose="02020603050405020304" pitchFamily="18" charset="0"/>
                      </a:endParaRPr>
                    </a:p>
                  </a:txBody>
                  <a:tcPr marL="62528" marR="62528" marT="0" marB="0" anchor="b"/>
                </a:tc>
                <a:tc>
                  <a:txBody>
                    <a:bodyPr/>
                    <a:lstStyle/>
                    <a:p>
                      <a:pPr marL="0" marR="0" algn="ctr">
                        <a:spcBef>
                          <a:spcPts val="0"/>
                        </a:spcBef>
                        <a:spcAft>
                          <a:spcPts val="0"/>
                        </a:spcAft>
                      </a:pPr>
                      <a:r>
                        <a:rPr lang="en-US" sz="700">
                          <a:effectLst/>
                        </a:rPr>
                        <a:t>Points</a:t>
                      </a:r>
                      <a:endParaRPr lang="en-US" sz="1000">
                        <a:effectLst/>
                        <a:latin typeface="Times New Roman" panose="02020603050405020304" pitchFamily="18" charset="0"/>
                        <a:ea typeface="Times New Roman" panose="02020603050405020304" pitchFamily="18" charset="0"/>
                      </a:endParaRPr>
                    </a:p>
                  </a:txBody>
                  <a:tcPr marL="62528" marR="62528" marT="0" marB="0" anchor="b"/>
                </a:tc>
                <a:extLst>
                  <a:ext uri="{0D108BD9-81ED-4DB2-BD59-A6C34878D82A}">
                    <a16:rowId xmlns:a16="http://schemas.microsoft.com/office/drawing/2014/main" val="3970759315"/>
                  </a:ext>
                </a:extLst>
              </a:tr>
              <a:tr h="104394">
                <a:tc>
                  <a:txBody>
                    <a:bodyPr/>
                    <a:lstStyle/>
                    <a:p>
                      <a:pPr marL="0" marR="0">
                        <a:spcBef>
                          <a:spcPts val="0"/>
                        </a:spcBef>
                        <a:spcAft>
                          <a:spcPts val="0"/>
                        </a:spcAft>
                        <a:tabLst>
                          <a:tab pos="457200" algn="l"/>
                        </a:tabLst>
                      </a:pPr>
                      <a:r>
                        <a:rPr lang="en-US" sz="700">
                          <a:effectLst/>
                        </a:rPr>
                        <a:t>HS Diploma plus Associate’s Degree</a:t>
                      </a:r>
                      <a:endParaRPr lang="en-US" sz="1000">
                        <a:effectLst/>
                        <a:latin typeface="Times New Roman" panose="02020603050405020304" pitchFamily="18" charset="0"/>
                        <a:ea typeface="Times New Roman" panose="02020603050405020304" pitchFamily="18" charset="0"/>
                      </a:endParaRPr>
                    </a:p>
                  </a:txBody>
                  <a:tcPr marL="62528" marR="62528" marT="0" marB="0" anchor="ctr"/>
                </a:tc>
                <a:tc>
                  <a:txBody>
                    <a:bodyPr/>
                    <a:lstStyle/>
                    <a:p>
                      <a:pPr marL="0" marR="0" algn="ctr">
                        <a:spcBef>
                          <a:spcPts val="0"/>
                        </a:spcBef>
                        <a:spcAft>
                          <a:spcPts val="0"/>
                        </a:spcAft>
                        <a:tabLst>
                          <a:tab pos="457200" algn="l"/>
                        </a:tabLst>
                      </a:pPr>
                      <a:r>
                        <a:rPr lang="en-US" sz="700">
                          <a:effectLst/>
                        </a:rPr>
                        <a:t>160</a:t>
                      </a:r>
                      <a:endParaRPr lang="en-US" sz="1000">
                        <a:effectLst/>
                        <a:latin typeface="Times New Roman" panose="02020603050405020304" pitchFamily="18" charset="0"/>
                        <a:ea typeface="Times New Roman" panose="02020603050405020304" pitchFamily="18" charset="0"/>
                      </a:endParaRPr>
                    </a:p>
                  </a:txBody>
                  <a:tcPr marL="62528" marR="62528" marT="0" marB="0" anchor="b"/>
                </a:tc>
                <a:extLst>
                  <a:ext uri="{0D108BD9-81ED-4DB2-BD59-A6C34878D82A}">
                    <a16:rowId xmlns:a16="http://schemas.microsoft.com/office/drawing/2014/main" val="3784489048"/>
                  </a:ext>
                </a:extLst>
              </a:tr>
              <a:tr h="730758">
                <a:tc>
                  <a:txBody>
                    <a:bodyPr/>
                    <a:lstStyle/>
                    <a:p>
                      <a:pPr marL="177165" marR="0" indent="-177165">
                        <a:spcBef>
                          <a:spcPts val="0"/>
                        </a:spcBef>
                        <a:spcAft>
                          <a:spcPts val="0"/>
                        </a:spcAft>
                        <a:tabLst>
                          <a:tab pos="177165" algn="l"/>
                          <a:tab pos="457200" algn="l"/>
                        </a:tabLst>
                      </a:pPr>
                      <a:r>
                        <a:rPr lang="en-US" sz="700">
                          <a:effectLst/>
                        </a:rPr>
                        <a:t>HS Diploma plus </a:t>
                      </a:r>
                      <a:endParaRPr lang="en-US" sz="1000">
                        <a:effectLst/>
                      </a:endParaRPr>
                    </a:p>
                    <a:p>
                      <a:pPr marL="177165" marR="0" indent="-177165">
                        <a:spcBef>
                          <a:spcPts val="0"/>
                        </a:spcBef>
                        <a:spcAft>
                          <a:spcPts val="0"/>
                        </a:spcAft>
                        <a:tabLst>
                          <a:tab pos="177165" algn="l"/>
                          <a:tab pos="457200" algn="l"/>
                        </a:tabLst>
                      </a:pPr>
                      <a:r>
                        <a:rPr lang="en-US" sz="700">
                          <a:effectLst/>
                        </a:rPr>
                        <a:t>(a)	AP score of 3 or higher, IB Score of 4 or higher, or CLEP score of 50 or higher</a:t>
                      </a:r>
                      <a:endParaRPr lang="en-US" sz="1000">
                        <a:effectLst/>
                      </a:endParaRPr>
                    </a:p>
                    <a:p>
                      <a:pPr marL="177165" marR="0" indent="-177165">
                        <a:spcBef>
                          <a:spcPts val="0"/>
                        </a:spcBef>
                        <a:spcAft>
                          <a:spcPts val="0"/>
                        </a:spcAft>
                        <a:tabLst>
                          <a:tab pos="177165" algn="l"/>
                          <a:tab pos="457200" algn="l"/>
                        </a:tabLst>
                      </a:pPr>
                      <a:r>
                        <a:rPr lang="en-US" sz="700">
                          <a:effectLst/>
                        </a:rPr>
                        <a:t>	OR</a:t>
                      </a:r>
                      <a:endParaRPr lang="en-US" sz="1000">
                        <a:effectLst/>
                      </a:endParaRPr>
                    </a:p>
                    <a:p>
                      <a:pPr marL="177165" marR="0" indent="-177165">
                        <a:spcBef>
                          <a:spcPts val="0"/>
                        </a:spcBef>
                        <a:spcAft>
                          <a:spcPts val="0"/>
                        </a:spcAft>
                        <a:tabLst>
                          <a:tab pos="177165" algn="l"/>
                          <a:tab pos="457200" algn="l"/>
                        </a:tabLst>
                      </a:pPr>
                      <a:r>
                        <a:rPr lang="en-US" sz="700">
                          <a:effectLst/>
                        </a:rPr>
                        <a:t>(b)	Advanced statewide Jump Start credential</a:t>
                      </a:r>
                      <a:endParaRPr lang="en-US" sz="1000">
                        <a:effectLst/>
                      </a:endParaRPr>
                    </a:p>
                    <a:p>
                      <a:pPr marL="234315" marR="0" indent="-57150">
                        <a:spcBef>
                          <a:spcPts val="0"/>
                        </a:spcBef>
                        <a:spcAft>
                          <a:spcPts val="0"/>
                        </a:spcAft>
                        <a:tabLst>
                          <a:tab pos="5715" algn="l"/>
                          <a:tab pos="457200" algn="l"/>
                        </a:tabLst>
                      </a:pPr>
                      <a:r>
                        <a:rPr lang="en-US" sz="700">
                          <a:effectLst/>
                        </a:rPr>
                        <a:t>*Students achieving both (a) and (b) will generate 160 points.</a:t>
                      </a:r>
                      <a:endParaRPr lang="en-US" sz="1000">
                        <a:effectLst/>
                        <a:latin typeface="Times New Roman" panose="02020603050405020304" pitchFamily="18" charset="0"/>
                        <a:ea typeface="Times New Roman" panose="02020603050405020304" pitchFamily="18" charset="0"/>
                      </a:endParaRPr>
                    </a:p>
                  </a:txBody>
                  <a:tcPr marL="62528" marR="62528" marT="0" marB="0" anchor="ctr"/>
                </a:tc>
                <a:tc>
                  <a:txBody>
                    <a:bodyPr/>
                    <a:lstStyle/>
                    <a:p>
                      <a:pPr marL="0" marR="0" algn="ctr">
                        <a:spcBef>
                          <a:spcPts val="0"/>
                        </a:spcBef>
                        <a:spcAft>
                          <a:spcPts val="0"/>
                        </a:spcAft>
                        <a:tabLst>
                          <a:tab pos="457200" algn="l"/>
                        </a:tabLst>
                      </a:pPr>
                      <a:r>
                        <a:rPr lang="en-US" sz="700">
                          <a:effectLst/>
                        </a:rPr>
                        <a:t>150</a:t>
                      </a:r>
                      <a:endParaRPr lang="en-US" sz="1000">
                        <a:effectLst/>
                        <a:latin typeface="Times New Roman" panose="02020603050405020304" pitchFamily="18" charset="0"/>
                        <a:ea typeface="Times New Roman" panose="02020603050405020304" pitchFamily="18" charset="0"/>
                      </a:endParaRPr>
                    </a:p>
                  </a:txBody>
                  <a:tcPr marL="62528" marR="62528" marT="0" marB="0" anchor="b"/>
                </a:tc>
                <a:extLst>
                  <a:ext uri="{0D108BD9-81ED-4DB2-BD59-A6C34878D82A}">
                    <a16:rowId xmlns:a16="http://schemas.microsoft.com/office/drawing/2014/main" val="4025298916"/>
                  </a:ext>
                </a:extLst>
              </a:tr>
              <a:tr h="1043940">
                <a:tc>
                  <a:txBody>
                    <a:bodyPr/>
                    <a:lstStyle/>
                    <a:p>
                      <a:pPr marL="0" marR="0">
                        <a:spcBef>
                          <a:spcPts val="0"/>
                        </a:spcBef>
                        <a:spcAft>
                          <a:spcPts val="0"/>
                        </a:spcAft>
                        <a:tabLst>
                          <a:tab pos="457200" algn="l"/>
                        </a:tabLst>
                      </a:pPr>
                      <a:r>
                        <a:rPr lang="en-US" sz="700">
                          <a:effectLst/>
                        </a:rPr>
                        <a:t>HS Diploma plus</a:t>
                      </a:r>
                      <a:endParaRPr lang="en-US" sz="1000">
                        <a:effectLst/>
                      </a:endParaRPr>
                    </a:p>
                    <a:p>
                      <a:pPr marL="177165" marR="0" indent="-177165">
                        <a:spcBef>
                          <a:spcPts val="0"/>
                        </a:spcBef>
                        <a:spcAft>
                          <a:spcPts val="0"/>
                        </a:spcAft>
                        <a:tabLst>
                          <a:tab pos="177165" algn="l"/>
                          <a:tab pos="457200" algn="l"/>
                        </a:tabLst>
                      </a:pPr>
                      <a:r>
                        <a:rPr lang="en-US" sz="700">
                          <a:effectLst/>
                        </a:rPr>
                        <a:t>(a)	At least one passing course grade for TOPS core curriculum credit of the following type: AP**, college credit, dual enrollment, or IB**</a:t>
                      </a:r>
                      <a:endParaRPr lang="en-US" sz="1000">
                        <a:effectLst/>
                      </a:endParaRPr>
                    </a:p>
                    <a:p>
                      <a:pPr marL="0" marR="0">
                        <a:spcBef>
                          <a:spcPts val="0"/>
                        </a:spcBef>
                        <a:spcAft>
                          <a:spcPts val="0"/>
                        </a:spcAft>
                      </a:pPr>
                      <a:r>
                        <a:rPr lang="en-US" sz="700">
                          <a:effectLst/>
                        </a:rPr>
                        <a:t>	OR</a:t>
                      </a:r>
                      <a:endParaRPr lang="en-US" sz="1000">
                        <a:effectLst/>
                      </a:endParaRPr>
                    </a:p>
                    <a:p>
                      <a:pPr marL="177165" marR="0" indent="-177165">
                        <a:spcBef>
                          <a:spcPts val="0"/>
                        </a:spcBef>
                        <a:spcAft>
                          <a:spcPts val="0"/>
                        </a:spcAft>
                        <a:tabLst>
                          <a:tab pos="177165" algn="l"/>
                          <a:tab pos="457200" algn="l"/>
                        </a:tabLst>
                      </a:pPr>
                      <a:r>
                        <a:rPr lang="en-US" sz="700">
                          <a:effectLst/>
                        </a:rPr>
                        <a:t>(b)	Basic statewide Jump Start credential</a:t>
                      </a:r>
                      <a:endParaRPr lang="en-US" sz="1000">
                        <a:effectLst/>
                      </a:endParaRPr>
                    </a:p>
                    <a:p>
                      <a:pPr marL="234315" marR="0" indent="-57150">
                        <a:spcBef>
                          <a:spcPts val="0"/>
                        </a:spcBef>
                        <a:spcAft>
                          <a:spcPts val="0"/>
                        </a:spcAft>
                        <a:tabLst>
                          <a:tab pos="5715" algn="l"/>
                          <a:tab pos="457200" algn="l"/>
                        </a:tabLst>
                      </a:pPr>
                      <a:r>
                        <a:rPr lang="en-US" sz="700">
                          <a:effectLst/>
                        </a:rPr>
                        <a:t>*Students achieving both (a) and (b) will generate 115 points.</a:t>
                      </a:r>
                      <a:endParaRPr lang="en-US" sz="1000">
                        <a:effectLst/>
                      </a:endParaRPr>
                    </a:p>
                    <a:p>
                      <a:pPr marL="234315" marR="0" indent="-114300">
                        <a:spcBef>
                          <a:spcPts val="0"/>
                        </a:spcBef>
                        <a:spcAft>
                          <a:spcPts val="0"/>
                        </a:spcAft>
                        <a:tabLst>
                          <a:tab pos="5715" algn="l"/>
                          <a:tab pos="457200" algn="l"/>
                        </a:tabLst>
                      </a:pPr>
                      <a:r>
                        <a:rPr lang="en-US" sz="700">
                          <a:effectLst/>
                        </a:rPr>
                        <a:t>**Students must take the AP/IB exam and pass the course to earn 110 points.</a:t>
                      </a:r>
                      <a:endParaRPr lang="en-US" sz="1000">
                        <a:effectLst/>
                        <a:latin typeface="Times New Roman" panose="02020603050405020304" pitchFamily="18" charset="0"/>
                        <a:ea typeface="Times New Roman" panose="02020603050405020304" pitchFamily="18" charset="0"/>
                      </a:endParaRPr>
                    </a:p>
                  </a:txBody>
                  <a:tcPr marL="62528" marR="62528" marT="0" marB="0" anchor="ctr"/>
                </a:tc>
                <a:tc>
                  <a:txBody>
                    <a:bodyPr/>
                    <a:lstStyle/>
                    <a:p>
                      <a:pPr marL="0" marR="0" algn="ctr">
                        <a:spcBef>
                          <a:spcPts val="0"/>
                        </a:spcBef>
                        <a:spcAft>
                          <a:spcPts val="0"/>
                        </a:spcAft>
                        <a:tabLst>
                          <a:tab pos="457200" algn="l"/>
                        </a:tabLst>
                      </a:pPr>
                      <a:r>
                        <a:rPr lang="en-US" sz="700">
                          <a:effectLst/>
                        </a:rPr>
                        <a:t>110</a:t>
                      </a:r>
                      <a:endParaRPr lang="en-US" sz="1000">
                        <a:effectLst/>
                        <a:latin typeface="Times New Roman" panose="02020603050405020304" pitchFamily="18" charset="0"/>
                        <a:ea typeface="Times New Roman" panose="02020603050405020304" pitchFamily="18" charset="0"/>
                      </a:endParaRPr>
                    </a:p>
                  </a:txBody>
                  <a:tcPr marL="62528" marR="62528" marT="0" marB="0" anchor="b"/>
                </a:tc>
                <a:extLst>
                  <a:ext uri="{0D108BD9-81ED-4DB2-BD59-A6C34878D82A}">
                    <a16:rowId xmlns:a16="http://schemas.microsoft.com/office/drawing/2014/main" val="2857623521"/>
                  </a:ext>
                </a:extLst>
              </a:tr>
              <a:tr h="208788">
                <a:tc>
                  <a:txBody>
                    <a:bodyPr/>
                    <a:lstStyle/>
                    <a:p>
                      <a:pPr marL="0" marR="0">
                        <a:spcBef>
                          <a:spcPts val="0"/>
                        </a:spcBef>
                        <a:spcAft>
                          <a:spcPts val="0"/>
                        </a:spcAft>
                        <a:tabLst>
                          <a:tab pos="457200" algn="l"/>
                        </a:tabLst>
                      </a:pPr>
                      <a:r>
                        <a:rPr lang="en-US" sz="700">
                          <a:effectLst/>
                        </a:rPr>
                        <a:t>Four-year graduate (includes Career Diploma student with a regional Jump Start credential) </a:t>
                      </a:r>
                      <a:endParaRPr lang="en-US" sz="1000">
                        <a:effectLst/>
                        <a:latin typeface="Times New Roman" panose="02020603050405020304" pitchFamily="18" charset="0"/>
                        <a:ea typeface="Times New Roman" panose="02020603050405020304" pitchFamily="18" charset="0"/>
                      </a:endParaRPr>
                    </a:p>
                  </a:txBody>
                  <a:tcPr marL="62528" marR="62528" marT="0" marB="0" anchor="ctr"/>
                </a:tc>
                <a:tc>
                  <a:txBody>
                    <a:bodyPr/>
                    <a:lstStyle/>
                    <a:p>
                      <a:pPr marL="0" marR="0" algn="ctr">
                        <a:spcBef>
                          <a:spcPts val="0"/>
                        </a:spcBef>
                        <a:spcAft>
                          <a:spcPts val="0"/>
                        </a:spcAft>
                        <a:tabLst>
                          <a:tab pos="457200" algn="l"/>
                        </a:tabLst>
                      </a:pPr>
                      <a:r>
                        <a:rPr lang="en-US" sz="700">
                          <a:effectLst/>
                        </a:rPr>
                        <a:t>100</a:t>
                      </a:r>
                      <a:endParaRPr lang="en-US" sz="1000">
                        <a:effectLst/>
                        <a:latin typeface="Times New Roman" panose="02020603050405020304" pitchFamily="18" charset="0"/>
                        <a:ea typeface="Times New Roman" panose="02020603050405020304" pitchFamily="18" charset="0"/>
                      </a:endParaRPr>
                    </a:p>
                  </a:txBody>
                  <a:tcPr marL="62528" marR="62528" marT="0" marB="0" anchor="b"/>
                </a:tc>
                <a:extLst>
                  <a:ext uri="{0D108BD9-81ED-4DB2-BD59-A6C34878D82A}">
                    <a16:rowId xmlns:a16="http://schemas.microsoft.com/office/drawing/2014/main" val="80816650"/>
                  </a:ext>
                </a:extLst>
              </a:tr>
              <a:tr h="626364">
                <a:tc>
                  <a:txBody>
                    <a:bodyPr/>
                    <a:lstStyle/>
                    <a:p>
                      <a:pPr marL="0" marR="0">
                        <a:spcBef>
                          <a:spcPts val="0"/>
                        </a:spcBef>
                        <a:spcAft>
                          <a:spcPts val="0"/>
                        </a:spcAft>
                        <a:tabLst>
                          <a:tab pos="457200" algn="l"/>
                        </a:tabLst>
                      </a:pPr>
                      <a:r>
                        <a:rPr lang="en-US" sz="700">
                          <a:effectLst/>
                        </a:rPr>
                        <a:t>Five-year graduate with any diploma</a:t>
                      </a:r>
                      <a:endParaRPr lang="en-US" sz="1000">
                        <a:effectLst/>
                      </a:endParaRPr>
                    </a:p>
                    <a:p>
                      <a:pPr marL="62865" marR="0" indent="-57150">
                        <a:spcBef>
                          <a:spcPts val="0"/>
                        </a:spcBef>
                        <a:spcAft>
                          <a:spcPts val="0"/>
                        </a:spcAft>
                        <a:tabLst>
                          <a:tab pos="5715" algn="l"/>
                          <a:tab pos="457200" algn="l"/>
                        </a:tabLst>
                      </a:pPr>
                      <a:r>
                        <a:rPr lang="en-US" sz="700">
                          <a:effectLst/>
                        </a:rPr>
                        <a:t>*Five-year graduates who earn an AP score of 3 or higher, an IB score of 4 or higher, a CLEP score of 50 or higher, or an Advanced statewide Jump Start credential will generate 140 points. Five-year graduates who earn an Associate’s Degree will generate 150 points.</a:t>
                      </a:r>
                      <a:endParaRPr lang="en-US" sz="1000">
                        <a:effectLst/>
                        <a:latin typeface="Times New Roman" panose="02020603050405020304" pitchFamily="18" charset="0"/>
                        <a:ea typeface="Times New Roman" panose="02020603050405020304" pitchFamily="18" charset="0"/>
                      </a:endParaRPr>
                    </a:p>
                  </a:txBody>
                  <a:tcPr marL="62528" marR="62528" marT="0" marB="0" anchor="ctr"/>
                </a:tc>
                <a:tc>
                  <a:txBody>
                    <a:bodyPr/>
                    <a:lstStyle/>
                    <a:p>
                      <a:pPr marL="0" marR="0" algn="ctr">
                        <a:spcBef>
                          <a:spcPts val="0"/>
                        </a:spcBef>
                        <a:spcAft>
                          <a:spcPts val="0"/>
                        </a:spcAft>
                        <a:tabLst>
                          <a:tab pos="457200" algn="l"/>
                        </a:tabLst>
                      </a:pPr>
                      <a:r>
                        <a:rPr lang="en-US" sz="700">
                          <a:effectLst/>
                        </a:rPr>
                        <a:t>75</a:t>
                      </a:r>
                      <a:endParaRPr lang="en-US" sz="1000">
                        <a:effectLst/>
                        <a:latin typeface="Times New Roman" panose="02020603050405020304" pitchFamily="18" charset="0"/>
                        <a:ea typeface="Times New Roman" panose="02020603050405020304" pitchFamily="18" charset="0"/>
                      </a:endParaRPr>
                    </a:p>
                  </a:txBody>
                  <a:tcPr marL="62528" marR="62528" marT="0" marB="0" anchor="b"/>
                </a:tc>
                <a:extLst>
                  <a:ext uri="{0D108BD9-81ED-4DB2-BD59-A6C34878D82A}">
                    <a16:rowId xmlns:a16="http://schemas.microsoft.com/office/drawing/2014/main" val="2919820789"/>
                  </a:ext>
                </a:extLst>
              </a:tr>
              <a:tr h="104394">
                <a:tc>
                  <a:txBody>
                    <a:bodyPr/>
                    <a:lstStyle/>
                    <a:p>
                      <a:pPr marL="0" marR="0">
                        <a:spcBef>
                          <a:spcPts val="0"/>
                        </a:spcBef>
                        <a:spcAft>
                          <a:spcPts val="0"/>
                        </a:spcAft>
                        <a:tabLst>
                          <a:tab pos="457200" algn="l"/>
                        </a:tabLst>
                      </a:pPr>
                      <a:r>
                        <a:rPr lang="en-US" sz="700">
                          <a:effectLst/>
                        </a:rPr>
                        <a:t>Six-year graduate with any diploma</a:t>
                      </a:r>
                      <a:endParaRPr lang="en-US" sz="1000">
                        <a:effectLst/>
                        <a:latin typeface="Times New Roman" panose="02020603050405020304" pitchFamily="18" charset="0"/>
                        <a:ea typeface="Times New Roman" panose="02020603050405020304" pitchFamily="18" charset="0"/>
                      </a:endParaRPr>
                    </a:p>
                  </a:txBody>
                  <a:tcPr marL="62528" marR="62528" marT="0" marB="0" anchor="ctr"/>
                </a:tc>
                <a:tc>
                  <a:txBody>
                    <a:bodyPr/>
                    <a:lstStyle/>
                    <a:p>
                      <a:pPr marL="0" marR="0" algn="ctr">
                        <a:spcBef>
                          <a:spcPts val="0"/>
                        </a:spcBef>
                        <a:spcAft>
                          <a:spcPts val="0"/>
                        </a:spcAft>
                        <a:tabLst>
                          <a:tab pos="457200" algn="l"/>
                        </a:tabLst>
                      </a:pPr>
                      <a:r>
                        <a:rPr lang="en-US" sz="700">
                          <a:effectLst/>
                        </a:rPr>
                        <a:t>50</a:t>
                      </a:r>
                      <a:endParaRPr lang="en-US" sz="1000">
                        <a:effectLst/>
                        <a:latin typeface="Times New Roman" panose="02020603050405020304" pitchFamily="18" charset="0"/>
                        <a:ea typeface="Times New Roman" panose="02020603050405020304" pitchFamily="18" charset="0"/>
                      </a:endParaRPr>
                    </a:p>
                  </a:txBody>
                  <a:tcPr marL="62528" marR="62528" marT="0" marB="0" anchor="b"/>
                </a:tc>
                <a:extLst>
                  <a:ext uri="{0D108BD9-81ED-4DB2-BD59-A6C34878D82A}">
                    <a16:rowId xmlns:a16="http://schemas.microsoft.com/office/drawing/2014/main" val="2891692376"/>
                  </a:ext>
                </a:extLst>
              </a:tr>
              <a:tr h="104394">
                <a:tc>
                  <a:txBody>
                    <a:bodyPr/>
                    <a:lstStyle/>
                    <a:p>
                      <a:pPr marL="0" marR="0">
                        <a:spcBef>
                          <a:spcPts val="0"/>
                        </a:spcBef>
                        <a:spcAft>
                          <a:spcPts val="0"/>
                        </a:spcAft>
                        <a:tabLst>
                          <a:tab pos="457200" algn="l"/>
                        </a:tabLst>
                      </a:pPr>
                      <a:r>
                        <a:rPr lang="en-US" sz="700">
                          <a:effectLst/>
                        </a:rPr>
                        <a:t>HiSET plus Jump Start credential</a:t>
                      </a:r>
                      <a:endParaRPr lang="en-US" sz="1000">
                        <a:effectLst/>
                        <a:latin typeface="Times New Roman" panose="02020603050405020304" pitchFamily="18" charset="0"/>
                        <a:ea typeface="Times New Roman" panose="02020603050405020304" pitchFamily="18" charset="0"/>
                      </a:endParaRPr>
                    </a:p>
                  </a:txBody>
                  <a:tcPr marL="62528" marR="62528" marT="0" marB="0" anchor="ctr"/>
                </a:tc>
                <a:tc>
                  <a:txBody>
                    <a:bodyPr/>
                    <a:lstStyle/>
                    <a:p>
                      <a:pPr marL="0" marR="0" algn="ctr">
                        <a:spcBef>
                          <a:spcPts val="0"/>
                        </a:spcBef>
                        <a:spcAft>
                          <a:spcPts val="0"/>
                        </a:spcAft>
                        <a:tabLst>
                          <a:tab pos="457200" algn="l"/>
                        </a:tabLst>
                      </a:pPr>
                      <a:r>
                        <a:rPr lang="en-US" sz="700">
                          <a:effectLst/>
                        </a:rPr>
                        <a:t>40</a:t>
                      </a:r>
                      <a:endParaRPr lang="en-US" sz="1000">
                        <a:effectLst/>
                        <a:latin typeface="Times New Roman" panose="02020603050405020304" pitchFamily="18" charset="0"/>
                        <a:ea typeface="Times New Roman" panose="02020603050405020304" pitchFamily="18" charset="0"/>
                      </a:endParaRPr>
                    </a:p>
                  </a:txBody>
                  <a:tcPr marL="62528" marR="62528" marT="0" marB="0" anchor="b"/>
                </a:tc>
                <a:extLst>
                  <a:ext uri="{0D108BD9-81ED-4DB2-BD59-A6C34878D82A}">
                    <a16:rowId xmlns:a16="http://schemas.microsoft.com/office/drawing/2014/main" val="3645182296"/>
                  </a:ext>
                </a:extLst>
              </a:tr>
              <a:tr h="104394">
                <a:tc>
                  <a:txBody>
                    <a:bodyPr/>
                    <a:lstStyle/>
                    <a:p>
                      <a:pPr marL="0" marR="0">
                        <a:spcBef>
                          <a:spcPts val="0"/>
                        </a:spcBef>
                        <a:spcAft>
                          <a:spcPts val="0"/>
                        </a:spcAft>
                        <a:tabLst>
                          <a:tab pos="457200" algn="l"/>
                        </a:tabLst>
                      </a:pPr>
                      <a:r>
                        <a:rPr lang="en-US" sz="700">
                          <a:effectLst/>
                        </a:rPr>
                        <a:t>HiSET</a:t>
                      </a:r>
                      <a:endParaRPr lang="en-US" sz="1000">
                        <a:effectLst/>
                        <a:latin typeface="Times New Roman" panose="02020603050405020304" pitchFamily="18" charset="0"/>
                        <a:ea typeface="Times New Roman" panose="02020603050405020304" pitchFamily="18" charset="0"/>
                      </a:endParaRPr>
                    </a:p>
                  </a:txBody>
                  <a:tcPr marL="62528" marR="62528" marT="0" marB="0" anchor="ctr"/>
                </a:tc>
                <a:tc>
                  <a:txBody>
                    <a:bodyPr/>
                    <a:lstStyle/>
                    <a:p>
                      <a:pPr marL="0" marR="0" algn="ctr">
                        <a:spcBef>
                          <a:spcPts val="0"/>
                        </a:spcBef>
                        <a:spcAft>
                          <a:spcPts val="0"/>
                        </a:spcAft>
                        <a:tabLst>
                          <a:tab pos="457200" algn="l"/>
                        </a:tabLst>
                      </a:pPr>
                      <a:r>
                        <a:rPr lang="en-US" sz="700">
                          <a:effectLst/>
                        </a:rPr>
                        <a:t>25</a:t>
                      </a:r>
                      <a:endParaRPr lang="en-US" sz="1000">
                        <a:effectLst/>
                        <a:latin typeface="Times New Roman" panose="02020603050405020304" pitchFamily="18" charset="0"/>
                        <a:ea typeface="Times New Roman" panose="02020603050405020304" pitchFamily="18" charset="0"/>
                      </a:endParaRPr>
                    </a:p>
                  </a:txBody>
                  <a:tcPr marL="62528" marR="62528" marT="0" marB="0" anchor="b"/>
                </a:tc>
                <a:extLst>
                  <a:ext uri="{0D108BD9-81ED-4DB2-BD59-A6C34878D82A}">
                    <a16:rowId xmlns:a16="http://schemas.microsoft.com/office/drawing/2014/main" val="3462042037"/>
                  </a:ext>
                </a:extLst>
              </a:tr>
              <a:tr h="104394">
                <a:tc>
                  <a:txBody>
                    <a:bodyPr/>
                    <a:lstStyle/>
                    <a:p>
                      <a:pPr marL="0" marR="0">
                        <a:spcBef>
                          <a:spcPts val="0"/>
                        </a:spcBef>
                        <a:spcAft>
                          <a:spcPts val="0"/>
                        </a:spcAft>
                        <a:tabLst>
                          <a:tab pos="457200" algn="l"/>
                        </a:tabLst>
                      </a:pPr>
                      <a:r>
                        <a:rPr lang="en-US" sz="700">
                          <a:effectLst/>
                        </a:rPr>
                        <a:t>Non-graduate without HiSET</a:t>
                      </a:r>
                      <a:endParaRPr lang="en-US" sz="1000">
                        <a:effectLst/>
                        <a:latin typeface="Times New Roman" panose="02020603050405020304" pitchFamily="18" charset="0"/>
                        <a:ea typeface="Times New Roman" panose="02020603050405020304" pitchFamily="18" charset="0"/>
                      </a:endParaRPr>
                    </a:p>
                  </a:txBody>
                  <a:tcPr marL="62528" marR="62528" marT="0" marB="0"/>
                </a:tc>
                <a:tc>
                  <a:txBody>
                    <a:bodyPr/>
                    <a:lstStyle/>
                    <a:p>
                      <a:pPr marL="0" marR="0" algn="ctr">
                        <a:spcBef>
                          <a:spcPts val="0"/>
                        </a:spcBef>
                        <a:spcAft>
                          <a:spcPts val="0"/>
                        </a:spcAft>
                        <a:tabLst>
                          <a:tab pos="457200" algn="l"/>
                        </a:tabLst>
                      </a:pPr>
                      <a:r>
                        <a:rPr lang="en-US" sz="700" dirty="0">
                          <a:effectLst/>
                        </a:rPr>
                        <a:t>0</a:t>
                      </a:r>
                      <a:endParaRPr lang="en-US" sz="1000" dirty="0">
                        <a:effectLst/>
                        <a:latin typeface="Times New Roman" panose="02020603050405020304" pitchFamily="18" charset="0"/>
                        <a:ea typeface="Times New Roman" panose="02020603050405020304" pitchFamily="18" charset="0"/>
                      </a:endParaRPr>
                    </a:p>
                  </a:txBody>
                  <a:tcPr marL="62528" marR="62528" marT="0" marB="0" anchor="b"/>
                </a:tc>
                <a:extLst>
                  <a:ext uri="{0D108BD9-81ED-4DB2-BD59-A6C34878D82A}">
                    <a16:rowId xmlns:a16="http://schemas.microsoft.com/office/drawing/2014/main" val="3856013421"/>
                  </a:ext>
                </a:extLst>
              </a:tr>
            </a:tbl>
          </a:graphicData>
        </a:graphic>
      </p:graphicFrame>
      <p:sp>
        <p:nvSpPr>
          <p:cNvPr id="3" name="TextBox 2"/>
          <p:cNvSpPr txBox="1"/>
          <p:nvPr/>
        </p:nvSpPr>
        <p:spPr>
          <a:xfrm>
            <a:off x="777240" y="1336375"/>
            <a:ext cx="2297430" cy="2677656"/>
          </a:xfrm>
          <a:prstGeom prst="rect">
            <a:avLst/>
          </a:prstGeom>
          <a:noFill/>
        </p:spPr>
        <p:txBody>
          <a:bodyPr wrap="square" rtlCol="0">
            <a:spAutoFit/>
          </a:bodyPr>
          <a:lstStyle/>
          <a:p>
            <a:r>
              <a:rPr lang="en-US" dirty="0" smtClean="0"/>
              <a:t>The strength of diploma index averages the points awarded to schools for each student in the cohort based on their final exit from high school. The table to the right (also found in Bulletin 111, Chapter 7 and in the SPS calculator) describes all categories and point awards. </a:t>
            </a:r>
            <a:endParaRPr lang="en-US" dirty="0"/>
          </a:p>
        </p:txBody>
      </p:sp>
    </p:spTree>
    <p:extLst>
      <p:ext uri="{BB962C8B-B14F-4D97-AF65-F5344CB8AC3E}">
        <p14:creationId xmlns:p14="http://schemas.microsoft.com/office/powerpoint/2010/main" val="2052502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Inclusion of Students in Alternative School Credential Attainment Index</a:t>
            </a:r>
            <a:endParaRPr dirty="0"/>
          </a:p>
        </p:txBody>
      </p:sp>
    </p:spTree>
    <p:extLst>
      <p:ext uri="{BB962C8B-B14F-4D97-AF65-F5344CB8AC3E}">
        <p14:creationId xmlns:p14="http://schemas.microsoft.com/office/powerpoint/2010/main" val="4005925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Included in the Alternative School</a:t>
            </a:r>
            <a:br>
              <a:rPr lang="en-US" dirty="0" smtClean="0"/>
            </a:br>
            <a:r>
              <a:rPr lang="en-US" dirty="0" smtClean="0"/>
              <a:t>Credential Attainment Index</a:t>
            </a:r>
            <a:endParaRPr lang="en-US" dirty="0"/>
          </a:p>
        </p:txBody>
      </p:sp>
      <p:sp>
        <p:nvSpPr>
          <p:cNvPr id="3" name="Text Placeholder 2"/>
          <p:cNvSpPr>
            <a:spLocks noGrp="1"/>
          </p:cNvSpPr>
          <p:nvPr>
            <p:ph type="body" idx="1"/>
          </p:nvPr>
        </p:nvSpPr>
        <p:spPr/>
        <p:txBody>
          <a:bodyPr/>
          <a:lstStyle/>
          <a:p>
            <a:pPr marL="0" lvl="0" indent="0">
              <a:spcBef>
                <a:spcPts val="0"/>
              </a:spcBef>
              <a:buNone/>
            </a:pPr>
            <a:r>
              <a:rPr lang="en-US" dirty="0"/>
              <a:t>The cohort graduation rosters will include some </a:t>
            </a:r>
            <a:r>
              <a:rPr lang="en-US" dirty="0" smtClean="0"/>
              <a:t>students </a:t>
            </a:r>
            <a:r>
              <a:rPr lang="en-US" dirty="0"/>
              <a:t>that </a:t>
            </a:r>
            <a:r>
              <a:rPr lang="en-US" dirty="0" smtClean="0"/>
              <a:t>are included in the credential attainment index for alternative schools.  </a:t>
            </a:r>
            <a:endParaRPr lang="en-US" u="sng" dirty="0"/>
          </a:p>
          <a:p>
            <a:pPr marL="0" lvl="0" indent="0">
              <a:spcBef>
                <a:spcPts val="360"/>
              </a:spcBef>
              <a:buNone/>
            </a:pPr>
            <a:r>
              <a:rPr lang="en-US" dirty="0"/>
              <a:t>The credential attainment index measures the outcomes of students in grade </a:t>
            </a:r>
            <a:r>
              <a:rPr lang="en-US" dirty="0" smtClean="0"/>
              <a:t>12 attending alternative schools, using the customary strength of diploma index point table.  </a:t>
            </a:r>
          </a:p>
          <a:p>
            <a:pPr marL="285750" indent="-285750">
              <a:spcBef>
                <a:spcPts val="360"/>
              </a:spcBef>
            </a:pPr>
            <a:r>
              <a:rPr lang="en-US" dirty="0" smtClean="0"/>
              <a:t>Unlike the usual accountability model, the index includes all students beginning the year in grade 12 regardless of 4-year cohort assignment.</a:t>
            </a:r>
          </a:p>
          <a:p>
            <a:pPr marL="285750" indent="-285750">
              <a:spcBef>
                <a:spcPts val="360"/>
              </a:spcBef>
            </a:pPr>
            <a:r>
              <a:rPr lang="en-US" dirty="0" smtClean="0"/>
              <a:t>Students who graduate directly from grade 11 will also be included.</a:t>
            </a:r>
          </a:p>
          <a:p>
            <a:pPr marL="285750" indent="-285750">
              <a:spcBef>
                <a:spcPts val="360"/>
              </a:spcBef>
            </a:pPr>
            <a:r>
              <a:rPr lang="en-US" dirty="0" smtClean="0"/>
              <a:t>Students must meet a full academic year rule: enrolled on October 1 and exit from the alternative school by the end of the academic year.</a:t>
            </a:r>
          </a:p>
          <a:p>
            <a:pPr marL="285750" indent="-285750">
              <a:spcBef>
                <a:spcPts val="360"/>
              </a:spcBef>
            </a:pPr>
            <a:r>
              <a:rPr lang="en-US" dirty="0" smtClean="0"/>
              <a:t>In some cases, students may also be members of the school system’s 4-year graduation cohort. </a:t>
            </a:r>
            <a:r>
              <a:rPr lang="en-US" b="1" dirty="0" smtClean="0"/>
              <a:t>These students will have two records on the roster.</a:t>
            </a:r>
          </a:p>
          <a:p>
            <a:pPr marL="0" indent="0">
              <a:spcBef>
                <a:spcPts val="360"/>
              </a:spcBef>
              <a:buNone/>
            </a:pPr>
            <a:endParaRPr lang="en-US" dirty="0"/>
          </a:p>
          <a:p>
            <a:pPr marL="0" lvl="0" indent="0">
              <a:spcBef>
                <a:spcPts val="360"/>
              </a:spcBef>
              <a:buNone/>
            </a:pPr>
            <a:endParaRPr lang="en-US" dirty="0"/>
          </a:p>
        </p:txBody>
      </p:sp>
    </p:spTree>
    <p:extLst>
      <p:ext uri="{BB962C8B-B14F-4D97-AF65-F5344CB8AC3E}">
        <p14:creationId xmlns:p14="http://schemas.microsoft.com/office/powerpoint/2010/main" val="464264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Louisiana Data Review Online System</a:t>
            </a:r>
            <a:endParaRPr dirty="0"/>
          </a:p>
        </p:txBody>
      </p:sp>
    </p:spTree>
    <p:extLst>
      <p:ext uri="{BB962C8B-B14F-4D97-AF65-F5344CB8AC3E}">
        <p14:creationId xmlns:p14="http://schemas.microsoft.com/office/powerpoint/2010/main" val="3787325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LA Data Review to Certify Data</a:t>
            </a:r>
            <a:endParaRPr lang="en-US" dirty="0"/>
          </a:p>
        </p:txBody>
      </p:sp>
      <p:sp>
        <p:nvSpPr>
          <p:cNvPr id="3" name="Text Placeholder 2"/>
          <p:cNvSpPr>
            <a:spLocks noGrp="1"/>
          </p:cNvSpPr>
          <p:nvPr>
            <p:ph type="body" idx="1"/>
          </p:nvPr>
        </p:nvSpPr>
        <p:spPr>
          <a:xfrm>
            <a:off x="430075" y="1231600"/>
            <a:ext cx="8283900" cy="3363600"/>
          </a:xfrm>
        </p:spPr>
        <p:txBody>
          <a:bodyPr/>
          <a:lstStyle/>
          <a:p>
            <a:pPr marL="0" lvl="0" indent="0">
              <a:lnSpc>
                <a:spcPct val="105000"/>
              </a:lnSpc>
              <a:spcBef>
                <a:spcPts val="360"/>
              </a:spcBef>
              <a:buNone/>
            </a:pPr>
            <a:r>
              <a:rPr lang="en-US" b="1" dirty="0"/>
              <a:t>Process</a:t>
            </a:r>
            <a:r>
              <a:rPr lang="en-US" dirty="0"/>
              <a:t>: Each year in spring, school systems </a:t>
            </a:r>
            <a:r>
              <a:rPr lang="en-US" dirty="0" smtClean="0"/>
              <a:t>  </a:t>
            </a:r>
            <a:endParaRPr lang="en-US" dirty="0"/>
          </a:p>
          <a:p>
            <a:pPr marL="0" lvl="0" indent="0">
              <a:lnSpc>
                <a:spcPct val="105000"/>
              </a:lnSpc>
              <a:spcBef>
                <a:spcPts val="360"/>
              </a:spcBef>
              <a:buNone/>
            </a:pPr>
            <a:r>
              <a:rPr lang="en-US" dirty="0"/>
              <a:t>receive cohort rosters through a </a:t>
            </a:r>
          </a:p>
          <a:p>
            <a:pPr marL="0" lvl="0" indent="0">
              <a:lnSpc>
                <a:spcPct val="105000"/>
              </a:lnSpc>
              <a:spcBef>
                <a:spcPts val="360"/>
              </a:spcBef>
              <a:buNone/>
            </a:pPr>
            <a:r>
              <a:rPr lang="en-US" dirty="0"/>
              <a:t>secure web-based platform known as </a:t>
            </a:r>
          </a:p>
          <a:p>
            <a:pPr marL="0" lvl="0" indent="0">
              <a:lnSpc>
                <a:spcPct val="105000"/>
              </a:lnSpc>
              <a:spcBef>
                <a:spcPts val="360"/>
              </a:spcBef>
              <a:buNone/>
            </a:pPr>
            <a:r>
              <a:rPr lang="en-US" dirty="0"/>
              <a:t>Louisiana Data </a:t>
            </a:r>
            <a:r>
              <a:rPr lang="en-US" dirty="0" smtClean="0"/>
              <a:t>Review.</a:t>
            </a:r>
          </a:p>
          <a:p>
            <a:pPr marL="0" lvl="0" indent="0">
              <a:lnSpc>
                <a:spcPct val="105000"/>
              </a:lnSpc>
              <a:spcBef>
                <a:spcPts val="360"/>
              </a:spcBef>
              <a:buNone/>
            </a:pPr>
            <a:endParaRPr lang="en-US" dirty="0"/>
          </a:p>
          <a:p>
            <a:pPr marL="0" lvl="0" indent="0">
              <a:lnSpc>
                <a:spcPct val="105000"/>
              </a:lnSpc>
              <a:spcBef>
                <a:spcPts val="360"/>
              </a:spcBef>
              <a:buNone/>
            </a:pPr>
            <a:r>
              <a:rPr lang="en-US" b="1" dirty="0" smtClean="0"/>
              <a:t>Access: </a:t>
            </a:r>
            <a:r>
              <a:rPr lang="en-US" dirty="0" smtClean="0"/>
              <a:t>Individual </a:t>
            </a:r>
            <a:r>
              <a:rPr lang="en-US" dirty="0"/>
              <a:t>emails with login information are sent only to accountability contacts and backup contacts of record, along with:</a:t>
            </a:r>
          </a:p>
          <a:p>
            <a:pPr marL="461963" lvl="1" indent="-231774">
              <a:lnSpc>
                <a:spcPct val="105000"/>
              </a:lnSpc>
              <a:spcBef>
                <a:spcPts val="360"/>
              </a:spcBef>
            </a:pPr>
            <a:r>
              <a:rPr lang="en-US" dirty="0"/>
              <a:t>Directions on how to use the system</a:t>
            </a:r>
          </a:p>
          <a:p>
            <a:pPr marL="461963" lvl="1" indent="-231774">
              <a:lnSpc>
                <a:spcPct val="105000"/>
              </a:lnSpc>
              <a:spcBef>
                <a:spcPts val="360"/>
              </a:spcBef>
            </a:pPr>
            <a:r>
              <a:rPr lang="en-US" dirty="0"/>
              <a:t>Guides that provides policy information, documentation requirements, file layout</a:t>
            </a:r>
          </a:p>
          <a:p>
            <a:pPr marL="461963" lvl="1" indent="-231774">
              <a:lnSpc>
                <a:spcPct val="105000"/>
              </a:lnSpc>
              <a:spcBef>
                <a:spcPts val="360"/>
              </a:spcBef>
            </a:pPr>
            <a:r>
              <a:rPr lang="en-US" dirty="0"/>
              <a:t>Deadlines for completion of review and requests for change</a:t>
            </a:r>
          </a:p>
          <a:p>
            <a:pPr marL="0" lvl="0" indent="0">
              <a:lnSpc>
                <a:spcPct val="105000"/>
              </a:lnSpc>
              <a:spcBef>
                <a:spcPts val="360"/>
              </a:spcBef>
              <a:buNone/>
            </a:pP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621" y="1179879"/>
            <a:ext cx="3670830" cy="1858596"/>
          </a:xfrm>
          <a:prstGeom prst="rect">
            <a:avLst/>
          </a:prstGeom>
        </p:spPr>
      </p:pic>
    </p:spTree>
    <p:extLst>
      <p:ext uri="{BB962C8B-B14F-4D97-AF65-F5344CB8AC3E}">
        <p14:creationId xmlns:p14="http://schemas.microsoft.com/office/powerpoint/2010/main" val="1998110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85"/>
          <p:cNvSpPr txBox="1">
            <a:spLocks noGrp="1"/>
          </p:cNvSpPr>
          <p:nvPr>
            <p:ph type="title"/>
          </p:nvPr>
        </p:nvSpPr>
        <p:spPr>
          <a:xfrm>
            <a:off x="0"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Certifying Cohort Graduation Data: Review</a:t>
            </a:r>
            <a:endParaRPr dirty="0"/>
          </a:p>
        </p:txBody>
      </p:sp>
      <p:sp>
        <p:nvSpPr>
          <p:cNvPr id="278" name="Google Shape;278;p85"/>
          <p:cNvSpPr txBox="1">
            <a:spLocks noGrp="1"/>
          </p:cNvSpPr>
          <p:nvPr>
            <p:ph type="body" idx="1"/>
          </p:nvPr>
        </p:nvSpPr>
        <p:spPr>
          <a:xfrm>
            <a:off x="276224" y="1171575"/>
            <a:ext cx="8353425" cy="1743075"/>
          </a:xfrm>
          <a:prstGeom prst="rect">
            <a:avLst/>
          </a:prstGeom>
        </p:spPr>
        <p:txBody>
          <a:bodyPr spcFirstLastPara="1" wrap="square" lIns="91425" tIns="91425" rIns="91425" bIns="91425" anchor="t" anchorCtr="0">
            <a:noAutofit/>
          </a:bodyPr>
          <a:lstStyle/>
          <a:p>
            <a:pPr marL="0" lvl="0" indent="0">
              <a:spcBef>
                <a:spcPts val="0"/>
              </a:spcBef>
              <a:buNone/>
            </a:pPr>
            <a:r>
              <a:rPr lang="en-US" dirty="0"/>
              <a:t>When users </a:t>
            </a:r>
            <a:r>
              <a:rPr lang="en-US" dirty="0" smtClean="0"/>
              <a:t>log in </a:t>
            </a:r>
            <a:r>
              <a:rPr lang="en-US" dirty="0"/>
              <a:t>into the system, they will be able to download rosters in Excel format for each school in their LEA.  The accountability contact is responsible for providing the rosters to schools and developing their own system for receiving requests for change.</a:t>
            </a:r>
          </a:p>
          <a:p>
            <a:pPr marL="0" lvl="0" indent="0">
              <a:spcBef>
                <a:spcPts val="0"/>
              </a:spcBef>
              <a:buNone/>
            </a:pPr>
            <a:endParaRPr lang="en-US" dirty="0"/>
          </a:p>
          <a:p>
            <a:pPr marL="0" lvl="0" indent="0">
              <a:spcBef>
                <a:spcPts val="0"/>
              </a:spcBef>
              <a:buNone/>
            </a:pPr>
            <a:r>
              <a:rPr lang="en-US" dirty="0"/>
              <a:t>Accountability contacts will need to develop a timeline with school personnel that allows them sufficient time to complete all requests by the deadline.</a:t>
            </a:r>
          </a:p>
          <a:p>
            <a:pPr marL="0" lvl="0" indent="0" algn="l" rtl="0">
              <a:spcBef>
                <a:spcPts val="750"/>
              </a:spcBef>
              <a:spcAft>
                <a:spcPts val="0"/>
              </a:spcAft>
              <a:buNone/>
            </a:pPr>
            <a:endParaRPr lang="en-US" dirty="0" smtClean="0"/>
          </a:p>
          <a:p>
            <a:pPr marL="0" lvl="0" indent="0" algn="l" rtl="0">
              <a:spcBef>
                <a:spcPts val="750"/>
              </a:spcBef>
              <a:spcAft>
                <a:spcPts val="0"/>
              </a:spcAft>
              <a:buNone/>
            </a:pPr>
            <a:endParaRPr dirty="0"/>
          </a:p>
        </p:txBody>
      </p:sp>
      <p:graphicFrame>
        <p:nvGraphicFramePr>
          <p:cNvPr id="2" name="Table 1"/>
          <p:cNvGraphicFramePr>
            <a:graphicFrameLocks noGrp="1"/>
          </p:cNvGraphicFramePr>
          <p:nvPr>
            <p:extLst>
              <p:ext uri="{D42A27DB-BD31-4B8C-83A1-F6EECF244321}">
                <p14:modId xmlns:p14="http://schemas.microsoft.com/office/powerpoint/2010/main" val="2103573445"/>
              </p:ext>
            </p:extLst>
          </p:nvPr>
        </p:nvGraphicFramePr>
        <p:xfrm>
          <a:off x="276224" y="2974838"/>
          <a:ext cx="7886698" cy="685212"/>
        </p:xfrm>
        <a:graphic>
          <a:graphicData uri="http://schemas.openxmlformats.org/drawingml/2006/table">
            <a:tbl>
              <a:tblPr>
                <a:tableStyleId>{47E5B1D7-7E24-4C7A-94C0-64FDCA702A4B}</a:tableStyleId>
              </a:tblPr>
              <a:tblGrid>
                <a:gridCol w="329542">
                  <a:extLst>
                    <a:ext uri="{9D8B030D-6E8A-4147-A177-3AD203B41FA5}">
                      <a16:colId xmlns:a16="http://schemas.microsoft.com/office/drawing/2014/main" val="2537027073"/>
                    </a:ext>
                  </a:extLst>
                </a:gridCol>
                <a:gridCol w="329542">
                  <a:extLst>
                    <a:ext uri="{9D8B030D-6E8A-4147-A177-3AD203B41FA5}">
                      <a16:colId xmlns:a16="http://schemas.microsoft.com/office/drawing/2014/main" val="1210803127"/>
                    </a:ext>
                  </a:extLst>
                </a:gridCol>
                <a:gridCol w="329542">
                  <a:extLst>
                    <a:ext uri="{9D8B030D-6E8A-4147-A177-3AD203B41FA5}">
                      <a16:colId xmlns:a16="http://schemas.microsoft.com/office/drawing/2014/main" val="2355227732"/>
                    </a:ext>
                  </a:extLst>
                </a:gridCol>
                <a:gridCol w="329542">
                  <a:extLst>
                    <a:ext uri="{9D8B030D-6E8A-4147-A177-3AD203B41FA5}">
                      <a16:colId xmlns:a16="http://schemas.microsoft.com/office/drawing/2014/main" val="3073035199"/>
                    </a:ext>
                  </a:extLst>
                </a:gridCol>
                <a:gridCol w="816990">
                  <a:extLst>
                    <a:ext uri="{9D8B030D-6E8A-4147-A177-3AD203B41FA5}">
                      <a16:colId xmlns:a16="http://schemas.microsoft.com/office/drawing/2014/main" val="3388918566"/>
                    </a:ext>
                  </a:extLst>
                </a:gridCol>
                <a:gridCol w="508044">
                  <a:extLst>
                    <a:ext uri="{9D8B030D-6E8A-4147-A177-3AD203B41FA5}">
                      <a16:colId xmlns:a16="http://schemas.microsoft.com/office/drawing/2014/main" val="1978830734"/>
                    </a:ext>
                  </a:extLst>
                </a:gridCol>
                <a:gridCol w="329542">
                  <a:extLst>
                    <a:ext uri="{9D8B030D-6E8A-4147-A177-3AD203B41FA5}">
                      <a16:colId xmlns:a16="http://schemas.microsoft.com/office/drawing/2014/main" val="2733644473"/>
                    </a:ext>
                  </a:extLst>
                </a:gridCol>
                <a:gridCol w="425659">
                  <a:extLst>
                    <a:ext uri="{9D8B030D-6E8A-4147-A177-3AD203B41FA5}">
                      <a16:colId xmlns:a16="http://schemas.microsoft.com/office/drawing/2014/main" val="2410680447"/>
                    </a:ext>
                  </a:extLst>
                </a:gridCol>
                <a:gridCol w="365586">
                  <a:extLst>
                    <a:ext uri="{9D8B030D-6E8A-4147-A177-3AD203B41FA5}">
                      <a16:colId xmlns:a16="http://schemas.microsoft.com/office/drawing/2014/main" val="599517726"/>
                    </a:ext>
                  </a:extLst>
                </a:gridCol>
                <a:gridCol w="384466">
                  <a:extLst>
                    <a:ext uri="{9D8B030D-6E8A-4147-A177-3AD203B41FA5}">
                      <a16:colId xmlns:a16="http://schemas.microsoft.com/office/drawing/2014/main" val="3015544224"/>
                    </a:ext>
                  </a:extLst>
                </a:gridCol>
                <a:gridCol w="329542">
                  <a:extLst>
                    <a:ext uri="{9D8B030D-6E8A-4147-A177-3AD203B41FA5}">
                      <a16:colId xmlns:a16="http://schemas.microsoft.com/office/drawing/2014/main" val="4225074136"/>
                    </a:ext>
                  </a:extLst>
                </a:gridCol>
                <a:gridCol w="406779">
                  <a:extLst>
                    <a:ext uri="{9D8B030D-6E8A-4147-A177-3AD203B41FA5}">
                      <a16:colId xmlns:a16="http://schemas.microsoft.com/office/drawing/2014/main" val="1903896574"/>
                    </a:ext>
                  </a:extLst>
                </a:gridCol>
                <a:gridCol w="386182">
                  <a:extLst>
                    <a:ext uri="{9D8B030D-6E8A-4147-A177-3AD203B41FA5}">
                      <a16:colId xmlns:a16="http://schemas.microsoft.com/office/drawing/2014/main" val="745210165"/>
                    </a:ext>
                  </a:extLst>
                </a:gridCol>
                <a:gridCol w="329542">
                  <a:extLst>
                    <a:ext uri="{9D8B030D-6E8A-4147-A177-3AD203B41FA5}">
                      <a16:colId xmlns:a16="http://schemas.microsoft.com/office/drawing/2014/main" val="798059459"/>
                    </a:ext>
                  </a:extLst>
                </a:gridCol>
                <a:gridCol w="329542">
                  <a:extLst>
                    <a:ext uri="{9D8B030D-6E8A-4147-A177-3AD203B41FA5}">
                      <a16:colId xmlns:a16="http://schemas.microsoft.com/office/drawing/2014/main" val="1457900182"/>
                    </a:ext>
                  </a:extLst>
                </a:gridCol>
                <a:gridCol w="329542">
                  <a:extLst>
                    <a:ext uri="{9D8B030D-6E8A-4147-A177-3AD203B41FA5}">
                      <a16:colId xmlns:a16="http://schemas.microsoft.com/office/drawing/2014/main" val="2356593152"/>
                    </a:ext>
                  </a:extLst>
                </a:gridCol>
                <a:gridCol w="968030">
                  <a:extLst>
                    <a:ext uri="{9D8B030D-6E8A-4147-A177-3AD203B41FA5}">
                      <a16:colId xmlns:a16="http://schemas.microsoft.com/office/drawing/2014/main" val="786339366"/>
                    </a:ext>
                  </a:extLst>
                </a:gridCol>
                <a:gridCol w="329542">
                  <a:extLst>
                    <a:ext uri="{9D8B030D-6E8A-4147-A177-3AD203B41FA5}">
                      <a16:colId xmlns:a16="http://schemas.microsoft.com/office/drawing/2014/main" val="2160623933"/>
                    </a:ext>
                  </a:extLst>
                </a:gridCol>
                <a:gridCol w="329542">
                  <a:extLst>
                    <a:ext uri="{9D8B030D-6E8A-4147-A177-3AD203B41FA5}">
                      <a16:colId xmlns:a16="http://schemas.microsoft.com/office/drawing/2014/main" val="1246713509"/>
                    </a:ext>
                  </a:extLst>
                </a:gridCol>
              </a:tblGrid>
              <a:tr h="309148">
                <a:tc>
                  <a:txBody>
                    <a:bodyPr/>
                    <a:lstStyle/>
                    <a:p>
                      <a:pPr algn="ctr" fontAlgn="ctr"/>
                      <a:r>
                        <a:rPr lang="en-US" sz="600" u="none" strike="noStrike">
                          <a:effectLst/>
                        </a:rPr>
                        <a:t>First Name</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Last Name</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Birth Date</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Gender</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Ethnicity</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Economically Disadvantaged</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LEP</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Special Education Code</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Homeless</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Military Affiliation</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Foster</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Last Grade Placement</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Exit Date</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Exit Code</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Drop Flag</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Grad Flag</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End Category Description</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Site Flag</a:t>
                      </a:r>
                      <a:endParaRPr lang="en-US" sz="600" b="1"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LEA Flag</a:t>
                      </a:r>
                      <a:endParaRPr lang="en-US" sz="600" b="1" i="0" u="none" strike="noStrike">
                        <a:solidFill>
                          <a:srgbClr val="000000"/>
                        </a:solidFill>
                        <a:effectLst/>
                        <a:latin typeface="Calibri" panose="020F0502020204030204" pitchFamily="34" charset="0"/>
                      </a:endParaRPr>
                    </a:p>
                  </a:txBody>
                  <a:tcPr marL="5152" marR="5152" marT="5152" marB="0" anchor="ctr"/>
                </a:tc>
                <a:extLst>
                  <a:ext uri="{0D108BD9-81ED-4DB2-BD59-A6C34878D82A}">
                    <a16:rowId xmlns:a16="http://schemas.microsoft.com/office/drawing/2014/main" val="3694180443"/>
                  </a:ext>
                </a:extLst>
              </a:tr>
              <a:tr h="103049">
                <a:tc>
                  <a:txBody>
                    <a:bodyPr/>
                    <a:lstStyle/>
                    <a:p>
                      <a:pPr algn="ctr" fontAlgn="ctr"/>
                      <a:r>
                        <a:rPr lang="en-US" sz="600" u="none" strike="noStrike">
                          <a:effectLst/>
                        </a:rPr>
                        <a:t>X</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XXX</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17</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F</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Black (not Hispanic)</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Y</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01</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0</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N</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N</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N</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12</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05/24/2019</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04</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N</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Y</a:t>
                      </a:r>
                      <a:endParaRPr lang="en-US" sz="600" b="0" i="0" u="none" strike="noStrike">
                        <a:effectLst/>
                        <a:latin typeface="Calibri" panose="020F0502020204030204" pitchFamily="34" charset="0"/>
                      </a:endParaRPr>
                    </a:p>
                  </a:txBody>
                  <a:tcPr marL="5152" marR="5152" marT="5152" marB="0" anchor="ctr"/>
                </a:tc>
                <a:tc>
                  <a:txBody>
                    <a:bodyPr/>
                    <a:lstStyle/>
                    <a:p>
                      <a:pPr algn="l" fontAlgn="ctr"/>
                      <a:r>
                        <a:rPr lang="en-US" sz="600" u="none" strike="noStrike">
                          <a:effectLst/>
                        </a:rPr>
                        <a:t>Graduate</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Y</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Y</a:t>
                      </a:r>
                      <a:endParaRPr lang="en-US" sz="600" b="0" i="0" u="none" strike="noStrike">
                        <a:effectLst/>
                        <a:latin typeface="Calibri" panose="020F0502020204030204" pitchFamily="34" charset="0"/>
                      </a:endParaRPr>
                    </a:p>
                  </a:txBody>
                  <a:tcPr marL="5152" marR="5152" marT="5152" marB="0" anchor="ctr"/>
                </a:tc>
                <a:extLst>
                  <a:ext uri="{0D108BD9-81ED-4DB2-BD59-A6C34878D82A}">
                    <a16:rowId xmlns:a16="http://schemas.microsoft.com/office/drawing/2014/main" val="3778597290"/>
                  </a:ext>
                </a:extLst>
              </a:tr>
              <a:tr h="103049">
                <a:tc>
                  <a:txBody>
                    <a:bodyPr/>
                    <a:lstStyle/>
                    <a:p>
                      <a:pPr algn="ctr" fontAlgn="ctr"/>
                      <a:r>
                        <a:rPr lang="en-US" sz="600" u="none" strike="noStrike">
                          <a:effectLst/>
                        </a:rPr>
                        <a:t>Y</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YYY</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06</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M</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Black (not Hispanic)</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Y</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01</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0</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N</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N</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N</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12</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05/24/2019</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04</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N</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Y</a:t>
                      </a:r>
                      <a:endParaRPr lang="en-US" sz="600" b="0" i="0" u="none" strike="noStrike">
                        <a:effectLst/>
                        <a:latin typeface="Calibri" panose="020F0502020204030204" pitchFamily="34" charset="0"/>
                      </a:endParaRPr>
                    </a:p>
                  </a:txBody>
                  <a:tcPr marL="5152" marR="5152" marT="5152" marB="0" anchor="ctr"/>
                </a:tc>
                <a:tc>
                  <a:txBody>
                    <a:bodyPr/>
                    <a:lstStyle/>
                    <a:p>
                      <a:pPr algn="l" fontAlgn="ctr"/>
                      <a:r>
                        <a:rPr lang="en-US" sz="600" u="none" strike="noStrike">
                          <a:effectLst/>
                        </a:rPr>
                        <a:t>Graduate</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a:effectLst/>
                        </a:rPr>
                        <a:t>Y</a:t>
                      </a:r>
                      <a:endParaRPr lang="en-US" sz="600" b="0" i="0" u="none" strike="noStrike">
                        <a:effectLst/>
                        <a:latin typeface="Calibri" panose="020F0502020204030204" pitchFamily="34" charset="0"/>
                      </a:endParaRPr>
                    </a:p>
                  </a:txBody>
                  <a:tcPr marL="5152" marR="5152" marT="5152" marB="0" anchor="ctr"/>
                </a:tc>
                <a:tc>
                  <a:txBody>
                    <a:bodyPr/>
                    <a:lstStyle/>
                    <a:p>
                      <a:pPr algn="ctr" fontAlgn="ctr"/>
                      <a:r>
                        <a:rPr lang="en-US" sz="600" u="none" strike="noStrike" dirty="0">
                          <a:effectLst/>
                        </a:rPr>
                        <a:t>Y</a:t>
                      </a:r>
                      <a:endParaRPr lang="en-US" sz="600" b="0" i="0" u="none" strike="noStrike" dirty="0">
                        <a:effectLst/>
                        <a:latin typeface="Calibri" panose="020F0502020204030204" pitchFamily="34" charset="0"/>
                      </a:endParaRPr>
                    </a:p>
                  </a:txBody>
                  <a:tcPr marL="5152" marR="5152" marT="5152" marB="0" anchor="ctr"/>
                </a:tc>
                <a:extLst>
                  <a:ext uri="{0D108BD9-81ED-4DB2-BD59-A6C34878D82A}">
                    <a16:rowId xmlns:a16="http://schemas.microsoft.com/office/drawing/2014/main" val="694000330"/>
                  </a:ext>
                </a:extLst>
              </a:tr>
            </a:tbl>
          </a:graphicData>
        </a:graphic>
      </p:graphicFrame>
    </p:spTree>
    <p:extLst>
      <p:ext uri="{BB962C8B-B14F-4D97-AF65-F5344CB8AC3E}">
        <p14:creationId xmlns:p14="http://schemas.microsoft.com/office/powerpoint/2010/main" val="2849802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Certifying Cohort Graduation: Requests for Change</a:t>
            </a:r>
            <a:endParaRPr lang="en-US" dirty="0"/>
          </a:p>
        </p:txBody>
      </p:sp>
      <p:sp>
        <p:nvSpPr>
          <p:cNvPr id="3" name="Text Placeholder 2"/>
          <p:cNvSpPr>
            <a:spLocks noGrp="1"/>
          </p:cNvSpPr>
          <p:nvPr>
            <p:ph type="body" idx="1"/>
          </p:nvPr>
        </p:nvSpPr>
        <p:spPr/>
        <p:txBody>
          <a:bodyPr/>
          <a:lstStyle/>
          <a:p>
            <a:pPr marL="0" lvl="0" indent="0">
              <a:spcBef>
                <a:spcPts val="0"/>
              </a:spcBef>
              <a:buNone/>
            </a:pPr>
            <a:r>
              <a:rPr lang="en-US" dirty="0"/>
              <a:t>For each student on the roster, accountability contacts are provided with important data elements,  some of which can be edited by a documented request.</a:t>
            </a:r>
          </a:p>
          <a:p>
            <a:pPr marL="0" lvl="0" indent="0">
              <a:spcBef>
                <a:spcPts val="0"/>
              </a:spcBef>
              <a:buNone/>
            </a:pPr>
            <a:endParaRPr lang="en-US" dirty="0" smtClean="0"/>
          </a:p>
          <a:p>
            <a:pPr marL="0" lvl="0" indent="0">
              <a:spcBef>
                <a:spcPts val="0"/>
              </a:spcBef>
              <a:buNone/>
            </a:pPr>
            <a:endParaRPr lang="en-US" dirty="0"/>
          </a:p>
          <a:p>
            <a:pPr marL="0" lvl="0" indent="0">
              <a:spcBef>
                <a:spcPts val="0"/>
              </a:spcBef>
              <a:buNone/>
            </a:pPr>
            <a:endParaRPr lang="en-US" dirty="0"/>
          </a:p>
          <a:p>
            <a:pPr marL="285750" lvl="0" indent="-285750">
              <a:spcBef>
                <a:spcPts val="0"/>
              </a:spcBef>
            </a:pPr>
            <a:endParaRPr lang="en-US" b="1" dirty="0" smtClean="0"/>
          </a:p>
          <a:p>
            <a:pPr marL="285750" lvl="0" indent="-285750">
              <a:spcBef>
                <a:spcPts val="0"/>
              </a:spcBef>
            </a:pPr>
            <a:endParaRPr lang="en-US" b="1" dirty="0"/>
          </a:p>
          <a:p>
            <a:pPr marL="285750" lvl="0" indent="-285750">
              <a:spcBef>
                <a:spcPts val="0"/>
              </a:spcBef>
            </a:pPr>
            <a:endParaRPr lang="en-US" b="1" dirty="0" smtClean="0"/>
          </a:p>
          <a:p>
            <a:pPr marL="285750" lvl="0" indent="-285750">
              <a:spcBef>
                <a:spcPts val="0"/>
              </a:spcBef>
            </a:pPr>
            <a:endParaRPr lang="en-US" b="1" dirty="0"/>
          </a:p>
          <a:p>
            <a:pPr marL="285750" lvl="0" indent="-285750">
              <a:spcBef>
                <a:spcPts val="0"/>
              </a:spcBef>
            </a:pPr>
            <a:endParaRPr lang="en-US" b="1" dirty="0" smtClean="0"/>
          </a:p>
          <a:p>
            <a:pPr marL="285750" lvl="0" indent="-285750">
              <a:spcBef>
                <a:spcPts val="0"/>
              </a:spcBef>
            </a:pPr>
            <a:endParaRPr lang="en-US" b="1"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33601071"/>
              </p:ext>
            </p:extLst>
          </p:nvPr>
        </p:nvGraphicFramePr>
        <p:xfrm>
          <a:off x="581025" y="2035175"/>
          <a:ext cx="8132949" cy="2778760"/>
        </p:xfrm>
        <a:graphic>
          <a:graphicData uri="http://schemas.openxmlformats.org/drawingml/2006/table">
            <a:tbl>
              <a:tblPr firstRow="1" bandRow="1">
                <a:tableStyleId>{47E5B1D7-7E24-4C7A-94C0-64FDCA702A4B}</a:tableStyleId>
              </a:tblPr>
              <a:tblGrid>
                <a:gridCol w="1981103">
                  <a:extLst>
                    <a:ext uri="{9D8B030D-6E8A-4147-A177-3AD203B41FA5}">
                      <a16:colId xmlns:a16="http://schemas.microsoft.com/office/drawing/2014/main" val="1502855079"/>
                    </a:ext>
                  </a:extLst>
                </a:gridCol>
                <a:gridCol w="2752690">
                  <a:extLst>
                    <a:ext uri="{9D8B030D-6E8A-4147-A177-3AD203B41FA5}">
                      <a16:colId xmlns:a16="http://schemas.microsoft.com/office/drawing/2014/main" val="2186695546"/>
                    </a:ext>
                  </a:extLst>
                </a:gridCol>
                <a:gridCol w="3399156">
                  <a:extLst>
                    <a:ext uri="{9D8B030D-6E8A-4147-A177-3AD203B41FA5}">
                      <a16:colId xmlns:a16="http://schemas.microsoft.com/office/drawing/2014/main" val="1820243012"/>
                    </a:ext>
                  </a:extLst>
                </a:gridCol>
              </a:tblGrid>
              <a:tr h="370840">
                <a:tc>
                  <a:txBody>
                    <a:bodyPr/>
                    <a:lstStyle/>
                    <a:p>
                      <a:pPr algn="ctr"/>
                      <a:r>
                        <a:rPr lang="en-US" b="1" dirty="0" smtClean="0">
                          <a:latin typeface="Calibri" panose="020F0502020204030204" pitchFamily="34" charset="0"/>
                          <a:cs typeface="Calibri" panose="020F0502020204030204" pitchFamily="34" charset="0"/>
                        </a:rPr>
                        <a:t>Data Element</a:t>
                      </a:r>
                      <a:endParaRPr lang="en-US" b="1"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pPr algn="ctr"/>
                      <a:r>
                        <a:rPr lang="en-US" b="1" dirty="0" smtClean="0">
                          <a:latin typeface="Calibri" panose="020F0502020204030204" pitchFamily="34" charset="0"/>
                          <a:cs typeface="Calibri" panose="020F0502020204030204" pitchFamily="34" charset="0"/>
                        </a:rPr>
                        <a:t>What Do the Data Indicate?</a:t>
                      </a:r>
                      <a:endParaRPr lang="en-US" b="1"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pPr algn="ctr"/>
                      <a:r>
                        <a:rPr lang="en-US" b="1" dirty="0" smtClean="0">
                          <a:latin typeface="Calibri" panose="020F0502020204030204" pitchFamily="34" charset="0"/>
                          <a:cs typeface="Calibri" panose="020F0502020204030204" pitchFamily="34" charset="0"/>
                        </a:rPr>
                        <a:t>How is the data provided?</a:t>
                      </a:r>
                      <a:endParaRPr lang="en-US" b="1"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extLst>
                  <a:ext uri="{0D108BD9-81ED-4DB2-BD59-A6C34878D82A}">
                    <a16:rowId xmlns:a16="http://schemas.microsoft.com/office/drawing/2014/main" val="3883417224"/>
                  </a:ext>
                </a:extLst>
              </a:tr>
              <a:tr h="370840">
                <a:tc>
                  <a:txBody>
                    <a:bodyPr/>
                    <a:lstStyle/>
                    <a:p>
                      <a:r>
                        <a:rPr lang="en-US" dirty="0" smtClean="0">
                          <a:latin typeface="Calibri" panose="020F0502020204030204" pitchFamily="34" charset="0"/>
                          <a:cs typeface="Calibri" panose="020F0502020204030204" pitchFamily="34" charset="0"/>
                        </a:rPr>
                        <a:t>Student Inclusion</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Does this student count</a:t>
                      </a:r>
                      <a:r>
                        <a:rPr lang="en-US" baseline="0" dirty="0" smtClean="0">
                          <a:latin typeface="Calibri" panose="020F0502020204030204" pitchFamily="34" charset="0"/>
                          <a:cs typeface="Calibri" panose="020F0502020204030204" pitchFamily="34" charset="0"/>
                        </a:rPr>
                        <a:t> in the graduation rate of the school and/or school system?</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Student</a:t>
                      </a:r>
                      <a:r>
                        <a:rPr lang="en-US" baseline="0"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records</a:t>
                      </a:r>
                      <a:r>
                        <a:rPr lang="en-US" baseline="0" dirty="0" smtClean="0">
                          <a:latin typeface="Calibri" panose="020F0502020204030204" pitchFamily="34" charset="0"/>
                          <a:cs typeface="Calibri" panose="020F0502020204030204" pitchFamily="34" charset="0"/>
                        </a:rPr>
                        <a:t> include </a:t>
                      </a:r>
                      <a:r>
                        <a:rPr lang="en-US" dirty="0" smtClean="0">
                          <a:latin typeface="Calibri" panose="020F0502020204030204" pitchFamily="34" charset="0"/>
                          <a:cs typeface="Calibri" panose="020F0502020204030204" pitchFamily="34" charset="0"/>
                        </a:rPr>
                        <a:t>an LEA flag</a:t>
                      </a:r>
                      <a:r>
                        <a:rPr lang="en-US" baseline="0" dirty="0" smtClean="0">
                          <a:latin typeface="Calibri" panose="020F0502020204030204" pitchFamily="34" charset="0"/>
                          <a:cs typeface="Calibri" panose="020F0502020204030204" pitchFamily="34" charset="0"/>
                        </a:rPr>
                        <a:t> to indicate inclusion in school system and a Site flag to indicate inclusion at school.</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05050285"/>
                  </a:ext>
                </a:extLst>
              </a:tr>
              <a:tr h="370840">
                <a:tc>
                  <a:txBody>
                    <a:bodyPr/>
                    <a:lstStyle/>
                    <a:p>
                      <a:r>
                        <a:rPr lang="en-US" dirty="0" smtClean="0">
                          <a:latin typeface="Calibri" panose="020F0502020204030204" pitchFamily="34" charset="0"/>
                          <a:cs typeface="Calibri" panose="020F0502020204030204" pitchFamily="34" charset="0"/>
                        </a:rPr>
                        <a:t>Graduation</a:t>
                      </a:r>
                      <a:r>
                        <a:rPr lang="en-US" baseline="0" dirty="0" smtClean="0">
                          <a:latin typeface="Calibri" panose="020F0502020204030204" pitchFamily="34" charset="0"/>
                          <a:cs typeface="Calibri" panose="020F0502020204030204" pitchFamily="34" charset="0"/>
                        </a:rPr>
                        <a:t> Status</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Did this student graduate with an AP score of 3,</a:t>
                      </a:r>
                      <a:r>
                        <a:rPr lang="en-US" baseline="0" dirty="0" smtClean="0">
                          <a:latin typeface="Calibri" panose="020F0502020204030204" pitchFamily="34" charset="0"/>
                          <a:cs typeface="Calibri" panose="020F0502020204030204" pitchFamily="34" charset="0"/>
                        </a:rPr>
                        <a:t> a CLEP score of 50+; Tops Core-aligned DE or a Jump Start credential?</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Columns are provided for</a:t>
                      </a:r>
                      <a:r>
                        <a:rPr lang="en-US" baseline="0" dirty="0" smtClean="0">
                          <a:latin typeface="Calibri" panose="020F0502020204030204" pitchFamily="34" charset="0"/>
                          <a:cs typeface="Calibri" panose="020F0502020204030204" pitchFamily="34" charset="0"/>
                        </a:rPr>
                        <a:t> all student records with flags of Yes to indicate individual credentials earned and points awarded</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29652513"/>
                  </a:ext>
                </a:extLst>
              </a:tr>
              <a:tr h="370840">
                <a:tc>
                  <a:txBody>
                    <a:bodyPr/>
                    <a:lstStyle/>
                    <a:p>
                      <a:r>
                        <a:rPr lang="en-US" dirty="0" smtClean="0">
                          <a:latin typeface="Calibri" panose="020F0502020204030204" pitchFamily="34" charset="0"/>
                          <a:cs typeface="Calibri" panose="020F0502020204030204" pitchFamily="34" charset="0"/>
                        </a:rPr>
                        <a:t>Enrollment Records</a:t>
                      </a:r>
                      <a:endParaRPr lang="en-US" dirty="0">
                        <a:latin typeface="Calibri" panose="020F0502020204030204" pitchFamily="34" charset="0"/>
                        <a:cs typeface="Calibri" panose="020F0502020204030204" pitchFamily="34" charset="0"/>
                      </a:endParaRPr>
                    </a:p>
                  </a:txBody>
                  <a:tcPr/>
                </a:tc>
                <a:tc>
                  <a:txBody>
                    <a:bodyPr/>
                    <a:lstStyle/>
                    <a:p>
                      <a:r>
                        <a:rPr lang="en-US" baseline="0" dirty="0" smtClean="0">
                          <a:latin typeface="Calibri" panose="020F0502020204030204" pitchFamily="34" charset="0"/>
                          <a:cs typeface="Calibri" panose="020F0502020204030204" pitchFamily="34" charset="0"/>
                        </a:rPr>
                        <a:t>Of which subgroups is the student a member? What was the first and last high school record?</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Student</a:t>
                      </a:r>
                      <a:r>
                        <a:rPr lang="en-US" baseline="0" dirty="0" smtClean="0">
                          <a:latin typeface="Calibri" panose="020F0502020204030204" pitchFamily="34" charset="0"/>
                          <a:cs typeface="Calibri" panose="020F0502020204030204" pitchFamily="34" charset="0"/>
                        </a:rPr>
                        <a:t> records include demographics, dates used to initiate cohort membership and exit dates and types.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22749804"/>
                  </a:ext>
                </a:extLst>
              </a:tr>
            </a:tbl>
          </a:graphicData>
        </a:graphic>
      </p:graphicFrame>
    </p:spTree>
    <p:extLst>
      <p:ext uri="{BB962C8B-B14F-4D97-AF65-F5344CB8AC3E}">
        <p14:creationId xmlns:p14="http://schemas.microsoft.com/office/powerpoint/2010/main" val="2479314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Part I: Cohort Graduation Policy and Data Certification</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Submitting Requests for Changes to Data</a:t>
            </a:r>
            <a:endParaRPr lang="en-US" dirty="0"/>
          </a:p>
        </p:txBody>
      </p:sp>
      <p:sp>
        <p:nvSpPr>
          <p:cNvPr id="3" name="Text Placeholder 2"/>
          <p:cNvSpPr>
            <a:spLocks noGrp="1"/>
          </p:cNvSpPr>
          <p:nvPr>
            <p:ph type="body" idx="1"/>
          </p:nvPr>
        </p:nvSpPr>
        <p:spPr/>
        <p:txBody>
          <a:bodyPr/>
          <a:lstStyle/>
          <a:p>
            <a:pPr marL="114300" indent="0">
              <a:buNone/>
            </a:pPr>
            <a:r>
              <a:rPr lang="en-US" dirty="0" smtClean="0"/>
              <a:t>In order to submit a request to change data, the accountability contact must ALWAYS take three steps for each student record request:</a:t>
            </a:r>
          </a:p>
          <a:p>
            <a:pPr>
              <a:buAutoNum type="arabicPeriod"/>
            </a:pPr>
            <a:r>
              <a:rPr lang="en-US" dirty="0" smtClean="0"/>
              <a:t>Change at least one data element field on the </a:t>
            </a:r>
            <a:r>
              <a:rPr lang="en-US" i="1" dirty="0" smtClean="0"/>
              <a:t>Data </a:t>
            </a:r>
            <a:r>
              <a:rPr lang="en-US" i="1" dirty="0"/>
              <a:t>C</a:t>
            </a:r>
            <a:r>
              <a:rPr lang="en-US" i="1" dirty="0" smtClean="0"/>
              <a:t>ertification Fields</a:t>
            </a:r>
            <a:r>
              <a:rPr lang="en-US" dirty="0" smtClean="0"/>
              <a:t> tab page.</a:t>
            </a:r>
          </a:p>
          <a:p>
            <a:pPr>
              <a:buAutoNum type="arabicPeriod"/>
            </a:pPr>
            <a:r>
              <a:rPr lang="en-US" dirty="0" smtClean="0"/>
              <a:t>On the </a:t>
            </a:r>
            <a:r>
              <a:rPr lang="en-US" i="1" dirty="0" smtClean="0"/>
              <a:t>Description and Support Documents </a:t>
            </a:r>
            <a:r>
              <a:rPr lang="en-US" dirty="0" smtClean="0"/>
              <a:t>tab page, do two things:</a:t>
            </a:r>
          </a:p>
          <a:p>
            <a:r>
              <a:rPr lang="en-US" dirty="0" smtClean="0"/>
              <a:t>Include a description of the requested change</a:t>
            </a:r>
          </a:p>
          <a:p>
            <a:r>
              <a:rPr lang="en-US" dirty="0" smtClean="0"/>
              <a:t>Attach documentation</a:t>
            </a:r>
          </a:p>
          <a:p>
            <a:endParaRPr lang="en-US" dirty="0"/>
          </a:p>
          <a:p>
            <a:pPr marL="114300" indent="0">
              <a:buNone/>
            </a:pPr>
            <a:r>
              <a:rPr lang="en-US" i="1" dirty="0" smtClean="0"/>
              <a:t>The department will not be able to receive or review any requests that do not include all three steps.</a:t>
            </a:r>
          </a:p>
          <a:p>
            <a:pPr>
              <a:buAutoNum type="arabicPeriod"/>
            </a:pPr>
            <a:endParaRPr lang="en-US" dirty="0"/>
          </a:p>
        </p:txBody>
      </p:sp>
    </p:spTree>
    <p:extLst>
      <p:ext uri="{BB962C8B-B14F-4D97-AF65-F5344CB8AC3E}">
        <p14:creationId xmlns:p14="http://schemas.microsoft.com/office/powerpoint/2010/main" val="4266748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Certification Fields Tab</a:t>
            </a:r>
            <a:endParaRPr lang="en-US" dirty="0"/>
          </a:p>
        </p:txBody>
      </p:sp>
      <p:sp>
        <p:nvSpPr>
          <p:cNvPr id="3" name="Text Placeholder 2"/>
          <p:cNvSpPr>
            <a:spLocks noGrp="1"/>
          </p:cNvSpPr>
          <p:nvPr>
            <p:ph type="body" idx="1"/>
          </p:nvPr>
        </p:nvSpPr>
        <p:spPr>
          <a:xfrm>
            <a:off x="430075" y="1336375"/>
            <a:ext cx="3490415" cy="3363600"/>
          </a:xfrm>
        </p:spPr>
        <p:txBody>
          <a:bodyPr/>
          <a:lstStyle/>
          <a:p>
            <a:pPr marL="0" lvl="0" indent="0">
              <a:spcBef>
                <a:spcPts val="0"/>
              </a:spcBef>
              <a:buNone/>
            </a:pPr>
            <a:r>
              <a:rPr lang="en-US" dirty="0"/>
              <a:t>In order for the LDOE to approve and apply a change, the school system must complete ALL of the following steps for each request.  </a:t>
            </a:r>
            <a:endParaRPr lang="en-US" dirty="0" smtClean="0"/>
          </a:p>
          <a:p>
            <a:pPr marL="0" lvl="0" indent="0">
              <a:spcBef>
                <a:spcPts val="0"/>
              </a:spcBef>
              <a:buNone/>
            </a:pPr>
            <a:endParaRPr lang="en-US" dirty="0"/>
          </a:p>
          <a:p>
            <a:pPr marL="342900" lvl="0">
              <a:spcBef>
                <a:spcPts val="0"/>
              </a:spcBef>
              <a:buFont typeface="Calibri"/>
              <a:buAutoNum type="arabicPeriod"/>
            </a:pPr>
            <a:r>
              <a:rPr lang="en-US" sz="1600" dirty="0"/>
              <a:t>Select a school</a:t>
            </a:r>
          </a:p>
          <a:p>
            <a:pPr marL="342900" lvl="0">
              <a:spcBef>
                <a:spcPts val="0"/>
              </a:spcBef>
              <a:buFont typeface="Calibri"/>
              <a:buAutoNum type="arabicPeriod"/>
            </a:pPr>
            <a:r>
              <a:rPr lang="en-US" sz="1600" dirty="0"/>
              <a:t>Select a student and locate the edit screen</a:t>
            </a:r>
          </a:p>
          <a:p>
            <a:pPr marL="342900" lvl="0">
              <a:spcBef>
                <a:spcPts val="0"/>
              </a:spcBef>
              <a:buFont typeface="Calibri"/>
              <a:buAutoNum type="arabicPeriod"/>
            </a:pPr>
            <a:r>
              <a:rPr lang="en-US" sz="1600" dirty="0"/>
              <a:t>On the first tab of the screen labeled “ Data Certification Fields”</a:t>
            </a:r>
          </a:p>
          <a:p>
            <a:pPr marL="742950" lvl="1" indent="-285750">
              <a:spcBef>
                <a:spcPts val="0"/>
              </a:spcBef>
            </a:pPr>
            <a:r>
              <a:rPr lang="en-US" sz="1600" dirty="0"/>
              <a:t>Make at least one change to a data element on the screen</a:t>
            </a:r>
          </a:p>
          <a:p>
            <a:pPr marL="742950" lvl="1" indent="-285750">
              <a:spcBef>
                <a:spcPts val="0"/>
              </a:spcBef>
            </a:pPr>
            <a:r>
              <a:rPr lang="en-US" sz="1600" dirty="0" smtClean="0"/>
              <a:t>Click SAVE at the bottom of the page.</a:t>
            </a:r>
            <a:endParaRPr lang="en-US" sz="1600" dirty="0"/>
          </a:p>
          <a:p>
            <a:pPr marL="11430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490" y="1736425"/>
            <a:ext cx="4793485" cy="2378034"/>
          </a:xfrm>
          <a:prstGeom prst="rect">
            <a:avLst/>
          </a:prstGeom>
        </p:spPr>
      </p:pic>
    </p:spTree>
    <p:extLst>
      <p:ext uri="{BB962C8B-B14F-4D97-AF65-F5344CB8AC3E}">
        <p14:creationId xmlns:p14="http://schemas.microsoft.com/office/powerpoint/2010/main" val="681811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 and Support Documents Tab</a:t>
            </a:r>
            <a:endParaRPr lang="en-US" dirty="0"/>
          </a:p>
        </p:txBody>
      </p:sp>
      <p:sp>
        <p:nvSpPr>
          <p:cNvPr id="3" name="Text Placeholder 2"/>
          <p:cNvSpPr>
            <a:spLocks noGrp="1"/>
          </p:cNvSpPr>
          <p:nvPr>
            <p:ph type="body" idx="1"/>
          </p:nvPr>
        </p:nvSpPr>
        <p:spPr/>
        <p:txBody>
          <a:bodyPr/>
          <a:lstStyle/>
          <a:p>
            <a:pPr marL="0" lvl="0" indent="0">
              <a:spcBef>
                <a:spcPts val="0"/>
              </a:spcBef>
              <a:buNone/>
            </a:pPr>
            <a:r>
              <a:rPr lang="en-US" dirty="0"/>
              <a:t>6.   Select the second tab labeled “Description and Support Documents”</a:t>
            </a:r>
          </a:p>
          <a:p>
            <a:pPr marL="342900" lvl="0">
              <a:spcBef>
                <a:spcPts val="0"/>
              </a:spcBef>
              <a:buFont typeface="Calibri"/>
              <a:buAutoNum type="arabicPeriod" startAt="7"/>
            </a:pPr>
            <a:r>
              <a:rPr lang="en-US" dirty="0"/>
              <a:t>Provide a brief description of the request in the text box</a:t>
            </a:r>
          </a:p>
          <a:p>
            <a:pPr marL="342900" lvl="0">
              <a:spcBef>
                <a:spcPts val="0"/>
              </a:spcBef>
              <a:buFont typeface="Calibri"/>
              <a:buAutoNum type="arabicPeriod" startAt="7"/>
            </a:pPr>
            <a:r>
              <a:rPr lang="en-US" dirty="0"/>
              <a:t>Attach documentation that supports the request </a:t>
            </a:r>
            <a:endParaRPr lang="en-US" dirty="0" smtClean="0"/>
          </a:p>
          <a:p>
            <a:pPr marL="342900" lvl="0">
              <a:spcBef>
                <a:spcPts val="0"/>
              </a:spcBef>
              <a:buFont typeface="Calibri"/>
              <a:buAutoNum type="arabicPeriod" startAt="7"/>
            </a:pPr>
            <a:r>
              <a:rPr lang="en-US" dirty="0" smtClean="0"/>
              <a:t>SAVE </a:t>
            </a:r>
            <a:r>
              <a:rPr lang="en-US" dirty="0"/>
              <a:t>this page as well.</a:t>
            </a:r>
          </a:p>
          <a:p>
            <a:pPr marL="342900" lvl="0" indent="-228600">
              <a:spcBef>
                <a:spcPts val="0"/>
              </a:spcBef>
              <a:buNone/>
            </a:pPr>
            <a:endParaRPr lang="en-US" dirty="0"/>
          </a:p>
          <a:p>
            <a:pPr marL="342900" lvl="0" indent="-228600">
              <a:spcBef>
                <a:spcPts val="0"/>
              </a:spcBef>
              <a:buNone/>
            </a:pPr>
            <a:endParaRPr lang="en-US" dirty="0"/>
          </a:p>
          <a:p>
            <a:pPr marL="0" lvl="0" indent="0">
              <a:spcBef>
                <a:spcPts val="0"/>
              </a:spcBef>
              <a:buNone/>
            </a:pPr>
            <a:endParaRPr lang="en-US" dirty="0"/>
          </a:p>
          <a:p>
            <a:pPr marL="0" lvl="0" indent="0">
              <a:spcBef>
                <a:spcPts val="0"/>
              </a:spcBef>
              <a:buNone/>
            </a:pPr>
            <a:endParaRPr lang="en-US" dirty="0"/>
          </a:p>
          <a:p>
            <a:endParaRPr lang="en-US" dirty="0"/>
          </a:p>
        </p:txBody>
      </p:sp>
      <p:pic>
        <p:nvPicPr>
          <p:cNvPr id="4" name="Google Shape;237;p41"/>
          <p:cNvPicPr preferRelativeResize="0"/>
          <p:nvPr/>
        </p:nvPicPr>
        <p:blipFill rotWithShape="1">
          <a:blip r:embed="rId2">
            <a:alphaModFix/>
          </a:blip>
          <a:srcRect/>
          <a:stretch/>
        </p:blipFill>
        <p:spPr>
          <a:xfrm>
            <a:off x="1120664" y="2613616"/>
            <a:ext cx="6705600" cy="1798632"/>
          </a:xfrm>
          <a:prstGeom prst="rect">
            <a:avLst/>
          </a:prstGeom>
          <a:noFill/>
          <a:ln>
            <a:noFill/>
          </a:ln>
        </p:spPr>
      </p:pic>
    </p:spTree>
    <p:extLst>
      <p:ext uri="{BB962C8B-B14F-4D97-AF65-F5344CB8AC3E}">
        <p14:creationId xmlns:p14="http://schemas.microsoft.com/office/powerpoint/2010/main" val="2058595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Dashboard to Monitor Requests</a:t>
            </a:r>
            <a:endParaRPr lang="en-US" dirty="0"/>
          </a:p>
        </p:txBody>
      </p:sp>
      <p:sp>
        <p:nvSpPr>
          <p:cNvPr id="3" name="Text Placeholder 2"/>
          <p:cNvSpPr>
            <a:spLocks noGrp="1"/>
          </p:cNvSpPr>
          <p:nvPr>
            <p:ph type="body" idx="1"/>
          </p:nvPr>
        </p:nvSpPr>
        <p:spPr/>
        <p:txBody>
          <a:bodyPr/>
          <a:lstStyle/>
          <a:p>
            <a:pPr marL="0" lvl="0" indent="0">
              <a:spcBef>
                <a:spcPts val="0"/>
              </a:spcBef>
              <a:buNone/>
            </a:pPr>
            <a:r>
              <a:rPr lang="en-US" dirty="0"/>
              <a:t>The dashboard provides important information that is constantly updated, including:</a:t>
            </a:r>
          </a:p>
          <a:p>
            <a:pPr marL="285750" lvl="0" indent="-285750">
              <a:spcBef>
                <a:spcPts val="0"/>
              </a:spcBef>
            </a:pPr>
            <a:r>
              <a:rPr lang="en-US" dirty="0"/>
              <a:t>Number of records that are included on rosters</a:t>
            </a:r>
          </a:p>
          <a:p>
            <a:pPr marL="285750" lvl="0" indent="-285750">
              <a:spcBef>
                <a:spcPts val="0"/>
              </a:spcBef>
            </a:pPr>
            <a:r>
              <a:rPr lang="en-US" dirty="0"/>
              <a:t>Number of records that are submitted to the LDOE</a:t>
            </a:r>
          </a:p>
          <a:p>
            <a:pPr marL="285750" lvl="0" indent="-285750">
              <a:spcBef>
                <a:spcPts val="0"/>
              </a:spcBef>
            </a:pPr>
            <a:r>
              <a:rPr lang="en-US" dirty="0"/>
              <a:t>Number of submissions that have been reviewed and are complete</a:t>
            </a:r>
          </a:p>
          <a:p>
            <a:pPr marL="285750" lvl="0" indent="-285750">
              <a:spcBef>
                <a:spcPts val="0"/>
              </a:spcBef>
            </a:pPr>
            <a:r>
              <a:rPr lang="en-US" dirty="0"/>
              <a:t>Number of submissions that have not been completed</a:t>
            </a:r>
          </a:p>
          <a:p>
            <a:pPr marL="742950" lvl="1" indent="-285750">
              <a:spcBef>
                <a:spcPts val="0"/>
              </a:spcBef>
              <a:buClr>
                <a:srgbClr val="FF0000"/>
              </a:buClr>
            </a:pPr>
            <a:r>
              <a:rPr lang="en-US" dirty="0">
                <a:solidFill>
                  <a:srgbClr val="FF0000"/>
                </a:solidFill>
              </a:rPr>
              <a:t>IMPORTANT:  LDOE reviewers cannot see or access incomplete submissions </a:t>
            </a:r>
          </a:p>
          <a:p>
            <a:endParaRPr lang="en-US" dirty="0"/>
          </a:p>
        </p:txBody>
      </p:sp>
      <p:pic>
        <p:nvPicPr>
          <p:cNvPr id="4" name="Google Shape;262;p44"/>
          <p:cNvPicPr preferRelativeResize="0"/>
          <p:nvPr/>
        </p:nvPicPr>
        <p:blipFill rotWithShape="1">
          <a:blip r:embed="rId2">
            <a:alphaModFix/>
          </a:blip>
          <a:srcRect/>
          <a:stretch/>
        </p:blipFill>
        <p:spPr>
          <a:xfrm>
            <a:off x="575143" y="3018175"/>
            <a:ext cx="7993763" cy="2105025"/>
          </a:xfrm>
          <a:prstGeom prst="rect">
            <a:avLst/>
          </a:prstGeom>
          <a:noFill/>
          <a:ln>
            <a:noFill/>
          </a:ln>
        </p:spPr>
      </p:pic>
    </p:spTree>
    <p:extLst>
      <p:ext uri="{BB962C8B-B14F-4D97-AF65-F5344CB8AC3E}">
        <p14:creationId xmlns:p14="http://schemas.microsoft.com/office/powerpoint/2010/main" val="7060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LDOE Decisions for Requested Changes</a:t>
            </a:r>
            <a:endParaRPr lang="en-US" dirty="0"/>
          </a:p>
        </p:txBody>
      </p:sp>
      <p:sp>
        <p:nvSpPr>
          <p:cNvPr id="3" name="Text Placeholder 2"/>
          <p:cNvSpPr>
            <a:spLocks noGrp="1"/>
          </p:cNvSpPr>
          <p:nvPr>
            <p:ph type="body" idx="1"/>
          </p:nvPr>
        </p:nvSpPr>
        <p:spPr/>
        <p:txBody>
          <a:bodyPr/>
          <a:lstStyle/>
          <a:p>
            <a:r>
              <a:rPr lang="en-US" dirty="0"/>
              <a:t>Users can see when a student’s status has been updated.  On the roster in the system, the status will be updated to show when a submission exists under the column labeled </a:t>
            </a:r>
            <a:r>
              <a:rPr lang="en-US" b="1" dirty="0"/>
              <a:t>Submission ID </a:t>
            </a:r>
            <a:r>
              <a:rPr lang="en-US" dirty="0"/>
              <a:t>and when it is reviewed under the column labeled </a:t>
            </a:r>
            <a:r>
              <a:rPr lang="en-US" b="1" dirty="0"/>
              <a:t>Status</a:t>
            </a:r>
            <a:r>
              <a:rPr lang="en-US" dirty="0"/>
              <a:t>.</a:t>
            </a:r>
          </a:p>
          <a:p>
            <a:endParaRPr lang="en-US" dirty="0"/>
          </a:p>
        </p:txBody>
      </p:sp>
      <p:pic>
        <p:nvPicPr>
          <p:cNvPr id="4" name="Google Shape;270;p45"/>
          <p:cNvPicPr preferRelativeResize="0"/>
          <p:nvPr/>
        </p:nvPicPr>
        <p:blipFill rotWithShape="1">
          <a:blip r:embed="rId2">
            <a:alphaModFix/>
          </a:blip>
          <a:srcRect/>
          <a:stretch/>
        </p:blipFill>
        <p:spPr>
          <a:xfrm>
            <a:off x="1333525" y="2542261"/>
            <a:ext cx="6477000" cy="2157714"/>
          </a:xfrm>
          <a:prstGeom prst="rect">
            <a:avLst/>
          </a:prstGeom>
          <a:noFill/>
          <a:ln>
            <a:noFill/>
          </a:ln>
        </p:spPr>
      </p:pic>
    </p:spTree>
    <p:extLst>
      <p:ext uri="{BB962C8B-B14F-4D97-AF65-F5344CB8AC3E}">
        <p14:creationId xmlns:p14="http://schemas.microsoft.com/office/powerpoint/2010/main" val="2199175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Submitting Records with Full PII</a:t>
            </a:r>
            <a:endParaRPr lang="en-US" dirty="0"/>
          </a:p>
        </p:txBody>
      </p:sp>
      <p:sp>
        <p:nvSpPr>
          <p:cNvPr id="3" name="Text Placeholder 2"/>
          <p:cNvSpPr>
            <a:spLocks noGrp="1"/>
          </p:cNvSpPr>
          <p:nvPr>
            <p:ph type="body" idx="1"/>
          </p:nvPr>
        </p:nvSpPr>
        <p:spPr/>
        <p:txBody>
          <a:bodyPr/>
          <a:lstStyle/>
          <a:p>
            <a:pPr marL="114300" indent="0">
              <a:buNone/>
            </a:pPr>
            <a:r>
              <a:rPr lang="en-US" dirty="0" smtClean="0"/>
              <a:t>Louisiana Data Review is considered an audit process, and school systems can send documents with full PII.  Full PII is preferred by reviewers since it provides them with additional details that will help with the review.</a:t>
            </a:r>
          </a:p>
          <a:p>
            <a:pPr marL="114300" indent="0">
              <a:buNone/>
            </a:pPr>
            <a:endParaRPr lang="en-US" dirty="0"/>
          </a:p>
          <a:p>
            <a:pPr marL="114300" indent="0">
              <a:buNone/>
            </a:pPr>
            <a:r>
              <a:rPr lang="en-US" dirty="0" smtClean="0"/>
              <a:t>Please do not send any documents via email for data certification. Department staff are not permitted to accept full PII through email.</a:t>
            </a:r>
            <a:endParaRPr lang="en-US" dirty="0"/>
          </a:p>
        </p:txBody>
      </p:sp>
    </p:spTree>
    <p:extLst>
      <p:ext uri="{BB962C8B-B14F-4D97-AF65-F5344CB8AC3E}">
        <p14:creationId xmlns:p14="http://schemas.microsoft.com/office/powerpoint/2010/main" val="1038061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For Data Certification</a:t>
            </a:r>
            <a:endParaRPr lang="en-US" dirty="0"/>
          </a:p>
        </p:txBody>
      </p:sp>
    </p:spTree>
    <p:extLst>
      <p:ext uri="{BB962C8B-B14F-4D97-AF65-F5344CB8AC3E}">
        <p14:creationId xmlns:p14="http://schemas.microsoft.com/office/powerpoint/2010/main" val="4014694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Cohort Graduation Data Certification Checklist</a:t>
            </a:r>
            <a:endParaRPr lang="en-US" dirty="0"/>
          </a:p>
        </p:txBody>
      </p:sp>
      <p:sp>
        <p:nvSpPr>
          <p:cNvPr id="3" name="Text Placeholder 2"/>
          <p:cNvSpPr>
            <a:spLocks noGrp="1"/>
          </p:cNvSpPr>
          <p:nvPr>
            <p:ph type="body" idx="1"/>
          </p:nvPr>
        </p:nvSpPr>
        <p:spPr>
          <a:xfrm>
            <a:off x="430075" y="1183975"/>
            <a:ext cx="8283900" cy="3363600"/>
          </a:xfrm>
        </p:spPr>
        <p:txBody>
          <a:bodyPr/>
          <a:lstStyle/>
          <a:p>
            <a:pPr marL="285750" indent="-285750">
              <a:spcBef>
                <a:spcPts val="0"/>
              </a:spcBef>
              <a:buFont typeface="Wingdings" panose="05000000000000000000" pitchFamily="2" charset="2"/>
              <a:buChar char="ü"/>
            </a:pPr>
            <a:r>
              <a:rPr lang="en-US" sz="1600" dirty="0"/>
              <a:t>Notify the LDOE of changes </a:t>
            </a:r>
            <a:r>
              <a:rPr lang="en-US" sz="1600" dirty="0" smtClean="0"/>
              <a:t>to </a:t>
            </a:r>
            <a:r>
              <a:rPr lang="en-US" sz="1600" dirty="0"/>
              <a:t>the official accountability contact for your school system.  These are the only individuals who will be assigned log-in </a:t>
            </a:r>
            <a:r>
              <a:rPr lang="en-US" sz="1600" dirty="0" smtClean="0"/>
              <a:t>permissions.</a:t>
            </a:r>
          </a:p>
          <a:p>
            <a:pPr marL="285750" indent="-285750">
              <a:spcBef>
                <a:spcPts val="0"/>
              </a:spcBef>
              <a:buFont typeface="Wingdings" panose="05000000000000000000" pitchFamily="2" charset="2"/>
              <a:buChar char="ü"/>
            </a:pPr>
            <a:r>
              <a:rPr lang="en-US" sz="1600" dirty="0" smtClean="0"/>
              <a:t>Ensure </a:t>
            </a:r>
            <a:r>
              <a:rPr lang="en-US" sz="1600" dirty="0"/>
              <a:t>that all graduates </a:t>
            </a:r>
            <a:r>
              <a:rPr lang="en-US" sz="1600" dirty="0" smtClean="0"/>
              <a:t>have </a:t>
            </a:r>
            <a:r>
              <a:rPr lang="en-US" sz="1600" dirty="0"/>
              <a:t>graduation dates </a:t>
            </a:r>
            <a:r>
              <a:rPr lang="en-US" sz="1600" dirty="0" smtClean="0"/>
              <a:t>no later than August 31, 2021 on </a:t>
            </a:r>
            <a:r>
              <a:rPr lang="en-US" sz="1600" dirty="0"/>
              <a:t>transcripts in </a:t>
            </a:r>
            <a:r>
              <a:rPr lang="en-US" sz="1600" dirty="0" smtClean="0"/>
              <a:t>STS.</a:t>
            </a:r>
          </a:p>
          <a:p>
            <a:pPr marL="285750" indent="-285750">
              <a:spcBef>
                <a:spcPts val="0"/>
              </a:spcBef>
              <a:buFont typeface="Wingdings" panose="05000000000000000000" pitchFamily="2" charset="2"/>
              <a:buChar char="ü"/>
            </a:pPr>
            <a:r>
              <a:rPr lang="en-US" sz="1600" dirty="0" smtClean="0"/>
              <a:t>Ensure </a:t>
            </a:r>
            <a:r>
              <a:rPr lang="en-US" sz="1600" dirty="0"/>
              <a:t>that all students have </a:t>
            </a:r>
            <a:r>
              <a:rPr lang="en-US" sz="1600" dirty="0" smtClean="0"/>
              <a:t>appropriately-named credentials </a:t>
            </a:r>
            <a:r>
              <a:rPr lang="en-US" sz="1600" dirty="0"/>
              <a:t>added to the Student Transcript System (STS</a:t>
            </a:r>
            <a:r>
              <a:rPr lang="en-US" sz="1600" dirty="0" smtClean="0"/>
              <a:t>).</a:t>
            </a:r>
          </a:p>
          <a:p>
            <a:pPr marL="285750" indent="-285750">
              <a:spcBef>
                <a:spcPts val="0"/>
              </a:spcBef>
              <a:buFont typeface="Wingdings" panose="05000000000000000000" pitchFamily="2" charset="2"/>
              <a:buChar char="ü"/>
            </a:pPr>
            <a:r>
              <a:rPr lang="en-US" sz="1600" dirty="0" smtClean="0"/>
              <a:t>Identify </a:t>
            </a:r>
            <a:r>
              <a:rPr lang="en-US" sz="1600" dirty="0"/>
              <a:t>a contact at each school who will be responsible for viewing the </a:t>
            </a:r>
            <a:r>
              <a:rPr lang="en-US" sz="1600" dirty="0" smtClean="0"/>
              <a:t>roster.</a:t>
            </a:r>
          </a:p>
          <a:p>
            <a:pPr marL="285750" indent="-285750">
              <a:spcBef>
                <a:spcPts val="0"/>
              </a:spcBef>
              <a:buFont typeface="Wingdings" panose="05000000000000000000" pitchFamily="2" charset="2"/>
              <a:buChar char="ü"/>
            </a:pPr>
            <a:r>
              <a:rPr lang="en-US" sz="1600" dirty="0" smtClean="0"/>
              <a:t>Review </a:t>
            </a:r>
            <a:r>
              <a:rPr lang="en-US" sz="1600" dirty="0"/>
              <a:t>policy with school staff who will review the rosters and remind them to be ready to provide documentation for exit code </a:t>
            </a:r>
            <a:r>
              <a:rPr lang="en-US" sz="1600" dirty="0" smtClean="0"/>
              <a:t>reviews and any other change requests.</a:t>
            </a:r>
          </a:p>
          <a:p>
            <a:pPr marL="285750" indent="-285750">
              <a:spcBef>
                <a:spcPts val="0"/>
              </a:spcBef>
              <a:buFont typeface="Wingdings" panose="05000000000000000000" pitchFamily="2" charset="2"/>
              <a:buChar char="ü"/>
            </a:pPr>
            <a:r>
              <a:rPr lang="en-US" sz="1600" dirty="0" smtClean="0"/>
              <a:t>Locate </a:t>
            </a:r>
            <a:r>
              <a:rPr lang="en-US" sz="1600" dirty="0"/>
              <a:t>quarterly reports or approval letters provided to the school system for students exited to BESE-approved home </a:t>
            </a:r>
            <a:r>
              <a:rPr lang="en-US" sz="1600" dirty="0" smtClean="0"/>
              <a:t>study/locate parent signatures for opting out of FAFSA.</a:t>
            </a:r>
          </a:p>
          <a:p>
            <a:pPr marL="285750" indent="-285750">
              <a:spcBef>
                <a:spcPts val="0"/>
              </a:spcBef>
              <a:buFont typeface="Wingdings" panose="05000000000000000000" pitchFamily="2" charset="2"/>
              <a:buChar char="ü"/>
            </a:pPr>
            <a:r>
              <a:rPr lang="en-US" sz="1600" dirty="0" smtClean="0"/>
              <a:t>Retrieve </a:t>
            </a:r>
            <a:r>
              <a:rPr lang="en-US" sz="1600" dirty="0"/>
              <a:t>the </a:t>
            </a:r>
            <a:r>
              <a:rPr lang="en-US" sz="1600" dirty="0" err="1"/>
              <a:t>HiSET</a:t>
            </a:r>
            <a:r>
              <a:rPr lang="en-US" sz="1600" dirty="0"/>
              <a:t>/GED completer file posted to the </a:t>
            </a:r>
            <a:r>
              <a:rPr lang="en-US" sz="1600" dirty="0" smtClean="0"/>
              <a:t>ftp. </a:t>
            </a:r>
          </a:p>
          <a:p>
            <a:pPr marL="285750" indent="-285750">
              <a:spcBef>
                <a:spcPts val="0"/>
              </a:spcBef>
              <a:buFont typeface="Wingdings" panose="05000000000000000000" pitchFamily="2" charset="2"/>
              <a:buChar char="ü"/>
            </a:pPr>
            <a:r>
              <a:rPr lang="en-US" sz="1600" dirty="0" smtClean="0"/>
              <a:t>Discuss </a:t>
            </a:r>
            <a:r>
              <a:rPr lang="en-US" sz="1600" dirty="0"/>
              <a:t>upcoming data certification with your </a:t>
            </a:r>
            <a:r>
              <a:rPr lang="en-US" sz="1600" dirty="0" smtClean="0"/>
              <a:t>STS data </a:t>
            </a:r>
            <a:r>
              <a:rPr lang="en-US" sz="1600" dirty="0"/>
              <a:t>manager who may need to assist with updates in </a:t>
            </a:r>
            <a:r>
              <a:rPr lang="en-US" sz="1600" dirty="0" smtClean="0"/>
              <a:t>STS before requests can be approved.</a:t>
            </a:r>
            <a:endParaRPr lang="en-US" sz="1600" dirty="0"/>
          </a:p>
          <a:p>
            <a:endParaRPr lang="en-US" dirty="0"/>
          </a:p>
        </p:txBody>
      </p:sp>
    </p:spTree>
    <p:extLst>
      <p:ext uri="{BB962C8B-B14F-4D97-AF65-F5344CB8AC3E}">
        <p14:creationId xmlns:p14="http://schemas.microsoft.com/office/powerpoint/2010/main" val="595613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a:t>
            </a:r>
            <a:endParaRPr lang="en-US" dirty="0"/>
          </a:p>
        </p:txBody>
      </p:sp>
      <p:sp>
        <p:nvSpPr>
          <p:cNvPr id="3" name="Text Placeholder 2"/>
          <p:cNvSpPr>
            <a:spLocks noGrp="1"/>
          </p:cNvSpPr>
          <p:nvPr>
            <p:ph type="body" idx="1"/>
          </p:nvPr>
        </p:nvSpPr>
        <p:spPr/>
        <p:txBody>
          <a:bodyPr/>
          <a:lstStyle/>
          <a:p>
            <a:pPr marL="0" lvl="0" indent="0" algn="ctr">
              <a:spcBef>
                <a:spcPts val="0"/>
              </a:spcBef>
              <a:buNone/>
            </a:pPr>
            <a:r>
              <a:rPr lang="en-US" dirty="0" smtClean="0"/>
              <a:t>Jennifer Baird, Deputy Assistant Superintendent</a:t>
            </a:r>
          </a:p>
          <a:p>
            <a:pPr marL="0" lvl="0" indent="0" algn="ctr">
              <a:spcBef>
                <a:spcPts val="0"/>
              </a:spcBef>
              <a:buNone/>
            </a:pPr>
            <a:r>
              <a:rPr lang="en-US" dirty="0" smtClean="0"/>
              <a:t> Assessment and Accountability Administration</a:t>
            </a:r>
            <a:endParaRPr lang="en-US" dirty="0"/>
          </a:p>
          <a:p>
            <a:pPr marL="0" lvl="0" indent="0" algn="ctr">
              <a:spcBef>
                <a:spcPts val="360"/>
              </a:spcBef>
              <a:buNone/>
            </a:pPr>
            <a:r>
              <a:rPr lang="en-US" u="sng" dirty="0" smtClean="0">
                <a:solidFill>
                  <a:schemeClr val="hlink"/>
                </a:solidFill>
                <a:hlinkClick r:id="rId2"/>
              </a:rPr>
              <a:t>Jennifer.Baird@la.gov</a:t>
            </a:r>
            <a:endParaRPr lang="en-US" u="sng" dirty="0" smtClean="0">
              <a:solidFill>
                <a:schemeClr val="hlink"/>
              </a:solidFill>
            </a:endParaRPr>
          </a:p>
          <a:p>
            <a:pPr marL="0" lvl="0" indent="0" algn="ctr">
              <a:spcBef>
                <a:spcPts val="360"/>
              </a:spcBef>
              <a:buNone/>
            </a:pPr>
            <a:r>
              <a:rPr lang="en-US" u="sng" dirty="0" smtClean="0">
                <a:solidFill>
                  <a:schemeClr val="hlink"/>
                </a:solidFill>
              </a:rPr>
              <a:t>PHONE: 225.695.6778 or 985.981.6445</a:t>
            </a:r>
          </a:p>
          <a:p>
            <a:pPr marL="0" lvl="0" indent="0" algn="ctr">
              <a:spcBef>
                <a:spcPts val="360"/>
              </a:spcBef>
              <a:buNone/>
            </a:pPr>
            <a:endParaRPr lang="en-US" dirty="0"/>
          </a:p>
          <a:p>
            <a:pPr marL="0" lvl="0" indent="0" algn="ctr">
              <a:spcBef>
                <a:spcPts val="360"/>
              </a:spcBef>
              <a:buNone/>
            </a:pPr>
            <a:r>
              <a:rPr lang="en-US" u="sng" dirty="0">
                <a:solidFill>
                  <a:schemeClr val="hlink"/>
                </a:solidFill>
                <a:hlinkClick r:id="rId3"/>
              </a:rPr>
              <a:t>Assessment@la.gov</a:t>
            </a:r>
            <a:endParaRPr lang="en-US" dirty="0"/>
          </a:p>
          <a:p>
            <a:pPr marL="0" lvl="0" indent="0" algn="ctr">
              <a:spcBef>
                <a:spcPts val="360"/>
              </a:spcBef>
              <a:buNone/>
            </a:pPr>
            <a:endParaRPr lang="en-US" dirty="0"/>
          </a:p>
          <a:p>
            <a:pPr marL="0" lvl="0" indent="0" algn="ctr">
              <a:spcBef>
                <a:spcPts val="360"/>
              </a:spcBef>
              <a:buNone/>
            </a:pPr>
            <a:endParaRPr lang="en-US" dirty="0"/>
          </a:p>
          <a:p>
            <a:pPr marL="0" lvl="0" indent="0" algn="ctr">
              <a:spcBef>
                <a:spcPts val="360"/>
              </a:spcBef>
              <a:buNone/>
            </a:pPr>
            <a:r>
              <a:rPr lang="en-US" dirty="0"/>
              <a:t>Data and Systems: </a:t>
            </a:r>
          </a:p>
          <a:p>
            <a:pPr marL="0" lvl="0" indent="0" algn="ctr">
              <a:spcBef>
                <a:spcPts val="360"/>
              </a:spcBef>
              <a:buNone/>
            </a:pPr>
            <a:r>
              <a:rPr lang="en-US" u="sng" dirty="0">
                <a:solidFill>
                  <a:schemeClr val="hlink"/>
                </a:solidFill>
                <a:hlinkClick r:id="rId4"/>
              </a:rPr>
              <a:t>SystemSupport@la.gov</a:t>
            </a:r>
            <a:endParaRPr lang="en-US" dirty="0"/>
          </a:p>
          <a:p>
            <a:endParaRPr lang="en-US" dirty="0"/>
          </a:p>
        </p:txBody>
      </p:sp>
    </p:spTree>
    <p:extLst>
      <p:ext uri="{BB962C8B-B14F-4D97-AF65-F5344CB8AC3E}">
        <p14:creationId xmlns:p14="http://schemas.microsoft.com/office/powerpoint/2010/main" val="1002074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85"/>
          <p:cNvSpPr txBox="1">
            <a:spLocks noGrp="1"/>
          </p:cNvSpPr>
          <p:nvPr>
            <p:ph type="title"/>
          </p:nvPr>
        </p:nvSpPr>
        <p:spPr>
          <a:xfrm>
            <a:off x="0"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Defining a Graduation Cohort </a:t>
            </a:r>
            <a:endParaRPr dirty="0"/>
          </a:p>
        </p:txBody>
      </p:sp>
      <p:sp>
        <p:nvSpPr>
          <p:cNvPr id="278" name="Google Shape;278;p85"/>
          <p:cNvSpPr txBox="1">
            <a:spLocks noGrp="1"/>
          </p:cNvSpPr>
          <p:nvPr>
            <p:ph type="body" idx="1"/>
          </p:nvPr>
        </p:nvSpPr>
        <p:spPr>
          <a:xfrm>
            <a:off x="609600" y="1063107"/>
            <a:ext cx="7493876" cy="2592900"/>
          </a:xfrm>
          <a:prstGeom prst="rect">
            <a:avLst/>
          </a:prstGeom>
        </p:spPr>
        <p:txBody>
          <a:bodyPr spcFirstLastPara="1" wrap="square" lIns="91425" tIns="91425" rIns="91425" bIns="91425" anchor="t" anchorCtr="0">
            <a:noAutofit/>
          </a:bodyPr>
          <a:lstStyle/>
          <a:p>
            <a:pPr marL="0" lvl="0" indent="0">
              <a:lnSpc>
                <a:spcPct val="105000"/>
              </a:lnSpc>
              <a:spcBef>
                <a:spcPts val="0"/>
              </a:spcBef>
              <a:buNone/>
            </a:pPr>
            <a:r>
              <a:rPr lang="en-US" dirty="0"/>
              <a:t>Bulletin 111,  Chapter 7 defines a cohort as all students who entered regular 9</a:t>
            </a:r>
            <a:r>
              <a:rPr lang="en-US" baseline="30000" dirty="0"/>
              <a:t>th</a:t>
            </a:r>
            <a:r>
              <a:rPr lang="en-US" dirty="0"/>
              <a:t> grade for the first time in the state of Louisiana in a given academic year. All students must be included in the state cohort unless they transfer out as legitimate leavers.  Each cohort of students will be tracked for four years, from entry as first-time </a:t>
            </a:r>
            <a:r>
              <a:rPr lang="en-US" dirty="0" smtClean="0"/>
              <a:t>regular ninth </a:t>
            </a:r>
            <a:r>
              <a:rPr lang="en-US" dirty="0"/>
              <a:t>graders through four academic years (see other rule for students participating in alternate </a:t>
            </a:r>
            <a:r>
              <a:rPr lang="en-US" dirty="0" smtClean="0"/>
              <a:t>assessment). </a:t>
            </a:r>
          </a:p>
          <a:p>
            <a:pPr marL="0" lvl="0" indent="0">
              <a:lnSpc>
                <a:spcPct val="105000"/>
              </a:lnSpc>
              <a:spcBef>
                <a:spcPts val="0"/>
              </a:spcBef>
              <a:buNone/>
            </a:pPr>
            <a:endParaRPr lang="en-US" dirty="0"/>
          </a:p>
          <a:p>
            <a:pPr marL="0" lvl="0" indent="0">
              <a:lnSpc>
                <a:spcPct val="105000"/>
              </a:lnSpc>
              <a:spcBef>
                <a:spcPts val="0"/>
              </a:spcBef>
              <a:buNone/>
            </a:pPr>
            <a:r>
              <a:rPr lang="en-US" dirty="0" smtClean="0"/>
              <a:t>Students must graduate no later than August 31</a:t>
            </a:r>
            <a:r>
              <a:rPr lang="en-US" baseline="30000" dirty="0" smtClean="0"/>
              <a:t>st</a:t>
            </a:r>
            <a:r>
              <a:rPr lang="en-US" dirty="0" smtClean="0"/>
              <a:t> of the fourth year to be counted as an on-time graduate.  This date aligns with the Student Transcript System (STS) and LOSFA requirements. </a:t>
            </a:r>
            <a:endParaRPr lang="en-US" dirty="0"/>
          </a:p>
          <a:p>
            <a:pPr marL="0" lvl="0" indent="0" algn="l" rtl="0">
              <a:spcBef>
                <a:spcPts val="75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94"/>
          <p:cNvSpPr txBox="1">
            <a:spLocks noGrp="1"/>
          </p:cNvSpPr>
          <p:nvPr>
            <p:ph type="title"/>
          </p:nvPr>
        </p:nvSpPr>
        <p:spPr>
          <a:xfrm>
            <a:off x="0"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Assigning New Graduation Cohort Members</a:t>
            </a:r>
            <a:endParaRPr dirty="0"/>
          </a:p>
        </p:txBody>
      </p:sp>
      <p:sp>
        <p:nvSpPr>
          <p:cNvPr id="340" name="Google Shape;340;p94"/>
          <p:cNvSpPr txBox="1">
            <a:spLocks noGrp="1"/>
          </p:cNvSpPr>
          <p:nvPr>
            <p:ph type="body" idx="1"/>
          </p:nvPr>
        </p:nvSpPr>
        <p:spPr>
          <a:xfrm>
            <a:off x="310077" y="1063011"/>
            <a:ext cx="8523846" cy="1448962"/>
          </a:xfrm>
          <a:prstGeom prst="rect">
            <a:avLst/>
          </a:prstGeom>
        </p:spPr>
        <p:txBody>
          <a:bodyPr spcFirstLastPara="1" wrap="square" lIns="91425" tIns="91425" rIns="91425" bIns="91425" anchor="t" anchorCtr="0">
            <a:noAutofit/>
          </a:bodyPr>
          <a:lstStyle/>
          <a:p>
            <a:pPr marL="0" lvl="0" indent="0">
              <a:spcBef>
                <a:spcPts val="0"/>
              </a:spcBef>
              <a:buNone/>
            </a:pPr>
            <a:r>
              <a:rPr lang="en-US" sz="1600" dirty="0"/>
              <a:t>A graduation </a:t>
            </a:r>
            <a:r>
              <a:rPr lang="en-US" sz="1600" dirty="0" smtClean="0"/>
              <a:t>cohort changes </a:t>
            </a:r>
            <a:r>
              <a:rPr lang="en-US" sz="1600" dirty="0"/>
              <a:t>across the four year timeline.  It is adjusted by students who transfer into and out of Louisiana public schools.</a:t>
            </a:r>
          </a:p>
          <a:p>
            <a:pPr marL="230188" lvl="0" indent="-230188">
              <a:spcBef>
                <a:spcPts val="360"/>
              </a:spcBef>
            </a:pPr>
            <a:r>
              <a:rPr lang="en-US" sz="1600" dirty="0"/>
              <a:t>Dropouts must be included in the graduation cohort and are assigned to the last school of </a:t>
            </a:r>
            <a:r>
              <a:rPr lang="en-US" sz="1600" dirty="0" smtClean="0"/>
              <a:t>record.  Students are added to cohorts if they have one full day of enrollment. A school </a:t>
            </a:r>
            <a:r>
              <a:rPr lang="en-US" sz="1600" dirty="0"/>
              <a:t>that sends a request for records becomes the last school even if the student is never enrolled, unless the student was </a:t>
            </a:r>
            <a:r>
              <a:rPr lang="en-US" sz="1600" dirty="0" smtClean="0"/>
              <a:t>expelled.</a:t>
            </a:r>
            <a:endParaRPr sz="1600" dirty="0"/>
          </a:p>
        </p:txBody>
      </p:sp>
      <p:graphicFrame>
        <p:nvGraphicFramePr>
          <p:cNvPr id="4" name="Google Shape;112;p24"/>
          <p:cNvGraphicFramePr/>
          <p:nvPr>
            <p:extLst>
              <p:ext uri="{D42A27DB-BD31-4B8C-83A1-F6EECF244321}">
                <p14:modId xmlns:p14="http://schemas.microsoft.com/office/powerpoint/2010/main" val="1485008114"/>
              </p:ext>
            </p:extLst>
          </p:nvPr>
        </p:nvGraphicFramePr>
        <p:xfrm>
          <a:off x="458667" y="2511973"/>
          <a:ext cx="7509620" cy="1605995"/>
        </p:xfrm>
        <a:graphic>
          <a:graphicData uri="http://schemas.openxmlformats.org/drawingml/2006/table">
            <a:tbl>
              <a:tblPr firstRow="1" bandRow="1">
                <a:noFill/>
              </a:tblPr>
              <a:tblGrid>
                <a:gridCol w="1672935">
                  <a:extLst>
                    <a:ext uri="{9D8B030D-6E8A-4147-A177-3AD203B41FA5}">
                      <a16:colId xmlns:a16="http://schemas.microsoft.com/office/drawing/2014/main" val="20000"/>
                    </a:ext>
                  </a:extLst>
                </a:gridCol>
                <a:gridCol w="2751049">
                  <a:extLst>
                    <a:ext uri="{9D8B030D-6E8A-4147-A177-3AD203B41FA5}">
                      <a16:colId xmlns:a16="http://schemas.microsoft.com/office/drawing/2014/main" val="20001"/>
                    </a:ext>
                  </a:extLst>
                </a:gridCol>
                <a:gridCol w="3085636">
                  <a:extLst>
                    <a:ext uri="{9D8B030D-6E8A-4147-A177-3AD203B41FA5}">
                      <a16:colId xmlns:a16="http://schemas.microsoft.com/office/drawing/2014/main" val="20002"/>
                    </a:ext>
                  </a:extLst>
                </a:gridCol>
              </a:tblGrid>
              <a:tr h="333395">
                <a:tc>
                  <a:txBody>
                    <a:bodyPr/>
                    <a:lstStyle/>
                    <a:p>
                      <a:pPr marL="0" marR="0" lvl="0" indent="0" algn="ctr" rtl="0">
                        <a:spcBef>
                          <a:spcPts val="0"/>
                        </a:spcBef>
                        <a:spcAft>
                          <a:spcPts val="0"/>
                        </a:spcAft>
                        <a:buNone/>
                      </a:pPr>
                      <a:endParaRPr sz="1400"/>
                    </a:p>
                  </a:txBody>
                  <a:tcPr marL="91450" marR="91450" marT="34300" marB="34300">
                    <a:solidFill>
                      <a:schemeClr val="accent4">
                        <a:lumMod val="75000"/>
                      </a:schemeClr>
                    </a:solidFill>
                  </a:tcPr>
                </a:tc>
                <a:tc>
                  <a:txBody>
                    <a:bodyPr/>
                    <a:lstStyle/>
                    <a:p>
                      <a:pPr marL="0" marR="0" lvl="0" indent="0" algn="ctr" rtl="0">
                        <a:spcBef>
                          <a:spcPts val="0"/>
                        </a:spcBef>
                        <a:spcAft>
                          <a:spcPts val="0"/>
                        </a:spcAft>
                        <a:buNone/>
                      </a:pPr>
                      <a:r>
                        <a:rPr lang="en-US" sz="1400" b="1" dirty="0">
                          <a:solidFill>
                            <a:schemeClr val="bg1"/>
                          </a:solidFill>
                        </a:rPr>
                        <a:t>3</a:t>
                      </a:r>
                      <a:r>
                        <a:rPr lang="en-US" sz="1400" b="1" baseline="30000" dirty="0">
                          <a:solidFill>
                            <a:schemeClr val="bg1"/>
                          </a:solidFill>
                        </a:rPr>
                        <a:t>rd</a:t>
                      </a:r>
                      <a:r>
                        <a:rPr lang="en-US" sz="1400" b="1" dirty="0">
                          <a:solidFill>
                            <a:schemeClr val="bg1"/>
                          </a:solidFill>
                        </a:rPr>
                        <a:t> Year</a:t>
                      </a:r>
                      <a:endParaRPr sz="1400" b="1" dirty="0">
                        <a:solidFill>
                          <a:schemeClr val="bg1"/>
                        </a:solidFill>
                      </a:endParaRPr>
                    </a:p>
                  </a:txBody>
                  <a:tcPr marL="91450" marR="91450" marT="34300" marB="34300">
                    <a:solidFill>
                      <a:schemeClr val="accent4">
                        <a:lumMod val="75000"/>
                      </a:schemeClr>
                    </a:solidFill>
                  </a:tcPr>
                </a:tc>
                <a:tc>
                  <a:txBody>
                    <a:bodyPr/>
                    <a:lstStyle/>
                    <a:p>
                      <a:pPr marL="0" marR="0" lvl="0" indent="0" algn="ctr" rtl="0">
                        <a:spcBef>
                          <a:spcPts val="0"/>
                        </a:spcBef>
                        <a:spcAft>
                          <a:spcPts val="0"/>
                        </a:spcAft>
                        <a:buNone/>
                      </a:pPr>
                      <a:r>
                        <a:rPr lang="en-US" sz="1400" b="1" dirty="0">
                          <a:solidFill>
                            <a:schemeClr val="bg1"/>
                          </a:solidFill>
                        </a:rPr>
                        <a:t>4</a:t>
                      </a:r>
                      <a:r>
                        <a:rPr lang="en-US" sz="1400" b="1" baseline="30000" dirty="0">
                          <a:solidFill>
                            <a:schemeClr val="bg1"/>
                          </a:solidFill>
                        </a:rPr>
                        <a:t>th</a:t>
                      </a:r>
                      <a:r>
                        <a:rPr lang="en-US" sz="1400" b="1" dirty="0">
                          <a:solidFill>
                            <a:schemeClr val="bg1"/>
                          </a:solidFill>
                        </a:rPr>
                        <a:t> Year</a:t>
                      </a:r>
                      <a:endParaRPr sz="1400" b="1" dirty="0">
                        <a:solidFill>
                          <a:schemeClr val="bg1"/>
                        </a:solidFill>
                      </a:endParaRPr>
                    </a:p>
                  </a:txBody>
                  <a:tcPr marL="91450" marR="91450" marT="34300" marB="34300">
                    <a:solidFill>
                      <a:schemeClr val="accent4">
                        <a:lumMod val="75000"/>
                      </a:schemeClr>
                    </a:solidFill>
                  </a:tcPr>
                </a:tc>
                <a:extLst>
                  <a:ext uri="{0D108BD9-81ED-4DB2-BD59-A6C34878D82A}">
                    <a16:rowId xmlns:a16="http://schemas.microsoft.com/office/drawing/2014/main" val="10000"/>
                  </a:ext>
                </a:extLst>
              </a:tr>
              <a:tr h="278125">
                <a:tc>
                  <a:txBody>
                    <a:bodyPr/>
                    <a:lstStyle/>
                    <a:p>
                      <a:pPr marL="0" marR="0" lvl="0" indent="0" algn="l" rtl="0">
                        <a:spcBef>
                          <a:spcPts val="0"/>
                        </a:spcBef>
                        <a:spcAft>
                          <a:spcPts val="0"/>
                        </a:spcAft>
                        <a:buNone/>
                      </a:pPr>
                      <a:r>
                        <a:rPr lang="en-US" sz="1400"/>
                        <a:t>Counts at LEA</a:t>
                      </a:r>
                      <a:endParaRPr sz="1400"/>
                    </a:p>
                  </a:txBody>
                  <a:tcPr marL="91450" marR="91450" marT="34300" marB="34300"/>
                </a:tc>
                <a:tc>
                  <a:txBody>
                    <a:bodyPr/>
                    <a:lstStyle/>
                    <a:p>
                      <a:pPr marL="0" marR="0" lvl="0" indent="0" algn="l" rtl="0">
                        <a:spcBef>
                          <a:spcPts val="0"/>
                        </a:spcBef>
                        <a:spcAft>
                          <a:spcPts val="0"/>
                        </a:spcAft>
                        <a:buNone/>
                      </a:pPr>
                      <a:r>
                        <a:rPr lang="en-US" sz="1400"/>
                        <a:t>Enrolled on October 1</a:t>
                      </a:r>
                      <a:endParaRPr sz="1400"/>
                    </a:p>
                  </a:txBody>
                  <a:tcPr marL="91450" marR="91450" marT="34300" marB="34300"/>
                </a:tc>
                <a:tc>
                  <a:txBody>
                    <a:bodyPr/>
                    <a:lstStyle/>
                    <a:p>
                      <a:pPr marL="0" marR="0" lvl="0" indent="0" algn="l" rtl="0">
                        <a:spcBef>
                          <a:spcPts val="0"/>
                        </a:spcBef>
                        <a:spcAft>
                          <a:spcPts val="0"/>
                        </a:spcAft>
                        <a:buNone/>
                      </a:pPr>
                      <a:r>
                        <a:rPr lang="en-US" sz="1400" dirty="0"/>
                        <a:t>Enrolled on October 1</a:t>
                      </a:r>
                      <a:endParaRPr sz="1400" dirty="0"/>
                    </a:p>
                  </a:txBody>
                  <a:tcPr marL="91450" marR="91450" marT="34300" marB="34300"/>
                </a:tc>
                <a:extLst>
                  <a:ext uri="{0D108BD9-81ED-4DB2-BD59-A6C34878D82A}">
                    <a16:rowId xmlns:a16="http://schemas.microsoft.com/office/drawing/2014/main" val="10001"/>
                  </a:ext>
                </a:extLst>
              </a:tr>
              <a:tr h="278125">
                <a:tc>
                  <a:txBody>
                    <a:bodyPr/>
                    <a:lstStyle/>
                    <a:p>
                      <a:pPr marL="0" marR="0" lvl="0" indent="0" algn="l" rtl="0">
                        <a:spcBef>
                          <a:spcPts val="0"/>
                        </a:spcBef>
                        <a:spcAft>
                          <a:spcPts val="0"/>
                        </a:spcAft>
                        <a:buNone/>
                      </a:pPr>
                      <a:r>
                        <a:rPr lang="en-US" sz="1400"/>
                        <a:t>Counts at School </a:t>
                      </a:r>
                      <a:endParaRPr sz="1100"/>
                    </a:p>
                  </a:txBody>
                  <a:tcPr marL="91450" marR="91450" marT="34300" marB="34300"/>
                </a:tc>
                <a:tc>
                  <a:txBody>
                    <a:bodyPr/>
                    <a:lstStyle/>
                    <a:p>
                      <a:pPr marL="0" marR="0" lvl="0" indent="0" algn="l" rtl="0">
                        <a:spcBef>
                          <a:spcPts val="0"/>
                        </a:spcBef>
                        <a:spcAft>
                          <a:spcPts val="0"/>
                        </a:spcAft>
                        <a:buNone/>
                      </a:pPr>
                      <a:r>
                        <a:rPr lang="en-US" sz="1400" dirty="0"/>
                        <a:t>Enrolled at any school in LEA on October 1</a:t>
                      </a:r>
                      <a:endParaRPr sz="1400" dirty="0"/>
                    </a:p>
                  </a:txBody>
                  <a:tcPr marL="91450" marR="91450" marT="34300" marB="34300"/>
                </a:tc>
                <a:tc>
                  <a:txBody>
                    <a:bodyPr/>
                    <a:lstStyle/>
                    <a:p>
                      <a:pPr marL="0" marR="0" lvl="0" indent="0" algn="l" rtl="0">
                        <a:spcBef>
                          <a:spcPts val="0"/>
                        </a:spcBef>
                        <a:spcAft>
                          <a:spcPts val="0"/>
                        </a:spcAft>
                        <a:buNone/>
                      </a:pPr>
                      <a:r>
                        <a:rPr lang="en-US" sz="1400"/>
                        <a:t>Enrolled at school on October 1 and  no break of 45+ days</a:t>
                      </a:r>
                      <a:endParaRPr sz="1400"/>
                    </a:p>
                  </a:txBody>
                  <a:tcPr marL="91450" marR="91450" marT="34300" marB="34300"/>
                </a:tc>
                <a:extLst>
                  <a:ext uri="{0D108BD9-81ED-4DB2-BD59-A6C34878D82A}">
                    <a16:rowId xmlns:a16="http://schemas.microsoft.com/office/drawing/2014/main" val="10002"/>
                  </a:ext>
                </a:extLst>
              </a:tr>
              <a:tr h="278125">
                <a:tc>
                  <a:txBody>
                    <a:bodyPr/>
                    <a:lstStyle/>
                    <a:p>
                      <a:pPr marL="0" marR="0" lvl="0" indent="0" algn="l" rtl="0">
                        <a:spcBef>
                          <a:spcPts val="0"/>
                        </a:spcBef>
                        <a:spcAft>
                          <a:spcPts val="0"/>
                        </a:spcAft>
                        <a:buNone/>
                      </a:pPr>
                      <a:r>
                        <a:rPr lang="en-US" sz="1400"/>
                        <a:t>Dropout</a:t>
                      </a:r>
                      <a:endParaRPr sz="1400"/>
                    </a:p>
                  </a:txBody>
                  <a:tcPr marL="91450" marR="91450" marT="34300" marB="34300"/>
                </a:tc>
                <a:tc gridSpan="2">
                  <a:txBody>
                    <a:bodyPr/>
                    <a:lstStyle/>
                    <a:p>
                      <a:pPr marL="0" marR="0" lvl="0" indent="0" algn="l" rtl="0">
                        <a:spcBef>
                          <a:spcPts val="0"/>
                        </a:spcBef>
                        <a:spcAft>
                          <a:spcPts val="0"/>
                        </a:spcAft>
                        <a:buNone/>
                      </a:pPr>
                      <a:r>
                        <a:rPr lang="en-US" sz="1400" dirty="0"/>
                        <a:t>Enrolled any time in four year </a:t>
                      </a:r>
                      <a:r>
                        <a:rPr lang="en-US" sz="1400" dirty="0" smtClean="0"/>
                        <a:t>period for at least one full day;</a:t>
                      </a:r>
                      <a:r>
                        <a:rPr lang="en-US" sz="1400" baseline="0" dirty="0" smtClean="0"/>
                        <a:t> c</a:t>
                      </a:r>
                      <a:r>
                        <a:rPr lang="en-US" sz="1400" dirty="0" smtClean="0"/>
                        <a:t>ounts </a:t>
                      </a:r>
                      <a:r>
                        <a:rPr lang="en-US" sz="1400" dirty="0"/>
                        <a:t>at last LEA and school of record </a:t>
                      </a:r>
                      <a:endParaRPr sz="1400" dirty="0"/>
                    </a:p>
                  </a:txBody>
                  <a:tcPr marL="91450" marR="91450" marT="34300" marB="34300"/>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42990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87"/>
          <p:cNvSpPr txBox="1">
            <a:spLocks noGrp="1"/>
          </p:cNvSpPr>
          <p:nvPr>
            <p:ph type="title"/>
          </p:nvPr>
        </p:nvSpPr>
        <p:spPr>
          <a:xfrm>
            <a:off x="0"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Defining a Cohort: Non-Traditional </a:t>
            </a:r>
            <a:r>
              <a:rPr lang="en-US" dirty="0"/>
              <a:t>G</a:t>
            </a:r>
            <a:r>
              <a:rPr lang="en-US" dirty="0" smtClean="0"/>
              <a:t>rade Progression</a:t>
            </a:r>
            <a:endParaRPr dirty="0"/>
          </a:p>
        </p:txBody>
      </p:sp>
      <p:sp>
        <p:nvSpPr>
          <p:cNvPr id="292" name="Google Shape;292;p87"/>
          <p:cNvSpPr txBox="1">
            <a:spLocks noGrp="1"/>
          </p:cNvSpPr>
          <p:nvPr>
            <p:ph type="body" idx="1"/>
          </p:nvPr>
        </p:nvSpPr>
        <p:spPr>
          <a:xfrm>
            <a:off x="347805" y="1336375"/>
            <a:ext cx="8237400" cy="2880000"/>
          </a:xfrm>
          <a:prstGeom prst="rect">
            <a:avLst/>
          </a:prstGeom>
        </p:spPr>
        <p:txBody>
          <a:bodyPr spcFirstLastPara="1" wrap="square" lIns="91425" tIns="91425" rIns="91425" bIns="91425" anchor="t" anchorCtr="0">
            <a:noAutofit/>
          </a:bodyPr>
          <a:lstStyle/>
          <a:p>
            <a:pPr marL="0" lvl="0" indent="0">
              <a:lnSpc>
                <a:spcPct val="95000"/>
              </a:lnSpc>
              <a:spcBef>
                <a:spcPts val="0"/>
              </a:spcBef>
              <a:buSzPts val="1665"/>
              <a:buNone/>
            </a:pPr>
            <a:r>
              <a:rPr lang="en-US" b="1" dirty="0" smtClean="0"/>
              <a:t>Louisiana public high school record </a:t>
            </a:r>
            <a:r>
              <a:rPr lang="en-US" b="1" dirty="0"/>
              <a:t>i</a:t>
            </a:r>
            <a:r>
              <a:rPr lang="en-US" b="1" dirty="0" smtClean="0"/>
              <a:t>s not grade 9:</a:t>
            </a:r>
            <a:endParaRPr lang="en-US" dirty="0"/>
          </a:p>
          <a:p>
            <a:pPr marL="230188" lvl="0" indent="-230188">
              <a:lnSpc>
                <a:spcPct val="95000"/>
              </a:lnSpc>
              <a:spcBef>
                <a:spcPts val="333"/>
              </a:spcBef>
              <a:buSzPts val="1665"/>
            </a:pPr>
            <a:r>
              <a:rPr lang="en-US" dirty="0"/>
              <a:t>Students who are enrolled in high school for the first time in grade 10 are assigned to the cohort for other 10</a:t>
            </a:r>
            <a:r>
              <a:rPr lang="en-US" baseline="30000" dirty="0"/>
              <a:t>th</a:t>
            </a:r>
            <a:r>
              <a:rPr lang="en-US" dirty="0"/>
              <a:t> grade students (3 years to graduate). </a:t>
            </a:r>
          </a:p>
          <a:p>
            <a:pPr marL="230187" lvl="0" indent="-230187">
              <a:lnSpc>
                <a:spcPct val="95000"/>
              </a:lnSpc>
              <a:spcBef>
                <a:spcPts val="333"/>
              </a:spcBef>
              <a:buSzPts val="1665"/>
            </a:pPr>
            <a:r>
              <a:rPr lang="en-US" dirty="0"/>
              <a:t>Students in T9 will enter a graduation cohort the year after they are enrolled in T9 and will have four years to graduate regardless of </a:t>
            </a:r>
            <a:r>
              <a:rPr lang="en-US" dirty="0" smtClean="0"/>
              <a:t>next grade </a:t>
            </a:r>
            <a:r>
              <a:rPr lang="en-US" dirty="0"/>
              <a:t>level assignment</a:t>
            </a:r>
            <a:r>
              <a:rPr lang="en-US" dirty="0" smtClean="0"/>
              <a:t>.</a:t>
            </a:r>
          </a:p>
          <a:p>
            <a:pPr marL="0" lvl="0" indent="0">
              <a:lnSpc>
                <a:spcPct val="95000"/>
              </a:lnSpc>
              <a:spcBef>
                <a:spcPts val="333"/>
              </a:spcBef>
              <a:buSzPts val="1665"/>
              <a:buNone/>
            </a:pPr>
            <a:r>
              <a:rPr lang="en-US" b="1" dirty="0" smtClean="0"/>
              <a:t>Transfers in:</a:t>
            </a:r>
          </a:p>
          <a:p>
            <a:pPr marL="0" lvl="0" indent="0">
              <a:lnSpc>
                <a:spcPct val="95000"/>
              </a:lnSpc>
              <a:spcBef>
                <a:spcPts val="333"/>
              </a:spcBef>
              <a:buSzPts val="1665"/>
              <a:buNone/>
            </a:pPr>
            <a:r>
              <a:rPr lang="en-US" dirty="0" smtClean="0"/>
              <a:t>The high school entry date from other states and nonpublic schools is not used to determine cohort. </a:t>
            </a:r>
            <a:r>
              <a:rPr lang="en-US" dirty="0"/>
              <a:t>G</a:t>
            </a:r>
            <a:r>
              <a:rPr lang="en-US" dirty="0" smtClean="0"/>
              <a:t>rade assignment on the first Louisiana high school public record is an important decision that will affect cohort assignment.</a:t>
            </a:r>
            <a:endParaRPr lang="en-US" dirty="0"/>
          </a:p>
          <a:p>
            <a:pPr marL="0" lvl="0" indent="0" algn="l" rtl="0">
              <a:spcBef>
                <a:spcPts val="750"/>
              </a:spcBef>
              <a:spcAft>
                <a:spcPts val="0"/>
              </a:spcAft>
              <a:buNone/>
            </a:pPr>
            <a:endParaRPr dirty="0"/>
          </a:p>
          <a:p>
            <a:pPr marL="0" lvl="0" indent="0" algn="l" rtl="0">
              <a:spcBef>
                <a:spcPts val="750"/>
              </a:spcBef>
              <a:spcAft>
                <a:spcPts val="0"/>
              </a:spcAft>
              <a:buNone/>
            </a:pPr>
            <a:endParaRPr dirty="0"/>
          </a:p>
          <a:p>
            <a:pPr marL="0" lvl="0" indent="0" algn="l" rtl="0">
              <a:spcBef>
                <a:spcPts val="750"/>
              </a:spcBef>
              <a:spcAft>
                <a:spcPts val="0"/>
              </a:spcAft>
              <a:buNone/>
            </a:pPr>
            <a:r>
              <a:rPr lang="en-US" dirty="0"/>
              <a:t>  </a:t>
            </a:r>
            <a:endParaRPr dirty="0"/>
          </a:p>
        </p:txBody>
      </p:sp>
    </p:spTree>
    <p:extLst>
      <p:ext uri="{BB962C8B-B14F-4D97-AF65-F5344CB8AC3E}">
        <p14:creationId xmlns:p14="http://schemas.microsoft.com/office/powerpoint/2010/main" val="318159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a Cohort: First High School Record </a:t>
            </a:r>
            <a:endParaRPr lang="en-US" dirty="0"/>
          </a:p>
        </p:txBody>
      </p:sp>
      <p:sp>
        <p:nvSpPr>
          <p:cNvPr id="3" name="Text Placeholder 2"/>
          <p:cNvSpPr>
            <a:spLocks noGrp="1"/>
          </p:cNvSpPr>
          <p:nvPr>
            <p:ph type="body" idx="1"/>
          </p:nvPr>
        </p:nvSpPr>
        <p:spPr>
          <a:xfrm>
            <a:off x="430075" y="1222075"/>
            <a:ext cx="8283900" cy="3363600"/>
          </a:xfrm>
        </p:spPr>
        <p:txBody>
          <a:bodyPr/>
          <a:lstStyle/>
          <a:p>
            <a:pPr marL="114300" indent="0">
              <a:buNone/>
            </a:pPr>
            <a:r>
              <a:rPr lang="en-US" dirty="0"/>
              <a:t>The department uses the first year in a high school grade in Louisiana to determine cohort year assignment. There are some important things to remember about the first record:</a:t>
            </a:r>
          </a:p>
          <a:p>
            <a:r>
              <a:rPr lang="en-US" dirty="0"/>
              <a:t>A student must be enrolled for one full day to count in cohort. If the first high school record is same day in/same day out, then the student will not be placed in the cohort</a:t>
            </a:r>
            <a:r>
              <a:rPr lang="en-US" dirty="0" smtClean="0"/>
              <a:t>.</a:t>
            </a:r>
            <a:endParaRPr lang="en-US" dirty="0"/>
          </a:p>
          <a:p>
            <a:r>
              <a:rPr lang="en-US" dirty="0"/>
              <a:t>A student who is assigned to a new grade mid-year with the first high school record will be assigned to a different cohort. For example, if the first high school record is grade 9 for the first semester and grade 10 in the second semester, the student will be place in the cohort with other grade 10 </a:t>
            </a:r>
            <a:r>
              <a:rPr lang="en-US" dirty="0" smtClean="0"/>
              <a:t>students.</a:t>
            </a:r>
          </a:p>
          <a:p>
            <a:r>
              <a:rPr lang="en-US" dirty="0" smtClean="0"/>
              <a:t>For records that are not the first high school record, mid year grade acceleration does not affect cohort membership.</a:t>
            </a:r>
            <a:endParaRPr lang="en-US" dirty="0"/>
          </a:p>
        </p:txBody>
      </p:sp>
    </p:spTree>
    <p:extLst>
      <p:ext uri="{BB962C8B-B14F-4D97-AF65-F5344CB8AC3E}">
        <p14:creationId xmlns:p14="http://schemas.microsoft.com/office/powerpoint/2010/main" val="238279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86"/>
          <p:cNvSpPr txBox="1">
            <a:spLocks noGrp="1"/>
          </p:cNvSpPr>
          <p:nvPr>
            <p:ph type="title"/>
          </p:nvPr>
        </p:nvSpPr>
        <p:spPr>
          <a:xfrm>
            <a:off x="0"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Defining a Graduation Cohort: Timelines</a:t>
            </a:r>
            <a:endParaRPr dirty="0"/>
          </a:p>
        </p:txBody>
      </p:sp>
      <p:sp>
        <p:nvSpPr>
          <p:cNvPr id="3" name="TextBox 2"/>
          <p:cNvSpPr txBox="1"/>
          <p:nvPr/>
        </p:nvSpPr>
        <p:spPr>
          <a:xfrm>
            <a:off x="241738" y="1084127"/>
            <a:ext cx="8271641" cy="3162404"/>
          </a:xfrm>
          <a:prstGeom prst="rect">
            <a:avLst/>
          </a:prstGeom>
          <a:noFill/>
        </p:spPr>
        <p:txBody>
          <a:bodyPr wrap="square" rtlCol="0">
            <a:spAutoFit/>
          </a:bodyPr>
          <a:lstStyle/>
          <a:p>
            <a:pPr lvl="0">
              <a:lnSpc>
                <a:spcPct val="95000"/>
              </a:lnSpc>
              <a:spcBef>
                <a:spcPts val="333"/>
              </a:spcBef>
              <a:buClr>
                <a:schemeClr val="dk1"/>
              </a:buClr>
              <a:buSzPts val="1665"/>
            </a:pPr>
            <a:r>
              <a:rPr lang="en-US" sz="1800" b="1" dirty="0" smtClean="0">
                <a:solidFill>
                  <a:schemeClr val="tx1">
                    <a:lumMod val="75000"/>
                  </a:schemeClr>
                </a:solidFill>
                <a:latin typeface="Calibri" panose="020F0502020204030204" pitchFamily="34" charset="0"/>
                <a:cs typeface="Calibri" panose="020F0502020204030204" pitchFamily="34" charset="0"/>
              </a:rPr>
              <a:t>S</a:t>
            </a:r>
            <a:r>
              <a:rPr lang="en-US" sz="1800" dirty="0" smtClean="0">
                <a:solidFill>
                  <a:schemeClr val="tx1">
                    <a:lumMod val="75000"/>
                  </a:schemeClr>
                </a:solidFill>
                <a:latin typeface="Calibri" panose="020F0502020204030204" pitchFamily="34" charset="0"/>
                <a:cs typeface="Calibri" panose="020F0502020204030204" pitchFamily="34" charset="0"/>
              </a:rPr>
              <a:t>ome students may take more or less than four years to graduate</a:t>
            </a:r>
            <a:r>
              <a:rPr lang="en-US" sz="1800" b="1" dirty="0" smtClean="0">
                <a:solidFill>
                  <a:schemeClr val="tx1">
                    <a:lumMod val="75000"/>
                  </a:schemeClr>
                </a:solidFill>
                <a:latin typeface="Calibri" panose="020F0502020204030204" pitchFamily="34" charset="0"/>
                <a:cs typeface="Calibri" panose="020F0502020204030204" pitchFamily="34" charset="0"/>
              </a:rPr>
              <a:t>.</a:t>
            </a:r>
          </a:p>
          <a:p>
            <a:pPr lvl="0">
              <a:lnSpc>
                <a:spcPct val="95000"/>
              </a:lnSpc>
              <a:spcBef>
                <a:spcPts val="333"/>
              </a:spcBef>
              <a:buClr>
                <a:schemeClr val="dk1"/>
              </a:buClr>
              <a:buSzPts val="1665"/>
            </a:pPr>
            <a:r>
              <a:rPr lang="en-US" sz="1800" b="1" dirty="0" smtClean="0">
                <a:solidFill>
                  <a:schemeClr val="tx1">
                    <a:lumMod val="75000"/>
                  </a:schemeClr>
                </a:solidFill>
                <a:latin typeface="Calibri" panose="020F0502020204030204" pitchFamily="34" charset="0"/>
                <a:cs typeface="Calibri" panose="020F0502020204030204" pitchFamily="34" charset="0"/>
              </a:rPr>
              <a:t>Diploma </a:t>
            </a:r>
            <a:r>
              <a:rPr lang="en-US" sz="1800" b="1" dirty="0">
                <a:solidFill>
                  <a:schemeClr val="tx1">
                    <a:lumMod val="75000"/>
                  </a:schemeClr>
                </a:solidFill>
                <a:latin typeface="Calibri" panose="020F0502020204030204" pitchFamily="34" charset="0"/>
                <a:cs typeface="Calibri" panose="020F0502020204030204" pitchFamily="34" charset="0"/>
              </a:rPr>
              <a:t>earned in summer:</a:t>
            </a:r>
            <a:endParaRPr lang="en-US" sz="1800" dirty="0">
              <a:solidFill>
                <a:schemeClr val="tx1">
                  <a:lumMod val="75000"/>
                </a:schemeClr>
              </a:solidFill>
              <a:latin typeface="Calibri" panose="020F0502020204030204" pitchFamily="34" charset="0"/>
              <a:cs typeface="Calibri" panose="020F0502020204030204" pitchFamily="34" charset="0"/>
            </a:endParaRPr>
          </a:p>
          <a:p>
            <a:pPr marL="230187" lvl="0" indent="-230187">
              <a:lnSpc>
                <a:spcPct val="95000"/>
              </a:lnSpc>
              <a:spcBef>
                <a:spcPts val="333"/>
              </a:spcBef>
              <a:buClr>
                <a:schemeClr val="dk1"/>
              </a:buClr>
              <a:buSzPts val="1665"/>
              <a:buChar char="•"/>
            </a:pPr>
            <a:r>
              <a:rPr lang="en-US" sz="1800" dirty="0">
                <a:solidFill>
                  <a:schemeClr val="tx1">
                    <a:lumMod val="75000"/>
                  </a:schemeClr>
                </a:solidFill>
                <a:latin typeface="Calibri" panose="020F0502020204030204" pitchFamily="34" charset="0"/>
                <a:cs typeface="Calibri" panose="020F0502020204030204" pitchFamily="34" charset="0"/>
              </a:rPr>
              <a:t>Students are considered on time graduates if they earn a diploma no later than August </a:t>
            </a:r>
            <a:r>
              <a:rPr lang="en-US" sz="1800" dirty="0" smtClean="0">
                <a:solidFill>
                  <a:schemeClr val="tx1">
                    <a:lumMod val="75000"/>
                  </a:schemeClr>
                </a:solidFill>
                <a:latin typeface="Calibri" panose="020F0502020204030204" pitchFamily="34" charset="0"/>
                <a:cs typeface="Calibri" panose="020F0502020204030204" pitchFamily="34" charset="0"/>
              </a:rPr>
              <a:t>31 of their fourth year in high school.</a:t>
            </a:r>
            <a:endParaRPr lang="en-US" sz="1800" dirty="0">
              <a:solidFill>
                <a:schemeClr val="tx1">
                  <a:lumMod val="75000"/>
                </a:schemeClr>
              </a:solidFill>
              <a:latin typeface="Calibri" panose="020F0502020204030204" pitchFamily="34" charset="0"/>
              <a:cs typeface="Calibri" panose="020F0502020204030204" pitchFamily="34" charset="0"/>
            </a:endParaRPr>
          </a:p>
          <a:p>
            <a:pPr lvl="0">
              <a:lnSpc>
                <a:spcPct val="95000"/>
              </a:lnSpc>
              <a:spcBef>
                <a:spcPts val="333"/>
              </a:spcBef>
              <a:buClr>
                <a:schemeClr val="dk1"/>
              </a:buClr>
              <a:buSzPts val="1665"/>
            </a:pPr>
            <a:r>
              <a:rPr lang="en-US" sz="1800" b="1" dirty="0">
                <a:solidFill>
                  <a:schemeClr val="tx1">
                    <a:lumMod val="75000"/>
                  </a:schemeClr>
                </a:solidFill>
                <a:latin typeface="Calibri" panose="020F0502020204030204" pitchFamily="34" charset="0"/>
                <a:cs typeface="Calibri" panose="020F0502020204030204" pitchFamily="34" charset="0"/>
              </a:rPr>
              <a:t>Diploma earned in 3 years:</a:t>
            </a:r>
          </a:p>
          <a:p>
            <a:pPr marL="230187" lvl="0" indent="-230187">
              <a:lnSpc>
                <a:spcPct val="95000"/>
              </a:lnSpc>
              <a:spcBef>
                <a:spcPts val="333"/>
              </a:spcBef>
              <a:buClr>
                <a:schemeClr val="dk1"/>
              </a:buClr>
              <a:buSzPts val="1665"/>
              <a:buChar char="•"/>
            </a:pPr>
            <a:r>
              <a:rPr lang="en-US" sz="1800" dirty="0">
                <a:solidFill>
                  <a:schemeClr val="tx1">
                    <a:lumMod val="75000"/>
                  </a:schemeClr>
                </a:solidFill>
                <a:latin typeface="Calibri" panose="020F0502020204030204" pitchFamily="34" charset="0"/>
                <a:cs typeface="Calibri" panose="020F0502020204030204" pitchFamily="34" charset="0"/>
              </a:rPr>
              <a:t>Students who graduate in three years will be banked and included with their regular cohort at the end of their fourth year of school.</a:t>
            </a:r>
          </a:p>
          <a:p>
            <a:pPr lvl="0">
              <a:lnSpc>
                <a:spcPct val="90000"/>
              </a:lnSpc>
              <a:spcBef>
                <a:spcPts val="333"/>
              </a:spcBef>
              <a:buClr>
                <a:schemeClr val="dk1"/>
              </a:buClr>
              <a:buSzPts val="1665"/>
            </a:pPr>
            <a:r>
              <a:rPr lang="en-US" sz="1800" b="1" dirty="0">
                <a:solidFill>
                  <a:schemeClr val="tx1">
                    <a:lumMod val="75000"/>
                  </a:schemeClr>
                </a:solidFill>
                <a:latin typeface="Calibri" panose="020F0502020204030204" pitchFamily="34" charset="0"/>
                <a:cs typeface="Calibri" panose="020F0502020204030204" pitchFamily="34" charset="0"/>
              </a:rPr>
              <a:t>Diploma earned after more than 4 years:</a:t>
            </a:r>
            <a:endParaRPr lang="en-US" sz="1800" dirty="0">
              <a:solidFill>
                <a:schemeClr val="tx1">
                  <a:lumMod val="75000"/>
                </a:schemeClr>
              </a:solidFill>
              <a:latin typeface="Calibri" panose="020F0502020204030204" pitchFamily="34" charset="0"/>
              <a:cs typeface="Calibri" panose="020F0502020204030204" pitchFamily="34" charset="0"/>
            </a:endParaRPr>
          </a:p>
          <a:p>
            <a:pPr marL="230188" lvl="0" indent="-230188">
              <a:lnSpc>
                <a:spcPct val="90000"/>
              </a:lnSpc>
              <a:spcBef>
                <a:spcPts val="333"/>
              </a:spcBef>
              <a:buClr>
                <a:schemeClr val="dk1"/>
              </a:buClr>
              <a:buSzPts val="1665"/>
              <a:buChar char="•"/>
            </a:pPr>
            <a:r>
              <a:rPr lang="en-US" sz="1800" dirty="0">
                <a:solidFill>
                  <a:schemeClr val="tx1">
                    <a:lumMod val="75000"/>
                  </a:schemeClr>
                </a:solidFill>
                <a:latin typeface="Calibri" panose="020F0502020204030204" pitchFamily="34" charset="0"/>
                <a:cs typeface="Calibri" panose="020F0502020204030204" pitchFamily="34" charset="0"/>
              </a:rPr>
              <a:t>Students who graduate in five or six years can earn points in the strength of diploma index, but they must be counted as a non-graduate with their </a:t>
            </a:r>
            <a:r>
              <a:rPr lang="en-US" sz="1800" dirty="0" smtClean="0">
                <a:solidFill>
                  <a:schemeClr val="tx1">
                    <a:lumMod val="75000"/>
                  </a:schemeClr>
                </a:solidFill>
                <a:latin typeface="Calibri" panose="020F0502020204030204" pitchFamily="34" charset="0"/>
                <a:cs typeface="Calibri" panose="020F0502020204030204" pitchFamily="34" charset="0"/>
              </a:rPr>
              <a:t>cohort in the year they are expected to graduate.</a:t>
            </a:r>
            <a:endParaRPr lang="en-US" sz="1800" dirty="0">
              <a:solidFill>
                <a:schemeClr val="tx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2808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6175"/>
            <a:ext cx="9144000" cy="910200"/>
          </a:xfrm>
        </p:spPr>
        <p:txBody>
          <a:bodyPr/>
          <a:lstStyle/>
          <a:p>
            <a:r>
              <a:rPr lang="en-US" dirty="0"/>
              <a:t>Defining a Graduation Cohort: </a:t>
            </a:r>
            <a:br>
              <a:rPr lang="en-US" dirty="0"/>
            </a:br>
            <a:r>
              <a:rPr lang="en-US" dirty="0"/>
              <a:t>Students who Participate in Alternate Assessments</a:t>
            </a:r>
          </a:p>
        </p:txBody>
      </p:sp>
      <p:sp>
        <p:nvSpPr>
          <p:cNvPr id="3" name="Text Placeholder 2"/>
          <p:cNvSpPr>
            <a:spLocks noGrp="1"/>
          </p:cNvSpPr>
          <p:nvPr>
            <p:ph type="body" idx="1"/>
          </p:nvPr>
        </p:nvSpPr>
        <p:spPr>
          <a:xfrm>
            <a:off x="160020" y="1255971"/>
            <a:ext cx="8700200" cy="1032646"/>
          </a:xfrm>
        </p:spPr>
        <p:txBody>
          <a:bodyPr/>
          <a:lstStyle/>
          <a:p>
            <a:pPr marL="0" lvl="0" indent="0">
              <a:lnSpc>
                <a:spcPct val="105000"/>
              </a:lnSpc>
              <a:spcBef>
                <a:spcPts val="0"/>
              </a:spcBef>
              <a:buNone/>
            </a:pPr>
            <a:r>
              <a:rPr lang="en-US" b="1" dirty="0"/>
              <a:t>Cohort </a:t>
            </a:r>
            <a:r>
              <a:rPr lang="en-US" b="1" dirty="0" smtClean="0"/>
              <a:t>Assignment </a:t>
            </a:r>
            <a:endParaRPr lang="en-US" dirty="0"/>
          </a:p>
          <a:p>
            <a:pPr marL="0" lvl="0" indent="0">
              <a:lnSpc>
                <a:spcPct val="105000"/>
              </a:lnSpc>
              <a:spcBef>
                <a:spcPts val="360"/>
              </a:spcBef>
              <a:buNone/>
            </a:pPr>
            <a:r>
              <a:rPr lang="en-US" dirty="0" smtClean="0"/>
              <a:t>Most rules </a:t>
            </a:r>
            <a:r>
              <a:rPr lang="en-US" dirty="0"/>
              <a:t>are the same as for other </a:t>
            </a:r>
            <a:r>
              <a:rPr lang="en-US" dirty="0" smtClean="0"/>
              <a:t>graduates. Per federal and state guidelines, students       must take all high school level LEAP Connect assessments to be eligible for this pathway.</a:t>
            </a:r>
          </a:p>
          <a:p>
            <a:pPr marL="0" lvl="0" indent="0">
              <a:lnSpc>
                <a:spcPct val="105000"/>
              </a:lnSpc>
              <a:spcBef>
                <a:spcPts val="360"/>
              </a:spcBef>
              <a:buNone/>
            </a:pPr>
            <a:endParaRPr lang="en-US" b="1" dirty="0"/>
          </a:p>
          <a:p>
            <a:pPr marL="114300" indent="0">
              <a:buNone/>
            </a:pPr>
            <a:endParaRPr lang="en-US" dirty="0"/>
          </a:p>
        </p:txBody>
      </p:sp>
      <p:sp>
        <p:nvSpPr>
          <p:cNvPr id="4" name="TextBox 3"/>
          <p:cNvSpPr txBox="1"/>
          <p:nvPr/>
        </p:nvSpPr>
        <p:spPr>
          <a:xfrm>
            <a:off x="160020" y="2288617"/>
            <a:ext cx="6169573" cy="2308324"/>
          </a:xfrm>
          <a:prstGeom prst="rect">
            <a:avLst/>
          </a:prstGeom>
          <a:noFill/>
        </p:spPr>
        <p:txBody>
          <a:bodyPr wrap="square" rtlCol="0">
            <a:spAutoFit/>
          </a:bodyPr>
          <a:lstStyle/>
          <a:p>
            <a:r>
              <a:rPr lang="en-US" sz="1800" b="1" dirty="0" smtClean="0">
                <a:solidFill>
                  <a:schemeClr val="tx1">
                    <a:lumMod val="75000"/>
                  </a:schemeClr>
                </a:solidFill>
                <a:latin typeface="Calibri" panose="020F0502020204030204" pitchFamily="34" charset="0"/>
                <a:cs typeface="Calibri" panose="020F0502020204030204" pitchFamily="34" charset="0"/>
              </a:rPr>
              <a:t>Extended Timeline</a:t>
            </a:r>
          </a:p>
          <a:p>
            <a:pPr marL="285750" indent="-285750">
              <a:buFont typeface="Arial" panose="020B0604020202020204" pitchFamily="34" charset="0"/>
              <a:buChar char="•"/>
            </a:pPr>
            <a:r>
              <a:rPr lang="en-US" sz="1800" dirty="0" smtClean="0">
                <a:solidFill>
                  <a:schemeClr val="tx1">
                    <a:lumMod val="75000"/>
                  </a:schemeClr>
                </a:solidFill>
                <a:latin typeface="Calibri" panose="020F0502020204030204" pitchFamily="34" charset="0"/>
                <a:cs typeface="Calibri" panose="020F0502020204030204" pitchFamily="34" charset="0"/>
              </a:rPr>
              <a:t>Counts the year that they exit and do not enroll the following October or</a:t>
            </a:r>
          </a:p>
          <a:p>
            <a:pPr marL="285750" indent="-285750">
              <a:buFont typeface="Arial" panose="020B0604020202020204" pitchFamily="34" charset="0"/>
              <a:buChar char="•"/>
            </a:pPr>
            <a:r>
              <a:rPr lang="en-US" sz="1800" dirty="0" smtClean="0">
                <a:solidFill>
                  <a:schemeClr val="tx1">
                    <a:lumMod val="75000"/>
                  </a:schemeClr>
                </a:solidFill>
                <a:latin typeface="Calibri" panose="020F0502020204030204" pitchFamily="34" charset="0"/>
                <a:cs typeface="Calibri" panose="020F0502020204030204" pitchFamily="34" charset="0"/>
              </a:rPr>
              <a:t>Counts the year that they turn 22, following SIS/</a:t>
            </a:r>
            <a:r>
              <a:rPr lang="en-US" sz="1800" dirty="0" err="1" smtClean="0">
                <a:solidFill>
                  <a:schemeClr val="tx1">
                    <a:lumMod val="75000"/>
                  </a:schemeClr>
                </a:solidFill>
                <a:latin typeface="Calibri" panose="020F0502020204030204" pitchFamily="34" charset="0"/>
                <a:cs typeface="Calibri" panose="020F0502020204030204" pitchFamily="34" charset="0"/>
              </a:rPr>
              <a:t>EdLink</a:t>
            </a:r>
            <a:r>
              <a:rPr lang="en-US" sz="1800" dirty="0" smtClean="0">
                <a:solidFill>
                  <a:schemeClr val="tx1">
                    <a:lumMod val="75000"/>
                  </a:schemeClr>
                </a:solidFill>
                <a:latin typeface="Calibri" panose="020F0502020204030204" pitchFamily="34" charset="0"/>
                <a:cs typeface="Calibri" panose="020F0502020204030204" pitchFamily="34" charset="0"/>
              </a:rPr>
              <a:t> rule</a:t>
            </a:r>
          </a:p>
          <a:p>
            <a:pPr marL="285750" indent="-285750">
              <a:buFont typeface="Arial" panose="020B0604020202020204" pitchFamily="34" charset="0"/>
              <a:buChar char="•"/>
            </a:pPr>
            <a:r>
              <a:rPr lang="en-US" sz="1800" dirty="0">
                <a:solidFill>
                  <a:schemeClr val="tx1">
                    <a:lumMod val="75000"/>
                  </a:schemeClr>
                </a:solidFill>
                <a:latin typeface="Calibri" panose="020F0502020204030204" pitchFamily="34" charset="0"/>
                <a:cs typeface="Calibri" panose="020F0502020204030204" pitchFamily="34" charset="0"/>
              </a:rPr>
              <a:t>M</a:t>
            </a:r>
            <a:r>
              <a:rPr lang="en-US" sz="1800" dirty="0" smtClean="0">
                <a:solidFill>
                  <a:schemeClr val="tx1">
                    <a:lumMod val="75000"/>
                  </a:schemeClr>
                </a:solidFill>
                <a:latin typeface="Calibri" panose="020F0502020204030204" pitchFamily="34" charset="0"/>
                <a:cs typeface="Calibri" panose="020F0502020204030204" pitchFamily="34" charset="0"/>
              </a:rPr>
              <a:t>ust remain continuously enrolled to be eligible for extended graduation timeline</a:t>
            </a:r>
          </a:p>
          <a:p>
            <a:pPr marL="285750" indent="-285750">
              <a:buFont typeface="Arial" panose="020B0604020202020204" pitchFamily="34" charset="0"/>
              <a:buChar char="•"/>
            </a:pPr>
            <a:r>
              <a:rPr lang="en-US" sz="1800" dirty="0" smtClean="0">
                <a:solidFill>
                  <a:schemeClr val="tx1">
                    <a:lumMod val="75000"/>
                  </a:schemeClr>
                </a:solidFill>
                <a:latin typeface="Calibri" panose="020F0502020204030204" pitchFamily="34" charset="0"/>
                <a:cs typeface="Calibri" panose="020F0502020204030204" pitchFamily="34" charset="0"/>
              </a:rPr>
              <a:t>May be eligible for 5</a:t>
            </a:r>
            <a:r>
              <a:rPr lang="en-US" sz="1800" baseline="30000" dirty="0" smtClean="0">
                <a:solidFill>
                  <a:schemeClr val="tx1">
                    <a:lumMod val="75000"/>
                  </a:schemeClr>
                </a:solidFill>
                <a:latin typeface="Calibri" panose="020F0502020204030204" pitchFamily="34" charset="0"/>
                <a:cs typeface="Calibri" panose="020F0502020204030204" pitchFamily="34" charset="0"/>
              </a:rPr>
              <a:t>th</a:t>
            </a:r>
            <a:r>
              <a:rPr lang="en-US" sz="1800" dirty="0" smtClean="0">
                <a:solidFill>
                  <a:schemeClr val="tx1">
                    <a:lumMod val="75000"/>
                  </a:schemeClr>
                </a:solidFill>
                <a:latin typeface="Calibri" panose="020F0502020204030204" pitchFamily="34" charset="0"/>
                <a:cs typeface="Calibri" panose="020F0502020204030204" pitchFamily="34" charset="0"/>
              </a:rPr>
              <a:t> or 6</a:t>
            </a:r>
            <a:r>
              <a:rPr lang="en-US" sz="1800" baseline="30000" dirty="0" smtClean="0">
                <a:solidFill>
                  <a:schemeClr val="tx1">
                    <a:lumMod val="75000"/>
                  </a:schemeClr>
                </a:solidFill>
                <a:latin typeface="Calibri" panose="020F0502020204030204" pitchFamily="34" charset="0"/>
                <a:cs typeface="Calibri" panose="020F0502020204030204" pitchFamily="34" charset="0"/>
              </a:rPr>
              <a:t>th</a:t>
            </a:r>
            <a:r>
              <a:rPr lang="en-US" sz="1800" dirty="0" smtClean="0">
                <a:solidFill>
                  <a:schemeClr val="tx1">
                    <a:lumMod val="75000"/>
                  </a:schemeClr>
                </a:solidFill>
                <a:latin typeface="Calibri" panose="020F0502020204030204" pitchFamily="34" charset="0"/>
                <a:cs typeface="Calibri" panose="020F0502020204030204" pitchFamily="34" charset="0"/>
              </a:rPr>
              <a:t> year points if exiting and returning after October 1</a:t>
            </a:r>
          </a:p>
        </p:txBody>
      </p:sp>
    </p:spTree>
    <p:extLst>
      <p:ext uri="{BB962C8B-B14F-4D97-AF65-F5344CB8AC3E}">
        <p14:creationId xmlns:p14="http://schemas.microsoft.com/office/powerpoint/2010/main" val="2895680915"/>
      </p:ext>
    </p:extLst>
  </p:cSld>
  <p:clrMapOvr>
    <a:masterClrMapping/>
  </p:clrMapOvr>
</p:sld>
</file>

<file path=ppt/theme/theme1.xml><?xml version="1.0" encoding="utf-8"?>
<a:theme xmlns:a="http://schemas.openxmlformats.org/drawingml/2006/main" name="LA Believes">
  <a:themeElements>
    <a:clrScheme name="LA Believes 1">
      <a:dk1>
        <a:srgbClr val="385463"/>
      </a:dk1>
      <a:lt1>
        <a:srgbClr val="FFFFFF"/>
      </a:lt1>
      <a:dk2>
        <a:srgbClr val="434343"/>
      </a:dk2>
      <a:lt2>
        <a:srgbClr val="CCCCCC"/>
      </a:lt2>
      <a:accent1>
        <a:srgbClr val="9AB185"/>
      </a:accent1>
      <a:accent2>
        <a:srgbClr val="7E87BE"/>
      </a:accent2>
      <a:accent3>
        <a:srgbClr val="BE842B"/>
      </a:accent3>
      <a:accent4>
        <a:srgbClr val="20B6A6"/>
      </a:accent4>
      <a:accent5>
        <a:srgbClr val="648146"/>
      </a:accent5>
      <a:accent6>
        <a:srgbClr val="BDBFDA"/>
      </a:accent6>
      <a:hlink>
        <a:srgbClr val="00BAD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TotalTime>
  <Words>3063</Words>
  <Application>Microsoft Office PowerPoint</Application>
  <PresentationFormat>On-screen Show (16:9)</PresentationFormat>
  <Paragraphs>338</Paragraphs>
  <Slides>38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Wingdings</vt:lpstr>
      <vt:lpstr>Times New Roman</vt:lpstr>
      <vt:lpstr>LA Believes</vt:lpstr>
      <vt:lpstr>2020-2021 Cohort Graduation Data Certification</vt:lpstr>
      <vt:lpstr>Agenda</vt:lpstr>
      <vt:lpstr>Part I: Cohort Graduation Policy and Data Certification</vt:lpstr>
      <vt:lpstr>Defining a Graduation Cohort </vt:lpstr>
      <vt:lpstr>Assigning New Graduation Cohort Members</vt:lpstr>
      <vt:lpstr>Defining a Cohort: Non-Traditional Grade Progression</vt:lpstr>
      <vt:lpstr>Defining a Cohort: First High School Record </vt:lpstr>
      <vt:lpstr>Defining a Graduation Cohort: Timelines</vt:lpstr>
      <vt:lpstr>Defining a Graduation Cohort:  Students who Participate in Alternate Assessments</vt:lpstr>
      <vt:lpstr>Identifying Students as Graduates</vt:lpstr>
      <vt:lpstr>Identifying Students as Graduates</vt:lpstr>
      <vt:lpstr>Assessment Requirement Substitutions</vt:lpstr>
      <vt:lpstr>Identifying 5th and 6th Year Graduates</vt:lpstr>
      <vt:lpstr>Determining Credentials</vt:lpstr>
      <vt:lpstr>Determining Additional Credentials</vt:lpstr>
      <vt:lpstr>Earning HiSET</vt:lpstr>
      <vt:lpstr>Identifying and Verifying Legitimate Leavers</vt:lpstr>
      <vt:lpstr>Legitimate Leavers</vt:lpstr>
      <vt:lpstr>Online Program Diplomas</vt:lpstr>
      <vt:lpstr>Auditing Legitimate Leavers</vt:lpstr>
      <vt:lpstr>Cohort Graduation Indices Used in  Accountability</vt:lpstr>
      <vt:lpstr>Accountability: Graduation Rate Index</vt:lpstr>
      <vt:lpstr>Accountability: Strength of Diploma Index</vt:lpstr>
      <vt:lpstr>Inclusion of Students in Alternative School Credential Attainment Index</vt:lpstr>
      <vt:lpstr>Students Included in the Alternative School Credential Attainment Index</vt:lpstr>
      <vt:lpstr>Louisiana Data Review Online System</vt:lpstr>
      <vt:lpstr>Using LA Data Review to Certify Data</vt:lpstr>
      <vt:lpstr>Certifying Cohort Graduation Data: Review</vt:lpstr>
      <vt:lpstr>Certifying Cohort Graduation: Requests for Change</vt:lpstr>
      <vt:lpstr>Submitting Requests for Changes to Data</vt:lpstr>
      <vt:lpstr>Data Certification Fields Tab</vt:lpstr>
      <vt:lpstr>Description and Support Documents Tab</vt:lpstr>
      <vt:lpstr>Using the Dashboard to Monitor Requests</vt:lpstr>
      <vt:lpstr>LDOE Decisions for Requested Changes</vt:lpstr>
      <vt:lpstr>Submitting Records with Full PII</vt:lpstr>
      <vt:lpstr>Preparing For Data Certification</vt:lpstr>
      <vt:lpstr>Cohort Graduation Data Certification Checklist</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Accountability Updates West Baton Rouge February 19, 2021</dc:title>
  <dc:creator>Jennifer Baird</dc:creator>
  <cp:lastModifiedBy>Jennifer Baird</cp:lastModifiedBy>
  <cp:revision>75</cp:revision>
  <dcterms:modified xsi:type="dcterms:W3CDTF">2022-03-23T11:55:56Z</dcterms:modified>
</cp:coreProperties>
</file>