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7" r:id="rId4"/>
    <p:sldId id="265" r:id="rId5"/>
    <p:sldId id="259" r:id="rId6"/>
    <p:sldId id="266" r:id="rId7"/>
    <p:sldId id="267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739" autoAdjust="0"/>
    <p:restoredTop sz="94660"/>
  </p:normalViewPr>
  <p:slideViewPr>
    <p:cSldViewPr>
      <p:cViewPr>
        <p:scale>
          <a:sx n="107" d="100"/>
          <a:sy n="107" d="100"/>
        </p:scale>
        <p:origin x="60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16F3B-75F8-4095-A9A1-35540F53AA0B}" type="datetimeFigureOut">
              <a:rPr lang="en-US" smtClean="0"/>
              <a:t>12/13/2017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8C65E-7EC8-44C6-99EA-B040D7908874}" type="slidenum">
              <a:rPr lang="en-US" smtClean="0"/>
              <a:t>‹#›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16F3B-75F8-4095-A9A1-35540F53AA0B}" type="datetimeFigureOut">
              <a:rPr lang="en-US" smtClean="0"/>
              <a:t>12/13/2017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8C65E-7EC8-44C6-99EA-B040D79088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16F3B-75F8-4095-A9A1-35540F53AA0B}" type="datetimeFigureOut">
              <a:rPr lang="en-US" smtClean="0"/>
              <a:t>12/13/2017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8C65E-7EC8-44C6-99EA-B040D79088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16F3B-75F8-4095-A9A1-35540F53AA0B}" type="datetimeFigureOut">
              <a:rPr lang="en-US" smtClean="0"/>
              <a:t>12/13/2017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8C65E-7EC8-44C6-99EA-B040D790887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16F3B-75F8-4095-A9A1-35540F53AA0B}" type="datetimeFigureOut">
              <a:rPr lang="en-US" smtClean="0"/>
              <a:t>12/13/2017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8C65E-7EC8-44C6-99EA-B040D79088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16F3B-75F8-4095-A9A1-35540F53AA0B}" type="datetimeFigureOut">
              <a:rPr lang="en-US" smtClean="0"/>
              <a:t>12/13/2017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8C65E-7EC8-44C6-99EA-B040D79088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16F3B-75F8-4095-A9A1-35540F53AA0B}" type="datetimeFigureOut">
              <a:rPr lang="en-US" smtClean="0"/>
              <a:t>12/13/2017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8C65E-7EC8-44C6-99EA-B040D79088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16F3B-75F8-4095-A9A1-35540F53AA0B}" type="datetimeFigureOut">
              <a:rPr lang="en-US" smtClean="0"/>
              <a:t>12/13/2017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8C65E-7EC8-44C6-99EA-B040D79088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16F3B-75F8-4095-A9A1-35540F53AA0B}" type="datetimeFigureOut">
              <a:rPr lang="en-US" smtClean="0"/>
              <a:t>12/13/2017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8C65E-7EC8-44C6-99EA-B040D79088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16F3B-75F8-4095-A9A1-35540F53AA0B}" type="datetimeFigureOut">
              <a:rPr lang="en-US" smtClean="0"/>
              <a:t>12/13/2017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8C65E-7EC8-44C6-99EA-B040D79088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16F3B-75F8-4095-A9A1-35540F53AA0B}" type="datetimeFigureOut">
              <a:rPr lang="en-US" smtClean="0"/>
              <a:t>12/13/2017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8C65E-7EC8-44C6-99EA-B040D79088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E5C16F3B-75F8-4095-A9A1-35540F53AA0B}" type="datetimeFigureOut">
              <a:rPr lang="en-US" smtClean="0"/>
              <a:t>12/13/2017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B068C65E-7EC8-44C6-99EA-B040D7908874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mailto:jennifer.coco@splcenter.org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Act 522 Advisory Council – December 12, 2017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5400" dirty="0" smtClean="0"/>
              <a:t>Recommendations for Legislative Changes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10581853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Working group: process thus far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Members of the working group:</a:t>
            </a:r>
          </a:p>
          <a:p>
            <a:pPr lvl="1"/>
            <a:r>
              <a:rPr lang="en-US" dirty="0" smtClean="0"/>
              <a:t>Jennifer Coco</a:t>
            </a:r>
          </a:p>
          <a:p>
            <a:pPr lvl="1"/>
            <a:r>
              <a:rPr lang="en-US" dirty="0" smtClean="0"/>
              <a:t>Shawn Fleming</a:t>
            </a:r>
          </a:p>
          <a:p>
            <a:pPr lvl="1"/>
            <a:r>
              <a:rPr lang="en-US" dirty="0" smtClean="0"/>
              <a:t>Larry Gage</a:t>
            </a:r>
          </a:p>
          <a:p>
            <a:pPr lvl="1"/>
            <a:r>
              <a:rPr lang="en-US" dirty="0" smtClean="0"/>
              <a:t>Brad </a:t>
            </a:r>
            <a:r>
              <a:rPr lang="en-US" dirty="0" err="1" smtClean="0"/>
              <a:t>Prudhomme</a:t>
            </a:r>
            <a:endParaRPr lang="en-US" dirty="0" smtClean="0"/>
          </a:p>
          <a:p>
            <a:pPr lvl="1"/>
            <a:r>
              <a:rPr lang="en-US" dirty="0" smtClean="0"/>
              <a:t>Caroline Roemer</a:t>
            </a:r>
          </a:p>
          <a:p>
            <a:pPr lvl="1"/>
            <a:r>
              <a:rPr lang="en-US" dirty="0" smtClean="0"/>
              <a:t>Scott Richard</a:t>
            </a:r>
          </a:p>
          <a:p>
            <a:pPr lvl="1"/>
            <a:r>
              <a:rPr lang="en-US" dirty="0" smtClean="0"/>
              <a:t>Katie </a:t>
            </a:r>
            <a:r>
              <a:rPr lang="en-US" dirty="0" err="1" smtClean="0"/>
              <a:t>Barras</a:t>
            </a:r>
            <a:endParaRPr lang="en-US" dirty="0" smtClean="0"/>
          </a:p>
          <a:p>
            <a:pPr lvl="1"/>
            <a:r>
              <a:rPr lang="en-US" dirty="0" smtClean="0"/>
              <a:t>Rob </a:t>
            </a:r>
            <a:r>
              <a:rPr lang="en-US" dirty="0" err="1" smtClean="0"/>
              <a:t>Schlicher</a:t>
            </a:r>
            <a:endParaRPr lang="en-US" dirty="0" smtClean="0"/>
          </a:p>
          <a:p>
            <a:r>
              <a:rPr lang="en-US" dirty="0" smtClean="0"/>
              <a:t>Met 9 times: August 28, September 8, September 26, October 6, October 24, October 31, November 10, November 27, and December 8</a:t>
            </a:r>
          </a:p>
        </p:txBody>
      </p:sp>
    </p:spTree>
    <p:extLst>
      <p:ext uri="{BB962C8B-B14F-4D97-AF65-F5344CB8AC3E}">
        <p14:creationId xmlns:p14="http://schemas.microsoft.com/office/powerpoint/2010/main" val="40336458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Overview: Principles for drafting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Remove Explicit Zero Tolerance mandates that tie the hands of teachers, administrators, and school boards.</a:t>
            </a:r>
          </a:p>
          <a:p>
            <a:r>
              <a:rPr lang="en-US" dirty="0" smtClean="0"/>
              <a:t>Align the discipline statute, 17:416, with the model master discipline plan statute, 17:252.</a:t>
            </a:r>
          </a:p>
          <a:p>
            <a:r>
              <a:rPr lang="en-US" dirty="0" smtClean="0"/>
              <a:t>Ensure all disciplinary statutes apply to all public school systems in the state, including charter schools that operate as their own school system.</a:t>
            </a:r>
          </a:p>
          <a:p>
            <a:r>
              <a:rPr lang="en-US" dirty="0" smtClean="0"/>
              <a:t>Establish an appropriate role for the Louisiana Department of Education to provide leadership and support for schools with regards to student behavior and discipline and school climate.</a:t>
            </a:r>
          </a:p>
          <a:p>
            <a:pPr lvl="0"/>
            <a:r>
              <a:rPr lang="en-US" dirty="0"/>
              <a:t>Identify areas of current law best left to BESE for promulgating regulations and issuing guidance</a:t>
            </a:r>
            <a:r>
              <a:rPr lang="en-US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668600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drafting principle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lvl="0"/>
            <a:r>
              <a:rPr lang="en-US" b="1" dirty="0" smtClean="0"/>
              <a:t>Reorganize existing language for clarity and readability.</a:t>
            </a:r>
            <a:endParaRPr lang="en-US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45006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of RECOMMENDATIONS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Key Areas for Discussion:</a:t>
            </a:r>
          </a:p>
          <a:p>
            <a:pPr lvl="1"/>
            <a:r>
              <a:rPr lang="en-US" dirty="0" smtClean="0"/>
              <a:t>General Preamble</a:t>
            </a:r>
          </a:p>
          <a:p>
            <a:pPr lvl="1"/>
            <a:r>
              <a:rPr lang="en-US" dirty="0" smtClean="0"/>
              <a:t>Responding to Student Misconduct</a:t>
            </a:r>
          </a:p>
          <a:p>
            <a:pPr lvl="1"/>
            <a:r>
              <a:rPr lang="en-US" dirty="0" smtClean="0"/>
              <a:t>School District Codes of Conduct</a:t>
            </a:r>
          </a:p>
          <a:p>
            <a:pPr lvl="1"/>
            <a:r>
              <a:rPr lang="en-US" dirty="0" smtClean="0"/>
              <a:t>Serious Disciplinary Incidents</a:t>
            </a:r>
          </a:p>
          <a:p>
            <a:pPr lvl="1"/>
            <a:r>
              <a:rPr lang="en-US" dirty="0" smtClean="0"/>
              <a:t>Publishing Discipline Data</a:t>
            </a:r>
          </a:p>
          <a:p>
            <a:r>
              <a:rPr lang="en-US" dirty="0" smtClean="0"/>
              <a:t>On each section, we’ll present major points from these sections; engage Council in discussion; then hear public comment.</a:t>
            </a:r>
          </a:p>
          <a:p>
            <a:r>
              <a:rPr lang="en-US" dirty="0" smtClean="0"/>
              <a:t>Today is DISCUSSION ONLY.  No voting on recommended language.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06133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NEXT STEPS: </a:t>
            </a:r>
            <a:br>
              <a:rPr lang="en-US" dirty="0" smtClean="0"/>
            </a:br>
            <a:r>
              <a:rPr lang="en-US" dirty="0" smtClean="0"/>
              <a:t>ongoing collection of feedback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Inviting all stakeholders to submit </a:t>
            </a:r>
            <a:r>
              <a:rPr lang="en-US" b="1" u="sng" dirty="0" smtClean="0"/>
              <a:t>written feedback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From anyone – organizations or individuals.</a:t>
            </a:r>
          </a:p>
          <a:p>
            <a:pPr lvl="1"/>
            <a:r>
              <a:rPr lang="en-US" dirty="0" smtClean="0"/>
              <a:t>Send feedback to Council Chair, Jennifer Coco (</a:t>
            </a:r>
            <a:r>
              <a:rPr lang="en-US" dirty="0" smtClean="0">
                <a:hlinkClick r:id="rId2"/>
              </a:rPr>
              <a:t>jennifer.coco@splcenter.org</a:t>
            </a:r>
            <a:r>
              <a:rPr lang="en-US" dirty="0" smtClean="0"/>
              <a:t>) by </a:t>
            </a:r>
            <a:r>
              <a:rPr lang="en-US" b="1" u="sng" dirty="0" smtClean="0"/>
              <a:t>Friday, January 12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All feedback will be public record.</a:t>
            </a:r>
          </a:p>
          <a:p>
            <a:pPr marL="342900" lvl="1" indent="-342900"/>
            <a:r>
              <a:rPr lang="en-US" dirty="0" smtClean="0"/>
              <a:t>Purpose &amp; Role of Written Feedback:</a:t>
            </a:r>
          </a:p>
          <a:p>
            <a:pPr marL="742950" lvl="2" indent="-342900"/>
            <a:r>
              <a:rPr lang="en-US" dirty="0" smtClean="0"/>
              <a:t>Assist </a:t>
            </a:r>
            <a:r>
              <a:rPr lang="en-US" dirty="0"/>
              <a:t>the Working Group with preparing a final set of recommendations for the Advisory Council’s vote</a:t>
            </a:r>
            <a:r>
              <a:rPr lang="en-US" dirty="0" smtClean="0"/>
              <a:t>.</a:t>
            </a:r>
          </a:p>
          <a:p>
            <a:pPr marL="742950" lvl="2" indent="-342900"/>
            <a:r>
              <a:rPr lang="en-US" dirty="0" smtClean="0"/>
              <a:t>Cannot guarantee that all feedback will be incorporated.  </a:t>
            </a:r>
            <a:endParaRPr lang="en-US" dirty="0"/>
          </a:p>
          <a:p>
            <a:pPr marL="742950" lvl="2" indent="-342900"/>
            <a:r>
              <a:rPr lang="en-US" dirty="0" smtClean="0"/>
              <a:t>Can guarantee that all feedback will be taken under advisement.</a:t>
            </a:r>
            <a:endParaRPr lang="en-US" dirty="0"/>
          </a:p>
          <a:p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29838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NEXT STEPS:</a:t>
            </a:r>
            <a:r>
              <a:rPr lang="en-US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If your professional and/or membership organization holds a legislative meeting, let Jennifer know if your organization would like someone from the Working Group to present and discuss the draft recommendations to your membership.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Late January/Early February: Advisory Council convene, review updated draft recommendations, and take a vote on whether to approve recommendations for legislative revisions.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7083380"/>
      </p:ext>
    </p:extLst>
  </p:cSld>
  <p:clrMapOvr>
    <a:masterClrMapping/>
  </p:clrMapOvr>
</p:sld>
</file>

<file path=ppt/theme/theme1.xml><?xml version="1.0" encoding="utf-8"?>
<a:theme xmlns:a="http://schemas.openxmlformats.org/drawingml/2006/main" name="Horizon">
  <a:themeElements>
    <a:clrScheme name="Horizon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Horizon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378</TotalTime>
  <Words>400</Words>
  <Application>Microsoft Office PowerPoint</Application>
  <PresentationFormat>On-screen Show (4:3)</PresentationFormat>
  <Paragraphs>45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Horizon</vt:lpstr>
      <vt:lpstr>Recommendations for Legislative Changes</vt:lpstr>
      <vt:lpstr>Working group: process thus far</vt:lpstr>
      <vt:lpstr>Overview: Principles for drafting</vt:lpstr>
      <vt:lpstr>Additional drafting principle </vt:lpstr>
      <vt:lpstr>Summary of RECOMMENDATIONS</vt:lpstr>
      <vt:lpstr>NEXT STEPS:  ongoing collection of feedback</vt:lpstr>
      <vt:lpstr>NEXT STEPS: </vt:lpstr>
    </vt:vector>
  </TitlesOfParts>
  <Company>SPLC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Jennifer Coco</dc:creator>
  <cp:lastModifiedBy>Leslie Hill</cp:lastModifiedBy>
  <cp:revision>10</cp:revision>
  <dcterms:created xsi:type="dcterms:W3CDTF">2017-12-11T17:09:05Z</dcterms:created>
  <dcterms:modified xsi:type="dcterms:W3CDTF">2017-12-13T21:09:48Z</dcterms:modified>
</cp:coreProperties>
</file>