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1" r:id="rId2"/>
    <p:sldMasterId id="2147483663" r:id="rId3"/>
  </p:sldMasterIdLst>
  <p:notesMasterIdLst>
    <p:notesMasterId r:id="rId13"/>
  </p:notesMasterIdLst>
  <p:handoutMasterIdLst>
    <p:handoutMasterId r:id="rId14"/>
  </p:handoutMasterIdLst>
  <p:sldIdLst>
    <p:sldId id="327" r:id="rId4"/>
    <p:sldId id="262" r:id="rId5"/>
    <p:sldId id="328" r:id="rId6"/>
    <p:sldId id="333" r:id="rId7"/>
    <p:sldId id="329" r:id="rId8"/>
    <p:sldId id="334" r:id="rId9"/>
    <p:sldId id="330" r:id="rId10"/>
    <p:sldId id="335" r:id="rId11"/>
    <p:sldId id="336" r:id="rId12"/>
  </p:sldIdLst>
  <p:sldSz cx="9144000" cy="6858000" type="screen4x3"/>
  <p:notesSz cx="7023100" cy="93091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32" userDrawn="1">
          <p15:clr>
            <a:srgbClr val="A4A3A4"/>
          </p15:clr>
        </p15:guide>
        <p15:guide id="2" pos="221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ouisiana Department of Education" initials="LDoE" lastIdx="15" clrIdx="0"/>
  <p:cmAuthor id="1" name="deleteme2" initials="d" lastIdx="10" clrIdx="1"/>
  <p:cmAuthor id="2" name="Bridget Devlin" initials="BD" lastIdx="4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191919"/>
    <a:srgbClr val="4C4C4C"/>
    <a:srgbClr val="0000FF"/>
    <a:srgbClr val="9E4C65"/>
    <a:srgbClr val="AF5D8C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8" autoAdjust="0"/>
    <p:restoredTop sz="94313" autoAdjust="0"/>
  </p:normalViewPr>
  <p:slideViewPr>
    <p:cSldViewPr>
      <p:cViewPr varScale="1">
        <p:scale>
          <a:sx n="103" d="100"/>
          <a:sy n="103" d="100"/>
        </p:scale>
        <p:origin x="-24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568" y="-120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font" Target="fonts/font1.fntdata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386DFC0B-0794-4AFD-BD8A-181E06725F27}" type="datetimeFigureOut">
              <a:rPr lang="en-US" smtClean="0"/>
              <a:t>12/12/2017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CD0207C-B002-435E-99D1-C3D69078E9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924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641CA6CE-8A7F-4E37-A715-9178284F6F81}" type="datetimeFigureOut">
              <a:rPr lang="en-US" smtClean="0"/>
              <a:t>12/12/2017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0A7D4113-607C-4C8C-A317-57A1D107AA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2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D4113-607C-4C8C-A317-57A1D107AA5D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827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  <a:prstGeom prst="rect">
            <a:avLst/>
          </a:prstGeom>
        </p:spPr>
        <p:txBody>
          <a:bodyPr anchor="ctr"/>
          <a:lstStyle>
            <a:lvl1pPr>
              <a:defRPr sz="4400" b="0" i="0" u="none" cap="none" normalizeH="0" baseline="0">
                <a:solidFill>
                  <a:srgbClr val="333333"/>
                </a:solidFill>
                <a:latin typeface="Calibri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53200"/>
            <a:ext cx="2133600" cy="342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teinem" pitchFamily="2" charset="0"/>
              </a:defRPr>
            </a:lvl1pPr>
          </a:lstStyle>
          <a:p>
            <a:fld id="{79BA4B8F-8B3F-4B52-9164-AF2CA95F68E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52400" y="1295400"/>
            <a:ext cx="8839200" cy="51054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09181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693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804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ouisiana Believes (PPT Footer)_Footer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20998"/>
            <a:ext cx="9144000" cy="557784"/>
          </a:xfrm>
          <a:prstGeom prst="rect">
            <a:avLst/>
          </a:prstGeom>
        </p:spPr>
      </p:pic>
      <p:pic>
        <p:nvPicPr>
          <p:cNvPr id="7" name="Picture 6"/>
          <p:cNvPicPr>
            <a:picLocks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447800"/>
            <a:ext cx="8839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15101"/>
            <a:ext cx="2133600" cy="342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E135CAF-C8C3-4539-A652-3CBFF32730FE}" type="slidenum">
              <a:rPr lang="en-US" smtClean="0"/>
              <a:pPr/>
              <a:t>‹#›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61257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0188" indent="-230188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461963" indent="-231775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684213" indent="-22225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045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323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egmsp.doe.louisiana.gov/LDEGMSWeb/logout.asp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810000"/>
            <a:ext cx="9144000" cy="63094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500" b="1" spc="100" dirty="0" smtClean="0">
                <a:solidFill>
                  <a:srgbClr val="333333"/>
                </a:solidFill>
                <a:latin typeface="+mj-lt"/>
                <a:ea typeface="Steinem Unicode" pitchFamily="18" charset="2"/>
                <a:cs typeface="Calibri"/>
              </a:rPr>
              <a:t>Overview of Behavioral Intervention Funding </a:t>
            </a:r>
            <a:endParaRPr lang="en-US" sz="3500" b="1" spc="100" dirty="0">
              <a:solidFill>
                <a:srgbClr val="333333"/>
              </a:solidFill>
              <a:latin typeface="+mj-lt"/>
              <a:ea typeface="Steinem Unicode" pitchFamily="18" charset="2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4367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>
          <a:xfrm>
            <a:off x="6934200" y="6522720"/>
            <a:ext cx="2133600" cy="342899"/>
          </a:xfrm>
        </p:spPr>
        <p:txBody>
          <a:bodyPr/>
          <a:lstStyle/>
          <a:p>
            <a:fld id="{79BA4B8F-8B3F-4B52-9164-AF2CA95F68ED}" type="slidenum">
              <a:rPr lang="en-US" smtClean="0">
                <a:latin typeface="+mn-lt"/>
              </a:rPr>
              <a:pPr/>
              <a:t>2</a:t>
            </a:fld>
            <a:endParaRPr lang="en-US" dirty="0">
              <a:latin typeface="+mn-lt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52400" y="1524000"/>
            <a:ext cx="8839200" cy="4876800"/>
          </a:xfrm>
        </p:spPr>
        <p:txBody>
          <a:bodyPr/>
          <a:lstStyle/>
          <a:p>
            <a:r>
              <a:rPr lang="en-US" dirty="0" smtClean="0"/>
              <a:t>Potential funding sources for behavioral interventions </a:t>
            </a:r>
          </a:p>
          <a:p>
            <a:r>
              <a:rPr lang="en-US" dirty="0" smtClean="0"/>
              <a:t>2017-2018 funding distribution </a:t>
            </a:r>
          </a:p>
          <a:p>
            <a:r>
              <a:rPr lang="en-US" dirty="0" smtClean="0"/>
              <a:t>Funding oversight and </a:t>
            </a:r>
            <a:r>
              <a:rPr lang="en-US" dirty="0" err="1" smtClean="0"/>
              <a:t>eGMS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55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Funding Sources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911048613"/>
              </p:ext>
            </p:extLst>
          </p:nvPr>
        </p:nvGraphicFramePr>
        <p:xfrm>
          <a:off x="0" y="1219200"/>
          <a:ext cx="9144000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1862"/>
                <a:gridCol w="7252138"/>
              </a:tblGrid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Funding</a:t>
                      </a:r>
                      <a:r>
                        <a:rPr lang="en-US" baseline="0" dirty="0" smtClean="0"/>
                        <a:t> Source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Permitted Use</a:t>
                      </a:r>
                      <a:endParaRPr lang="en-US" dirty="0"/>
                    </a:p>
                  </a:txBody>
                  <a:tcPr/>
                </a:tc>
              </a:tr>
              <a:tr h="1353598">
                <a:tc>
                  <a:txBody>
                    <a:bodyPr/>
                    <a:lstStyle/>
                    <a:p>
                      <a:r>
                        <a:rPr lang="en-US" dirty="0" smtClean="0"/>
                        <a:t>Title 1, Part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A school operating a </a:t>
                      </a:r>
                      <a:r>
                        <a:rPr lang="en-US" baseline="0" dirty="0" err="1" smtClean="0"/>
                        <a:t>schoolwide</a:t>
                      </a:r>
                      <a:r>
                        <a:rPr lang="en-US" baseline="0" dirty="0" smtClean="0"/>
                        <a:t> program may use Title I funds for any activity that supports the needs of students in the school as identified through the comprehensive needs assessment and articulated in the </a:t>
                      </a:r>
                      <a:r>
                        <a:rPr lang="en-US" baseline="0" dirty="0" err="1" smtClean="0"/>
                        <a:t>schoolwide</a:t>
                      </a:r>
                      <a:r>
                        <a:rPr lang="en-US" baseline="0" dirty="0" smtClean="0"/>
                        <a:t> plan. 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Additionally, under ESSA school systems are required to submit school improvement plans that will be funded using a Title I, Part A set-aside that can include behavior related initiatives, particularly if their data reveals the school has high numbers of exclusionary discipline practices. </a:t>
                      </a:r>
                      <a:endParaRPr lang="en-US" dirty="0"/>
                    </a:p>
                  </a:txBody>
                  <a:tcPr/>
                </a:tc>
              </a:tr>
              <a:tr h="1448733">
                <a:tc>
                  <a:txBody>
                    <a:bodyPr/>
                    <a:lstStyle/>
                    <a:p>
                      <a:r>
                        <a:rPr lang="en-US" dirty="0" smtClean="0"/>
                        <a:t>Title</a:t>
                      </a:r>
                      <a:r>
                        <a:rPr lang="en-US" baseline="0" dirty="0" smtClean="0"/>
                        <a:t> 1, Part 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School </a:t>
                      </a:r>
                      <a:r>
                        <a:rPr lang="en-US" baseline="0" dirty="0" smtClean="0"/>
                        <a:t>systems</a:t>
                      </a:r>
                      <a:r>
                        <a:rPr lang="en-US" dirty="0" smtClean="0"/>
                        <a:t> receive funding to develop targeted plans for</a:t>
                      </a:r>
                      <a:r>
                        <a:rPr lang="en-US" baseline="0" dirty="0" smtClean="0"/>
                        <a:t> additional supports/services for students who are neglected, delinquent or at-risk.  Includes counseling (academic and social/emotional), improved career/technical skills, and successful transition to graduation or a career pathway for students that are wards of the state.</a:t>
                      </a:r>
                      <a:endParaRPr lang="en-US" dirty="0" smtClean="0"/>
                    </a:p>
                  </a:txBody>
                  <a:tcPr/>
                </a:tc>
              </a:tr>
              <a:tr h="895801">
                <a:tc>
                  <a:txBody>
                    <a:bodyPr/>
                    <a:lstStyle/>
                    <a:p>
                      <a:r>
                        <a:rPr lang="en-US" dirty="0" smtClean="0"/>
                        <a:t>Title II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School</a:t>
                      </a:r>
                      <a:r>
                        <a:rPr lang="en-US" baseline="0" dirty="0" smtClean="0"/>
                        <a:t> systems receive funds to provide </a:t>
                      </a:r>
                      <a:r>
                        <a:rPr lang="en-US" dirty="0" smtClean="0"/>
                        <a:t>professional</a:t>
                      </a:r>
                      <a:r>
                        <a:rPr lang="en-US" baseline="0" dirty="0" smtClean="0"/>
                        <a:t> development for educators,  that may include training and resources on student behavior and solution/responses to behavior.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737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Funding Sources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050991269"/>
              </p:ext>
            </p:extLst>
          </p:nvPr>
        </p:nvGraphicFramePr>
        <p:xfrm>
          <a:off x="0" y="1024890"/>
          <a:ext cx="9144000" cy="5528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5380"/>
                <a:gridCol w="748862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Funding Source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Permitted Use</a:t>
                      </a:r>
                      <a:endParaRPr lang="en-US" dirty="0"/>
                    </a:p>
                  </a:txBody>
                  <a:tcPr/>
                </a:tc>
              </a:tr>
              <a:tr h="1905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Title IV, Part B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Under ESSA, Student Support and Academic Enrichment</a:t>
                      </a:r>
                      <a:r>
                        <a:rPr lang="en-US" baseline="0" dirty="0" smtClean="0"/>
                        <a:t> grants are allocated to school systems based upon Title 1 formula.  LEA’s receiving at least $30,000 must dedicate 20% of their grant to supporting safe and healthy schools.  This can include mental health services, counseling, promotion of school climate, reduction in exclusionary discipline practices and promotion of supportive school discipline.</a:t>
                      </a:r>
                      <a:endParaRPr lang="en-US" dirty="0" smtClean="0"/>
                    </a:p>
                  </a:txBody>
                  <a:tcPr/>
                </a:tc>
              </a:tr>
              <a:tr h="1200150">
                <a:tc>
                  <a:txBody>
                    <a:bodyPr/>
                    <a:lstStyle/>
                    <a:p>
                      <a:r>
                        <a:rPr lang="en-US" dirty="0" smtClean="0"/>
                        <a:t>IDEA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Schools may use funds</a:t>
                      </a:r>
                      <a:r>
                        <a:rPr lang="en-US" baseline="0" dirty="0" smtClean="0"/>
                        <a:t> to provide behavior services to students with IEPs and training to educators on students with disabilities.  As required by Coordinated Early Intervening Services (CEIS), districts MUST set aside 15% of this sub portion of IDEA funds to specifically address disproportionalities related to the identification, placement and discipline of students with disabilities by race/ethnicity.</a:t>
                      </a:r>
                      <a:endParaRPr lang="en-US" dirty="0"/>
                    </a:p>
                  </a:txBody>
                  <a:tcPr/>
                </a:tc>
              </a:tr>
              <a:tr h="1200150">
                <a:tc>
                  <a:txBody>
                    <a:bodyPr/>
                    <a:lstStyle/>
                    <a:p>
                      <a:r>
                        <a:rPr lang="en-US" dirty="0" smtClean="0"/>
                        <a:t>School Based Medicaid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Schools</a:t>
                      </a:r>
                      <a:r>
                        <a:rPr lang="en-US" baseline="0" dirty="0" smtClean="0"/>
                        <a:t> can recover some health and mental related costs through filing for payment for Medicaid eligible students.  Behavioral  health services can be provided by full time staff or 3</a:t>
                      </a:r>
                      <a:r>
                        <a:rPr lang="en-US" baseline="30000" dirty="0" smtClean="0"/>
                        <a:t>rd</a:t>
                      </a:r>
                      <a:r>
                        <a:rPr lang="en-US" baseline="0" dirty="0" smtClean="0"/>
                        <a:t> party providers.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442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2017-2018 Funding Amounts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594137069"/>
              </p:ext>
            </p:extLst>
          </p:nvPr>
        </p:nvGraphicFramePr>
        <p:xfrm>
          <a:off x="76199" y="1371600"/>
          <a:ext cx="8991601" cy="4150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5075"/>
                <a:gridCol w="3023263"/>
                <a:gridCol w="3023263"/>
              </a:tblGrid>
              <a:tr h="685800">
                <a:tc>
                  <a:txBody>
                    <a:bodyPr/>
                    <a:lstStyle/>
                    <a:p>
                      <a:r>
                        <a:rPr lang="en-US" dirty="0" smtClean="0"/>
                        <a:t>Funding</a:t>
                      </a:r>
                      <a:r>
                        <a:rPr lang="en-US" baseline="0" dirty="0" smtClean="0"/>
                        <a:t> Source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2017-18 LDOE State Activities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2017-18 Flow Through to School Systems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692997">
                <a:tc>
                  <a:txBody>
                    <a:bodyPr/>
                    <a:lstStyle/>
                    <a:p>
                      <a:r>
                        <a:rPr lang="en-US" dirty="0" smtClean="0"/>
                        <a:t>Title 1, Part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$22,116,559</a:t>
                      </a:r>
                      <a:endParaRPr lang="en-US" dirty="0"/>
                    </a:p>
                  </a:txBody>
                  <a:tcPr/>
                </a:tc>
              </a:tr>
              <a:tr h="692997">
                <a:tc>
                  <a:txBody>
                    <a:bodyPr/>
                    <a:lstStyle/>
                    <a:p>
                      <a:r>
                        <a:rPr lang="en-US" dirty="0" smtClean="0"/>
                        <a:t>Title</a:t>
                      </a:r>
                      <a:r>
                        <a:rPr lang="en-US" baseline="0" dirty="0" smtClean="0"/>
                        <a:t> 1, Part 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$1,571,053</a:t>
                      </a:r>
                      <a:endParaRPr lang="en-US" dirty="0"/>
                    </a:p>
                  </a:txBody>
                  <a:tcPr/>
                </a:tc>
              </a:tr>
              <a:tr h="692997">
                <a:tc>
                  <a:txBody>
                    <a:bodyPr/>
                    <a:lstStyle/>
                    <a:p>
                      <a:r>
                        <a:rPr lang="en-US" dirty="0" smtClean="0"/>
                        <a:t>Title II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$1,851,456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$47,605,560</a:t>
                      </a:r>
                      <a:endParaRPr lang="en-US" dirty="0"/>
                    </a:p>
                  </a:txBody>
                  <a:tcPr/>
                </a:tc>
              </a:tr>
              <a:tr h="692997">
                <a:tc>
                  <a:txBody>
                    <a:bodyPr/>
                    <a:lstStyle/>
                    <a:p>
                      <a:r>
                        <a:rPr lang="en-US" dirty="0" smtClean="0"/>
                        <a:t>Title IV, Part 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$304,456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$7,230,845</a:t>
                      </a:r>
                      <a:endParaRPr lang="en-US" dirty="0"/>
                    </a:p>
                  </a:txBody>
                  <a:tcPr/>
                </a:tc>
              </a:tr>
              <a:tr h="692997">
                <a:tc>
                  <a:txBody>
                    <a:bodyPr/>
                    <a:lstStyle/>
                    <a:p>
                      <a:r>
                        <a:rPr lang="en-US" dirty="0" smtClean="0"/>
                        <a:t>IDEA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$21,215,081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$193,993,891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7172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Historical State-Level Behavioral Support Funding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381355845"/>
              </p:ext>
            </p:extLst>
          </p:nvPr>
        </p:nvGraphicFramePr>
        <p:xfrm>
          <a:off x="304800" y="1600199"/>
          <a:ext cx="3657600" cy="3879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862"/>
                <a:gridCol w="2232738"/>
              </a:tblGrid>
              <a:tr h="685800">
                <a:tc>
                  <a:txBody>
                    <a:bodyPr/>
                    <a:lstStyle/>
                    <a:p>
                      <a:r>
                        <a:rPr lang="en-US" dirty="0" smtClean="0"/>
                        <a:t>Fiscal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Reimbursement for Behavioral Health</a:t>
                      </a:r>
                      <a:endParaRPr lang="en-US" dirty="0"/>
                    </a:p>
                  </a:txBody>
                  <a:tcPr/>
                </a:tc>
              </a:tr>
              <a:tr h="798459">
                <a:tc>
                  <a:txBody>
                    <a:bodyPr/>
                    <a:lstStyle/>
                    <a:p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$536,141</a:t>
                      </a:r>
                      <a:endParaRPr lang="en-US" dirty="0"/>
                    </a:p>
                  </a:txBody>
                  <a:tcPr/>
                </a:tc>
              </a:tr>
              <a:tr h="798459">
                <a:tc>
                  <a:txBody>
                    <a:bodyPr/>
                    <a:lstStyle/>
                    <a:p>
                      <a:r>
                        <a:rPr lang="en-US" dirty="0" smtClean="0"/>
                        <a:t>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$547,991</a:t>
                      </a:r>
                      <a:endParaRPr lang="en-US" dirty="0"/>
                    </a:p>
                  </a:txBody>
                  <a:tcPr/>
                </a:tc>
              </a:tr>
              <a:tr h="798459">
                <a:tc>
                  <a:txBody>
                    <a:bodyPr/>
                    <a:lstStyle/>
                    <a:p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$717,315</a:t>
                      </a:r>
                      <a:endParaRPr lang="en-US" dirty="0"/>
                    </a:p>
                  </a:txBody>
                  <a:tcPr/>
                </a:tc>
              </a:tr>
              <a:tr h="798459">
                <a:tc>
                  <a:txBody>
                    <a:bodyPr/>
                    <a:lstStyle/>
                    <a:p>
                      <a:r>
                        <a:rPr lang="en-US" dirty="0" smtClean="0"/>
                        <a:t>2016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$764,965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939917"/>
              </p:ext>
            </p:extLst>
          </p:nvPr>
        </p:nvGraphicFramePr>
        <p:xfrm>
          <a:off x="4800600" y="1600200"/>
          <a:ext cx="3505200" cy="3879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7293"/>
                <a:gridCol w="2037907"/>
              </a:tblGrid>
              <a:tr h="442587">
                <a:tc>
                  <a:txBody>
                    <a:bodyPr/>
                    <a:lstStyle/>
                    <a:p>
                      <a:r>
                        <a:rPr lang="en-US" dirty="0" smtClean="0"/>
                        <a:t>School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Funding for PBIS</a:t>
                      </a:r>
                      <a:endParaRPr lang="en-US" dirty="0"/>
                    </a:p>
                  </a:txBody>
                  <a:tcPr/>
                </a:tc>
              </a:tr>
              <a:tr h="687410">
                <a:tc>
                  <a:txBody>
                    <a:bodyPr/>
                    <a:lstStyle/>
                    <a:p>
                      <a:r>
                        <a:rPr lang="en-US" dirty="0" smtClean="0"/>
                        <a:t>2012-13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$658,000</a:t>
                      </a:r>
                      <a:endParaRPr lang="en-US" dirty="0"/>
                    </a:p>
                  </a:txBody>
                  <a:tcPr/>
                </a:tc>
              </a:tr>
              <a:tr h="687410">
                <a:tc>
                  <a:txBody>
                    <a:bodyPr/>
                    <a:lstStyle/>
                    <a:p>
                      <a:r>
                        <a:rPr lang="en-US" dirty="0" smtClean="0"/>
                        <a:t>2013-14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$329,000</a:t>
                      </a:r>
                      <a:endParaRPr lang="en-US" dirty="0"/>
                    </a:p>
                  </a:txBody>
                  <a:tcPr/>
                </a:tc>
              </a:tr>
              <a:tr h="687410">
                <a:tc>
                  <a:txBody>
                    <a:bodyPr/>
                    <a:lstStyle/>
                    <a:p>
                      <a:r>
                        <a:rPr lang="en-US" dirty="0" smtClean="0"/>
                        <a:t>2014-15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$250,000</a:t>
                      </a:r>
                      <a:endParaRPr lang="en-US" dirty="0"/>
                    </a:p>
                  </a:txBody>
                  <a:tcPr/>
                </a:tc>
              </a:tr>
              <a:tr h="687410">
                <a:tc>
                  <a:txBody>
                    <a:bodyPr/>
                    <a:lstStyle/>
                    <a:p>
                      <a:r>
                        <a:rPr lang="en-US" dirty="0" smtClean="0"/>
                        <a:t>2015-16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$250,000</a:t>
                      </a:r>
                      <a:endParaRPr lang="en-US" dirty="0"/>
                    </a:p>
                  </a:txBody>
                  <a:tcPr/>
                </a:tc>
              </a:tr>
              <a:tr h="687410">
                <a:tc>
                  <a:txBody>
                    <a:bodyPr/>
                    <a:lstStyle/>
                    <a:p>
                      <a:r>
                        <a:rPr lang="en-US" dirty="0" smtClean="0"/>
                        <a:t>2016-17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$425,000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077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eGMS</a:t>
            </a:r>
            <a:r>
              <a:rPr lang="en-US" dirty="0" smtClean="0"/>
              <a:t> Example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8" y="2438400"/>
            <a:ext cx="8951552" cy="2784452"/>
          </a:xfrm>
        </p:spPr>
      </p:pic>
    </p:spTree>
    <p:extLst>
      <p:ext uri="{BB962C8B-B14F-4D97-AF65-F5344CB8AC3E}">
        <p14:creationId xmlns:p14="http://schemas.microsoft.com/office/powerpoint/2010/main" val="831132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eGMS</a:t>
            </a:r>
            <a:r>
              <a:rPr lang="en-US" dirty="0" smtClean="0"/>
              <a:t> Example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00200"/>
            <a:ext cx="8839200" cy="2796944"/>
          </a:xfrm>
        </p:spPr>
      </p:pic>
    </p:spTree>
    <p:extLst>
      <p:ext uri="{BB962C8B-B14F-4D97-AF65-F5344CB8AC3E}">
        <p14:creationId xmlns:p14="http://schemas.microsoft.com/office/powerpoint/2010/main" val="1641375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 Access to </a:t>
            </a:r>
            <a:r>
              <a:rPr lang="en-US" dirty="0" err="1" smtClean="0"/>
              <a:t>eGMS</a:t>
            </a:r>
            <a:r>
              <a:rPr lang="en-US" dirty="0" smtClean="0"/>
              <a:t> Site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745467" y="4367336"/>
            <a:ext cx="6007347" cy="2185864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>
                <a:hlinkClick r:id="rId2"/>
              </a:rPr>
              <a:t>https</a:t>
            </a:r>
            <a:r>
              <a:rPr lang="en-US" u="sng" dirty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egmsp.doe.louisiana.gov/LDEGMSWeb/logout.aspx</a:t>
            </a:r>
            <a:endParaRPr lang="en-US" u="sng" dirty="0" smtClean="0"/>
          </a:p>
          <a:p>
            <a:pPr marL="0" indent="0">
              <a:buNone/>
            </a:pPr>
            <a:endParaRPr lang="en-US" u="sng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image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3" y="1959497"/>
            <a:ext cx="9086697" cy="416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5350" y="1402059"/>
            <a:ext cx="7505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u="sng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https://egmsp.doe.louisiana.gov/LDEGMSWeb/logout.aspx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546115"/>
      </p:ext>
    </p:extLst>
  </p:cSld>
  <p:clrMapOvr>
    <a:masterClrMapping/>
  </p:clrMapOvr>
</p:sld>
</file>

<file path=ppt/theme/theme1.xml><?xml version="1.0" encoding="utf-8"?>
<a:theme xmlns:a="http://schemas.openxmlformats.org/drawingml/2006/main" name="Louisiana Believ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65000"/>
            <a:lumOff val="35000"/>
          </a:schemeClr>
        </a:solidFill>
        <a:ln>
          <a:noFill/>
        </a:ln>
        <a:effectLst/>
      </a:spPr>
      <a:bodyPr vert="horz" wrap="square" lIns="45714" tIns="49315" rIns="45714" bIns="49315" rtlCol="0" anchor="ctr" anchorCtr="0">
        <a:noAutofit/>
      </a:bodyPr>
      <a:lstStyle>
        <a:defPPr algn="ctr">
          <a:lnSpc>
            <a:spcPct val="90000"/>
          </a:lnSpc>
          <a:spcBef>
            <a:spcPct val="0"/>
          </a:spcBef>
          <a:defRPr b="1" dirty="0" smtClean="0">
            <a:solidFill>
              <a:schemeClr val="bg1"/>
            </a:solidFill>
            <a:latin typeface="Calibri" pitchFamily="34" charset="0"/>
            <a:cs typeface="Calibri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2460</TotalTime>
  <Words>493</Words>
  <Application>Microsoft Office PowerPoint</Application>
  <PresentationFormat>On-screen Show (4:3)</PresentationFormat>
  <Paragraphs>83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Steinem Unicode</vt:lpstr>
      <vt:lpstr>Steinem</vt:lpstr>
      <vt:lpstr>Times New Roman</vt:lpstr>
      <vt:lpstr>Louisiana Believes</vt:lpstr>
      <vt:lpstr>Blank</vt:lpstr>
      <vt:lpstr>Section</vt:lpstr>
      <vt:lpstr>PowerPoint Presentation</vt:lpstr>
      <vt:lpstr>Overview</vt:lpstr>
      <vt:lpstr>Funding Sources</vt:lpstr>
      <vt:lpstr>Funding Sources</vt:lpstr>
      <vt:lpstr>2017-2018 Funding Amounts</vt:lpstr>
      <vt:lpstr>Historical State-Level Behavioral Support Funding</vt:lpstr>
      <vt:lpstr>eGMS Example</vt:lpstr>
      <vt:lpstr>eGMS Example</vt:lpstr>
      <vt:lpstr>Public Access to eGMS Site</vt:lpstr>
    </vt:vector>
  </TitlesOfParts>
  <Company>LDOE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Team Training  Opening Session</dc:title>
  <dc:creator>Louisiana Department of Education</dc:creator>
  <cp:lastModifiedBy>Leslie Hill</cp:lastModifiedBy>
  <cp:revision>170</cp:revision>
  <cp:lastPrinted>2017-09-15T13:07:56Z</cp:lastPrinted>
  <dcterms:created xsi:type="dcterms:W3CDTF">2012-07-26T15:41:14Z</dcterms:created>
  <dcterms:modified xsi:type="dcterms:W3CDTF">2017-12-12T13:57:08Z</dcterms:modified>
</cp:coreProperties>
</file>