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1"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Roboto"/>
      <p:regular r:id="rId34"/>
      <p:bold r:id="rId35"/>
      <p:italic r:id="rId36"/>
      <p:boldItalic r:id="rId37"/>
    </p:embeddedFont>
    <p:embeddedFont>
      <p:font typeface="Calibri" panose="020F050202020403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8F937D0-D7A0-4A74-888D-EA4D25E83B60}">
  <a:tblStyle styleId="{18F937D0-D7A0-4A74-888D-EA4D25E83B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83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legis.la.gov/Legis/Law.aspx?d=8117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31" name="Google Shape;23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4fda98cc80_8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4fda98cc80_8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1100">
                <a:solidFill>
                  <a:srgbClr val="385463"/>
                </a:solidFill>
              </a:rPr>
              <a:t>Em</a:t>
            </a:r>
            <a:endParaRPr sz="1100">
              <a:solidFill>
                <a:srgbClr val="385463"/>
              </a:solidFill>
            </a:endParaRPr>
          </a:p>
          <a:p>
            <a:pPr marL="0" lvl="0" indent="0" algn="l" rtl="0">
              <a:lnSpc>
                <a:spcPct val="90000"/>
              </a:lnSpc>
              <a:spcBef>
                <a:spcPts val="750"/>
              </a:spcBef>
              <a:spcAft>
                <a:spcPts val="0"/>
              </a:spcAft>
              <a:buClr>
                <a:schemeClr val="dk1"/>
              </a:buClr>
              <a:buSzPts val="1100"/>
              <a:buFont typeface="Arial"/>
              <a:buNone/>
            </a:pPr>
            <a:endParaRPr sz="1100">
              <a:solidFill>
                <a:srgbClr val="385463"/>
              </a:solidFill>
            </a:endParaRPr>
          </a:p>
          <a:p>
            <a:pPr marL="0" lvl="0" indent="0" algn="l" rtl="0">
              <a:spcBef>
                <a:spcPts val="0"/>
              </a:spcBef>
              <a:spcAft>
                <a:spcPts val="0"/>
              </a:spcAft>
              <a:buNone/>
            </a:pPr>
            <a:r>
              <a:rPr lang="en-US" sz="1200">
                <a:solidFill>
                  <a:srgbClr val="444746"/>
                </a:solidFill>
              </a:rPr>
              <a:t>The new multi-subjects exam hasn't gone to BESE yet</a:t>
            </a:r>
            <a:endParaRPr sz="1200">
              <a:solidFill>
                <a:srgbClr val="444746"/>
              </a:solidFill>
            </a:endParaRPr>
          </a:p>
          <a:p>
            <a:pPr marL="0" lvl="0" indent="0" algn="l" rtl="0">
              <a:spcBef>
                <a:spcPts val="0"/>
              </a:spcBef>
              <a:spcAft>
                <a:spcPts val="0"/>
              </a:spcAft>
              <a:buNone/>
            </a:pPr>
            <a:endParaRPr sz="1200">
              <a:solidFill>
                <a:srgbClr val="444746"/>
              </a:solidFill>
            </a:endParaRPr>
          </a:p>
          <a:p>
            <a:pPr marL="0" lvl="0" indent="0" algn="l" rtl="0">
              <a:spcBef>
                <a:spcPts val="0"/>
              </a:spcBef>
              <a:spcAft>
                <a:spcPts val="0"/>
              </a:spcAft>
              <a:buClr>
                <a:schemeClr val="dk1"/>
              </a:buClr>
              <a:buSzPts val="1100"/>
              <a:buFont typeface="Arial"/>
              <a:buNone/>
            </a:pPr>
            <a:r>
              <a:rPr lang="en-US" sz="1200">
                <a:solidFill>
                  <a:srgbClr val="444746"/>
                </a:solidFill>
              </a:rPr>
              <a:t>stand alone tests and adoption dates- </a:t>
            </a:r>
            <a:r>
              <a:rPr lang="en-US" sz="1050">
                <a:solidFill>
                  <a:srgbClr val="444746"/>
                </a:solidFill>
                <a:highlight>
                  <a:srgbClr val="FFFFFF"/>
                </a:highlight>
                <a:latin typeface="Roboto"/>
                <a:ea typeface="Roboto"/>
                <a:cs typeface="Roboto"/>
                <a:sym typeface="Roboto"/>
              </a:rPr>
              <a:t>to meet science of reading literacy requirements</a:t>
            </a:r>
            <a:endParaRPr sz="1200">
              <a:solidFill>
                <a:srgbClr val="444746"/>
              </a:solidFill>
            </a:endParaRPr>
          </a:p>
          <a:p>
            <a:pPr marL="0" lvl="0" indent="0" algn="l" rtl="0">
              <a:spcBef>
                <a:spcPts val="0"/>
              </a:spcBef>
              <a:spcAft>
                <a:spcPts val="0"/>
              </a:spcAft>
              <a:buClr>
                <a:schemeClr val="dk1"/>
              </a:buClr>
              <a:buSzPts val="1100"/>
              <a:buFont typeface="Arial"/>
              <a:buNone/>
            </a:pPr>
            <a:r>
              <a:rPr lang="en-US" sz="1200">
                <a:solidFill>
                  <a:srgbClr val="444746"/>
                </a:solidFill>
              </a:rPr>
              <a:t>5204 (9/1/2011 -7/31/2020</a:t>
            </a:r>
            <a:endParaRPr sz="1200">
              <a:solidFill>
                <a:srgbClr val="444746"/>
              </a:solidFill>
            </a:endParaRPr>
          </a:p>
          <a:p>
            <a:pPr marL="0" lvl="0" indent="0" algn="l" rtl="0">
              <a:spcBef>
                <a:spcPts val="0"/>
              </a:spcBef>
              <a:spcAft>
                <a:spcPts val="0"/>
              </a:spcAft>
              <a:buClr>
                <a:schemeClr val="dk1"/>
              </a:buClr>
              <a:buSzPts val="1100"/>
              <a:buFont typeface="Arial"/>
              <a:buNone/>
            </a:pPr>
            <a:r>
              <a:rPr lang="en-US" sz="1200">
                <a:solidFill>
                  <a:srgbClr val="444746"/>
                </a:solidFill>
              </a:rPr>
              <a:t>5206 (9/1/2019 - current)</a:t>
            </a:r>
            <a:endParaRPr sz="1200">
              <a:solidFill>
                <a:srgbClr val="444746"/>
              </a:solidFill>
            </a:endParaRPr>
          </a:p>
          <a:p>
            <a:pPr marL="0" lvl="0" indent="0" algn="l" rtl="0">
              <a:spcBef>
                <a:spcPts val="0"/>
              </a:spcBef>
              <a:spcAft>
                <a:spcPts val="0"/>
              </a:spcAft>
              <a:buClr>
                <a:schemeClr val="dk1"/>
              </a:buClr>
              <a:buSzPts val="1100"/>
              <a:buFont typeface="Arial"/>
              <a:buNone/>
            </a:pPr>
            <a:r>
              <a:rPr lang="en-US" sz="1200">
                <a:solidFill>
                  <a:srgbClr val="444746"/>
                </a:solidFill>
              </a:rPr>
              <a:t>5205 (elementary only) 1/1/2023</a:t>
            </a:r>
            <a:endParaRPr sz="1200">
              <a:solidFill>
                <a:srgbClr val="444746"/>
              </a:solidFill>
            </a:endParaRPr>
          </a:p>
          <a:p>
            <a:pPr marL="0" lvl="0" indent="0" algn="l" rtl="0">
              <a:spcBef>
                <a:spcPts val="0"/>
              </a:spcBef>
              <a:spcAft>
                <a:spcPts val="0"/>
              </a:spcAft>
              <a:buNone/>
            </a:pPr>
            <a:r>
              <a:rPr lang="en-US" sz="1200">
                <a:solidFill>
                  <a:srgbClr val="444746"/>
                </a:solidFill>
              </a:rPr>
              <a:t>Policy does not require the 5205 or multi-subjects exam until approximately 1/1/2025 for in-state completers.</a:t>
            </a:r>
            <a:endParaRPr sz="1200">
              <a:solidFill>
                <a:srgbClr val="444746"/>
              </a:solidFill>
            </a:endParaRPr>
          </a:p>
          <a:p>
            <a:pPr marL="0" lvl="0" indent="0" algn="l" rtl="0">
              <a:spcBef>
                <a:spcPts val="0"/>
              </a:spcBef>
              <a:spcAft>
                <a:spcPts val="0"/>
              </a:spcAft>
              <a:buNone/>
            </a:pPr>
            <a:endParaRPr sz="1200">
              <a:solidFill>
                <a:srgbClr val="444746"/>
              </a:solidFill>
            </a:endParaRPr>
          </a:p>
          <a:p>
            <a:pPr marL="0" lvl="0" indent="0" algn="l" rtl="0">
              <a:spcBef>
                <a:spcPts val="0"/>
              </a:spcBef>
              <a:spcAft>
                <a:spcPts val="0"/>
              </a:spcAft>
              <a:buNone/>
            </a:pPr>
            <a:r>
              <a:rPr lang="en-US" sz="1200">
                <a:solidFill>
                  <a:srgbClr val="444746"/>
                </a:solidFill>
              </a:rPr>
              <a:t>5204, 5206, and 5205 were adopted to meet old literacy requirements (in lieu of semester hours) for alt cert completers in private preparation providers like LRCE, iTeach, etc. for initial preparation. They will not be accepted for literacy requirements in lieu of semester hours for initial preparation after Sept. 2024.</a:t>
            </a:r>
            <a:endParaRPr sz="1200">
              <a:solidFill>
                <a:srgbClr val="444746"/>
              </a:solidFill>
            </a:endParaRPr>
          </a:p>
        </p:txBody>
      </p:sp>
      <p:sp>
        <p:nvSpPr>
          <p:cNvPr id="292" name="Google Shape;292;g24fda98cc80_8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4fbfa9c23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4fbfa9c23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1100">
                <a:solidFill>
                  <a:srgbClr val="385463"/>
                </a:solidFill>
              </a:rPr>
              <a:t>Em</a:t>
            </a:r>
            <a:endParaRPr sz="1100">
              <a:solidFill>
                <a:srgbClr val="385463"/>
              </a:solidFill>
            </a:endParaRPr>
          </a:p>
          <a:p>
            <a:pPr marL="0" lvl="0" indent="0" algn="l" rtl="0">
              <a:lnSpc>
                <a:spcPct val="90000"/>
              </a:lnSpc>
              <a:spcBef>
                <a:spcPts val="750"/>
              </a:spcBef>
              <a:spcAft>
                <a:spcPts val="0"/>
              </a:spcAft>
              <a:buClr>
                <a:schemeClr val="dk1"/>
              </a:buClr>
              <a:buSzPts val="1100"/>
              <a:buFont typeface="Arial"/>
              <a:buNone/>
            </a:pPr>
            <a:endParaRPr sz="1100">
              <a:solidFill>
                <a:srgbClr val="385463"/>
              </a:solidFill>
            </a:endParaRPr>
          </a:p>
          <a:p>
            <a:pPr marL="0" lvl="0" indent="0" algn="l" rtl="0">
              <a:spcBef>
                <a:spcPts val="0"/>
              </a:spcBef>
              <a:spcAft>
                <a:spcPts val="0"/>
              </a:spcAft>
              <a:buNone/>
            </a:pPr>
            <a:r>
              <a:rPr lang="en-US" sz="1200"/>
              <a:t>In order to ensure that all teacher candidates are appropriately trained in the science of reading, assurances were submitted to BESE in August 2023. The assurances guarantee that beginning September 1, 2024, all completers will have the required hours of instruction in the science of reading. Additionally, all newly approved teacher preparation providers sign these assurances as part of the program approval process.</a:t>
            </a:r>
            <a:endParaRPr sz="1200"/>
          </a:p>
        </p:txBody>
      </p:sp>
      <p:sp>
        <p:nvSpPr>
          <p:cNvPr id="299" name="Google Shape;299;g24fbfa9c23f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4fbfa9c23f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4fbfa9c23f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1100">
                <a:solidFill>
                  <a:srgbClr val="385463"/>
                </a:solidFill>
              </a:rPr>
              <a:t>Em</a:t>
            </a:r>
            <a:endParaRPr sz="1100">
              <a:solidFill>
                <a:srgbClr val="385463"/>
              </a:solidFill>
            </a:endParaRPr>
          </a:p>
          <a:p>
            <a:pPr marL="0" lvl="0" indent="0" algn="l" rtl="0">
              <a:lnSpc>
                <a:spcPct val="90000"/>
              </a:lnSpc>
              <a:spcBef>
                <a:spcPts val="750"/>
              </a:spcBef>
              <a:spcAft>
                <a:spcPts val="0"/>
              </a:spcAft>
              <a:buClr>
                <a:schemeClr val="dk1"/>
              </a:buClr>
              <a:buSzPts val="1100"/>
              <a:buFont typeface="Arial"/>
              <a:buNone/>
            </a:pPr>
            <a:endParaRPr sz="1100">
              <a:solidFill>
                <a:srgbClr val="385463"/>
              </a:solidFill>
            </a:endParaRPr>
          </a:p>
          <a:p>
            <a:pPr marL="0" lvl="0" indent="0" algn="l" rtl="0">
              <a:spcBef>
                <a:spcPts val="0"/>
              </a:spcBef>
              <a:spcAft>
                <a:spcPts val="0"/>
              </a:spcAft>
              <a:buNone/>
            </a:pPr>
            <a:r>
              <a:rPr lang="en-US"/>
              <a:t>In order to support teacher preparation providers in the implementation of literacy competencies, during the 2020-2021 school year, the ELA Collaborative, led by the National Center for Teacher Residencies in partnership with Teaching Lab, brought together experts from both higher education and K-12 to design teaching methods syllabi for elementary and secondary literacy courses. The product of that collaboration is the Model Methods Course Outline offers guidance to ensure that teacher candidates are prepared to engage students in standards-aligned English language arts instruction using high-quality instructional materials based on the Science of Reading.</a:t>
            </a:r>
            <a:endParaRPr/>
          </a:p>
        </p:txBody>
      </p:sp>
      <p:sp>
        <p:nvSpPr>
          <p:cNvPr id="306" name="Google Shape;306;g24fbfa9c23f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4fbfa9c23f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4fbfa9c23f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1100">
                <a:solidFill>
                  <a:srgbClr val="385463"/>
                </a:solidFill>
              </a:rPr>
              <a:t>Em</a:t>
            </a:r>
            <a:endParaRPr sz="1100">
              <a:solidFill>
                <a:srgbClr val="385463"/>
              </a:solidFill>
            </a:endParaRPr>
          </a:p>
          <a:p>
            <a:pPr marL="0" lvl="0" indent="0" algn="l" rtl="0">
              <a:lnSpc>
                <a:spcPct val="90000"/>
              </a:lnSpc>
              <a:spcBef>
                <a:spcPts val="750"/>
              </a:spcBef>
              <a:spcAft>
                <a:spcPts val="0"/>
              </a:spcAft>
              <a:buClr>
                <a:schemeClr val="dk1"/>
              </a:buClr>
              <a:buSzPts val="1100"/>
              <a:buFont typeface="Arial"/>
              <a:buNone/>
            </a:pPr>
            <a:endParaRPr sz="1100">
              <a:solidFill>
                <a:srgbClr val="385463"/>
              </a:solidFill>
            </a:endParaRPr>
          </a:p>
          <a:p>
            <a:pPr marL="0" lvl="0" indent="0" algn="l" rtl="0">
              <a:spcBef>
                <a:spcPts val="0"/>
              </a:spcBef>
              <a:spcAft>
                <a:spcPts val="0"/>
              </a:spcAft>
              <a:buNone/>
            </a:pPr>
            <a:endParaRPr/>
          </a:p>
        </p:txBody>
      </p:sp>
      <p:sp>
        <p:nvSpPr>
          <p:cNvPr id="313" name="Google Shape;313;g24fbfa9c23f_2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8ff44bcda8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8ff44bcda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1200">
                <a:solidFill>
                  <a:srgbClr val="385463"/>
                </a:solidFill>
              </a:rPr>
              <a:t>Beginning </a:t>
            </a:r>
            <a:r>
              <a:rPr lang="en-US" sz="1200" b="1">
                <a:solidFill>
                  <a:srgbClr val="385463"/>
                </a:solidFill>
              </a:rPr>
              <a:t>January 1, 2024</a:t>
            </a:r>
            <a:r>
              <a:rPr lang="en-US" sz="1200">
                <a:solidFill>
                  <a:srgbClr val="385463"/>
                </a:solidFill>
              </a:rPr>
              <a:t>, per </a:t>
            </a:r>
            <a:r>
              <a:rPr lang="en-US" sz="1200" u="sng">
                <a:solidFill>
                  <a:srgbClr val="00BAD2"/>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R.S. 17:7.1</a:t>
            </a:r>
            <a:r>
              <a:rPr lang="en-US" sz="1200">
                <a:solidFill>
                  <a:srgbClr val="385463"/>
                </a:solidFill>
              </a:rPr>
              <a:t> (Act 448), any applicant applying for initial certification to teach Kindergarten through Third grade shall pass </a:t>
            </a:r>
            <a:r>
              <a:rPr lang="en-US" sz="1200" i="1">
                <a:solidFill>
                  <a:srgbClr val="385463"/>
                </a:solidFill>
              </a:rPr>
              <a:t>a rigorous test of scientifically researched, evidence-based reading instruction and intervention, including data-based decision-making principles related to reading instruction and intervention, as approved by the Department of Education.</a:t>
            </a:r>
            <a:endParaRPr sz="1200" i="1">
              <a:solidFill>
                <a:srgbClr val="385463"/>
              </a:solidFill>
            </a:endParaRPr>
          </a:p>
          <a:p>
            <a:pPr marL="0" lvl="0" indent="0" algn="l" rtl="0">
              <a:lnSpc>
                <a:spcPct val="90000"/>
              </a:lnSpc>
              <a:spcBef>
                <a:spcPts val="750"/>
              </a:spcBef>
              <a:spcAft>
                <a:spcPts val="0"/>
              </a:spcAft>
              <a:buClr>
                <a:schemeClr val="dk1"/>
              </a:buClr>
              <a:buSzPts val="1100"/>
              <a:buFont typeface="Arial"/>
              <a:buNone/>
            </a:pPr>
            <a:r>
              <a:rPr lang="en-US" sz="1200">
                <a:solidFill>
                  <a:srgbClr val="385463"/>
                </a:solidFill>
              </a:rPr>
              <a:t>The adopted exam currently is the 5205 Teaching Reading: Elementary exam, with a passing score of 159. The LDOE is also working with ETS to make available an elementary multiple subjects exam that includes the teaching of reading portion as part of the ELA subtest so educators will not have to take an </a:t>
            </a:r>
            <a:r>
              <a:rPr lang="en-US" sz="1200" b="1">
                <a:solidFill>
                  <a:srgbClr val="385463"/>
                </a:solidFill>
              </a:rPr>
              <a:t>additional</a:t>
            </a:r>
            <a:r>
              <a:rPr lang="en-US" sz="1200">
                <a:solidFill>
                  <a:srgbClr val="385463"/>
                </a:solidFill>
              </a:rPr>
              <a:t> exam. The exam will be available as a bundle of the multiple exams or as the individual subtests. </a:t>
            </a:r>
            <a:endParaRPr sz="1200">
              <a:solidFill>
                <a:srgbClr val="385463"/>
              </a:solidFill>
            </a:endParaRPr>
          </a:p>
          <a:p>
            <a:pPr marL="0" lvl="0" indent="0" algn="l" rtl="0">
              <a:lnSpc>
                <a:spcPct val="90000"/>
              </a:lnSpc>
              <a:spcBef>
                <a:spcPts val="750"/>
              </a:spcBef>
              <a:spcAft>
                <a:spcPts val="0"/>
              </a:spcAft>
              <a:buClr>
                <a:schemeClr val="dk1"/>
              </a:buClr>
              <a:buSzPts val="1100"/>
              <a:buFont typeface="Arial"/>
              <a:buNone/>
            </a:pPr>
            <a:r>
              <a:rPr lang="en-US" sz="1200">
                <a:solidFill>
                  <a:srgbClr val="385463"/>
                </a:solidFill>
              </a:rPr>
              <a:t>For any educator that has already completed the Elementary Subjects multiple subject exam, the stand-alone Teaching of Reading exam will be available. We will provide more updates as we get them. </a:t>
            </a:r>
            <a:endParaRPr sz="1200">
              <a:solidFill>
                <a:srgbClr val="385463"/>
              </a:solidFill>
            </a:endParaRPr>
          </a:p>
          <a:p>
            <a:pPr marL="0" lvl="0" indent="0" algn="l" rtl="0">
              <a:spcBef>
                <a:spcPts val="0"/>
              </a:spcBef>
              <a:spcAft>
                <a:spcPts val="0"/>
              </a:spcAft>
              <a:buNone/>
            </a:pPr>
            <a:endParaRPr sz="1200"/>
          </a:p>
        </p:txBody>
      </p:sp>
      <p:sp>
        <p:nvSpPr>
          <p:cNvPr id="320" name="Google Shape;320;g28ff44bcda8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8ff44bcda8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8ff44bcda8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Essentially, if an educator is required to take the 9 hours, then the TOR exam is required. If the educator is not required to have the 9 hours, then the TOR is not required. Further updates to policy will be provided in the coming months, likely when we bring add-on policy. </a:t>
            </a:r>
            <a:endParaRPr/>
          </a:p>
        </p:txBody>
      </p:sp>
      <p:sp>
        <p:nvSpPr>
          <p:cNvPr id="327" name="Google Shape;327;g28ff44bcda8_0_1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880c720bf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880c720bf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Shanna and Ashley T.</a:t>
            </a:r>
            <a:endParaRPr/>
          </a:p>
        </p:txBody>
      </p:sp>
      <p:sp>
        <p:nvSpPr>
          <p:cNvPr id="334" name="Google Shape;334;g2880c720bf1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9000d7eb6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9000d7eb6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g29000d7eb6e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880c720bf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880c720bf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Shanna</a:t>
            </a:r>
            <a:endParaRPr/>
          </a:p>
        </p:txBody>
      </p:sp>
      <p:sp>
        <p:nvSpPr>
          <p:cNvPr id="347" name="Google Shape;347;g2880c720bf1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4faeacd04a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4faeacd04a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g24faeacd04a_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8f304128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8f304128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DeJunne’</a:t>
            </a:r>
            <a:endParaRPr/>
          </a:p>
          <a:p>
            <a:pPr marL="0" lvl="0" indent="0" algn="l" rtl="0">
              <a:spcBef>
                <a:spcPts val="0"/>
              </a:spcBef>
              <a:spcAft>
                <a:spcPts val="0"/>
              </a:spcAft>
              <a:buNone/>
            </a:pPr>
            <a:r>
              <a:rPr lang="en-US"/>
              <a:t>Call to Order</a:t>
            </a:r>
            <a:endParaRPr/>
          </a:p>
          <a:p>
            <a:pPr marL="0" lvl="0" indent="0" algn="l" rtl="0">
              <a:spcBef>
                <a:spcPts val="0"/>
              </a:spcBef>
              <a:spcAft>
                <a:spcPts val="0"/>
              </a:spcAft>
              <a:buNone/>
            </a:pPr>
            <a:r>
              <a:rPr lang="en-US"/>
              <a:t>Roll Call</a:t>
            </a:r>
            <a:endParaRPr/>
          </a:p>
          <a:p>
            <a:pPr marL="0" lvl="0" indent="0" algn="l" rtl="0">
              <a:spcBef>
                <a:spcPts val="0"/>
              </a:spcBef>
              <a:spcAft>
                <a:spcPts val="0"/>
              </a:spcAft>
              <a:buNone/>
            </a:pPr>
            <a:endParaRPr/>
          </a:p>
          <a:p>
            <a:pPr marL="0" lvl="0" indent="0" algn="l" rtl="0">
              <a:spcBef>
                <a:spcPts val="0"/>
              </a:spcBef>
              <a:spcAft>
                <a:spcPts val="0"/>
              </a:spcAft>
              <a:buNone/>
            </a:pPr>
            <a:r>
              <a:rPr lang="en-US"/>
              <a:t>Approve minutes</a:t>
            </a:r>
            <a:endParaRPr/>
          </a:p>
          <a:p>
            <a:pPr marL="0" lvl="0" indent="0" algn="l" rtl="0">
              <a:spcBef>
                <a:spcPts val="0"/>
              </a:spcBef>
              <a:spcAft>
                <a:spcPts val="0"/>
              </a:spcAft>
              <a:buNone/>
            </a:pPr>
            <a:endParaRPr/>
          </a:p>
        </p:txBody>
      </p:sp>
      <p:sp>
        <p:nvSpPr>
          <p:cNvPr id="237" name="Google Shape;237;g28f3041288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880c720bf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880c720bf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2880c720bf1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8c951ad091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8c951ad091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g28c951ad091_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680223df76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680223df76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DeJunne’</a:t>
            </a:r>
            <a:endParaRPr/>
          </a:p>
        </p:txBody>
      </p:sp>
      <p:sp>
        <p:nvSpPr>
          <p:cNvPr id="374" name="Google Shape;374;g2680223df76_0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8c951ad09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8c951ad09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DeJunne’</a:t>
            </a:r>
            <a:endParaRPr/>
          </a:p>
        </p:txBody>
      </p:sp>
      <p:sp>
        <p:nvSpPr>
          <p:cNvPr id="381" name="Google Shape;381;g28c951ad091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880c720bf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880c720bf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Andromeda Cartwright-member</a:t>
            </a:r>
            <a:endParaRPr/>
          </a:p>
        </p:txBody>
      </p:sp>
      <p:sp>
        <p:nvSpPr>
          <p:cNvPr id="388" name="Google Shape;388;g2880c720bf1_0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8ff44bcda8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8ff44bcda8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g28ff44bcda8_0_16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880c720bf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880c720bf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2880c720bf1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4e1810de89_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4e1810de89_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g24e1810de89_5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4e1810de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4e1810de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g24e1810de8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880c720bf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880c720bf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Michael Faulk-member</a:t>
            </a:r>
            <a:endParaRPr/>
          </a:p>
        </p:txBody>
      </p:sp>
      <p:sp>
        <p:nvSpPr>
          <p:cNvPr id="423" name="Google Shape;423;g2880c720bf1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f80f4679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f80f4679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De’Junne</a:t>
            </a:r>
            <a:endParaRPr/>
          </a:p>
        </p:txBody>
      </p:sp>
      <p:sp>
        <p:nvSpPr>
          <p:cNvPr id="244" name="Google Shape;244;gf80f4679bc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4faeacd04a_5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4faeacd04a_5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24faeacd04a_5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680223df7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680223df7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g2680223df76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880c720b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880c720b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Em and Dr. Joffrion</a:t>
            </a:r>
            <a:endParaRPr/>
          </a:p>
        </p:txBody>
      </p:sp>
      <p:sp>
        <p:nvSpPr>
          <p:cNvPr id="251" name="Google Shape;251;g2880c720bf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8ff44bcd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8ff44bcd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750"/>
              </a:spcBef>
              <a:spcAft>
                <a:spcPts val="0"/>
              </a:spcAft>
              <a:buNone/>
            </a:pPr>
            <a:r>
              <a:rPr lang="en-US" sz="1100">
                <a:solidFill>
                  <a:srgbClr val="385463"/>
                </a:solidFill>
              </a:rPr>
              <a:t>Em</a:t>
            </a:r>
            <a:endParaRPr sz="1100">
              <a:solidFill>
                <a:srgbClr val="385463"/>
              </a:solidFill>
            </a:endParaRPr>
          </a:p>
          <a:p>
            <a:pPr marL="0" lvl="0" indent="0" algn="l" rtl="0">
              <a:lnSpc>
                <a:spcPct val="90000"/>
              </a:lnSpc>
              <a:spcBef>
                <a:spcPts val="750"/>
              </a:spcBef>
              <a:spcAft>
                <a:spcPts val="0"/>
              </a:spcAft>
              <a:buNone/>
            </a:pPr>
            <a:endParaRPr sz="1100">
              <a:solidFill>
                <a:srgbClr val="385463"/>
              </a:solidFill>
            </a:endParaRPr>
          </a:p>
          <a:p>
            <a:pPr marL="0" lvl="0" indent="0" algn="l" rtl="0">
              <a:lnSpc>
                <a:spcPct val="90000"/>
              </a:lnSpc>
              <a:spcBef>
                <a:spcPts val="750"/>
              </a:spcBef>
              <a:spcAft>
                <a:spcPts val="0"/>
              </a:spcAft>
              <a:buNone/>
            </a:pPr>
            <a:r>
              <a:rPr lang="en-US" sz="1100">
                <a:solidFill>
                  <a:srgbClr val="385463"/>
                </a:solidFill>
              </a:rPr>
              <a:t>In alignment with 2021 legislation,  literacy policy updates were approved regarding the science of reading competencies. Those competencies are required for all literacy coursework. Teacher preparation providers have some time to design and restructure teacher preparation literacy coursework including for add-on requirements.  The changes for add-on literacy coursework include the requirement for 9 semester hours of literacy coursework for special education areas are now also effective beginning in the fall of 2024.</a:t>
            </a:r>
            <a:endParaRPr sz="1100">
              <a:solidFill>
                <a:srgbClr val="385463"/>
              </a:solidFill>
            </a:endParaRPr>
          </a:p>
          <a:p>
            <a:pPr marL="914400" lvl="1" indent="-298450" algn="l" rtl="0">
              <a:lnSpc>
                <a:spcPct val="90000"/>
              </a:lnSpc>
              <a:spcBef>
                <a:spcPts val="375"/>
              </a:spcBef>
              <a:spcAft>
                <a:spcPts val="0"/>
              </a:spcAft>
              <a:buClr>
                <a:srgbClr val="385463"/>
              </a:buClr>
              <a:buSzPts val="1100"/>
              <a:buChar char="•"/>
            </a:pPr>
            <a:r>
              <a:rPr lang="en-US" sz="1100">
                <a:solidFill>
                  <a:srgbClr val="385463"/>
                </a:solidFill>
              </a:rPr>
              <a:t>Beginning with the </a:t>
            </a:r>
            <a:r>
              <a:rPr lang="en-US" sz="1100" b="1">
                <a:solidFill>
                  <a:srgbClr val="385463"/>
                </a:solidFill>
              </a:rPr>
              <a:t>2024-2025</a:t>
            </a:r>
            <a:r>
              <a:rPr lang="en-US" sz="1100">
                <a:solidFill>
                  <a:srgbClr val="385463"/>
                </a:solidFill>
              </a:rPr>
              <a:t> school year, program completers are required to have the updated literacy foundations/science of reading-aligned coursework</a:t>
            </a:r>
            <a:endParaRPr sz="1100">
              <a:solidFill>
                <a:srgbClr val="385463"/>
              </a:solidFill>
            </a:endParaRPr>
          </a:p>
          <a:p>
            <a:pPr marL="0" lvl="0" indent="0" algn="l" rtl="0">
              <a:lnSpc>
                <a:spcPct val="90000"/>
              </a:lnSpc>
              <a:spcBef>
                <a:spcPts val="750"/>
              </a:spcBef>
              <a:spcAft>
                <a:spcPts val="0"/>
              </a:spcAft>
              <a:buNone/>
            </a:pPr>
            <a:r>
              <a:rPr lang="en-US" sz="1100">
                <a:solidFill>
                  <a:srgbClr val="385463"/>
                </a:solidFill>
              </a:rPr>
              <a:t>For initial preparation, semester or contact hours only may be accepted for the literacy requirements. However, for add-ons, semester hours, contact hours, the adopted TOR exam, or literacy foundations training may be accepted for the number of hours approved per program. </a:t>
            </a:r>
            <a:endParaRPr sz="1100">
              <a:solidFill>
                <a:srgbClr val="385463"/>
              </a:solidFill>
            </a:endParaRPr>
          </a:p>
          <a:p>
            <a:pPr marL="0" lvl="0" indent="0" algn="l" rtl="0">
              <a:lnSpc>
                <a:spcPct val="90000"/>
              </a:lnSpc>
              <a:spcBef>
                <a:spcPts val="750"/>
              </a:spcBef>
              <a:spcAft>
                <a:spcPts val="0"/>
              </a:spcAft>
              <a:buNone/>
            </a:pPr>
            <a:endParaRPr sz="1100">
              <a:solidFill>
                <a:srgbClr val="385463"/>
              </a:solidFill>
            </a:endParaRPr>
          </a:p>
          <a:p>
            <a:pPr marL="0" lvl="0" indent="0" algn="l" rtl="0">
              <a:spcBef>
                <a:spcPts val="0"/>
              </a:spcBef>
              <a:spcAft>
                <a:spcPts val="0"/>
              </a:spcAft>
              <a:buNone/>
            </a:pPr>
            <a:endParaRPr/>
          </a:p>
        </p:txBody>
      </p:sp>
      <p:sp>
        <p:nvSpPr>
          <p:cNvPr id="257" name="Google Shape;257;g28ff44bcda8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4fbfa9c23f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4fbfa9c23f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1200">
                <a:solidFill>
                  <a:srgbClr val="385463"/>
                </a:solidFill>
              </a:rPr>
              <a:t>Em</a:t>
            </a:r>
            <a:endParaRPr sz="1200">
              <a:solidFill>
                <a:srgbClr val="385463"/>
              </a:solidFill>
            </a:endParaRPr>
          </a:p>
          <a:p>
            <a:pPr marL="0" lvl="0" indent="0" algn="l" rtl="0">
              <a:lnSpc>
                <a:spcPct val="90000"/>
              </a:lnSpc>
              <a:spcBef>
                <a:spcPts val="750"/>
              </a:spcBef>
              <a:spcAft>
                <a:spcPts val="0"/>
              </a:spcAft>
              <a:buClr>
                <a:schemeClr val="dk1"/>
              </a:buClr>
              <a:buSzPts val="1100"/>
              <a:buFont typeface="Arial"/>
              <a:buNone/>
            </a:pPr>
            <a:endParaRPr sz="1200">
              <a:solidFill>
                <a:srgbClr val="385463"/>
              </a:solidFill>
            </a:endParaRPr>
          </a:p>
          <a:p>
            <a:pPr marL="0" lvl="0" indent="0" algn="l" rtl="0">
              <a:lnSpc>
                <a:spcPct val="90000"/>
              </a:lnSpc>
              <a:spcBef>
                <a:spcPts val="0"/>
              </a:spcBef>
              <a:spcAft>
                <a:spcPts val="0"/>
              </a:spcAft>
              <a:buClr>
                <a:schemeClr val="dk1"/>
              </a:buClr>
              <a:buSzPts val="1100"/>
              <a:buFont typeface="Arial"/>
              <a:buNone/>
            </a:pPr>
            <a:r>
              <a:rPr lang="en-US" sz="1100">
                <a:solidFill>
                  <a:srgbClr val="385463"/>
                </a:solidFill>
              </a:rPr>
              <a:t>In addition to the required Science of Reading training hours, students who enter a teacher education program during the 2024-2025 school year and thereafter must also have the required dyslexia coursework which is a 3 credit hour course that gives an overview of the scientific work </a:t>
            </a:r>
            <a:r>
              <a:rPr lang="en-US" sz="1100"/>
              <a:t>regarding dyslexia, including the history, epidemiology, and clinical presentation, including early clinical indicators of dyslexia and common, persistent classroom presentation; as well as an overview of evidence-based instruction for individuals with dyslexia including remediation of weaknesses, fortification of strengths, and common accommodations to help mediate between the two; and finally an introduction to the process of becoming a dyslexia practitioner or dyslexia therapist.</a:t>
            </a:r>
            <a:endParaRPr sz="1100">
              <a:solidFill>
                <a:srgbClr val="385463"/>
              </a:solidFill>
            </a:endParaRPr>
          </a:p>
        </p:txBody>
      </p:sp>
      <p:sp>
        <p:nvSpPr>
          <p:cNvPr id="264" name="Google Shape;264;g24fbfa9c23f_2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4fda98cc8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4fda98cc8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1100">
                <a:solidFill>
                  <a:srgbClr val="385463"/>
                </a:solidFill>
              </a:rPr>
              <a:t>Em</a:t>
            </a:r>
            <a:endParaRPr sz="1100">
              <a:solidFill>
                <a:srgbClr val="385463"/>
              </a:solidFill>
            </a:endParaRPr>
          </a:p>
          <a:p>
            <a:pPr marL="0" lvl="0" indent="0" algn="l" rtl="0">
              <a:lnSpc>
                <a:spcPct val="90000"/>
              </a:lnSpc>
              <a:spcBef>
                <a:spcPts val="750"/>
              </a:spcBef>
              <a:spcAft>
                <a:spcPts val="0"/>
              </a:spcAft>
              <a:buClr>
                <a:schemeClr val="dk1"/>
              </a:buClr>
              <a:buSzPts val="1100"/>
              <a:buFont typeface="Arial"/>
              <a:buNone/>
            </a:pPr>
            <a:endParaRPr sz="1100">
              <a:solidFill>
                <a:srgbClr val="385463"/>
              </a:solidFill>
            </a:endParaRPr>
          </a:p>
          <a:p>
            <a:pPr marL="0" lvl="0" indent="0" algn="l" rtl="0">
              <a:spcBef>
                <a:spcPts val="0"/>
              </a:spcBef>
              <a:spcAft>
                <a:spcPts val="0"/>
              </a:spcAft>
              <a:buClr>
                <a:schemeClr val="dk1"/>
              </a:buClr>
              <a:buSzPts val="1100"/>
              <a:buFont typeface="Arial"/>
              <a:buNone/>
            </a:pPr>
            <a:r>
              <a:rPr lang="en-US" sz="1200"/>
              <a:t>The Louisiana competencies for initial teacher certification define what a teacher candidate must know and be able to do in order to be eligible for certification upon completion of a BESE-approved teacher preparation program. The competencies were developed in collaboration with content experts, elementary and secondary educators, and postsecondary education leaders. Preparation providers and their school system partners co-construct preparation experiences that develop these competencies through quality practice experiences, including a yearlong residency. These competencies were updated after the 2021 legislation to include the Science of Reading which was put in  policy in 2022. </a:t>
            </a:r>
            <a:endParaRPr sz="1200"/>
          </a:p>
        </p:txBody>
      </p:sp>
      <p:sp>
        <p:nvSpPr>
          <p:cNvPr id="271" name="Google Shape;271;g24fda98cc80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4fda98cc80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4fda98cc80_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1100">
                <a:solidFill>
                  <a:srgbClr val="385463"/>
                </a:solidFill>
              </a:rPr>
              <a:t>Em</a:t>
            </a:r>
            <a:endParaRPr sz="1100">
              <a:solidFill>
                <a:srgbClr val="385463"/>
              </a:solidFill>
            </a:endParaRPr>
          </a:p>
          <a:p>
            <a:pPr marL="0" lvl="0" indent="0" algn="l" rtl="0">
              <a:lnSpc>
                <a:spcPct val="90000"/>
              </a:lnSpc>
              <a:spcBef>
                <a:spcPts val="750"/>
              </a:spcBef>
              <a:spcAft>
                <a:spcPts val="0"/>
              </a:spcAft>
              <a:buClr>
                <a:schemeClr val="dk1"/>
              </a:buClr>
              <a:buSzPts val="1100"/>
              <a:buFont typeface="Arial"/>
              <a:buNone/>
            </a:pPr>
            <a:endParaRPr sz="1100">
              <a:solidFill>
                <a:srgbClr val="385463"/>
              </a:solidFill>
            </a:endParaRPr>
          </a:p>
          <a:p>
            <a:pPr marL="0" lvl="0" indent="0" algn="l" rtl="0">
              <a:spcBef>
                <a:spcPts val="0"/>
              </a:spcBef>
              <a:spcAft>
                <a:spcPts val="0"/>
              </a:spcAft>
              <a:buClr>
                <a:schemeClr val="dk1"/>
              </a:buClr>
              <a:buSzPts val="1100"/>
              <a:buFont typeface="Arial"/>
              <a:buNone/>
            </a:pPr>
            <a:r>
              <a:rPr lang="en-US" sz="1200"/>
              <a:t>In March of 2022, BESE approved the updates to the competencies with the revisions from the workgroup. The competencies identify essential knowledge and skills for candidates seeking certification in [READ SLIDE}</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r>
              <a:rPr lang="en-US" sz="1200" b="1" u="sng"/>
              <a:t>Integrated to Merged </a:t>
            </a:r>
            <a:r>
              <a:rPr lang="en-US" sz="1200"/>
              <a:t>is an approved blended general/special education mild/moderate program.</a:t>
            </a:r>
            <a:endParaRPr sz="1200"/>
          </a:p>
        </p:txBody>
      </p:sp>
      <p:sp>
        <p:nvSpPr>
          <p:cNvPr id="278" name="Google Shape;278;g24fda98cc80_8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4fda98cc80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4fda98cc80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750"/>
              </a:spcBef>
              <a:spcAft>
                <a:spcPts val="0"/>
              </a:spcAft>
              <a:buClr>
                <a:schemeClr val="dk1"/>
              </a:buClr>
              <a:buSzPts val="1100"/>
              <a:buFont typeface="Arial"/>
              <a:buNone/>
            </a:pPr>
            <a:r>
              <a:rPr lang="en-US" sz="1100">
                <a:solidFill>
                  <a:srgbClr val="385463"/>
                </a:solidFill>
              </a:rPr>
              <a:t>Em</a:t>
            </a:r>
            <a:endParaRPr sz="1100">
              <a:solidFill>
                <a:srgbClr val="385463"/>
              </a:solidFill>
            </a:endParaRPr>
          </a:p>
          <a:p>
            <a:pPr marL="0" lvl="0" indent="0" algn="l" rtl="0">
              <a:lnSpc>
                <a:spcPct val="90000"/>
              </a:lnSpc>
              <a:spcBef>
                <a:spcPts val="750"/>
              </a:spcBef>
              <a:spcAft>
                <a:spcPts val="0"/>
              </a:spcAft>
              <a:buClr>
                <a:schemeClr val="dk1"/>
              </a:buClr>
              <a:buSzPts val="1100"/>
              <a:buFont typeface="Arial"/>
              <a:buNone/>
            </a:pPr>
            <a:endParaRPr sz="1100">
              <a:solidFill>
                <a:srgbClr val="385463"/>
              </a:solidFill>
            </a:endParaRPr>
          </a:p>
          <a:p>
            <a:pPr marL="0" lvl="0" indent="0" algn="l" rtl="0">
              <a:spcBef>
                <a:spcPts val="0"/>
              </a:spcBef>
              <a:spcAft>
                <a:spcPts val="0"/>
              </a:spcAft>
              <a:buClr>
                <a:schemeClr val="dk1"/>
              </a:buClr>
              <a:buSzPts val="1100"/>
              <a:buFont typeface="Arial"/>
              <a:buNone/>
            </a:pPr>
            <a:r>
              <a:rPr lang="en-US"/>
              <a:t>The literacy competencies cover content knowledge, which focuses on what teachers should know about foundational literacy skills,  and content pedagogy, which focuses on teachers’ ability to develop students in the understanding of complex texts and the demonstration of crafting language through various writing styles using appropriate grade-level conventions, spelling, and structure.</a:t>
            </a:r>
            <a:endParaRPr/>
          </a:p>
        </p:txBody>
      </p:sp>
      <p:sp>
        <p:nvSpPr>
          <p:cNvPr id="285" name="Google Shape;285;g24fda98cc80_8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hyperlink" Target="mailto:ldoecommunications@la.gov"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4005650" y="14828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 (Research Team) INTERNAL">
  <p:cSld name="Cover Title_1_1_1_1_1_1_1_2_1">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11"/>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 (Early Childhood)">
  <p:cSld name="Cover Title_1_1_1_1_1_1_1_1">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12"/>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Nutrition Support)">
  <p:cSld name="Cover Title_1_1_1_1_1_1_1_1_1">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3"/>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Basic Frame)">
  <p:cSld name="Title and Content">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14"/>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36" name="Google Shape;36;p14"/>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7" name="Google Shape;37;p14"/>
          <p:cNvSpPr txBox="1">
            <a:spLocks noGrp="1"/>
          </p:cNvSpPr>
          <p:nvPr>
            <p:ph type="body" idx="1"/>
          </p:nvPr>
        </p:nvSpPr>
        <p:spPr>
          <a:xfrm>
            <a:off x="430075" y="1336375"/>
            <a:ext cx="82839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ouisiana's Goals and Priorities">
  <p:cSld name="Title and Content_3">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15"/>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40" name="Google Shape;40;p15"/>
          <p:cNvSpPr txBox="1"/>
          <p:nvPr/>
        </p:nvSpPr>
        <p:spPr>
          <a:xfrm>
            <a:off x="430075" y="493975"/>
            <a:ext cx="8283900" cy="572700"/>
          </a:xfrm>
          <a:prstGeom prst="rect">
            <a:avLst/>
          </a:prstGeom>
          <a:noFill/>
          <a:ln>
            <a:noFill/>
          </a:ln>
        </p:spPr>
        <p:txBody>
          <a:bodyPr spcFirstLastPara="1" wrap="square" lIns="91425" tIns="91425" rIns="91425" bIns="91425" anchor="ctr" anchorCtr="0">
            <a:spAutoFit/>
          </a:bodyPr>
          <a:lstStyle/>
          <a:p>
            <a:pPr marL="0" lvl="0" indent="0" algn="ctr" rtl="0">
              <a:lnSpc>
                <a:spcPct val="90000"/>
              </a:lnSpc>
              <a:spcBef>
                <a:spcPts val="0"/>
              </a:spcBef>
              <a:spcAft>
                <a:spcPts val="0"/>
              </a:spcAft>
              <a:buNone/>
            </a:pPr>
            <a:r>
              <a:rPr lang="en-US" sz="2800" b="1">
                <a:solidFill>
                  <a:schemeClr val="dk1"/>
                </a:solidFill>
                <a:latin typeface="Calibri"/>
                <a:ea typeface="Calibri"/>
                <a:cs typeface="Calibri"/>
                <a:sym typeface="Calibri"/>
              </a:rPr>
              <a:t>Louisiana’s Goals and Priorities</a:t>
            </a:r>
            <a:endParaRPr sz="2800" b="1">
              <a:solidFill>
                <a:schemeClr val="dk1"/>
              </a:solidFill>
              <a:latin typeface="Calibri"/>
              <a:ea typeface="Calibri"/>
              <a:cs typeface="Calibri"/>
              <a:sym typeface="Calibri"/>
            </a:endParaRPr>
          </a:p>
        </p:txBody>
      </p:sp>
      <p:pic>
        <p:nvPicPr>
          <p:cNvPr id="41" name="Google Shape;41;p15"/>
          <p:cNvPicPr preferRelativeResize="0"/>
          <p:nvPr/>
        </p:nvPicPr>
        <p:blipFill rotWithShape="1">
          <a:blip r:embed="rId3">
            <a:alphaModFix/>
          </a:blip>
          <a:srcRect b="1883"/>
          <a:stretch/>
        </p:blipFill>
        <p:spPr>
          <a:xfrm>
            <a:off x="567025" y="1224000"/>
            <a:ext cx="8009949" cy="34295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ouisiana's Six Critical Goals">
  <p:cSld name="Title and Content_3_1">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6"/>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pic>
        <p:nvPicPr>
          <p:cNvPr id="44" name="Google Shape;44;p16"/>
          <p:cNvPicPr preferRelativeResize="0"/>
          <p:nvPr/>
        </p:nvPicPr>
        <p:blipFill>
          <a:blip r:embed="rId3">
            <a:alphaModFix/>
          </a:blip>
          <a:stretch>
            <a:fillRect/>
          </a:stretch>
        </p:blipFill>
        <p:spPr>
          <a:xfrm>
            <a:off x="575425" y="828400"/>
            <a:ext cx="7993150" cy="34867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ouisiana's Educational Priorities">
  <p:cSld name="Title and Content_3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7"/>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pic>
        <p:nvPicPr>
          <p:cNvPr id="47" name="Google Shape;47;p17"/>
          <p:cNvPicPr preferRelativeResize="0"/>
          <p:nvPr/>
        </p:nvPicPr>
        <p:blipFill rotWithShape="1">
          <a:blip r:embed="rId3">
            <a:alphaModFix/>
          </a:blip>
          <a:srcRect l="377" r="377"/>
          <a:stretch/>
        </p:blipFill>
        <p:spPr>
          <a:xfrm>
            <a:off x="575425" y="828400"/>
            <a:ext cx="7993150" cy="34866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Zoom Meeting Preparation">
  <p:cSld name="Title and Content_3_1_1_1">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8"/>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50" name="Google Shape;50;p18"/>
          <p:cNvSpPr txBox="1"/>
          <p:nvPr/>
        </p:nvSpPr>
        <p:spPr>
          <a:xfrm>
            <a:off x="430075" y="1264075"/>
            <a:ext cx="8283900" cy="3435900"/>
          </a:xfrm>
          <a:prstGeom prst="rect">
            <a:avLst/>
          </a:prstGeom>
          <a:noFill/>
          <a:ln>
            <a:noFill/>
          </a:ln>
        </p:spPr>
        <p:txBody>
          <a:bodyPr spcFirstLastPara="1" wrap="square" lIns="91425" tIns="45700" rIns="91425" bIns="45700" anchor="t" anchorCtr="0">
            <a:noAutofit/>
          </a:bodyPr>
          <a:lstStyle/>
          <a:p>
            <a:pPr marL="230187" lvl="0" indent="-217487" algn="l" rtl="0">
              <a:lnSpc>
                <a:spcPct val="90000"/>
              </a:lnSpc>
              <a:spcBef>
                <a:spcPts val="0"/>
              </a:spcBef>
              <a:spcAft>
                <a:spcPts val="0"/>
              </a:spcAft>
              <a:buClr>
                <a:srgbClr val="385463"/>
              </a:buClr>
              <a:buSzPts val="1600"/>
              <a:buFont typeface="Calibri"/>
              <a:buChar char="●"/>
            </a:pPr>
            <a:r>
              <a:rPr lang="en-US" sz="1600">
                <a:solidFill>
                  <a:srgbClr val="385463"/>
                </a:solidFill>
                <a:latin typeface="Calibri"/>
                <a:ea typeface="Calibri"/>
                <a:cs typeface="Calibri"/>
                <a:sym typeface="Calibri"/>
              </a:rPr>
              <a:t>Please make sure your phone or computer is muted to minimize background noise. </a:t>
            </a:r>
            <a:endParaRPr sz="1600">
              <a:solidFill>
                <a:srgbClr val="385463"/>
              </a:solidFill>
              <a:latin typeface="Calibri"/>
              <a:ea typeface="Calibri"/>
              <a:cs typeface="Calibri"/>
              <a:sym typeface="Calibri"/>
            </a:endParaRPr>
          </a:p>
          <a:p>
            <a:pPr marL="461962" lvl="1" indent="-155575" algn="l" rtl="0">
              <a:lnSpc>
                <a:spcPct val="90000"/>
              </a:lnSpc>
              <a:spcBef>
                <a:spcPts val="200"/>
              </a:spcBef>
              <a:spcAft>
                <a:spcPts val="0"/>
              </a:spcAft>
              <a:buClr>
                <a:srgbClr val="385463"/>
              </a:buClr>
              <a:buSzPts val="1600"/>
              <a:buChar char="○"/>
            </a:pPr>
            <a:r>
              <a:rPr lang="en-US" sz="1600">
                <a:solidFill>
                  <a:srgbClr val="385463"/>
                </a:solidFill>
                <a:latin typeface="Calibri"/>
                <a:ea typeface="Calibri"/>
                <a:cs typeface="Calibri"/>
                <a:sym typeface="Calibri"/>
              </a:rPr>
              <a:t>To do this, hover over the bottom left-hand side of your screen and click “Mute.” </a:t>
            </a:r>
            <a:endParaRPr sz="1600">
              <a:solidFill>
                <a:srgbClr val="385463"/>
              </a:solidFill>
              <a:latin typeface="Calibri"/>
              <a:ea typeface="Calibri"/>
              <a:cs typeface="Calibri"/>
              <a:sym typeface="Calibri"/>
            </a:endParaRPr>
          </a:p>
          <a:p>
            <a:pPr marL="230187" lvl="0" indent="-217487" algn="l" rtl="0">
              <a:lnSpc>
                <a:spcPct val="90000"/>
              </a:lnSpc>
              <a:spcBef>
                <a:spcPts val="600"/>
              </a:spcBef>
              <a:spcAft>
                <a:spcPts val="0"/>
              </a:spcAft>
              <a:buClr>
                <a:srgbClr val="385463"/>
              </a:buClr>
              <a:buSzPts val="1600"/>
              <a:buFont typeface="Calibri"/>
              <a:buChar char="●"/>
            </a:pPr>
            <a:r>
              <a:rPr lang="en-US" sz="1600">
                <a:solidFill>
                  <a:srgbClr val="385463"/>
                </a:solidFill>
                <a:latin typeface="Calibri"/>
                <a:ea typeface="Calibri"/>
                <a:cs typeface="Calibri"/>
                <a:sym typeface="Calibri"/>
              </a:rPr>
              <a:t>Please make sure you have turned off your camera to save bandwidth and prevent any connectivity issues.</a:t>
            </a:r>
            <a:endParaRPr sz="1600">
              <a:solidFill>
                <a:srgbClr val="385463"/>
              </a:solidFill>
              <a:latin typeface="Calibri"/>
              <a:ea typeface="Calibri"/>
              <a:cs typeface="Calibri"/>
              <a:sym typeface="Calibri"/>
            </a:endParaRPr>
          </a:p>
          <a:p>
            <a:pPr marL="461962" lvl="1" indent="-155575" algn="l" rtl="0">
              <a:lnSpc>
                <a:spcPct val="90000"/>
              </a:lnSpc>
              <a:spcBef>
                <a:spcPts val="200"/>
              </a:spcBef>
              <a:spcAft>
                <a:spcPts val="0"/>
              </a:spcAft>
              <a:buClr>
                <a:srgbClr val="385463"/>
              </a:buClr>
              <a:buSzPts val="1600"/>
              <a:buChar char="○"/>
            </a:pPr>
            <a:r>
              <a:rPr lang="en-US" sz="1600">
                <a:solidFill>
                  <a:srgbClr val="385463"/>
                </a:solidFill>
                <a:latin typeface="Calibri"/>
                <a:ea typeface="Calibri"/>
                <a:cs typeface="Calibri"/>
                <a:sym typeface="Calibri"/>
              </a:rPr>
              <a:t>To do this, hover over the bottom left-hand side of your screen and click “Stop Video.”</a:t>
            </a:r>
            <a:endParaRPr sz="1600">
              <a:solidFill>
                <a:srgbClr val="385463"/>
              </a:solidFill>
              <a:latin typeface="Calibri"/>
              <a:ea typeface="Calibri"/>
              <a:cs typeface="Calibri"/>
              <a:sym typeface="Calibri"/>
            </a:endParaRPr>
          </a:p>
          <a:p>
            <a:pPr marL="230187" lvl="0" indent="-217487" algn="l" rtl="0">
              <a:lnSpc>
                <a:spcPct val="90000"/>
              </a:lnSpc>
              <a:spcBef>
                <a:spcPts val="600"/>
              </a:spcBef>
              <a:spcAft>
                <a:spcPts val="0"/>
              </a:spcAft>
              <a:buClr>
                <a:srgbClr val="385463"/>
              </a:buClr>
              <a:buSzPts val="1600"/>
              <a:buFont typeface="Calibri"/>
              <a:buChar char="●"/>
            </a:pPr>
            <a:r>
              <a:rPr lang="en-US" sz="1600">
                <a:solidFill>
                  <a:srgbClr val="385463"/>
                </a:solidFill>
                <a:latin typeface="Calibri"/>
                <a:ea typeface="Calibri"/>
                <a:cs typeface="Calibri"/>
                <a:sym typeface="Calibri"/>
              </a:rPr>
              <a:t>Please submit questions during the presentation in the “Chat” function located on the bottom of your screen. </a:t>
            </a:r>
            <a:endParaRPr sz="1600">
              <a:solidFill>
                <a:srgbClr val="385463"/>
              </a:solidFill>
              <a:latin typeface="Calibri"/>
              <a:ea typeface="Calibri"/>
              <a:cs typeface="Calibri"/>
              <a:sym typeface="Calibri"/>
            </a:endParaRPr>
          </a:p>
        </p:txBody>
      </p:sp>
      <p:pic>
        <p:nvPicPr>
          <p:cNvPr id="51" name="Google Shape;51;p18"/>
          <p:cNvPicPr preferRelativeResize="0"/>
          <p:nvPr/>
        </p:nvPicPr>
        <p:blipFill rotWithShape="1">
          <a:blip r:embed="rId3">
            <a:alphaModFix/>
          </a:blip>
          <a:srcRect/>
          <a:stretch/>
        </p:blipFill>
        <p:spPr>
          <a:xfrm>
            <a:off x="579975" y="3155750"/>
            <a:ext cx="4221150" cy="1514325"/>
          </a:xfrm>
          <a:prstGeom prst="rect">
            <a:avLst/>
          </a:prstGeom>
          <a:noFill/>
          <a:ln>
            <a:noFill/>
          </a:ln>
        </p:spPr>
      </p:pic>
      <p:sp>
        <p:nvSpPr>
          <p:cNvPr id="52" name="Google Shape;52;p18"/>
          <p:cNvSpPr txBox="1"/>
          <p:nvPr/>
        </p:nvSpPr>
        <p:spPr>
          <a:xfrm>
            <a:off x="430075" y="426175"/>
            <a:ext cx="8283900" cy="83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rgbClr val="385463"/>
                </a:solidFill>
                <a:latin typeface="Calibri"/>
                <a:ea typeface="Calibri"/>
                <a:cs typeface="Calibri"/>
                <a:sym typeface="Calibri"/>
              </a:rPr>
              <a:t>Zoom Meeting Preparation</a:t>
            </a:r>
            <a:endParaRPr sz="2800" b="1">
              <a:solidFill>
                <a:srgbClr val="385463"/>
              </a:solidFill>
              <a:latin typeface="Calibri"/>
              <a:ea typeface="Calibri"/>
              <a:cs typeface="Calibri"/>
              <a:sym typeface="Calibri"/>
            </a:endParaRPr>
          </a:p>
        </p:txBody>
      </p:sp>
      <p:sp>
        <p:nvSpPr>
          <p:cNvPr id="53" name="Google Shape;53;p18"/>
          <p:cNvSpPr txBox="1"/>
          <p:nvPr/>
        </p:nvSpPr>
        <p:spPr>
          <a:xfrm>
            <a:off x="5035150" y="3358800"/>
            <a:ext cx="3583800" cy="1108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solidFill>
                  <a:srgbClr val="333333"/>
                </a:solidFill>
                <a:latin typeface="Calibri"/>
                <a:ea typeface="Calibri"/>
                <a:cs typeface="Calibri"/>
                <a:sym typeface="Calibri"/>
              </a:rPr>
              <a:t>If you require an interpreter or have other accessibility needs for future LDOE meetings, please contact </a:t>
            </a:r>
            <a:r>
              <a:rPr lang="en-US" sz="1500" b="1" u="sng">
                <a:solidFill>
                  <a:srgbClr val="20B6A6"/>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LDOEcommunications@la.gov</a:t>
            </a:r>
            <a:r>
              <a:rPr lang="en-US" sz="1500" b="1">
                <a:latin typeface="Calibri"/>
                <a:ea typeface="Calibri"/>
                <a:cs typeface="Calibri"/>
                <a:sym typeface="Calibri"/>
              </a:rPr>
              <a:t>. </a:t>
            </a:r>
            <a:endParaRPr sz="1500" b="1">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Basic Frame with Call Out)">
  <p:cSld name="Title and Content_2">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9"/>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56" name="Google Shape;56;p19"/>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57" name="Google Shape;57;p19"/>
          <p:cNvSpPr txBox="1">
            <a:spLocks noGrp="1"/>
          </p:cNvSpPr>
          <p:nvPr>
            <p:ph type="body" idx="1"/>
          </p:nvPr>
        </p:nvSpPr>
        <p:spPr>
          <a:xfrm>
            <a:off x="430075" y="1754275"/>
            <a:ext cx="8283900" cy="2945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19"/>
          <p:cNvSpPr txBox="1">
            <a:spLocks noGrp="1"/>
          </p:cNvSpPr>
          <p:nvPr>
            <p:ph type="body" idx="2"/>
          </p:nvPr>
        </p:nvSpPr>
        <p:spPr>
          <a:xfrm>
            <a:off x="565250" y="1336375"/>
            <a:ext cx="8020800" cy="417900"/>
          </a:xfrm>
          <a:prstGeom prst="rect">
            <a:avLst/>
          </a:prstGeom>
          <a:solidFill>
            <a:srgbClr val="20B6A6">
              <a:alpha val="48600"/>
            </a:srgbClr>
          </a:solidFill>
          <a:ln>
            <a:noFill/>
          </a:ln>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1pPr>
            <a:lvl2pPr marL="914400" lvl="1"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Basic Frame No Sides)">
  <p:cSld name="Title and Content_1">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20"/>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
        <p:nvSpPr>
          <p:cNvPr id="61" name="Google Shape;61;p20"/>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2" name="Google Shape;62;p20"/>
          <p:cNvSpPr txBox="1">
            <a:spLocks noGrp="1"/>
          </p:cNvSpPr>
          <p:nvPr>
            <p:ph type="body" idx="1"/>
          </p:nvPr>
        </p:nvSpPr>
        <p:spPr>
          <a:xfrm>
            <a:off x="0" y="1336375"/>
            <a:ext cx="91440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Career &amp; College Readiness)">
  <p:cSld name="Cover Title_1">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Right Picture)">
  <p:cSld name="Content and Picture">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21"/>
          <p:cNvSpPr txBox="1">
            <a:spLocks noGrp="1"/>
          </p:cNvSpPr>
          <p:nvPr>
            <p:ph type="body" idx="1"/>
          </p:nvPr>
        </p:nvSpPr>
        <p:spPr>
          <a:xfrm>
            <a:off x="0" y="910200"/>
            <a:ext cx="5222100" cy="3776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1"/>
          <p:cNvSpPr txBox="1">
            <a:spLocks noGrp="1"/>
          </p:cNvSpPr>
          <p:nvPr>
            <p:ph type="title"/>
          </p:nvPr>
        </p:nvSpPr>
        <p:spPr>
          <a:xfrm>
            <a:off x="0" y="0"/>
            <a:ext cx="52221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6" name="Google Shape;66;p21"/>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Left Picture)">
  <p:cSld name="Content and Picture_1">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22"/>
          <p:cNvSpPr txBox="1">
            <a:spLocks noGrp="1"/>
          </p:cNvSpPr>
          <p:nvPr>
            <p:ph type="body" idx="1"/>
          </p:nvPr>
        </p:nvSpPr>
        <p:spPr>
          <a:xfrm>
            <a:off x="3921900" y="910200"/>
            <a:ext cx="5222100" cy="3776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22"/>
          <p:cNvSpPr txBox="1">
            <a:spLocks noGrp="1"/>
          </p:cNvSpPr>
          <p:nvPr>
            <p:ph type="title"/>
          </p:nvPr>
        </p:nvSpPr>
        <p:spPr>
          <a:xfrm>
            <a:off x="3921900" y="0"/>
            <a:ext cx="52221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0" name="Google Shape;70;p22"/>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Alligator)">
  <p:cSld name="Content &amp; Stats">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23"/>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23"/>
          <p:cNvSpPr txBox="1">
            <a:spLocks noGrp="1"/>
          </p:cNvSpPr>
          <p:nvPr>
            <p:ph type="title"/>
          </p:nvPr>
        </p:nvSpPr>
        <p:spPr>
          <a:xfrm>
            <a:off x="0" y="426175"/>
            <a:ext cx="91440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4" name="Google Shape;74;p23"/>
          <p:cNvSpPr txBox="1">
            <a:spLocks noGrp="1"/>
          </p:cNvSpPr>
          <p:nvPr>
            <p:ph type="body" idx="1"/>
          </p:nvPr>
        </p:nvSpPr>
        <p:spPr>
          <a:xfrm>
            <a:off x="1255500" y="1336375"/>
            <a:ext cx="6633000" cy="2592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23"/>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Alligator Right)">
  <p:cSld name="Content &amp; Stats_2">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24"/>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24"/>
          <p:cNvSpPr txBox="1">
            <a:spLocks noGrp="1"/>
          </p:cNvSpPr>
          <p:nvPr>
            <p:ph type="title"/>
          </p:nvPr>
        </p:nvSpPr>
        <p:spPr>
          <a:xfrm>
            <a:off x="223" y="426175"/>
            <a:ext cx="91440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9" name="Google Shape;79;p24"/>
          <p:cNvSpPr txBox="1">
            <a:spLocks noGrp="1"/>
          </p:cNvSpPr>
          <p:nvPr>
            <p:ph type="body" idx="1"/>
          </p:nvPr>
        </p:nvSpPr>
        <p:spPr>
          <a:xfrm>
            <a:off x="1638476" y="1336375"/>
            <a:ext cx="7501800" cy="2592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4"/>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Pelican Right)">
  <p:cSld name="Content &amp; Stats_1">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5"/>
          <p:cNvSpPr txBox="1">
            <a:spLocks noGrp="1"/>
          </p:cNvSpPr>
          <p:nvPr>
            <p:ph type="title"/>
          </p:nvPr>
        </p:nvSpPr>
        <p:spPr>
          <a:xfrm>
            <a:off x="0" y="426175"/>
            <a:ext cx="61296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3" name="Google Shape;83;p25"/>
          <p:cNvSpPr txBox="1">
            <a:spLocks noGrp="1"/>
          </p:cNvSpPr>
          <p:nvPr>
            <p:ph type="body" idx="1"/>
          </p:nvPr>
        </p:nvSpPr>
        <p:spPr>
          <a:xfrm>
            <a:off x="0" y="1336375"/>
            <a:ext cx="61296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25"/>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Pelican Right) 1">
  <p:cSld name="Content &amp; Stats_1_1">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6"/>
          <p:cNvSpPr txBox="1">
            <a:spLocks noGrp="1"/>
          </p:cNvSpPr>
          <p:nvPr>
            <p:ph type="title"/>
          </p:nvPr>
        </p:nvSpPr>
        <p:spPr>
          <a:xfrm>
            <a:off x="3014400" y="426175"/>
            <a:ext cx="61296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7" name="Google Shape;87;p26"/>
          <p:cNvSpPr txBox="1">
            <a:spLocks noGrp="1"/>
          </p:cNvSpPr>
          <p:nvPr>
            <p:ph type="body" idx="1"/>
          </p:nvPr>
        </p:nvSpPr>
        <p:spPr>
          <a:xfrm>
            <a:off x="3014400" y="1336375"/>
            <a:ext cx="61296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26"/>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Crawfish Right)">
  <p:cSld name="Content &amp; Stats_1_1_1">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27"/>
          <p:cNvSpPr txBox="1">
            <a:spLocks noGrp="1"/>
          </p:cNvSpPr>
          <p:nvPr>
            <p:ph type="title"/>
          </p:nvPr>
        </p:nvSpPr>
        <p:spPr>
          <a:xfrm>
            <a:off x="0" y="426175"/>
            <a:ext cx="72042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1" name="Google Shape;91;p27"/>
          <p:cNvSpPr txBox="1">
            <a:spLocks noGrp="1"/>
          </p:cNvSpPr>
          <p:nvPr>
            <p:ph type="body" idx="1"/>
          </p:nvPr>
        </p:nvSpPr>
        <p:spPr>
          <a:xfrm>
            <a:off x="0" y="1336375"/>
            <a:ext cx="72042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27"/>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Crawfish Left)">
  <p:cSld name="Content &amp; Stats_1_1_1_1">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8"/>
          <p:cNvSpPr txBox="1">
            <a:spLocks noGrp="1"/>
          </p:cNvSpPr>
          <p:nvPr>
            <p:ph type="title"/>
          </p:nvPr>
        </p:nvSpPr>
        <p:spPr>
          <a:xfrm>
            <a:off x="2004750" y="426175"/>
            <a:ext cx="71394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5" name="Google Shape;95;p28"/>
          <p:cNvSpPr txBox="1">
            <a:spLocks noGrp="1"/>
          </p:cNvSpPr>
          <p:nvPr>
            <p:ph type="body" idx="1"/>
          </p:nvPr>
        </p:nvSpPr>
        <p:spPr>
          <a:xfrm>
            <a:off x="2004750" y="1336375"/>
            <a:ext cx="71394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8"/>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Bass Right)">
  <p:cSld name="Content &amp; Stats_1_1_1_1_1">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9"/>
          <p:cNvSpPr txBox="1">
            <a:spLocks noGrp="1"/>
          </p:cNvSpPr>
          <p:nvPr>
            <p:ph type="title"/>
          </p:nvPr>
        </p:nvSpPr>
        <p:spPr>
          <a:xfrm>
            <a:off x="0" y="426175"/>
            <a:ext cx="6720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9" name="Google Shape;99;p29"/>
          <p:cNvSpPr txBox="1">
            <a:spLocks noGrp="1"/>
          </p:cNvSpPr>
          <p:nvPr>
            <p:ph type="body" idx="1"/>
          </p:nvPr>
        </p:nvSpPr>
        <p:spPr>
          <a:xfrm>
            <a:off x="0" y="1336375"/>
            <a:ext cx="67209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Bass Right) 1">
  <p:cSld name="Content &amp; Stats_1_1_1_1_1_1">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30"/>
          <p:cNvSpPr txBox="1">
            <a:spLocks noGrp="1"/>
          </p:cNvSpPr>
          <p:nvPr>
            <p:ph type="title"/>
          </p:nvPr>
        </p:nvSpPr>
        <p:spPr>
          <a:xfrm>
            <a:off x="2423100" y="426175"/>
            <a:ext cx="6720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3" name="Google Shape;103;p30"/>
          <p:cNvSpPr txBox="1">
            <a:spLocks noGrp="1"/>
          </p:cNvSpPr>
          <p:nvPr>
            <p:ph type="body" idx="1"/>
          </p:nvPr>
        </p:nvSpPr>
        <p:spPr>
          <a:xfrm>
            <a:off x="2423100" y="1336375"/>
            <a:ext cx="67209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0"/>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Equity, Inclusion, &amp; Opportunities)">
  <p:cSld name="Cover Title_1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Hands)">
  <p:cSld name="Section Title Only">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31"/>
          <p:cNvSpPr txBox="1">
            <a:spLocks noGrp="1"/>
          </p:cNvSpPr>
          <p:nvPr>
            <p:ph type="title"/>
          </p:nvPr>
        </p:nvSpPr>
        <p:spPr>
          <a:xfrm>
            <a:off x="0" y="733400"/>
            <a:ext cx="9144000" cy="31134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Picture Right)">
  <p:cSld name="Section Title Only_2">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32"/>
          <p:cNvSpPr txBox="1">
            <a:spLocks noGrp="1"/>
          </p:cNvSpPr>
          <p:nvPr>
            <p:ph type="title"/>
          </p:nvPr>
        </p:nvSpPr>
        <p:spPr>
          <a:xfrm>
            <a:off x="0" y="778825"/>
            <a:ext cx="5105700" cy="35913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Picture Right) 1">
  <p:cSld name="Section Title Only_2_1">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33"/>
          <p:cNvSpPr txBox="1">
            <a:spLocks noGrp="1"/>
          </p:cNvSpPr>
          <p:nvPr>
            <p:ph type="title"/>
          </p:nvPr>
        </p:nvSpPr>
        <p:spPr>
          <a:xfrm>
            <a:off x="3987875" y="778825"/>
            <a:ext cx="5156100" cy="35913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Magnolia Left)">
  <p:cSld name="Section Title Only_1">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34"/>
          <p:cNvSpPr txBox="1">
            <a:spLocks noGrp="1"/>
          </p:cNvSpPr>
          <p:nvPr>
            <p:ph type="title"/>
          </p:nvPr>
        </p:nvSpPr>
        <p:spPr>
          <a:xfrm>
            <a:off x="3064725" y="733400"/>
            <a:ext cx="6079500" cy="36426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Magnolia Left)">
  <p:cSld name="Section Title Only_1_1">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35"/>
          <p:cNvSpPr txBox="1">
            <a:spLocks noGrp="1"/>
          </p:cNvSpPr>
          <p:nvPr>
            <p:ph type="title"/>
          </p:nvPr>
        </p:nvSpPr>
        <p:spPr>
          <a:xfrm>
            <a:off x="0" y="733400"/>
            <a:ext cx="6079500" cy="36426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Fleur de Lis Right)">
  <p:cSld name="Section Title Only_1_1_1">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36"/>
          <p:cNvSpPr txBox="1">
            <a:spLocks noGrp="1"/>
          </p:cNvSpPr>
          <p:nvPr>
            <p:ph type="title"/>
          </p:nvPr>
        </p:nvSpPr>
        <p:spPr>
          <a:xfrm>
            <a:off x="0" y="786050"/>
            <a:ext cx="6151200" cy="35898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Fleur de Lis Left)">
  <p:cSld name="Section Title Only_1_1_1_1">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7"/>
          <p:cNvSpPr txBox="1">
            <a:spLocks noGrp="1"/>
          </p:cNvSpPr>
          <p:nvPr>
            <p:ph type="title"/>
          </p:nvPr>
        </p:nvSpPr>
        <p:spPr>
          <a:xfrm>
            <a:off x="3021550" y="771625"/>
            <a:ext cx="61224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Deer Right)">
  <p:cSld name="Section Title Only_1_1_1_1_1">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8"/>
          <p:cNvSpPr txBox="1">
            <a:spLocks noGrp="1"/>
          </p:cNvSpPr>
          <p:nvPr>
            <p:ph type="title"/>
          </p:nvPr>
        </p:nvSpPr>
        <p:spPr>
          <a:xfrm>
            <a:off x="0" y="771625"/>
            <a:ext cx="55239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Deer Left)">
  <p:cSld name="Section Title Only_1_1_1_1_1_1">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39"/>
          <p:cNvSpPr txBox="1">
            <a:spLocks noGrp="1"/>
          </p:cNvSpPr>
          <p:nvPr>
            <p:ph type="title"/>
          </p:nvPr>
        </p:nvSpPr>
        <p:spPr>
          <a:xfrm>
            <a:off x="3620100" y="771625"/>
            <a:ext cx="55239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Cypress Right)">
  <p:cSld name="Section Title Only_1_1_1_1_1_1_1">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40"/>
          <p:cNvSpPr txBox="1">
            <a:spLocks noGrp="1"/>
          </p:cNvSpPr>
          <p:nvPr>
            <p:ph type="title"/>
          </p:nvPr>
        </p:nvSpPr>
        <p:spPr>
          <a:xfrm>
            <a:off x="0" y="1016800"/>
            <a:ext cx="6086400" cy="33171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Legislative Affairs, Policy, &amp; Workforce Support)">
  <p:cSld name="Cover Title_1_1_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Cypress Left)">
  <p:cSld name="Section Title Only_1_1_1_1_1_1_1_1">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41"/>
          <p:cNvSpPr txBox="1">
            <a:spLocks noGrp="1"/>
          </p:cNvSpPr>
          <p:nvPr>
            <p:ph type="title"/>
          </p:nvPr>
        </p:nvSpPr>
        <p:spPr>
          <a:xfrm>
            <a:off x="3057600" y="1016800"/>
            <a:ext cx="6086400" cy="33171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Beads Right)">
  <p:cSld name="Section Title Only_1_1_1_1_1_1_1_1_1">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42"/>
          <p:cNvSpPr txBox="1">
            <a:spLocks noGrp="1"/>
          </p:cNvSpPr>
          <p:nvPr>
            <p:ph type="title"/>
          </p:nvPr>
        </p:nvSpPr>
        <p:spPr>
          <a:xfrm>
            <a:off x="0" y="800450"/>
            <a:ext cx="6519000" cy="35769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Beads Left)">
  <p:cSld name="Section Title Only_1_1_1_1_1_1_1_1_1_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43"/>
          <p:cNvSpPr txBox="1">
            <a:spLocks noGrp="1"/>
          </p:cNvSpPr>
          <p:nvPr>
            <p:ph type="title"/>
          </p:nvPr>
        </p:nvSpPr>
        <p:spPr>
          <a:xfrm>
            <a:off x="2625000" y="800450"/>
            <a:ext cx="6519000" cy="35769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p:cSld name="Title and Content_4">
    <p:spTree>
      <p:nvGrpSpPr>
        <p:cNvPr id="1" name="Shape 131"/>
        <p:cNvGrpSpPr/>
        <p:nvPr/>
      </p:nvGrpSpPr>
      <p:grpSpPr>
        <a:xfrm>
          <a:off x="0" y="0"/>
          <a:ext cx="0" cy="0"/>
          <a:chOff x="0" y="0"/>
          <a:chExt cx="0" cy="0"/>
        </a:xfrm>
      </p:grpSpPr>
      <p:pic>
        <p:nvPicPr>
          <p:cNvPr id="132" name="Google Shape;132;p44"/>
          <p:cNvPicPr preferRelativeResize="0"/>
          <p:nvPr/>
        </p:nvPicPr>
        <p:blipFill>
          <a:blip r:embed="rId2">
            <a:alphaModFix/>
          </a:blip>
          <a:stretch>
            <a:fillRect/>
          </a:stretch>
        </p:blipFill>
        <p:spPr>
          <a:xfrm>
            <a:off x="0" y="-14275"/>
            <a:ext cx="9144000" cy="1047750"/>
          </a:xfrm>
          <a:prstGeom prst="rect">
            <a:avLst/>
          </a:prstGeom>
          <a:noFill/>
          <a:ln>
            <a:noFill/>
          </a:ln>
        </p:spPr>
      </p:pic>
      <p:pic>
        <p:nvPicPr>
          <p:cNvPr id="133" name="Google Shape;133;p44"/>
          <p:cNvPicPr preferRelativeResize="0"/>
          <p:nvPr/>
        </p:nvPicPr>
        <p:blipFill rotWithShape="1">
          <a:blip r:embed="rId3">
            <a:alphaModFix/>
          </a:blip>
          <a:srcRect/>
          <a:stretch/>
        </p:blipFill>
        <p:spPr>
          <a:xfrm>
            <a:off x="0" y="4795837"/>
            <a:ext cx="9070848" cy="366609"/>
          </a:xfrm>
          <a:prstGeom prst="rect">
            <a:avLst/>
          </a:prstGeom>
          <a:noFill/>
          <a:ln>
            <a:noFill/>
          </a:ln>
        </p:spPr>
      </p:pic>
      <p:sp>
        <p:nvSpPr>
          <p:cNvPr id="134" name="Google Shape;134;p44"/>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35" name="Google Shape;135;p44"/>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44"/>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7" name="Google Shape;137;p44"/>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1">
  <p:cSld name="Title and Content_5">
    <p:spTree>
      <p:nvGrpSpPr>
        <p:cNvPr id="1" name="Shape 138"/>
        <p:cNvGrpSpPr/>
        <p:nvPr/>
      </p:nvGrpSpPr>
      <p:grpSpPr>
        <a:xfrm>
          <a:off x="0" y="0"/>
          <a:ext cx="0" cy="0"/>
          <a:chOff x="0" y="0"/>
          <a:chExt cx="0" cy="0"/>
        </a:xfrm>
      </p:grpSpPr>
      <p:pic>
        <p:nvPicPr>
          <p:cNvPr id="139" name="Google Shape;139;p45"/>
          <p:cNvPicPr preferRelativeResize="0"/>
          <p:nvPr/>
        </p:nvPicPr>
        <p:blipFill>
          <a:blip r:embed="rId2">
            <a:alphaModFix/>
          </a:blip>
          <a:stretch>
            <a:fillRect/>
          </a:stretch>
        </p:blipFill>
        <p:spPr>
          <a:xfrm>
            <a:off x="0" y="-14275"/>
            <a:ext cx="9144000" cy="1047750"/>
          </a:xfrm>
          <a:prstGeom prst="rect">
            <a:avLst/>
          </a:prstGeom>
          <a:noFill/>
          <a:ln>
            <a:noFill/>
          </a:ln>
        </p:spPr>
      </p:pic>
      <p:pic>
        <p:nvPicPr>
          <p:cNvPr id="140" name="Google Shape;140;p45"/>
          <p:cNvPicPr preferRelativeResize="0"/>
          <p:nvPr/>
        </p:nvPicPr>
        <p:blipFill rotWithShape="1">
          <a:blip r:embed="rId3">
            <a:alphaModFix/>
          </a:blip>
          <a:srcRect/>
          <a:stretch/>
        </p:blipFill>
        <p:spPr>
          <a:xfrm>
            <a:off x="0" y="4795837"/>
            <a:ext cx="9070848" cy="366609"/>
          </a:xfrm>
          <a:prstGeom prst="rect">
            <a:avLst/>
          </a:prstGeom>
          <a:noFill/>
          <a:ln>
            <a:noFill/>
          </a:ln>
        </p:spPr>
      </p:pic>
      <p:sp>
        <p:nvSpPr>
          <p:cNvPr id="141" name="Google Shape;141;p45"/>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42" name="Google Shape;142;p45"/>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45"/>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4" name="Google Shape;144;p45"/>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2">
  <p:cSld name="Title and Content_6">
    <p:spTree>
      <p:nvGrpSpPr>
        <p:cNvPr id="1" name="Shape 145"/>
        <p:cNvGrpSpPr/>
        <p:nvPr/>
      </p:nvGrpSpPr>
      <p:grpSpPr>
        <a:xfrm>
          <a:off x="0" y="0"/>
          <a:ext cx="0" cy="0"/>
          <a:chOff x="0" y="0"/>
          <a:chExt cx="0" cy="0"/>
        </a:xfrm>
      </p:grpSpPr>
      <p:pic>
        <p:nvPicPr>
          <p:cNvPr id="146" name="Google Shape;146;p46"/>
          <p:cNvPicPr preferRelativeResize="0"/>
          <p:nvPr/>
        </p:nvPicPr>
        <p:blipFill>
          <a:blip r:embed="rId2">
            <a:alphaModFix/>
          </a:blip>
          <a:stretch>
            <a:fillRect/>
          </a:stretch>
        </p:blipFill>
        <p:spPr>
          <a:xfrm>
            <a:off x="0" y="-14275"/>
            <a:ext cx="9144000" cy="1047750"/>
          </a:xfrm>
          <a:prstGeom prst="rect">
            <a:avLst/>
          </a:prstGeom>
          <a:noFill/>
          <a:ln>
            <a:noFill/>
          </a:ln>
        </p:spPr>
      </p:pic>
      <p:pic>
        <p:nvPicPr>
          <p:cNvPr id="147" name="Google Shape;147;p46"/>
          <p:cNvPicPr preferRelativeResize="0"/>
          <p:nvPr/>
        </p:nvPicPr>
        <p:blipFill rotWithShape="1">
          <a:blip r:embed="rId3">
            <a:alphaModFix/>
          </a:blip>
          <a:srcRect/>
          <a:stretch/>
        </p:blipFill>
        <p:spPr>
          <a:xfrm>
            <a:off x="0" y="4795837"/>
            <a:ext cx="9070848" cy="366609"/>
          </a:xfrm>
          <a:prstGeom prst="rect">
            <a:avLst/>
          </a:prstGeom>
          <a:noFill/>
          <a:ln>
            <a:noFill/>
          </a:ln>
        </p:spPr>
      </p:pic>
      <p:sp>
        <p:nvSpPr>
          <p:cNvPr id="148" name="Google Shape;148;p46"/>
          <p:cNvSpPr txBox="1">
            <a:spLocks noGrp="1"/>
          </p:cNvSpPr>
          <p:nvPr>
            <p:ph type="title"/>
          </p:nvPr>
        </p:nvSpPr>
        <p:spPr>
          <a:xfrm>
            <a:off x="4" y="-14125"/>
            <a:ext cx="9144000" cy="10476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2800"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49" name="Google Shape;149;p46"/>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46"/>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1" name="Google Shape;151;p46"/>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900" b="0" i="0" u="none" strike="noStrike" cap="none">
                <a:solidFill>
                  <a:srgbClr val="8A8A8A"/>
                </a:solidFill>
                <a:latin typeface="Calibri"/>
                <a:ea typeface="Calibri"/>
                <a:cs typeface="Calibri"/>
                <a:sym typeface="Calibri"/>
              </a:rPr>
              <a:t>‹#›</a:t>
            </a:fld>
            <a:endParaRPr sz="900" b="0" i="0" u="none" strike="noStrike" cap="none">
              <a:solidFill>
                <a:srgbClr val="8A8A8A"/>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3">
  <p:cSld name="Title and Content_7">
    <p:spTree>
      <p:nvGrpSpPr>
        <p:cNvPr id="1" name="Shape 152"/>
        <p:cNvGrpSpPr/>
        <p:nvPr/>
      </p:nvGrpSpPr>
      <p:grpSpPr>
        <a:xfrm>
          <a:off x="0" y="0"/>
          <a:ext cx="0" cy="0"/>
          <a:chOff x="0" y="0"/>
          <a:chExt cx="0" cy="0"/>
        </a:xfrm>
      </p:grpSpPr>
      <p:pic>
        <p:nvPicPr>
          <p:cNvPr id="153" name="Google Shape;153;p47"/>
          <p:cNvPicPr preferRelativeResize="0"/>
          <p:nvPr/>
        </p:nvPicPr>
        <p:blipFill rotWithShape="1">
          <a:blip r:embed="rId2">
            <a:alphaModFix/>
          </a:blip>
          <a:srcRect/>
          <a:stretch/>
        </p:blipFill>
        <p:spPr>
          <a:xfrm>
            <a:off x="0" y="0"/>
            <a:ext cx="9144005" cy="5143503"/>
          </a:xfrm>
          <a:prstGeom prst="rect">
            <a:avLst/>
          </a:prstGeom>
          <a:noFill/>
          <a:ln>
            <a:noFill/>
          </a:ln>
        </p:spPr>
      </p:pic>
      <p:sp>
        <p:nvSpPr>
          <p:cNvPr id="154" name="Google Shape;154;p47"/>
          <p:cNvSpPr txBox="1">
            <a:spLocks noGrp="1"/>
          </p:cNvSpPr>
          <p:nvPr>
            <p:ph type="title"/>
          </p:nvPr>
        </p:nvSpPr>
        <p:spPr>
          <a:xfrm>
            <a:off x="0" y="0"/>
            <a:ext cx="9144000" cy="1063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rgbClr val="FFFFFF"/>
              </a:buClr>
              <a:buSzPts val="2800"/>
              <a:buFont typeface="Calibri"/>
              <a:buNone/>
              <a:defRPr sz="2800" i="0" u="none" strike="noStrike" cap="none">
                <a:solidFill>
                  <a:srgbClr val="FFFFF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55" name="Google Shape;155;p47"/>
          <p:cNvSpPr txBox="1">
            <a:spLocks noGrp="1"/>
          </p:cNvSpPr>
          <p:nvPr>
            <p:ph type="body" idx="1"/>
          </p:nvPr>
        </p:nvSpPr>
        <p:spPr>
          <a:xfrm>
            <a:off x="152400" y="1294400"/>
            <a:ext cx="8839200" cy="333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47"/>
          <p:cNvSpPr txBox="1"/>
          <p:nvPr/>
        </p:nvSpPr>
        <p:spPr>
          <a:xfrm>
            <a:off x="6800850" y="47414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1" i="0" u="none" strike="noStrike" cap="none">
                <a:solidFill>
                  <a:srgbClr val="FFFFFF"/>
                </a:solidFill>
                <a:latin typeface="Calibri"/>
                <a:ea typeface="Calibri"/>
                <a:cs typeface="Calibri"/>
                <a:sym typeface="Calibri"/>
              </a:rPr>
              <a:t>‹#›</a:t>
            </a:fld>
            <a:endParaRPr sz="1100" b="1"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4">
  <p:cSld name="Title and Content_8">
    <p:spTree>
      <p:nvGrpSpPr>
        <p:cNvPr id="1" name="Shape 157"/>
        <p:cNvGrpSpPr/>
        <p:nvPr/>
      </p:nvGrpSpPr>
      <p:grpSpPr>
        <a:xfrm>
          <a:off x="0" y="0"/>
          <a:ext cx="0" cy="0"/>
          <a:chOff x="0" y="0"/>
          <a:chExt cx="0" cy="0"/>
        </a:xfrm>
      </p:grpSpPr>
      <p:pic>
        <p:nvPicPr>
          <p:cNvPr id="158" name="Google Shape;158;p48"/>
          <p:cNvPicPr preferRelativeResize="0"/>
          <p:nvPr/>
        </p:nvPicPr>
        <p:blipFill rotWithShape="1">
          <a:blip r:embed="rId2">
            <a:alphaModFix/>
          </a:blip>
          <a:srcRect/>
          <a:stretch/>
        </p:blipFill>
        <p:spPr>
          <a:xfrm>
            <a:off x="0" y="0"/>
            <a:ext cx="9144005" cy="5143503"/>
          </a:xfrm>
          <a:prstGeom prst="rect">
            <a:avLst/>
          </a:prstGeom>
          <a:noFill/>
          <a:ln>
            <a:noFill/>
          </a:ln>
        </p:spPr>
      </p:pic>
      <p:sp>
        <p:nvSpPr>
          <p:cNvPr id="159" name="Google Shape;159;p48"/>
          <p:cNvSpPr txBox="1">
            <a:spLocks noGrp="1"/>
          </p:cNvSpPr>
          <p:nvPr>
            <p:ph type="title"/>
          </p:nvPr>
        </p:nvSpPr>
        <p:spPr>
          <a:xfrm>
            <a:off x="0" y="0"/>
            <a:ext cx="9144000" cy="1063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rgbClr val="FFFFFF"/>
              </a:buClr>
              <a:buSzPts val="2800"/>
              <a:buFont typeface="Calibri"/>
              <a:buNone/>
              <a:defRPr sz="2800" i="0" u="none" strike="noStrike" cap="none">
                <a:solidFill>
                  <a:srgbClr val="FFFFF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60" name="Google Shape;160;p48"/>
          <p:cNvSpPr txBox="1">
            <a:spLocks noGrp="1"/>
          </p:cNvSpPr>
          <p:nvPr>
            <p:ph type="body" idx="1"/>
          </p:nvPr>
        </p:nvSpPr>
        <p:spPr>
          <a:xfrm>
            <a:off x="152400" y="1294400"/>
            <a:ext cx="8839200" cy="333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48"/>
          <p:cNvSpPr txBox="1"/>
          <p:nvPr/>
        </p:nvSpPr>
        <p:spPr>
          <a:xfrm>
            <a:off x="6800850" y="47414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1" i="0" u="none" strike="noStrike" cap="none">
                <a:solidFill>
                  <a:srgbClr val="FFFFFF"/>
                </a:solidFill>
                <a:latin typeface="Calibri"/>
                <a:ea typeface="Calibri"/>
                <a:cs typeface="Calibri"/>
                <a:sym typeface="Calibri"/>
              </a:rPr>
              <a:t>‹#›</a:t>
            </a:fld>
            <a:endParaRPr sz="1100" b="1"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Footer Only)">
  <p:cSld name="CUSTOM">
    <p:spTree>
      <p:nvGrpSpPr>
        <p:cNvPr id="1" name="Shape 162"/>
        <p:cNvGrpSpPr/>
        <p:nvPr/>
      </p:nvGrpSpPr>
      <p:grpSpPr>
        <a:xfrm>
          <a:off x="0" y="0"/>
          <a:ext cx="0" cy="0"/>
          <a:chOff x="0" y="0"/>
          <a:chExt cx="0" cy="0"/>
        </a:xfrm>
      </p:grpSpPr>
      <p:pic>
        <p:nvPicPr>
          <p:cNvPr id="163" name="Google Shape;163;p4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4" name="Google Shape;164;p49"/>
          <p:cNvSpPr txBox="1">
            <a:spLocks noGrp="1"/>
          </p:cNvSpPr>
          <p:nvPr>
            <p:ph type="body" idx="1"/>
          </p:nvPr>
        </p:nvSpPr>
        <p:spPr>
          <a:xfrm>
            <a:off x="152400" y="1294400"/>
            <a:ext cx="8839200" cy="333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49"/>
          <p:cNvSpPr txBox="1">
            <a:spLocks noGrp="1"/>
          </p:cNvSpPr>
          <p:nvPr>
            <p:ph type="title"/>
          </p:nvPr>
        </p:nvSpPr>
        <p:spPr>
          <a:xfrm>
            <a:off x="0" y="0"/>
            <a:ext cx="9144000" cy="1063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rgbClr val="434343"/>
              </a:buClr>
              <a:buSzPts val="2800"/>
              <a:buFont typeface="Calibri"/>
              <a:buNone/>
              <a:defRPr sz="2800" i="0" u="none" strike="noStrike" cap="none">
                <a:solidFill>
                  <a:srgbClr val="434343"/>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Only">
  <p:cSld name="Section Title Only_3">
    <p:spTree>
      <p:nvGrpSpPr>
        <p:cNvPr id="1" name="Shape 166"/>
        <p:cNvGrpSpPr/>
        <p:nvPr/>
      </p:nvGrpSpPr>
      <p:grpSpPr>
        <a:xfrm>
          <a:off x="0" y="0"/>
          <a:ext cx="0" cy="0"/>
          <a:chOff x="0" y="0"/>
          <a:chExt cx="0" cy="0"/>
        </a:xfrm>
      </p:grpSpPr>
      <p:pic>
        <p:nvPicPr>
          <p:cNvPr id="167" name="Google Shape;167;p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8" name="Google Shape;168;p50"/>
          <p:cNvSpPr txBox="1">
            <a:spLocks noGrp="1"/>
          </p:cNvSpPr>
          <p:nvPr>
            <p:ph type="title"/>
          </p:nvPr>
        </p:nvSpPr>
        <p:spPr>
          <a:xfrm>
            <a:off x="0" y="1148925"/>
            <a:ext cx="9144000" cy="2848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a:solidFill>
                  <a:srgbClr val="43434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Operations)">
  <p:cSld name="Cover Title_1_1_1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6"/>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5">
  <p:cSld name="Title and Content_9">
    <p:spTree>
      <p:nvGrpSpPr>
        <p:cNvPr id="1" name="Shape 169"/>
        <p:cNvGrpSpPr/>
        <p:nvPr/>
      </p:nvGrpSpPr>
      <p:grpSpPr>
        <a:xfrm>
          <a:off x="0" y="0"/>
          <a:ext cx="0" cy="0"/>
          <a:chOff x="0" y="0"/>
          <a:chExt cx="0" cy="0"/>
        </a:xfrm>
      </p:grpSpPr>
      <p:pic>
        <p:nvPicPr>
          <p:cNvPr id="170" name="Google Shape;170;p51"/>
          <p:cNvPicPr preferRelativeResize="0"/>
          <p:nvPr/>
        </p:nvPicPr>
        <p:blipFill rotWithShape="1">
          <a:blip r:embed="rId2">
            <a:alphaModFix/>
          </a:blip>
          <a:srcRect/>
          <a:stretch/>
        </p:blipFill>
        <p:spPr>
          <a:xfrm>
            <a:off x="0" y="0"/>
            <a:ext cx="9144005" cy="5143503"/>
          </a:xfrm>
          <a:prstGeom prst="rect">
            <a:avLst/>
          </a:prstGeom>
          <a:noFill/>
          <a:ln>
            <a:noFill/>
          </a:ln>
        </p:spPr>
      </p:pic>
      <p:sp>
        <p:nvSpPr>
          <p:cNvPr id="171" name="Google Shape;171;p51"/>
          <p:cNvSpPr txBox="1">
            <a:spLocks noGrp="1"/>
          </p:cNvSpPr>
          <p:nvPr>
            <p:ph type="title"/>
          </p:nvPr>
        </p:nvSpPr>
        <p:spPr>
          <a:xfrm>
            <a:off x="0" y="0"/>
            <a:ext cx="9144000" cy="1063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rgbClr val="FFFFFF"/>
              </a:buClr>
              <a:buSzPts val="2800"/>
              <a:buFont typeface="Calibri"/>
              <a:buNone/>
              <a:defRPr sz="2800" i="0" u="none" strike="noStrike" cap="none">
                <a:solidFill>
                  <a:srgbClr val="FFFFF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72" name="Google Shape;172;p51"/>
          <p:cNvSpPr txBox="1">
            <a:spLocks noGrp="1"/>
          </p:cNvSpPr>
          <p:nvPr>
            <p:ph type="body" idx="1"/>
          </p:nvPr>
        </p:nvSpPr>
        <p:spPr>
          <a:xfrm>
            <a:off x="152400" y="1294400"/>
            <a:ext cx="8839200" cy="333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51"/>
          <p:cNvSpPr txBox="1"/>
          <p:nvPr/>
        </p:nvSpPr>
        <p:spPr>
          <a:xfrm>
            <a:off x="6800850" y="47414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1" i="0" u="none" strike="noStrike" cap="none">
                <a:solidFill>
                  <a:srgbClr val="FFFFFF"/>
                </a:solidFill>
                <a:latin typeface="Calibri"/>
                <a:ea typeface="Calibri"/>
                <a:cs typeface="Calibri"/>
                <a:sym typeface="Calibri"/>
              </a:rPr>
              <a:t>‹#›</a:t>
            </a:fld>
            <a:endParaRPr sz="1100" b="1"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ver (Early Childhood) 1">
  <p:cSld name="Cover Title_1_1_1_1_1_1_1_1_2">
    <p:bg>
      <p:bgPr>
        <a:blipFill>
          <a:blip r:embed="rId2">
            <a:alphaModFix/>
          </a:blip>
          <a:stretch>
            <a:fillRect/>
          </a:stretch>
        </a:blipFill>
        <a:effectLst/>
      </p:bgPr>
    </p:bg>
    <p:spTree>
      <p:nvGrpSpPr>
        <p:cNvPr id="1" name="Shape 174"/>
        <p:cNvGrpSpPr/>
        <p:nvPr/>
      </p:nvGrpSpPr>
      <p:grpSpPr>
        <a:xfrm>
          <a:off x="0" y="0"/>
          <a:ext cx="0" cy="0"/>
          <a:chOff x="0" y="0"/>
          <a:chExt cx="0" cy="0"/>
        </a:xfrm>
      </p:grpSpPr>
      <p:sp>
        <p:nvSpPr>
          <p:cNvPr id="175" name="Google Shape;175;p52"/>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1" i="0" u="none" strike="noStrike" cap="none">
                <a:solidFill>
                  <a:srgbClr val="38546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Basic Frame with Call Out) 1">
  <p:cSld name="Title and Content_2_1">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p53"/>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SzPts val="1200"/>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178" name="Google Shape;178;p53"/>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9" name="Google Shape;179;p53"/>
          <p:cNvSpPr txBox="1">
            <a:spLocks noGrp="1"/>
          </p:cNvSpPr>
          <p:nvPr>
            <p:ph type="body" idx="1"/>
          </p:nvPr>
        </p:nvSpPr>
        <p:spPr>
          <a:xfrm>
            <a:off x="430075" y="1754275"/>
            <a:ext cx="8283900" cy="2945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53"/>
          <p:cNvSpPr txBox="1">
            <a:spLocks noGrp="1"/>
          </p:cNvSpPr>
          <p:nvPr>
            <p:ph type="body" idx="2"/>
          </p:nvPr>
        </p:nvSpPr>
        <p:spPr>
          <a:xfrm>
            <a:off x="565250" y="1336375"/>
            <a:ext cx="8020800" cy="417900"/>
          </a:xfrm>
          <a:prstGeom prst="rect">
            <a:avLst/>
          </a:prstGeom>
          <a:solidFill>
            <a:srgbClr val="20B6A6">
              <a:alpha val="48240"/>
            </a:srgbClr>
          </a:solid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1pPr>
            <a:lvl2pPr marL="914400" marR="0" lvl="1"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Basic Frame with Call Out) 2">
  <p:cSld name="Title and Content_2_2">
    <p:bg>
      <p:bgPr>
        <a:blipFill>
          <a:blip r:embed="rId2">
            <a:alphaModFix/>
          </a:blip>
          <a:stretch>
            <a:fillRect/>
          </a:stretch>
        </a:blipFill>
        <a:effectLst/>
      </p:bgPr>
    </p:bg>
    <p:spTree>
      <p:nvGrpSpPr>
        <p:cNvPr id="1" name="Shape 181"/>
        <p:cNvGrpSpPr/>
        <p:nvPr/>
      </p:nvGrpSpPr>
      <p:grpSpPr>
        <a:xfrm>
          <a:off x="0" y="0"/>
          <a:ext cx="0" cy="0"/>
          <a:chOff x="0" y="0"/>
          <a:chExt cx="0" cy="0"/>
        </a:xfrm>
      </p:grpSpPr>
      <p:sp>
        <p:nvSpPr>
          <p:cNvPr id="182" name="Google Shape;182;p54"/>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SzPts val="1200"/>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183" name="Google Shape;183;p54"/>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4" name="Google Shape;184;p54"/>
          <p:cNvSpPr txBox="1">
            <a:spLocks noGrp="1"/>
          </p:cNvSpPr>
          <p:nvPr>
            <p:ph type="body" idx="1"/>
          </p:nvPr>
        </p:nvSpPr>
        <p:spPr>
          <a:xfrm>
            <a:off x="430075" y="1754275"/>
            <a:ext cx="8283900" cy="2945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 name="Google Shape;185;p54"/>
          <p:cNvSpPr txBox="1">
            <a:spLocks noGrp="1"/>
          </p:cNvSpPr>
          <p:nvPr>
            <p:ph type="body" idx="2"/>
          </p:nvPr>
        </p:nvSpPr>
        <p:spPr>
          <a:xfrm>
            <a:off x="565250" y="1336375"/>
            <a:ext cx="8020800" cy="417900"/>
          </a:xfrm>
          <a:prstGeom prst="rect">
            <a:avLst/>
          </a:prstGeom>
          <a:solidFill>
            <a:srgbClr val="20B6A6">
              <a:alpha val="48240"/>
            </a:srgbClr>
          </a:solid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1pPr>
            <a:lvl2pPr marL="914400" marR="0" lvl="1"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Basic Frame) 1">
  <p:cSld name="Title and Content_10">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55"/>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SzPts val="1200"/>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188" name="Google Shape;188;p55"/>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9" name="Google Shape;189;p55"/>
          <p:cNvSpPr txBox="1">
            <a:spLocks noGrp="1"/>
          </p:cNvSpPr>
          <p:nvPr>
            <p:ph type="body" idx="1"/>
          </p:nvPr>
        </p:nvSpPr>
        <p:spPr>
          <a:xfrm>
            <a:off x="430075" y="1336375"/>
            <a:ext cx="82839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Basic Frame with Call Out) 3">
  <p:cSld name="Title and Content_2_3">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p56"/>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SzPts val="1200"/>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192" name="Google Shape;192;p56"/>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3" name="Google Shape;193;p56"/>
          <p:cNvSpPr txBox="1">
            <a:spLocks noGrp="1"/>
          </p:cNvSpPr>
          <p:nvPr>
            <p:ph type="body" idx="1"/>
          </p:nvPr>
        </p:nvSpPr>
        <p:spPr>
          <a:xfrm>
            <a:off x="430075" y="1754275"/>
            <a:ext cx="8283900" cy="2945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4" name="Google Shape;194;p56"/>
          <p:cNvSpPr txBox="1">
            <a:spLocks noGrp="1"/>
          </p:cNvSpPr>
          <p:nvPr>
            <p:ph type="body" idx="2"/>
          </p:nvPr>
        </p:nvSpPr>
        <p:spPr>
          <a:xfrm>
            <a:off x="565250" y="1336375"/>
            <a:ext cx="8020800" cy="417900"/>
          </a:xfrm>
          <a:prstGeom prst="rect">
            <a:avLst/>
          </a:prstGeom>
          <a:solidFill>
            <a:srgbClr val="20B6A6">
              <a:alpha val="48240"/>
            </a:srgbClr>
          </a:solid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1pPr>
            <a:lvl2pPr marL="914400" marR="0" lvl="1"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Pelican Right) 1 1">
  <p:cSld name="Content &amp; Stats_1_1_2">
    <p:bg>
      <p:bgPr>
        <a:blipFill>
          <a:blip r:embed="rId2">
            <a:alphaModFix/>
          </a:blip>
          <a:stretch>
            <a:fillRect/>
          </a:stretch>
        </a:blipFill>
        <a:effectLst/>
      </p:bgPr>
    </p:bg>
    <p:spTree>
      <p:nvGrpSpPr>
        <p:cNvPr id="1" name="Shape 195"/>
        <p:cNvGrpSpPr/>
        <p:nvPr/>
      </p:nvGrpSpPr>
      <p:grpSpPr>
        <a:xfrm>
          <a:off x="0" y="0"/>
          <a:ext cx="0" cy="0"/>
          <a:chOff x="0" y="0"/>
          <a:chExt cx="0" cy="0"/>
        </a:xfrm>
      </p:grpSpPr>
      <p:sp>
        <p:nvSpPr>
          <p:cNvPr id="196" name="Google Shape;196;p57"/>
          <p:cNvSpPr txBox="1">
            <a:spLocks noGrp="1"/>
          </p:cNvSpPr>
          <p:nvPr>
            <p:ph type="title"/>
          </p:nvPr>
        </p:nvSpPr>
        <p:spPr>
          <a:xfrm>
            <a:off x="3014400" y="426175"/>
            <a:ext cx="6129600" cy="9102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7" name="Google Shape;197;p57"/>
          <p:cNvSpPr txBox="1">
            <a:spLocks noGrp="1"/>
          </p:cNvSpPr>
          <p:nvPr>
            <p:ph type="body" idx="1"/>
          </p:nvPr>
        </p:nvSpPr>
        <p:spPr>
          <a:xfrm>
            <a:off x="3014400" y="1336375"/>
            <a:ext cx="61296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8" name="Google Shape;198;p57"/>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SzPts val="1200"/>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Basic Frame) 2">
  <p:cSld name="Title and Content_11">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p58"/>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SzPts val="1200"/>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201" name="Google Shape;201;p58"/>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2" name="Google Shape;202;p58"/>
          <p:cNvSpPr txBox="1">
            <a:spLocks noGrp="1"/>
          </p:cNvSpPr>
          <p:nvPr>
            <p:ph type="body" idx="1"/>
          </p:nvPr>
        </p:nvSpPr>
        <p:spPr>
          <a:xfrm>
            <a:off x="430075" y="1336375"/>
            <a:ext cx="82839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Basic Frame with Call Out) 4">
  <p:cSld name="Title and Content_2_4">
    <p:bg>
      <p:bgPr>
        <a:blipFill>
          <a:blip r:embed="rId2">
            <a:alphaModFix/>
          </a:blip>
          <a:stretch>
            <a:fillRect/>
          </a:stretch>
        </a:blipFill>
        <a:effectLst/>
      </p:bgPr>
    </p:bg>
    <p:spTree>
      <p:nvGrpSpPr>
        <p:cNvPr id="1" name="Shape 203"/>
        <p:cNvGrpSpPr/>
        <p:nvPr/>
      </p:nvGrpSpPr>
      <p:grpSpPr>
        <a:xfrm>
          <a:off x="0" y="0"/>
          <a:ext cx="0" cy="0"/>
          <a:chOff x="0" y="0"/>
          <a:chExt cx="0" cy="0"/>
        </a:xfrm>
      </p:grpSpPr>
      <p:sp>
        <p:nvSpPr>
          <p:cNvPr id="204" name="Google Shape;204;p59"/>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SzPts val="1200"/>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205" name="Google Shape;205;p59"/>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6" name="Google Shape;206;p59"/>
          <p:cNvSpPr txBox="1">
            <a:spLocks noGrp="1"/>
          </p:cNvSpPr>
          <p:nvPr>
            <p:ph type="body" idx="1"/>
          </p:nvPr>
        </p:nvSpPr>
        <p:spPr>
          <a:xfrm>
            <a:off x="430075" y="1754275"/>
            <a:ext cx="8283900" cy="2945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59"/>
          <p:cNvSpPr txBox="1">
            <a:spLocks noGrp="1"/>
          </p:cNvSpPr>
          <p:nvPr>
            <p:ph type="body" idx="2"/>
          </p:nvPr>
        </p:nvSpPr>
        <p:spPr>
          <a:xfrm>
            <a:off x="565250" y="1336375"/>
            <a:ext cx="8020800" cy="417900"/>
          </a:xfrm>
          <a:prstGeom prst="rect">
            <a:avLst/>
          </a:prstGeom>
          <a:solidFill>
            <a:srgbClr val="20B6A6">
              <a:alpha val="48240"/>
            </a:srgbClr>
          </a:solid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1pPr>
            <a:lvl2pPr marL="914400" marR="0" lvl="1"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00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Basic Frame) 3">
  <p:cSld name="Title and Content_12">
    <p:bg>
      <p:bgPr>
        <a:blipFill>
          <a:blip r:embed="rId2">
            <a:alphaModFix/>
          </a:blip>
          <a:stretch>
            <a:fillRect/>
          </a:stretch>
        </a:blipFill>
        <a:effectLst/>
      </p:bgPr>
    </p:bg>
    <p:spTree>
      <p:nvGrpSpPr>
        <p:cNvPr id="1" name="Shape 208"/>
        <p:cNvGrpSpPr/>
        <p:nvPr/>
      </p:nvGrpSpPr>
      <p:grpSpPr>
        <a:xfrm>
          <a:off x="0" y="0"/>
          <a:ext cx="0" cy="0"/>
          <a:chOff x="0" y="0"/>
          <a:chExt cx="0" cy="0"/>
        </a:xfrm>
      </p:grpSpPr>
      <p:sp>
        <p:nvSpPr>
          <p:cNvPr id="209" name="Google Shape;209;p60"/>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210" name="Google Shape;210;p60"/>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1" name="Google Shape;211;p60"/>
          <p:cNvSpPr txBox="1">
            <a:spLocks noGrp="1"/>
          </p:cNvSpPr>
          <p:nvPr>
            <p:ph type="body" idx="1"/>
          </p:nvPr>
        </p:nvSpPr>
        <p:spPr>
          <a:xfrm>
            <a:off x="430075" y="1336375"/>
            <a:ext cx="82839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School System Financial Services)">
  <p:cSld name="Cover Title_1_1_1_1_1">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Basic Frame) 4">
  <p:cSld name="Title and Content_13">
    <p:bg>
      <p:bgPr>
        <a:blipFill>
          <a:blip r:embed="rId2">
            <a:alphaModFix/>
          </a:blip>
          <a:stretch>
            <a:fillRect/>
          </a:stretch>
        </a:blipFill>
        <a:effectLst/>
      </p:bgPr>
    </p:bg>
    <p:spTree>
      <p:nvGrpSpPr>
        <p:cNvPr id="1" name="Shape 212"/>
        <p:cNvGrpSpPr/>
        <p:nvPr/>
      </p:nvGrpSpPr>
      <p:grpSpPr>
        <a:xfrm>
          <a:off x="0" y="0"/>
          <a:ext cx="0" cy="0"/>
          <a:chOff x="0" y="0"/>
          <a:chExt cx="0" cy="0"/>
        </a:xfrm>
      </p:grpSpPr>
      <p:sp>
        <p:nvSpPr>
          <p:cNvPr id="213" name="Google Shape;213;p61"/>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214" name="Google Shape;214;p61"/>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5" name="Google Shape;215;p61"/>
          <p:cNvSpPr txBox="1">
            <a:spLocks noGrp="1"/>
          </p:cNvSpPr>
          <p:nvPr>
            <p:ph type="body" idx="1"/>
          </p:nvPr>
        </p:nvSpPr>
        <p:spPr>
          <a:xfrm>
            <a:off x="430075" y="1336375"/>
            <a:ext cx="82839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Basic Frame) 1 1">
  <p:cSld name="Title and Content_2_1_1">
    <p:bg>
      <p:bgPr>
        <a:blipFill>
          <a:blip r:embed="rId2">
            <a:alphaModFix/>
          </a:blip>
          <a:stretch>
            <a:fillRect/>
          </a:stretch>
        </a:blipFill>
        <a:effectLst/>
      </p:bgPr>
    </p:bg>
    <p:spTree>
      <p:nvGrpSpPr>
        <p:cNvPr id="1" name="Shape 216"/>
        <p:cNvGrpSpPr/>
        <p:nvPr/>
      </p:nvGrpSpPr>
      <p:grpSpPr>
        <a:xfrm>
          <a:off x="0" y="0"/>
          <a:ext cx="0" cy="0"/>
          <a:chOff x="0" y="0"/>
          <a:chExt cx="0" cy="0"/>
        </a:xfrm>
      </p:grpSpPr>
      <p:sp>
        <p:nvSpPr>
          <p:cNvPr id="217" name="Google Shape;217;p62"/>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SzPts val="1200"/>
              <a:buFont typeface="Arial"/>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sp>
        <p:nvSpPr>
          <p:cNvPr id="218" name="Google Shape;218;p62"/>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9" name="Google Shape;219;p62"/>
          <p:cNvSpPr txBox="1">
            <a:spLocks noGrp="1"/>
          </p:cNvSpPr>
          <p:nvPr>
            <p:ph type="body" idx="1"/>
          </p:nvPr>
        </p:nvSpPr>
        <p:spPr>
          <a:xfrm>
            <a:off x="430075" y="1336375"/>
            <a:ext cx="82839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Basic Frame No Sides) 1">
  <p:cSld name="Title and Content_1_1">
    <p:bg>
      <p:bgPr>
        <a:blipFill>
          <a:blip r:embed="rId2">
            <a:alphaModFix/>
          </a:blip>
          <a:stretch>
            <a:fillRect/>
          </a:stretch>
        </a:blipFill>
        <a:effectLst/>
      </p:bgPr>
    </p:bg>
    <p:spTree>
      <p:nvGrpSpPr>
        <p:cNvPr id="1" name="Shape 220"/>
        <p:cNvGrpSpPr/>
        <p:nvPr/>
      </p:nvGrpSpPr>
      <p:grpSpPr>
        <a:xfrm>
          <a:off x="0" y="0"/>
          <a:ext cx="0" cy="0"/>
          <a:chOff x="0" y="0"/>
          <a:chExt cx="0" cy="0"/>
        </a:xfrm>
      </p:grpSpPr>
      <p:sp>
        <p:nvSpPr>
          <p:cNvPr id="221" name="Google Shape;221;p63"/>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SzPts val="1200"/>
              <a:buFont typeface="Calibri"/>
              <a:buNone/>
            </a:pPr>
            <a:fld id="{00000000-1234-1234-1234-123412341234}" type="slidenum">
              <a:rPr lang="en-US" sz="1200" b="1" i="0" u="none" strike="noStrike" cap="none">
                <a:solidFill>
                  <a:schemeClr val="dk1"/>
                </a:solidFill>
                <a:latin typeface="Calibri"/>
                <a:ea typeface="Calibri"/>
                <a:cs typeface="Calibri"/>
                <a:sym typeface="Calibri"/>
              </a:rPr>
              <a:t>‹#›</a:t>
            </a:fld>
            <a:endParaRPr sz="1200" b="1" i="0" u="none" strike="noStrike" cap="none">
              <a:solidFill>
                <a:schemeClr val="dk1"/>
              </a:solidFill>
              <a:latin typeface="Calibri"/>
              <a:ea typeface="Calibri"/>
              <a:cs typeface="Calibri"/>
              <a:sym typeface="Calibri"/>
            </a:endParaRPr>
          </a:p>
        </p:txBody>
      </p:sp>
      <p:sp>
        <p:nvSpPr>
          <p:cNvPr id="222" name="Google Shape;222;p63"/>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3" name="Google Shape;223;p63"/>
          <p:cNvSpPr txBox="1">
            <a:spLocks noGrp="1"/>
          </p:cNvSpPr>
          <p:nvPr>
            <p:ph type="body" idx="1"/>
          </p:nvPr>
        </p:nvSpPr>
        <p:spPr>
          <a:xfrm>
            <a:off x="0" y="1336375"/>
            <a:ext cx="91440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4"/>
        <p:cNvGrpSpPr/>
        <p:nvPr/>
      </p:nvGrpSpPr>
      <p:grpSpPr>
        <a:xfrm>
          <a:off x="0" y="0"/>
          <a:ext cx="0" cy="0"/>
          <a:chOff x="0" y="0"/>
          <a:chExt cx="0" cy="0"/>
        </a:xfrm>
      </p:grpSpPr>
      <p:sp>
        <p:nvSpPr>
          <p:cNvPr id="225" name="Google Shape;225;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26" name="Google Shape;226;p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27" name="Google Shape;227;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School System Relations)">
  <p:cSld name="Cover Title_1_1_1_1_1_1">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8"/>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Teaching &amp; Learning)">
  <p:cSld name="Cover Title_1_1_1_1_1_1_1">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Assessment, Accountability, &amp; Analytics)">
  <p:cSld name="Cover Title_1_1_1_1_1_1_1_2">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10"/>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legis.la.gov/legis/ViewDocument.aspx?d=1235894"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www.louisianabelieves.com/docs/default-source/teaching/ela-collaborative-methods-elementary-course-outline.pdf?sfvrsn=b4e06518_2"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r20.rs6.net/tn.jsp?f=0010gnM9sWrkybiQrvDE90swHZ7zNkTWzakPe1io8IITphmjlbbUgcW_gHtfgvwS0YxqDiiQSjDv8oZuqkEFObD9vdmo-tnA_ZC1SYcZnPkAXNV4eIlPJxX4jsGC8ec_Ua9nurjZwOOC8pLOjqkdAT6DPyZRWHUEbp9XaNE-PotDHRJ4-IIYWpprXHltZjAY2VNiArO8jiQE34=&amp;c=2xgxrnlWEHoXUZhBb-49hKEHADyYpWE0y6LbMG-yomoHOH0UbyZfgg==&amp;ch=u5bJuy3kOfeDyoo_73lvAqGjfZxbKLHeyBdBs1QSolMurk2o27YKRg=="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www.legis.la.gov/Legis/Law.aspx?d=81173"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hyperlink" Target="https://www.legis.la.gov/legis/BillInfo.aspx?s=23RS&amp;b=ACT392&amp;sbi=y" TargetMode="External"/><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hyperlink" Target="https://legis.la.gov/legis/ViewDocument.aspx?d=1332428" TargetMode="External"/><Relationship Id="rId2" Type="http://schemas.openxmlformats.org/officeDocument/2006/relationships/notesSlide" Target="../notesSlides/notesSlide24.xml"/><Relationship Id="rId1" Type="http://schemas.openxmlformats.org/officeDocument/2006/relationships/slideLayout" Target="../slideLayouts/slideLayout62.xml"/><Relationship Id="rId4" Type="http://schemas.openxmlformats.org/officeDocument/2006/relationships/hyperlink" Target="https://louisianabelieves.com/docs/default-source/academics/a-guide-to-dyslexia-in-louisiana.pdf?sfvrsn=c70a821f_10"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louisianabelieves.com/docs/default-source/teaching/teacher-preparation-competencies.pdf?sfvrsn=4"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65"/>
          <p:cNvSpPr txBox="1">
            <a:spLocks noGrp="1"/>
          </p:cNvSpPr>
          <p:nvPr>
            <p:ph type="title"/>
          </p:nvPr>
        </p:nvSpPr>
        <p:spPr>
          <a:xfrm>
            <a:off x="3929450" y="1746400"/>
            <a:ext cx="4138200" cy="222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rPr>
              <a:t>Louisiana Literacy        Advisory Commission</a:t>
            </a:r>
            <a:endParaRPr>
              <a:solidFill>
                <a:schemeClr val="dk1"/>
              </a:solidFill>
            </a:endParaRPr>
          </a:p>
          <a:p>
            <a:pPr marL="0" lvl="0" indent="0" algn="ctr" rtl="0">
              <a:spcBef>
                <a:spcPts val="0"/>
              </a:spcBef>
              <a:spcAft>
                <a:spcPts val="0"/>
              </a:spcAft>
              <a:buNone/>
            </a:pPr>
            <a:r>
              <a:rPr lang="en-US">
                <a:solidFill>
                  <a:schemeClr val="dk1"/>
                </a:solidFill>
              </a:rPr>
              <a:t>October 23, 2023</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74"/>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Literacy Competencies Implementation</a:t>
            </a:r>
            <a:endParaRPr/>
          </a:p>
        </p:txBody>
      </p:sp>
      <p:graphicFrame>
        <p:nvGraphicFramePr>
          <p:cNvPr id="295" name="Google Shape;295;p74"/>
          <p:cNvGraphicFramePr/>
          <p:nvPr/>
        </p:nvGraphicFramePr>
        <p:xfrm>
          <a:off x="601450" y="1336375"/>
          <a:ext cx="3000000" cy="3000000"/>
        </p:xfrm>
        <a:graphic>
          <a:graphicData uri="http://schemas.openxmlformats.org/drawingml/2006/table">
            <a:tbl>
              <a:tblPr>
                <a:noFill/>
                <a:tableStyleId>{18F937D0-D7A0-4A74-888D-EA4D25E83B60}</a:tableStyleId>
              </a:tblPr>
              <a:tblGrid>
                <a:gridCol w="1573875">
                  <a:extLst>
                    <a:ext uri="{9D8B030D-6E8A-4147-A177-3AD203B41FA5}">
                      <a16:colId xmlns:a16="http://schemas.microsoft.com/office/drawing/2014/main" val="20000"/>
                    </a:ext>
                  </a:extLst>
                </a:gridCol>
                <a:gridCol w="6367275">
                  <a:extLst>
                    <a:ext uri="{9D8B030D-6E8A-4147-A177-3AD203B41FA5}">
                      <a16:colId xmlns:a16="http://schemas.microsoft.com/office/drawing/2014/main" val="20001"/>
                    </a:ext>
                  </a:extLst>
                </a:gridCol>
              </a:tblGrid>
              <a:tr h="332650">
                <a:tc>
                  <a:txBody>
                    <a:bodyPr/>
                    <a:lstStyle/>
                    <a:p>
                      <a:pPr marL="0" lvl="0" indent="0" algn="l" rtl="0">
                        <a:lnSpc>
                          <a:spcPct val="90000"/>
                        </a:lnSpc>
                        <a:spcBef>
                          <a:spcPts val="0"/>
                        </a:spcBef>
                        <a:spcAft>
                          <a:spcPts val="0"/>
                        </a:spcAft>
                        <a:buNone/>
                      </a:pPr>
                      <a:r>
                        <a:rPr lang="en-US" sz="1800">
                          <a:solidFill>
                            <a:schemeClr val="dk1"/>
                          </a:solidFill>
                          <a:latin typeface="Calibri"/>
                          <a:ea typeface="Calibri"/>
                          <a:cs typeface="Calibri"/>
                          <a:sym typeface="Calibri"/>
                        </a:rPr>
                        <a:t>March 2022</a:t>
                      </a:r>
                      <a:endParaRPr sz="1800">
                        <a:solidFill>
                          <a:schemeClr val="dk1"/>
                        </a:solidFill>
                        <a:latin typeface="Calibri"/>
                        <a:ea typeface="Calibri"/>
                        <a:cs typeface="Calibri"/>
                        <a:sym typeface="Calibri"/>
                      </a:endParaRPr>
                    </a:p>
                  </a:txBody>
                  <a:tcPr marL="91425" marR="91425" marT="91425" marB="91425" anchor="ctr"/>
                </a:tc>
                <a:tc>
                  <a:txBody>
                    <a:bodyPr/>
                    <a:lstStyle/>
                    <a:p>
                      <a:pPr marL="0" lvl="0" indent="0" algn="l" rtl="0">
                        <a:lnSpc>
                          <a:spcPct val="90000"/>
                        </a:lnSpc>
                        <a:spcBef>
                          <a:spcPts val="0"/>
                        </a:spcBef>
                        <a:spcAft>
                          <a:spcPts val="0"/>
                        </a:spcAft>
                        <a:buNone/>
                      </a:pPr>
                      <a:r>
                        <a:rPr lang="en-US" sz="1800">
                          <a:solidFill>
                            <a:schemeClr val="dk1"/>
                          </a:solidFill>
                          <a:latin typeface="Calibri"/>
                          <a:ea typeface="Calibri"/>
                          <a:cs typeface="Calibri"/>
                          <a:sym typeface="Calibri"/>
                        </a:rPr>
                        <a:t>BESE approved literacy competencies</a:t>
                      </a:r>
                      <a:endParaRPr sz="1800">
                        <a:solidFill>
                          <a:schemeClr val="dk1"/>
                        </a:solidFill>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0"/>
                  </a:ext>
                </a:extLst>
              </a:tr>
              <a:tr h="332650">
                <a:tc>
                  <a:txBody>
                    <a:bodyPr/>
                    <a:lstStyle/>
                    <a:p>
                      <a:pPr marL="0" lvl="0" indent="0" algn="l" rtl="0">
                        <a:lnSpc>
                          <a:spcPct val="90000"/>
                        </a:lnSpc>
                        <a:spcBef>
                          <a:spcPts val="0"/>
                        </a:spcBef>
                        <a:spcAft>
                          <a:spcPts val="0"/>
                        </a:spcAft>
                        <a:buNone/>
                      </a:pPr>
                      <a:r>
                        <a:rPr lang="en-US" sz="1800">
                          <a:solidFill>
                            <a:schemeClr val="dk1"/>
                          </a:solidFill>
                          <a:latin typeface="Calibri"/>
                          <a:ea typeface="Calibri"/>
                          <a:cs typeface="Calibri"/>
                          <a:sym typeface="Calibri"/>
                        </a:rPr>
                        <a:t>Summer 2022</a:t>
                      </a:r>
                      <a:endParaRPr sz="1800">
                        <a:solidFill>
                          <a:schemeClr val="dk1"/>
                        </a:solidFill>
                        <a:latin typeface="Calibri"/>
                        <a:ea typeface="Calibri"/>
                        <a:cs typeface="Calibri"/>
                        <a:sym typeface="Calibri"/>
                      </a:endParaRPr>
                    </a:p>
                  </a:txBody>
                  <a:tcPr marL="91425" marR="91425" marT="91425" marB="91425" anchor="ctr"/>
                </a:tc>
                <a:tc>
                  <a:txBody>
                    <a:bodyPr/>
                    <a:lstStyle/>
                    <a:p>
                      <a:pPr marL="0" lvl="0" indent="0" algn="l" rtl="0">
                        <a:lnSpc>
                          <a:spcPct val="90000"/>
                        </a:lnSpc>
                        <a:spcBef>
                          <a:spcPts val="0"/>
                        </a:spcBef>
                        <a:spcAft>
                          <a:spcPts val="0"/>
                        </a:spcAft>
                        <a:buNone/>
                      </a:pPr>
                      <a:r>
                        <a:rPr lang="en-US" sz="1800">
                          <a:solidFill>
                            <a:schemeClr val="dk1"/>
                          </a:solidFill>
                          <a:latin typeface="Calibri"/>
                          <a:ea typeface="Calibri"/>
                          <a:cs typeface="Calibri"/>
                          <a:sym typeface="Calibri"/>
                        </a:rPr>
                        <a:t>Training on competencies to preparation programs began</a:t>
                      </a:r>
                      <a:endParaRPr sz="1800">
                        <a:solidFill>
                          <a:schemeClr val="dk1"/>
                        </a:solidFill>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1"/>
                  </a:ext>
                </a:extLst>
              </a:tr>
              <a:tr h="523775">
                <a:tc>
                  <a:txBody>
                    <a:bodyPr/>
                    <a:lstStyle/>
                    <a:p>
                      <a:pPr marL="0" lvl="0" indent="0" algn="l" rtl="0">
                        <a:lnSpc>
                          <a:spcPct val="90000"/>
                        </a:lnSpc>
                        <a:spcBef>
                          <a:spcPts val="0"/>
                        </a:spcBef>
                        <a:spcAft>
                          <a:spcPts val="0"/>
                        </a:spcAft>
                        <a:buNone/>
                      </a:pPr>
                      <a:r>
                        <a:rPr lang="en-US" sz="1800">
                          <a:solidFill>
                            <a:schemeClr val="dk1"/>
                          </a:solidFill>
                          <a:latin typeface="Calibri"/>
                          <a:ea typeface="Calibri"/>
                          <a:cs typeface="Calibri"/>
                          <a:sym typeface="Calibri"/>
                        </a:rPr>
                        <a:t>June 2023</a:t>
                      </a:r>
                      <a:endParaRPr sz="1800">
                        <a:solidFill>
                          <a:schemeClr val="dk1"/>
                        </a:solidFill>
                        <a:latin typeface="Calibri"/>
                        <a:ea typeface="Calibri"/>
                        <a:cs typeface="Calibri"/>
                        <a:sym typeface="Calibri"/>
                      </a:endParaRPr>
                    </a:p>
                  </a:txBody>
                  <a:tcPr marL="91425" marR="91425" marT="91425" marB="91425" anchor="ctr"/>
                </a:tc>
                <a:tc>
                  <a:txBody>
                    <a:bodyPr/>
                    <a:lstStyle/>
                    <a:p>
                      <a:pPr marL="0" lvl="0" indent="0" algn="l" rtl="0">
                        <a:lnSpc>
                          <a:spcPct val="90000"/>
                        </a:lnSpc>
                        <a:spcBef>
                          <a:spcPts val="0"/>
                        </a:spcBef>
                        <a:spcAft>
                          <a:spcPts val="0"/>
                        </a:spcAft>
                        <a:buNone/>
                      </a:pPr>
                      <a:r>
                        <a:rPr lang="en-US" sz="1800">
                          <a:solidFill>
                            <a:schemeClr val="dk1"/>
                          </a:solidFill>
                          <a:latin typeface="Calibri"/>
                          <a:ea typeface="Calibri"/>
                          <a:cs typeface="Calibri"/>
                          <a:sym typeface="Calibri"/>
                        </a:rPr>
                        <a:t>ETS conducted standard setting committee on updated assessment to include literacy competencies</a:t>
                      </a:r>
                      <a:endParaRPr sz="1800">
                        <a:solidFill>
                          <a:schemeClr val="dk1"/>
                        </a:solidFill>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2"/>
                  </a:ext>
                </a:extLst>
              </a:tr>
              <a:tr h="523775">
                <a:tc>
                  <a:txBody>
                    <a:bodyPr/>
                    <a:lstStyle/>
                    <a:p>
                      <a:pPr marL="0" lvl="0" indent="0" algn="l" rtl="0">
                        <a:lnSpc>
                          <a:spcPct val="90000"/>
                        </a:lnSpc>
                        <a:spcBef>
                          <a:spcPts val="0"/>
                        </a:spcBef>
                        <a:spcAft>
                          <a:spcPts val="0"/>
                        </a:spcAft>
                        <a:buNone/>
                      </a:pPr>
                      <a:r>
                        <a:rPr lang="en-US" sz="1800">
                          <a:solidFill>
                            <a:schemeClr val="dk1"/>
                          </a:solidFill>
                          <a:latin typeface="Calibri"/>
                          <a:ea typeface="Calibri"/>
                          <a:cs typeface="Calibri"/>
                          <a:sym typeface="Calibri"/>
                        </a:rPr>
                        <a:t>June 2023</a:t>
                      </a:r>
                      <a:endParaRPr sz="1800">
                        <a:solidFill>
                          <a:schemeClr val="dk1"/>
                        </a:solidFill>
                        <a:latin typeface="Calibri"/>
                        <a:ea typeface="Calibri"/>
                        <a:cs typeface="Calibri"/>
                        <a:sym typeface="Calibri"/>
                      </a:endParaRPr>
                    </a:p>
                  </a:txBody>
                  <a:tcPr marL="91425" marR="91425" marT="91425" marB="91425" anchor="ctr"/>
                </a:tc>
                <a:tc>
                  <a:txBody>
                    <a:bodyPr/>
                    <a:lstStyle/>
                    <a:p>
                      <a:pPr marL="0" lvl="0" indent="0" algn="l" rtl="0">
                        <a:lnSpc>
                          <a:spcPct val="90000"/>
                        </a:lnSpc>
                        <a:spcBef>
                          <a:spcPts val="0"/>
                        </a:spcBef>
                        <a:spcAft>
                          <a:spcPts val="0"/>
                        </a:spcAft>
                        <a:buNone/>
                      </a:pPr>
                      <a:r>
                        <a:rPr lang="en-US" sz="1800">
                          <a:solidFill>
                            <a:schemeClr val="dk1"/>
                          </a:solidFill>
                          <a:latin typeface="Calibri"/>
                          <a:ea typeface="Calibri"/>
                          <a:cs typeface="Calibri"/>
                          <a:sym typeface="Calibri"/>
                        </a:rPr>
                        <a:t>Program assurances and approval process reflect literacy competencies</a:t>
                      </a:r>
                      <a:endParaRPr sz="1800">
                        <a:solidFill>
                          <a:schemeClr val="dk1"/>
                        </a:solidFill>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3"/>
                  </a:ext>
                </a:extLst>
              </a:tr>
              <a:tr h="353875">
                <a:tc>
                  <a:txBody>
                    <a:bodyPr/>
                    <a:lstStyle/>
                    <a:p>
                      <a:pPr marL="0" lvl="0" indent="0" algn="l" rtl="0">
                        <a:lnSpc>
                          <a:spcPct val="90000"/>
                        </a:lnSpc>
                        <a:spcBef>
                          <a:spcPts val="0"/>
                        </a:spcBef>
                        <a:spcAft>
                          <a:spcPts val="0"/>
                        </a:spcAft>
                        <a:buNone/>
                      </a:pPr>
                      <a:r>
                        <a:rPr lang="en-US" sz="1800">
                          <a:solidFill>
                            <a:schemeClr val="dk1"/>
                          </a:solidFill>
                          <a:latin typeface="Calibri"/>
                          <a:ea typeface="Calibri"/>
                          <a:cs typeface="Calibri"/>
                          <a:sym typeface="Calibri"/>
                        </a:rPr>
                        <a:t>TBD</a:t>
                      </a:r>
                      <a:endParaRPr sz="1800">
                        <a:solidFill>
                          <a:schemeClr val="dk1"/>
                        </a:solidFill>
                        <a:latin typeface="Calibri"/>
                        <a:ea typeface="Calibri"/>
                        <a:cs typeface="Calibri"/>
                        <a:sym typeface="Calibri"/>
                      </a:endParaRPr>
                    </a:p>
                  </a:txBody>
                  <a:tcPr marL="91425" marR="91425" marT="91425" marB="91425" anchor="ctr"/>
                </a:tc>
                <a:tc>
                  <a:txBody>
                    <a:bodyPr/>
                    <a:lstStyle/>
                    <a:p>
                      <a:pPr marL="0" lvl="0" indent="0" algn="l" rtl="0">
                        <a:lnSpc>
                          <a:spcPct val="90000"/>
                        </a:lnSpc>
                        <a:spcBef>
                          <a:spcPts val="0"/>
                        </a:spcBef>
                        <a:spcAft>
                          <a:spcPts val="0"/>
                        </a:spcAft>
                        <a:buNone/>
                      </a:pPr>
                      <a:r>
                        <a:rPr lang="en-US" sz="1800">
                          <a:solidFill>
                            <a:schemeClr val="dk1"/>
                          </a:solidFill>
                          <a:latin typeface="Calibri"/>
                          <a:ea typeface="Calibri"/>
                          <a:cs typeface="Calibri"/>
                          <a:sym typeface="Calibri"/>
                        </a:rPr>
                        <a:t>Updated Praxis assessment available</a:t>
                      </a:r>
                      <a:endParaRPr sz="1800">
                        <a:solidFill>
                          <a:schemeClr val="dk1"/>
                        </a:solidFill>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4"/>
                  </a:ext>
                </a:extLst>
              </a:tr>
              <a:tr h="353875">
                <a:tc>
                  <a:txBody>
                    <a:bodyPr/>
                    <a:lstStyle/>
                    <a:p>
                      <a:pPr marL="0" lvl="0" indent="0" algn="l" rtl="0">
                        <a:lnSpc>
                          <a:spcPct val="90000"/>
                        </a:lnSpc>
                        <a:spcBef>
                          <a:spcPts val="0"/>
                        </a:spcBef>
                        <a:spcAft>
                          <a:spcPts val="0"/>
                        </a:spcAft>
                        <a:buNone/>
                      </a:pPr>
                      <a:r>
                        <a:rPr lang="en-US" sz="1800">
                          <a:solidFill>
                            <a:schemeClr val="dk1"/>
                          </a:solidFill>
                          <a:latin typeface="Calibri"/>
                          <a:ea typeface="Calibri"/>
                          <a:cs typeface="Calibri"/>
                          <a:sym typeface="Calibri"/>
                        </a:rPr>
                        <a:t>January 2024</a:t>
                      </a:r>
                      <a:endParaRPr sz="1800">
                        <a:solidFill>
                          <a:schemeClr val="dk1"/>
                        </a:solidFill>
                        <a:latin typeface="Calibri"/>
                        <a:ea typeface="Calibri"/>
                        <a:cs typeface="Calibri"/>
                        <a:sym typeface="Calibri"/>
                      </a:endParaRPr>
                    </a:p>
                  </a:txBody>
                  <a:tcPr marL="91425" marR="91425" marT="91425" marB="91425" anchor="ctr"/>
                </a:tc>
                <a:tc>
                  <a:txBody>
                    <a:bodyPr/>
                    <a:lstStyle/>
                    <a:p>
                      <a:pPr marL="0" lvl="0" indent="0" algn="l" rtl="0">
                        <a:lnSpc>
                          <a:spcPct val="90000"/>
                        </a:lnSpc>
                        <a:spcBef>
                          <a:spcPts val="0"/>
                        </a:spcBef>
                        <a:spcAft>
                          <a:spcPts val="0"/>
                        </a:spcAft>
                        <a:buNone/>
                      </a:pPr>
                      <a:r>
                        <a:rPr lang="en-US" sz="1800">
                          <a:solidFill>
                            <a:schemeClr val="dk1"/>
                          </a:solidFill>
                          <a:latin typeface="Calibri"/>
                          <a:ea typeface="Calibri"/>
                          <a:cs typeface="Calibri"/>
                          <a:sym typeface="Calibri"/>
                        </a:rPr>
                        <a:t>Updated Praxis assessment required </a:t>
                      </a:r>
                      <a:endParaRPr sz="1800">
                        <a:solidFill>
                          <a:schemeClr val="dk1"/>
                        </a:solidFill>
                        <a:latin typeface="Calibri"/>
                        <a:ea typeface="Calibri"/>
                        <a:cs typeface="Calibri"/>
                        <a:sym typeface="Calibri"/>
                      </a:endParaRPr>
                    </a:p>
                  </a:txBody>
                  <a:tcPr marL="91425" marR="91425" marT="91425" marB="914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75"/>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Program Assurances and Approvals</a:t>
            </a:r>
            <a:endParaRPr/>
          </a:p>
        </p:txBody>
      </p:sp>
      <p:sp>
        <p:nvSpPr>
          <p:cNvPr id="302" name="Google Shape;302;p75"/>
          <p:cNvSpPr txBox="1">
            <a:spLocks noGrp="1"/>
          </p:cNvSpPr>
          <p:nvPr>
            <p:ph type="body" idx="1"/>
          </p:nvPr>
        </p:nvSpPr>
        <p:spPr>
          <a:xfrm>
            <a:off x="430075" y="1336375"/>
            <a:ext cx="8283900" cy="29865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a:t>In June 2023, approved Teacher Preparation Providers signed assurances that included the training of teacher candidates in the science of reading. In August 2023, BESE received signed assurances from all 31 preparation providers including the literacy competencies’ assurance below.</a:t>
            </a:r>
            <a:endParaRPr/>
          </a:p>
          <a:p>
            <a:pPr marL="0" lvl="0" indent="0" algn="l" rtl="0">
              <a:lnSpc>
                <a:spcPct val="90000"/>
              </a:lnSpc>
              <a:spcBef>
                <a:spcPts val="0"/>
              </a:spcBef>
              <a:spcAft>
                <a:spcPts val="0"/>
              </a:spcAft>
              <a:buNone/>
            </a:pPr>
            <a:endParaRPr/>
          </a:p>
          <a:p>
            <a:pPr marL="457200" marR="35560" lvl="0" indent="-342900" algn="l" rtl="0">
              <a:lnSpc>
                <a:spcPct val="90000"/>
              </a:lnSpc>
              <a:spcBef>
                <a:spcPts val="0"/>
              </a:spcBef>
              <a:spcAft>
                <a:spcPts val="0"/>
              </a:spcAft>
              <a:buSzPts val="1800"/>
              <a:buFont typeface="Calibri"/>
              <a:buChar char="•"/>
            </a:pPr>
            <a:r>
              <a:rPr lang="en-US" u="sng">
                <a:solidFill>
                  <a:schemeClr val="accent4"/>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Act 438</a:t>
            </a:r>
            <a:r>
              <a:rPr lang="en-US"/>
              <a:t>, of the 2021 Regular Legislative Session, requires coursework specific to the teaching of reading and literacy. Beginning </a:t>
            </a:r>
            <a:r>
              <a:rPr lang="en-US" b="1"/>
              <a:t>September 1, 2024</a:t>
            </a:r>
            <a:r>
              <a:rPr lang="en-US"/>
              <a:t>, program completers will have the required hours of instruction in the science of reading.</a:t>
            </a: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r>
              <a:rPr lang="en-US"/>
              <a:t>Beginning in October 2023, all newly approved Teacher Preparation Providers will sign these assurances as part of the program approval process.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76"/>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ELA Collaborative Overview and Outcomes</a:t>
            </a:r>
            <a:endParaRPr/>
          </a:p>
        </p:txBody>
      </p:sp>
      <p:sp>
        <p:nvSpPr>
          <p:cNvPr id="309" name="Google Shape;309;p76"/>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a:t>The ELA Collaborative brought together the best minds from both higher education and K-12 to design teaching methods syllabi for elementary and secondary literacy courses that, in turn, is available for public use. This collaborative was led by the National Center for Teacher Residencies in partnership with Teaching Lab during the 2020-2021 school year.</a:t>
            </a: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r>
              <a:rPr lang="en-US"/>
              <a:t>The </a:t>
            </a:r>
            <a:r>
              <a:rPr lang="en-US" u="sng">
                <a:solidFill>
                  <a:schemeClr val="hlink"/>
                </a:solidFill>
                <a:hlinkClick r:id="rId3"/>
              </a:rPr>
              <a:t>Model Methods Course Outline</a:t>
            </a:r>
            <a:r>
              <a:rPr lang="en-US"/>
              <a:t>, created by the collaborative, is intended to provide teacher preparation programs with appropriate guidance to ensure that teacher candidates completing their program are well prepared to engage elementary students in standards-aligned English language arts instruction using high-quality curriculum materials based on the Science of Reading. </a:t>
            </a:r>
            <a:endParaRPr/>
          </a:p>
          <a:p>
            <a:pPr marL="0" lvl="0" indent="0" algn="l" rtl="0">
              <a:spcBef>
                <a:spcPts val="75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77"/>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Training Provider to Preparation Program Faculty</a:t>
            </a:r>
            <a:endParaRPr/>
          </a:p>
        </p:txBody>
      </p:sp>
      <p:sp>
        <p:nvSpPr>
          <p:cNvPr id="316" name="Google Shape;316;p77"/>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All preparation provider faculty were offered Act 108 training at no cost, the same training K-3 teachers and leaders are required to take. 57 participants across 23 preparation providers attended training from one of the approved providers below.</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US"/>
              <a:t>LETRS</a:t>
            </a:r>
            <a:endParaRPr/>
          </a:p>
          <a:p>
            <a:pPr marL="457200" lvl="0" indent="-342900" algn="l" rtl="0">
              <a:spcBef>
                <a:spcPts val="0"/>
              </a:spcBef>
              <a:spcAft>
                <a:spcPts val="0"/>
              </a:spcAft>
              <a:buSzPts val="1800"/>
              <a:buChar char="•"/>
            </a:pPr>
            <a:r>
              <a:rPr lang="en-US"/>
              <a:t>AIMS Pathways</a:t>
            </a:r>
            <a:endParaRPr/>
          </a:p>
          <a:p>
            <a:pPr marL="457200" lvl="0" indent="-342900" algn="l" rtl="0">
              <a:spcBef>
                <a:spcPts val="0"/>
              </a:spcBef>
              <a:spcAft>
                <a:spcPts val="0"/>
              </a:spcAft>
              <a:buSzPts val="1800"/>
              <a:buChar char="•"/>
            </a:pPr>
            <a:r>
              <a:rPr lang="en-US"/>
              <a:t>Keys to Literacy</a:t>
            </a:r>
            <a:endParaRPr/>
          </a:p>
          <a:p>
            <a:pPr marL="457200" lvl="0" indent="-342900" algn="l" rtl="0">
              <a:spcBef>
                <a:spcPts val="0"/>
              </a:spcBef>
              <a:spcAft>
                <a:spcPts val="0"/>
              </a:spcAft>
              <a:buSzPts val="1800"/>
              <a:buChar char="•"/>
            </a:pPr>
            <a:r>
              <a:rPr lang="en-US"/>
              <a:t>A+PEL</a:t>
            </a: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78"/>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Literacy Exam Update</a:t>
            </a:r>
            <a:endParaRPr/>
          </a:p>
        </p:txBody>
      </p:sp>
      <p:sp>
        <p:nvSpPr>
          <p:cNvPr id="323" name="Google Shape;323;p78"/>
          <p:cNvSpPr txBox="1">
            <a:spLocks noGrp="1"/>
          </p:cNvSpPr>
          <p:nvPr>
            <p:ph type="body" idx="1"/>
          </p:nvPr>
        </p:nvSpPr>
        <p:spPr>
          <a:xfrm>
            <a:off x="430075" y="1146375"/>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In 2022, the State Legislature passed </a:t>
            </a:r>
            <a:r>
              <a:rPr lang="en-US" u="sng">
                <a:solidFill>
                  <a:schemeClr val="hlink"/>
                </a:solidFill>
                <a:hlinkClick r:id="rId3"/>
              </a:rPr>
              <a:t>Act No. 448</a:t>
            </a:r>
            <a:r>
              <a:rPr lang="en-US"/>
              <a:t>, which requires Kindergarten through third-grade teachers seeking initial licensure to pass an examination of the teaching of reading that is scientifically researched and evidence-based. Louisiana has adopted the Praxis® </a:t>
            </a:r>
            <a:r>
              <a:rPr lang="en-US" b="1"/>
              <a:t>Teaching of Reading</a:t>
            </a:r>
            <a:r>
              <a:rPr lang="en-US"/>
              <a:t> Assessment to fulfill this requirement. </a:t>
            </a:r>
            <a:endParaRPr/>
          </a:p>
          <a:p>
            <a:pPr marL="0" lvl="0" indent="0" algn="l" rtl="0">
              <a:spcBef>
                <a:spcPts val="750"/>
              </a:spcBef>
              <a:spcAft>
                <a:spcPts val="0"/>
              </a:spcAft>
              <a:buNone/>
            </a:pPr>
            <a:r>
              <a:rPr lang="en-US"/>
              <a:t>Louisiana is working with Educational Testing Services (ETS) to </a:t>
            </a:r>
            <a:r>
              <a:rPr lang="en-US" b="1"/>
              <a:t>incorporate </a:t>
            </a:r>
            <a:r>
              <a:rPr lang="en-US"/>
              <a:t>the teaching of reading assessment into the </a:t>
            </a:r>
            <a:r>
              <a:rPr lang="en-US" b="1"/>
              <a:t>Elementary Education: Multiples Subjects Praxis® exam</a:t>
            </a:r>
            <a:r>
              <a:rPr lang="en-US"/>
              <a:t>. This assessment will replace the existing Reading Language Arts exam, which will be a part of the Louisiana Elementary Education: Multiple Subjects Praxis® exam. </a:t>
            </a:r>
            <a:endParaRPr/>
          </a:p>
          <a:p>
            <a:pPr marL="0" lvl="0" indent="0" algn="l" rtl="0">
              <a:spcBef>
                <a:spcPts val="750"/>
              </a:spcBef>
              <a:spcAft>
                <a:spcPts val="0"/>
              </a:spcAft>
              <a:buNone/>
            </a:pPr>
            <a:r>
              <a:rPr lang="en-US"/>
              <a:t>A new bundle will be available for use in the Spring of 2024, allowing for a four test option, instead of a five test option.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79"/>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Continued: Literacy Exam Update</a:t>
            </a:r>
            <a:endParaRPr/>
          </a:p>
        </p:txBody>
      </p:sp>
      <p:sp>
        <p:nvSpPr>
          <p:cNvPr id="330" name="Google Shape;330;p79"/>
          <p:cNvSpPr txBox="1">
            <a:spLocks noGrp="1"/>
          </p:cNvSpPr>
          <p:nvPr>
            <p:ph type="body" idx="1"/>
          </p:nvPr>
        </p:nvSpPr>
        <p:spPr>
          <a:xfrm>
            <a:off x="430075" y="1200675"/>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Policy has been updated to include the following statement: </a:t>
            </a:r>
            <a:r>
              <a:rPr lang="en-US" i="1"/>
              <a:t>Beginning January 1, 2024, as required per </a:t>
            </a:r>
            <a:r>
              <a:rPr lang="en-US" i="1" u="sng">
                <a:solidFill>
                  <a:schemeClr val="hlink"/>
                </a:solidFill>
                <a:hlinkClick r:id="rId3"/>
              </a:rPr>
              <a:t>R.S. 17:7.1(A)(1)</a:t>
            </a:r>
            <a:r>
              <a:rPr lang="en-US" i="1"/>
              <a:t>, an applicant applying for initial certification to teach kindergarten through third grade shall pass the BESE-approved Teaching of Reading: Elementary or Teaching of Reading: Elementary Subtest exam in accordance with §303 of this part. </a:t>
            </a:r>
            <a:r>
              <a:rPr lang="en-US" b="1" i="1"/>
              <a:t>Candidates already enrolled in the year-long residency and holding either the PL or R prior to January 1, 2025 are not subject to this provision</a:t>
            </a:r>
            <a:r>
              <a:rPr lang="en-US" i="1"/>
              <a:t>.</a:t>
            </a:r>
            <a:endParaRPr i="1"/>
          </a:p>
          <a:p>
            <a:pPr marL="0" lvl="0" indent="0" algn="l" rtl="0">
              <a:spcBef>
                <a:spcPts val="750"/>
              </a:spcBef>
              <a:spcAft>
                <a:spcPts val="0"/>
              </a:spcAft>
              <a:buNone/>
            </a:pPr>
            <a:endParaRPr/>
          </a:p>
          <a:p>
            <a:pPr marL="0" lvl="0" indent="0" algn="l" rtl="0">
              <a:spcBef>
                <a:spcPts val="750"/>
              </a:spcBef>
              <a:spcAft>
                <a:spcPts val="0"/>
              </a:spcAft>
              <a:buNone/>
            </a:pPr>
            <a:r>
              <a:rPr lang="en-US"/>
              <a:t>Clarification:</a:t>
            </a:r>
            <a:endParaRPr/>
          </a:p>
          <a:p>
            <a:pPr marL="457200" lvl="0" indent="-342900" algn="l" rtl="0">
              <a:spcBef>
                <a:spcPts val="750"/>
              </a:spcBef>
              <a:spcAft>
                <a:spcPts val="0"/>
              </a:spcAft>
              <a:buSzPts val="1800"/>
              <a:buChar char="●"/>
            </a:pPr>
            <a:r>
              <a:rPr lang="en-US"/>
              <a:t>K-12 certification candidates </a:t>
            </a:r>
            <a:r>
              <a:rPr lang="en-US" b="1"/>
              <a:t>do not</a:t>
            </a:r>
            <a:r>
              <a:rPr lang="en-US"/>
              <a:t> need to take the exam.</a:t>
            </a:r>
            <a:endParaRPr/>
          </a:p>
          <a:p>
            <a:pPr marL="457200" lvl="0" indent="-342900" algn="l" rtl="0">
              <a:spcBef>
                <a:spcPts val="0"/>
              </a:spcBef>
              <a:spcAft>
                <a:spcPts val="0"/>
              </a:spcAft>
              <a:buSzPts val="1800"/>
              <a:buChar char="●"/>
            </a:pPr>
            <a:r>
              <a:rPr lang="en-US"/>
              <a:t>All special education certification candidates </a:t>
            </a:r>
            <a:r>
              <a:rPr lang="en-US" b="1"/>
              <a:t>must</a:t>
            </a:r>
            <a:r>
              <a:rPr lang="en-US"/>
              <a:t> take the exam.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80"/>
          <p:cNvSpPr txBox="1">
            <a:spLocks noGrp="1"/>
          </p:cNvSpPr>
          <p:nvPr>
            <p:ph type="title"/>
          </p:nvPr>
        </p:nvSpPr>
        <p:spPr>
          <a:xfrm>
            <a:off x="221000" y="733400"/>
            <a:ext cx="8685600" cy="3113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US" sz="2400">
                <a:solidFill>
                  <a:schemeClr val="dk2"/>
                </a:solidFill>
              </a:rPr>
              <a:t>V.  Consideration of proposed revisions to </a:t>
            </a:r>
            <a:r>
              <a:rPr lang="en-US" sz="2400" i="1">
                <a:solidFill>
                  <a:schemeClr val="dk2"/>
                </a:solidFill>
              </a:rPr>
              <a:t>Bulletin 1566 - Pupil Progression Policies and Procedures </a:t>
            </a:r>
            <a:r>
              <a:rPr lang="en-US" sz="2400">
                <a:solidFill>
                  <a:schemeClr val="dk2"/>
                </a:solidFill>
              </a:rPr>
              <a:t>in response to Act 422 of the 2023 Regular Legislative Session</a:t>
            </a:r>
            <a:endParaRPr sz="2400">
              <a:solidFill>
                <a:schemeClr val="dk2"/>
              </a:solidFill>
            </a:endParaRPr>
          </a:p>
          <a:p>
            <a:pPr marL="0" lvl="0" indent="0" algn="ctr" rtl="0">
              <a:spcBef>
                <a:spcPts val="0"/>
              </a:spcBef>
              <a:spcAft>
                <a:spcPts val="0"/>
              </a:spcAft>
              <a:buNone/>
            </a:pPr>
            <a:endParaRPr sz="2500">
              <a:solidFill>
                <a:srgbClr val="000000"/>
              </a:solidFill>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81"/>
          <p:cNvSpPr txBox="1">
            <a:spLocks noGrp="1"/>
          </p:cNvSpPr>
          <p:nvPr>
            <p:ph type="title"/>
          </p:nvPr>
        </p:nvSpPr>
        <p:spPr>
          <a:xfrm>
            <a:off x="3014400" y="426175"/>
            <a:ext cx="61296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hlink"/>
                </a:solidFill>
                <a:hlinkClick r:id="rId3"/>
              </a:rPr>
              <a:t>Act 422</a:t>
            </a:r>
            <a:endParaRPr/>
          </a:p>
        </p:txBody>
      </p:sp>
      <p:sp>
        <p:nvSpPr>
          <p:cNvPr id="343" name="Google Shape;343;p81"/>
          <p:cNvSpPr txBox="1">
            <a:spLocks noGrp="1"/>
          </p:cNvSpPr>
          <p:nvPr>
            <p:ph type="body" idx="1"/>
          </p:nvPr>
        </p:nvSpPr>
        <p:spPr>
          <a:xfrm>
            <a:off x="3084525" y="1336375"/>
            <a:ext cx="5862900" cy="3336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sz="2200"/>
              <a:t>Prohibits promotion to the fourth grade of certain students whose reading deficiencies have not been remediated by the end of the third grade.</a:t>
            </a:r>
            <a:endParaRPr sz="2200"/>
          </a:p>
          <a:p>
            <a:pPr marL="457200" lvl="0" indent="-368300" algn="l" rtl="0">
              <a:spcBef>
                <a:spcPts val="750"/>
              </a:spcBef>
              <a:spcAft>
                <a:spcPts val="0"/>
              </a:spcAft>
              <a:buSzPts val="2200"/>
              <a:buChar char="•"/>
            </a:pPr>
            <a:r>
              <a:rPr lang="en-US" sz="2200"/>
              <a:t>literacy screening</a:t>
            </a:r>
            <a:endParaRPr sz="2200"/>
          </a:p>
          <a:p>
            <a:pPr marL="457200" lvl="0" indent="-368300" algn="l" rtl="0">
              <a:spcBef>
                <a:spcPts val="0"/>
              </a:spcBef>
              <a:spcAft>
                <a:spcPts val="0"/>
              </a:spcAft>
              <a:buSzPts val="2200"/>
              <a:buChar char="•"/>
            </a:pPr>
            <a:r>
              <a:rPr lang="en-US" sz="2200"/>
              <a:t>individual reading plan</a:t>
            </a:r>
            <a:endParaRPr sz="2200"/>
          </a:p>
          <a:p>
            <a:pPr marL="457200" lvl="0" indent="-368300" algn="l" rtl="0">
              <a:spcBef>
                <a:spcPts val="0"/>
              </a:spcBef>
              <a:spcAft>
                <a:spcPts val="0"/>
              </a:spcAft>
              <a:buSzPts val="2200"/>
              <a:buChar char="•"/>
            </a:pPr>
            <a:r>
              <a:rPr lang="en-US" sz="2200"/>
              <a:t>exceptions for good cause</a:t>
            </a:r>
            <a:endParaRPr sz="2200"/>
          </a:p>
          <a:p>
            <a:pPr marL="457200" lvl="0" indent="-368300" algn="l" rtl="0">
              <a:spcBef>
                <a:spcPts val="0"/>
              </a:spcBef>
              <a:spcAft>
                <a:spcPts val="0"/>
              </a:spcAft>
              <a:buSzPts val="2200"/>
              <a:buChar char="•"/>
            </a:pPr>
            <a:r>
              <a:rPr lang="en-US" sz="2200"/>
              <a:t>required instructional services to retained students</a:t>
            </a:r>
            <a:endParaRPr sz="2200"/>
          </a:p>
          <a:p>
            <a:pPr marL="0" lvl="0" indent="0" algn="l" rtl="0">
              <a:spcBef>
                <a:spcPts val="750"/>
              </a:spcBef>
              <a:spcAft>
                <a:spcPts val="0"/>
              </a:spcAft>
              <a:buNone/>
            </a:pP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82"/>
          <p:cNvSpPr txBox="1">
            <a:spLocks noGrp="1"/>
          </p:cNvSpPr>
          <p:nvPr>
            <p:ph type="title"/>
          </p:nvPr>
        </p:nvSpPr>
        <p:spPr>
          <a:xfrm>
            <a:off x="0" y="733400"/>
            <a:ext cx="9144000" cy="3113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VI.  </a:t>
            </a:r>
            <a:r>
              <a:rPr lang="en-US" sz="2400">
                <a:solidFill>
                  <a:srgbClr val="000000"/>
                </a:solidFill>
              </a:rPr>
              <a:t>Consideration of an update on LLAC Subcommittees </a:t>
            </a: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83"/>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LLAC Subcommittees</a:t>
            </a:r>
            <a:endParaRPr/>
          </a:p>
        </p:txBody>
      </p:sp>
      <p:sp>
        <p:nvSpPr>
          <p:cNvPr id="356" name="Google Shape;356;p83"/>
          <p:cNvSpPr txBox="1">
            <a:spLocks noGrp="1"/>
          </p:cNvSpPr>
          <p:nvPr>
            <p:ph type="body" idx="1"/>
          </p:nvPr>
        </p:nvSpPr>
        <p:spPr>
          <a:xfrm>
            <a:off x="430075" y="1336375"/>
            <a:ext cx="8713800" cy="33636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dk2"/>
              </a:buClr>
              <a:buSzPts val="2200"/>
              <a:buFont typeface="Calibri"/>
              <a:buChar char="•"/>
            </a:pPr>
            <a:r>
              <a:rPr lang="en-US" sz="2200">
                <a:solidFill>
                  <a:schemeClr val="dk2"/>
                </a:solidFill>
              </a:rPr>
              <a:t>Adolescent Literacy Subcommittee</a:t>
            </a:r>
            <a:endParaRPr sz="2200">
              <a:solidFill>
                <a:schemeClr val="dk2"/>
              </a:solidFill>
            </a:endParaRPr>
          </a:p>
          <a:p>
            <a:pPr marL="457200" lvl="0" indent="-368300" algn="l" rtl="0">
              <a:spcBef>
                <a:spcPts val="0"/>
              </a:spcBef>
              <a:spcAft>
                <a:spcPts val="0"/>
              </a:spcAft>
              <a:buClr>
                <a:schemeClr val="dk2"/>
              </a:buClr>
              <a:buSzPts val="2200"/>
              <a:buFont typeface="Calibri"/>
              <a:buChar char="•"/>
            </a:pPr>
            <a:r>
              <a:rPr lang="en-US" sz="2200">
                <a:solidFill>
                  <a:schemeClr val="dk2"/>
                </a:solidFill>
              </a:rPr>
              <a:t>Data Subcommittee</a:t>
            </a:r>
            <a:endParaRPr sz="2200">
              <a:solidFill>
                <a:schemeClr val="dk2"/>
              </a:solidFill>
            </a:endParaRPr>
          </a:p>
          <a:p>
            <a:pPr marL="457200" lvl="0" indent="-368300" algn="l" rtl="0">
              <a:spcBef>
                <a:spcPts val="0"/>
              </a:spcBef>
              <a:spcAft>
                <a:spcPts val="0"/>
              </a:spcAft>
              <a:buClr>
                <a:schemeClr val="dk2"/>
              </a:buClr>
              <a:buSzPts val="2200"/>
              <a:buFont typeface="Calibri"/>
              <a:buChar char="•"/>
            </a:pPr>
            <a:r>
              <a:rPr lang="en-US" sz="2200">
                <a:solidFill>
                  <a:schemeClr val="dk2"/>
                </a:solidFill>
              </a:rPr>
              <a:t>Dyslexia Subcommittee</a:t>
            </a:r>
            <a:endParaRPr sz="2200">
              <a:solidFill>
                <a:schemeClr val="dk2"/>
              </a:solidFill>
            </a:endParaRPr>
          </a:p>
          <a:p>
            <a:pPr marL="457200" lvl="0" indent="-368300" algn="l" rtl="0">
              <a:spcBef>
                <a:spcPts val="0"/>
              </a:spcBef>
              <a:spcAft>
                <a:spcPts val="0"/>
              </a:spcAft>
              <a:buClr>
                <a:schemeClr val="dk2"/>
              </a:buClr>
              <a:buSzPts val="2200"/>
              <a:buFont typeface="Calibri"/>
              <a:buChar char="•"/>
            </a:pPr>
            <a:r>
              <a:rPr lang="en-US" sz="2200">
                <a:solidFill>
                  <a:schemeClr val="dk2"/>
                </a:solidFill>
              </a:rPr>
              <a:t>Early Childhood Subcommittee</a:t>
            </a:r>
            <a:endParaRPr sz="2200">
              <a:solidFill>
                <a:schemeClr val="dk2"/>
              </a:solidFill>
            </a:endParaRPr>
          </a:p>
          <a:p>
            <a:pPr marL="457200" lvl="0" indent="-368300" algn="l" rtl="0">
              <a:spcBef>
                <a:spcPts val="0"/>
              </a:spcBef>
              <a:spcAft>
                <a:spcPts val="0"/>
              </a:spcAft>
              <a:buClr>
                <a:schemeClr val="dk2"/>
              </a:buClr>
              <a:buSzPts val="2200"/>
              <a:buFont typeface="Calibri"/>
              <a:buChar char="•"/>
            </a:pPr>
            <a:r>
              <a:rPr lang="en-US" sz="2200">
                <a:solidFill>
                  <a:schemeClr val="dk2"/>
                </a:solidFill>
              </a:rPr>
              <a:t>Funding Subcommittee</a:t>
            </a:r>
            <a:endParaRPr sz="2200">
              <a:solidFill>
                <a:schemeClr val="dk2"/>
              </a:solidFill>
            </a:endParaRPr>
          </a:p>
          <a:p>
            <a:pPr marL="457200" lvl="0" indent="0" algn="l" rtl="0">
              <a:spcBef>
                <a:spcPts val="0"/>
              </a:spcBef>
              <a:spcAft>
                <a:spcPts val="0"/>
              </a:spcAft>
              <a:buNone/>
            </a:pPr>
            <a:endParaRPr sz="28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66"/>
          <p:cNvSpPr txBox="1">
            <a:spLocks noGrp="1"/>
          </p:cNvSpPr>
          <p:nvPr>
            <p:ph type="title"/>
          </p:nvPr>
        </p:nvSpPr>
        <p:spPr>
          <a:xfrm>
            <a:off x="430075" y="1975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Agenda</a:t>
            </a:r>
            <a:endParaRPr/>
          </a:p>
        </p:txBody>
      </p:sp>
      <p:sp>
        <p:nvSpPr>
          <p:cNvPr id="240" name="Google Shape;240;p66"/>
          <p:cNvSpPr txBox="1">
            <a:spLocks noGrp="1"/>
          </p:cNvSpPr>
          <p:nvPr>
            <p:ph type="body" idx="1"/>
          </p:nvPr>
        </p:nvSpPr>
        <p:spPr>
          <a:xfrm>
            <a:off x="1023175" y="1257050"/>
            <a:ext cx="7097700" cy="3513900"/>
          </a:xfrm>
          <a:prstGeom prst="rect">
            <a:avLst/>
          </a:prstGeom>
        </p:spPr>
        <p:txBody>
          <a:bodyPr spcFirstLastPara="1" wrap="square" lIns="91425" tIns="91425" rIns="91425" bIns="91425" anchor="t" anchorCtr="0">
            <a:noAutofit/>
          </a:bodyPr>
          <a:lstStyle/>
          <a:p>
            <a:pPr marL="457200" marR="228600" lvl="0" indent="-342900" algn="l" rtl="0">
              <a:lnSpc>
                <a:spcPct val="100000"/>
              </a:lnSpc>
              <a:spcBef>
                <a:spcPts val="0"/>
              </a:spcBef>
              <a:spcAft>
                <a:spcPts val="0"/>
              </a:spcAft>
              <a:buSzPts val="1800"/>
              <a:buFont typeface="Calibri"/>
              <a:buAutoNum type="romanUcPeriod"/>
            </a:pPr>
            <a:r>
              <a:rPr lang="en-US"/>
              <a:t>Call to Order</a:t>
            </a:r>
            <a:endParaRPr/>
          </a:p>
          <a:p>
            <a:pPr marL="457200" marR="228600" lvl="0" indent="-342900" algn="l" rtl="0">
              <a:lnSpc>
                <a:spcPct val="100000"/>
              </a:lnSpc>
              <a:spcBef>
                <a:spcPts val="0"/>
              </a:spcBef>
              <a:spcAft>
                <a:spcPts val="0"/>
              </a:spcAft>
              <a:buSzPts val="1800"/>
              <a:buFont typeface="Calibri"/>
              <a:buAutoNum type="romanUcPeriod"/>
            </a:pPr>
            <a:r>
              <a:rPr lang="en-US"/>
              <a:t>Roll Call </a:t>
            </a:r>
            <a:endParaRPr/>
          </a:p>
          <a:p>
            <a:pPr marL="457200" marR="228600" lvl="0" indent="-342900" algn="l" rtl="0">
              <a:lnSpc>
                <a:spcPct val="100000"/>
              </a:lnSpc>
              <a:spcBef>
                <a:spcPts val="0"/>
              </a:spcBef>
              <a:spcAft>
                <a:spcPts val="0"/>
              </a:spcAft>
              <a:buSzPts val="1800"/>
              <a:buFont typeface="Calibri"/>
              <a:buAutoNum type="romanUcPeriod"/>
            </a:pPr>
            <a:r>
              <a:rPr lang="en-US"/>
              <a:t>Approval of minutes of the meeting held August 28, 2023</a:t>
            </a:r>
            <a:endParaRPr/>
          </a:p>
          <a:p>
            <a:pPr marL="457200" marR="228600" lvl="0" indent="-342900" algn="l" rtl="0">
              <a:lnSpc>
                <a:spcPct val="100000"/>
              </a:lnSpc>
              <a:spcBef>
                <a:spcPts val="0"/>
              </a:spcBef>
              <a:spcAft>
                <a:spcPts val="0"/>
              </a:spcAft>
              <a:buSzPts val="1800"/>
              <a:buFont typeface="Calibri"/>
              <a:buAutoNum type="romanUcPeriod"/>
            </a:pPr>
            <a:r>
              <a:rPr lang="en-US"/>
              <a:t>Consideration of an update report regarding Educator Preparation Providers </a:t>
            </a:r>
            <a:endParaRPr/>
          </a:p>
          <a:p>
            <a:pPr marL="457200" marR="228600" lvl="0" indent="-342900" algn="l" rtl="0">
              <a:lnSpc>
                <a:spcPct val="100000"/>
              </a:lnSpc>
              <a:spcBef>
                <a:spcPts val="0"/>
              </a:spcBef>
              <a:spcAft>
                <a:spcPts val="0"/>
              </a:spcAft>
              <a:buSzPts val="1800"/>
              <a:buFont typeface="Calibri"/>
              <a:buAutoNum type="romanUcPeriod"/>
            </a:pPr>
            <a:r>
              <a:rPr lang="en-US"/>
              <a:t>Consideration of proposed revisions to </a:t>
            </a:r>
            <a:r>
              <a:rPr lang="en-US" i="1"/>
              <a:t>Bulletin 1566 - Pupil Progression Policies and Procedures </a:t>
            </a:r>
            <a:r>
              <a:rPr lang="en-US"/>
              <a:t>in response to Act 422 of the 2023 Regular Legislative Session</a:t>
            </a:r>
            <a:endParaRPr/>
          </a:p>
          <a:p>
            <a:pPr marL="457200" marR="228600" lvl="0" indent="-342900" algn="l" rtl="0">
              <a:lnSpc>
                <a:spcPct val="100000"/>
              </a:lnSpc>
              <a:spcBef>
                <a:spcPts val="0"/>
              </a:spcBef>
              <a:spcAft>
                <a:spcPts val="0"/>
              </a:spcAft>
              <a:buSzPts val="1800"/>
              <a:buFont typeface="Calibri"/>
              <a:buAutoNum type="romanUcPeriod"/>
            </a:pPr>
            <a:r>
              <a:rPr lang="en-US"/>
              <a:t>Consideration of an update report regarding LLAC Subcommittees</a:t>
            </a:r>
            <a:endParaRPr/>
          </a:p>
          <a:p>
            <a:pPr marL="0" lvl="0" indent="0" algn="l" rtl="0">
              <a:lnSpc>
                <a:spcPct val="150000"/>
              </a:lnSpc>
              <a:spcBef>
                <a:spcPts val="1200"/>
              </a:spcBef>
              <a:spcAft>
                <a:spcPts val="0"/>
              </a:spcAft>
              <a:buNone/>
            </a:pPr>
            <a:endParaRPr>
              <a:solidFill>
                <a:srgbClr val="000000"/>
              </a:solidFill>
            </a:endParaRPr>
          </a:p>
          <a:p>
            <a:pPr marL="457200" marR="228600" lvl="0" indent="0" algn="l" rtl="0">
              <a:lnSpc>
                <a:spcPct val="200000"/>
              </a:lnSpc>
              <a:spcBef>
                <a:spcPts val="1200"/>
              </a:spcBef>
              <a:spcAft>
                <a:spcPts val="0"/>
              </a:spcAft>
              <a:buNone/>
            </a:pPr>
            <a:endParaRPr sz="2400">
              <a:solidFill>
                <a:srgbClr val="000000"/>
              </a:solidFill>
            </a:endParaRPr>
          </a:p>
          <a:p>
            <a:pPr marL="0" lvl="0" indent="0" algn="l" rtl="0">
              <a:lnSpc>
                <a:spcPct val="115000"/>
              </a:lnSpc>
              <a:spcBef>
                <a:spcPts val="1200"/>
              </a:spcBef>
              <a:spcAft>
                <a:spcPts val="0"/>
              </a:spcAft>
              <a:buNone/>
            </a:pPr>
            <a:r>
              <a:rPr lang="en-US" sz="1400">
                <a:solidFill>
                  <a:srgbClr val="000000"/>
                </a:solidFill>
              </a:rPr>
              <a:t>     </a:t>
            </a:r>
            <a:endParaRPr sz="1400">
              <a:solidFill>
                <a:srgbClr val="000000"/>
              </a:solidFill>
            </a:endParaRPr>
          </a:p>
          <a:p>
            <a:pPr marL="0" lvl="0" indent="0" algn="l" rtl="0">
              <a:lnSpc>
                <a:spcPct val="115000"/>
              </a:lnSpc>
              <a:spcBef>
                <a:spcPts val="1200"/>
              </a:spcBef>
              <a:spcAft>
                <a:spcPts val="0"/>
              </a:spcAft>
              <a:buNone/>
            </a:pPr>
            <a:r>
              <a:rPr lang="en-US" sz="700">
                <a:solidFill>
                  <a:srgbClr val="000000"/>
                </a:solidFill>
                <a:latin typeface="Arial"/>
                <a:ea typeface="Arial"/>
                <a:cs typeface="Arial"/>
                <a:sym typeface="Arial"/>
              </a:rPr>
              <a:t>  </a:t>
            </a:r>
            <a:r>
              <a:rPr lang="en-US" sz="1100" b="1">
                <a:solidFill>
                  <a:srgbClr val="000000"/>
                </a:solidFill>
              </a:rPr>
              <a:t> </a:t>
            </a:r>
            <a:endParaRPr sz="1200">
              <a:solidFill>
                <a:srgbClr val="000000"/>
              </a:solidFill>
            </a:endParaRPr>
          </a:p>
          <a:p>
            <a:pPr marL="685800" lvl="0" indent="0" algn="l" rtl="0">
              <a:lnSpc>
                <a:spcPct val="115000"/>
              </a:lnSpc>
              <a:spcBef>
                <a:spcPts val="1200"/>
              </a:spcBef>
              <a:spcAft>
                <a:spcPts val="0"/>
              </a:spcAft>
              <a:buNone/>
            </a:pPr>
            <a:endParaRPr sz="700">
              <a:solidFill>
                <a:srgbClr val="000000"/>
              </a:solidFill>
              <a:latin typeface="Arial"/>
              <a:ea typeface="Arial"/>
              <a:cs typeface="Arial"/>
              <a:sym typeface="Arial"/>
            </a:endParaRPr>
          </a:p>
          <a:p>
            <a:pPr marL="457200" lvl="0" indent="0" algn="l" rtl="0">
              <a:lnSpc>
                <a:spcPct val="115000"/>
              </a:lnSpc>
              <a:spcBef>
                <a:spcPts val="1200"/>
              </a:spcBef>
              <a:spcAft>
                <a:spcPts val="0"/>
              </a:spcAft>
              <a:buNone/>
            </a:pPr>
            <a:endParaRPr>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84"/>
          <p:cNvSpPr txBox="1">
            <a:spLocks noGrp="1"/>
          </p:cNvSpPr>
          <p:nvPr>
            <p:ph type="title"/>
          </p:nvPr>
        </p:nvSpPr>
        <p:spPr>
          <a:xfrm>
            <a:off x="-125" y="426175"/>
            <a:ext cx="91440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Adolescent Literacy Subcommittee</a:t>
            </a:r>
            <a:endParaRPr/>
          </a:p>
        </p:txBody>
      </p:sp>
      <p:sp>
        <p:nvSpPr>
          <p:cNvPr id="363" name="Google Shape;363;p84"/>
          <p:cNvSpPr txBox="1">
            <a:spLocks noGrp="1"/>
          </p:cNvSpPr>
          <p:nvPr>
            <p:ph type="body" idx="1"/>
          </p:nvPr>
        </p:nvSpPr>
        <p:spPr>
          <a:xfrm>
            <a:off x="240475" y="1122075"/>
            <a:ext cx="8662800" cy="3515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Calibri"/>
              <a:buChar char="•"/>
            </a:pPr>
            <a:r>
              <a:rPr lang="en-US"/>
              <a:t>Current initiatives in Louisiana around adolescent literacy</a:t>
            </a:r>
            <a:endParaRPr/>
          </a:p>
          <a:p>
            <a:pPr marL="914400" lvl="1" indent="-342900" algn="l" rtl="0">
              <a:lnSpc>
                <a:spcPct val="100000"/>
              </a:lnSpc>
              <a:spcBef>
                <a:spcPts val="700"/>
              </a:spcBef>
              <a:spcAft>
                <a:spcPts val="0"/>
              </a:spcAft>
              <a:buSzPts val="1800"/>
              <a:buFont typeface="Calibri"/>
              <a:buChar char="•"/>
            </a:pPr>
            <a:r>
              <a:rPr lang="en-US"/>
              <a:t>MS/HS Literacy PD Series</a:t>
            </a:r>
            <a:endParaRPr/>
          </a:p>
          <a:p>
            <a:pPr marL="914400" lvl="1" indent="-342900" algn="l" rtl="0">
              <a:lnSpc>
                <a:spcPct val="100000"/>
              </a:lnSpc>
              <a:spcBef>
                <a:spcPts val="700"/>
              </a:spcBef>
              <a:spcAft>
                <a:spcPts val="0"/>
              </a:spcAft>
              <a:buSzPts val="1800"/>
              <a:buFont typeface="Calibri"/>
              <a:buChar char="•"/>
            </a:pPr>
            <a:r>
              <a:rPr lang="en-US"/>
              <a:t>Content Literacy Series</a:t>
            </a:r>
            <a:endParaRPr/>
          </a:p>
          <a:p>
            <a:pPr marL="914400" lvl="1" indent="-342900" algn="l" rtl="0">
              <a:lnSpc>
                <a:spcPct val="100000"/>
              </a:lnSpc>
              <a:spcBef>
                <a:spcPts val="700"/>
              </a:spcBef>
              <a:spcAft>
                <a:spcPts val="0"/>
              </a:spcAft>
              <a:buSzPts val="1800"/>
              <a:buFont typeface="Calibri"/>
              <a:buChar char="•"/>
            </a:pPr>
            <a:r>
              <a:rPr lang="en-US"/>
              <a:t>LIFT Library</a:t>
            </a:r>
            <a:endParaRPr/>
          </a:p>
          <a:p>
            <a:pPr marL="914400" lvl="1" indent="-342900" algn="l" rtl="0">
              <a:lnSpc>
                <a:spcPct val="100000"/>
              </a:lnSpc>
              <a:spcBef>
                <a:spcPts val="700"/>
              </a:spcBef>
              <a:spcAft>
                <a:spcPts val="0"/>
              </a:spcAft>
              <a:buSzPts val="1800"/>
              <a:buFont typeface="Calibri"/>
              <a:buChar char="•"/>
            </a:pPr>
            <a:r>
              <a:rPr lang="en-US"/>
              <a:t>Grades 3-12 Literacy PD Series</a:t>
            </a:r>
            <a:endParaRPr/>
          </a:p>
          <a:p>
            <a:pPr marL="457200" lvl="0" indent="-342900" algn="l" rtl="0">
              <a:lnSpc>
                <a:spcPct val="100000"/>
              </a:lnSpc>
              <a:spcBef>
                <a:spcPts val="700"/>
              </a:spcBef>
              <a:spcAft>
                <a:spcPts val="0"/>
              </a:spcAft>
              <a:buSzPts val="1800"/>
              <a:buFont typeface="Calibri"/>
              <a:buChar char="•"/>
            </a:pPr>
            <a:r>
              <a:rPr lang="en-US"/>
              <a:t>Initiatives that are launching</a:t>
            </a:r>
            <a:endParaRPr/>
          </a:p>
          <a:p>
            <a:pPr marL="914400" lvl="1" indent="-342900" algn="l" rtl="0">
              <a:lnSpc>
                <a:spcPct val="100000"/>
              </a:lnSpc>
              <a:spcBef>
                <a:spcPts val="700"/>
              </a:spcBef>
              <a:spcAft>
                <a:spcPts val="0"/>
              </a:spcAft>
              <a:buSzPts val="1800"/>
              <a:buFont typeface="Calibri"/>
              <a:buChar char="•"/>
            </a:pPr>
            <a:r>
              <a:rPr lang="en-US"/>
              <a:t>syllable types added to LIFT</a:t>
            </a:r>
            <a:endParaRPr/>
          </a:p>
          <a:p>
            <a:pPr marL="914400" lvl="1" indent="-342900" algn="l" rtl="0">
              <a:lnSpc>
                <a:spcPct val="100000"/>
              </a:lnSpc>
              <a:spcBef>
                <a:spcPts val="700"/>
              </a:spcBef>
              <a:spcAft>
                <a:spcPts val="0"/>
              </a:spcAft>
              <a:buSzPts val="1800"/>
              <a:buFont typeface="Calibri"/>
              <a:buChar char="•"/>
            </a:pPr>
            <a:r>
              <a:rPr lang="en-US"/>
              <a:t>multisyllabic word reading</a:t>
            </a:r>
            <a:endParaRPr/>
          </a:p>
          <a:p>
            <a:pPr marL="914400" lvl="1" indent="-342900" algn="l" rtl="0">
              <a:lnSpc>
                <a:spcPct val="100000"/>
              </a:lnSpc>
              <a:spcBef>
                <a:spcPts val="700"/>
              </a:spcBef>
              <a:spcAft>
                <a:spcPts val="700"/>
              </a:spcAft>
              <a:buSzPts val="1800"/>
              <a:buFont typeface="Calibri"/>
              <a:buChar char="•"/>
            </a:pPr>
            <a:r>
              <a:rPr lang="en-US"/>
              <a:t>small group/intervention guidance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85"/>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Next Steps for Adolescent Literacy Subcommittee</a:t>
            </a:r>
            <a:endParaRPr/>
          </a:p>
        </p:txBody>
      </p:sp>
      <p:sp>
        <p:nvSpPr>
          <p:cNvPr id="370" name="Google Shape;370;p85"/>
          <p:cNvSpPr txBox="1">
            <a:spLocks noGrp="1"/>
          </p:cNvSpPr>
          <p:nvPr>
            <p:ph type="body" idx="1"/>
          </p:nvPr>
        </p:nvSpPr>
        <p:spPr>
          <a:xfrm>
            <a:off x="343150" y="1336375"/>
            <a:ext cx="84684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b="1"/>
              <a:t>The subcommittee recommended exploring:</a:t>
            </a:r>
            <a:endParaRPr b="1"/>
          </a:p>
          <a:p>
            <a:pPr marL="457200" lvl="0" indent="-342900" algn="l" rtl="0">
              <a:lnSpc>
                <a:spcPct val="100000"/>
              </a:lnSpc>
              <a:spcBef>
                <a:spcPts val="1000"/>
              </a:spcBef>
              <a:spcAft>
                <a:spcPts val="0"/>
              </a:spcAft>
              <a:buSzPts val="1800"/>
              <a:buFont typeface="Calibri"/>
              <a:buChar char="•"/>
            </a:pPr>
            <a:r>
              <a:rPr lang="en-US"/>
              <a:t>technology as an aid for students who need read-alouds</a:t>
            </a:r>
            <a:endParaRPr/>
          </a:p>
          <a:p>
            <a:pPr marL="457200" lvl="0" indent="-342900" algn="l" rtl="0">
              <a:lnSpc>
                <a:spcPct val="100000"/>
              </a:lnSpc>
              <a:spcBef>
                <a:spcPts val="1000"/>
              </a:spcBef>
              <a:spcAft>
                <a:spcPts val="0"/>
              </a:spcAft>
              <a:buSzPts val="1800"/>
              <a:buFont typeface="Calibri"/>
              <a:buChar char="•"/>
            </a:pPr>
            <a:r>
              <a:rPr lang="en-US"/>
              <a:t>subcommittee members voiced a desire to dive into LIFT to determine next steps </a:t>
            </a:r>
            <a:endParaRPr/>
          </a:p>
          <a:p>
            <a:pPr marL="457200" lvl="0" indent="-342900" algn="l" rtl="0">
              <a:lnSpc>
                <a:spcPct val="100000"/>
              </a:lnSpc>
              <a:spcBef>
                <a:spcPts val="1000"/>
              </a:spcBef>
              <a:spcAft>
                <a:spcPts val="0"/>
              </a:spcAft>
              <a:buSzPts val="1800"/>
              <a:buFont typeface="Calibri"/>
              <a:buChar char="•"/>
            </a:pPr>
            <a:r>
              <a:rPr lang="en-US"/>
              <a:t>training and alignment of intervention programs across the state and within districts</a:t>
            </a:r>
            <a:endParaRPr/>
          </a:p>
          <a:p>
            <a:pPr marL="457200" lvl="0" indent="-342900" algn="l" rtl="0">
              <a:lnSpc>
                <a:spcPct val="100000"/>
              </a:lnSpc>
              <a:spcBef>
                <a:spcPts val="1000"/>
              </a:spcBef>
              <a:spcAft>
                <a:spcPts val="1000"/>
              </a:spcAft>
              <a:buSzPts val="1800"/>
              <a:buFont typeface="Calibri"/>
              <a:buChar char="•"/>
            </a:pPr>
            <a:r>
              <a:rPr lang="en-US"/>
              <a:t>alignment guidance between programs in a district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86"/>
          <p:cNvSpPr txBox="1">
            <a:spLocks noGrp="1"/>
          </p:cNvSpPr>
          <p:nvPr>
            <p:ph type="title"/>
          </p:nvPr>
        </p:nvSpPr>
        <p:spPr>
          <a:xfrm>
            <a:off x="-125" y="426175"/>
            <a:ext cx="91440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Data Subcommittee</a:t>
            </a:r>
            <a:endParaRPr/>
          </a:p>
        </p:txBody>
      </p:sp>
      <p:sp>
        <p:nvSpPr>
          <p:cNvPr id="377" name="Google Shape;377;p86"/>
          <p:cNvSpPr txBox="1">
            <a:spLocks noGrp="1"/>
          </p:cNvSpPr>
          <p:nvPr>
            <p:ph type="body" idx="1"/>
          </p:nvPr>
        </p:nvSpPr>
        <p:spPr>
          <a:xfrm>
            <a:off x="240475" y="1149225"/>
            <a:ext cx="8662800" cy="3363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750"/>
              </a:spcBef>
              <a:spcAft>
                <a:spcPts val="0"/>
              </a:spcAft>
              <a:buNone/>
            </a:pPr>
            <a:r>
              <a:rPr lang="en-US" b="1"/>
              <a:t>The data subcommittee discussed the following:</a:t>
            </a:r>
            <a:endParaRPr b="1"/>
          </a:p>
          <a:p>
            <a:pPr marL="457200" lvl="0" indent="-342900" algn="l" rtl="0">
              <a:spcBef>
                <a:spcPts val="1000"/>
              </a:spcBef>
              <a:spcAft>
                <a:spcPts val="0"/>
              </a:spcAft>
              <a:buSzPts val="1800"/>
              <a:buChar char="•"/>
            </a:pPr>
            <a:r>
              <a:rPr lang="en-US"/>
              <a:t>Determining a way to compare end-of-year screener data from last year to beginning-of-year data from this year;</a:t>
            </a:r>
            <a:endParaRPr/>
          </a:p>
          <a:p>
            <a:pPr marL="914400" lvl="1" indent="-342900" algn="l" rtl="0">
              <a:spcBef>
                <a:spcPts val="1000"/>
              </a:spcBef>
              <a:spcAft>
                <a:spcPts val="0"/>
              </a:spcAft>
              <a:buSzPts val="1800"/>
              <a:buChar char="•"/>
            </a:pPr>
            <a:r>
              <a:rPr lang="en-US"/>
              <a:t>Which measures can be compared?</a:t>
            </a:r>
            <a:endParaRPr/>
          </a:p>
          <a:p>
            <a:pPr marL="914400" lvl="1" indent="-342900" algn="l" rtl="0">
              <a:spcBef>
                <a:spcPts val="1000"/>
              </a:spcBef>
              <a:spcAft>
                <a:spcPts val="0"/>
              </a:spcAft>
              <a:buSzPts val="1800"/>
              <a:buChar char="•"/>
            </a:pPr>
            <a:r>
              <a:rPr lang="en-US"/>
              <a:t>Is there a way to compare data from different screeners?</a:t>
            </a:r>
            <a:endParaRPr/>
          </a:p>
          <a:p>
            <a:pPr marL="457200" lvl="0" indent="-342900" algn="l" rtl="0">
              <a:spcBef>
                <a:spcPts val="1000"/>
              </a:spcBef>
              <a:spcAft>
                <a:spcPts val="0"/>
              </a:spcAft>
              <a:buSzPts val="1800"/>
              <a:buChar char="•"/>
            </a:pPr>
            <a:r>
              <a:rPr lang="en-US"/>
              <a:t>Bringing LEAP data into the conversation;</a:t>
            </a:r>
            <a:endParaRPr/>
          </a:p>
          <a:p>
            <a:pPr marL="457200" lvl="0" indent="-342900" algn="l" rtl="0">
              <a:spcBef>
                <a:spcPts val="1000"/>
              </a:spcBef>
              <a:spcAft>
                <a:spcPts val="0"/>
              </a:spcAft>
              <a:buSzPts val="1800"/>
              <a:buChar char="•"/>
            </a:pPr>
            <a:r>
              <a:rPr lang="en-US"/>
              <a:t>Comparing curriculum use (both Tier 1 curriculum and Intervention curriculum);</a:t>
            </a:r>
            <a:endParaRPr/>
          </a:p>
          <a:p>
            <a:pPr marL="0" lvl="0" indent="0" algn="l" rtl="0">
              <a:spcBef>
                <a:spcPts val="1000"/>
              </a:spcBef>
              <a:spcAft>
                <a:spcPts val="100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87"/>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Data Subcommittee</a:t>
            </a:r>
            <a:endParaRPr/>
          </a:p>
        </p:txBody>
      </p:sp>
      <p:sp>
        <p:nvSpPr>
          <p:cNvPr id="384" name="Google Shape;384;p87"/>
          <p:cNvSpPr txBox="1">
            <a:spLocks noGrp="1"/>
          </p:cNvSpPr>
          <p:nvPr>
            <p:ph type="body" idx="1"/>
          </p:nvPr>
        </p:nvSpPr>
        <p:spPr>
          <a:xfrm>
            <a:off x="329675" y="1336375"/>
            <a:ext cx="8468400" cy="3363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750"/>
              </a:spcBef>
              <a:spcAft>
                <a:spcPts val="0"/>
              </a:spcAft>
              <a:buNone/>
            </a:pPr>
            <a:r>
              <a:rPr lang="en-US" b="1"/>
              <a:t>The data subcommittee requested the following:</a:t>
            </a:r>
            <a:endParaRPr/>
          </a:p>
          <a:p>
            <a:pPr marL="457200" marR="0" lvl="0" indent="-342900" algn="l" rtl="0">
              <a:lnSpc>
                <a:spcPct val="90000"/>
              </a:lnSpc>
              <a:spcBef>
                <a:spcPts val="1000"/>
              </a:spcBef>
              <a:spcAft>
                <a:spcPts val="0"/>
              </a:spcAft>
              <a:buSzPts val="1800"/>
              <a:buChar char="•"/>
            </a:pPr>
            <a:r>
              <a:rPr lang="en-US"/>
              <a:t>Number of teachers who have received ancillary certification as dyslexia therapists/practitioners and how many dyslexia therapists are hired across the state</a:t>
            </a:r>
            <a:endParaRPr/>
          </a:p>
          <a:p>
            <a:pPr marL="457200" marR="0" lvl="0" indent="-342900" algn="l" rtl="0">
              <a:lnSpc>
                <a:spcPct val="90000"/>
              </a:lnSpc>
              <a:spcBef>
                <a:spcPts val="1000"/>
              </a:spcBef>
              <a:spcAft>
                <a:spcPts val="0"/>
              </a:spcAft>
              <a:buSzPts val="1800"/>
              <a:buChar char="•"/>
            </a:pPr>
            <a:r>
              <a:rPr lang="en-US"/>
              <a:t>Number of districts and schools that have successfully submitted their literacy plans</a:t>
            </a:r>
            <a:endParaRPr/>
          </a:p>
          <a:p>
            <a:pPr marL="457200" marR="0" lvl="0" indent="-342900" algn="l" rtl="0">
              <a:lnSpc>
                <a:spcPct val="90000"/>
              </a:lnSpc>
              <a:spcBef>
                <a:spcPts val="1000"/>
              </a:spcBef>
              <a:spcAft>
                <a:spcPts val="0"/>
              </a:spcAft>
              <a:buSzPts val="1800"/>
              <a:buChar char="•"/>
            </a:pPr>
            <a:r>
              <a:rPr lang="en-US"/>
              <a:t>Number of teachers and leaders by LEA that have completed their Act 108 training</a:t>
            </a:r>
            <a:endParaRPr/>
          </a:p>
          <a:p>
            <a:pPr marL="457200" marR="0" lvl="0" indent="-342900" algn="l" rtl="0">
              <a:lnSpc>
                <a:spcPct val="90000"/>
              </a:lnSpc>
              <a:spcBef>
                <a:spcPts val="1000"/>
              </a:spcBef>
              <a:spcAft>
                <a:spcPts val="1000"/>
              </a:spcAft>
              <a:buSzPts val="1800"/>
              <a:buChar char="•"/>
            </a:pPr>
            <a:r>
              <a:rPr lang="en-US"/>
              <a:t>Analysis of literacy proficiency rates at schools with literacy coaches compared to those without.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88"/>
          <p:cNvSpPr txBox="1">
            <a:spLocks noGrp="1"/>
          </p:cNvSpPr>
          <p:nvPr>
            <p:ph type="title"/>
          </p:nvPr>
        </p:nvSpPr>
        <p:spPr>
          <a:xfrm>
            <a:off x="-125" y="426175"/>
            <a:ext cx="91440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Dyslexia Subcommittee</a:t>
            </a:r>
            <a:endParaRPr/>
          </a:p>
        </p:txBody>
      </p:sp>
      <p:sp>
        <p:nvSpPr>
          <p:cNvPr id="391" name="Google Shape;391;p88"/>
          <p:cNvSpPr txBox="1">
            <a:spLocks noGrp="1"/>
          </p:cNvSpPr>
          <p:nvPr>
            <p:ph type="body" idx="1"/>
          </p:nvPr>
        </p:nvSpPr>
        <p:spPr>
          <a:xfrm>
            <a:off x="240600" y="1127675"/>
            <a:ext cx="8662800" cy="3363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750"/>
              </a:spcBef>
              <a:spcAft>
                <a:spcPts val="0"/>
              </a:spcAft>
              <a:buNone/>
            </a:pPr>
            <a:r>
              <a:rPr lang="en-US" b="1">
                <a:solidFill>
                  <a:srgbClr val="000000"/>
                </a:solidFill>
              </a:rPr>
              <a:t>Current initiatives in Louisiana around Dyslexia:</a:t>
            </a:r>
            <a:endParaRPr b="1"/>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US" u="sng">
                <a:solidFill>
                  <a:srgbClr val="1155CC"/>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Act 266</a:t>
            </a:r>
            <a:r>
              <a:rPr lang="en-US">
                <a:solidFill>
                  <a:srgbClr val="000000"/>
                </a:solidFill>
              </a:rPr>
              <a:t> (2023) Dyslexia screening, educator prep programs dyslexia content requirements, school level training, and dyslexia ancillary certifications.</a:t>
            </a:r>
            <a:endParaRPr>
              <a:solidFill>
                <a:srgbClr val="000000"/>
              </a:solidFill>
            </a:endParaRPr>
          </a:p>
          <a:p>
            <a:pPr marL="457200" lvl="0" indent="-342900" algn="l" rtl="0">
              <a:spcBef>
                <a:spcPts val="0"/>
              </a:spcBef>
              <a:spcAft>
                <a:spcPts val="0"/>
              </a:spcAft>
              <a:buSzPts val="1800"/>
              <a:buChar char="•"/>
            </a:pPr>
            <a:r>
              <a:rPr lang="en-US">
                <a:solidFill>
                  <a:srgbClr val="000000"/>
                </a:solidFill>
              </a:rPr>
              <a:t>Two cohorts of 25 dyslexia practitioners will be trained by the Dyslexia Resource Center.</a:t>
            </a:r>
            <a:endParaRPr>
              <a:solidFill>
                <a:srgbClr val="000000"/>
              </a:solidFill>
            </a:endParaRPr>
          </a:p>
          <a:p>
            <a:pPr marL="457200" lvl="0" indent="-342900" algn="l" rtl="0">
              <a:spcBef>
                <a:spcPts val="0"/>
              </a:spcBef>
              <a:spcAft>
                <a:spcPts val="0"/>
              </a:spcAft>
              <a:buSzPts val="1800"/>
              <a:buChar char="•"/>
            </a:pPr>
            <a:r>
              <a:rPr lang="en-US">
                <a:solidFill>
                  <a:srgbClr val="000000"/>
                </a:solidFill>
              </a:rPr>
              <a:t>Building out LDOE Dyslexia Guide to update </a:t>
            </a:r>
            <a:r>
              <a:rPr lang="en-US" u="sng">
                <a:solidFill>
                  <a:srgbClr val="1155CC"/>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 Guide to Dyslexia in Louisiana</a:t>
            </a:r>
            <a:r>
              <a:rPr lang="en-US">
                <a:solidFill>
                  <a:srgbClr val="000000"/>
                </a:solidFill>
              </a:rPr>
              <a:t> (July 2021).</a:t>
            </a:r>
            <a:endParaRPr>
              <a:solidFill>
                <a:srgbClr val="000000"/>
              </a:solidFill>
            </a:endParaRPr>
          </a:p>
          <a:p>
            <a:pPr marL="457200" lvl="0" indent="-342900" algn="l" rtl="0">
              <a:spcBef>
                <a:spcPts val="0"/>
              </a:spcBef>
              <a:spcAft>
                <a:spcPts val="0"/>
              </a:spcAft>
              <a:buSzPts val="1800"/>
              <a:buChar char="•"/>
            </a:pPr>
            <a:r>
              <a:rPr lang="en-US">
                <a:solidFill>
                  <a:srgbClr val="000000"/>
                </a:solidFill>
              </a:rPr>
              <a:t>RFI for dyslexia screener for kindergarten.</a:t>
            </a:r>
            <a:endParaRPr>
              <a:solidFill>
                <a:srgbClr val="000000"/>
              </a:solidFill>
            </a:endParaRPr>
          </a:p>
          <a:p>
            <a:pPr marL="0" lvl="0" indent="0" algn="l" rtl="0">
              <a:lnSpc>
                <a:spcPct val="100000"/>
              </a:lnSpc>
              <a:spcBef>
                <a:spcPts val="0"/>
              </a:spcBef>
              <a:spcAft>
                <a:spcPts val="0"/>
              </a:spcAft>
              <a:buNone/>
            </a:pPr>
            <a:endParaRPr>
              <a:solidFill>
                <a:srgbClr val="000000"/>
              </a:solidFill>
            </a:endParaRPr>
          </a:p>
          <a:p>
            <a:pPr marL="914400" lvl="0" indent="0" algn="l" rtl="0">
              <a:lnSpc>
                <a:spcPct val="100000"/>
              </a:lnSpc>
              <a:spcBef>
                <a:spcPts val="0"/>
              </a:spcBef>
              <a:spcAft>
                <a:spcPts val="0"/>
              </a:spcAft>
              <a:buNone/>
            </a:pPr>
            <a:endParaRPr>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89"/>
          <p:cNvSpPr txBox="1">
            <a:spLocks noGrp="1"/>
          </p:cNvSpPr>
          <p:nvPr>
            <p:ph type="title"/>
          </p:nvPr>
        </p:nvSpPr>
        <p:spPr>
          <a:xfrm>
            <a:off x="-125" y="426175"/>
            <a:ext cx="91440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Dyslexia Subcommittee</a:t>
            </a:r>
            <a:endParaRPr/>
          </a:p>
        </p:txBody>
      </p:sp>
      <p:sp>
        <p:nvSpPr>
          <p:cNvPr id="398" name="Google Shape;398;p89"/>
          <p:cNvSpPr txBox="1">
            <a:spLocks noGrp="1"/>
          </p:cNvSpPr>
          <p:nvPr>
            <p:ph type="body" idx="1"/>
          </p:nvPr>
        </p:nvSpPr>
        <p:spPr>
          <a:xfrm>
            <a:off x="240600" y="1082100"/>
            <a:ext cx="8662800" cy="35691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750"/>
              </a:spcBef>
              <a:spcAft>
                <a:spcPts val="0"/>
              </a:spcAft>
              <a:buNone/>
            </a:pPr>
            <a:r>
              <a:rPr lang="en-US" b="1"/>
              <a:t>The subcommittee recommended exploring:</a:t>
            </a:r>
            <a:endParaRPr b="1"/>
          </a:p>
          <a:p>
            <a:pPr marL="914400" lvl="1" indent="-342900" algn="l" rtl="0">
              <a:spcBef>
                <a:spcPts val="1000"/>
              </a:spcBef>
              <a:spcAft>
                <a:spcPts val="0"/>
              </a:spcAft>
              <a:buSzPts val="1800"/>
              <a:buChar char="•"/>
            </a:pPr>
            <a:r>
              <a:rPr lang="en-US"/>
              <a:t>Parent guide on how to navigate dyslexia</a:t>
            </a:r>
            <a:endParaRPr/>
          </a:p>
          <a:p>
            <a:pPr marL="914400" lvl="1" indent="-342900" algn="l" rtl="0">
              <a:spcBef>
                <a:spcPts val="1000"/>
              </a:spcBef>
              <a:spcAft>
                <a:spcPts val="0"/>
              </a:spcAft>
              <a:buSzPts val="1800"/>
              <a:buChar char="•"/>
            </a:pPr>
            <a:r>
              <a:rPr lang="en-US"/>
              <a:t>Future dyslexia trainings to build out:</a:t>
            </a:r>
            <a:endParaRPr/>
          </a:p>
          <a:p>
            <a:pPr marL="1828800" lvl="3" indent="-342900" algn="l" rtl="0">
              <a:spcBef>
                <a:spcPts val="1000"/>
              </a:spcBef>
              <a:spcAft>
                <a:spcPts val="0"/>
              </a:spcAft>
              <a:buSzPts val="1800"/>
              <a:buChar char="•"/>
            </a:pPr>
            <a:r>
              <a:rPr lang="en-US"/>
              <a:t>Schools and their staff members</a:t>
            </a:r>
            <a:endParaRPr/>
          </a:p>
          <a:p>
            <a:pPr marL="1828800" lvl="3" indent="-342900" algn="l" rtl="0">
              <a:spcBef>
                <a:spcPts val="1000"/>
              </a:spcBef>
              <a:spcAft>
                <a:spcPts val="0"/>
              </a:spcAft>
              <a:buSzPts val="1800"/>
              <a:buChar char="•"/>
            </a:pPr>
            <a:r>
              <a:rPr lang="en-US"/>
              <a:t>SBLC &amp; Pupil Appraisal</a:t>
            </a:r>
            <a:endParaRPr/>
          </a:p>
          <a:p>
            <a:pPr marL="1828800" lvl="3" indent="-342900" algn="l" rtl="0">
              <a:spcBef>
                <a:spcPts val="1000"/>
              </a:spcBef>
              <a:spcAft>
                <a:spcPts val="0"/>
              </a:spcAft>
              <a:buSzPts val="1800"/>
              <a:buChar char="•"/>
            </a:pPr>
            <a:r>
              <a:rPr lang="en-US"/>
              <a:t>Parents</a:t>
            </a:r>
            <a:endParaRPr/>
          </a:p>
          <a:p>
            <a:pPr marL="914400" lvl="1" indent="-342900" algn="l" rtl="0">
              <a:spcBef>
                <a:spcPts val="1000"/>
              </a:spcBef>
              <a:spcAft>
                <a:spcPts val="0"/>
              </a:spcAft>
              <a:buSzPts val="1800"/>
              <a:buChar char="•"/>
            </a:pPr>
            <a:r>
              <a:rPr lang="en-US"/>
              <a:t>Placement support for Dyslexia Therapists</a:t>
            </a:r>
            <a:endParaRPr/>
          </a:p>
          <a:p>
            <a:pPr marL="0" lvl="0" indent="0" algn="l" rtl="0">
              <a:spcBef>
                <a:spcPts val="1000"/>
              </a:spcBef>
              <a:spcAft>
                <a:spcPts val="0"/>
              </a:spcAft>
              <a:buNone/>
            </a:pPr>
            <a:r>
              <a:rPr lang="en-US" b="1"/>
              <a:t>The subcommittee requested the following information</a:t>
            </a:r>
            <a:r>
              <a:rPr lang="en-US"/>
              <a:t>: </a:t>
            </a:r>
            <a:endParaRPr/>
          </a:p>
          <a:p>
            <a:pPr marL="914400" lvl="1" indent="-342900" algn="l" rtl="0">
              <a:spcBef>
                <a:spcPts val="1000"/>
              </a:spcBef>
              <a:spcAft>
                <a:spcPts val="0"/>
              </a:spcAft>
              <a:buSzPts val="1800"/>
              <a:buChar char="•"/>
            </a:pPr>
            <a:r>
              <a:rPr lang="en-US"/>
              <a:t>Evidence aligned interventions and IMR process-update from ELC recommendation</a:t>
            </a:r>
            <a:endParaRPr/>
          </a:p>
          <a:p>
            <a:pPr marL="914400" lvl="0" indent="0" algn="l" rtl="0">
              <a:lnSpc>
                <a:spcPct val="100000"/>
              </a:lnSpc>
              <a:spcBef>
                <a:spcPts val="1000"/>
              </a:spcBef>
              <a:spcAft>
                <a:spcPts val="0"/>
              </a:spcAft>
              <a:buNone/>
            </a:pPr>
            <a:endParaRPr sz="1700">
              <a:solidFill>
                <a:srgbClr val="000000"/>
              </a:solidFill>
            </a:endParaRPr>
          </a:p>
          <a:p>
            <a:pPr marL="914400" lvl="0" indent="0" algn="l" rtl="0">
              <a:lnSpc>
                <a:spcPct val="100000"/>
              </a:lnSpc>
              <a:spcBef>
                <a:spcPts val="0"/>
              </a:spcBef>
              <a:spcAft>
                <a:spcPts val="0"/>
              </a:spcAft>
              <a:buNone/>
            </a:pPr>
            <a:endParaRPr sz="170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90"/>
          <p:cNvSpPr txBox="1">
            <a:spLocks noGrp="1"/>
          </p:cNvSpPr>
          <p:nvPr>
            <p:ph type="title"/>
          </p:nvPr>
        </p:nvSpPr>
        <p:spPr>
          <a:xfrm>
            <a:off x="-125" y="426175"/>
            <a:ext cx="91440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000000"/>
                </a:solidFill>
              </a:rPr>
              <a:t>Early Childhood Subcommittee </a:t>
            </a:r>
            <a:endParaRPr/>
          </a:p>
        </p:txBody>
      </p:sp>
      <p:sp>
        <p:nvSpPr>
          <p:cNvPr id="405" name="Google Shape;405;p90"/>
          <p:cNvSpPr txBox="1">
            <a:spLocks noGrp="1"/>
          </p:cNvSpPr>
          <p:nvPr>
            <p:ph type="body" idx="1"/>
          </p:nvPr>
        </p:nvSpPr>
        <p:spPr>
          <a:xfrm>
            <a:off x="240475" y="1336375"/>
            <a:ext cx="8662800" cy="3217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750"/>
              </a:spcBef>
              <a:spcAft>
                <a:spcPts val="0"/>
              </a:spcAft>
              <a:buNone/>
            </a:pPr>
            <a:r>
              <a:rPr lang="en-US" b="1"/>
              <a:t>The subcommittee discussed the current priorities:</a:t>
            </a:r>
            <a:endParaRPr b="1"/>
          </a:p>
          <a:p>
            <a:pPr marL="914400" lvl="1" indent="-342900" algn="l" rtl="0">
              <a:lnSpc>
                <a:spcPct val="90000"/>
              </a:lnSpc>
              <a:spcBef>
                <a:spcPts val="1000"/>
              </a:spcBef>
              <a:spcAft>
                <a:spcPts val="0"/>
              </a:spcAft>
              <a:buSzPts val="1800"/>
              <a:buChar char="•"/>
            </a:pPr>
            <a:r>
              <a:rPr lang="en-US"/>
              <a:t>Provide effective classroom interactions and instruction connected to content and routines.</a:t>
            </a:r>
            <a:endParaRPr/>
          </a:p>
          <a:p>
            <a:pPr marL="914400" lvl="1" indent="-342900" algn="l" rtl="0">
              <a:lnSpc>
                <a:spcPct val="90000"/>
              </a:lnSpc>
              <a:spcBef>
                <a:spcPts val="1000"/>
              </a:spcBef>
              <a:spcAft>
                <a:spcPts val="0"/>
              </a:spcAft>
              <a:buSzPts val="1800"/>
              <a:buChar char="•"/>
            </a:pPr>
            <a:r>
              <a:rPr lang="en-US"/>
              <a:t>Use high-quality resources, including curriculum materials and assessment tools, to strengthen children’s development and learning.</a:t>
            </a:r>
            <a:endParaRPr/>
          </a:p>
          <a:p>
            <a:pPr marL="914400" lvl="1" indent="-342900" algn="l" rtl="0">
              <a:lnSpc>
                <a:spcPct val="90000"/>
              </a:lnSpc>
              <a:spcBef>
                <a:spcPts val="1000"/>
              </a:spcBef>
              <a:spcAft>
                <a:spcPts val="0"/>
              </a:spcAft>
              <a:buSzPts val="1800"/>
              <a:buChar char="•"/>
            </a:pPr>
            <a:r>
              <a:rPr lang="en-US"/>
              <a:t>Utilize high-quality assessments to measure children’s progress, support each child’s learning, and plan ongoing instruction and activities based on children’s needs and interests.</a:t>
            </a:r>
            <a:endParaRPr/>
          </a:p>
          <a:p>
            <a:pPr marL="91440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endParaRPr/>
          </a:p>
          <a:p>
            <a:pPr marL="457200" lvl="0" indent="0" algn="l" rtl="0">
              <a:lnSpc>
                <a:spcPct val="90000"/>
              </a:lnSpc>
              <a:spcBef>
                <a:spcPts val="1000"/>
              </a:spcBef>
              <a:spcAft>
                <a:spcPts val="0"/>
              </a:spcAft>
              <a:buNone/>
            </a:pPr>
            <a:endParaRPr/>
          </a:p>
          <a:p>
            <a:pPr marL="914400" lvl="0" indent="0" algn="l" rtl="0">
              <a:lnSpc>
                <a:spcPct val="90000"/>
              </a:lnSpc>
              <a:spcBef>
                <a:spcPts val="1000"/>
              </a:spcBef>
              <a:spcAft>
                <a:spcPts val="100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91"/>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000000"/>
                </a:solidFill>
              </a:rPr>
              <a:t>Early Childhood Subcommittee </a:t>
            </a:r>
            <a:endParaRPr/>
          </a:p>
          <a:p>
            <a:pPr marL="0" lvl="0" indent="0" algn="ctr" rtl="0">
              <a:spcBef>
                <a:spcPts val="0"/>
              </a:spcBef>
              <a:spcAft>
                <a:spcPts val="0"/>
              </a:spcAft>
              <a:buNone/>
            </a:pPr>
            <a:endParaRPr/>
          </a:p>
        </p:txBody>
      </p:sp>
      <p:sp>
        <p:nvSpPr>
          <p:cNvPr id="412" name="Google Shape;412;p91"/>
          <p:cNvSpPr txBox="1">
            <a:spLocks noGrp="1"/>
          </p:cNvSpPr>
          <p:nvPr>
            <p:ph type="body" idx="1"/>
          </p:nvPr>
        </p:nvSpPr>
        <p:spPr>
          <a:xfrm>
            <a:off x="203550" y="822100"/>
            <a:ext cx="8736900" cy="33636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750"/>
              </a:spcBef>
              <a:spcAft>
                <a:spcPts val="0"/>
              </a:spcAft>
              <a:buSzPts val="1800"/>
              <a:buChar char="•"/>
            </a:pPr>
            <a:r>
              <a:rPr lang="en-US" b="1"/>
              <a:t>Current initiatives in Louisiana around Early Childhood:</a:t>
            </a:r>
            <a:endParaRPr b="1"/>
          </a:p>
          <a:p>
            <a:pPr marL="914400" lvl="1" indent="-342900" algn="l" rtl="0">
              <a:lnSpc>
                <a:spcPct val="90000"/>
              </a:lnSpc>
              <a:spcBef>
                <a:spcPts val="1000"/>
              </a:spcBef>
              <a:spcAft>
                <a:spcPts val="0"/>
              </a:spcAft>
              <a:buSzPts val="1800"/>
              <a:buChar char="•"/>
            </a:pPr>
            <a:r>
              <a:rPr lang="en-US"/>
              <a:t>Actively developing initiatives to provide comprehensive curriculum and instructional support for early childhood providers.</a:t>
            </a:r>
            <a:endParaRPr/>
          </a:p>
          <a:p>
            <a:pPr marL="914400" lvl="1" indent="-342900" algn="l" rtl="0">
              <a:lnSpc>
                <a:spcPct val="90000"/>
              </a:lnSpc>
              <a:spcBef>
                <a:spcPts val="1000"/>
              </a:spcBef>
              <a:spcAft>
                <a:spcPts val="0"/>
              </a:spcAft>
              <a:buSzPts val="1800"/>
              <a:buChar char="•"/>
            </a:pPr>
            <a:r>
              <a:rPr lang="en-US"/>
              <a:t>Providing guidance to providers on selecting high-quality materials to enhance early childhood education.</a:t>
            </a:r>
            <a:endParaRPr/>
          </a:p>
          <a:p>
            <a:pPr marL="914400" lvl="1" indent="-342900" algn="l" rtl="0">
              <a:lnSpc>
                <a:spcPct val="90000"/>
              </a:lnSpc>
              <a:spcBef>
                <a:spcPts val="1000"/>
              </a:spcBef>
              <a:spcAft>
                <a:spcPts val="0"/>
              </a:spcAft>
              <a:buSzPts val="1800"/>
              <a:buChar char="•"/>
            </a:pPr>
            <a:r>
              <a:rPr lang="en-US"/>
              <a:t>Building a robust professional development program aligning with early childhood teacher competencies.</a:t>
            </a:r>
            <a:endParaRPr/>
          </a:p>
          <a:p>
            <a:pPr marL="914400" lvl="1" indent="-342900" algn="l" rtl="0">
              <a:lnSpc>
                <a:spcPct val="90000"/>
              </a:lnSpc>
              <a:spcBef>
                <a:spcPts val="1000"/>
              </a:spcBef>
              <a:spcAft>
                <a:spcPts val="0"/>
              </a:spcAft>
              <a:buSzPts val="1800"/>
              <a:buChar char="•"/>
            </a:pPr>
            <a:r>
              <a:rPr lang="en-US"/>
              <a:t>Developing a crosswalk to align Kindergarten entry assessment measures with other early childhood assessment measures.</a:t>
            </a:r>
            <a:endParaRPr/>
          </a:p>
          <a:p>
            <a:pPr marL="914400" lvl="1" indent="-342900" algn="l" rtl="0">
              <a:lnSpc>
                <a:spcPct val="90000"/>
              </a:lnSpc>
              <a:spcBef>
                <a:spcPts val="1000"/>
              </a:spcBef>
              <a:spcAft>
                <a:spcPts val="0"/>
              </a:spcAft>
              <a:buSzPts val="1800"/>
              <a:buChar char="•"/>
            </a:pPr>
            <a:r>
              <a:rPr lang="en-US"/>
              <a:t>Refining the assessment process to improve the accuracy of readiness predictions, in order to benefit the early childhood education system.</a:t>
            </a:r>
            <a:endParaRPr/>
          </a:p>
          <a:p>
            <a:pPr marL="914400" lvl="0" indent="0" algn="l" rtl="0">
              <a:lnSpc>
                <a:spcPct val="90000"/>
              </a:lnSpc>
              <a:spcBef>
                <a:spcPts val="1000"/>
              </a:spcBef>
              <a:spcAft>
                <a:spcPts val="0"/>
              </a:spcAft>
              <a:buNone/>
            </a:pPr>
            <a:endParaRPr/>
          </a:p>
          <a:p>
            <a:pPr marL="914400" lvl="0" indent="0" algn="l" rtl="0">
              <a:lnSpc>
                <a:spcPct val="90000"/>
              </a:lnSpc>
              <a:spcBef>
                <a:spcPts val="1000"/>
              </a:spcBef>
              <a:spcAft>
                <a:spcPts val="0"/>
              </a:spcAft>
              <a:buNone/>
            </a:pPr>
            <a:endParaRPr/>
          </a:p>
          <a:p>
            <a:pPr marL="914400" lvl="0" indent="0" algn="l" rtl="0">
              <a:lnSpc>
                <a:spcPct val="90000"/>
              </a:lnSpc>
              <a:spcBef>
                <a:spcPts val="1000"/>
              </a:spcBef>
              <a:spcAft>
                <a:spcPts val="10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92"/>
          <p:cNvSpPr txBox="1">
            <a:spLocks noGrp="1"/>
          </p:cNvSpPr>
          <p:nvPr>
            <p:ph type="title"/>
          </p:nvPr>
        </p:nvSpPr>
        <p:spPr>
          <a:xfrm>
            <a:off x="-125" y="426175"/>
            <a:ext cx="91440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000000"/>
                </a:solidFill>
              </a:rPr>
              <a:t>Early Childhood Subcommittee </a:t>
            </a:r>
            <a:endParaRPr/>
          </a:p>
        </p:txBody>
      </p:sp>
      <p:sp>
        <p:nvSpPr>
          <p:cNvPr id="419" name="Google Shape;419;p92"/>
          <p:cNvSpPr txBox="1">
            <a:spLocks noGrp="1"/>
          </p:cNvSpPr>
          <p:nvPr>
            <p:ph type="body" idx="1"/>
          </p:nvPr>
        </p:nvSpPr>
        <p:spPr>
          <a:xfrm>
            <a:off x="240475" y="1108500"/>
            <a:ext cx="8662800" cy="3363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750"/>
              </a:spcBef>
              <a:spcAft>
                <a:spcPts val="0"/>
              </a:spcAft>
              <a:buNone/>
            </a:pPr>
            <a:r>
              <a:rPr lang="en-US" b="1"/>
              <a:t>The subcommittee recommended exploring:</a:t>
            </a:r>
            <a:endParaRPr b="1"/>
          </a:p>
          <a:p>
            <a:pPr marL="457200" lvl="0" indent="-342900" algn="l" rtl="0">
              <a:lnSpc>
                <a:spcPct val="90000"/>
              </a:lnSpc>
              <a:spcBef>
                <a:spcPts val="1000"/>
              </a:spcBef>
              <a:spcAft>
                <a:spcPts val="0"/>
              </a:spcAft>
              <a:buSzPts val="1800"/>
              <a:buChar char="•"/>
            </a:pPr>
            <a:r>
              <a:rPr lang="en-US"/>
              <a:t>Create specialized workgroups to assess and define the essential competencies required for early childhood educators.</a:t>
            </a:r>
            <a:endParaRPr b="1"/>
          </a:p>
          <a:p>
            <a:pPr marL="457200" lvl="0" indent="-342900" algn="l" rtl="0">
              <a:lnSpc>
                <a:spcPct val="90000"/>
              </a:lnSpc>
              <a:spcBef>
                <a:spcPts val="1000"/>
              </a:spcBef>
              <a:spcAft>
                <a:spcPts val="0"/>
              </a:spcAft>
              <a:buSzPts val="1800"/>
              <a:buChar char="•"/>
            </a:pPr>
            <a:r>
              <a:rPr lang="en-US"/>
              <a:t>Gather pre-kindergarten participation/attendance data to inform kindergarten readiness assessments, facilitating a better understanding of students' early educational backgrounds.</a:t>
            </a:r>
            <a:endParaRPr/>
          </a:p>
          <a:p>
            <a:pPr marL="457200" lvl="0" indent="-342900" algn="l" rtl="0">
              <a:lnSpc>
                <a:spcPct val="90000"/>
              </a:lnSpc>
              <a:spcBef>
                <a:spcPts val="1000"/>
              </a:spcBef>
              <a:spcAft>
                <a:spcPts val="0"/>
              </a:spcAft>
              <a:buSzPts val="1800"/>
              <a:buChar char="•"/>
            </a:pPr>
            <a:r>
              <a:rPr lang="en-US"/>
              <a:t>Design and offer professional development opportunities focusing on foundational literacy instruction for early childhood teachers.</a:t>
            </a:r>
            <a:endParaRPr/>
          </a:p>
          <a:p>
            <a:pPr marL="457200" lvl="0" indent="0" algn="l" rtl="0">
              <a:lnSpc>
                <a:spcPct val="90000"/>
              </a:lnSpc>
              <a:spcBef>
                <a:spcPts val="1000"/>
              </a:spcBef>
              <a:spcAft>
                <a:spcPts val="0"/>
              </a:spcAft>
              <a:buNone/>
            </a:pPr>
            <a:endParaRPr/>
          </a:p>
          <a:p>
            <a:pPr marL="914400" lvl="0" indent="0" algn="l" rtl="0">
              <a:lnSpc>
                <a:spcPct val="90000"/>
              </a:lnSpc>
              <a:spcBef>
                <a:spcPts val="1000"/>
              </a:spcBef>
              <a:spcAft>
                <a:spcPts val="0"/>
              </a:spcAft>
              <a:buNone/>
            </a:pPr>
            <a:endParaRPr/>
          </a:p>
          <a:p>
            <a:pPr marL="914400" lvl="0" indent="0" algn="l" rtl="0">
              <a:lnSpc>
                <a:spcPct val="90000"/>
              </a:lnSpc>
              <a:spcBef>
                <a:spcPts val="1000"/>
              </a:spcBef>
              <a:spcAft>
                <a:spcPts val="0"/>
              </a:spcAft>
              <a:buNone/>
            </a:pPr>
            <a:endParaRPr/>
          </a:p>
          <a:p>
            <a:pPr marL="0" lvl="0" indent="0" algn="l" rtl="0">
              <a:lnSpc>
                <a:spcPct val="90000"/>
              </a:lnSpc>
              <a:spcBef>
                <a:spcPts val="1000"/>
              </a:spcBef>
              <a:spcAft>
                <a:spcPts val="10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93"/>
          <p:cNvSpPr txBox="1">
            <a:spLocks noGrp="1"/>
          </p:cNvSpPr>
          <p:nvPr>
            <p:ph type="title"/>
          </p:nvPr>
        </p:nvSpPr>
        <p:spPr>
          <a:xfrm>
            <a:off x="-125" y="426175"/>
            <a:ext cx="91440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Funding Subcommittee</a:t>
            </a:r>
            <a:endParaRPr/>
          </a:p>
        </p:txBody>
      </p:sp>
      <p:pic>
        <p:nvPicPr>
          <p:cNvPr id="426" name="Google Shape;426;p93" title="Chart"/>
          <p:cNvPicPr preferRelativeResize="0"/>
          <p:nvPr/>
        </p:nvPicPr>
        <p:blipFill>
          <a:blip r:embed="rId3">
            <a:alphaModFix/>
          </a:blip>
          <a:stretch>
            <a:fillRect/>
          </a:stretch>
        </p:blipFill>
        <p:spPr>
          <a:xfrm>
            <a:off x="1852088" y="1259625"/>
            <a:ext cx="5439831" cy="33635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67"/>
          <p:cNvSpPr txBox="1">
            <a:spLocks noGrp="1"/>
          </p:cNvSpPr>
          <p:nvPr>
            <p:ph type="body" idx="1"/>
          </p:nvPr>
        </p:nvSpPr>
        <p:spPr>
          <a:xfrm>
            <a:off x="373975" y="985975"/>
            <a:ext cx="8587200" cy="3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r>
              <a:rPr lang="en-US" sz="700">
                <a:solidFill>
                  <a:srgbClr val="000000"/>
                </a:solidFill>
                <a:latin typeface="Arial"/>
                <a:ea typeface="Arial"/>
                <a:cs typeface="Arial"/>
                <a:sym typeface="Arial"/>
              </a:rPr>
              <a:t>         </a:t>
            </a:r>
            <a:r>
              <a:rPr lang="en-US" sz="1100" b="1">
                <a:solidFill>
                  <a:srgbClr val="000000"/>
                </a:solidFill>
              </a:rPr>
              <a:t> </a:t>
            </a:r>
            <a:endParaRPr sz="1400">
              <a:solidFill>
                <a:srgbClr val="000000"/>
              </a:solidFill>
            </a:endParaRPr>
          </a:p>
          <a:p>
            <a:pPr marL="0" lvl="0" indent="0" algn="l" rtl="0">
              <a:lnSpc>
                <a:spcPct val="115000"/>
              </a:lnSpc>
              <a:spcBef>
                <a:spcPts val="1200"/>
              </a:spcBef>
              <a:spcAft>
                <a:spcPts val="0"/>
              </a:spcAft>
              <a:buNone/>
            </a:pPr>
            <a:r>
              <a:rPr lang="en-US" sz="700">
                <a:solidFill>
                  <a:srgbClr val="000000"/>
                </a:solidFill>
                <a:latin typeface="Arial"/>
                <a:ea typeface="Arial"/>
                <a:cs typeface="Arial"/>
                <a:sym typeface="Arial"/>
              </a:rPr>
              <a:t>  </a:t>
            </a:r>
            <a:r>
              <a:rPr lang="en-US" sz="1100" b="1">
                <a:solidFill>
                  <a:srgbClr val="000000"/>
                </a:solidFill>
              </a:rPr>
              <a:t> </a:t>
            </a:r>
            <a:endParaRPr sz="1200">
              <a:solidFill>
                <a:srgbClr val="000000"/>
              </a:solidFill>
            </a:endParaRPr>
          </a:p>
          <a:p>
            <a:pPr marL="685800" lvl="0" indent="0" algn="l" rtl="0">
              <a:lnSpc>
                <a:spcPct val="115000"/>
              </a:lnSpc>
              <a:spcBef>
                <a:spcPts val="1200"/>
              </a:spcBef>
              <a:spcAft>
                <a:spcPts val="0"/>
              </a:spcAft>
              <a:buNone/>
            </a:pPr>
            <a:endParaRPr sz="700">
              <a:solidFill>
                <a:srgbClr val="000000"/>
              </a:solidFill>
              <a:latin typeface="Arial"/>
              <a:ea typeface="Arial"/>
              <a:cs typeface="Arial"/>
              <a:sym typeface="Arial"/>
            </a:endParaRPr>
          </a:p>
          <a:p>
            <a:pPr marL="457200" lvl="0" indent="0" algn="l" rtl="0">
              <a:lnSpc>
                <a:spcPct val="115000"/>
              </a:lnSpc>
              <a:spcBef>
                <a:spcPts val="1200"/>
              </a:spcBef>
              <a:spcAft>
                <a:spcPts val="0"/>
              </a:spcAft>
              <a:buNone/>
            </a:pPr>
            <a:endParaRPr>
              <a:solidFill>
                <a:srgbClr val="000000"/>
              </a:solidFill>
            </a:endParaRPr>
          </a:p>
        </p:txBody>
      </p:sp>
      <p:sp>
        <p:nvSpPr>
          <p:cNvPr id="247" name="Google Shape;247;p67"/>
          <p:cNvSpPr txBox="1">
            <a:spLocks noGrp="1"/>
          </p:cNvSpPr>
          <p:nvPr>
            <p:ph type="title"/>
          </p:nvPr>
        </p:nvSpPr>
        <p:spPr>
          <a:xfrm>
            <a:off x="3798200" y="769500"/>
            <a:ext cx="4750800" cy="36045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lvl="0" indent="-406400" algn="l" rtl="0">
              <a:spcBef>
                <a:spcPts val="0"/>
              </a:spcBef>
              <a:spcAft>
                <a:spcPts val="0"/>
              </a:spcAft>
              <a:buSzPts val="2800"/>
              <a:buAutoNum type="romanUcPeriod"/>
            </a:pPr>
            <a:r>
              <a:rPr lang="en-US"/>
              <a:t>Call to Order </a:t>
            </a:r>
            <a:endParaRPr/>
          </a:p>
          <a:p>
            <a:pPr marL="457200" lvl="0" indent="-406400" algn="l" rtl="0">
              <a:spcBef>
                <a:spcPts val="0"/>
              </a:spcBef>
              <a:spcAft>
                <a:spcPts val="0"/>
              </a:spcAft>
              <a:buSzPts val="2800"/>
              <a:buAutoNum type="romanUcPeriod"/>
            </a:pPr>
            <a:r>
              <a:rPr lang="en-US"/>
              <a:t>Roll Call </a:t>
            </a:r>
            <a:endParaRPr/>
          </a:p>
          <a:p>
            <a:pPr marL="457200" lvl="0" indent="-406400" algn="l" rtl="0">
              <a:spcBef>
                <a:spcPts val="0"/>
              </a:spcBef>
              <a:spcAft>
                <a:spcPts val="0"/>
              </a:spcAft>
              <a:buSzPts val="2800"/>
              <a:buAutoNum type="romanUcPeriod"/>
            </a:pPr>
            <a:r>
              <a:rPr lang="en-US"/>
              <a:t>Approval of minutes from August 28, 2023</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94"/>
          <p:cNvSpPr txBox="1">
            <a:spLocks noGrp="1"/>
          </p:cNvSpPr>
          <p:nvPr>
            <p:ph type="body" idx="1"/>
          </p:nvPr>
        </p:nvSpPr>
        <p:spPr>
          <a:xfrm>
            <a:off x="3281100" y="1159125"/>
            <a:ext cx="5862900" cy="34434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sz="2000" b="1"/>
              <a:t>LLAC Report</a:t>
            </a:r>
            <a:endParaRPr sz="2000" b="1"/>
          </a:p>
          <a:p>
            <a:pPr marL="457200" lvl="0" indent="-355600" algn="l" rtl="0">
              <a:spcBef>
                <a:spcPts val="750"/>
              </a:spcBef>
              <a:spcAft>
                <a:spcPts val="0"/>
              </a:spcAft>
              <a:buSzPts val="2000"/>
              <a:buChar char="•"/>
            </a:pPr>
            <a:r>
              <a:rPr lang="en-US" sz="2000"/>
              <a:t>Due to BESE and Education Committees in January 2024</a:t>
            </a:r>
            <a:endParaRPr sz="2000"/>
          </a:p>
          <a:p>
            <a:pPr marL="457200" lvl="0" indent="-355600" algn="l" rtl="0">
              <a:spcBef>
                <a:spcPts val="0"/>
              </a:spcBef>
              <a:spcAft>
                <a:spcPts val="0"/>
              </a:spcAft>
              <a:buSzPts val="2000"/>
              <a:buChar char="•"/>
            </a:pPr>
            <a:r>
              <a:rPr lang="en-US" sz="2000"/>
              <a:t>What to include in first report </a:t>
            </a:r>
            <a:endParaRPr sz="2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95"/>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Future Meeting Dates</a:t>
            </a:r>
            <a:endParaRPr/>
          </a:p>
        </p:txBody>
      </p:sp>
      <p:sp>
        <p:nvSpPr>
          <p:cNvPr id="439" name="Google Shape;439;p95"/>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endParaRPr/>
          </a:p>
          <a:p>
            <a:pPr marL="457200" lvl="0" indent="-342900" algn="l" rtl="0">
              <a:spcBef>
                <a:spcPts val="750"/>
              </a:spcBef>
              <a:spcAft>
                <a:spcPts val="0"/>
              </a:spcAft>
              <a:buSzPts val="1800"/>
              <a:buChar char="•"/>
            </a:pPr>
            <a:r>
              <a:rPr lang="en-US"/>
              <a:t>November 28, 2023 at 12:30 PM</a:t>
            </a:r>
            <a:endParaRPr/>
          </a:p>
          <a:p>
            <a:pPr marL="457200" lvl="0" indent="-342900" algn="l" rtl="0">
              <a:spcBef>
                <a:spcPts val="0"/>
              </a:spcBef>
              <a:spcAft>
                <a:spcPts val="0"/>
              </a:spcAft>
              <a:buSzPts val="1800"/>
              <a:buChar char="•"/>
            </a:pPr>
            <a:r>
              <a:rPr lang="en-US"/>
              <a:t>December 19, 2023 at 10:00 AM</a:t>
            </a:r>
            <a:endParaRPr/>
          </a:p>
          <a:p>
            <a:pPr marL="914400" lvl="1" indent="-342900" algn="l" rtl="0">
              <a:spcBef>
                <a:spcPts val="0"/>
              </a:spcBef>
              <a:spcAft>
                <a:spcPts val="0"/>
              </a:spcAft>
              <a:buSzPts val="1800"/>
              <a:buChar char="•"/>
            </a:pPr>
            <a:r>
              <a:rPr lang="en-US"/>
              <a:t>Endorse LLAC Report</a:t>
            </a:r>
            <a:endParaRPr/>
          </a:p>
          <a:p>
            <a:pPr marL="0" lvl="0" indent="0" algn="l" rtl="0">
              <a:spcBef>
                <a:spcPts val="750"/>
              </a:spcBef>
              <a:spcAft>
                <a:spcPts val="0"/>
              </a:spcAft>
              <a:buNone/>
            </a:pPr>
            <a:endParaRPr/>
          </a:p>
          <a:p>
            <a:pPr marL="0" lvl="0" indent="0" algn="l" rtl="0">
              <a:spcBef>
                <a:spcPts val="75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68"/>
          <p:cNvSpPr txBox="1">
            <a:spLocks noGrp="1"/>
          </p:cNvSpPr>
          <p:nvPr>
            <p:ph type="title"/>
          </p:nvPr>
        </p:nvSpPr>
        <p:spPr>
          <a:xfrm>
            <a:off x="0" y="733400"/>
            <a:ext cx="9144000" cy="3113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457200" marR="228600" lvl="0" indent="0" algn="ctr" rtl="0">
              <a:lnSpc>
                <a:spcPct val="100000"/>
              </a:lnSpc>
              <a:spcBef>
                <a:spcPts val="0"/>
              </a:spcBef>
              <a:spcAft>
                <a:spcPts val="0"/>
              </a:spcAft>
              <a:buNone/>
            </a:pPr>
            <a:r>
              <a:rPr lang="en-US" sz="2400"/>
              <a:t>IV. Consideration of an update report regarding Educator Preparation Providers </a:t>
            </a:r>
            <a:endParaRPr sz="2400"/>
          </a:p>
          <a:p>
            <a:pPr marL="0" lvl="0" indent="0" algn="ctr" rtl="0">
              <a:spcBef>
                <a:spcPts val="0"/>
              </a:spcBef>
              <a:spcAft>
                <a:spcPts val="0"/>
              </a:spcAft>
              <a:buNone/>
            </a:pPr>
            <a:endParaRPr/>
          </a:p>
          <a:p>
            <a:pPr marL="0" lvl="0" indent="0" algn="ctr"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9"/>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Literacy Policy</a:t>
            </a:r>
            <a:endParaRPr/>
          </a:p>
        </p:txBody>
      </p:sp>
      <p:sp>
        <p:nvSpPr>
          <p:cNvPr id="260" name="Google Shape;260;p69"/>
          <p:cNvSpPr txBox="1">
            <a:spLocks noGrp="1"/>
          </p:cNvSpPr>
          <p:nvPr>
            <p:ph type="body" idx="1"/>
          </p:nvPr>
        </p:nvSpPr>
        <p:spPr>
          <a:xfrm>
            <a:off x="430075" y="1183975"/>
            <a:ext cx="8283900" cy="3363600"/>
          </a:xfrm>
          <a:prstGeom prst="rect">
            <a:avLst/>
          </a:prstGeom>
        </p:spPr>
        <p:txBody>
          <a:bodyPr spcFirstLastPara="1" wrap="square" lIns="91425" tIns="91425" rIns="91425" bIns="91425" anchor="t" anchorCtr="0">
            <a:noAutofit/>
          </a:bodyPr>
          <a:lstStyle/>
          <a:p>
            <a:pPr marL="0" lvl="0" indent="0" algn="l" rtl="0">
              <a:spcBef>
                <a:spcPts val="750"/>
              </a:spcBef>
              <a:spcAft>
                <a:spcPts val="0"/>
              </a:spcAft>
              <a:buNone/>
            </a:pPr>
            <a:r>
              <a:rPr lang="en-US"/>
              <a:t>In alignment with 2021 Legislation, literacy policy updates were approved regarding the Science of Reading competencies. Policy updates included: </a:t>
            </a:r>
            <a:endParaRPr/>
          </a:p>
          <a:p>
            <a:pPr marL="457200" lvl="0" indent="-342900" algn="l" rtl="0">
              <a:spcBef>
                <a:spcPts val="750"/>
              </a:spcBef>
              <a:spcAft>
                <a:spcPts val="0"/>
              </a:spcAft>
              <a:buSzPts val="1800"/>
              <a:buChar char="•"/>
            </a:pPr>
            <a:r>
              <a:rPr lang="en-US"/>
              <a:t>Science of Reading competencies included for </a:t>
            </a:r>
            <a:r>
              <a:rPr lang="en-US" b="1"/>
              <a:t>all</a:t>
            </a:r>
            <a:r>
              <a:rPr lang="en-US"/>
              <a:t> literacy coursework</a:t>
            </a:r>
            <a:endParaRPr/>
          </a:p>
          <a:p>
            <a:pPr marL="457200" lvl="0" indent="-342900" algn="l" rtl="0">
              <a:spcBef>
                <a:spcPts val="0"/>
              </a:spcBef>
              <a:spcAft>
                <a:spcPts val="0"/>
              </a:spcAft>
              <a:buSzPts val="1800"/>
              <a:buChar char="•"/>
            </a:pPr>
            <a:r>
              <a:rPr lang="en-US"/>
              <a:t>Teacher Preparation Programs must align literacy coursework.</a:t>
            </a:r>
            <a:endParaRPr/>
          </a:p>
          <a:p>
            <a:pPr marL="914400" lvl="1" indent="-342900" algn="l" rtl="0">
              <a:spcBef>
                <a:spcPts val="0"/>
              </a:spcBef>
              <a:spcAft>
                <a:spcPts val="0"/>
              </a:spcAft>
              <a:buSzPts val="1800"/>
              <a:buChar char="•"/>
            </a:pPr>
            <a:r>
              <a:rPr lang="en-US"/>
              <a:t>Beginning with the </a:t>
            </a:r>
            <a:r>
              <a:rPr lang="en-US" b="1"/>
              <a:t>2024-2025</a:t>
            </a:r>
            <a:r>
              <a:rPr lang="en-US"/>
              <a:t> school year, </a:t>
            </a:r>
            <a:r>
              <a:rPr lang="en-US" b="1"/>
              <a:t>program completers</a:t>
            </a:r>
            <a:r>
              <a:rPr lang="en-US"/>
              <a:t> are required to have the updated literacy foundations/Science of Reading-aligned coursework.</a:t>
            </a:r>
            <a:endParaRPr/>
          </a:p>
          <a:p>
            <a:pPr marL="914400" lvl="1" indent="-342900" algn="l" rtl="0">
              <a:spcBef>
                <a:spcPts val="0"/>
              </a:spcBef>
              <a:spcAft>
                <a:spcPts val="0"/>
              </a:spcAft>
              <a:buSzPts val="1800"/>
              <a:buChar char="•"/>
            </a:pPr>
            <a:r>
              <a:rPr lang="en-US"/>
              <a:t>Mild/Moderate Special Education areas now require </a:t>
            </a:r>
            <a:r>
              <a:rPr lang="en-US" b="1"/>
              <a:t>9 semester hours </a:t>
            </a:r>
            <a:r>
              <a:rPr lang="en-US"/>
              <a:t>of literacy coursework.</a:t>
            </a:r>
            <a:endParaRPr/>
          </a:p>
          <a:p>
            <a:pPr marL="0" lvl="0" indent="0" algn="l" rtl="0">
              <a:spcBef>
                <a:spcPts val="750"/>
              </a:spcBef>
              <a:spcAft>
                <a:spcPts val="0"/>
              </a:spcAft>
              <a:buNone/>
            </a:pPr>
            <a:r>
              <a:rPr lang="en-US"/>
              <a:t>These updates are applicable to both </a:t>
            </a:r>
            <a:r>
              <a:rPr lang="en-US" b="1"/>
              <a:t>initial and add-on requirements</a:t>
            </a:r>
            <a:r>
              <a:rPr lang="en-US"/>
              <a:t> beginning </a:t>
            </a:r>
            <a:r>
              <a:rPr lang="en-US" b="1"/>
              <a:t>September 1, 2024.</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70"/>
          <p:cNvSpPr txBox="1">
            <a:spLocks noGrp="1"/>
          </p:cNvSpPr>
          <p:nvPr>
            <p:ph type="title"/>
          </p:nvPr>
        </p:nvSpPr>
        <p:spPr>
          <a:xfrm>
            <a:off x="430075" y="426175"/>
            <a:ext cx="8283900" cy="81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Literacy Coursework Timelines</a:t>
            </a:r>
            <a:endParaRPr/>
          </a:p>
        </p:txBody>
      </p:sp>
      <p:sp>
        <p:nvSpPr>
          <p:cNvPr id="267" name="Google Shape;267;p70"/>
          <p:cNvSpPr txBox="1">
            <a:spLocks noGrp="1"/>
          </p:cNvSpPr>
          <p:nvPr>
            <p:ph type="body" idx="1"/>
          </p:nvPr>
        </p:nvSpPr>
        <p:spPr>
          <a:xfrm>
            <a:off x="430075" y="1236175"/>
            <a:ext cx="8283900" cy="359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Beginning September 1, 2024, completers in teacher preparation programs must have the required number of semester hours or contact hour equivalent in the teaching of reading and literacy in alignment with the science of reading competencies as listed for the certifications below:</a:t>
            </a:r>
            <a:endParaRPr/>
          </a:p>
          <a:p>
            <a:pPr marL="457200" lvl="0" indent="-342900" algn="l" rtl="0">
              <a:spcBef>
                <a:spcPts val="0"/>
              </a:spcBef>
              <a:spcAft>
                <a:spcPts val="0"/>
              </a:spcAft>
              <a:buSzPts val="1800"/>
              <a:buFont typeface="Calibri"/>
              <a:buChar char="•"/>
            </a:pPr>
            <a:r>
              <a:rPr lang="en-US"/>
              <a:t>9 semester hours for Birth-K, PK-3, 1-5</a:t>
            </a:r>
            <a:endParaRPr/>
          </a:p>
          <a:p>
            <a:pPr marL="457200" lvl="0" indent="-342900" algn="l" rtl="0">
              <a:spcBef>
                <a:spcPts val="0"/>
              </a:spcBef>
              <a:spcAft>
                <a:spcPts val="0"/>
              </a:spcAft>
              <a:buSzPts val="1800"/>
              <a:buFont typeface="Calibri"/>
              <a:buChar char="•"/>
            </a:pPr>
            <a:r>
              <a:rPr lang="en-US"/>
              <a:t>6 semester hours for middle grades 4-8</a:t>
            </a:r>
            <a:endParaRPr/>
          </a:p>
          <a:p>
            <a:pPr marL="457200" lvl="0" indent="-342900" algn="l" rtl="0">
              <a:spcBef>
                <a:spcPts val="0"/>
              </a:spcBef>
              <a:spcAft>
                <a:spcPts val="0"/>
              </a:spcAft>
              <a:buSzPts val="1800"/>
              <a:buFont typeface="Calibri"/>
              <a:buChar char="•"/>
            </a:pPr>
            <a:r>
              <a:rPr lang="en-US"/>
              <a:t>3 semester hours for secondary 6-12 content areas, all-level K-12 areas</a:t>
            </a:r>
            <a:endParaRPr/>
          </a:p>
          <a:p>
            <a:pPr marL="457200" lvl="0" indent="-342900" algn="l" rtl="0">
              <a:spcBef>
                <a:spcPts val="0"/>
              </a:spcBef>
              <a:spcAft>
                <a:spcPts val="0"/>
              </a:spcAft>
              <a:buSzPts val="1800"/>
              <a:buFont typeface="Calibri"/>
              <a:buChar char="•"/>
            </a:pPr>
            <a:r>
              <a:rPr lang="en-US"/>
              <a:t>9 semester hours for certification in special education areas (early interventionist, hearing impaired, significant disabilities, visually impaired M/M special education 1-5, M/M special education 4-8, or M/M special education 6-12)</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71"/>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Literacy Competencies Overview</a:t>
            </a:r>
            <a:endParaRPr/>
          </a:p>
        </p:txBody>
      </p:sp>
      <p:sp>
        <p:nvSpPr>
          <p:cNvPr id="274" name="Google Shape;274;p71"/>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700"/>
              <a:t>In 2022, LDOE convened a literacy competencies work group that consisted of content experts, elementary and secondary educators, special education experts, school system leaders, and postsecondary education leaders. The work group:</a:t>
            </a:r>
            <a:endParaRPr sz="1700"/>
          </a:p>
          <a:p>
            <a:pPr marL="457200" lvl="0" indent="-336550" algn="l" rtl="0">
              <a:spcBef>
                <a:spcPts val="0"/>
              </a:spcBef>
              <a:spcAft>
                <a:spcPts val="0"/>
              </a:spcAft>
              <a:buSzPts val="1700"/>
              <a:buChar char="•"/>
            </a:pPr>
            <a:r>
              <a:rPr lang="en-US" sz="1700"/>
              <a:t>Developed the elementary ELA and Literacy Competencies in partnership with the LDOE.</a:t>
            </a:r>
            <a:endParaRPr sz="1700"/>
          </a:p>
          <a:p>
            <a:pPr marL="457200" lvl="0" indent="-336550" algn="l" rtl="0">
              <a:spcBef>
                <a:spcPts val="0"/>
              </a:spcBef>
              <a:spcAft>
                <a:spcPts val="0"/>
              </a:spcAft>
              <a:buSzPts val="1700"/>
              <a:buChar char="•"/>
            </a:pPr>
            <a:r>
              <a:rPr lang="en-US" sz="1700"/>
              <a:t>Ensured the competencies align with certification and licensure requirements.  </a:t>
            </a:r>
            <a:endParaRPr sz="1700" b="1"/>
          </a:p>
          <a:p>
            <a:pPr marL="0" lvl="0" indent="0" algn="l" rtl="0">
              <a:spcBef>
                <a:spcPts val="0"/>
              </a:spcBef>
              <a:spcAft>
                <a:spcPts val="0"/>
              </a:spcAft>
              <a:buNone/>
            </a:pPr>
            <a:endParaRPr sz="1700"/>
          </a:p>
          <a:p>
            <a:pPr marL="0" lvl="0" indent="0" algn="l" rtl="0">
              <a:spcBef>
                <a:spcPts val="0"/>
              </a:spcBef>
              <a:spcAft>
                <a:spcPts val="0"/>
              </a:spcAft>
              <a:buNone/>
            </a:pPr>
            <a:endParaRPr sz="1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72"/>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Literacy Competencies Overview</a:t>
            </a:r>
            <a:endParaRPr/>
          </a:p>
        </p:txBody>
      </p:sp>
      <p:sp>
        <p:nvSpPr>
          <p:cNvPr id="281" name="Google Shape;281;p72"/>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700"/>
              <a:t>In March 2022, BESE approved updated teacher preparation competencies to include the revisions endorsed by the workgroup. The teacher preparation competencies in literacy are required to be implemented across literacy courses. They identify essential knowledge and skills for teacher candidates seeking certification in:</a:t>
            </a:r>
            <a:endParaRPr sz="1700"/>
          </a:p>
          <a:p>
            <a:pPr marL="457200" lvl="0" indent="-336550" algn="l" rtl="0">
              <a:spcBef>
                <a:spcPts val="0"/>
              </a:spcBef>
              <a:spcAft>
                <a:spcPts val="0"/>
              </a:spcAft>
              <a:buSzPts val="1700"/>
              <a:buChar char="•"/>
            </a:pPr>
            <a:r>
              <a:rPr lang="en-US" sz="1700"/>
              <a:t>birth to kindergarten, </a:t>
            </a:r>
            <a:endParaRPr sz="1700"/>
          </a:p>
          <a:p>
            <a:pPr marL="457200" lvl="0" indent="-336550" algn="l" rtl="0">
              <a:spcBef>
                <a:spcPts val="0"/>
              </a:spcBef>
              <a:spcAft>
                <a:spcPts val="0"/>
              </a:spcAft>
              <a:buSzPts val="1700"/>
              <a:buChar char="•"/>
            </a:pPr>
            <a:r>
              <a:rPr lang="en-US" sz="1700"/>
              <a:t>pre-kindergarten – third grade, </a:t>
            </a:r>
            <a:endParaRPr sz="1700"/>
          </a:p>
          <a:p>
            <a:pPr marL="457200" lvl="0" indent="-336550" algn="l" rtl="0">
              <a:spcBef>
                <a:spcPts val="0"/>
              </a:spcBef>
              <a:spcAft>
                <a:spcPts val="0"/>
              </a:spcAft>
              <a:buSzPts val="1700"/>
              <a:buChar char="•"/>
            </a:pPr>
            <a:r>
              <a:rPr lang="en-US" sz="1700"/>
              <a:t>elementary grades 1-5, </a:t>
            </a:r>
            <a:endParaRPr sz="1700"/>
          </a:p>
          <a:p>
            <a:pPr marL="457200" lvl="0" indent="-336550" algn="l" rtl="0">
              <a:spcBef>
                <a:spcPts val="0"/>
              </a:spcBef>
              <a:spcAft>
                <a:spcPts val="0"/>
              </a:spcAft>
              <a:buSzPts val="1700"/>
              <a:buChar char="•"/>
            </a:pPr>
            <a:r>
              <a:rPr lang="en-US" sz="1700"/>
              <a:t>elementary grades 1-5 integrated to merged, </a:t>
            </a:r>
            <a:endParaRPr sz="1700"/>
          </a:p>
          <a:p>
            <a:pPr marL="457200" lvl="0" indent="-336550" algn="l" rtl="0">
              <a:spcBef>
                <a:spcPts val="0"/>
              </a:spcBef>
              <a:spcAft>
                <a:spcPts val="0"/>
              </a:spcAft>
              <a:buSzPts val="1700"/>
              <a:buChar char="•"/>
            </a:pPr>
            <a:r>
              <a:rPr lang="en-US" sz="1700"/>
              <a:t>English Language Arts grades 4-8, </a:t>
            </a:r>
            <a:endParaRPr sz="1700"/>
          </a:p>
          <a:p>
            <a:pPr marL="457200" lvl="0" indent="-336550" algn="l" rtl="0">
              <a:spcBef>
                <a:spcPts val="0"/>
              </a:spcBef>
              <a:spcAft>
                <a:spcPts val="0"/>
              </a:spcAft>
              <a:buSzPts val="1700"/>
              <a:buChar char="•"/>
            </a:pPr>
            <a:r>
              <a:rPr lang="en-US" sz="1700"/>
              <a:t>English Language Arts grades 4-8 integrated to merged, </a:t>
            </a:r>
            <a:endParaRPr sz="1700"/>
          </a:p>
          <a:p>
            <a:pPr marL="457200" lvl="0" indent="-336550" algn="l" rtl="0">
              <a:spcBef>
                <a:spcPts val="0"/>
              </a:spcBef>
              <a:spcAft>
                <a:spcPts val="0"/>
              </a:spcAft>
              <a:buSzPts val="1700"/>
              <a:buChar char="•"/>
            </a:pPr>
            <a:r>
              <a:rPr lang="en-US" sz="1700"/>
              <a:t>English Language Arts 6-12, and </a:t>
            </a:r>
            <a:endParaRPr sz="1700"/>
          </a:p>
          <a:p>
            <a:pPr marL="457200" lvl="0" indent="-336550" algn="l" rtl="0">
              <a:spcBef>
                <a:spcPts val="0"/>
              </a:spcBef>
              <a:spcAft>
                <a:spcPts val="0"/>
              </a:spcAft>
              <a:buSzPts val="1700"/>
              <a:buChar char="•"/>
            </a:pPr>
            <a:r>
              <a:rPr lang="en-US" sz="1700"/>
              <a:t>English Language Arts grades 6-12 integrated to merged.</a:t>
            </a:r>
            <a:endParaRPr sz="17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73"/>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Literacy Competencies Overview</a:t>
            </a:r>
            <a:endParaRPr/>
          </a:p>
        </p:txBody>
      </p:sp>
      <p:sp>
        <p:nvSpPr>
          <p:cNvPr id="288" name="Google Shape;288;p73"/>
          <p:cNvSpPr txBox="1">
            <a:spLocks noGrp="1"/>
          </p:cNvSpPr>
          <p:nvPr>
            <p:ph type="body" idx="1"/>
          </p:nvPr>
        </p:nvSpPr>
        <p:spPr>
          <a:xfrm>
            <a:off x="430075" y="1336375"/>
            <a:ext cx="8283900" cy="33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Aligned with the statute, the foundational literacy skills embedded in the </a:t>
            </a:r>
            <a:r>
              <a:rPr lang="en-US" u="sng">
                <a:solidFill>
                  <a:schemeClr val="hlink"/>
                </a:solidFill>
                <a:hlinkClick r:id="rId3"/>
              </a:rPr>
              <a:t>teacher preparation </a:t>
            </a:r>
            <a:r>
              <a:rPr lang="en-US" u="sng">
                <a:solidFill>
                  <a:schemeClr val="hlink"/>
                </a:solidFill>
                <a:hlinkClick r:id="rId3"/>
              </a:rPr>
              <a:t>competencies</a:t>
            </a:r>
            <a:r>
              <a:rPr lang="en-US"/>
              <a:t> include:</a:t>
            </a:r>
            <a:endParaRPr/>
          </a:p>
          <a:p>
            <a:pPr marL="457200" lvl="0" indent="-342900" algn="l" rtl="0">
              <a:spcBef>
                <a:spcPts val="0"/>
              </a:spcBef>
              <a:spcAft>
                <a:spcPts val="0"/>
              </a:spcAft>
              <a:buClr>
                <a:schemeClr val="dk1"/>
              </a:buClr>
              <a:buSzPts val="1800"/>
              <a:buChar char="•"/>
            </a:pPr>
            <a:r>
              <a:rPr lang="en-US"/>
              <a:t>Systematically addressing and teaching phonological awareness, phonics, fluency, vocabulary, and comprehension;</a:t>
            </a:r>
            <a:endParaRPr/>
          </a:p>
          <a:p>
            <a:pPr marL="457200" lvl="0" indent="-342900" algn="l" rtl="0">
              <a:spcBef>
                <a:spcPts val="0"/>
              </a:spcBef>
              <a:spcAft>
                <a:spcPts val="0"/>
              </a:spcAft>
              <a:buClr>
                <a:schemeClr val="dk1"/>
              </a:buClr>
              <a:buSzPts val="1800"/>
              <a:buChar char="•"/>
            </a:pPr>
            <a:r>
              <a:rPr lang="en-US"/>
              <a:t>Differentiating instruction for teaching students with advanced literacy skills and students with significant literacy deficiencies, including dyslexia; </a:t>
            </a:r>
            <a:endParaRPr/>
          </a:p>
          <a:p>
            <a:pPr marL="457200" lvl="0" indent="-342900" algn="l" rtl="0">
              <a:spcBef>
                <a:spcPts val="0"/>
              </a:spcBef>
              <a:spcAft>
                <a:spcPts val="0"/>
              </a:spcAft>
              <a:buClr>
                <a:schemeClr val="dk1"/>
              </a:buClr>
              <a:buSzPts val="1800"/>
              <a:buChar char="•"/>
            </a:pPr>
            <a:r>
              <a:rPr lang="en-US"/>
              <a:t>How to implement effective literacy instruction using high-quality instructional materials and administer literacy assessments to students and use the resulting data to improve literacy instruction for students;</a:t>
            </a:r>
            <a:endParaRPr/>
          </a:p>
          <a:p>
            <a:pPr marL="457200" lvl="0" indent="-342900" algn="l" rtl="0">
              <a:spcBef>
                <a:spcPts val="0"/>
              </a:spcBef>
              <a:spcAft>
                <a:spcPts val="0"/>
              </a:spcAft>
              <a:buClr>
                <a:schemeClr val="dk1"/>
              </a:buClr>
              <a:buSzPts val="1800"/>
              <a:buChar char="•"/>
            </a:pPr>
            <a:r>
              <a:rPr lang="en-US"/>
              <a:t>Systematically and explicitly address behavior management, trauma-informed principles and practices for the classroom, and other developmentally-appropriate supports to ensure that students can effectively access literacy instruction.</a:t>
            </a:r>
            <a:endParaRPr/>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LA Believes">
  <a:themeElements>
    <a:clrScheme name="LA Believes 1">
      <a:dk1>
        <a:srgbClr val="385463"/>
      </a:dk1>
      <a:lt1>
        <a:srgbClr val="FFFFFF"/>
      </a:lt1>
      <a:dk2>
        <a:srgbClr val="434343"/>
      </a:dk2>
      <a:lt2>
        <a:srgbClr val="CCCCCC"/>
      </a:lt2>
      <a:accent1>
        <a:srgbClr val="9AB185"/>
      </a:accent1>
      <a:accent2>
        <a:srgbClr val="7E87BE"/>
      </a:accent2>
      <a:accent3>
        <a:srgbClr val="BE842B"/>
      </a:accent3>
      <a:accent4>
        <a:srgbClr val="20B6A6"/>
      </a:accent4>
      <a:accent5>
        <a:srgbClr val="648146"/>
      </a:accent5>
      <a:accent6>
        <a:srgbClr val="BDBFDA"/>
      </a:accent6>
      <a:hlink>
        <a:srgbClr val="00AAB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2918</Words>
  <Application>Microsoft Office PowerPoint</Application>
  <PresentationFormat>On-screen Show (16:9)</PresentationFormat>
  <Paragraphs>280</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Roboto</vt:lpstr>
      <vt:lpstr>Arial</vt:lpstr>
      <vt:lpstr>Calibri</vt:lpstr>
      <vt:lpstr>LA Believes</vt:lpstr>
      <vt:lpstr>Louisiana Literacy        Advisory Commission October 23, 2023</vt:lpstr>
      <vt:lpstr>Agenda</vt:lpstr>
      <vt:lpstr>Call to Order  Roll Call  Approval of minutes from August 28, 2023</vt:lpstr>
      <vt:lpstr>  IV. Consideration of an update report regarding Educator Preparation Providers   </vt:lpstr>
      <vt:lpstr>Literacy Policy</vt:lpstr>
      <vt:lpstr>Literacy Coursework Timelines</vt:lpstr>
      <vt:lpstr>Literacy Competencies Overview</vt:lpstr>
      <vt:lpstr>Literacy Competencies Overview</vt:lpstr>
      <vt:lpstr>Literacy Competencies Overview</vt:lpstr>
      <vt:lpstr>Literacy Competencies Implementation</vt:lpstr>
      <vt:lpstr>Program Assurances and Approvals</vt:lpstr>
      <vt:lpstr>ELA Collaborative Overview and Outcomes</vt:lpstr>
      <vt:lpstr>Training Provider to Preparation Program Faculty</vt:lpstr>
      <vt:lpstr>Literacy Exam Update</vt:lpstr>
      <vt:lpstr>Continued: Literacy Exam Update</vt:lpstr>
      <vt:lpstr>  V.  Consideration of proposed revisions to Bulletin 1566 - Pupil Progression Policies and Procedures in response to Act 422 of the 2023 Regular Legislative Session   </vt:lpstr>
      <vt:lpstr>Act 422</vt:lpstr>
      <vt:lpstr>  VI.  Consideration of an update on LLAC Subcommittees   </vt:lpstr>
      <vt:lpstr>LLAC Subcommittees</vt:lpstr>
      <vt:lpstr>Adolescent Literacy Subcommittee</vt:lpstr>
      <vt:lpstr>Next Steps for Adolescent Literacy Subcommittee</vt:lpstr>
      <vt:lpstr>Data Subcommittee</vt:lpstr>
      <vt:lpstr>Data Subcommittee</vt:lpstr>
      <vt:lpstr>Dyslexia Subcommittee</vt:lpstr>
      <vt:lpstr>Dyslexia Subcommittee</vt:lpstr>
      <vt:lpstr>Early Childhood Subcommittee </vt:lpstr>
      <vt:lpstr>Early Childhood Subcommittee  </vt:lpstr>
      <vt:lpstr>Early Childhood Subcommittee </vt:lpstr>
      <vt:lpstr>Funding Subcommittee</vt:lpstr>
      <vt:lpstr>PowerPoint Presentation</vt:lpstr>
      <vt:lpstr>Future Meeting 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Louisiana Literacy        Advisory Commission October 23, 2023</dc:title>
  <dc:creator>Sarah Stohlman</dc:creator>
  <cp:lastModifiedBy>Sarah Stohlman</cp:lastModifiedBy>
  <cp:revision>1</cp:revision>
  <dcterms:modified xsi:type="dcterms:W3CDTF">2023-10-26T13:21:02Z</dcterms:modified>
</cp:coreProperties>
</file>