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3.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41" r:id="rId1"/>
    <p:sldMasterId id="2147483742" r:id="rId2"/>
    <p:sldMasterId id="2147483743" r:id="rId3"/>
    <p:sldMasterId id="2147483744" r:id="rId4"/>
  </p:sldMasterIdLst>
  <p:notesMasterIdLst>
    <p:notesMasterId r:id="rId7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 id="300" r:id="rId49"/>
    <p:sldId id="301" r:id="rId50"/>
    <p:sldId id="302" r:id="rId51"/>
    <p:sldId id="303" r:id="rId52"/>
    <p:sldId id="304" r:id="rId53"/>
    <p:sldId id="305" r:id="rId54"/>
    <p:sldId id="306" r:id="rId55"/>
    <p:sldId id="307" r:id="rId56"/>
    <p:sldId id="308" r:id="rId57"/>
    <p:sldId id="309" r:id="rId58"/>
    <p:sldId id="310" r:id="rId59"/>
    <p:sldId id="311" r:id="rId60"/>
    <p:sldId id="312" r:id="rId61"/>
    <p:sldId id="313" r:id="rId62"/>
    <p:sldId id="314" r:id="rId63"/>
    <p:sldId id="315" r:id="rId64"/>
    <p:sldId id="316" r:id="rId65"/>
    <p:sldId id="317" r:id="rId66"/>
    <p:sldId id="318" r:id="rId67"/>
    <p:sldId id="319" r:id="rId68"/>
    <p:sldId id="320" r:id="rId69"/>
    <p:sldId id="321" r:id="rId70"/>
    <p:sldId id="322" r:id="rId71"/>
    <p:sldId id="323" r:id="rId72"/>
    <p:sldId id="324" r:id="rId73"/>
  </p:sldIdLst>
  <p:sldSz cx="9144000" cy="5143500" type="screen16x9"/>
  <p:notesSz cx="6858000" cy="9144000"/>
  <p:embeddedFontLst>
    <p:embeddedFont>
      <p:font typeface="Public Sans Medium" pitchFamily="2" charset="0"/>
      <p:regular r:id="rId75"/>
      <p:bold r:id="rId76"/>
      <p:italic r:id="rId77"/>
      <p:boldItalic r:id="rId78"/>
    </p:embeddedFont>
    <p:embeddedFont>
      <p:font typeface="Source Sans 3 Medium"/>
      <p:regular r:id="rId79"/>
      <p:bold r:id="rId80"/>
      <p:italic r:id="rId81"/>
      <p:boldItalic r:id="rId82"/>
    </p:embeddedFont>
    <p:embeddedFont>
      <p:font typeface="Public Sans" pitchFamily="2" charset="0"/>
      <p:regular r:id="rId83"/>
      <p:bold r:id="rId84"/>
      <p:italic r:id="rId85"/>
      <p:boldItalic r:id="rId86"/>
    </p:embeddedFont>
    <p:embeddedFont>
      <p:font typeface="Public Sans SemiBold" pitchFamily="2" charset="0"/>
      <p:regular r:id="rId87"/>
      <p:bold r:id="rId88"/>
      <p:italic r:id="rId89"/>
      <p:boldItalic r:id="rId90"/>
    </p:embeddedFont>
    <p:embeddedFont>
      <p:font typeface="Calibri" panose="020F0502020204030204" pitchFamily="34" charset="0"/>
      <p:regular r:id="rId91"/>
      <p:bold r:id="rId92"/>
      <p:italic r:id="rId93"/>
      <p:boldItalic r:id="rId9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F291333-5F76-443D-B948-7BEC18E367F0}">
  <a:tblStyle styleId="{2F291333-5F76-443D-B948-7BEC18E367F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088740E-379A-439F-A956-CA50C422D3F8}" styleName="Table_1">
    <a:wholeTbl>
      <a:tcTxStyle>
        <a:font>
          <a:latin typeface="Arial"/>
          <a:ea typeface="Arial"/>
          <a:cs typeface="Arial"/>
        </a:font>
        <a:srgbClr val="000000"/>
      </a:tcTxStyle>
      <a:tcStyle>
        <a:tcBdr>
          <a:left>
            <a:ln w="6350" cap="flat" cmpd="sng">
              <a:solidFill>
                <a:srgbClr val="000000"/>
              </a:solidFill>
              <a:prstDash val="solid"/>
              <a:round/>
              <a:headEnd type="none" w="sm" len="sm"/>
              <a:tailEnd type="none" w="sm" len="sm"/>
            </a:ln>
          </a:left>
          <a:right>
            <a:ln w="6350" cap="flat" cmpd="sng">
              <a:solidFill>
                <a:srgbClr val="000000"/>
              </a:solidFill>
              <a:prstDash val="solid"/>
              <a:round/>
              <a:headEnd type="none" w="sm" len="sm"/>
              <a:tailEnd type="none" w="sm" len="sm"/>
            </a:ln>
          </a:right>
          <a:top>
            <a:ln w="6350" cap="flat" cmpd="sng">
              <a:solidFill>
                <a:srgbClr val="000000"/>
              </a:solidFill>
              <a:prstDash val="solid"/>
              <a:round/>
              <a:headEnd type="none" w="sm" len="sm"/>
              <a:tailEnd type="none" w="sm" len="sm"/>
            </a:ln>
          </a:top>
          <a:bottom>
            <a:ln w="6350" cap="flat" cmpd="sng">
              <a:solidFill>
                <a:srgbClr val="000000"/>
              </a:solidFill>
              <a:prstDash val="solid"/>
              <a:round/>
              <a:headEnd type="none" w="sm" len="sm"/>
              <a:tailEnd type="none" w="sm" len="sm"/>
            </a:ln>
          </a:bottom>
          <a:insideH>
            <a:ln w="6350" cap="flat" cmpd="sng">
              <a:solidFill>
                <a:srgbClr val="000000"/>
              </a:solidFill>
              <a:prstDash val="solid"/>
              <a:round/>
              <a:headEnd type="none" w="sm" len="sm"/>
              <a:tailEnd type="none" w="sm" len="sm"/>
            </a:ln>
          </a:insideH>
          <a:insideV>
            <a:ln w="635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B4C1E89-AA29-4D2A-92DD-FC235B751DBA}" styleName="Table_2">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72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font" Target="fonts/font2.fntdata"/><Relationship Id="rId84" Type="http://schemas.openxmlformats.org/officeDocument/2006/relationships/font" Target="fonts/font10.fntdata"/><Relationship Id="rId89" Type="http://schemas.openxmlformats.org/officeDocument/2006/relationships/font" Target="fonts/font15.fntdata"/><Relationship Id="rId97"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font" Target="fonts/font18.fntdata"/><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79" Type="http://schemas.openxmlformats.org/officeDocument/2006/relationships/font" Target="fonts/font5.fntdata"/><Relationship Id="rId87" Type="http://schemas.openxmlformats.org/officeDocument/2006/relationships/font" Target="fonts/font13.fntdata"/><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font" Target="fonts/font8.fntdata"/><Relationship Id="rId90" Type="http://schemas.openxmlformats.org/officeDocument/2006/relationships/font" Target="fonts/font16.fntdata"/><Relationship Id="rId95" Type="http://schemas.openxmlformats.org/officeDocument/2006/relationships/presProps" Target="presProp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font" Target="fonts/font3.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font" Target="fonts/font19.fntdata"/><Relationship Id="rId98"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font" Target="fonts/font17.fntdata"/><Relationship Id="rId9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font" Target="fonts/font20.fntdata"/><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louisianabelieves.com/docs/default-source/assessment-guidance/using-leap-social-studies-rubrics.docx?sfvrsn=65676e18_2"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3" Type="http://schemas.openxmlformats.org/officeDocument/2006/relationships/hyperlink" Target="https://www.louisianabelieves.com/docs/default-source/academic-curriculum/2022-k-12-louisiana-student-standards-for-social-studies.pdf?sfvrsn=df396518_20" TargetMode="External"/><Relationship Id="rId2" Type="http://schemas.openxmlformats.org/officeDocument/2006/relationships/slide" Target="../slides/slide67.xml"/><Relationship Id="rId1" Type="http://schemas.openxmlformats.org/officeDocument/2006/relationships/notesMaster" Target="../notesMasters/notesMaster1.xml"/><Relationship Id="rId4" Type="http://schemas.openxmlformats.org/officeDocument/2006/relationships/hyperlink" Target="https://www.louisianabelieves.com/docs/default-source/curricular-resources/2022-2023-imr-rubric---social-studies-k-12.pdf?sfvrsn=8a126218_4" TargetMode="External"/></Relationships>
</file>

<file path=ppt/notesSlides/_rels/notesSlide6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slide" Target="../slides/slide68.xml"/><Relationship Id="rId1" Type="http://schemas.openxmlformats.org/officeDocument/2006/relationships/notesMaster" Target="../notesMasters/notesMaster1.xml"/><Relationship Id="rId4" Type="http://schemas.openxmlformats.org/officeDocument/2006/relationships/hyperlink" Target="mailto:classroomsupporttoolbox@la.gov" TargetMode="Externa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g278dab4951c_2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9" name="Google Shape;679;g278dab4951c_2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Welcome to Understanding the LEAP Rubric Through the HQIM Lens. This professional learning module is the result of collaboration between the LDOE social studies assessment team and the LDOE social studies academic content team. I am </a:t>
            </a:r>
            <a:r>
              <a:rPr lang="en" i="1">
                <a:latin typeface="Public Sans"/>
                <a:ea typeface="Public Sans"/>
                <a:cs typeface="Public Sans"/>
                <a:sym typeface="Public Sans"/>
              </a:rPr>
              <a:t>(insert presenter name and title)</a:t>
            </a:r>
            <a:r>
              <a:rPr lang="en">
                <a:latin typeface="Public Sans"/>
                <a:ea typeface="Public Sans"/>
                <a:cs typeface="Public Sans"/>
                <a:sym typeface="Public Sans"/>
              </a:rPr>
              <a:t>. </a:t>
            </a:r>
            <a:r>
              <a:rPr lang="en">
                <a:solidFill>
                  <a:schemeClr val="dk1"/>
                </a:solidFill>
                <a:latin typeface="Public Sans"/>
                <a:ea typeface="Public Sans"/>
                <a:cs typeface="Public Sans"/>
                <a:sym typeface="Public Sans"/>
              </a:rPr>
              <a:t>By taking advantage of the information and resources in this presentation, not only will it increase teacher effectiveness, it will undoubtedly improve student outcomes! We want everyone to be successful! Make sure you have a copy of the note catcher document so you can fully participate in today’s learning.</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9"/>
        <p:cNvGrpSpPr/>
        <p:nvPr/>
      </p:nvGrpSpPr>
      <p:grpSpPr>
        <a:xfrm>
          <a:off x="0" y="0"/>
          <a:ext cx="0" cy="0"/>
          <a:chOff x="0" y="0"/>
          <a:chExt cx="0" cy="0"/>
        </a:xfrm>
      </p:grpSpPr>
      <p:sp>
        <p:nvSpPr>
          <p:cNvPr id="780" name="Google Shape;780;g30a3a741af2_0_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1" name="Google Shape;781;g30a3a741af2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latin typeface="Public Sans"/>
                <a:ea typeface="Public Sans"/>
                <a:cs typeface="Public Sans"/>
                <a:sym typeface="Public Sans"/>
              </a:rPr>
              <a:t>: Here is the LEAP Social Studies General Constructed Response Rubric. There is also a copy of this in your note catcher.</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To get four points, students must write a response that includes 2 complete explanations and/or descriptions as required by the prompt. A prompt will never ask for more than two explanations or descriptions or only one explanation or description. A prompt will always ask students to give 2. To get 3 points, students must write a response that includes one complete explanation or description and an identification of a second component, but does not include enough to be considered a complete explanation or description. The next slide details the differences between a complete explanation or description and an identification.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There are two different ways to get 2 points. Either the response has one complete explanation or description, or the response has two identifications without enough to be considered complete explanations or descriptions.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There are also two different ways to get one point. Either the response includes an identification of one component, or the response include some information related to the prompt that demonstrates accurate social studies content knowledge, but does not directly address the requirements of the prompt. An example of this is if a prompt asks a student to explain two impacts of the Magna Carta, but the student answers providing information about the Magna Carta. If a response is scored as a 0, it includes only incorrect or irrelevant information or it is left blank.  </a:t>
            </a:r>
            <a:endParaRPr>
              <a:latin typeface="Public Sans"/>
              <a:ea typeface="Public Sans"/>
              <a:cs typeface="Public Sans"/>
              <a:sym typeface="Public Sans"/>
            </a:endParaRPr>
          </a:p>
          <a:p>
            <a:pPr marL="0" lvl="0" indent="0" algn="l" rtl="0">
              <a:spcBef>
                <a:spcPts val="0"/>
              </a:spcBef>
              <a:spcAft>
                <a:spcPts val="0"/>
              </a:spcAft>
              <a:buNone/>
            </a:pPr>
            <a:endParaRPr sz="100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7"/>
        <p:cNvGrpSpPr/>
        <p:nvPr/>
      </p:nvGrpSpPr>
      <p:grpSpPr>
        <a:xfrm>
          <a:off x="0" y="0"/>
          <a:ext cx="0" cy="0"/>
          <a:chOff x="0" y="0"/>
          <a:chExt cx="0" cy="0"/>
        </a:xfrm>
      </p:grpSpPr>
      <p:sp>
        <p:nvSpPr>
          <p:cNvPr id="788" name="Google Shape;788;g302a3d1f54b_0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9" name="Google Shape;789;g302a3d1f54b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a:t>
            </a:r>
            <a:r>
              <a:rPr lang="en">
                <a:latin typeface="Public Sans"/>
                <a:ea typeface="Public Sans"/>
                <a:cs typeface="Public Sans"/>
                <a:sym typeface="Public Sans"/>
              </a:rPr>
              <a:t> As you saw on the previous slide, the LEAP constructed response rubric uses the words explanation, description, and identification to determine a student’s score, and there is a section dedicated to these definitions in your note catcher. A complete explanation or description is worth 2 points on the rubric. To be considered a complete explanation, a student’s response provides an answer to the prompt with information about how or why a component is relevant. For example, a student’s response provides enough information to demonstrate their understanding of why an event led to an outcome. To be considered a complete description, a student’s response provides an answer to the prompt with information about what a component is. For example, a student’s response provides enough information to demonstrate their understanding of what a specific event was.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An identification is worth 1 point on the rubric. To be considered an identification, a student’s response provides a basic answer to the question without enough detail to be considered a complete explanation or description. For example, the response includes an event, but does not give the what, how, or why to demonstrate full understanding. </a:t>
            </a:r>
            <a:endParaRPr>
              <a:latin typeface="Public Sans"/>
              <a:ea typeface="Public Sans"/>
              <a:cs typeface="Public Sans"/>
              <a:sym typeface="Public San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g2f929e3a147_1_16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8" name="Google Shape;798;g2f929e3a147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Let’s check our understanding by using the LEAP constructed response rubric to score some sample responses. You will need your note catcher for this next section. </a:t>
            </a:r>
            <a:endParaRPr>
              <a:latin typeface="Public Sans"/>
              <a:ea typeface="Public Sans"/>
              <a:cs typeface="Public Sans"/>
              <a:sym typeface="Public San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3"/>
        <p:cNvGrpSpPr/>
        <p:nvPr/>
      </p:nvGrpSpPr>
      <p:grpSpPr>
        <a:xfrm>
          <a:off x="0" y="0"/>
          <a:ext cx="0" cy="0"/>
          <a:chOff x="0" y="0"/>
          <a:chExt cx="0" cy="0"/>
        </a:xfrm>
      </p:grpSpPr>
      <p:sp>
        <p:nvSpPr>
          <p:cNvPr id="804" name="Google Shape;804;g2f95b3e97ed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5" name="Google Shape;805;g2f95b3e97ed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a:t>
            </a:r>
            <a:r>
              <a:rPr lang="en">
                <a:latin typeface="Public Sans"/>
                <a:ea typeface="Public Sans"/>
                <a:cs typeface="Public Sans"/>
                <a:sym typeface="Public Sans"/>
              </a:rPr>
              <a:t> Here is a prompt that is compatible with the LEAP constructed response rubric. These are also provided for you in your note catcher. The prompt reads, “explain two</a:t>
            </a:r>
            <a:r>
              <a:rPr lang="en" b="1">
                <a:latin typeface="Public Sans"/>
                <a:ea typeface="Public Sans"/>
                <a:cs typeface="Public Sans"/>
                <a:sym typeface="Public Sans"/>
              </a:rPr>
              <a:t> </a:t>
            </a:r>
            <a:r>
              <a:rPr lang="en">
                <a:latin typeface="Public Sans"/>
                <a:ea typeface="Public Sans"/>
                <a:cs typeface="Public Sans"/>
                <a:sym typeface="Public Sans"/>
              </a:rPr>
              <a:t>different effects the Magna Carta had on England.” As you can see, this prompt is asking for 2 explanations.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The general language is taken out of the general rubric and replaced with the specific language of the prompt. With this prompt, a student will need to correctly explain two different effects that the Magna Carta had on England to receive 4 points. A student will need to correctly explain one effect that the Magna Carta had on England and identify a second effect without explaining it to receive 3 points. To receive 2 points a student’s response will have to either identify 2 different effects without explaining either or</a:t>
            </a:r>
            <a:r>
              <a:rPr lang="en" b="1">
                <a:latin typeface="Public Sans"/>
                <a:ea typeface="Public Sans"/>
                <a:cs typeface="Public Sans"/>
                <a:sym typeface="Public Sans"/>
              </a:rPr>
              <a:t> </a:t>
            </a:r>
            <a:r>
              <a:rPr lang="en">
                <a:latin typeface="Public Sans"/>
                <a:ea typeface="Public Sans"/>
                <a:cs typeface="Public Sans"/>
                <a:sym typeface="Public Sans"/>
              </a:rPr>
              <a:t>correctly explain one effect that the Magna Carta had on England. To receive 1 point a student’s response will have to either identify one effect without explaining it or include some correct information about the Magna Carta. </a:t>
            </a:r>
            <a:endParaRPr>
              <a:latin typeface="Public Sans"/>
              <a:ea typeface="Public Sans"/>
              <a:cs typeface="Public Sans"/>
              <a:sym typeface="Public San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2"/>
        <p:cNvGrpSpPr/>
        <p:nvPr/>
      </p:nvGrpSpPr>
      <p:grpSpPr>
        <a:xfrm>
          <a:off x="0" y="0"/>
          <a:ext cx="0" cy="0"/>
          <a:chOff x="0" y="0"/>
          <a:chExt cx="0" cy="0"/>
        </a:xfrm>
      </p:grpSpPr>
      <p:sp>
        <p:nvSpPr>
          <p:cNvPr id="813" name="Google Shape;813;g2fa04b94aab_9_21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4" name="Google Shape;814;g2fa04b94aab_9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a:t>
            </a:r>
            <a:r>
              <a:rPr lang="en">
                <a:latin typeface="Public Sans"/>
                <a:ea typeface="Public Sans"/>
                <a:cs typeface="Public Sans"/>
                <a:sym typeface="Public Sans"/>
              </a:rPr>
              <a:t> Here is a sample response to the prompt, “explain two different effects that the Magna Carta had on England.” The yellow highlight shows identifications of an answer to the prompt and the underlined portion shows the extension of the identification. There is not enough information given with the second effect to count it as an explanation, but the student receives credit for identifying a second effect the Magna Carta had on England.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Take a moment to think silently about what the score for this response may be, and write it down on your note catcher. </a:t>
            </a:r>
            <a:endParaRPr>
              <a:latin typeface="Public Sans"/>
              <a:ea typeface="Public Sans"/>
              <a:cs typeface="Public Sans"/>
              <a:sym typeface="Public Sans"/>
            </a:endParaRPr>
          </a:p>
          <a:p>
            <a:pPr marL="0" lvl="0" indent="0" algn="l" rtl="0">
              <a:spcBef>
                <a:spcPts val="0"/>
              </a:spcBef>
              <a:spcAft>
                <a:spcPts val="0"/>
              </a:spcAft>
              <a:buNone/>
            </a:pPr>
            <a:r>
              <a:rPr lang="en" i="1">
                <a:latin typeface="Public Sans"/>
                <a:ea typeface="Public Sans"/>
                <a:cs typeface="Public Sans"/>
                <a:sym typeface="Public Sans"/>
              </a:rPr>
              <a:t>Facilitator will pause here for participants to think and write in their note catcher. </a:t>
            </a:r>
            <a:endParaRPr i="1">
              <a:latin typeface="Public Sans"/>
              <a:ea typeface="Public Sans"/>
              <a:cs typeface="Public Sans"/>
              <a:sym typeface="Public Sans"/>
            </a:endParaRPr>
          </a:p>
          <a:p>
            <a:pPr marL="0" lvl="0" indent="0" algn="l" rtl="0">
              <a:spcBef>
                <a:spcPts val="0"/>
              </a:spcBef>
              <a:spcAft>
                <a:spcPts val="0"/>
              </a:spcAft>
              <a:buNone/>
            </a:pPr>
            <a:endParaRPr>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 such as the one provided below.</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latin typeface="Public Sans"/>
                <a:ea typeface="Public Sans"/>
                <a:cs typeface="Public Sans"/>
                <a:sym typeface="Public Sans"/>
              </a:rPr>
              <a:t>For in-person facilitation:</a:t>
            </a:r>
            <a:endParaRPr i="1">
              <a:latin typeface="Public Sans"/>
              <a:ea typeface="Public Sans"/>
              <a:cs typeface="Public Sans"/>
              <a:sym typeface="Public Sans"/>
            </a:endParaRPr>
          </a:p>
          <a:p>
            <a:pPr marL="0" lvl="0" indent="0" algn="l" rtl="0">
              <a:spcBef>
                <a:spcPts val="0"/>
              </a:spcBef>
              <a:spcAft>
                <a:spcPts val="0"/>
              </a:spcAft>
              <a:buNone/>
            </a:pPr>
            <a:r>
              <a:rPr lang="en" i="1">
                <a:latin typeface="Public Sans"/>
                <a:ea typeface="Public Sans"/>
                <a:cs typeface="Public Sans"/>
                <a:sym typeface="Public Sans"/>
              </a:rPr>
              <a:t>Facilitator will pause here to have teachers think and write in their note catcher.</a:t>
            </a:r>
            <a:endParaRPr i="1">
              <a:latin typeface="Public Sans"/>
              <a:ea typeface="Public Sans"/>
              <a:cs typeface="Public Sans"/>
              <a:sym typeface="Public Sans"/>
            </a:endParaRPr>
          </a:p>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On the count of 3, hold up your fingers to show what you think this response scores on the CR rubric. </a:t>
            </a:r>
            <a:endParaRPr>
              <a:latin typeface="Public Sans"/>
              <a:ea typeface="Public Sans"/>
              <a:cs typeface="Public Sans"/>
              <a:sym typeface="Public Sans"/>
            </a:endParaRPr>
          </a:p>
          <a:p>
            <a:pPr marL="0" lvl="0" indent="0" algn="l" rtl="0">
              <a:spcBef>
                <a:spcPts val="0"/>
              </a:spcBef>
              <a:spcAft>
                <a:spcPts val="0"/>
              </a:spcAft>
              <a:buNone/>
            </a:pPr>
            <a:r>
              <a:rPr lang="en" i="1">
                <a:latin typeface="Public Sans"/>
                <a:ea typeface="Public Sans"/>
                <a:cs typeface="Public Sans"/>
                <a:sym typeface="Public Sans"/>
              </a:rPr>
              <a:t>Facilitator will check for understanding here. </a:t>
            </a:r>
            <a:endParaRPr i="1">
              <a:latin typeface="Public Sans"/>
              <a:ea typeface="Public Sans"/>
              <a:cs typeface="Public Sans"/>
              <a:sym typeface="Public Sans"/>
            </a:endParaRPr>
          </a:p>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When I say go, give somebody in the room a high-five. Ready, set, go! </a:t>
            </a:r>
            <a:endParaRPr>
              <a:latin typeface="Public Sans"/>
              <a:ea typeface="Public Sans"/>
              <a:cs typeface="Public Sans"/>
              <a:sym typeface="Public Sans"/>
            </a:endParaRPr>
          </a:p>
          <a:p>
            <a:pPr marL="0" lvl="0" indent="0" algn="l" rtl="0">
              <a:spcBef>
                <a:spcPts val="0"/>
              </a:spcBef>
              <a:spcAft>
                <a:spcPts val="0"/>
              </a:spcAft>
              <a:buNone/>
            </a:pPr>
            <a:r>
              <a:rPr lang="en" i="1">
                <a:latin typeface="Public Sans"/>
                <a:ea typeface="Public Sans"/>
                <a:cs typeface="Public Sans"/>
                <a:sym typeface="Public Sans"/>
              </a:rPr>
              <a:t>Facilitator will wait for each person in the room to give a high-five. </a:t>
            </a:r>
            <a:endParaRPr i="1">
              <a:latin typeface="Public Sans"/>
              <a:ea typeface="Public Sans"/>
              <a:cs typeface="Public Sans"/>
              <a:sym typeface="Public Sans"/>
            </a:endParaRPr>
          </a:p>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The person you high-fived is now your partner! Now, stand up and figure out which partner is taller. Whoever is the tallest partner will be partner A. Partner B, talk to partner A about what this student could have added to make their response a 4. What is missing? Parter A will listen and then give their thoughts to Partner B when they are done talking. </a:t>
            </a:r>
            <a:endParaRPr>
              <a:latin typeface="Public Sans"/>
              <a:ea typeface="Public Sans"/>
              <a:cs typeface="Public Sans"/>
              <a:sym typeface="Public Sans"/>
            </a:endParaRPr>
          </a:p>
          <a:p>
            <a:pPr marL="0" lvl="0" indent="0" algn="l" rtl="0">
              <a:spcBef>
                <a:spcPts val="0"/>
              </a:spcBef>
              <a:spcAft>
                <a:spcPts val="0"/>
              </a:spcAft>
              <a:buNone/>
            </a:pPr>
            <a:r>
              <a:rPr lang="en" i="1">
                <a:latin typeface="Public Sans"/>
                <a:ea typeface="Public Sans"/>
                <a:cs typeface="Public Sans"/>
                <a:sym typeface="Public Sans"/>
              </a:rPr>
              <a:t>Facilitator will wait for partner sharing to be done. Then the facilitator will reveal the actual score of the response. </a:t>
            </a:r>
            <a:endParaRPr i="1">
              <a:latin typeface="Public Sans"/>
              <a:ea typeface="Public Sans"/>
              <a:cs typeface="Public Sans"/>
              <a:sym typeface="Public Sans"/>
            </a:endParaRPr>
          </a:p>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This response scores a 3. They are missing an explanation of the second effect. </a:t>
            </a:r>
            <a:endParaRPr>
              <a:latin typeface="Public Sans"/>
              <a:ea typeface="Public Sans"/>
              <a:cs typeface="Public Sans"/>
              <a:sym typeface="Public San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2"/>
        <p:cNvGrpSpPr/>
        <p:nvPr/>
      </p:nvGrpSpPr>
      <p:grpSpPr>
        <a:xfrm>
          <a:off x="0" y="0"/>
          <a:ext cx="0" cy="0"/>
          <a:chOff x="0" y="0"/>
          <a:chExt cx="0" cy="0"/>
        </a:xfrm>
      </p:grpSpPr>
      <p:sp>
        <p:nvSpPr>
          <p:cNvPr id="823" name="Google Shape;823;g2fa27685781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4" name="Google Shape;824;g2fa27685781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Facilitator: Here is another sample response to the prompt, “explain two different effects that the Magna Carta had on England.” Take a moment to think silently about what the score for this response may be, and write it down on your note catcher.</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pause here for participants to think and write in their note catcher.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 such as the one provided below.</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For in-person facilitation:</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On the count of 3, hold up your fingers to show what you think this response scores on the CR rubric.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Facilitator will check for understanding here.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You already have your partners, so give them a thumbs up. It is Partner A’s turn to speak first this time. Partner A, what could this student have done to make this a 4? What is missing? Partner B, listen first then give Partner A your thoughts.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Facilitator will wait for partner sharing to be done. Then the facilitator will reveal the actual score of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response scores a 4. Although not in paragraph form, this student has included all elements that are required in their response with identifications highlighted in yellow and explanations underlined.</a:t>
            </a:r>
            <a:endParaRPr>
              <a:solidFill>
                <a:schemeClr val="dk1"/>
              </a:solidFill>
              <a:latin typeface="Public Sans"/>
              <a:ea typeface="Public Sans"/>
              <a:cs typeface="Public Sans"/>
              <a:sym typeface="Public Sans"/>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2"/>
        <p:cNvGrpSpPr/>
        <p:nvPr/>
      </p:nvGrpSpPr>
      <p:grpSpPr>
        <a:xfrm>
          <a:off x="0" y="0"/>
          <a:ext cx="0" cy="0"/>
          <a:chOff x="0" y="0"/>
          <a:chExt cx="0" cy="0"/>
        </a:xfrm>
      </p:grpSpPr>
      <p:sp>
        <p:nvSpPr>
          <p:cNvPr id="833" name="Google Shape;833;g2fa04b94aab_9_3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4" name="Google Shape;834;g2fa04b94aab_9_3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Here is the last sample response to the prompt, “explain two different effects that the Magna Carta had on England.” Take a moment to think silently about what the score for this response may be, and write it down on your note catcher.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pause here for participants to think and write in their note catcher.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 such as the one provided below.</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For in-person facilitation:</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On the count of 3, hold up your fingers to show what you think this response scores on the CR rubric.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check for understanding here.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You already have your partners, so give them a wave. It is Partner B’s turn to speak first this time. Partner B, what could this student have done to make this a 4? What is missing? Partner A, listen first then give Partner B your thoughts.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wait for partner sharing to be done. Then the facilitator will reveal the actual score of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This response scores a 2. This student is missing explanations in their response, but they have provided two identifications which are highlighted in yellow.</a:t>
            </a:r>
            <a:endParaRPr>
              <a:highlight>
                <a:srgbClr val="FFFF00"/>
              </a:highlight>
              <a:latin typeface="Public Sans"/>
              <a:ea typeface="Public Sans"/>
              <a:cs typeface="Public Sans"/>
              <a:sym typeface="Public Sans"/>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2"/>
        <p:cNvGrpSpPr/>
        <p:nvPr/>
      </p:nvGrpSpPr>
      <p:grpSpPr>
        <a:xfrm>
          <a:off x="0" y="0"/>
          <a:ext cx="0" cy="0"/>
          <a:chOff x="0" y="0"/>
          <a:chExt cx="0" cy="0"/>
        </a:xfrm>
      </p:grpSpPr>
      <p:sp>
        <p:nvSpPr>
          <p:cNvPr id="843" name="Google Shape;843;g303085a4032_0_9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4" name="Google Shape;844;g303085a4032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We will now move on to learn about extended response questions, and you can fill in the first bullet point in the Extended Response Section of your note catcher. Students in grades 5-8 and Civics will be expected to answer extended response questions on the LEAP social studies tests. </a:t>
            </a:r>
            <a:endParaRPr>
              <a:latin typeface="Public Sans"/>
              <a:ea typeface="Public Sans"/>
              <a:cs typeface="Public Sans"/>
              <a:sym typeface="Public Sans"/>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0"/>
        <p:cNvGrpSpPr/>
        <p:nvPr/>
      </p:nvGrpSpPr>
      <p:grpSpPr>
        <a:xfrm>
          <a:off x="0" y="0"/>
          <a:ext cx="0" cy="0"/>
          <a:chOff x="0" y="0"/>
          <a:chExt cx="0" cy="0"/>
        </a:xfrm>
      </p:grpSpPr>
      <p:sp>
        <p:nvSpPr>
          <p:cNvPr id="851" name="Google Shape;851;g2fa44c9a54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2" name="Google Shape;852;g2fa44c9a54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 Extended response items require students to write a short response providing an answer that shows their ability to examine sources; apply relevant information and evidence; and express claims. ER items will always include a list asking students to provide a claim; support their claim with information and examples from their knowledge of social studies or civics and evidence from the sources; and provide explanations and reasoning. ER items fall under Skills and Practices LEAP reporting category B: Examining sources and expressing claims. Items in this category may require students to examine and use primary, secondary, and tertiary sources; understand how evidence can be used to support claims; distinguish between relevant evidence and irrelevant information; and construct and express claims that are supported with relevant evidence, content knowledge, and reasoning. The standards that make up this reporting category are standards such as 7.7a: Construct and express claims that are supported with relevant evidence from primary and/or secondary sources, social studies content knowledge, and clear reasoning and explanations to demonstrate an understanding of social studies content.</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sz="1000">
              <a:solidFill>
                <a:schemeClr val="dk1"/>
              </a:solidFill>
              <a:latin typeface="Public Sans"/>
              <a:ea typeface="Public Sans"/>
              <a:cs typeface="Public Sans"/>
              <a:sym typeface="Public San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9"/>
        <p:cNvGrpSpPr/>
        <p:nvPr/>
      </p:nvGrpSpPr>
      <p:grpSpPr>
        <a:xfrm>
          <a:off x="0" y="0"/>
          <a:ext cx="0" cy="0"/>
          <a:chOff x="0" y="0"/>
          <a:chExt cx="0" cy="0"/>
        </a:xfrm>
      </p:grpSpPr>
      <p:sp>
        <p:nvSpPr>
          <p:cNvPr id="860" name="Google Shape;860;g2fa44c9a542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1" name="Google Shape;861;g2fa44c9a542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ER items are scored using a 4 point rubric that focuses on a student’s ability to use sources and content knowledge and support a claim. Students do not have to write in complete sentences to get credit for their response. Even with a written response question, we are assessing students’ social studies or civics content knowledge and skills as outlined in the standards. We are not assessing students’ ability to write or spell.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With that in mind, we want to encourage our students to write coherently. These items are scored by humans, so our students should write in a way that they are communicating their thoughts clearly. </a:t>
            </a:r>
            <a:endParaRPr>
              <a:latin typeface="Public Sans"/>
              <a:ea typeface="Public Sans"/>
              <a:cs typeface="Public Sans"/>
              <a:sym typeface="Public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302a3d1f54b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302a3d1f54b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By the end of this presentation, you should be able to share LDOE’S cohesive vision for instruction and assessment in social studies, the differences between constructed and extended response questions and how they are scored, ways to use the LEAP CR and ER rubrics with HQIM, and explore resources to share with your colleagues. </a:t>
            </a:r>
            <a:endParaRPr>
              <a:latin typeface="Public Sans"/>
              <a:ea typeface="Public Sans"/>
              <a:cs typeface="Public Sans"/>
              <a:sym typeface="Public Sans"/>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8"/>
        <p:cNvGrpSpPr/>
        <p:nvPr/>
      </p:nvGrpSpPr>
      <p:grpSpPr>
        <a:xfrm>
          <a:off x="0" y="0"/>
          <a:ext cx="0" cy="0"/>
          <a:chOff x="0" y="0"/>
          <a:chExt cx="0" cy="0"/>
        </a:xfrm>
      </p:grpSpPr>
      <p:sp>
        <p:nvSpPr>
          <p:cNvPr id="869" name="Google Shape;869;g30a3a741af2_0_7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0" name="Google Shape;870;g30a3a741af2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Here is the LEAP Social Studies General Extended Response Rubric. It is also provided for you in your note catcher.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To get four points, students must write a response that includes a correct claim that is relevant to the prompt, a correct explanation to support the claim or address the prompt, one reference to a given source, and relevant content knowledge that is not directly provided in the sources. There are three ways for students to earn a score of 3. To get 3 points, students must write a response that includes a correct claim, a correct explanation, and a reference to a given source </a:t>
            </a:r>
            <a:r>
              <a:rPr lang="en" b="1">
                <a:solidFill>
                  <a:schemeClr val="dk1"/>
                </a:solidFill>
                <a:latin typeface="Public Sans"/>
                <a:ea typeface="Public Sans"/>
                <a:cs typeface="Public Sans"/>
                <a:sym typeface="Public Sans"/>
              </a:rPr>
              <a:t>or </a:t>
            </a:r>
            <a:r>
              <a:rPr lang="en">
                <a:solidFill>
                  <a:schemeClr val="dk1"/>
                </a:solidFill>
                <a:latin typeface="Public Sans"/>
                <a:ea typeface="Public Sans"/>
                <a:cs typeface="Public Sans"/>
                <a:sym typeface="Public Sans"/>
              </a:rPr>
              <a:t>relevant content knowledge, but not both. Another way for a student to get 3 points is by providing a response that includes a correct claim with a reference to a given source and relevant content knowledge with no explanation. The third way for a student to earn 3 points  is by providing a response that includes an explanation, a reference to a given source, and relevant content knowledge without a claim. </a:t>
            </a:r>
            <a:endParaRPr>
              <a:latin typeface="Public Sans"/>
              <a:ea typeface="Public Sans"/>
              <a:cs typeface="Public Sans"/>
              <a:sym typeface="Public Sans"/>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7"/>
        <p:cNvGrpSpPr/>
        <p:nvPr/>
      </p:nvGrpSpPr>
      <p:grpSpPr>
        <a:xfrm>
          <a:off x="0" y="0"/>
          <a:ext cx="0" cy="0"/>
          <a:chOff x="0" y="0"/>
          <a:chExt cx="0" cy="0"/>
        </a:xfrm>
      </p:grpSpPr>
      <p:sp>
        <p:nvSpPr>
          <p:cNvPr id="878" name="Google Shape;878;g2fa49debe4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9" name="Google Shape;879;g2fa49debe4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There are two ways for students to earn 2 points. To get 2 points, students must write a response that includes a correct claim and a reference to a given source </a:t>
            </a:r>
            <a:r>
              <a:rPr lang="en" b="1">
                <a:solidFill>
                  <a:schemeClr val="dk1"/>
                </a:solidFill>
                <a:latin typeface="Public Sans"/>
                <a:ea typeface="Public Sans"/>
                <a:cs typeface="Public Sans"/>
                <a:sym typeface="Public Sans"/>
              </a:rPr>
              <a:t>or </a:t>
            </a:r>
            <a:r>
              <a:rPr lang="en">
                <a:solidFill>
                  <a:schemeClr val="dk1"/>
                </a:solidFill>
                <a:latin typeface="Public Sans"/>
                <a:ea typeface="Public Sans"/>
                <a:cs typeface="Public Sans"/>
                <a:sym typeface="Public Sans"/>
              </a:rPr>
              <a:t>relevant content knowledge, but not both. Another way for a student to get 2 points is by providing a response that includes an explanation, a reference to a given source or</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relevant content knowledge but not both. There are two ways for students to earn 1 point. To get 1 point, students must write a response that includes a correct claim or includes some information related to the prompt that demonstrates accurate social studies content knowledge, but does not directly address the requirements of the prompt.</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If a response is scored as a 0, it does not include any of these elements.</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6"/>
        <p:cNvGrpSpPr/>
        <p:nvPr/>
      </p:nvGrpSpPr>
      <p:grpSpPr>
        <a:xfrm>
          <a:off x="0" y="0"/>
          <a:ext cx="0" cy="0"/>
          <a:chOff x="0" y="0"/>
          <a:chExt cx="0" cy="0"/>
        </a:xfrm>
      </p:grpSpPr>
      <p:sp>
        <p:nvSpPr>
          <p:cNvPr id="887" name="Google Shape;887;g303085a4032_0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88" name="Google Shape;888;g303085a4032_0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a:t>
            </a:r>
            <a:r>
              <a:rPr lang="en">
                <a:latin typeface="Public Sans"/>
                <a:ea typeface="Public Sans"/>
                <a:cs typeface="Public Sans"/>
                <a:sym typeface="Public Sans"/>
              </a:rPr>
              <a:t> </a:t>
            </a:r>
            <a:r>
              <a:rPr lang="en">
                <a:solidFill>
                  <a:schemeClr val="dk1"/>
                </a:solidFill>
                <a:latin typeface="Public Sans"/>
                <a:ea typeface="Public Sans"/>
                <a:cs typeface="Public Sans"/>
                <a:sym typeface="Public Sans"/>
              </a:rPr>
              <a:t>As you saw in the previous slide, the LEAP extended response rubric calls for a student’s response to include 4 different elements: a claim, a reference to a given source, outside content knowledge, and an explanation of the claim or an explanation addressing the prompt. </a:t>
            </a:r>
            <a:r>
              <a:rPr lang="en">
                <a:latin typeface="Public Sans"/>
                <a:ea typeface="Public Sans"/>
                <a:cs typeface="Public Sans"/>
                <a:sym typeface="Public Sans"/>
              </a:rPr>
              <a:t>Each of these elements is worth 1 point on the rubric to make up four total points. Please refer to the section dedicated to defining these terms in your note catcher. A claim should stand out from the rest of the student’s response. It can be one or two consecutive sentences or phrases that provide an answer to the prompt, but cannot be pieced together from different parts of the response. An explanation is an elaboration on a student’s answer to the prompt. Often, a students content knowledge will be embedded in their explanation of their answer to the prompt. An explanation of a source is not an explanation of their answer to the prompt. So, if a student gives a very detailed explanation of a map that is being used a source, they will not receive credit for an explanation. A reference to a given source should support a student’s answer to the prompt, either as a direct quote or paraphrase. Student responses are not penalized for failing to provide a citation. Finally, relevant content knowledge cannot come from a source. A student’s response must include knowledge that is not directly found in the sources. If a student uses a source that provides them with a social studies concept and defines or describes it from their own content knowledge, they will receive credit for relevant content knowledge.</a:t>
            </a:r>
            <a:r>
              <a:rPr lang="en" sz="1000"/>
              <a:t>  </a:t>
            </a:r>
            <a:endParaRPr sz="100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5"/>
        <p:cNvGrpSpPr/>
        <p:nvPr/>
      </p:nvGrpSpPr>
      <p:grpSpPr>
        <a:xfrm>
          <a:off x="0" y="0"/>
          <a:ext cx="0" cy="0"/>
          <a:chOff x="0" y="0"/>
          <a:chExt cx="0" cy="0"/>
        </a:xfrm>
      </p:grpSpPr>
      <p:sp>
        <p:nvSpPr>
          <p:cNvPr id="896" name="Google Shape;896;g2f929e3a147_1_3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7" name="Google Shape;897;g2f929e3a147_1_3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Let’s check our understanding by using the LEAP extended response rubric to score some sample responses. </a:t>
            </a:r>
            <a:endParaRPr>
              <a:latin typeface="Public Sans"/>
              <a:ea typeface="Public Sans"/>
              <a:cs typeface="Public Sans"/>
              <a:sym typeface="Public Sans"/>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2"/>
        <p:cNvGrpSpPr/>
        <p:nvPr/>
      </p:nvGrpSpPr>
      <p:grpSpPr>
        <a:xfrm>
          <a:off x="0" y="0"/>
          <a:ext cx="0" cy="0"/>
          <a:chOff x="0" y="0"/>
          <a:chExt cx="0" cy="0"/>
        </a:xfrm>
      </p:grpSpPr>
      <p:sp>
        <p:nvSpPr>
          <p:cNvPr id="903" name="Google Shape;903;g2f95b3e97ed_3_1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4" name="Google Shape;904;g2f95b3e97ed_3_1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Here is a prompt that is compatible with the LEAP extended response rubric. It is also available to you in your note catcher. An extended response prompt will always include this bulleted list. This prompt reads, “explain how the expansion of the railroads changed the United States during the late 1800s and the early 1900s. As you write, be sure to do the following: provide a claim that answers all parts of the prompt; support your claim with information and examples from your knowledge of social studies and evidence from the sources; and provide explanations and reasoning that show how your knowledge and evidence support your claim.” </a:t>
            </a:r>
            <a:endParaRPr>
              <a:latin typeface="Public Sans"/>
              <a:ea typeface="Public Sans"/>
              <a:cs typeface="Public Sans"/>
              <a:sym typeface="Public Sans"/>
            </a:endParaRPr>
          </a:p>
          <a:p>
            <a:pPr marL="0" lvl="0" indent="0" algn="l" rtl="0">
              <a:spcBef>
                <a:spcPts val="0"/>
              </a:spcBef>
              <a:spcAft>
                <a:spcPts val="0"/>
              </a:spcAft>
              <a:buNone/>
            </a:pPr>
            <a:endParaRPr sz="1000" b="1"/>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1"/>
        <p:cNvGrpSpPr/>
        <p:nvPr/>
      </p:nvGrpSpPr>
      <p:grpSpPr>
        <a:xfrm>
          <a:off x="0" y="0"/>
          <a:ext cx="0" cy="0"/>
          <a:chOff x="0" y="0"/>
          <a:chExt cx="0" cy="0"/>
        </a:xfrm>
      </p:grpSpPr>
      <p:sp>
        <p:nvSpPr>
          <p:cNvPr id="912" name="Google Shape;912;g2f95b3e97ed_3_18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3" name="Google Shape;913;g2f95b3e97ed_3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Here is the ER rubric specific to the prompt you were just shown. It is also available to you in your note catcher. The general language is taken out of the general rubric and replaced with the specific language of the prompt. Here a student will need to write a response that includes a correct claim about how the expansion of the railroads changed the United States during the late 1800s and 1900s, a correct explanation to support their claim or address the prompt, one reference to a given source, and relevant content knowledge that is not directly provided in the sources to receive 4 points. To get 3 points, students must write a response that includes a correct claim, a correct explanation, and a reference to a given source or relevant content knowledge, but not both. A student could also write a response that includes a correct claim with a reference to a given source and relevant content knowledge with no explanation. The third way for a student to earn 3 points by providing a response that includes an explanation, a reference to a given source, and relevant content knowledge without a claim. To get 2 points, a student’s response will need to include a correct claim and a reference to a given source or relevant content knowledge, but not both, or include an explanation, a reference to a given source or relevant content knowledge but not both. To get 1 point, students must write a response that includes a correct claim about how the expansion of the railroads changed the United States during the late 1800s and early 1900s or correct information that is not directly relevant to the prompt but that demonstrates some content knowledge about the expansion of the railroads in the United States.</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2fa04b94aab_11_3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3" name="Google Shape;923;g2fa04b94aab_11_3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Here is a sample response to the ER prompt, “explain how the expansion of the railroads changed the United States during the late 1800s and the early 1900s.” Take a moment to think silently about what the score for this response may be, and write it down on your note catcher. </a:t>
            </a:r>
            <a:endParaRPr b="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pause here for participants to think and write in their note catcher.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 such as the one provided below.</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For in-person facilitation:</a:t>
            </a:r>
            <a:endParaRPr b="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On the count of 3, hold up your fingers to show what you think this response scores on the ER rubric.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check for understanding here.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We are going to repeat the exercise we did earlier. When I say go, give a different person in the room a high-five. Ready, set, go!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wait for each person in the room to give a high-five.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The person you high-fived is now your partner! Now, stand up and figure out which partner has longer hair. Whoever has longer hair will be partner A. Partner A, talk to partner B about what this student could have added to make their response a 4. What is missing? Parter B will listen and then give their thoughts to Partner A when they are done talking.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wait for partner sharing to be done. Then the facilitator will reveal the actual score of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response scores 1 point. This student did not directly address the prompt, but they demonstrated some basic understanding and content knowledge.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1"/>
        <p:cNvGrpSpPr/>
        <p:nvPr/>
      </p:nvGrpSpPr>
      <p:grpSpPr>
        <a:xfrm>
          <a:off x="0" y="0"/>
          <a:ext cx="0" cy="0"/>
          <a:chOff x="0" y="0"/>
          <a:chExt cx="0" cy="0"/>
        </a:xfrm>
      </p:grpSpPr>
      <p:sp>
        <p:nvSpPr>
          <p:cNvPr id="932" name="Google Shape;932;g2fa27685781_2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3" name="Google Shape;933;g2fa27685781_2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Here is another sample response to the ER prompt, “explain how the expansion of the railroads changed the United States during the late 1800s and the early 1900s.” Take a moment to think silently about what the score for this response may be, and write it down on your note catcher. </a:t>
            </a:r>
            <a:endParaRPr b="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pause here for participants to think and write in their note catcher.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 such as the one provided below.</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For in-person facilitation:</a:t>
            </a:r>
            <a:endParaRPr b="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On the count of 3, hold up your fingers to show what you think this response scores on the ER rubric.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check for understanding here.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You already have your partners, so give them a thumbs up. It is Partner B’s turn to speak first this time. Partner B, what could this student have done to make this a 4? What is missing? Partner A, listen first then give Partner B your thoughts.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wait for partner sharing to be done. Then the facilitator will reveal the actual score of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This response receives 3 points. The response includes relevant content knowledge (highlighted in blue), references to given sources (highlighted in purple), and an explanation that addresses the prompt (underlined), but the response is missing a claim. </a:t>
            </a:r>
            <a:endParaRPr>
              <a:latin typeface="Public Sans"/>
              <a:ea typeface="Public Sans"/>
              <a:cs typeface="Public Sans"/>
              <a:sym typeface="Public San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1"/>
        <p:cNvGrpSpPr/>
        <p:nvPr/>
      </p:nvGrpSpPr>
      <p:grpSpPr>
        <a:xfrm>
          <a:off x="0" y="0"/>
          <a:ext cx="0" cy="0"/>
          <a:chOff x="0" y="0"/>
          <a:chExt cx="0" cy="0"/>
        </a:xfrm>
      </p:grpSpPr>
      <p:sp>
        <p:nvSpPr>
          <p:cNvPr id="942" name="Google Shape;942;g2fa04b94aab_11_18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3" name="Google Shape;943;g2fa04b94aab_11_1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Here is the last sample response to the ER prompt, “explain how the expansion of the railroads changed the United States during the late 1800s and the early 1900s.” Take a moment to think silently about what the score for this response may be, and write it down on your note catcher.</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pause here for participants to think and write in their note catcher.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 such as the one provided below.</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For in-person facilitation:</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On the count of 3, hold up your fingers to show what you think this response scores on the ER rubric.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check for understanding here.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You already have your partners, so give them a wave. It is Partner A’s turn to speak first this time. Partner A, what could this student have done to make this a 4? What is missing? Partner B, listen first then give Partner A your thoughts.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wait for partner sharing to be done. Then the facilitator will reveal the actual score of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response scores a 4. </a:t>
            </a:r>
            <a:r>
              <a:rPr lang="en">
                <a:latin typeface="Public Sans"/>
                <a:ea typeface="Public Sans"/>
                <a:cs typeface="Public Sans"/>
                <a:sym typeface="Public Sans"/>
              </a:rPr>
              <a:t>Here, a student attempts to label their response, but as you can see regardless of how it is labeled, “just like he did when he owned most of the railroad industry” is given credit for being content knowledge (highlighted in blue) and explanation (underlined). This student could have stopped at “Source” and still received all four points here. The claim is highlighted in yellow, and the references to a source is highlighted in purple.</a:t>
            </a:r>
            <a:endParaRPr>
              <a:latin typeface="Public Sans"/>
              <a:ea typeface="Public Sans"/>
              <a:cs typeface="Public Sans"/>
              <a:sym typeface="Public San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1"/>
        <p:cNvGrpSpPr/>
        <p:nvPr/>
      </p:nvGrpSpPr>
      <p:grpSpPr>
        <a:xfrm>
          <a:off x="0" y="0"/>
          <a:ext cx="0" cy="0"/>
          <a:chOff x="0" y="0"/>
          <a:chExt cx="0" cy="0"/>
        </a:xfrm>
      </p:grpSpPr>
      <p:sp>
        <p:nvSpPr>
          <p:cNvPr id="952" name="Google Shape;952;g30a3a741af2_0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3" name="Google Shape;953;g30a3a741af2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The next step in the professional learning cycle is to internalize and practice what we have learned. </a:t>
            </a:r>
            <a:endParaRPr>
              <a:latin typeface="Public Sans"/>
              <a:ea typeface="Public Sans"/>
              <a:cs typeface="Public Sans"/>
              <a:sym typeface="Public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1"/>
        <p:cNvGrpSpPr/>
        <p:nvPr/>
      </p:nvGrpSpPr>
      <p:grpSpPr>
        <a:xfrm>
          <a:off x="0" y="0"/>
          <a:ext cx="0" cy="0"/>
          <a:chOff x="0" y="0"/>
          <a:chExt cx="0" cy="0"/>
        </a:xfrm>
      </p:grpSpPr>
      <p:sp>
        <p:nvSpPr>
          <p:cNvPr id="692" name="Google Shape;692;g302a3d1f54b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93" name="Google Shape;693;g302a3d1f54b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We will be following the Professional Learning Cycle during this presentation. We will start with defining the purpose of this presentation, then we will move in to receiving new learning about the Social Studies LEAP Constructed Response and Extended Response questions and scoring. Next, we will internalize and practice what we have learned about CRs and ERs and how we can apply the new learning to High Quality Instructional Materials (HQIM).</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Actionable ways that we will implement our learning: we will identify compatible questions, adapt the LEAP rubrics, ask and answer questions, present a list of LDOE resources, and discuss your next steps! Throughout the presentation we will refer to your note catcher, which is the handout you received. The note catcher is organized by each section of this presentation, starting with Define Purpose and ending with Assess Impact. </a:t>
            </a:r>
            <a:endParaRPr>
              <a:latin typeface="Public Sans"/>
              <a:ea typeface="Public Sans"/>
              <a:cs typeface="Public Sans"/>
              <a:sym typeface="Public Sans"/>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8"/>
        <p:cNvGrpSpPr/>
        <p:nvPr/>
      </p:nvGrpSpPr>
      <p:grpSpPr>
        <a:xfrm>
          <a:off x="0" y="0"/>
          <a:ext cx="0" cy="0"/>
          <a:chOff x="0" y="0"/>
          <a:chExt cx="0" cy="0"/>
        </a:xfrm>
      </p:grpSpPr>
      <p:sp>
        <p:nvSpPr>
          <p:cNvPr id="959" name="Google Shape;959;g30a3a741af2_0_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0" name="Google Shape;960;g30a3a741af2_0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a:t>
            </a:r>
            <a:r>
              <a:rPr lang="en">
                <a:solidFill>
                  <a:schemeClr val="dk1"/>
                </a:solidFill>
                <a:latin typeface="Public Sans"/>
                <a:ea typeface="Public Sans"/>
                <a:cs typeface="Public Sans"/>
                <a:sym typeface="Public Sans"/>
              </a:rPr>
              <a:t>We will utilize the curricula most of you are using daily with students to put our new learning into practice.</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5"/>
        <p:cNvGrpSpPr/>
        <p:nvPr/>
      </p:nvGrpSpPr>
      <p:grpSpPr>
        <a:xfrm>
          <a:off x="0" y="0"/>
          <a:ext cx="0" cy="0"/>
          <a:chOff x="0" y="0"/>
          <a:chExt cx="0" cy="0"/>
        </a:xfrm>
      </p:grpSpPr>
      <p:sp>
        <p:nvSpPr>
          <p:cNvPr id="966" name="Google Shape;966;g2f9c62a45d2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7" name="Google Shape;967;g2f9c62a45d2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Any HQIM, such as Bayou Bridges or Gallopade, provide “Big questions” that should be used when assessing student understanding. Performance tasks and chapter/unit assessments provide additional opportunities. Those questions may need limited adaptation for use with the LEAP Assessment Rubric.  The guidelines in this presentation will help you to appropriately adapt those big questions to align to the LEAP Assessment Rubric. Teachers should not create their own questions, and instead should utilize the HQIM provided questions that are standards aligned. It is also important to note that </a:t>
            </a:r>
            <a:r>
              <a:rPr lang="en">
                <a:solidFill>
                  <a:srgbClr val="1D1C1D"/>
                </a:solidFill>
                <a:latin typeface="Public Sans"/>
                <a:ea typeface="Public Sans"/>
                <a:cs typeface="Public Sans"/>
                <a:sym typeface="Public Sans"/>
              </a:rPr>
              <a:t>examining questions and creating rubrics are recommended to be done in collaborative unit planning prior to instruction so that you, as teachers, have a clear instructional focus with the end in mind. </a:t>
            </a:r>
            <a:endParaRPr i="1">
              <a:solidFill>
                <a:schemeClr val="dk1"/>
              </a:solidFill>
              <a:latin typeface="Public Sans"/>
              <a:ea typeface="Public Sans"/>
              <a:cs typeface="Public Sans"/>
              <a:sym typeface="Public San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30a0b19db06_1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6" name="Google Shape;976;g30a0b19db06_1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When adapting a prompt, there are multiple things to consider.  First, ask yourself “What understanding do I want students to demonstrate with their answer?” CR and ER prompts will assess different skills and practices, so this is an important first step. ER questions will ask students to make claims, use primary and secondary sources to support those claims with evidence, and encourage a deeper explanation of historical events.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CR questions ask students to demonstrate their social studies knowledge by identifying, describing or explaining two components of social studies content in a short written response. Remember, both types of questions on the LEAP rubric have the same point value.</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9"/>
        <p:cNvGrpSpPr/>
        <p:nvPr/>
      </p:nvGrpSpPr>
      <p:grpSpPr>
        <a:xfrm>
          <a:off x="0" y="0"/>
          <a:ext cx="0" cy="0"/>
          <a:chOff x="0" y="0"/>
          <a:chExt cx="0" cy="0"/>
        </a:xfrm>
      </p:grpSpPr>
      <p:sp>
        <p:nvSpPr>
          <p:cNvPr id="990" name="Google Shape;990;g30a0b19db06_1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1" name="Google Shape;991;g30a0b19db06_1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The next step is to decide if the question is compatible alongside the LEAP Assessment Rubric as it is written.  If it is, then it is not necessary to</a:t>
            </a:r>
            <a:r>
              <a:rPr lang="en" sz="1050">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adapt the question. If the prompt is not compatible alongside the LEAP Assessment Rubric, you should then decide if the question is easily adaptable to correlate with the rubric. If it is not, then you should use the question with the scoring guidance provided in the HQIM you are using. If the prompt is adaptable, follow the guidance provided in the next steps to adapt the prompt while maintaining the integrity of the question and the alignment to the standard.</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2"/>
        <p:cNvGrpSpPr/>
        <p:nvPr/>
      </p:nvGrpSpPr>
      <p:grpSpPr>
        <a:xfrm>
          <a:off x="0" y="0"/>
          <a:ext cx="0" cy="0"/>
          <a:chOff x="0" y="0"/>
          <a:chExt cx="0" cy="0"/>
        </a:xfrm>
      </p:grpSpPr>
      <p:sp>
        <p:nvSpPr>
          <p:cNvPr id="1013" name="Google Shape;1013;g2fa7689d69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4" name="Google Shape;1014;g2fa7689d69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Let’s take a look at a few questions and determine whether they are adaptable to the LEAP Rubric. The first question is, “How many wives did Henry VIII have?” Turn and talk. Is this question compatible for use alongside the LEAP Assessment Rubric? Thumbs up or thumbs down.”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Facilitator will wait for participants to respond. Then, the facilitator will have a why/why not discussion calling on a few participants to answer.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question is a DOK level 1 question that does not have multiple responses or allow the student to demonstrate an understanding of social studies content, but simply a rote memorization question.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Our next question is, “Explain what two factors helped Rome become a major power?” Turn and talk. Is this question compatible for use alongside the LEAP Assessment Rubric? Thumbs up or thumbs down.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wait for participants to respond. Then, the facilitator will have a why/why not discussion calling on a few participants to answer.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prompt is compatible as it asks for multiple factors that helped Rome become a major power, and allows for a description or an explanation.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Our last question is, “What ideas, practices, and events developed across the vast Indian subcontinent several thousand years ago?” Turn and talk. Is this question compatible for use alongside the LEAP Assessment Rubric?  Thumbs up or thumbs down.</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wait for participants to respond. Then, the facilitator will have a why/why not discussion calling on a few participants to answer.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prompt is a more challenging concept.  This prompt is compatible as it asks the student to demonstrate a deeper understanding of the content rather than a simple rote answer.</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0"/>
        <p:cNvGrpSpPr/>
        <p:nvPr/>
      </p:nvGrpSpPr>
      <p:grpSpPr>
        <a:xfrm>
          <a:off x="0" y="0"/>
          <a:ext cx="0" cy="0"/>
          <a:chOff x="0" y="0"/>
          <a:chExt cx="0" cy="0"/>
        </a:xfrm>
      </p:grpSpPr>
      <p:sp>
        <p:nvSpPr>
          <p:cNvPr id="1021" name="Google Shape;1021;g2fa44c9a542_3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2" name="Google Shape;1022;g2fa44c9a542_3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 </a:t>
            </a:r>
            <a:r>
              <a:rPr lang="en">
                <a:latin typeface="Public Sans"/>
                <a:ea typeface="Public Sans"/>
                <a:cs typeface="Public Sans"/>
                <a:sym typeface="Public Sans"/>
              </a:rPr>
              <a:t>Now that we can recognize questions that are compatible with the LEAP rubric, let’s discuss the simple, allowable adaptations that can be made to the prompt, if necessary.</a:t>
            </a:r>
            <a:endParaRPr>
              <a:latin typeface="Public Sans"/>
              <a:ea typeface="Public Sans"/>
              <a:cs typeface="Public Sans"/>
              <a:sym typeface="Public San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7"/>
        <p:cNvGrpSpPr/>
        <p:nvPr/>
      </p:nvGrpSpPr>
      <p:grpSpPr>
        <a:xfrm>
          <a:off x="0" y="0"/>
          <a:ext cx="0" cy="0"/>
          <a:chOff x="0" y="0"/>
          <a:chExt cx="0" cy="0"/>
        </a:xfrm>
      </p:grpSpPr>
      <p:sp>
        <p:nvSpPr>
          <p:cNvPr id="1028" name="Google Shape;1028;g2f9c62a45d2_1_10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9" name="Google Shape;1029;g2f9c62a45d2_1_1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The LEAP Assessment CR rubric asks students to demonstrate their social studies knowledge by identifying, describing, or explaining two components of social studies content. Depending on the prompt, these questions may be adapted by turning the question into a two part question, or asking the student to demonstrate knowledge by providing two examples of the same component.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2f94d50917b_1_6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2f94d50917b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prompt, provided from the BB G6U1 curriculum, asks, “What were the motivations that drove the exploration of North America?”. Turn and talk to your neighbor and discuss whether this prompt is compatible with the CR rubric.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wait for participants to respond.</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prompt is not compatible as is. Now let’s talk through how to appropriately adapt this question.  Turn and talk to your neighbor about how this prompt may be adapted and then use your note catcher to write a prompt that aligns with the LEAP Assessment Rubric.</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After allowing time for teachers to discuss and complete the task, click to show the adapted prompt and read it aloud.</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How did the prompt change?  How does this change/elevate the expected student response? How does the adaptation of the prompt change the expectation in the student response?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call on participants to share their thoughts. Some possible answers are: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 It is now asking the student to explain two motivations.</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This elevates the question because it now requires the student to explain the motivations rather than just identify them.</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i="1">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7"/>
        <p:cNvGrpSpPr/>
        <p:nvPr/>
      </p:nvGrpSpPr>
      <p:grpSpPr>
        <a:xfrm>
          <a:off x="0" y="0"/>
          <a:ext cx="0" cy="0"/>
          <a:chOff x="0" y="0"/>
          <a:chExt cx="0" cy="0"/>
        </a:xfrm>
      </p:grpSpPr>
      <p:sp>
        <p:nvSpPr>
          <p:cNvPr id="1048" name="Google Shape;1048;g2fa44c9a542_3_9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9" name="Google Shape;1049;g2fa44c9a542_3_9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In order to clearly define what students should provide in their CR response and how the response should be scored, the scoring description of the rubric should be adapted as well. Take a moment to think about how the scoring description would look when adapted to the new prompt. In your note catcher, use the provided general scoring description to write an </a:t>
            </a:r>
            <a:r>
              <a:rPr lang="en" i="1">
                <a:solidFill>
                  <a:schemeClr val="dk1"/>
                </a:solidFill>
                <a:latin typeface="Public Sans"/>
                <a:ea typeface="Public Sans"/>
                <a:cs typeface="Public Sans"/>
                <a:sym typeface="Public Sans"/>
              </a:rPr>
              <a:t>adapted</a:t>
            </a:r>
            <a:r>
              <a:rPr lang="en">
                <a:solidFill>
                  <a:schemeClr val="dk1"/>
                </a:solidFill>
                <a:latin typeface="Public Sans"/>
                <a:ea typeface="Public Sans"/>
                <a:cs typeface="Public Sans"/>
                <a:sym typeface="Public Sans"/>
              </a:rPr>
              <a:t> scoring description that uses the language of the new prompt. Note that to earn 1 point, students may demonstrate knowledge about something related to the topic of the question.</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Once participants have finished writing their adapted rubric, click to the next slide to show the example adapted rubric.</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6"/>
        <p:cNvGrpSpPr/>
        <p:nvPr/>
      </p:nvGrpSpPr>
      <p:grpSpPr>
        <a:xfrm>
          <a:off x="0" y="0"/>
          <a:ext cx="0" cy="0"/>
          <a:chOff x="0" y="0"/>
          <a:chExt cx="0" cy="0"/>
        </a:xfrm>
      </p:grpSpPr>
      <p:sp>
        <p:nvSpPr>
          <p:cNvPr id="1057" name="Google Shape;1057;g2f9c62a45d2_1_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58" name="Google Shape;1058;g2f9c62a45d2_1_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Turn and talk: How does the adapted scoring description help to clearly define what students should provide in their CR response and how the response should be scored?</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call on participants to share their thoughts. Some possible answers are: </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Adapting the rubric makes it easier for teacher grading because the teacher can now easily identify if all of the necessary elements are there.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Adapting the rubric helps the student clearly see what is expected and what they must do to receive full credit.</a:t>
            </a:r>
            <a:endParaRPr>
              <a:latin typeface="Public Sans"/>
              <a:ea typeface="Public Sans"/>
              <a:cs typeface="Public Sans"/>
              <a:sym typeface="Public San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283e1906c1f_6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283e1906c1f_6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rPr>
              <a:t>Facilitator:</a:t>
            </a:r>
            <a:r>
              <a:rPr lang="en" i="1"/>
              <a:t> </a:t>
            </a:r>
            <a:r>
              <a:rPr lang="en">
                <a:latin typeface="Public Sans"/>
                <a:ea typeface="Public Sans"/>
                <a:cs typeface="Public Sans"/>
                <a:sym typeface="Public Sans"/>
              </a:rPr>
              <a:t>Let’s define the purpose of this presentation. You can take notes on your note catcher under the Define Purpose section.</a:t>
            </a:r>
            <a:endParaRPr>
              <a:latin typeface="Public Sans"/>
              <a:ea typeface="Public Sans"/>
              <a:cs typeface="Public Sans"/>
              <a:sym typeface="Public Sans"/>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4"/>
        <p:cNvGrpSpPr/>
        <p:nvPr/>
      </p:nvGrpSpPr>
      <p:grpSpPr>
        <a:xfrm>
          <a:off x="0" y="0"/>
          <a:ext cx="0" cy="0"/>
          <a:chOff x="0" y="0"/>
          <a:chExt cx="0" cy="0"/>
        </a:xfrm>
      </p:grpSpPr>
      <p:sp>
        <p:nvSpPr>
          <p:cNvPr id="1065" name="Google Shape;1065;g2fa44c9a542_3_5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6" name="Google Shape;1066;g2fa44c9a542_3_5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 </a:t>
            </a:r>
            <a:r>
              <a:rPr lang="en">
                <a:latin typeface="Public Sans"/>
                <a:ea typeface="Public Sans"/>
                <a:cs typeface="Public Sans"/>
                <a:sym typeface="Public Sans"/>
              </a:rPr>
              <a:t>Let’s check our understanding by using the LEAP rubric to score some sample CR student responses.</a:t>
            </a:r>
            <a:endParaRPr>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1"/>
        <p:cNvGrpSpPr/>
        <p:nvPr/>
      </p:nvGrpSpPr>
      <p:grpSpPr>
        <a:xfrm>
          <a:off x="0" y="0"/>
          <a:ext cx="0" cy="0"/>
          <a:chOff x="0" y="0"/>
          <a:chExt cx="0" cy="0"/>
        </a:xfrm>
      </p:grpSpPr>
      <p:sp>
        <p:nvSpPr>
          <p:cNvPr id="1072" name="Google Shape;1072;g2f94d50917b_1_9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3" name="Google Shape;1073;g2f94d50917b_1_9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Take a moment to read this sample response in your note catcher. Does this response correctly explain two</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different motivations that drove the exploration of North America? Use your note catcher and the adapted rubric to score this CR response.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Wait for participants to score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Using your fingers, show how you think this response should be scored.</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Allow time for participants to respond.</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The response includes a complete explanation of two motivations that drove the exploration of North America. Bullets are acceptable in the CR student response. This response should be scored at a 4.</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Option:  Pulse checks may be done as a four corners, parking lot, or similar engagement activity.</a:t>
            </a:r>
            <a:endParaRPr i="1">
              <a:solidFill>
                <a:schemeClr val="dk1"/>
              </a:solidFill>
              <a:latin typeface="Public Sans"/>
              <a:ea typeface="Public Sans"/>
              <a:cs typeface="Public Sans"/>
              <a:sym typeface="Public San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0"/>
        <p:cNvGrpSpPr/>
        <p:nvPr/>
      </p:nvGrpSpPr>
      <p:grpSpPr>
        <a:xfrm>
          <a:off x="0" y="0"/>
          <a:ext cx="0" cy="0"/>
          <a:chOff x="0" y="0"/>
          <a:chExt cx="0" cy="0"/>
        </a:xfrm>
      </p:grpSpPr>
      <p:sp>
        <p:nvSpPr>
          <p:cNvPr id="1081" name="Google Shape;1081;g30f697a2110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2" name="Google Shape;1082;g30f697a2110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Take a moment to read this sample response in your note catcher. Does this response correctly explain two</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different motivations that drove the exploration of North America? Use your note catcher and the adapted rubric to score this CR response.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Wait for participants to score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Using your fingers, show how you think this response should be scored.</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Allow time for participants to respond.</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response would be scored at a 3. It explains one motivation that drove the exploration of North America (Explorers wanted valuable resources in North America, like gold, silver, and spices, because they believed it would make their countries richer.) AND correctly identifies a second motivation that drove the exploration of North America without explaining it (They also explored to get territory). Grammar and spelling should not affect the student’s score.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9"/>
        <p:cNvGrpSpPr/>
        <p:nvPr/>
      </p:nvGrpSpPr>
      <p:grpSpPr>
        <a:xfrm>
          <a:off x="0" y="0"/>
          <a:ext cx="0" cy="0"/>
          <a:chOff x="0" y="0"/>
          <a:chExt cx="0" cy="0"/>
        </a:xfrm>
      </p:grpSpPr>
      <p:sp>
        <p:nvSpPr>
          <p:cNvPr id="1090" name="Google Shape;1090;g30f697a2110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1" name="Google Shape;1091;g30f697a2110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Take a moment to read this sample response in your note catcher. Does this response correctly explain two</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different motivations that drove the exploration of North America? Use your note catcher and the adapted rubric to score this CR response.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Wait for participants to score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Using your fingers, show how you think this response should be scored.</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Allow time for participants to respond.</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The response correctly identifies one motivation that drove the exploration of North America, but it does not include enough detail in the response to be considered a complete explanation or description. This response would be scored at a 1.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a:solidFill>
                  <a:schemeClr val="dk1"/>
                </a:solidFill>
                <a:latin typeface="Public Sans"/>
                <a:ea typeface="Public Sans"/>
                <a:cs typeface="Public Sans"/>
                <a:sym typeface="Public Sans"/>
              </a:rPr>
              <a:t>Option:  Pulse checks may be done as a four corners, parking lot, or similar engagement activity.</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8"/>
        <p:cNvGrpSpPr/>
        <p:nvPr/>
      </p:nvGrpSpPr>
      <p:grpSpPr>
        <a:xfrm>
          <a:off x="0" y="0"/>
          <a:ext cx="0" cy="0"/>
          <a:chOff x="0" y="0"/>
          <a:chExt cx="0" cy="0"/>
        </a:xfrm>
      </p:grpSpPr>
      <p:sp>
        <p:nvSpPr>
          <p:cNvPr id="1099" name="Google Shape;1099;g2fa44c9a542_3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0" name="Google Shape;1100;g2fa44c9a542_3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 </a:t>
            </a:r>
            <a:r>
              <a:rPr lang="en">
                <a:latin typeface="Public Sans"/>
                <a:ea typeface="Public Sans"/>
                <a:cs typeface="Public Sans"/>
                <a:sym typeface="Public Sans"/>
              </a:rPr>
              <a:t>Now that we have an understanding of constructed response prompts and scoring using the LEAP rubric, let’s learn more about extended responses.</a:t>
            </a:r>
            <a:endParaRPr>
              <a:latin typeface="Public Sans"/>
              <a:ea typeface="Public Sans"/>
              <a:cs typeface="Public Sans"/>
              <a:sym typeface="Public San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5"/>
        <p:cNvGrpSpPr/>
        <p:nvPr/>
      </p:nvGrpSpPr>
      <p:grpSpPr>
        <a:xfrm>
          <a:off x="0" y="0"/>
          <a:ext cx="0" cy="0"/>
          <a:chOff x="0" y="0"/>
          <a:chExt cx="0" cy="0"/>
        </a:xfrm>
      </p:grpSpPr>
      <p:sp>
        <p:nvSpPr>
          <p:cNvPr id="1106" name="Google Shape;1106;g2f9c62a45d2_1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7" name="Google Shape;1107;g2f9c62a45d2_1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By asking students to analyze or evaluate, questions can be adapted to allow students to demonstrate a deeper understanding of social studies content. If the HQIM question is </a:t>
            </a:r>
            <a:r>
              <a:rPr lang="en" i="1">
                <a:solidFill>
                  <a:schemeClr val="dk1"/>
                </a:solidFill>
                <a:latin typeface="Public Sans"/>
                <a:ea typeface="Public Sans"/>
                <a:cs typeface="Public Sans"/>
                <a:sym typeface="Public Sans"/>
              </a:rPr>
              <a:t>not</a:t>
            </a:r>
            <a:r>
              <a:rPr lang="en">
                <a:solidFill>
                  <a:schemeClr val="dk1"/>
                </a:solidFill>
                <a:latin typeface="Public Sans"/>
                <a:ea typeface="Public Sans"/>
                <a:cs typeface="Public Sans"/>
                <a:sym typeface="Public Sans"/>
              </a:rPr>
              <a:t> adaptable to the LEAP Assessment rubric, it is still a valid assessment tool as it is aligned to the Louisiana Student Standards for Social Studies. If you are adapting the question as an ER question, the bulleted directions should always be added so students begin to recognize the visual difference between the ER and CR.</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4"/>
        <p:cNvGrpSpPr/>
        <p:nvPr/>
      </p:nvGrpSpPr>
      <p:grpSpPr>
        <a:xfrm>
          <a:off x="0" y="0"/>
          <a:ext cx="0" cy="0"/>
          <a:chOff x="0" y="0"/>
          <a:chExt cx="0" cy="0"/>
        </a:xfrm>
      </p:grpSpPr>
      <p:sp>
        <p:nvSpPr>
          <p:cNvPr id="1115" name="Google Shape;1115;g308276db52e_2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6" name="Google Shape;1116;g308276db52e_2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framing question, from Bayou Bridges G8U1, asks students “What drew so many Americans westward after the Civil War, and what was the effect of this settlement on Native American homelands and cultures?” It includes 5 primary sources that students explored previously in the unit and are the sources students would use as evidence to support their claim. Is this prompt compatible as is? Turn and talk to your neighbor about how this prompt may be adapted and then use your note catcher to write a prompt that aligns with the LEAP Assessment Rubric.</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Once participants have written an adapted prompt, click to the next slide.</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5"/>
        <p:cNvGrpSpPr/>
        <p:nvPr/>
      </p:nvGrpSpPr>
      <p:grpSpPr>
        <a:xfrm>
          <a:off x="0" y="0"/>
          <a:ext cx="0" cy="0"/>
          <a:chOff x="0" y="0"/>
          <a:chExt cx="0" cy="0"/>
        </a:xfrm>
      </p:grpSpPr>
      <p:sp>
        <p:nvSpPr>
          <p:cNvPr id="1126" name="Google Shape;1126;g2f9c62a45d2_1_5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27" name="Google Shape;1127;g2f9c62a45d2_1_5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b="1" i="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How did the prompt change? How does this change/elevate the expected student response? How does the adaptation of the prompt change the expectation in the student response?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call on participants to share their thoughts. Some possible answers are: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The prompt is elevated by asking the students to analyze or evaluate social studies content.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This new prompt asks students to communicate a deeper understanding of the content.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The original prompt was a two part question, the new prompt has been adapted to reflect one part. A prompt that asks for two parts would not be compatible with the ER rubric.</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The bulleted ER directions are added.  </a:t>
            </a:r>
            <a:endParaRPr i="1">
              <a:solidFill>
                <a:schemeClr val="dk1"/>
              </a:solidFill>
              <a:latin typeface="Public Sans"/>
              <a:ea typeface="Public Sans"/>
              <a:cs typeface="Public Sans"/>
              <a:sym typeface="Public San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4"/>
        <p:cNvGrpSpPr/>
        <p:nvPr/>
      </p:nvGrpSpPr>
      <p:grpSpPr>
        <a:xfrm>
          <a:off x="0" y="0"/>
          <a:ext cx="0" cy="0"/>
          <a:chOff x="0" y="0"/>
          <a:chExt cx="0" cy="0"/>
        </a:xfrm>
      </p:grpSpPr>
      <p:sp>
        <p:nvSpPr>
          <p:cNvPr id="1135" name="Google Shape;1135;g2fa44c9a542_3_8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6" name="Google Shape;1136;g2fa44c9a542_3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In order to clearly define what students should provide in their ER response and how the response should be scored, the scoring description of the rubric should be adapted as well. Note that to earn 1 point, students must demonstrate knowledge about something related to the topic of the question.  In the interest of time, we have already adapted this rubric. Take a moment to think about how the scoring description would look to correlate with the new prompt and use your note catcher to highlight or note the changes to the scoring description.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Once participants have completed this step, click to the next slide.</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4"/>
        <p:cNvGrpSpPr/>
        <p:nvPr/>
      </p:nvGrpSpPr>
      <p:grpSpPr>
        <a:xfrm>
          <a:off x="0" y="0"/>
          <a:ext cx="0" cy="0"/>
          <a:chOff x="0" y="0"/>
          <a:chExt cx="0" cy="0"/>
        </a:xfrm>
      </p:grpSpPr>
      <p:sp>
        <p:nvSpPr>
          <p:cNvPr id="1145" name="Google Shape;1145;g2f94d50917b_1_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6" name="Google Shape;1146;g2f94d50917b_1_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These LEAP Assessment Rubric scoring descriptions have been adapted to correlate with the prompt to clearly define what students should provide in their ER response and how the response should be scored. Turn and talk. How does the adapted scoring description help to clearly define what students should provide in their ER response and how the response should be scored?</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call on participants to share their thoughts. Some possible answers are: </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Just as in the CR rubric, adapting the rubric makes it easier for teacher grading because the teacher can now easily identify if all of the necessary elements are there.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It helps the student clearly see what they must do to receive full credit.</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g29446119c91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9" name="Google Shape;709;g29446119c9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a:t>
            </a:r>
            <a:r>
              <a:rPr lang="en">
                <a:latin typeface="Public Sans"/>
                <a:ea typeface="Public Sans"/>
                <a:cs typeface="Public Sans"/>
                <a:sym typeface="Public Sans"/>
              </a:rPr>
              <a:t> Your note catcher has blank sections labeled Cohesive Vision and Timeline and Background for you to take any notes on the next two slides.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The LDOE Office of Assessment, Accountability, and Analytics and Office of Teaching and Learning work in partnership with each other to implement the department’s social studies vision in the classroom and on the LEAP 2025 tests. In the classroom, students must consistently build content knowledge and skills through meaningful learning opportunities and exploration of sources. Students will also demonstrate their knowledge of social studies content and concepts on the LEAP 2025 tests. In the classroom, students must consistently engage in the majority of the thinking, speaking, and writing, and on the LEAP 2025 tests, students will apply their social studies skills and practices. In the classroom, students must consistently practice using accurate and relevant information from their social studies knowledge and well-chosen evidence from sources to support their claims, and on the LEAP 2025 tests, students will express and develop claims supported by information and evidence with explanations and reasoning.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In short, students’ prior knowledge and experiences from the classroom apply directly to the LEAP Social Studies Assessments. </a:t>
            </a:r>
            <a:endParaRPr>
              <a:latin typeface="Public Sans"/>
              <a:ea typeface="Public Sans"/>
              <a:cs typeface="Public Sans"/>
              <a:sym typeface="Public Sans"/>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3"/>
        <p:cNvGrpSpPr/>
        <p:nvPr/>
      </p:nvGrpSpPr>
      <p:grpSpPr>
        <a:xfrm>
          <a:off x="0" y="0"/>
          <a:ext cx="0" cy="0"/>
          <a:chOff x="0" y="0"/>
          <a:chExt cx="0" cy="0"/>
        </a:xfrm>
      </p:grpSpPr>
      <p:sp>
        <p:nvSpPr>
          <p:cNvPr id="1154" name="Google Shape;1154;g30b5079594c_0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5" name="Google Shape;1155;g30b5079594c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b="1" i="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These LEAP Assessment Rubric scoring descriptions have been adapted to correlate with the prompt to clearly define what students should provide in their ER response and how the response should be scored. Turn and talk. How does the adapted scoring description help to clearly define what students should provide in their CR response and how the response should be scored?</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will call on participants to share their thoughts. Some possible answers are: </a:t>
            </a:r>
            <a:endParaRPr>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Just as in the CR rubric, adapting the rubric makes it easier for teacher grading because the teacher can now easily identify if all of the necessary elements are there.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Adapting the rubric helps the student clearly see what is expected and what they must do to receive full credit.</a:t>
            </a:r>
            <a:endParaRPr>
              <a:solidFill>
                <a:schemeClr val="dk1"/>
              </a:solidFill>
            </a:endParaRPr>
          </a:p>
          <a:p>
            <a:pPr marL="0" lvl="0" indent="0" algn="l" rtl="0">
              <a:spcBef>
                <a:spcPts val="0"/>
              </a:spcBef>
              <a:spcAft>
                <a:spcPts val="0"/>
              </a:spcAft>
              <a:buNone/>
            </a:pP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2"/>
        <p:cNvGrpSpPr/>
        <p:nvPr/>
      </p:nvGrpSpPr>
      <p:grpSpPr>
        <a:xfrm>
          <a:off x="0" y="0"/>
          <a:ext cx="0" cy="0"/>
          <a:chOff x="0" y="0"/>
          <a:chExt cx="0" cy="0"/>
        </a:xfrm>
      </p:grpSpPr>
      <p:sp>
        <p:nvSpPr>
          <p:cNvPr id="1163" name="Google Shape;1163;g2fa44c9a542_3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4" name="Google Shape;1164;g2fa44c9a542_3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Let’s check our understanding by using the LEAP rubric to score some sample student ER responses.</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9"/>
        <p:cNvGrpSpPr/>
        <p:nvPr/>
      </p:nvGrpSpPr>
      <p:grpSpPr>
        <a:xfrm>
          <a:off x="0" y="0"/>
          <a:ext cx="0" cy="0"/>
          <a:chOff x="0" y="0"/>
          <a:chExt cx="0" cy="0"/>
        </a:xfrm>
      </p:grpSpPr>
      <p:sp>
        <p:nvSpPr>
          <p:cNvPr id="1170" name="Google Shape;1170;g2fa44c9a542_3_4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1" name="Google Shape;1171;g2fa44c9a542_3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Take a moment to read this sample response on your note catcher. Does this response include (1) a </a:t>
            </a:r>
            <a:r>
              <a:rPr lang="en" b="1">
                <a:solidFill>
                  <a:schemeClr val="dk1"/>
                </a:solidFill>
                <a:latin typeface="Public Sans"/>
                <a:ea typeface="Public Sans"/>
                <a:cs typeface="Public Sans"/>
                <a:sym typeface="Public Sans"/>
              </a:rPr>
              <a:t>correct claim</a:t>
            </a:r>
            <a:r>
              <a:rPr lang="en">
                <a:solidFill>
                  <a:schemeClr val="dk1"/>
                </a:solidFill>
                <a:latin typeface="Public Sans"/>
                <a:ea typeface="Public Sans"/>
                <a:cs typeface="Public Sans"/>
                <a:sym typeface="Public Sans"/>
              </a:rPr>
              <a:t> about the effect of westward expansion on Native Americans’ homeland and culture (2) a </a:t>
            </a:r>
            <a:r>
              <a:rPr lang="en" b="1">
                <a:solidFill>
                  <a:schemeClr val="dk1"/>
                </a:solidFill>
                <a:latin typeface="Public Sans"/>
                <a:ea typeface="Public Sans"/>
                <a:cs typeface="Public Sans"/>
                <a:sym typeface="Public Sans"/>
              </a:rPr>
              <a:t>correct explanation</a:t>
            </a:r>
            <a:r>
              <a:rPr lang="en">
                <a:solidFill>
                  <a:schemeClr val="dk1"/>
                </a:solidFill>
                <a:latin typeface="Public Sans"/>
                <a:ea typeface="Public Sans"/>
                <a:cs typeface="Public Sans"/>
                <a:sym typeface="Public Sans"/>
              </a:rPr>
              <a:t> that addresses the prompt  (3) at least one reference to a given</a:t>
            </a:r>
            <a:r>
              <a:rPr lang="en" b="1">
                <a:solidFill>
                  <a:schemeClr val="dk1"/>
                </a:solidFill>
                <a:latin typeface="Public Sans"/>
                <a:ea typeface="Public Sans"/>
                <a:cs typeface="Public Sans"/>
                <a:sym typeface="Public Sans"/>
              </a:rPr>
              <a:t> source</a:t>
            </a:r>
            <a:r>
              <a:rPr lang="en">
                <a:solidFill>
                  <a:schemeClr val="dk1"/>
                </a:solidFill>
                <a:latin typeface="Public Sans"/>
                <a:ea typeface="Public Sans"/>
                <a:cs typeface="Public Sans"/>
                <a:sym typeface="Public Sans"/>
              </a:rPr>
              <a:t> </a:t>
            </a:r>
            <a:r>
              <a:rPr lang="en" b="1">
                <a:solidFill>
                  <a:schemeClr val="dk1"/>
                </a:solidFill>
                <a:latin typeface="Public Sans"/>
                <a:ea typeface="Public Sans"/>
                <a:cs typeface="Public Sans"/>
                <a:sym typeface="Public Sans"/>
              </a:rPr>
              <a:t>and</a:t>
            </a:r>
            <a:r>
              <a:rPr lang="en">
                <a:solidFill>
                  <a:schemeClr val="dk1"/>
                </a:solidFill>
                <a:latin typeface="Public Sans"/>
                <a:ea typeface="Public Sans"/>
                <a:cs typeface="Public Sans"/>
                <a:sym typeface="Public Sans"/>
              </a:rPr>
              <a:t> (4) relevant content</a:t>
            </a:r>
            <a:r>
              <a:rPr lang="en" b="1">
                <a:solidFill>
                  <a:schemeClr val="dk1"/>
                </a:solidFill>
                <a:latin typeface="Public Sans"/>
                <a:ea typeface="Public Sans"/>
                <a:cs typeface="Public Sans"/>
                <a:sym typeface="Public Sans"/>
              </a:rPr>
              <a:t> knowledge</a:t>
            </a:r>
            <a:r>
              <a:rPr lang="en">
                <a:solidFill>
                  <a:schemeClr val="dk1"/>
                </a:solidFill>
                <a:latin typeface="Public Sans"/>
                <a:ea typeface="Public Sans"/>
                <a:cs typeface="Public Sans"/>
                <a:sym typeface="Public Sans"/>
              </a:rPr>
              <a:t> that is not directly provided in the given source? Use your note catcher to score the response.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Facilitator may want to ask participants to identify each component by highlighting each in different colors while scoring.</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Allow participants time to score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Once you have decided on a score, raise your fingers to show how you think this response should be scored.</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Wait for participants to respond.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7"/>
        <p:cNvGrpSpPr/>
        <p:nvPr/>
      </p:nvGrpSpPr>
      <p:grpSpPr>
        <a:xfrm>
          <a:off x="0" y="0"/>
          <a:ext cx="0" cy="0"/>
          <a:chOff x="0" y="0"/>
          <a:chExt cx="0" cy="0"/>
        </a:xfrm>
      </p:grpSpPr>
      <p:sp>
        <p:nvSpPr>
          <p:cNvPr id="1178" name="Google Shape;1178;g2f9c62a45d2_1_1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9" name="Google Shape;1179;g2f9c62a45d2_1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response does include a correct claim (light pink) about the effect of westward expansion on Native Americans’ homeland and culture (took their land, destroyed buffalo population, assimilation, battles).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Move to the next slide to discuss the explanation component.</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rgbClr val="4E4E5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a:solidFill>
                  <a:srgbClr val="434343"/>
                </a:solidFill>
              </a:rPr>
              <a:t>.</a:t>
            </a:r>
            <a:endParaRPr>
              <a:solidFill>
                <a:srgbClr val="4E4E51"/>
              </a:solidFill>
              <a:latin typeface="Public Sans"/>
              <a:ea typeface="Public Sans"/>
              <a:cs typeface="Public Sans"/>
              <a:sym typeface="Public Sans"/>
            </a:endParaRPr>
          </a:p>
          <a:p>
            <a:pPr marL="0" lvl="0" indent="0" algn="l" rtl="0">
              <a:spcBef>
                <a:spcPts val="0"/>
              </a:spcBef>
              <a:spcAft>
                <a:spcPts val="0"/>
              </a:spcAft>
              <a:buNone/>
            </a:pPr>
            <a:endParaRPr>
              <a:solidFill>
                <a:srgbClr val="4E4E5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6"/>
        <p:cNvGrpSpPr/>
        <p:nvPr/>
      </p:nvGrpSpPr>
      <p:grpSpPr>
        <a:xfrm>
          <a:off x="0" y="0"/>
          <a:ext cx="0" cy="0"/>
          <a:chOff x="0" y="0"/>
          <a:chExt cx="0" cy="0"/>
        </a:xfrm>
      </p:grpSpPr>
      <p:sp>
        <p:nvSpPr>
          <p:cNvPr id="1187" name="Google Shape;1187;g2fa44c9a542_3_1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88" name="Google Shape;1188;g2fa44c9a542_3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Yes, this response does includes a correct explanation (light blue) that addresses the prompt.</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Move to the next slide to discuss content knowledge.</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rgbClr val="4E4E51"/>
              </a:solidFill>
              <a:latin typeface="Public Sans"/>
              <a:ea typeface="Public Sans"/>
              <a:cs typeface="Public Sans"/>
              <a:sym typeface="Public Sans"/>
            </a:endParaRPr>
          </a:p>
          <a:p>
            <a:pPr marL="0" lvl="0" indent="0" algn="l" rtl="0">
              <a:spcBef>
                <a:spcPts val="0"/>
              </a:spcBef>
              <a:spcAft>
                <a:spcPts val="0"/>
              </a:spcAft>
              <a:buNone/>
            </a:pPr>
            <a:endParaRPr>
              <a:solidFill>
                <a:srgbClr val="4E4E5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5"/>
        <p:cNvGrpSpPr/>
        <p:nvPr/>
      </p:nvGrpSpPr>
      <p:grpSpPr>
        <a:xfrm>
          <a:off x="0" y="0"/>
          <a:ext cx="0" cy="0"/>
          <a:chOff x="0" y="0"/>
          <a:chExt cx="0" cy="0"/>
        </a:xfrm>
      </p:grpSpPr>
      <p:sp>
        <p:nvSpPr>
          <p:cNvPr id="1196" name="Google Shape;1196;g2fa44c9a542_3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7" name="Google Shape;1197;g2fa44c9a542_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Yes, this response includes relevant content</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knowledge (light purple) that is not directly provided in the given sources.</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Move to the next slide to discuss the source component.</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rgbClr val="4E4E51"/>
              </a:solidFill>
              <a:latin typeface="Public Sans"/>
              <a:ea typeface="Public Sans"/>
              <a:cs typeface="Public Sans"/>
              <a:sym typeface="Public Sans"/>
            </a:endParaRPr>
          </a:p>
          <a:p>
            <a:pPr marL="0" lvl="0" indent="0" algn="l" rtl="0">
              <a:spcBef>
                <a:spcPts val="0"/>
              </a:spcBef>
              <a:spcAft>
                <a:spcPts val="0"/>
              </a:spcAft>
              <a:buNone/>
            </a:pPr>
            <a:endParaRPr>
              <a:solidFill>
                <a:srgbClr val="4E4E51"/>
              </a:solidFill>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4"/>
        <p:cNvGrpSpPr/>
        <p:nvPr/>
      </p:nvGrpSpPr>
      <p:grpSpPr>
        <a:xfrm>
          <a:off x="0" y="0"/>
          <a:ext cx="0" cy="0"/>
          <a:chOff x="0" y="0"/>
          <a:chExt cx="0" cy="0"/>
        </a:xfrm>
      </p:grpSpPr>
      <p:sp>
        <p:nvSpPr>
          <p:cNvPr id="1205" name="Google Shape;1205;g2fa44c9a542_3_3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06" name="Google Shape;1206;g2fa44c9a542_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Yes</a:t>
            </a:r>
            <a:r>
              <a:rPr lang="en" b="1">
                <a:solidFill>
                  <a:schemeClr val="dk1"/>
                </a:solidFill>
                <a:latin typeface="Public Sans"/>
                <a:ea typeface="Public Sans"/>
                <a:cs typeface="Public Sans"/>
                <a:sym typeface="Public Sans"/>
              </a:rPr>
              <a:t>,</a:t>
            </a:r>
            <a:r>
              <a:rPr lang="en">
                <a:solidFill>
                  <a:schemeClr val="dk1"/>
                </a:solidFill>
                <a:latin typeface="Public Sans"/>
                <a:ea typeface="Public Sans"/>
                <a:cs typeface="Public Sans"/>
                <a:sym typeface="Public Sans"/>
              </a:rPr>
              <a:t> this response includes at least one reference (light grey) to a given</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source.</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This response would be scored as a 4.  It includes a </a:t>
            </a:r>
            <a:r>
              <a:rPr lang="en">
                <a:latin typeface="Public Sans"/>
                <a:ea typeface="Public Sans"/>
                <a:cs typeface="Public Sans"/>
                <a:sym typeface="Public Sans"/>
              </a:rPr>
              <a:t>correct claim </a:t>
            </a:r>
            <a:r>
              <a:rPr lang="en">
                <a:solidFill>
                  <a:schemeClr val="dk1"/>
                </a:solidFill>
                <a:latin typeface="Public Sans"/>
                <a:ea typeface="Public Sans"/>
                <a:cs typeface="Public Sans"/>
                <a:sym typeface="Public Sans"/>
              </a:rPr>
              <a:t>(peach) about the effect of westward expansion on Native Americans’ homeland and culture , a correct explanation (light blue) that addresses the prompt, relevant content</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knowledge (light purple) that is not directly provided in the given source, and at least one reference to a given</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source (light grey).</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2"/>
        <p:cNvGrpSpPr/>
        <p:nvPr/>
      </p:nvGrpSpPr>
      <p:grpSpPr>
        <a:xfrm>
          <a:off x="0" y="0"/>
          <a:ext cx="0" cy="0"/>
          <a:chOff x="0" y="0"/>
          <a:chExt cx="0" cy="0"/>
        </a:xfrm>
      </p:grpSpPr>
      <p:sp>
        <p:nvSpPr>
          <p:cNvPr id="1213" name="Google Shape;1213;g2f9c62a45d2_1_1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4" name="Google Shape;1214;g2f9c62a45d2_1_1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Take a moment to read this sample response in your note catcher. Does this response include (1) a correct claim about what the effect of westward expansion on Native Americans homeland and culture (2) a correct explanation that addresses the prompt (3) at least one reference to a given</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source and (4) relevant content</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knowledge that is not directly provided in the given source? Use your note catcher to score the response.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Allow time for participants to score the response.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Raise your fingers to show how you scored this response.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may want to ask participants to identify each component by highlighting each in different colors while scoring.</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Move to the next slide to discuss scoring components.</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a:solidFill>
                <a:schemeClr val="dk1"/>
              </a:solidFill>
              <a:latin typeface="Calibri"/>
              <a:ea typeface="Calibri"/>
              <a:cs typeface="Calibri"/>
              <a:sym typeface="Calibri"/>
            </a:endParaRPr>
          </a:p>
          <a:p>
            <a:pPr marL="0" lvl="0" indent="0" algn="l" rtl="0">
              <a:spcBef>
                <a:spcPts val="0"/>
              </a:spcBef>
              <a:spcAft>
                <a:spcPts val="0"/>
              </a:spcAft>
              <a:buNone/>
            </a:pP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1"/>
        <p:cNvGrpSpPr/>
        <p:nvPr/>
      </p:nvGrpSpPr>
      <p:grpSpPr>
        <a:xfrm>
          <a:off x="0" y="0"/>
          <a:ext cx="0" cy="0"/>
          <a:chOff x="0" y="0"/>
          <a:chExt cx="0" cy="0"/>
        </a:xfrm>
      </p:grpSpPr>
      <p:sp>
        <p:nvSpPr>
          <p:cNvPr id="1222" name="Google Shape;1222;g30b5079594c_0_3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23" name="Google Shape;1223;g30b5079594c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response would be scored at a 3.  It includes a correct claim (peach) about the effect of westward expansion on Native Americans’ homeland and culture and a correct explanation (light blue) that addresses the prompt. Although it does include relevant content</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knowledge (light purple) it does not include at least one reference to a given</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source.</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Calibri"/>
              <a:ea typeface="Calibri"/>
              <a:cs typeface="Calibri"/>
              <a:sym typeface="Calibri"/>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0"/>
        <p:cNvGrpSpPr/>
        <p:nvPr/>
      </p:nvGrpSpPr>
      <p:grpSpPr>
        <a:xfrm>
          <a:off x="0" y="0"/>
          <a:ext cx="0" cy="0"/>
          <a:chOff x="0" y="0"/>
          <a:chExt cx="0" cy="0"/>
        </a:xfrm>
      </p:grpSpPr>
      <p:sp>
        <p:nvSpPr>
          <p:cNvPr id="1231" name="Google Shape;1231;g2f9c62a45d2_1_13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2" name="Google Shape;1232;g2f9c62a45d2_1_1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a:t>
            </a:r>
            <a:r>
              <a:rPr lang="en">
                <a:solidFill>
                  <a:schemeClr val="dk1"/>
                </a:solidFill>
                <a:latin typeface="Public Sans"/>
                <a:ea typeface="Public Sans"/>
                <a:cs typeface="Public Sans"/>
                <a:sym typeface="Public Sans"/>
              </a:rPr>
              <a:t> Take a moment to read the sample response in your note catcher.  Does this response include (1) a </a:t>
            </a:r>
            <a:r>
              <a:rPr lang="en">
                <a:latin typeface="Public Sans"/>
                <a:ea typeface="Public Sans"/>
                <a:cs typeface="Public Sans"/>
                <a:sym typeface="Public Sans"/>
              </a:rPr>
              <a:t>correct claim</a:t>
            </a:r>
            <a:r>
              <a:rPr lang="en">
                <a:solidFill>
                  <a:schemeClr val="dk1"/>
                </a:solidFill>
                <a:latin typeface="Public Sans"/>
                <a:ea typeface="Public Sans"/>
                <a:cs typeface="Public Sans"/>
                <a:sym typeface="Public Sans"/>
              </a:rPr>
              <a:t> about what the effect of westward expansion on Native Americans’ homeland and culture (2) a correct explanation that addresses the prompt (3) at least one reference to a given source and (4) relevant content</a:t>
            </a:r>
            <a:r>
              <a:rPr lang="en" b="1">
                <a:solidFill>
                  <a:schemeClr val="dk1"/>
                </a:solidFill>
                <a:latin typeface="Public Sans"/>
                <a:ea typeface="Public Sans"/>
                <a:cs typeface="Public Sans"/>
                <a:sym typeface="Public Sans"/>
              </a:rPr>
              <a:t> </a:t>
            </a:r>
            <a:r>
              <a:rPr lang="en">
                <a:solidFill>
                  <a:schemeClr val="dk1"/>
                </a:solidFill>
                <a:latin typeface="Public Sans"/>
                <a:ea typeface="Public Sans"/>
                <a:cs typeface="Public Sans"/>
                <a:sym typeface="Public Sans"/>
              </a:rPr>
              <a:t>knowledge that is not directly provided in the given source? Use your note catcher to score the response.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Facilitator may want to ask participants to identify each component by highlighting each in different colors while scoring.</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Allow some time for participants to respond.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Raise your fingers to show how you scored this response.</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Move to the next slide to discuss scoring components.</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Option:  Pulse checks may be done as a four corners, parking lot, or similar engagement activity.</a:t>
            </a:r>
            <a:endParaRPr sz="1200" i="1">
              <a:solidFill>
                <a:schemeClr val="dk1"/>
              </a:solidFill>
              <a:latin typeface="Public Sans"/>
              <a:ea typeface="Public Sans"/>
              <a:cs typeface="Public Sans"/>
              <a:sym typeface="Public San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9"/>
        <p:cNvGrpSpPr/>
        <p:nvPr/>
      </p:nvGrpSpPr>
      <p:grpSpPr>
        <a:xfrm>
          <a:off x="0" y="0"/>
          <a:ext cx="0" cy="0"/>
          <a:chOff x="0" y="0"/>
          <a:chExt cx="0" cy="0"/>
        </a:xfrm>
      </p:grpSpPr>
      <p:sp>
        <p:nvSpPr>
          <p:cNvPr id="720" name="Google Shape;720;g2fa04b94aab_9_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1" name="Google Shape;721;g2fa04b94aab_9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a:t>
            </a:r>
            <a:r>
              <a:rPr lang="en">
                <a:latin typeface="Public Sans"/>
                <a:ea typeface="Public Sans"/>
                <a:cs typeface="Public Sans"/>
                <a:sym typeface="Public Sans"/>
              </a:rPr>
              <a:t> This graphic organizer shows the development cycle of the LEAP assessments. The three stars mark points in the development cycle where the social studies assessment coordinators received feedback from representatives in the field, such as teachers and curriculum specialists. During field testing, rangefinding committee meetings, and data review committees, it was determined that there was a need for a resource that would assist teachers with the changes in expectations and scoring for constructed response and extended response questions, and the new resource “</a:t>
            </a:r>
            <a:r>
              <a:rPr lang="en" u="sng">
                <a:solidFill>
                  <a:schemeClr val="hlink"/>
                </a:solidFill>
                <a:latin typeface="Public Sans"/>
                <a:ea typeface="Public Sans"/>
                <a:cs typeface="Public Sans"/>
                <a:sym typeface="Public Sans"/>
                <a:hlinkClick r:id="rId3"/>
              </a:rPr>
              <a:t>Using LEAP Social Studies Rubrics</a:t>
            </a:r>
            <a:r>
              <a:rPr lang="en">
                <a:latin typeface="Public Sans"/>
                <a:ea typeface="Public Sans"/>
                <a:cs typeface="Public Sans"/>
                <a:sym typeface="Public Sans"/>
              </a:rPr>
              <a:t>” was created and shared with the field. You can access this resource on the LDOE’s Assessment Guidance webpage. </a:t>
            </a:r>
            <a:endParaRPr>
              <a:latin typeface="Public Sans"/>
              <a:ea typeface="Public Sans"/>
              <a:cs typeface="Public Sans"/>
              <a:sym typeface="Public Sans"/>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9"/>
        <p:cNvGrpSpPr/>
        <p:nvPr/>
      </p:nvGrpSpPr>
      <p:grpSpPr>
        <a:xfrm>
          <a:off x="0" y="0"/>
          <a:ext cx="0" cy="0"/>
          <a:chOff x="0" y="0"/>
          <a:chExt cx="0" cy="0"/>
        </a:xfrm>
      </p:grpSpPr>
      <p:sp>
        <p:nvSpPr>
          <p:cNvPr id="1240" name="Google Shape;1240;g30b5079594c_0_4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1" name="Google Shape;1241;g30b5079594c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response would be scored at a 2. The response includes a correct claim about the effect of westward expansion on Native Americans’ homeland and culture with at least one reference to a given source or relevant content knowledge that is not directly provided in the given source. What does the response not contain?</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Facilitator will allow some think time, then call on participants to respond. Answer: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Calibri"/>
              <a:buChar char="●"/>
            </a:pPr>
            <a:r>
              <a:rPr lang="en" i="1">
                <a:solidFill>
                  <a:schemeClr val="dk1"/>
                </a:solidFill>
                <a:latin typeface="Public Sans"/>
                <a:ea typeface="Public Sans"/>
                <a:cs typeface="Public Sans"/>
                <a:sym typeface="Public Sans"/>
              </a:rPr>
              <a:t>The response does not contain a correct explanation that addresses the prompt or relevant content</a:t>
            </a:r>
            <a:r>
              <a:rPr lang="en" b="1" i="1">
                <a:solidFill>
                  <a:schemeClr val="dk1"/>
                </a:solidFill>
                <a:latin typeface="Public Sans"/>
                <a:ea typeface="Public Sans"/>
                <a:cs typeface="Public Sans"/>
                <a:sym typeface="Public Sans"/>
              </a:rPr>
              <a:t> </a:t>
            </a:r>
            <a:r>
              <a:rPr lang="en" i="1">
                <a:solidFill>
                  <a:schemeClr val="dk1"/>
                </a:solidFill>
                <a:latin typeface="Public Sans"/>
                <a:ea typeface="Public Sans"/>
                <a:cs typeface="Public Sans"/>
                <a:sym typeface="Public Sans"/>
              </a:rPr>
              <a:t>knowledge that is not directly provided in the given source.  The response’s claim is that because of the Homestead Act and Transcontinental Railroad settlers moved west resulting in conflict with Native Americans, but the response does not provide an explanation of how that movement resulted in battles.</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Calibri"/>
              <a:ea typeface="Calibri"/>
              <a:cs typeface="Calibri"/>
              <a:sym typeface="Calibri"/>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8"/>
        <p:cNvGrpSpPr/>
        <p:nvPr/>
      </p:nvGrpSpPr>
      <p:grpSpPr>
        <a:xfrm>
          <a:off x="0" y="0"/>
          <a:ext cx="0" cy="0"/>
          <a:chOff x="0" y="0"/>
          <a:chExt cx="0" cy="0"/>
        </a:xfrm>
      </p:grpSpPr>
      <p:sp>
        <p:nvSpPr>
          <p:cNvPr id="1249" name="Google Shape;1249;g30a3a741af2_0_4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0" name="Google Shape;1250;g30a3a741af2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 </a:t>
            </a:r>
            <a:r>
              <a:rPr lang="en">
                <a:latin typeface="Public Sans"/>
                <a:ea typeface="Public Sans"/>
                <a:cs typeface="Public Sans"/>
                <a:sym typeface="Public Sans"/>
              </a:rPr>
              <a:t>Now that we have internalized and practiced our new learning, you will have time to apply your understanding as you work independently on an additional example from HQIM.</a:t>
            </a:r>
            <a:endParaRPr>
              <a:latin typeface="Public Sans"/>
              <a:ea typeface="Public Sans"/>
              <a:cs typeface="Public Sans"/>
              <a:sym typeface="Public Sans"/>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6"/>
        <p:cNvGrpSpPr/>
        <p:nvPr/>
      </p:nvGrpSpPr>
      <p:grpSpPr>
        <a:xfrm>
          <a:off x="0" y="0"/>
          <a:ext cx="0" cy="0"/>
          <a:chOff x="0" y="0"/>
          <a:chExt cx="0" cy="0"/>
        </a:xfrm>
      </p:grpSpPr>
      <p:sp>
        <p:nvSpPr>
          <p:cNvPr id="1257" name="Google Shape;1257;g2f9c62a45d2_1_10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8" name="Google Shape;1258;g2f9c62a45d2_1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prompt comes from the HQIM Gallopade Curriculum, Grade 4. You may use your note catcher to either adapt this question, or choose to adapt a question from your school district’s approved high quality instructional curriculum. Work together to adapt the prompt to be compatible with either the ER or the CR rubric. Once you have adapted your chosen question, then adapt the scoring descriptions to correlate to the your prompt. When your group has completed the activity, possible responses can be found in the presenter notes of this slide deck.</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Once participants have completed the task, ask them to share answers, discuss, and then go over the answer below.</a:t>
            </a:r>
            <a:r>
              <a:rPr lang="en">
                <a:solidFill>
                  <a:schemeClr val="dk1"/>
                </a:solidFill>
                <a:latin typeface="Public Sans"/>
                <a:ea typeface="Public Sans"/>
                <a:cs typeface="Public Sans"/>
                <a:sym typeface="Public Sans"/>
              </a:rPr>
              <a:t>  </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Answer #1:</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New </a:t>
            </a:r>
            <a:r>
              <a:rPr lang="en" b="1" i="1">
                <a:solidFill>
                  <a:schemeClr val="dk1"/>
                </a:solidFill>
                <a:latin typeface="Public Sans"/>
                <a:ea typeface="Public Sans"/>
                <a:cs typeface="Public Sans"/>
                <a:sym typeface="Public Sans"/>
              </a:rPr>
              <a:t>CR</a:t>
            </a:r>
            <a:r>
              <a:rPr lang="en" i="1">
                <a:solidFill>
                  <a:schemeClr val="dk1"/>
                </a:solidFill>
                <a:latin typeface="Public Sans"/>
                <a:ea typeface="Public Sans"/>
                <a:cs typeface="Public Sans"/>
                <a:sym typeface="Public Sans"/>
              </a:rPr>
              <a:t> prompt:  Explain two ways the construction of the Grand Canal through China helped solve some of the difficulty of governing such a large area?</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Rubric:</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i="1">
                <a:solidFill>
                  <a:schemeClr val="dk1"/>
                </a:solidFill>
                <a:latin typeface="Public Sans"/>
                <a:ea typeface="Public Sans"/>
                <a:cs typeface="Public Sans"/>
                <a:sym typeface="Public Sans"/>
              </a:rPr>
              <a:t>4 - </a:t>
            </a:r>
            <a:r>
              <a:rPr lang="en" i="1">
                <a:solidFill>
                  <a:schemeClr val="dk1"/>
                </a:solidFill>
                <a:latin typeface="Public Sans"/>
                <a:ea typeface="Public Sans"/>
                <a:cs typeface="Public Sans"/>
                <a:sym typeface="Public Sans"/>
              </a:rPr>
              <a:t>Response includes two complete explanations of ways the construction of the Grand Canal through China helped solve some of the difficulty of governing such a large area as required by the prompt.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i="1">
                <a:solidFill>
                  <a:schemeClr val="dk1"/>
                </a:solidFill>
                <a:latin typeface="Public Sans"/>
                <a:ea typeface="Public Sans"/>
                <a:cs typeface="Public Sans"/>
                <a:sym typeface="Public Sans"/>
              </a:rPr>
              <a:t>3 - </a:t>
            </a:r>
            <a:r>
              <a:rPr lang="en" i="1">
                <a:solidFill>
                  <a:schemeClr val="dk1"/>
                </a:solidFill>
                <a:latin typeface="Public Sans"/>
                <a:ea typeface="Public Sans"/>
                <a:cs typeface="Public Sans"/>
                <a:sym typeface="Public Sans"/>
              </a:rPr>
              <a:t>The response includes one complete explanation of ways the construction of the Grand Canal through China helped solve some of the difficulty of governing such a large area as required by the prompt. The response includes an identification of explanations of ways the construction of the Grand Canal through China helped solve some of the difficulty of governing such a large area as required by the prompt as required by the prompt, but does not include enough in the response to be considered a complete explanation or description.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i="1">
                <a:solidFill>
                  <a:schemeClr val="dk1"/>
                </a:solidFill>
                <a:latin typeface="Public Sans"/>
                <a:ea typeface="Public Sans"/>
                <a:cs typeface="Public Sans"/>
                <a:sym typeface="Public Sans"/>
              </a:rPr>
              <a:t>2 - </a:t>
            </a:r>
            <a:r>
              <a:rPr lang="en" i="1">
                <a:solidFill>
                  <a:schemeClr val="dk1"/>
                </a:solidFill>
                <a:latin typeface="Public Sans"/>
                <a:ea typeface="Public Sans"/>
                <a:cs typeface="Public Sans"/>
                <a:sym typeface="Public Sans"/>
              </a:rPr>
              <a:t>The response includes one complete explanation of ways the construction of the Grand Canal through China helped solve some of the difficulty of governing such a large area as required by the prompt OR the response includes the identification of explanations of ways the construction of the Grand Canal through China helped solve some of the difficulty of governing such a large area as required by the prompt, but does not include enough detail in the response to be considered complete explanations or descriptions.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i="1">
                <a:solidFill>
                  <a:schemeClr val="dk1"/>
                </a:solidFill>
                <a:latin typeface="Public Sans"/>
                <a:ea typeface="Public Sans"/>
                <a:cs typeface="Public Sans"/>
                <a:sym typeface="Public Sans"/>
              </a:rPr>
              <a:t>1 - </a:t>
            </a:r>
            <a:r>
              <a:rPr lang="en" i="1">
                <a:solidFill>
                  <a:schemeClr val="dk1"/>
                </a:solidFill>
                <a:latin typeface="Public Sans"/>
                <a:ea typeface="Public Sans"/>
                <a:cs typeface="Public Sans"/>
                <a:sym typeface="Public Sans"/>
              </a:rPr>
              <a:t>The response includes an identification of an explanation of how the construction of the Grand Canal through China helped solve some of the difficulty of governing such a large area as required by the prompt, but does not include enough detail in the response to be considered a complete explanation or description OR the response includes information related to the prompt that demonstrates accurate social studies content knowledge, but does not directly address the requirements of the prompt.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b="1" i="1">
                <a:solidFill>
                  <a:schemeClr val="dk1"/>
                </a:solidFill>
                <a:latin typeface="Public Sans"/>
                <a:ea typeface="Public Sans"/>
                <a:cs typeface="Public Sans"/>
                <a:sym typeface="Public Sans"/>
              </a:rPr>
              <a:t>0 - </a:t>
            </a:r>
            <a:r>
              <a:rPr lang="en" i="1">
                <a:solidFill>
                  <a:schemeClr val="dk1"/>
                </a:solidFill>
                <a:latin typeface="Public Sans"/>
                <a:ea typeface="Public Sans"/>
                <a:cs typeface="Public Sans"/>
                <a:sym typeface="Public Sans"/>
              </a:rPr>
              <a:t>The response contains only incorrect or irrelevant information or item is left blank. </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Answer #2</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New </a:t>
            </a:r>
            <a:r>
              <a:rPr lang="en" b="1" i="1">
                <a:solidFill>
                  <a:schemeClr val="dk1"/>
                </a:solidFill>
                <a:latin typeface="Public Sans"/>
                <a:ea typeface="Public Sans"/>
                <a:cs typeface="Public Sans"/>
                <a:sym typeface="Public Sans"/>
              </a:rPr>
              <a:t>ER</a:t>
            </a:r>
            <a:r>
              <a:rPr lang="en" i="1">
                <a:solidFill>
                  <a:schemeClr val="dk1"/>
                </a:solidFill>
                <a:latin typeface="Public Sans"/>
                <a:ea typeface="Public Sans"/>
                <a:cs typeface="Public Sans"/>
                <a:sym typeface="Public Sans"/>
              </a:rPr>
              <a:t> prompt: Analyze how the construction of the Grand Canal through China helped solve some of the difficulty of governing such a large area as required by the prompt.</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i="1">
                <a:solidFill>
                  <a:schemeClr val="dk1"/>
                </a:solidFill>
                <a:latin typeface="Public Sans"/>
                <a:ea typeface="Public Sans"/>
                <a:cs typeface="Public Sans"/>
                <a:sym typeface="Public Sans"/>
              </a:rPr>
              <a:t>Rubric:</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b="1" i="1">
                <a:solidFill>
                  <a:schemeClr val="dk1"/>
                </a:solidFill>
                <a:latin typeface="Public Sans"/>
                <a:ea typeface="Public Sans"/>
                <a:cs typeface="Public Sans"/>
                <a:sym typeface="Public Sans"/>
              </a:rPr>
              <a:t>4 - </a:t>
            </a:r>
            <a:r>
              <a:rPr lang="en" i="1">
                <a:solidFill>
                  <a:schemeClr val="dk1"/>
                </a:solidFill>
                <a:latin typeface="Public Sans"/>
                <a:ea typeface="Public Sans"/>
                <a:cs typeface="Public Sans"/>
                <a:sym typeface="Public Sans"/>
              </a:rPr>
              <a:t>Response includes a </a:t>
            </a:r>
            <a:r>
              <a:rPr lang="en" b="1" i="1">
                <a:solidFill>
                  <a:schemeClr val="dk1"/>
                </a:solidFill>
                <a:latin typeface="Public Sans"/>
                <a:ea typeface="Public Sans"/>
                <a:cs typeface="Public Sans"/>
                <a:sym typeface="Public Sans"/>
              </a:rPr>
              <a:t>correct claim </a:t>
            </a:r>
            <a:r>
              <a:rPr lang="en" i="1">
                <a:solidFill>
                  <a:schemeClr val="dk1"/>
                </a:solidFill>
                <a:latin typeface="Public Sans"/>
                <a:ea typeface="Public Sans"/>
                <a:cs typeface="Public Sans"/>
                <a:sym typeface="Public Sans"/>
              </a:rPr>
              <a:t>how how the construction of the Grand Canal through China helped solve some of the difficulty of governing such a large area as required by the prompt with a </a:t>
            </a:r>
            <a:r>
              <a:rPr lang="en" b="1" i="1">
                <a:solidFill>
                  <a:schemeClr val="dk1"/>
                </a:solidFill>
                <a:latin typeface="Public Sans"/>
                <a:ea typeface="Public Sans"/>
                <a:cs typeface="Public Sans"/>
                <a:sym typeface="Public Sans"/>
              </a:rPr>
              <a:t>correct explanation </a:t>
            </a:r>
            <a:r>
              <a:rPr lang="en" i="1">
                <a:solidFill>
                  <a:schemeClr val="dk1"/>
                </a:solidFill>
                <a:latin typeface="Public Sans"/>
                <a:ea typeface="Public Sans"/>
                <a:cs typeface="Public Sans"/>
                <a:sym typeface="Public Sans"/>
              </a:rPr>
              <a:t>to support the claim or address the prompt. The explanation includes at least one reference to a given </a:t>
            </a:r>
            <a:r>
              <a:rPr lang="en" b="1" i="1">
                <a:solidFill>
                  <a:schemeClr val="dk1"/>
                </a:solidFill>
                <a:latin typeface="Public Sans"/>
                <a:ea typeface="Public Sans"/>
                <a:cs typeface="Public Sans"/>
                <a:sym typeface="Public Sans"/>
              </a:rPr>
              <a:t>source and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a:t>
            </a:r>
            <a:r>
              <a:rPr lang="en" i="1">
                <a:solidFill>
                  <a:schemeClr val="dk1"/>
                </a:solidFill>
                <a:latin typeface="Public Sans"/>
                <a:ea typeface="Public Sans"/>
                <a:cs typeface="Public Sans"/>
                <a:sym typeface="Public Sans"/>
              </a:rPr>
              <a:t> that is not directly provided in the given source.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b="1" i="1">
                <a:solidFill>
                  <a:schemeClr val="dk1"/>
                </a:solidFill>
                <a:latin typeface="Public Sans"/>
                <a:ea typeface="Public Sans"/>
                <a:cs typeface="Public Sans"/>
                <a:sym typeface="Public Sans"/>
              </a:rPr>
              <a:t>3 - </a:t>
            </a:r>
            <a:r>
              <a:rPr lang="en" i="1">
                <a:solidFill>
                  <a:schemeClr val="dk1"/>
                </a:solidFill>
                <a:latin typeface="Public Sans"/>
                <a:ea typeface="Public Sans"/>
                <a:cs typeface="Public Sans"/>
                <a:sym typeface="Public Sans"/>
              </a:rPr>
              <a:t>Response includes a </a:t>
            </a:r>
            <a:r>
              <a:rPr lang="en" b="1" i="1">
                <a:solidFill>
                  <a:schemeClr val="dk1"/>
                </a:solidFill>
                <a:latin typeface="Public Sans"/>
                <a:ea typeface="Public Sans"/>
                <a:cs typeface="Public Sans"/>
                <a:sym typeface="Public Sans"/>
              </a:rPr>
              <a:t>correct claim</a:t>
            </a:r>
            <a:r>
              <a:rPr lang="en" i="1">
                <a:solidFill>
                  <a:schemeClr val="dk1"/>
                </a:solidFill>
                <a:latin typeface="Public Sans"/>
                <a:ea typeface="Public Sans"/>
                <a:cs typeface="Public Sans"/>
                <a:sym typeface="Public Sans"/>
              </a:rPr>
              <a:t> how how the construction of the Grand Canal through china helped solve some of the difficulty of governing such a large area as required by the prompt with a </a:t>
            </a:r>
            <a:r>
              <a:rPr lang="en" b="1" i="1">
                <a:solidFill>
                  <a:schemeClr val="dk1"/>
                </a:solidFill>
                <a:latin typeface="Public Sans"/>
                <a:ea typeface="Public Sans"/>
                <a:cs typeface="Public Sans"/>
                <a:sym typeface="Public Sans"/>
              </a:rPr>
              <a:t>correct explanation </a:t>
            </a:r>
            <a:r>
              <a:rPr lang="en" i="1">
                <a:solidFill>
                  <a:schemeClr val="dk1"/>
                </a:solidFill>
                <a:latin typeface="Public Sans"/>
                <a:ea typeface="Public Sans"/>
                <a:cs typeface="Public Sans"/>
                <a:sym typeface="Public Sans"/>
              </a:rPr>
              <a:t>to support the claim or address the prompt. The explanation includes at least one reference to a given </a:t>
            </a:r>
            <a:r>
              <a:rPr lang="en" b="1" i="1">
                <a:solidFill>
                  <a:schemeClr val="dk1"/>
                </a:solidFill>
                <a:latin typeface="Public Sans"/>
                <a:ea typeface="Public Sans"/>
                <a:cs typeface="Public Sans"/>
                <a:sym typeface="Public Sans"/>
              </a:rPr>
              <a:t>source or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a:t>
            </a:r>
            <a:r>
              <a:rPr lang="en" i="1">
                <a:solidFill>
                  <a:schemeClr val="dk1"/>
                </a:solidFill>
                <a:latin typeface="Public Sans"/>
                <a:ea typeface="Public Sans"/>
                <a:cs typeface="Public Sans"/>
                <a:sym typeface="Public Sans"/>
              </a:rPr>
              <a:t> that is not directly provided in the given source, but not both. OR Response includes a </a:t>
            </a:r>
            <a:r>
              <a:rPr lang="en" b="1" i="1">
                <a:solidFill>
                  <a:schemeClr val="dk1"/>
                </a:solidFill>
                <a:latin typeface="Public Sans"/>
                <a:ea typeface="Public Sans"/>
                <a:cs typeface="Public Sans"/>
                <a:sym typeface="Public Sans"/>
              </a:rPr>
              <a:t>correct claim</a:t>
            </a:r>
            <a:r>
              <a:rPr lang="en" i="1">
                <a:solidFill>
                  <a:schemeClr val="dk1"/>
                </a:solidFill>
                <a:latin typeface="Public Sans"/>
                <a:ea typeface="Public Sans"/>
                <a:cs typeface="Public Sans"/>
                <a:sym typeface="Public Sans"/>
              </a:rPr>
              <a:t> how how the construction of the Grand Canal through china helped solve some of the difficulty of governing such a large area as required by the prompt with at least one reference to a given </a:t>
            </a:r>
            <a:r>
              <a:rPr lang="en" b="1" i="1">
                <a:solidFill>
                  <a:schemeClr val="dk1"/>
                </a:solidFill>
                <a:latin typeface="Public Sans"/>
                <a:ea typeface="Public Sans"/>
                <a:cs typeface="Public Sans"/>
                <a:sym typeface="Public Sans"/>
              </a:rPr>
              <a:t>source and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a:t>
            </a:r>
            <a:r>
              <a:rPr lang="en" i="1">
                <a:solidFill>
                  <a:schemeClr val="dk1"/>
                </a:solidFill>
                <a:latin typeface="Public Sans"/>
                <a:ea typeface="Public Sans"/>
                <a:cs typeface="Public Sans"/>
                <a:sym typeface="Public Sans"/>
              </a:rPr>
              <a:t> that is not directly provided in the given source OR response includes </a:t>
            </a:r>
            <a:r>
              <a:rPr lang="en" b="1" i="1">
                <a:solidFill>
                  <a:schemeClr val="dk1"/>
                </a:solidFill>
                <a:latin typeface="Public Sans"/>
                <a:ea typeface="Public Sans"/>
                <a:cs typeface="Public Sans"/>
                <a:sym typeface="Public Sans"/>
              </a:rPr>
              <a:t>correct explanation</a:t>
            </a:r>
            <a:r>
              <a:rPr lang="en" i="1">
                <a:solidFill>
                  <a:schemeClr val="dk1"/>
                </a:solidFill>
                <a:latin typeface="Public Sans"/>
                <a:ea typeface="Public Sans"/>
                <a:cs typeface="Public Sans"/>
                <a:sym typeface="Public Sans"/>
              </a:rPr>
              <a:t> of</a:t>
            </a:r>
            <a:r>
              <a:rPr lang="en" b="1" i="1">
                <a:solidFill>
                  <a:schemeClr val="dk1"/>
                </a:solidFill>
                <a:latin typeface="Public Sans"/>
                <a:ea typeface="Public Sans"/>
                <a:cs typeface="Public Sans"/>
                <a:sym typeface="Public Sans"/>
              </a:rPr>
              <a:t> </a:t>
            </a:r>
            <a:r>
              <a:rPr lang="en" i="1">
                <a:solidFill>
                  <a:schemeClr val="dk1"/>
                </a:solidFill>
                <a:latin typeface="Public Sans"/>
                <a:ea typeface="Public Sans"/>
                <a:cs typeface="Public Sans"/>
                <a:sym typeface="Public Sans"/>
              </a:rPr>
              <a:t>how the construction of the Grand Canal through China helped solve some of the difficulty of governing such a large area as required by the prompt. The explanation includes at least one reference to a given </a:t>
            </a:r>
            <a:r>
              <a:rPr lang="en" b="1" i="1">
                <a:solidFill>
                  <a:schemeClr val="dk1"/>
                </a:solidFill>
                <a:latin typeface="Public Sans"/>
                <a:ea typeface="Public Sans"/>
                <a:cs typeface="Public Sans"/>
                <a:sym typeface="Public Sans"/>
              </a:rPr>
              <a:t>source and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 </a:t>
            </a:r>
            <a:r>
              <a:rPr lang="en" i="1">
                <a:solidFill>
                  <a:schemeClr val="dk1"/>
                </a:solidFill>
                <a:latin typeface="Public Sans"/>
                <a:ea typeface="Public Sans"/>
                <a:cs typeface="Public Sans"/>
                <a:sym typeface="Public Sans"/>
              </a:rPr>
              <a:t>that is not directly provided in the given source.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b="1" i="1">
                <a:solidFill>
                  <a:schemeClr val="dk1"/>
                </a:solidFill>
                <a:latin typeface="Public Sans"/>
                <a:ea typeface="Public Sans"/>
                <a:cs typeface="Public Sans"/>
                <a:sym typeface="Public Sans"/>
              </a:rPr>
              <a:t>2 - </a:t>
            </a:r>
            <a:r>
              <a:rPr lang="en" i="1">
                <a:solidFill>
                  <a:schemeClr val="dk1"/>
                </a:solidFill>
                <a:latin typeface="Public Sans"/>
                <a:ea typeface="Public Sans"/>
                <a:cs typeface="Public Sans"/>
                <a:sym typeface="Public Sans"/>
              </a:rPr>
              <a:t>Response includes a </a:t>
            </a:r>
            <a:r>
              <a:rPr lang="en" b="1" i="1">
                <a:solidFill>
                  <a:schemeClr val="dk1"/>
                </a:solidFill>
                <a:latin typeface="Public Sans"/>
                <a:ea typeface="Public Sans"/>
                <a:cs typeface="Public Sans"/>
                <a:sym typeface="Public Sans"/>
              </a:rPr>
              <a:t>correct claim of </a:t>
            </a:r>
            <a:r>
              <a:rPr lang="en" i="1">
                <a:solidFill>
                  <a:schemeClr val="dk1"/>
                </a:solidFill>
                <a:latin typeface="Public Sans"/>
                <a:ea typeface="Public Sans"/>
                <a:cs typeface="Public Sans"/>
                <a:sym typeface="Public Sans"/>
              </a:rPr>
              <a:t>how the construction of the Grand Canal through China helped solve some of the difficulty of governing such a large area as required by the prompt with at least one reference to a given </a:t>
            </a:r>
            <a:r>
              <a:rPr lang="en" b="1" i="1">
                <a:solidFill>
                  <a:schemeClr val="dk1"/>
                </a:solidFill>
                <a:latin typeface="Public Sans"/>
                <a:ea typeface="Public Sans"/>
                <a:cs typeface="Public Sans"/>
                <a:sym typeface="Public Sans"/>
              </a:rPr>
              <a:t>source or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 </a:t>
            </a:r>
            <a:r>
              <a:rPr lang="en" i="1">
                <a:solidFill>
                  <a:schemeClr val="dk1"/>
                </a:solidFill>
                <a:latin typeface="Public Sans"/>
                <a:ea typeface="Public Sans"/>
                <a:cs typeface="Public Sans"/>
                <a:sym typeface="Public Sans"/>
              </a:rPr>
              <a:t>that is not directly provided in the given source OR response includes a </a:t>
            </a:r>
            <a:r>
              <a:rPr lang="en" b="1" i="1">
                <a:solidFill>
                  <a:schemeClr val="dk1"/>
                </a:solidFill>
                <a:latin typeface="Public Sans"/>
                <a:ea typeface="Public Sans"/>
                <a:cs typeface="Public Sans"/>
                <a:sym typeface="Public Sans"/>
              </a:rPr>
              <a:t>correct explanation </a:t>
            </a:r>
            <a:r>
              <a:rPr lang="en" i="1">
                <a:solidFill>
                  <a:schemeClr val="dk1"/>
                </a:solidFill>
                <a:latin typeface="Public Sans"/>
                <a:ea typeface="Public Sans"/>
                <a:cs typeface="Public Sans"/>
                <a:sym typeface="Public Sans"/>
              </a:rPr>
              <a:t>to address the prompt. The explanation includes at least one reference to a given </a:t>
            </a:r>
            <a:r>
              <a:rPr lang="en" b="1" i="1">
                <a:solidFill>
                  <a:schemeClr val="dk1"/>
                </a:solidFill>
                <a:latin typeface="Public Sans"/>
                <a:ea typeface="Public Sans"/>
                <a:cs typeface="Public Sans"/>
                <a:sym typeface="Public Sans"/>
              </a:rPr>
              <a:t>source or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 </a:t>
            </a:r>
            <a:r>
              <a:rPr lang="en" i="1">
                <a:solidFill>
                  <a:schemeClr val="dk1"/>
                </a:solidFill>
                <a:latin typeface="Public Sans"/>
                <a:ea typeface="Public Sans"/>
                <a:cs typeface="Public Sans"/>
                <a:sym typeface="Public Sans"/>
              </a:rPr>
              <a:t>that is not directly provided in the given source.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b="1" i="1">
                <a:solidFill>
                  <a:schemeClr val="dk1"/>
                </a:solidFill>
                <a:latin typeface="Public Sans"/>
                <a:ea typeface="Public Sans"/>
                <a:cs typeface="Public Sans"/>
                <a:sym typeface="Public Sans"/>
              </a:rPr>
              <a:t>1 - </a:t>
            </a:r>
            <a:r>
              <a:rPr lang="en" i="1">
                <a:solidFill>
                  <a:schemeClr val="dk1"/>
                </a:solidFill>
                <a:latin typeface="Public Sans"/>
                <a:ea typeface="Public Sans"/>
                <a:cs typeface="Public Sans"/>
                <a:sym typeface="Public Sans"/>
              </a:rPr>
              <a:t>Response includes a </a:t>
            </a:r>
            <a:r>
              <a:rPr lang="en" b="1" i="1">
                <a:solidFill>
                  <a:schemeClr val="dk1"/>
                </a:solidFill>
                <a:latin typeface="Public Sans"/>
                <a:ea typeface="Public Sans"/>
                <a:cs typeface="Public Sans"/>
                <a:sym typeface="Public Sans"/>
              </a:rPr>
              <a:t>correct claim</a:t>
            </a:r>
            <a:r>
              <a:rPr lang="en" i="1">
                <a:solidFill>
                  <a:schemeClr val="dk1"/>
                </a:solidFill>
                <a:latin typeface="Public Sans"/>
                <a:ea typeface="Public Sans"/>
                <a:cs typeface="Public Sans"/>
                <a:sym typeface="Public Sans"/>
              </a:rPr>
              <a:t> of how the construction of the Grand Canal through China helped solve some of the difficulty of governing such a large area as required by the prompt OR response includes </a:t>
            </a:r>
            <a:r>
              <a:rPr lang="en" b="1" i="1">
                <a:solidFill>
                  <a:schemeClr val="dk1"/>
                </a:solidFill>
                <a:latin typeface="Public Sans"/>
                <a:ea typeface="Public Sans"/>
                <a:cs typeface="Public Sans"/>
                <a:sym typeface="Public Sans"/>
              </a:rPr>
              <a:t>correct information </a:t>
            </a:r>
            <a:r>
              <a:rPr lang="en" i="1">
                <a:solidFill>
                  <a:schemeClr val="dk1"/>
                </a:solidFill>
                <a:latin typeface="Public Sans"/>
                <a:ea typeface="Public Sans"/>
                <a:cs typeface="Public Sans"/>
                <a:sym typeface="Public Sans"/>
              </a:rPr>
              <a:t>that is </a:t>
            </a:r>
            <a:r>
              <a:rPr lang="en" b="1" i="1">
                <a:solidFill>
                  <a:schemeClr val="dk1"/>
                </a:solidFill>
                <a:latin typeface="Public Sans"/>
                <a:ea typeface="Public Sans"/>
                <a:cs typeface="Public Sans"/>
                <a:sym typeface="Public Sans"/>
              </a:rPr>
              <a:t>not </a:t>
            </a:r>
            <a:r>
              <a:rPr lang="en" i="1">
                <a:solidFill>
                  <a:schemeClr val="dk1"/>
                </a:solidFill>
                <a:latin typeface="Public Sans"/>
                <a:ea typeface="Public Sans"/>
                <a:cs typeface="Public Sans"/>
                <a:sym typeface="Public Sans"/>
              </a:rPr>
              <a:t>directly relevant to the prompt but that demonstrates some student content knowledge about a topic related to the prompt.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b="1" i="1">
                <a:solidFill>
                  <a:schemeClr val="dk1"/>
                </a:solidFill>
                <a:latin typeface="Public Sans"/>
                <a:ea typeface="Public Sans"/>
                <a:cs typeface="Public Sans"/>
                <a:sym typeface="Public Sans"/>
              </a:rPr>
              <a:t>0 - </a:t>
            </a:r>
            <a:r>
              <a:rPr lang="en" i="1">
                <a:solidFill>
                  <a:schemeClr val="dk1"/>
                </a:solidFill>
                <a:latin typeface="Public Sans"/>
                <a:ea typeface="Public Sans"/>
                <a:cs typeface="Public Sans"/>
                <a:sym typeface="Public Sans"/>
              </a:rPr>
              <a:t>Response does not include any elements described above.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i="1">
              <a:solidFill>
                <a:schemeClr val="dk2"/>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5"/>
        <p:cNvGrpSpPr/>
        <p:nvPr/>
      </p:nvGrpSpPr>
      <p:grpSpPr>
        <a:xfrm>
          <a:off x="0" y="0"/>
          <a:ext cx="0" cy="0"/>
          <a:chOff x="0" y="0"/>
          <a:chExt cx="0" cy="0"/>
        </a:xfrm>
      </p:grpSpPr>
      <p:sp>
        <p:nvSpPr>
          <p:cNvPr id="1266" name="Google Shape;1266;g3179841d917_3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7" name="Google Shape;1267;g3179841d917_3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latin typeface="Public Sans"/>
                <a:ea typeface="Public Sans"/>
                <a:cs typeface="Public Sans"/>
                <a:sym typeface="Public Sans"/>
              </a:rPr>
              <a:t>Same notes a previous slide:</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This prompt comes from the HQIM Gallopade Curriculum, Grade 4. You may use your note catcher to either adapt this question, or choose to adapt a question from your school district’s approved high quality instructional curriculum. Work together to adapt the prompt to be compatible with either the ER or the CR rubric. Once you have adapted your chosen question, then adapt the scoring descriptions to correlate to the your prompt. When your group has completed the activity, possible responses can be found in the presenter notes of this slide deck.</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Once participants have completed the task, ask them to share answers, discuss, and then go over the answer below.</a:t>
            </a:r>
            <a:r>
              <a:rPr lang="en">
                <a:solidFill>
                  <a:schemeClr val="dk1"/>
                </a:solidFill>
                <a:latin typeface="Public Sans"/>
                <a:ea typeface="Public Sans"/>
                <a:cs typeface="Public Sans"/>
                <a:sym typeface="Public Sans"/>
              </a:rPr>
              <a:t>  </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Answer:</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New </a:t>
            </a:r>
            <a:r>
              <a:rPr lang="en" b="1" i="1">
                <a:solidFill>
                  <a:schemeClr val="dk1"/>
                </a:solidFill>
                <a:latin typeface="Public Sans"/>
                <a:ea typeface="Public Sans"/>
                <a:cs typeface="Public Sans"/>
                <a:sym typeface="Public Sans"/>
              </a:rPr>
              <a:t>CR</a:t>
            </a:r>
            <a:r>
              <a:rPr lang="en" i="1">
                <a:solidFill>
                  <a:schemeClr val="dk1"/>
                </a:solidFill>
                <a:latin typeface="Public Sans"/>
                <a:ea typeface="Public Sans"/>
                <a:cs typeface="Public Sans"/>
                <a:sym typeface="Public Sans"/>
              </a:rPr>
              <a:t> prompt:  Explain two ways the construction of the Grand Canal through China helped solve some of the difficulty of governing such a large area?</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Rubric:</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4 - </a:t>
            </a:r>
            <a:r>
              <a:rPr lang="en" i="1">
                <a:solidFill>
                  <a:schemeClr val="dk1"/>
                </a:solidFill>
                <a:latin typeface="Public Sans"/>
                <a:ea typeface="Public Sans"/>
                <a:cs typeface="Public Sans"/>
                <a:sym typeface="Public Sans"/>
              </a:rPr>
              <a:t>Response includes two complete explanations of ways the construction of the Grand Canal through China helped solve some of the difficulty of governing such a large area as required by the prompt.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3 - </a:t>
            </a:r>
            <a:r>
              <a:rPr lang="en" i="1">
                <a:solidFill>
                  <a:schemeClr val="dk1"/>
                </a:solidFill>
                <a:latin typeface="Public Sans"/>
                <a:ea typeface="Public Sans"/>
                <a:cs typeface="Public Sans"/>
                <a:sym typeface="Public Sans"/>
              </a:rPr>
              <a:t>The response includes one complete explanation of ways the construction of the Grand Canal through China helped solve some of the difficulty of governing such a large area as required by the prompt. The response includes an identification of explanations of ways the construction of the Grand Canal through China helped solve some of the difficulty of governing such a large area as required by the prompt as required by the prompt, but does not include enough in the response to be considered a complete explanation or description.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2 - </a:t>
            </a:r>
            <a:r>
              <a:rPr lang="en" i="1">
                <a:solidFill>
                  <a:schemeClr val="dk1"/>
                </a:solidFill>
                <a:latin typeface="Public Sans"/>
                <a:ea typeface="Public Sans"/>
                <a:cs typeface="Public Sans"/>
                <a:sym typeface="Public Sans"/>
              </a:rPr>
              <a:t>The response includes one complete explanation of ways the construction of the Grand Canal through China helped solve some of the difficulty of governing such a large area as required by the prompt OR the response includes the identification of explanations of ways the construction of the Grand Canal through China helped solve some of the difficulty of governing such a large area as required by the prompt, but does not include enough detail in the response to be considered complete explanations or descriptions.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1 - </a:t>
            </a:r>
            <a:r>
              <a:rPr lang="en" i="1">
                <a:solidFill>
                  <a:schemeClr val="dk1"/>
                </a:solidFill>
                <a:latin typeface="Public Sans"/>
                <a:ea typeface="Public Sans"/>
                <a:cs typeface="Public Sans"/>
                <a:sym typeface="Public Sans"/>
              </a:rPr>
              <a:t>The response includes an identification of an explanation of how the construction of the Grand Canal through China helped solve some of the difficulty of governing such a large area as required by the prompt, but does not include enough detail in the response to be considered a complete explanation or description OR the response includes information related to the prompt that demonstrates accurate social studies content knowledge, but does not directly address the requirements of the prompt.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0 - </a:t>
            </a:r>
            <a:r>
              <a:rPr lang="en" i="1">
                <a:solidFill>
                  <a:schemeClr val="dk1"/>
                </a:solidFill>
                <a:latin typeface="Public Sans"/>
                <a:ea typeface="Public Sans"/>
                <a:cs typeface="Public Sans"/>
                <a:sym typeface="Public Sans"/>
              </a:rPr>
              <a:t>The response contains only incorrect or irrelevant information or item is left blank. </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New </a:t>
            </a:r>
            <a:r>
              <a:rPr lang="en" b="1" i="1">
                <a:solidFill>
                  <a:schemeClr val="dk1"/>
                </a:solidFill>
                <a:latin typeface="Public Sans"/>
                <a:ea typeface="Public Sans"/>
                <a:cs typeface="Public Sans"/>
                <a:sym typeface="Public Sans"/>
              </a:rPr>
              <a:t>ER</a:t>
            </a:r>
            <a:r>
              <a:rPr lang="en" i="1">
                <a:solidFill>
                  <a:schemeClr val="dk1"/>
                </a:solidFill>
                <a:latin typeface="Public Sans"/>
                <a:ea typeface="Public Sans"/>
                <a:cs typeface="Public Sans"/>
                <a:sym typeface="Public Sans"/>
              </a:rPr>
              <a:t> prompt: Analyze how the construction of the Grand Canal through China helped solve some of the difficulty of governing such a large area as required by the prompt.</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Rubric:</a:t>
            </a:r>
            <a:endParaRPr i="1">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4 - </a:t>
            </a:r>
            <a:r>
              <a:rPr lang="en" i="1">
                <a:solidFill>
                  <a:schemeClr val="dk1"/>
                </a:solidFill>
                <a:latin typeface="Public Sans"/>
                <a:ea typeface="Public Sans"/>
                <a:cs typeface="Public Sans"/>
                <a:sym typeface="Public Sans"/>
              </a:rPr>
              <a:t>Response includes a </a:t>
            </a:r>
            <a:r>
              <a:rPr lang="en" b="1" i="1">
                <a:solidFill>
                  <a:schemeClr val="dk1"/>
                </a:solidFill>
                <a:latin typeface="Public Sans"/>
                <a:ea typeface="Public Sans"/>
                <a:cs typeface="Public Sans"/>
                <a:sym typeface="Public Sans"/>
              </a:rPr>
              <a:t>correct claim </a:t>
            </a:r>
            <a:r>
              <a:rPr lang="en" i="1">
                <a:solidFill>
                  <a:schemeClr val="dk1"/>
                </a:solidFill>
                <a:latin typeface="Public Sans"/>
                <a:ea typeface="Public Sans"/>
                <a:cs typeface="Public Sans"/>
                <a:sym typeface="Public Sans"/>
              </a:rPr>
              <a:t>how how the construction of the Grand Canal through China helped solve some of the difficulty of governing such a large area as required by the prompt with a </a:t>
            </a:r>
            <a:r>
              <a:rPr lang="en" b="1" i="1">
                <a:solidFill>
                  <a:schemeClr val="dk1"/>
                </a:solidFill>
                <a:latin typeface="Public Sans"/>
                <a:ea typeface="Public Sans"/>
                <a:cs typeface="Public Sans"/>
                <a:sym typeface="Public Sans"/>
              </a:rPr>
              <a:t>correct explanation </a:t>
            </a:r>
            <a:r>
              <a:rPr lang="en" i="1">
                <a:solidFill>
                  <a:schemeClr val="dk1"/>
                </a:solidFill>
                <a:latin typeface="Public Sans"/>
                <a:ea typeface="Public Sans"/>
                <a:cs typeface="Public Sans"/>
                <a:sym typeface="Public Sans"/>
              </a:rPr>
              <a:t>to support the claim or address the prompt. The explanation includes at least one reference to a given </a:t>
            </a:r>
            <a:r>
              <a:rPr lang="en" b="1" i="1">
                <a:solidFill>
                  <a:schemeClr val="dk1"/>
                </a:solidFill>
                <a:latin typeface="Public Sans"/>
                <a:ea typeface="Public Sans"/>
                <a:cs typeface="Public Sans"/>
                <a:sym typeface="Public Sans"/>
              </a:rPr>
              <a:t>source and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a:t>
            </a:r>
            <a:r>
              <a:rPr lang="en" i="1">
                <a:solidFill>
                  <a:schemeClr val="dk1"/>
                </a:solidFill>
                <a:latin typeface="Public Sans"/>
                <a:ea typeface="Public Sans"/>
                <a:cs typeface="Public Sans"/>
                <a:sym typeface="Public Sans"/>
              </a:rPr>
              <a:t> that is not directly provided in the given source.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3 - </a:t>
            </a:r>
            <a:r>
              <a:rPr lang="en" i="1">
                <a:solidFill>
                  <a:schemeClr val="dk1"/>
                </a:solidFill>
                <a:latin typeface="Public Sans"/>
                <a:ea typeface="Public Sans"/>
                <a:cs typeface="Public Sans"/>
                <a:sym typeface="Public Sans"/>
              </a:rPr>
              <a:t>Response includes a </a:t>
            </a:r>
            <a:r>
              <a:rPr lang="en" b="1" i="1">
                <a:solidFill>
                  <a:schemeClr val="dk1"/>
                </a:solidFill>
                <a:latin typeface="Public Sans"/>
                <a:ea typeface="Public Sans"/>
                <a:cs typeface="Public Sans"/>
                <a:sym typeface="Public Sans"/>
              </a:rPr>
              <a:t>correct claim</a:t>
            </a:r>
            <a:r>
              <a:rPr lang="en" i="1">
                <a:solidFill>
                  <a:schemeClr val="dk1"/>
                </a:solidFill>
                <a:latin typeface="Public Sans"/>
                <a:ea typeface="Public Sans"/>
                <a:cs typeface="Public Sans"/>
                <a:sym typeface="Public Sans"/>
              </a:rPr>
              <a:t> how how the construction of the Grand Canal through china helped solve some of the difficulty of governing such a large area as required by the prompt with a </a:t>
            </a:r>
            <a:r>
              <a:rPr lang="en" b="1" i="1">
                <a:solidFill>
                  <a:schemeClr val="dk1"/>
                </a:solidFill>
                <a:latin typeface="Public Sans"/>
                <a:ea typeface="Public Sans"/>
                <a:cs typeface="Public Sans"/>
                <a:sym typeface="Public Sans"/>
              </a:rPr>
              <a:t>correct explanation </a:t>
            </a:r>
            <a:r>
              <a:rPr lang="en" i="1">
                <a:solidFill>
                  <a:schemeClr val="dk1"/>
                </a:solidFill>
                <a:latin typeface="Public Sans"/>
                <a:ea typeface="Public Sans"/>
                <a:cs typeface="Public Sans"/>
                <a:sym typeface="Public Sans"/>
              </a:rPr>
              <a:t>to support the claim or address the prompt. The explanation includes at least one reference to a given </a:t>
            </a:r>
            <a:r>
              <a:rPr lang="en" b="1" i="1">
                <a:solidFill>
                  <a:schemeClr val="dk1"/>
                </a:solidFill>
                <a:latin typeface="Public Sans"/>
                <a:ea typeface="Public Sans"/>
                <a:cs typeface="Public Sans"/>
                <a:sym typeface="Public Sans"/>
              </a:rPr>
              <a:t>source or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a:t>
            </a:r>
            <a:r>
              <a:rPr lang="en" i="1">
                <a:solidFill>
                  <a:schemeClr val="dk1"/>
                </a:solidFill>
                <a:latin typeface="Public Sans"/>
                <a:ea typeface="Public Sans"/>
                <a:cs typeface="Public Sans"/>
                <a:sym typeface="Public Sans"/>
              </a:rPr>
              <a:t> that is not directly provided in the given source, but not both. OR Response includes a </a:t>
            </a:r>
            <a:r>
              <a:rPr lang="en" b="1" i="1">
                <a:solidFill>
                  <a:schemeClr val="dk1"/>
                </a:solidFill>
                <a:latin typeface="Public Sans"/>
                <a:ea typeface="Public Sans"/>
                <a:cs typeface="Public Sans"/>
                <a:sym typeface="Public Sans"/>
              </a:rPr>
              <a:t>correct claim</a:t>
            </a:r>
            <a:r>
              <a:rPr lang="en" i="1">
                <a:solidFill>
                  <a:schemeClr val="dk1"/>
                </a:solidFill>
                <a:latin typeface="Public Sans"/>
                <a:ea typeface="Public Sans"/>
                <a:cs typeface="Public Sans"/>
                <a:sym typeface="Public Sans"/>
              </a:rPr>
              <a:t> how how the construction of the Grand Canal through china helped solve some of the difficulty of governing such a large area as required by the prompt with at least one reference to a given </a:t>
            </a:r>
            <a:r>
              <a:rPr lang="en" b="1" i="1">
                <a:solidFill>
                  <a:schemeClr val="dk1"/>
                </a:solidFill>
                <a:latin typeface="Public Sans"/>
                <a:ea typeface="Public Sans"/>
                <a:cs typeface="Public Sans"/>
                <a:sym typeface="Public Sans"/>
              </a:rPr>
              <a:t>source and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a:t>
            </a:r>
            <a:r>
              <a:rPr lang="en" i="1">
                <a:solidFill>
                  <a:schemeClr val="dk1"/>
                </a:solidFill>
                <a:latin typeface="Public Sans"/>
                <a:ea typeface="Public Sans"/>
                <a:cs typeface="Public Sans"/>
                <a:sym typeface="Public Sans"/>
              </a:rPr>
              <a:t> that is not directly provided in the given source OR response includes </a:t>
            </a:r>
            <a:r>
              <a:rPr lang="en" b="1" i="1">
                <a:solidFill>
                  <a:schemeClr val="dk1"/>
                </a:solidFill>
                <a:latin typeface="Public Sans"/>
                <a:ea typeface="Public Sans"/>
                <a:cs typeface="Public Sans"/>
                <a:sym typeface="Public Sans"/>
              </a:rPr>
              <a:t>correct explanation</a:t>
            </a:r>
            <a:r>
              <a:rPr lang="en" i="1">
                <a:solidFill>
                  <a:schemeClr val="dk1"/>
                </a:solidFill>
                <a:latin typeface="Public Sans"/>
                <a:ea typeface="Public Sans"/>
                <a:cs typeface="Public Sans"/>
                <a:sym typeface="Public Sans"/>
              </a:rPr>
              <a:t> of</a:t>
            </a:r>
            <a:r>
              <a:rPr lang="en" b="1" i="1">
                <a:solidFill>
                  <a:schemeClr val="dk1"/>
                </a:solidFill>
                <a:latin typeface="Public Sans"/>
                <a:ea typeface="Public Sans"/>
                <a:cs typeface="Public Sans"/>
                <a:sym typeface="Public Sans"/>
              </a:rPr>
              <a:t> </a:t>
            </a:r>
            <a:r>
              <a:rPr lang="en" i="1">
                <a:solidFill>
                  <a:schemeClr val="dk1"/>
                </a:solidFill>
                <a:latin typeface="Public Sans"/>
                <a:ea typeface="Public Sans"/>
                <a:cs typeface="Public Sans"/>
                <a:sym typeface="Public Sans"/>
              </a:rPr>
              <a:t>how the construction of the Grand Canal through China helped solve some of the difficulty of governing such a large area as required by the prompt. The explanation includes at least one reference to a given </a:t>
            </a:r>
            <a:r>
              <a:rPr lang="en" b="1" i="1">
                <a:solidFill>
                  <a:schemeClr val="dk1"/>
                </a:solidFill>
                <a:latin typeface="Public Sans"/>
                <a:ea typeface="Public Sans"/>
                <a:cs typeface="Public Sans"/>
                <a:sym typeface="Public Sans"/>
              </a:rPr>
              <a:t>source and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 </a:t>
            </a:r>
            <a:r>
              <a:rPr lang="en" i="1">
                <a:solidFill>
                  <a:schemeClr val="dk1"/>
                </a:solidFill>
                <a:latin typeface="Public Sans"/>
                <a:ea typeface="Public Sans"/>
                <a:cs typeface="Public Sans"/>
                <a:sym typeface="Public Sans"/>
              </a:rPr>
              <a:t>that is not directly provided in the given source.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2 - </a:t>
            </a:r>
            <a:r>
              <a:rPr lang="en" i="1">
                <a:solidFill>
                  <a:schemeClr val="dk1"/>
                </a:solidFill>
                <a:latin typeface="Public Sans"/>
                <a:ea typeface="Public Sans"/>
                <a:cs typeface="Public Sans"/>
                <a:sym typeface="Public Sans"/>
              </a:rPr>
              <a:t>Response includes a </a:t>
            </a:r>
            <a:r>
              <a:rPr lang="en" b="1" i="1">
                <a:solidFill>
                  <a:schemeClr val="dk1"/>
                </a:solidFill>
                <a:latin typeface="Public Sans"/>
                <a:ea typeface="Public Sans"/>
                <a:cs typeface="Public Sans"/>
                <a:sym typeface="Public Sans"/>
              </a:rPr>
              <a:t>correct claim of </a:t>
            </a:r>
            <a:r>
              <a:rPr lang="en" i="1">
                <a:solidFill>
                  <a:schemeClr val="dk1"/>
                </a:solidFill>
                <a:latin typeface="Public Sans"/>
                <a:ea typeface="Public Sans"/>
                <a:cs typeface="Public Sans"/>
                <a:sym typeface="Public Sans"/>
              </a:rPr>
              <a:t>how the construction of the Grand Canal through China helped solve some of the difficulty of governing such a large area as required by the prompt with at least one reference to a given </a:t>
            </a:r>
            <a:r>
              <a:rPr lang="en" b="1" i="1">
                <a:solidFill>
                  <a:schemeClr val="dk1"/>
                </a:solidFill>
                <a:latin typeface="Public Sans"/>
                <a:ea typeface="Public Sans"/>
                <a:cs typeface="Public Sans"/>
                <a:sym typeface="Public Sans"/>
              </a:rPr>
              <a:t>source or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 </a:t>
            </a:r>
            <a:r>
              <a:rPr lang="en" i="1">
                <a:solidFill>
                  <a:schemeClr val="dk1"/>
                </a:solidFill>
                <a:latin typeface="Public Sans"/>
                <a:ea typeface="Public Sans"/>
                <a:cs typeface="Public Sans"/>
                <a:sym typeface="Public Sans"/>
              </a:rPr>
              <a:t>that is not directly provided in the given source OR response includes a </a:t>
            </a:r>
            <a:r>
              <a:rPr lang="en" b="1" i="1">
                <a:solidFill>
                  <a:schemeClr val="dk1"/>
                </a:solidFill>
                <a:latin typeface="Public Sans"/>
                <a:ea typeface="Public Sans"/>
                <a:cs typeface="Public Sans"/>
                <a:sym typeface="Public Sans"/>
              </a:rPr>
              <a:t>correct explanation </a:t>
            </a:r>
            <a:r>
              <a:rPr lang="en" i="1">
                <a:solidFill>
                  <a:schemeClr val="dk1"/>
                </a:solidFill>
                <a:latin typeface="Public Sans"/>
                <a:ea typeface="Public Sans"/>
                <a:cs typeface="Public Sans"/>
                <a:sym typeface="Public Sans"/>
              </a:rPr>
              <a:t>to address the prompt. The explanation includes at least one reference to a given </a:t>
            </a:r>
            <a:r>
              <a:rPr lang="en" b="1" i="1">
                <a:solidFill>
                  <a:schemeClr val="dk1"/>
                </a:solidFill>
                <a:latin typeface="Public Sans"/>
                <a:ea typeface="Public Sans"/>
                <a:cs typeface="Public Sans"/>
                <a:sym typeface="Public Sans"/>
              </a:rPr>
              <a:t>source or </a:t>
            </a:r>
            <a:r>
              <a:rPr lang="en" i="1">
                <a:solidFill>
                  <a:schemeClr val="dk1"/>
                </a:solidFill>
                <a:latin typeface="Public Sans"/>
                <a:ea typeface="Public Sans"/>
                <a:cs typeface="Public Sans"/>
                <a:sym typeface="Public Sans"/>
              </a:rPr>
              <a:t>relevant content </a:t>
            </a:r>
            <a:r>
              <a:rPr lang="en" b="1" i="1">
                <a:solidFill>
                  <a:schemeClr val="dk1"/>
                </a:solidFill>
                <a:latin typeface="Public Sans"/>
                <a:ea typeface="Public Sans"/>
                <a:cs typeface="Public Sans"/>
                <a:sym typeface="Public Sans"/>
              </a:rPr>
              <a:t>knowledge </a:t>
            </a:r>
            <a:r>
              <a:rPr lang="en" i="1">
                <a:solidFill>
                  <a:schemeClr val="dk1"/>
                </a:solidFill>
                <a:latin typeface="Public Sans"/>
                <a:ea typeface="Public Sans"/>
                <a:cs typeface="Public Sans"/>
                <a:sym typeface="Public Sans"/>
              </a:rPr>
              <a:t>that is not directly provided in the given source.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1 - </a:t>
            </a:r>
            <a:r>
              <a:rPr lang="en" i="1">
                <a:solidFill>
                  <a:schemeClr val="dk1"/>
                </a:solidFill>
                <a:latin typeface="Public Sans"/>
                <a:ea typeface="Public Sans"/>
                <a:cs typeface="Public Sans"/>
                <a:sym typeface="Public Sans"/>
              </a:rPr>
              <a:t>Response includes a </a:t>
            </a:r>
            <a:r>
              <a:rPr lang="en" b="1" i="1">
                <a:solidFill>
                  <a:schemeClr val="dk1"/>
                </a:solidFill>
                <a:latin typeface="Public Sans"/>
                <a:ea typeface="Public Sans"/>
                <a:cs typeface="Public Sans"/>
                <a:sym typeface="Public Sans"/>
              </a:rPr>
              <a:t>correct claim</a:t>
            </a:r>
            <a:r>
              <a:rPr lang="en" i="1">
                <a:solidFill>
                  <a:schemeClr val="dk1"/>
                </a:solidFill>
                <a:latin typeface="Public Sans"/>
                <a:ea typeface="Public Sans"/>
                <a:cs typeface="Public Sans"/>
                <a:sym typeface="Public Sans"/>
              </a:rPr>
              <a:t> of how the construction of the Grand Canal through China helped solve some of the difficulty of governing such a large area as required by the prompt OR response includes </a:t>
            </a:r>
            <a:r>
              <a:rPr lang="en" b="1" i="1">
                <a:solidFill>
                  <a:schemeClr val="dk1"/>
                </a:solidFill>
                <a:latin typeface="Public Sans"/>
                <a:ea typeface="Public Sans"/>
                <a:cs typeface="Public Sans"/>
                <a:sym typeface="Public Sans"/>
              </a:rPr>
              <a:t>correct information </a:t>
            </a:r>
            <a:r>
              <a:rPr lang="en" i="1">
                <a:solidFill>
                  <a:schemeClr val="dk1"/>
                </a:solidFill>
                <a:latin typeface="Public Sans"/>
                <a:ea typeface="Public Sans"/>
                <a:cs typeface="Public Sans"/>
                <a:sym typeface="Public Sans"/>
              </a:rPr>
              <a:t>that is </a:t>
            </a:r>
            <a:r>
              <a:rPr lang="en" b="1" i="1">
                <a:solidFill>
                  <a:schemeClr val="dk1"/>
                </a:solidFill>
                <a:latin typeface="Public Sans"/>
                <a:ea typeface="Public Sans"/>
                <a:cs typeface="Public Sans"/>
                <a:sym typeface="Public Sans"/>
              </a:rPr>
              <a:t>not </a:t>
            </a:r>
            <a:r>
              <a:rPr lang="en" i="1">
                <a:solidFill>
                  <a:schemeClr val="dk1"/>
                </a:solidFill>
                <a:latin typeface="Public Sans"/>
                <a:ea typeface="Public Sans"/>
                <a:cs typeface="Public Sans"/>
                <a:sym typeface="Public Sans"/>
              </a:rPr>
              <a:t>directly relevant to the prompt but that demonstrates some student content knowledge about a topic related to the prompt.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Clr>
                <a:schemeClr val="dk1"/>
              </a:buClr>
              <a:buSzPts val="1100"/>
              <a:buFont typeface="Arial"/>
              <a:buNone/>
            </a:pPr>
            <a:r>
              <a:rPr lang="en" b="1" i="1">
                <a:solidFill>
                  <a:schemeClr val="dk1"/>
                </a:solidFill>
                <a:latin typeface="Public Sans"/>
                <a:ea typeface="Public Sans"/>
                <a:cs typeface="Public Sans"/>
                <a:sym typeface="Public Sans"/>
              </a:rPr>
              <a:t>0 - </a:t>
            </a:r>
            <a:r>
              <a:rPr lang="en" i="1">
                <a:solidFill>
                  <a:schemeClr val="dk1"/>
                </a:solidFill>
                <a:latin typeface="Public Sans"/>
                <a:ea typeface="Public Sans"/>
                <a:cs typeface="Public Sans"/>
                <a:sym typeface="Public Sans"/>
              </a:rPr>
              <a:t>Response does not include any elements described above. </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b="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i="1">
                <a:solidFill>
                  <a:schemeClr val="dk1"/>
                </a:solidFill>
                <a:latin typeface="Public Sans"/>
                <a:ea typeface="Public Sans"/>
                <a:cs typeface="Public Sans"/>
                <a:sym typeface="Public Sans"/>
              </a:rPr>
              <a:t>Click to advance to the next slide.</a:t>
            </a: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sz="1300" i="1">
              <a:solidFill>
                <a:schemeClr val="dk2"/>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i="1">
              <a:solidFill>
                <a:schemeClr val="dk1"/>
              </a:solidFill>
              <a:latin typeface="Public Sans"/>
              <a:ea typeface="Public Sans"/>
              <a:cs typeface="Public Sans"/>
              <a:sym typeface="Public Sans"/>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4"/>
        <p:cNvGrpSpPr/>
        <p:nvPr/>
      </p:nvGrpSpPr>
      <p:grpSpPr>
        <a:xfrm>
          <a:off x="0" y="0"/>
          <a:ext cx="0" cy="0"/>
          <a:chOff x="0" y="0"/>
          <a:chExt cx="0" cy="0"/>
        </a:xfrm>
      </p:grpSpPr>
      <p:sp>
        <p:nvSpPr>
          <p:cNvPr id="1275" name="Google Shape;1275;g308276db52e_4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6" name="Google Shape;1276;g308276db52e_4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a:t>
            </a:r>
            <a:r>
              <a:rPr lang="en">
                <a:latin typeface="Public Sans"/>
                <a:ea typeface="Public Sans"/>
                <a:cs typeface="Public Sans"/>
                <a:sym typeface="Public Sans"/>
              </a:rPr>
              <a:t> The final step in the professional learning cycle is to assess the impact of today’s new learning. </a:t>
            </a:r>
            <a:endParaRPr i="1">
              <a:latin typeface="Public Sans"/>
              <a:ea typeface="Public Sans"/>
              <a:cs typeface="Public Sans"/>
              <a:sym typeface="Public Sans"/>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2"/>
        <p:cNvGrpSpPr/>
        <p:nvPr/>
      </p:nvGrpSpPr>
      <p:grpSpPr>
        <a:xfrm>
          <a:off x="0" y="0"/>
          <a:ext cx="0" cy="0"/>
          <a:chOff x="0" y="0"/>
          <a:chExt cx="0" cy="0"/>
        </a:xfrm>
      </p:grpSpPr>
      <p:sp>
        <p:nvSpPr>
          <p:cNvPr id="1283" name="Google Shape;1283;g3179841d917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84" name="Google Shape;1284;g3179841d917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Take a moment to choose a reflection question and discuss it with a partner. Then, share out your thoughts with the group.</a:t>
            </a:r>
            <a:endParaRPr>
              <a:solidFill>
                <a:schemeClr val="dk1"/>
              </a:solidFill>
              <a:latin typeface="Public Sans"/>
              <a:ea typeface="Public Sans"/>
              <a:cs typeface="Public Sans"/>
              <a:sym typeface="Public Sans"/>
            </a:endParaRPr>
          </a:p>
          <a:p>
            <a:pPr marL="0" lvl="0" indent="0" algn="l" rtl="0">
              <a:spcBef>
                <a:spcPts val="0"/>
              </a:spcBef>
              <a:spcAft>
                <a:spcPts val="0"/>
              </a:spcAft>
              <a:buNone/>
            </a:pPr>
            <a:r>
              <a:rPr lang="en">
                <a:solidFill>
                  <a:schemeClr val="dk1"/>
                </a:solidFill>
                <a:latin typeface="Public Sans"/>
                <a:ea typeface="Public Sans"/>
                <a:cs typeface="Public Sans"/>
                <a:sym typeface="Public Sans"/>
              </a:rPr>
              <a:t>Consider: Why is today’s new learning important?  How will we be able to assess the impact of today’s new learning? and what do we hope to see as a result of today’s new learning? When your group has completed the activity, possible responses can be found in the presenter notes of this slide deck.</a:t>
            </a: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endParaRPr>
              <a:solidFill>
                <a:schemeClr val="dk1"/>
              </a:solidFill>
              <a:latin typeface="Public Sans"/>
              <a:ea typeface="Public Sans"/>
              <a:cs typeface="Public Sans"/>
              <a:sym typeface="Public Sans"/>
            </a:endParaRPr>
          </a:p>
          <a:p>
            <a:pPr marL="0" lvl="0" indent="0" algn="l" rtl="0">
              <a:spcBef>
                <a:spcPts val="0"/>
              </a:spcBef>
              <a:spcAft>
                <a:spcPts val="0"/>
              </a:spcAft>
              <a:buClr>
                <a:schemeClr val="dk1"/>
              </a:buClr>
              <a:buSzPts val="1100"/>
              <a:buFont typeface="Arial"/>
              <a:buNone/>
            </a:pPr>
            <a:r>
              <a:rPr lang="en" i="1">
                <a:solidFill>
                  <a:schemeClr val="dk1"/>
                </a:solidFill>
                <a:latin typeface="Public Sans"/>
                <a:ea typeface="Public Sans"/>
                <a:cs typeface="Public Sans"/>
                <a:sym typeface="Public Sans"/>
              </a:rPr>
              <a:t>Possible responses: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This new learning is important because both teachers and students need to understand the expectations for demonstrating mastery of the social studies standards.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We can assess the impact of this training by examining assessment writing questions for alignment to standards and LEAP guidelines, and examining student responses for understanding of social studies concepts within the format of LEAP.  </a:t>
            </a:r>
            <a:endParaRPr i="1">
              <a:solidFill>
                <a:schemeClr val="dk1"/>
              </a:solidFill>
              <a:latin typeface="Public Sans"/>
              <a:ea typeface="Public Sans"/>
              <a:cs typeface="Public Sans"/>
              <a:sym typeface="Public Sans"/>
            </a:endParaRPr>
          </a:p>
          <a:p>
            <a:pPr marL="457200" lvl="0" indent="-298450" algn="l" rtl="0">
              <a:spcBef>
                <a:spcPts val="0"/>
              </a:spcBef>
              <a:spcAft>
                <a:spcPts val="0"/>
              </a:spcAft>
              <a:buClr>
                <a:schemeClr val="dk1"/>
              </a:buClr>
              <a:buSzPts val="1100"/>
              <a:buFont typeface="Public Sans"/>
              <a:buChar char="●"/>
            </a:pPr>
            <a:r>
              <a:rPr lang="en" i="1">
                <a:solidFill>
                  <a:schemeClr val="dk1"/>
                </a:solidFill>
                <a:latin typeface="Public Sans"/>
                <a:ea typeface="Public Sans"/>
                <a:cs typeface="Public Sans"/>
                <a:sym typeface="Public Sans"/>
              </a:rPr>
              <a:t>We hope to see teachers and students demonstrate a clear understanding of how they will be assessed and scored on end of year assessments. Students will encounter questions in a consistent format throughout the year and seamlessly address prompts confidently.</a:t>
            </a:r>
            <a:endParaRPr i="1">
              <a:solidFill>
                <a:schemeClr val="dk1"/>
              </a:solidFill>
              <a:latin typeface="Public Sans"/>
              <a:ea typeface="Public Sans"/>
              <a:cs typeface="Public Sans"/>
              <a:sym typeface="Public Sans"/>
            </a:endParaRPr>
          </a:p>
          <a:p>
            <a:pPr marL="0" lvl="0" indent="0" algn="l" rtl="0">
              <a:spcBef>
                <a:spcPts val="0"/>
              </a:spcBef>
              <a:spcAft>
                <a:spcPts val="0"/>
              </a:spcAft>
              <a:buNone/>
            </a:pPr>
            <a:endParaRPr>
              <a:latin typeface="Public Sans"/>
              <a:ea typeface="Public Sans"/>
              <a:cs typeface="Public Sans"/>
              <a:sym typeface="Public Sans"/>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1"/>
        <p:cNvGrpSpPr/>
        <p:nvPr/>
      </p:nvGrpSpPr>
      <p:grpSpPr>
        <a:xfrm>
          <a:off x="0" y="0"/>
          <a:ext cx="0" cy="0"/>
          <a:chOff x="0" y="0"/>
          <a:chExt cx="0" cy="0"/>
        </a:xfrm>
      </p:grpSpPr>
      <p:sp>
        <p:nvSpPr>
          <p:cNvPr id="1292" name="Google Shape;1292;g302a3d1f54b_0_3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93" name="Google Shape;1293;g302a3d1f54b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 </a:t>
            </a:r>
            <a:r>
              <a:rPr lang="en">
                <a:latin typeface="Public Sans"/>
                <a:ea typeface="Public Sans"/>
                <a:cs typeface="Public Sans"/>
                <a:sym typeface="Public Sans"/>
              </a:rPr>
              <a:t>For additional assistance related to assessment, please refer to these resources.</a:t>
            </a:r>
            <a:endParaRPr>
              <a:latin typeface="Public Sans"/>
              <a:ea typeface="Public Sans"/>
              <a:cs typeface="Public Sans"/>
              <a:sym typeface="Public Sans"/>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0"/>
        <p:cNvGrpSpPr/>
        <p:nvPr/>
      </p:nvGrpSpPr>
      <p:grpSpPr>
        <a:xfrm>
          <a:off x="0" y="0"/>
          <a:ext cx="0" cy="0"/>
          <a:chOff x="0" y="0"/>
          <a:chExt cx="0" cy="0"/>
        </a:xfrm>
      </p:grpSpPr>
      <p:sp>
        <p:nvSpPr>
          <p:cNvPr id="1301" name="Google Shape;1301;g2f87ccabcc0_0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2" name="Google Shape;1302;g2f87ccabcc0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 </a:t>
            </a:r>
            <a:r>
              <a:rPr lang="en">
                <a:solidFill>
                  <a:schemeClr val="dk1"/>
                </a:solidFill>
                <a:latin typeface="Public Sans"/>
                <a:ea typeface="Public Sans"/>
                <a:cs typeface="Public Sans"/>
                <a:sym typeface="Public Sans"/>
              </a:rPr>
              <a:t>These are provided resources to assist you in instruction related to assessment.  Grades K-8 Bayou Bridges is designed to align with the student expectations of the </a:t>
            </a:r>
            <a:r>
              <a:rPr lang="en" b="1">
                <a:solidFill>
                  <a:schemeClr val="dk1"/>
                </a:solidFill>
                <a:uFill>
                  <a:noFill/>
                </a:uFill>
                <a:latin typeface="Public Sans"/>
                <a:ea typeface="Public Sans"/>
                <a:cs typeface="Public Sans"/>
                <a:sym typeface="Public San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2022 K-8 Louisiana Student Standards for Social Studies</a:t>
            </a:r>
            <a:r>
              <a:rPr lang="en">
                <a:solidFill>
                  <a:schemeClr val="dk1"/>
                </a:solidFill>
                <a:latin typeface="Public Sans"/>
                <a:ea typeface="Public Sans"/>
                <a:cs typeface="Public Sans"/>
                <a:sym typeface="Public Sans"/>
              </a:rPr>
              <a:t> and was created using criteria similar to the quality indicators of the </a:t>
            </a:r>
            <a:r>
              <a:rPr lang="en" b="1">
                <a:solidFill>
                  <a:schemeClr val="dk1"/>
                </a:solidFill>
                <a:uFill>
                  <a:noFill/>
                </a:uFill>
                <a:latin typeface="Public Sans"/>
                <a:ea typeface="Public Sans"/>
                <a:cs typeface="Public Sans"/>
                <a:sym typeface="Public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instructional materials review rubric PDF</a:t>
            </a:r>
            <a:r>
              <a:rPr lang="en">
                <a:solidFill>
                  <a:schemeClr val="dk1"/>
                </a:solidFill>
                <a:latin typeface="Public Sans"/>
                <a:ea typeface="Public Sans"/>
                <a:cs typeface="Public Sans"/>
                <a:sym typeface="Public Sans"/>
              </a:rPr>
              <a:t>. For grades 3-5, the Gallopade social studies curriculum has received a Tier 1 rating.  Gallopade grades 6-8 is currently under review. More information can be found on our Instructional Materials page. Civics teachers should refer to the Civics frameworks for instructional materials and standards aligned framing questions.  Additionally, the LDOE has adapted the framing questions from K-8 Bayou Bridges, and the Civics and U.S. History frameworks into CR prompts.  Scoring notes are provided for those adapted prompts as well.</a:t>
            </a:r>
            <a:endParaRPr>
              <a:solidFill>
                <a:schemeClr val="dk1"/>
              </a:solidFill>
              <a:latin typeface="Public Sans"/>
              <a:ea typeface="Public Sans"/>
              <a:cs typeface="Public Sans"/>
              <a:sym typeface="Public Sans"/>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8"/>
        <p:cNvGrpSpPr/>
        <p:nvPr/>
      </p:nvGrpSpPr>
      <p:grpSpPr>
        <a:xfrm>
          <a:off x="0" y="0"/>
          <a:ext cx="0" cy="0"/>
          <a:chOff x="0" y="0"/>
          <a:chExt cx="0" cy="0"/>
        </a:xfrm>
      </p:grpSpPr>
      <p:sp>
        <p:nvSpPr>
          <p:cNvPr id="1309" name="Google Shape;1309;g30a3a741af2_0_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0" name="Google Shape;1310;g30a3a741af2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 </a:t>
            </a:r>
            <a:r>
              <a:rPr lang="en">
                <a:latin typeface="Public Sans"/>
                <a:ea typeface="Public Sans"/>
                <a:cs typeface="Public Sans"/>
                <a:sym typeface="Public Sans"/>
              </a:rPr>
              <a:t>For any questions regarding the rubric and scoring, please reach out to </a:t>
            </a:r>
            <a:r>
              <a:rPr lang="en" u="sng">
                <a:solidFill>
                  <a:schemeClr val="hlink"/>
                </a:solidFill>
                <a:latin typeface="Public Sans"/>
                <a:ea typeface="Public Sans"/>
                <a:cs typeface="Public Sans"/>
                <a:sym typeface="Public Sans"/>
                <a:hlinkClick r:id="rId3"/>
              </a:rPr>
              <a:t>assessment@la.gov</a:t>
            </a:r>
            <a:r>
              <a:rPr lang="en">
                <a:latin typeface="Public Sans"/>
                <a:ea typeface="Public Sans"/>
                <a:cs typeface="Public Sans"/>
                <a:sym typeface="Public Sans"/>
              </a:rPr>
              <a:t>. For any questions regarding use of HQIM, please contact </a:t>
            </a:r>
            <a:r>
              <a:rPr lang="en" u="sng">
                <a:solidFill>
                  <a:schemeClr val="hlink"/>
                </a:solidFill>
                <a:latin typeface="Public Sans"/>
                <a:ea typeface="Public Sans"/>
                <a:cs typeface="Public Sans"/>
                <a:sym typeface="Public Sans"/>
                <a:hlinkClick r:id="rId4"/>
              </a:rPr>
              <a:t>classroomsupporttoolbox@la.gov</a:t>
            </a:r>
            <a:r>
              <a:rPr lang="en">
                <a:latin typeface="Public Sans"/>
                <a:ea typeface="Public Sans"/>
                <a:cs typeface="Public Sans"/>
                <a:sym typeface="Public Sans"/>
              </a:rPr>
              <a:t>.</a:t>
            </a:r>
            <a:endParaRPr>
              <a:latin typeface="Public Sans"/>
              <a:ea typeface="Public Sans"/>
              <a:cs typeface="Public Sans"/>
              <a:sym typeface="Public Sans"/>
            </a:endParaRPr>
          </a:p>
          <a:p>
            <a:pPr marL="0" lvl="0" indent="0" algn="l" rtl="0">
              <a:spcBef>
                <a:spcPts val="0"/>
              </a:spcBef>
              <a:spcAft>
                <a:spcPts val="0"/>
              </a:spcAft>
              <a:buNone/>
            </a:pPr>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5"/>
        <p:cNvGrpSpPr/>
        <p:nvPr/>
      </p:nvGrpSpPr>
      <p:grpSpPr>
        <a:xfrm>
          <a:off x="0" y="0"/>
          <a:ext cx="0" cy="0"/>
          <a:chOff x="0" y="0"/>
          <a:chExt cx="0" cy="0"/>
        </a:xfrm>
      </p:grpSpPr>
      <p:sp>
        <p:nvSpPr>
          <p:cNvPr id="1316" name="Google Shape;1316;g2f87ccabcc0_0_5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7" name="Google Shape;1317;g2f87ccabcc0_0_5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Public Sans"/>
                <a:ea typeface="Public Sans"/>
                <a:cs typeface="Public Sans"/>
                <a:sym typeface="Public Sans"/>
              </a:rPr>
              <a:t>Facilitator: </a:t>
            </a:r>
            <a:r>
              <a:rPr lang="en">
                <a:latin typeface="Public Sans"/>
                <a:ea typeface="Public Sans"/>
                <a:cs typeface="Public Sans"/>
                <a:sym typeface="Public Sans"/>
              </a:rPr>
              <a:t>Thank you so much for your time and participation today! We appreciate each of you and we are here to help as you teach high quality curriculum and prepare your students for End of Year testing! </a:t>
            </a:r>
            <a:endParaRPr>
              <a:latin typeface="Public Sans"/>
              <a:ea typeface="Public Sans"/>
              <a:cs typeface="Public Sans"/>
              <a:sym typeface="Public San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g302a3d1f54b_0_6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7" name="Google Shape;757;g302a3d1f54b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a:t>
            </a:r>
            <a:r>
              <a:rPr lang="en">
                <a:latin typeface="Public Sans"/>
                <a:ea typeface="Public Sans"/>
                <a:cs typeface="Public Sans"/>
                <a:sym typeface="Public Sans"/>
              </a:rPr>
              <a:t> Now that we have defined the purpose, we are going to take a closer look at constructed response and extended response questions and scoring. Please refer to the “Receive New Learning” section of your note catcher. </a:t>
            </a:r>
            <a:endParaRPr>
              <a:latin typeface="Public Sans"/>
              <a:ea typeface="Public Sans"/>
              <a:cs typeface="Public Sans"/>
              <a:sym typeface="Public San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2"/>
        <p:cNvGrpSpPr/>
        <p:nvPr/>
      </p:nvGrpSpPr>
      <p:grpSpPr>
        <a:xfrm>
          <a:off x="0" y="0"/>
          <a:ext cx="0" cy="0"/>
          <a:chOff x="0" y="0"/>
          <a:chExt cx="0" cy="0"/>
        </a:xfrm>
      </p:grpSpPr>
      <p:sp>
        <p:nvSpPr>
          <p:cNvPr id="763" name="Google Shape;763;g27da284779c_0_1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4" name="Google Shape;764;g27da284779c_0_1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a:t>
            </a:r>
            <a:r>
              <a:rPr lang="en">
                <a:latin typeface="Public Sans"/>
                <a:ea typeface="Public Sans"/>
                <a:cs typeface="Public Sans"/>
                <a:sym typeface="Public Sans"/>
              </a:rPr>
              <a:t> We will start with constructed response items, and you can fill in the first bullet point in this section on your note catcher. Students in grades 3-8 and Civics will be expected to answer constructed response questions on the LEAP social studies tests. </a:t>
            </a:r>
            <a:endParaRPr>
              <a:latin typeface="Public Sans"/>
              <a:ea typeface="Public Sans"/>
              <a:cs typeface="Public Sans"/>
              <a:sym typeface="Public San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0"/>
        <p:cNvGrpSpPr/>
        <p:nvPr/>
      </p:nvGrpSpPr>
      <p:grpSpPr>
        <a:xfrm>
          <a:off x="0" y="0"/>
          <a:ext cx="0" cy="0"/>
          <a:chOff x="0" y="0"/>
          <a:chExt cx="0" cy="0"/>
        </a:xfrm>
      </p:grpSpPr>
      <p:sp>
        <p:nvSpPr>
          <p:cNvPr id="771" name="Google Shape;771;g302a3d1f54b_0_7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2" name="Google Shape;772;g302a3d1f54b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1"/>
                </a:solidFill>
                <a:latin typeface="Public Sans"/>
                <a:ea typeface="Public Sans"/>
                <a:cs typeface="Public Sans"/>
                <a:sym typeface="Public Sans"/>
              </a:rPr>
              <a:t>Facilitator</a:t>
            </a:r>
            <a:r>
              <a:rPr lang="en" b="1">
                <a:latin typeface="Public Sans"/>
                <a:ea typeface="Public Sans"/>
                <a:cs typeface="Public Sans"/>
                <a:sym typeface="Public Sans"/>
              </a:rPr>
              <a:t>: </a:t>
            </a:r>
            <a:r>
              <a:rPr lang="en">
                <a:latin typeface="Public Sans"/>
                <a:ea typeface="Public Sans"/>
                <a:cs typeface="Public Sans"/>
                <a:sym typeface="Public Sans"/>
              </a:rPr>
              <a:t>Constructed response items require students to write a short response providing an answer that shows their knowledge of social studies or civics. Constructed response questions will not require students to state a claim or use evidence. CR items fall under Skills and Practices LEAP reporting category A: Establishing Context. Items in this category may require students to apply chronological reasoning; examine continuity and change; make comparisons or connections; and apply spatial understandings. The standards that make up this reporting category are standards such as 5.3: explain connections between ideas, events, and developments in world history.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CR items are scored using a 4 point rubric that focuses on a student’s demonstration of social studies content knowledge in their response. Students do not have to write in complete sentences to get credit for their response. Even with a written response question, we are assessing students’ social studies or civics content knowledge and skills as outlined in the standards. We are not assessing students ability to write or spell. </a:t>
            </a:r>
            <a:endParaRPr>
              <a:latin typeface="Public Sans"/>
              <a:ea typeface="Public Sans"/>
              <a:cs typeface="Public Sans"/>
              <a:sym typeface="Public Sans"/>
            </a:endParaRPr>
          </a:p>
          <a:p>
            <a:pPr marL="0" lvl="0" indent="0" algn="l" rtl="0">
              <a:spcBef>
                <a:spcPts val="0"/>
              </a:spcBef>
              <a:spcAft>
                <a:spcPts val="0"/>
              </a:spcAft>
              <a:buNone/>
            </a:pPr>
            <a:r>
              <a:rPr lang="en">
                <a:latin typeface="Public Sans"/>
                <a:ea typeface="Public Sans"/>
                <a:cs typeface="Public Sans"/>
                <a:sym typeface="Public Sans"/>
              </a:rPr>
              <a:t>With that in mind, we want to encourage our students to write coherently. These items are scored by humans, so our students should be encouraged to write in ways that communicate their thoughts as clearly as possible. </a:t>
            </a:r>
            <a:endParaRPr>
              <a:solidFill>
                <a:schemeClr val="dk1"/>
              </a:solidFill>
              <a:latin typeface="Public Sans"/>
              <a:ea typeface="Public Sans"/>
              <a:cs typeface="Public Sans"/>
              <a:sym typeface="Public Sans"/>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ldoecommunications@la.gov" TargetMode="External"/><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ldoecommunications@la.gov" TargetMode="External"/><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ldoecommunications@la.gov" TargetMode="External"/><Relationship Id="rId2" Type="http://schemas.openxmlformats.org/officeDocument/2006/relationships/image" Target="../media/image8.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4.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mailto:ldoecommunications@la.gov" TargetMode="External"/><Relationship Id="rId2" Type="http://schemas.openxmlformats.org/officeDocument/2006/relationships/image" Target="../media/image8.png"/><Relationship Id="rId1" Type="http://schemas.openxmlformats.org/officeDocument/2006/relationships/slideMaster" Target="../slideMasters/slideMaster4.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 Purple" type="title">
  <p:cSld name="TITLE">
    <p:bg>
      <p:bgPr>
        <a:solidFill>
          <a:schemeClr val="lt1"/>
        </a:solidFill>
        <a:effectLst/>
      </p:bgPr>
    </p:bg>
    <p:spTree>
      <p:nvGrpSpPr>
        <p:cNvPr id="1" name="Shape 9"/>
        <p:cNvGrpSpPr/>
        <p:nvPr/>
      </p:nvGrpSpPr>
      <p:grpSpPr>
        <a:xfrm>
          <a:off x="0" y="0"/>
          <a:ext cx="0" cy="0"/>
          <a:chOff x="0" y="0"/>
          <a:chExt cx="0" cy="0"/>
        </a:xfrm>
      </p:grpSpPr>
      <p:pic>
        <p:nvPicPr>
          <p:cNvPr id="10" name="Google Shape;10;p2"/>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1" name="Google Shape;11;p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2" name="Google Shape;12;p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3" name="Google Shape;13;p2"/>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 Orange">
  <p:cSld name="TITLE_AND_BODY_4_1">
    <p:spTree>
      <p:nvGrpSpPr>
        <p:cNvPr id="1" name="Shape 59"/>
        <p:cNvGrpSpPr/>
        <p:nvPr/>
      </p:nvGrpSpPr>
      <p:grpSpPr>
        <a:xfrm>
          <a:off x="0" y="0"/>
          <a:ext cx="0" cy="0"/>
          <a:chOff x="0" y="0"/>
          <a:chExt cx="0" cy="0"/>
        </a:xfrm>
      </p:grpSpPr>
      <p:sp>
        <p:nvSpPr>
          <p:cNvPr id="60" name="Google Shape;60;p1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1" name="Google Shape;61;p11"/>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62" name="Google Shape;62;p11"/>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63" name="Google Shape;63;p1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4" name="Google Shape;64;p1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65" name="Google Shape;65;p1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6" name="Google Shape;66;p1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67"/>
        <p:cNvGrpSpPr/>
        <p:nvPr/>
      </p:nvGrpSpPr>
      <p:grpSpPr>
        <a:xfrm>
          <a:off x="0" y="0"/>
          <a:ext cx="0" cy="0"/>
          <a:chOff x="0" y="0"/>
          <a:chExt cx="0" cy="0"/>
        </a:xfrm>
      </p:grpSpPr>
      <p:sp>
        <p:nvSpPr>
          <p:cNvPr id="68" name="Google Shape;68;p1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69" name="Google Shape;69;p12"/>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70" name="Google Shape;70;p12"/>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71" name="Google Shape;71;p12"/>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72" name="Google Shape;72;p1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 No footer - Purple">
  <p:cSld name="TITLE_AND_BODY_3_1">
    <p:spTree>
      <p:nvGrpSpPr>
        <p:cNvPr id="1" name="Shape 73"/>
        <p:cNvGrpSpPr/>
        <p:nvPr/>
      </p:nvGrpSpPr>
      <p:grpSpPr>
        <a:xfrm>
          <a:off x="0" y="0"/>
          <a:ext cx="0" cy="0"/>
          <a:chOff x="0" y="0"/>
          <a:chExt cx="0" cy="0"/>
        </a:xfrm>
      </p:grpSpPr>
      <p:sp>
        <p:nvSpPr>
          <p:cNvPr id="74" name="Google Shape;74;p1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75" name="Google Shape;75;p13"/>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76" name="Google Shape;76;p13"/>
          <p:cNvPicPr preferRelativeResize="0"/>
          <p:nvPr/>
        </p:nvPicPr>
        <p:blipFill rotWithShape="1">
          <a:blip r:embed="rId2">
            <a:alphaModFix/>
          </a:blip>
          <a:srcRect l="-15770" t="-9626" r="15770" b="36307"/>
          <a:stretch/>
        </p:blipFill>
        <p:spPr>
          <a:xfrm>
            <a:off x="0" y="4190873"/>
            <a:ext cx="9144003" cy="952625"/>
          </a:xfrm>
          <a:prstGeom prst="rect">
            <a:avLst/>
          </a:prstGeom>
          <a:noFill/>
          <a:ln>
            <a:noFill/>
          </a:ln>
        </p:spPr>
      </p:pic>
      <p:pic>
        <p:nvPicPr>
          <p:cNvPr id="77" name="Google Shape;77;p13"/>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78" name="Google Shape;78;p1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 No footer - Orange">
  <p:cSld name="TITLE_AND_BODY_3_1_1">
    <p:spTree>
      <p:nvGrpSpPr>
        <p:cNvPr id="1" name="Shape 79"/>
        <p:cNvGrpSpPr/>
        <p:nvPr/>
      </p:nvGrpSpPr>
      <p:grpSpPr>
        <a:xfrm>
          <a:off x="0" y="0"/>
          <a:ext cx="0" cy="0"/>
          <a:chOff x="0" y="0"/>
          <a:chExt cx="0" cy="0"/>
        </a:xfrm>
      </p:grpSpPr>
      <p:sp>
        <p:nvSpPr>
          <p:cNvPr id="80" name="Google Shape;80;p1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81" name="Google Shape;81;p14"/>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82" name="Google Shape;82;p14"/>
          <p:cNvPicPr preferRelativeResize="0"/>
          <p:nvPr/>
        </p:nvPicPr>
        <p:blipFill rotWithShape="1">
          <a:blip r:embed="rId2">
            <a:alphaModFix/>
          </a:blip>
          <a:srcRect l="-16599" t="-10125" r="16600" b="36806"/>
          <a:stretch/>
        </p:blipFill>
        <p:spPr>
          <a:xfrm>
            <a:off x="0" y="4190873"/>
            <a:ext cx="9144003" cy="952625"/>
          </a:xfrm>
          <a:prstGeom prst="rect">
            <a:avLst/>
          </a:prstGeom>
          <a:noFill/>
          <a:ln>
            <a:noFill/>
          </a:ln>
        </p:spPr>
      </p:pic>
      <p:pic>
        <p:nvPicPr>
          <p:cNvPr id="83" name="Google Shape;83;p14"/>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84" name="Google Shape;84;p1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Zoom Meeting Preparation">
  <p:cSld name="TITLE_AND_BODY_2">
    <p:spTree>
      <p:nvGrpSpPr>
        <p:cNvPr id="1" name="Shape 85"/>
        <p:cNvGrpSpPr/>
        <p:nvPr/>
      </p:nvGrpSpPr>
      <p:grpSpPr>
        <a:xfrm>
          <a:off x="0" y="0"/>
          <a:ext cx="0" cy="0"/>
          <a:chOff x="0" y="0"/>
          <a:chExt cx="0" cy="0"/>
        </a:xfrm>
      </p:grpSpPr>
      <p:pic>
        <p:nvPicPr>
          <p:cNvPr id="86" name="Google Shape;86;p15"/>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87" name="Google Shape;87;p1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88" name="Google Shape;88;p1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89" name="Google Shape;89;p15"/>
          <p:cNvSpPr txBox="1"/>
          <p:nvPr/>
        </p:nvSpPr>
        <p:spPr>
          <a:xfrm>
            <a:off x="972575" y="1131600"/>
            <a:ext cx="7859700" cy="2832900"/>
          </a:xfrm>
          <a:prstGeom prst="rect">
            <a:avLst/>
          </a:prstGeom>
          <a:noFill/>
          <a:ln>
            <a:noFill/>
          </a:ln>
        </p:spPr>
        <p:txBody>
          <a:bodyPr spcFirstLastPara="1" wrap="square" lIns="91425" tIns="91425" rIns="91425" bIns="91425" anchor="t" anchorCtr="0">
            <a:noAutofit/>
          </a:bodyPr>
          <a:lstStyle/>
          <a:p>
            <a:pPr marL="457200" lvl="0" indent="-317500" algn="l" rtl="0">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marL="914400" lvl="1" indent="-304800" algn="l" rtl="0">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marL="457200" lvl="0" indent="-317500" algn="l" rtl="0">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submit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90" name="Google Shape;90;p15"/>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91" name="Google Shape;91;p15"/>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92" name="Google Shape;92;p15"/>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93" name="Google Shape;93;p15"/>
          <p:cNvSpPr txBox="1"/>
          <p:nvPr/>
        </p:nvSpPr>
        <p:spPr>
          <a:xfrm>
            <a:off x="2619325" y="4687200"/>
            <a:ext cx="5430300" cy="449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marL="0" lvl="0" indent="0" algn="l" rtl="0">
              <a:spcBef>
                <a:spcPts val="0"/>
              </a:spcBef>
              <a:spcAft>
                <a:spcPts val="0"/>
              </a:spcAft>
              <a:buNone/>
            </a:pPr>
            <a:endParaRPr>
              <a:solidFill>
                <a:schemeClr val="lt1"/>
              </a:solidFill>
            </a:endParaRPr>
          </a:p>
        </p:txBody>
      </p:sp>
      <p:sp>
        <p:nvSpPr>
          <p:cNvPr id="94" name="Google Shape;94;p15"/>
          <p:cNvSpPr txBox="1">
            <a:spLocks noGrp="1"/>
          </p:cNvSpPr>
          <p:nvPr>
            <p:ph type="sldNum" idx="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95" name="Google Shape;95;p15"/>
          <p:cNvSpPr txBox="1"/>
          <p:nvPr/>
        </p:nvSpPr>
        <p:spPr>
          <a:xfrm>
            <a:off x="436225" y="140225"/>
            <a:ext cx="8396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B1A53"/>
              </a:buClr>
              <a:buSzPts val="2800"/>
              <a:buFont typeface="Public Sans"/>
              <a:buNone/>
            </a:pPr>
            <a:r>
              <a:rPr lang="en" sz="2800" b="1">
                <a:solidFill>
                  <a:srgbClr val="3B1A53"/>
                </a:solidFill>
                <a:latin typeface="Public Sans"/>
                <a:ea typeface="Public Sans"/>
                <a:cs typeface="Public Sans"/>
                <a:sym typeface="Public Sans"/>
              </a:rPr>
              <a:t>Zoom Meeting Preparation</a:t>
            </a:r>
            <a:endParaRPr sz="2800" b="1">
              <a:solidFill>
                <a:srgbClr val="3B1A53"/>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 table - Teal">
  <p:cSld name="TITLE_AND_BODY_1">
    <p:spTree>
      <p:nvGrpSpPr>
        <p:cNvPr id="1" name="Shape 96"/>
        <p:cNvGrpSpPr/>
        <p:nvPr/>
      </p:nvGrpSpPr>
      <p:grpSpPr>
        <a:xfrm>
          <a:off x="0" y="0"/>
          <a:ext cx="0" cy="0"/>
          <a:chOff x="0" y="0"/>
          <a:chExt cx="0" cy="0"/>
        </a:xfrm>
      </p:grpSpPr>
      <p:pic>
        <p:nvPicPr>
          <p:cNvPr id="97" name="Google Shape;97;p1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98" name="Google Shape;98;p1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99" name="Google Shape;99;p1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0" name="Google Shape;100;p16"/>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1" name="Google Shape;101;p16"/>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02" name="Google Shape;102;p1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body + table - Purple">
  <p:cSld name="TITLE_AND_BODY_1_1">
    <p:spTree>
      <p:nvGrpSpPr>
        <p:cNvPr id="1" name="Shape 103"/>
        <p:cNvGrpSpPr/>
        <p:nvPr/>
      </p:nvGrpSpPr>
      <p:grpSpPr>
        <a:xfrm>
          <a:off x="0" y="0"/>
          <a:ext cx="0" cy="0"/>
          <a:chOff x="0" y="0"/>
          <a:chExt cx="0" cy="0"/>
        </a:xfrm>
      </p:grpSpPr>
      <p:pic>
        <p:nvPicPr>
          <p:cNvPr id="104" name="Google Shape;104;p17"/>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105" name="Google Shape;105;p1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06" name="Google Shape;106;p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07" name="Google Shape;107;p1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08" name="Google Shape;108;p17"/>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09" name="Google Shape;109;p1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body + table - Orange">
  <p:cSld name="TITLE_AND_BODY_1_1_1">
    <p:spTree>
      <p:nvGrpSpPr>
        <p:cNvPr id="1" name="Shape 110"/>
        <p:cNvGrpSpPr/>
        <p:nvPr/>
      </p:nvGrpSpPr>
      <p:grpSpPr>
        <a:xfrm>
          <a:off x="0" y="0"/>
          <a:ext cx="0" cy="0"/>
          <a:chOff x="0" y="0"/>
          <a:chExt cx="0" cy="0"/>
        </a:xfrm>
      </p:grpSpPr>
      <p:pic>
        <p:nvPicPr>
          <p:cNvPr id="111" name="Google Shape;111;p18"/>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112" name="Google Shape;112;p1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13" name="Google Shape;113;p1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14" name="Google Shape;114;p1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15" name="Google Shape;115;p18"/>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sp>
        <p:nvSpPr>
          <p:cNvPr id="116" name="Google Shape;116;p1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with Picture Right - Teal" type="twoColTx">
  <p:cSld name="TITLE_AND_TWO_COLUMNS">
    <p:spTree>
      <p:nvGrpSpPr>
        <p:cNvPr id="1" name="Shape 117"/>
        <p:cNvGrpSpPr/>
        <p:nvPr/>
      </p:nvGrpSpPr>
      <p:grpSpPr>
        <a:xfrm>
          <a:off x="0" y="0"/>
          <a:ext cx="0" cy="0"/>
          <a:chOff x="0" y="0"/>
          <a:chExt cx="0" cy="0"/>
        </a:xfrm>
      </p:grpSpPr>
      <p:sp>
        <p:nvSpPr>
          <p:cNvPr id="118" name="Google Shape;118;p19"/>
          <p:cNvSpPr>
            <a:spLocks noGrp="1"/>
          </p:cNvSpPr>
          <p:nvPr>
            <p:ph type="pic" idx="2"/>
          </p:nvPr>
        </p:nvSpPr>
        <p:spPr>
          <a:xfrm>
            <a:off x="5286900" y="285000"/>
            <a:ext cx="3607500" cy="3607500"/>
          </a:xfrm>
          <a:prstGeom prst="ellipse">
            <a:avLst/>
          </a:prstGeom>
          <a:noFill/>
          <a:ln>
            <a:noFill/>
          </a:ln>
        </p:spPr>
      </p:sp>
      <p:pic>
        <p:nvPicPr>
          <p:cNvPr id="119" name="Google Shape;119;p1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20" name="Google Shape;120;p19"/>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21" name="Google Shape;121;p19"/>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22" name="Google Shape;122;p1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23" name="Google Shape;123;p19"/>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24" name="Google Shape;124;p19"/>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25" name="Google Shape;125;p1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Picture Right - Purple">
  <p:cSld name="TITLE_AND_TWO_COLUMNS_2">
    <p:spTree>
      <p:nvGrpSpPr>
        <p:cNvPr id="1" name="Shape 126"/>
        <p:cNvGrpSpPr/>
        <p:nvPr/>
      </p:nvGrpSpPr>
      <p:grpSpPr>
        <a:xfrm>
          <a:off x="0" y="0"/>
          <a:ext cx="0" cy="0"/>
          <a:chOff x="0" y="0"/>
          <a:chExt cx="0" cy="0"/>
        </a:xfrm>
      </p:grpSpPr>
      <p:sp>
        <p:nvSpPr>
          <p:cNvPr id="127" name="Google Shape;127;p20"/>
          <p:cNvSpPr>
            <a:spLocks noGrp="1"/>
          </p:cNvSpPr>
          <p:nvPr>
            <p:ph type="pic" idx="2"/>
          </p:nvPr>
        </p:nvSpPr>
        <p:spPr>
          <a:xfrm>
            <a:off x="5286900" y="285000"/>
            <a:ext cx="3607500" cy="3607500"/>
          </a:xfrm>
          <a:prstGeom prst="ellipse">
            <a:avLst/>
          </a:prstGeom>
          <a:noFill/>
          <a:ln>
            <a:noFill/>
          </a:ln>
        </p:spPr>
      </p:sp>
      <p:pic>
        <p:nvPicPr>
          <p:cNvPr id="128" name="Google Shape;128;p20"/>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29" name="Google Shape;129;p20"/>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0" name="Google Shape;130;p2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31" name="Google Shape;131;p2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32" name="Google Shape;132;p20"/>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33" name="Google Shape;133;p20"/>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34" name="Google Shape;134;p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 Purple SPED Fellow Academy">
  <p:cSld name="TITLE_3">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7" name="Google Shape;17;p3"/>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8" name="Google Shape;18;p3"/>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 name="Google Shape;19;p3"/>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rtl="0">
              <a:buNone/>
              <a:defRPr sz="1300">
                <a:solidFill>
                  <a:srgbClr val="4D4D4F"/>
                </a:solidFill>
                <a:latin typeface="Public Sans"/>
                <a:ea typeface="Public Sans"/>
                <a:cs typeface="Public Sans"/>
                <a:sym typeface="Public Sans"/>
              </a:defRPr>
            </a:lvl1pPr>
            <a:lvl2pPr lvl="1" rtl="0">
              <a:buNone/>
              <a:defRPr sz="1300">
                <a:solidFill>
                  <a:srgbClr val="4D4D4F"/>
                </a:solidFill>
                <a:latin typeface="Public Sans"/>
                <a:ea typeface="Public Sans"/>
                <a:cs typeface="Public Sans"/>
                <a:sym typeface="Public Sans"/>
              </a:defRPr>
            </a:lvl2pPr>
            <a:lvl3pPr lvl="2" rtl="0">
              <a:buNone/>
              <a:defRPr sz="1300">
                <a:solidFill>
                  <a:srgbClr val="4D4D4F"/>
                </a:solidFill>
                <a:latin typeface="Public Sans"/>
                <a:ea typeface="Public Sans"/>
                <a:cs typeface="Public Sans"/>
                <a:sym typeface="Public Sans"/>
              </a:defRPr>
            </a:lvl3pPr>
            <a:lvl4pPr lvl="3" rtl="0">
              <a:buNone/>
              <a:defRPr sz="1300">
                <a:solidFill>
                  <a:srgbClr val="4D4D4F"/>
                </a:solidFill>
                <a:latin typeface="Public Sans"/>
                <a:ea typeface="Public Sans"/>
                <a:cs typeface="Public Sans"/>
                <a:sym typeface="Public Sans"/>
              </a:defRPr>
            </a:lvl4pPr>
            <a:lvl5pPr lvl="4" rtl="0">
              <a:buNone/>
              <a:defRPr sz="1300">
                <a:solidFill>
                  <a:srgbClr val="4D4D4F"/>
                </a:solidFill>
                <a:latin typeface="Public Sans"/>
                <a:ea typeface="Public Sans"/>
                <a:cs typeface="Public Sans"/>
                <a:sym typeface="Public Sans"/>
              </a:defRPr>
            </a:lvl5pPr>
            <a:lvl6pPr lvl="5" rtl="0">
              <a:buNone/>
              <a:defRPr sz="1300">
                <a:solidFill>
                  <a:srgbClr val="4D4D4F"/>
                </a:solidFill>
                <a:latin typeface="Public Sans"/>
                <a:ea typeface="Public Sans"/>
                <a:cs typeface="Public Sans"/>
                <a:sym typeface="Public Sans"/>
              </a:defRPr>
            </a:lvl6pPr>
            <a:lvl7pPr lvl="6" rtl="0">
              <a:buNone/>
              <a:defRPr sz="1300">
                <a:solidFill>
                  <a:srgbClr val="4D4D4F"/>
                </a:solidFill>
                <a:latin typeface="Public Sans"/>
                <a:ea typeface="Public Sans"/>
                <a:cs typeface="Public Sans"/>
                <a:sym typeface="Public Sans"/>
              </a:defRPr>
            </a:lvl7pPr>
            <a:lvl8pPr lvl="7" rtl="0">
              <a:buNone/>
              <a:defRPr sz="1300">
                <a:solidFill>
                  <a:srgbClr val="4D4D4F"/>
                </a:solidFill>
                <a:latin typeface="Public Sans"/>
                <a:ea typeface="Public Sans"/>
                <a:cs typeface="Public Sans"/>
                <a:sym typeface="Public Sans"/>
              </a:defRPr>
            </a:lvl8pPr>
            <a:lvl9pPr lvl="8" rtl="0">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ntent with Picture Right - Orange">
  <p:cSld name="TITLE_AND_TWO_COLUMNS_2_1">
    <p:spTree>
      <p:nvGrpSpPr>
        <p:cNvPr id="1" name="Shape 135"/>
        <p:cNvGrpSpPr/>
        <p:nvPr/>
      </p:nvGrpSpPr>
      <p:grpSpPr>
        <a:xfrm>
          <a:off x="0" y="0"/>
          <a:ext cx="0" cy="0"/>
          <a:chOff x="0" y="0"/>
          <a:chExt cx="0" cy="0"/>
        </a:xfrm>
      </p:grpSpPr>
      <p:sp>
        <p:nvSpPr>
          <p:cNvPr id="136" name="Google Shape;136;p21"/>
          <p:cNvSpPr>
            <a:spLocks noGrp="1"/>
          </p:cNvSpPr>
          <p:nvPr>
            <p:ph type="pic" idx="2"/>
          </p:nvPr>
        </p:nvSpPr>
        <p:spPr>
          <a:xfrm>
            <a:off x="5286900" y="285000"/>
            <a:ext cx="3607500" cy="3607500"/>
          </a:xfrm>
          <a:prstGeom prst="ellipse">
            <a:avLst/>
          </a:prstGeom>
          <a:noFill/>
          <a:ln>
            <a:noFill/>
          </a:ln>
        </p:spPr>
      </p:sp>
      <p:pic>
        <p:nvPicPr>
          <p:cNvPr id="137" name="Google Shape;137;p21"/>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38" name="Google Shape;138;p21"/>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2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40" name="Google Shape;140;p2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41" name="Google Shape;141;p21"/>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2" name="Google Shape;142;p21"/>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sp>
        <p:nvSpPr>
          <p:cNvPr id="143" name="Google Shape;143;p2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Picture Left - Teal">
  <p:cSld name="TITLE_AND_TWO_COLUMNS_1">
    <p:spTree>
      <p:nvGrpSpPr>
        <p:cNvPr id="1" name="Shape 144"/>
        <p:cNvGrpSpPr/>
        <p:nvPr/>
      </p:nvGrpSpPr>
      <p:grpSpPr>
        <a:xfrm>
          <a:off x="0" y="0"/>
          <a:ext cx="0" cy="0"/>
          <a:chOff x="0" y="0"/>
          <a:chExt cx="0" cy="0"/>
        </a:xfrm>
      </p:grpSpPr>
      <p:sp>
        <p:nvSpPr>
          <p:cNvPr id="145" name="Google Shape;145;p22"/>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46" name="Google Shape;146;p22"/>
          <p:cNvSpPr>
            <a:spLocks noGrp="1"/>
          </p:cNvSpPr>
          <p:nvPr>
            <p:ph type="pic" idx="2"/>
          </p:nvPr>
        </p:nvSpPr>
        <p:spPr>
          <a:xfrm>
            <a:off x="284100" y="285000"/>
            <a:ext cx="3607500" cy="3607500"/>
          </a:xfrm>
          <a:prstGeom prst="ellipse">
            <a:avLst/>
          </a:prstGeom>
          <a:noFill/>
          <a:ln>
            <a:noFill/>
          </a:ln>
        </p:spPr>
      </p:sp>
      <p:sp>
        <p:nvSpPr>
          <p:cNvPr id="147" name="Google Shape;147;p22"/>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148" name="Google Shape;148;p22"/>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149" name="Google Shape;149;p22"/>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0" name="Google Shape;150;p22"/>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51" name="Google Shape;151;p2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52" name="Google Shape;152;p2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Content with Picture Left - Purple">
  <p:cSld name="TITLE_AND_TWO_COLUMNS_1_1">
    <p:spTree>
      <p:nvGrpSpPr>
        <p:cNvPr id="1" name="Shape 153"/>
        <p:cNvGrpSpPr/>
        <p:nvPr/>
      </p:nvGrpSpPr>
      <p:grpSpPr>
        <a:xfrm>
          <a:off x="0" y="0"/>
          <a:ext cx="0" cy="0"/>
          <a:chOff x="0" y="0"/>
          <a:chExt cx="0" cy="0"/>
        </a:xfrm>
      </p:grpSpPr>
      <p:sp>
        <p:nvSpPr>
          <p:cNvPr id="154" name="Google Shape;154;p23"/>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55" name="Google Shape;155;p23"/>
          <p:cNvSpPr>
            <a:spLocks noGrp="1"/>
          </p:cNvSpPr>
          <p:nvPr>
            <p:ph type="pic" idx="2"/>
          </p:nvPr>
        </p:nvSpPr>
        <p:spPr>
          <a:xfrm>
            <a:off x="284100" y="285000"/>
            <a:ext cx="3607500" cy="3607500"/>
          </a:xfrm>
          <a:prstGeom prst="ellipse">
            <a:avLst/>
          </a:prstGeom>
          <a:noFill/>
          <a:ln>
            <a:noFill/>
          </a:ln>
        </p:spPr>
      </p:sp>
      <p:sp>
        <p:nvSpPr>
          <p:cNvPr id="156" name="Google Shape;156;p23"/>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157" name="Google Shape;157;p23"/>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58" name="Google Shape;158;p23"/>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59" name="Google Shape;159;p23"/>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60" name="Google Shape;160;p2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61" name="Google Shape;161;p2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ontent with Picture Left - Orange">
  <p:cSld name="TITLE_AND_TWO_COLUMNS_1_1_1">
    <p:spTree>
      <p:nvGrpSpPr>
        <p:cNvPr id="1" name="Shape 162"/>
        <p:cNvGrpSpPr/>
        <p:nvPr/>
      </p:nvGrpSpPr>
      <p:grpSpPr>
        <a:xfrm>
          <a:off x="0" y="0"/>
          <a:ext cx="0" cy="0"/>
          <a:chOff x="0" y="0"/>
          <a:chExt cx="0" cy="0"/>
        </a:xfrm>
      </p:grpSpPr>
      <p:sp>
        <p:nvSpPr>
          <p:cNvPr id="163" name="Google Shape;163;p24"/>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rtl="0">
              <a:lnSpc>
                <a:spcPct val="75000"/>
              </a:lnSpc>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64" name="Google Shape;164;p24"/>
          <p:cNvSpPr>
            <a:spLocks noGrp="1"/>
          </p:cNvSpPr>
          <p:nvPr>
            <p:ph type="pic" idx="2"/>
          </p:nvPr>
        </p:nvSpPr>
        <p:spPr>
          <a:xfrm>
            <a:off x="284100" y="285000"/>
            <a:ext cx="3607500" cy="3607500"/>
          </a:xfrm>
          <a:prstGeom prst="ellipse">
            <a:avLst/>
          </a:prstGeom>
          <a:noFill/>
          <a:ln>
            <a:noFill/>
          </a:ln>
        </p:spPr>
      </p:sp>
      <p:sp>
        <p:nvSpPr>
          <p:cNvPr id="165" name="Google Shape;165;p24"/>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rtl="0">
              <a:lnSpc>
                <a:spcPct val="100000"/>
              </a:lnSpc>
              <a:spcBef>
                <a:spcPts val="0"/>
              </a:spcBef>
              <a:spcAft>
                <a:spcPts val="0"/>
              </a:spcAft>
              <a:buSzPts val="2200"/>
              <a:buChar char="●"/>
              <a:defRPr/>
            </a:lvl1pPr>
            <a:lvl2pPr marL="914400" lvl="1" indent="-317500" rtl="0">
              <a:lnSpc>
                <a:spcPct val="100000"/>
              </a:lnSpc>
              <a:spcBef>
                <a:spcPts val="0"/>
              </a:spcBef>
              <a:spcAft>
                <a:spcPts val="0"/>
              </a:spcAft>
              <a:buSzPts val="1400"/>
              <a:buChar char="○"/>
              <a:defRPr/>
            </a:lvl2pPr>
            <a:lvl3pPr marL="1371600" lvl="2" indent="-317500" rtl="0">
              <a:lnSpc>
                <a:spcPct val="100000"/>
              </a:lnSpc>
              <a:spcBef>
                <a:spcPts val="0"/>
              </a:spcBef>
              <a:spcAft>
                <a:spcPts val="0"/>
              </a:spcAft>
              <a:buSzPts val="1400"/>
              <a:buChar char="■"/>
              <a:defRPr/>
            </a:lvl3pPr>
            <a:lvl4pPr marL="1828800" lvl="3" indent="-317500" rtl="0">
              <a:lnSpc>
                <a:spcPct val="100000"/>
              </a:lnSpc>
              <a:spcBef>
                <a:spcPts val="0"/>
              </a:spcBef>
              <a:spcAft>
                <a:spcPts val="0"/>
              </a:spcAft>
              <a:buSzPts val="1400"/>
              <a:buChar char="●"/>
              <a:defRPr/>
            </a:lvl4pPr>
            <a:lvl5pPr marL="2286000" lvl="4" indent="-317500" rtl="0">
              <a:lnSpc>
                <a:spcPct val="100000"/>
              </a:lnSpc>
              <a:spcBef>
                <a:spcPts val="0"/>
              </a:spcBef>
              <a:spcAft>
                <a:spcPts val="0"/>
              </a:spcAft>
              <a:buSzPts val="1400"/>
              <a:buChar char="○"/>
              <a:defRPr/>
            </a:lvl5pPr>
            <a:lvl6pPr marL="2743200" lvl="5" indent="-317500" rtl="0">
              <a:lnSpc>
                <a:spcPct val="100000"/>
              </a:lnSpc>
              <a:spcBef>
                <a:spcPts val="0"/>
              </a:spcBef>
              <a:spcAft>
                <a:spcPts val="0"/>
              </a:spcAft>
              <a:buSzPts val="1400"/>
              <a:buChar char="■"/>
              <a:defRPr/>
            </a:lvl6pPr>
            <a:lvl7pPr marL="3200400" lvl="6" indent="-317500" rtl="0">
              <a:lnSpc>
                <a:spcPct val="100000"/>
              </a:lnSpc>
              <a:spcBef>
                <a:spcPts val="0"/>
              </a:spcBef>
              <a:spcAft>
                <a:spcPts val="0"/>
              </a:spcAft>
              <a:buSzPts val="1400"/>
              <a:buChar char="●"/>
              <a:defRPr/>
            </a:lvl7pPr>
            <a:lvl8pPr marL="3657600" lvl="7" indent="-317500" rtl="0">
              <a:lnSpc>
                <a:spcPct val="100000"/>
              </a:lnSpc>
              <a:spcBef>
                <a:spcPts val="0"/>
              </a:spcBef>
              <a:spcAft>
                <a:spcPts val="0"/>
              </a:spcAft>
              <a:buSzPts val="1400"/>
              <a:buChar char="○"/>
              <a:defRPr/>
            </a:lvl8pPr>
            <a:lvl9pPr marL="4114800" lvl="8" indent="-317500" rtl="0">
              <a:lnSpc>
                <a:spcPct val="100000"/>
              </a:lnSpc>
              <a:spcBef>
                <a:spcPts val="0"/>
              </a:spcBef>
              <a:spcAft>
                <a:spcPts val="0"/>
              </a:spcAft>
              <a:buSzPts val="1400"/>
              <a:buChar char="■"/>
              <a:defRPr/>
            </a:lvl9pPr>
          </a:lstStyle>
          <a:p>
            <a:endParaRPr/>
          </a:p>
        </p:txBody>
      </p:sp>
      <p:pic>
        <p:nvPicPr>
          <p:cNvPr id="166" name="Google Shape;166;p24"/>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167" name="Google Shape;167;p24"/>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68" name="Google Shape;168;p24"/>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169" name="Google Shape;169;p2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170" name="Google Shape;170;p2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ull Image - Teal">
  <p:cSld name="ONE_COLUMN_TEXT_1">
    <p:spTree>
      <p:nvGrpSpPr>
        <p:cNvPr id="1" name="Shape 171"/>
        <p:cNvGrpSpPr/>
        <p:nvPr/>
      </p:nvGrpSpPr>
      <p:grpSpPr>
        <a:xfrm>
          <a:off x="0" y="0"/>
          <a:ext cx="0" cy="0"/>
          <a:chOff x="0" y="0"/>
          <a:chExt cx="0" cy="0"/>
        </a:xfrm>
      </p:grpSpPr>
      <p:pic>
        <p:nvPicPr>
          <p:cNvPr id="172" name="Google Shape;172;p25"/>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173" name="Google Shape;173;p25"/>
          <p:cNvSpPr>
            <a:spLocks noGrp="1"/>
          </p:cNvSpPr>
          <p:nvPr>
            <p:ph type="pic" idx="2"/>
          </p:nvPr>
        </p:nvSpPr>
        <p:spPr>
          <a:xfrm>
            <a:off x="0" y="0"/>
            <a:ext cx="9144000" cy="4129500"/>
          </a:xfrm>
          <a:prstGeom prst="rect">
            <a:avLst/>
          </a:prstGeom>
          <a:noFill/>
          <a:ln>
            <a:noFill/>
          </a:ln>
        </p:spPr>
      </p:sp>
      <p:sp>
        <p:nvSpPr>
          <p:cNvPr id="174" name="Google Shape;174;p25"/>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75" name="Google Shape;175;p2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 Purple" type="title">
  <p:cSld name="TITLE">
    <p:bg>
      <p:bgPr>
        <a:solidFill>
          <a:schemeClr val="lt1"/>
        </a:solidFill>
        <a:effectLst/>
      </p:bgPr>
    </p:bg>
    <p:spTree>
      <p:nvGrpSpPr>
        <p:cNvPr id="1" name="Shape 180"/>
        <p:cNvGrpSpPr/>
        <p:nvPr/>
      </p:nvGrpSpPr>
      <p:grpSpPr>
        <a:xfrm>
          <a:off x="0" y="0"/>
          <a:ext cx="0" cy="0"/>
          <a:chOff x="0" y="0"/>
          <a:chExt cx="0" cy="0"/>
        </a:xfrm>
      </p:grpSpPr>
      <p:pic>
        <p:nvPicPr>
          <p:cNvPr id="181" name="Google Shape;181;p27"/>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182" name="Google Shape;182;p2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83" name="Google Shape;183;p2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84" name="Google Shape;184;p27"/>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5" name="Google Shape;185;p27"/>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186"/>
        <p:cNvGrpSpPr/>
        <p:nvPr/>
      </p:nvGrpSpPr>
      <p:grpSpPr>
        <a:xfrm>
          <a:off x="0" y="0"/>
          <a:ext cx="0" cy="0"/>
          <a:chOff x="0" y="0"/>
          <a:chExt cx="0" cy="0"/>
        </a:xfrm>
      </p:grpSpPr>
      <p:pic>
        <p:nvPicPr>
          <p:cNvPr id="187" name="Google Shape;187;p28"/>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188" name="Google Shape;188;p28"/>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9" name="Google Shape;189;p28"/>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90" name="Google Shape;190;p2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91" name="Google Shape;191;p28"/>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192"/>
        <p:cNvGrpSpPr/>
        <p:nvPr/>
      </p:nvGrpSpPr>
      <p:grpSpPr>
        <a:xfrm>
          <a:off x="0" y="0"/>
          <a:ext cx="0" cy="0"/>
          <a:chOff x="0" y="0"/>
          <a:chExt cx="0" cy="0"/>
        </a:xfrm>
      </p:grpSpPr>
      <p:pic>
        <p:nvPicPr>
          <p:cNvPr id="193" name="Google Shape;193;p29"/>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94" name="Google Shape;194;p2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195" name="Google Shape;195;p29"/>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96" name="Google Shape;196;p29"/>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197"/>
        <p:cNvGrpSpPr/>
        <p:nvPr/>
      </p:nvGrpSpPr>
      <p:grpSpPr>
        <a:xfrm>
          <a:off x="0" y="0"/>
          <a:ext cx="0" cy="0"/>
          <a:chOff x="0" y="0"/>
          <a:chExt cx="0" cy="0"/>
        </a:xfrm>
      </p:grpSpPr>
      <p:pic>
        <p:nvPicPr>
          <p:cNvPr id="198" name="Google Shape;198;p30"/>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199" name="Google Shape;199;p30"/>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200" name="Google Shape;200;p3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01" name="Google Shape;201;p30"/>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body - Teal" type="tx">
  <p:cSld name="TITLE_AND_BODY">
    <p:spTree>
      <p:nvGrpSpPr>
        <p:cNvPr id="1" name="Shape 202"/>
        <p:cNvGrpSpPr/>
        <p:nvPr/>
      </p:nvGrpSpPr>
      <p:grpSpPr>
        <a:xfrm>
          <a:off x="0" y="0"/>
          <a:ext cx="0" cy="0"/>
          <a:chOff x="0" y="0"/>
          <a:chExt cx="0" cy="0"/>
        </a:xfrm>
      </p:grpSpPr>
      <p:sp>
        <p:nvSpPr>
          <p:cNvPr id="203" name="Google Shape;203;p3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04" name="Google Shape;204;p31"/>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205" name="Google Shape;205;p31"/>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206" name="Google Shape;206;p3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7" name="Google Shape;207;p3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208" name="Google Shape;208;p3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09" name="Google Shape;209;p3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22" name="Google Shape;22;p4"/>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1400"/>
              <a:buNone/>
              <a:defRPr sz="14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 name="Google Shape;23;p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24" name="Google Shape;24;p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5" name="Google Shape;25;p4"/>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 Purple">
  <p:cSld name="TITLE_AND_BODY_4">
    <p:spTree>
      <p:nvGrpSpPr>
        <p:cNvPr id="1" name="Shape 210"/>
        <p:cNvGrpSpPr/>
        <p:nvPr/>
      </p:nvGrpSpPr>
      <p:grpSpPr>
        <a:xfrm>
          <a:off x="0" y="0"/>
          <a:ext cx="0" cy="0"/>
          <a:chOff x="0" y="0"/>
          <a:chExt cx="0" cy="0"/>
        </a:xfrm>
      </p:grpSpPr>
      <p:sp>
        <p:nvSpPr>
          <p:cNvPr id="211" name="Google Shape;211;p3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12" name="Google Shape;212;p32"/>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213" name="Google Shape;213;p32"/>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214" name="Google Shape;214;p3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5" name="Google Shape;215;p3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216" name="Google Shape;216;p3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17" name="Google Shape;217;p3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body - Orange">
  <p:cSld name="TITLE_AND_BODY_4_1">
    <p:spTree>
      <p:nvGrpSpPr>
        <p:cNvPr id="1" name="Shape 218"/>
        <p:cNvGrpSpPr/>
        <p:nvPr/>
      </p:nvGrpSpPr>
      <p:grpSpPr>
        <a:xfrm>
          <a:off x="0" y="0"/>
          <a:ext cx="0" cy="0"/>
          <a:chOff x="0" y="0"/>
          <a:chExt cx="0" cy="0"/>
        </a:xfrm>
      </p:grpSpPr>
      <p:sp>
        <p:nvSpPr>
          <p:cNvPr id="219" name="Google Shape;219;p3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0" name="Google Shape;220;p33"/>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221" name="Google Shape;221;p33"/>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222" name="Google Shape;222;p33"/>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3" name="Google Shape;223;p33"/>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224" name="Google Shape;224;p3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25" name="Google Shape;225;p3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226"/>
        <p:cNvGrpSpPr/>
        <p:nvPr/>
      </p:nvGrpSpPr>
      <p:grpSpPr>
        <a:xfrm>
          <a:off x="0" y="0"/>
          <a:ext cx="0" cy="0"/>
          <a:chOff x="0" y="0"/>
          <a:chExt cx="0" cy="0"/>
        </a:xfrm>
      </p:grpSpPr>
      <p:sp>
        <p:nvSpPr>
          <p:cNvPr id="227" name="Google Shape;227;p3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8" name="Google Shape;228;p34"/>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229" name="Google Shape;229;p34"/>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230" name="Google Shape;230;p34"/>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231" name="Google Shape;231;p3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and body - No footer - Purple">
  <p:cSld name="TITLE_AND_BODY_3_1">
    <p:spTree>
      <p:nvGrpSpPr>
        <p:cNvPr id="1" name="Shape 232"/>
        <p:cNvGrpSpPr/>
        <p:nvPr/>
      </p:nvGrpSpPr>
      <p:grpSpPr>
        <a:xfrm>
          <a:off x="0" y="0"/>
          <a:ext cx="0" cy="0"/>
          <a:chOff x="0" y="0"/>
          <a:chExt cx="0" cy="0"/>
        </a:xfrm>
      </p:grpSpPr>
      <p:sp>
        <p:nvSpPr>
          <p:cNvPr id="233" name="Google Shape;233;p3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34" name="Google Shape;234;p35"/>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235" name="Google Shape;235;p35"/>
          <p:cNvPicPr preferRelativeResize="0"/>
          <p:nvPr/>
        </p:nvPicPr>
        <p:blipFill rotWithShape="1">
          <a:blip r:embed="rId2">
            <a:alphaModFix/>
          </a:blip>
          <a:srcRect l="-15770" t="-9626" r="15770" b="36307"/>
          <a:stretch/>
        </p:blipFill>
        <p:spPr>
          <a:xfrm>
            <a:off x="0" y="4190873"/>
            <a:ext cx="9144003" cy="952625"/>
          </a:xfrm>
          <a:prstGeom prst="rect">
            <a:avLst/>
          </a:prstGeom>
          <a:noFill/>
          <a:ln>
            <a:noFill/>
          </a:ln>
        </p:spPr>
      </p:pic>
      <p:pic>
        <p:nvPicPr>
          <p:cNvPr id="236" name="Google Shape;236;p35"/>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237" name="Google Shape;237;p3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 No footer - Orange">
  <p:cSld name="TITLE_AND_BODY_3_1_1">
    <p:spTree>
      <p:nvGrpSpPr>
        <p:cNvPr id="1" name="Shape 238"/>
        <p:cNvGrpSpPr/>
        <p:nvPr/>
      </p:nvGrpSpPr>
      <p:grpSpPr>
        <a:xfrm>
          <a:off x="0" y="0"/>
          <a:ext cx="0" cy="0"/>
          <a:chOff x="0" y="0"/>
          <a:chExt cx="0" cy="0"/>
        </a:xfrm>
      </p:grpSpPr>
      <p:sp>
        <p:nvSpPr>
          <p:cNvPr id="239" name="Google Shape;239;p3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40" name="Google Shape;240;p36"/>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241" name="Google Shape;241;p36"/>
          <p:cNvPicPr preferRelativeResize="0"/>
          <p:nvPr/>
        </p:nvPicPr>
        <p:blipFill rotWithShape="1">
          <a:blip r:embed="rId2">
            <a:alphaModFix/>
          </a:blip>
          <a:srcRect l="-16599" t="-10125" r="16600" b="36806"/>
          <a:stretch/>
        </p:blipFill>
        <p:spPr>
          <a:xfrm>
            <a:off x="0" y="4190873"/>
            <a:ext cx="9144003" cy="952625"/>
          </a:xfrm>
          <a:prstGeom prst="rect">
            <a:avLst/>
          </a:prstGeom>
          <a:noFill/>
          <a:ln>
            <a:noFill/>
          </a:ln>
        </p:spPr>
      </p:pic>
      <p:pic>
        <p:nvPicPr>
          <p:cNvPr id="242" name="Google Shape;242;p36"/>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243" name="Google Shape;243;p3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Zoom Meeting Preparation">
  <p:cSld name="TITLE_AND_BODY_2">
    <p:spTree>
      <p:nvGrpSpPr>
        <p:cNvPr id="1" name="Shape 244"/>
        <p:cNvGrpSpPr/>
        <p:nvPr/>
      </p:nvGrpSpPr>
      <p:grpSpPr>
        <a:xfrm>
          <a:off x="0" y="0"/>
          <a:ext cx="0" cy="0"/>
          <a:chOff x="0" y="0"/>
          <a:chExt cx="0" cy="0"/>
        </a:xfrm>
      </p:grpSpPr>
      <p:pic>
        <p:nvPicPr>
          <p:cNvPr id="245" name="Google Shape;245;p3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246" name="Google Shape;246;p3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47" name="Google Shape;247;p3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48" name="Google Shape;248;p37"/>
          <p:cNvSpPr txBox="1"/>
          <p:nvPr/>
        </p:nvSpPr>
        <p:spPr>
          <a:xfrm>
            <a:off x="972575" y="1131600"/>
            <a:ext cx="7859700" cy="2832900"/>
          </a:xfrm>
          <a:prstGeom prst="rect">
            <a:avLst/>
          </a:prstGeom>
          <a:noFill/>
          <a:ln>
            <a:noFill/>
          </a:ln>
        </p:spPr>
        <p:txBody>
          <a:bodyPr spcFirstLastPara="1" wrap="square" lIns="91425" tIns="91425" rIns="91425" bIns="91425" anchor="t" anchorCtr="0">
            <a:noAutofit/>
          </a:bodyPr>
          <a:lstStyle/>
          <a:p>
            <a:pPr marL="457200" lvl="0" indent="-317500" algn="l" rtl="0">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marL="914400" lvl="1" indent="-304800" algn="l" rtl="0">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marL="457200" lvl="0" indent="-317500" algn="l" rtl="0">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submit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249" name="Google Shape;249;p37"/>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250" name="Google Shape;250;p37"/>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251" name="Google Shape;251;p37"/>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252" name="Google Shape;252;p37"/>
          <p:cNvSpPr txBox="1"/>
          <p:nvPr/>
        </p:nvSpPr>
        <p:spPr>
          <a:xfrm>
            <a:off x="2619325" y="4687200"/>
            <a:ext cx="5430300" cy="449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marL="0" lvl="0" indent="0" algn="l" rtl="0">
              <a:spcBef>
                <a:spcPts val="0"/>
              </a:spcBef>
              <a:spcAft>
                <a:spcPts val="0"/>
              </a:spcAft>
              <a:buNone/>
            </a:pPr>
            <a:endParaRPr>
              <a:solidFill>
                <a:schemeClr val="lt1"/>
              </a:solidFill>
            </a:endParaRPr>
          </a:p>
        </p:txBody>
      </p:sp>
      <p:sp>
        <p:nvSpPr>
          <p:cNvPr id="253" name="Google Shape;253;p37"/>
          <p:cNvSpPr txBox="1">
            <a:spLocks noGrp="1"/>
          </p:cNvSpPr>
          <p:nvPr>
            <p:ph type="sldNum" idx="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4" name="Google Shape;254;p37"/>
          <p:cNvSpPr txBox="1"/>
          <p:nvPr/>
        </p:nvSpPr>
        <p:spPr>
          <a:xfrm>
            <a:off x="436225" y="140225"/>
            <a:ext cx="8396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B1A53"/>
              </a:buClr>
              <a:buSzPts val="2800"/>
              <a:buFont typeface="Public Sans"/>
              <a:buNone/>
            </a:pPr>
            <a:r>
              <a:rPr lang="en" sz="2800" b="1">
                <a:solidFill>
                  <a:srgbClr val="3B1A53"/>
                </a:solidFill>
                <a:latin typeface="Public Sans"/>
                <a:ea typeface="Public Sans"/>
                <a:cs typeface="Public Sans"/>
                <a:sym typeface="Public Sans"/>
              </a:rPr>
              <a:t>Zoom Meeting Preparation</a:t>
            </a:r>
            <a:endParaRPr sz="2800" b="1">
              <a:solidFill>
                <a:srgbClr val="3B1A53"/>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body + table - Teal">
  <p:cSld name="TITLE_AND_BODY_1">
    <p:spTree>
      <p:nvGrpSpPr>
        <p:cNvPr id="1" name="Shape 255"/>
        <p:cNvGrpSpPr/>
        <p:nvPr/>
      </p:nvGrpSpPr>
      <p:grpSpPr>
        <a:xfrm>
          <a:off x="0" y="0"/>
          <a:ext cx="0" cy="0"/>
          <a:chOff x="0" y="0"/>
          <a:chExt cx="0" cy="0"/>
        </a:xfrm>
      </p:grpSpPr>
      <p:pic>
        <p:nvPicPr>
          <p:cNvPr id="256" name="Google Shape;256;p3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257" name="Google Shape;257;p3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58" name="Google Shape;258;p3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59" name="Google Shape;259;p3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0" name="Google Shape;260;p38"/>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261" name="Google Shape;261;p3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and body + table - Purple">
  <p:cSld name="TITLE_AND_BODY_1_1">
    <p:spTree>
      <p:nvGrpSpPr>
        <p:cNvPr id="1" name="Shape 262"/>
        <p:cNvGrpSpPr/>
        <p:nvPr/>
      </p:nvGrpSpPr>
      <p:grpSpPr>
        <a:xfrm>
          <a:off x="0" y="0"/>
          <a:ext cx="0" cy="0"/>
          <a:chOff x="0" y="0"/>
          <a:chExt cx="0" cy="0"/>
        </a:xfrm>
      </p:grpSpPr>
      <p:pic>
        <p:nvPicPr>
          <p:cNvPr id="263" name="Google Shape;263;p39"/>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264" name="Google Shape;264;p3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65" name="Google Shape;265;p3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66" name="Google Shape;266;p39"/>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7" name="Google Shape;267;p39"/>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268" name="Google Shape;268;p3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and body + table - Orange">
  <p:cSld name="TITLE_AND_BODY_1_1_1">
    <p:spTree>
      <p:nvGrpSpPr>
        <p:cNvPr id="1" name="Shape 269"/>
        <p:cNvGrpSpPr/>
        <p:nvPr/>
      </p:nvGrpSpPr>
      <p:grpSpPr>
        <a:xfrm>
          <a:off x="0" y="0"/>
          <a:ext cx="0" cy="0"/>
          <a:chOff x="0" y="0"/>
          <a:chExt cx="0" cy="0"/>
        </a:xfrm>
      </p:grpSpPr>
      <p:pic>
        <p:nvPicPr>
          <p:cNvPr id="270" name="Google Shape;270;p40"/>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271" name="Google Shape;271;p4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72" name="Google Shape;272;p4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3" name="Google Shape;273;p40"/>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4" name="Google Shape;274;p40"/>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275" name="Google Shape;275;p4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ntent with Picture Right - Teal" type="twoColTx">
  <p:cSld name="TITLE_AND_TWO_COLUMNS">
    <p:spTree>
      <p:nvGrpSpPr>
        <p:cNvPr id="1" name="Shape 276"/>
        <p:cNvGrpSpPr/>
        <p:nvPr/>
      </p:nvGrpSpPr>
      <p:grpSpPr>
        <a:xfrm>
          <a:off x="0" y="0"/>
          <a:ext cx="0" cy="0"/>
          <a:chOff x="0" y="0"/>
          <a:chExt cx="0" cy="0"/>
        </a:xfrm>
      </p:grpSpPr>
      <p:sp>
        <p:nvSpPr>
          <p:cNvPr id="277" name="Google Shape;277;p41"/>
          <p:cNvSpPr>
            <a:spLocks noGrp="1"/>
          </p:cNvSpPr>
          <p:nvPr>
            <p:ph type="pic" idx="2"/>
          </p:nvPr>
        </p:nvSpPr>
        <p:spPr>
          <a:xfrm>
            <a:off x="5286900" y="285000"/>
            <a:ext cx="3607500" cy="3607500"/>
          </a:xfrm>
          <a:prstGeom prst="ellipse">
            <a:avLst/>
          </a:prstGeom>
          <a:noFill/>
          <a:ln>
            <a:noFill/>
          </a:ln>
        </p:spPr>
      </p:sp>
      <p:pic>
        <p:nvPicPr>
          <p:cNvPr id="278" name="Google Shape;278;p41"/>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279" name="Google Shape;279;p41"/>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0" name="Google Shape;280;p4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281" name="Google Shape;281;p4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82" name="Google Shape;282;p41"/>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83" name="Google Shape;283;p41"/>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284" name="Google Shape;284;p4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26"/>
        <p:cNvGrpSpPr/>
        <p:nvPr/>
      </p:nvGrpSpPr>
      <p:grpSpPr>
        <a:xfrm>
          <a:off x="0" y="0"/>
          <a:ext cx="0" cy="0"/>
          <a:chOff x="0" y="0"/>
          <a:chExt cx="0" cy="0"/>
        </a:xfrm>
      </p:grpSpPr>
      <p:pic>
        <p:nvPicPr>
          <p:cNvPr id="27" name="Google Shape;27;p5"/>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28" name="Google Shape;28;p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29" name="Google Shape;29;p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0" name="Google Shape;30;p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Content with Picture Right - Purple">
  <p:cSld name="TITLE_AND_TWO_COLUMNS_2">
    <p:spTree>
      <p:nvGrpSpPr>
        <p:cNvPr id="1" name="Shape 285"/>
        <p:cNvGrpSpPr/>
        <p:nvPr/>
      </p:nvGrpSpPr>
      <p:grpSpPr>
        <a:xfrm>
          <a:off x="0" y="0"/>
          <a:ext cx="0" cy="0"/>
          <a:chOff x="0" y="0"/>
          <a:chExt cx="0" cy="0"/>
        </a:xfrm>
      </p:grpSpPr>
      <p:sp>
        <p:nvSpPr>
          <p:cNvPr id="286" name="Google Shape;286;p42"/>
          <p:cNvSpPr>
            <a:spLocks noGrp="1"/>
          </p:cNvSpPr>
          <p:nvPr>
            <p:ph type="pic" idx="2"/>
          </p:nvPr>
        </p:nvSpPr>
        <p:spPr>
          <a:xfrm>
            <a:off x="5286900" y="285000"/>
            <a:ext cx="3607500" cy="3607500"/>
          </a:xfrm>
          <a:prstGeom prst="ellipse">
            <a:avLst/>
          </a:prstGeom>
          <a:noFill/>
          <a:ln>
            <a:noFill/>
          </a:ln>
        </p:spPr>
      </p:sp>
      <p:pic>
        <p:nvPicPr>
          <p:cNvPr id="287" name="Google Shape;287;p42"/>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288" name="Google Shape;288;p42"/>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4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290" name="Google Shape;290;p4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291" name="Google Shape;291;p42"/>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92" name="Google Shape;292;p42"/>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293" name="Google Shape;293;p4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ontent with Picture Right - Orange">
  <p:cSld name="TITLE_AND_TWO_COLUMNS_2_1">
    <p:spTree>
      <p:nvGrpSpPr>
        <p:cNvPr id="1" name="Shape 294"/>
        <p:cNvGrpSpPr/>
        <p:nvPr/>
      </p:nvGrpSpPr>
      <p:grpSpPr>
        <a:xfrm>
          <a:off x="0" y="0"/>
          <a:ext cx="0" cy="0"/>
          <a:chOff x="0" y="0"/>
          <a:chExt cx="0" cy="0"/>
        </a:xfrm>
      </p:grpSpPr>
      <p:sp>
        <p:nvSpPr>
          <p:cNvPr id="295" name="Google Shape;295;p43"/>
          <p:cNvSpPr>
            <a:spLocks noGrp="1"/>
          </p:cNvSpPr>
          <p:nvPr>
            <p:ph type="pic" idx="2"/>
          </p:nvPr>
        </p:nvSpPr>
        <p:spPr>
          <a:xfrm>
            <a:off x="5286900" y="285000"/>
            <a:ext cx="3607500" cy="3607500"/>
          </a:xfrm>
          <a:prstGeom prst="ellipse">
            <a:avLst/>
          </a:prstGeom>
          <a:noFill/>
          <a:ln>
            <a:noFill/>
          </a:ln>
        </p:spPr>
      </p:sp>
      <p:pic>
        <p:nvPicPr>
          <p:cNvPr id="296" name="Google Shape;296;p43"/>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297" name="Google Shape;297;p43"/>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43"/>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299" name="Google Shape;299;p4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00" name="Google Shape;300;p43"/>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1" name="Google Shape;301;p43"/>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302" name="Google Shape;302;p4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Picture Left - Teal">
  <p:cSld name="TITLE_AND_TWO_COLUMNS_1">
    <p:spTree>
      <p:nvGrpSpPr>
        <p:cNvPr id="1" name="Shape 303"/>
        <p:cNvGrpSpPr/>
        <p:nvPr/>
      </p:nvGrpSpPr>
      <p:grpSpPr>
        <a:xfrm>
          <a:off x="0" y="0"/>
          <a:ext cx="0" cy="0"/>
          <a:chOff x="0" y="0"/>
          <a:chExt cx="0" cy="0"/>
        </a:xfrm>
      </p:grpSpPr>
      <p:sp>
        <p:nvSpPr>
          <p:cNvPr id="304" name="Google Shape;304;p44"/>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05" name="Google Shape;305;p44"/>
          <p:cNvSpPr>
            <a:spLocks noGrp="1"/>
          </p:cNvSpPr>
          <p:nvPr>
            <p:ph type="pic" idx="2"/>
          </p:nvPr>
        </p:nvSpPr>
        <p:spPr>
          <a:xfrm>
            <a:off x="284100" y="285000"/>
            <a:ext cx="3607500" cy="3607500"/>
          </a:xfrm>
          <a:prstGeom prst="ellipse">
            <a:avLst/>
          </a:prstGeom>
          <a:noFill/>
          <a:ln>
            <a:noFill/>
          </a:ln>
        </p:spPr>
      </p:sp>
      <p:sp>
        <p:nvSpPr>
          <p:cNvPr id="306" name="Google Shape;306;p44"/>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307" name="Google Shape;307;p44"/>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08" name="Google Shape;308;p44"/>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9" name="Google Shape;309;p44"/>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310" name="Google Shape;310;p4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11" name="Google Shape;311;p4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Content with Picture Left - Purple">
  <p:cSld name="TITLE_AND_TWO_COLUMNS_1_1">
    <p:spTree>
      <p:nvGrpSpPr>
        <p:cNvPr id="1" name="Shape 312"/>
        <p:cNvGrpSpPr/>
        <p:nvPr/>
      </p:nvGrpSpPr>
      <p:grpSpPr>
        <a:xfrm>
          <a:off x="0" y="0"/>
          <a:ext cx="0" cy="0"/>
          <a:chOff x="0" y="0"/>
          <a:chExt cx="0" cy="0"/>
        </a:xfrm>
      </p:grpSpPr>
      <p:sp>
        <p:nvSpPr>
          <p:cNvPr id="313" name="Google Shape;313;p45"/>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14" name="Google Shape;314;p45"/>
          <p:cNvSpPr>
            <a:spLocks noGrp="1"/>
          </p:cNvSpPr>
          <p:nvPr>
            <p:ph type="pic" idx="2"/>
          </p:nvPr>
        </p:nvSpPr>
        <p:spPr>
          <a:xfrm>
            <a:off x="284100" y="285000"/>
            <a:ext cx="3607500" cy="3607500"/>
          </a:xfrm>
          <a:prstGeom prst="ellipse">
            <a:avLst/>
          </a:prstGeom>
          <a:noFill/>
          <a:ln>
            <a:noFill/>
          </a:ln>
        </p:spPr>
      </p:sp>
      <p:sp>
        <p:nvSpPr>
          <p:cNvPr id="315" name="Google Shape;315;p45"/>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316" name="Google Shape;316;p45"/>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317" name="Google Shape;317;p45"/>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8" name="Google Shape;318;p45"/>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319" name="Google Shape;319;p4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20" name="Google Shape;320;p4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ontent with Picture Left - Orange">
  <p:cSld name="TITLE_AND_TWO_COLUMNS_1_1_1">
    <p:spTree>
      <p:nvGrpSpPr>
        <p:cNvPr id="1" name="Shape 321"/>
        <p:cNvGrpSpPr/>
        <p:nvPr/>
      </p:nvGrpSpPr>
      <p:grpSpPr>
        <a:xfrm>
          <a:off x="0" y="0"/>
          <a:ext cx="0" cy="0"/>
          <a:chOff x="0" y="0"/>
          <a:chExt cx="0" cy="0"/>
        </a:xfrm>
      </p:grpSpPr>
      <p:sp>
        <p:nvSpPr>
          <p:cNvPr id="322" name="Google Shape;322;p46"/>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23" name="Google Shape;323;p46"/>
          <p:cNvSpPr>
            <a:spLocks noGrp="1"/>
          </p:cNvSpPr>
          <p:nvPr>
            <p:ph type="pic" idx="2"/>
          </p:nvPr>
        </p:nvSpPr>
        <p:spPr>
          <a:xfrm>
            <a:off x="284100" y="285000"/>
            <a:ext cx="3607500" cy="3607500"/>
          </a:xfrm>
          <a:prstGeom prst="ellipse">
            <a:avLst/>
          </a:prstGeom>
          <a:noFill/>
          <a:ln>
            <a:noFill/>
          </a:ln>
        </p:spPr>
      </p:sp>
      <p:sp>
        <p:nvSpPr>
          <p:cNvPr id="324" name="Google Shape;324;p46"/>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325" name="Google Shape;325;p46"/>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326" name="Google Shape;326;p46"/>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27" name="Google Shape;327;p46"/>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328" name="Google Shape;328;p4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29" name="Google Shape;329;p4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Full Image - Teal">
  <p:cSld name="ONE_COLUMN_TEXT_1">
    <p:spTree>
      <p:nvGrpSpPr>
        <p:cNvPr id="1" name="Shape 330"/>
        <p:cNvGrpSpPr/>
        <p:nvPr/>
      </p:nvGrpSpPr>
      <p:grpSpPr>
        <a:xfrm>
          <a:off x="0" y="0"/>
          <a:ext cx="0" cy="0"/>
          <a:chOff x="0" y="0"/>
          <a:chExt cx="0" cy="0"/>
        </a:xfrm>
      </p:grpSpPr>
      <p:pic>
        <p:nvPicPr>
          <p:cNvPr id="331" name="Google Shape;331;p47"/>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332" name="Google Shape;332;p47"/>
          <p:cNvSpPr>
            <a:spLocks noGrp="1"/>
          </p:cNvSpPr>
          <p:nvPr>
            <p:ph type="pic" idx="2"/>
          </p:nvPr>
        </p:nvSpPr>
        <p:spPr>
          <a:xfrm>
            <a:off x="0" y="0"/>
            <a:ext cx="9144000" cy="4129500"/>
          </a:xfrm>
          <a:prstGeom prst="rect">
            <a:avLst/>
          </a:prstGeom>
          <a:noFill/>
          <a:ln>
            <a:noFill/>
          </a:ln>
        </p:spPr>
      </p:sp>
      <p:sp>
        <p:nvSpPr>
          <p:cNvPr id="333" name="Google Shape;333;p47"/>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34" name="Google Shape;334;p4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 Purple" type="title">
  <p:cSld name="TITLE">
    <p:bg>
      <p:bgPr>
        <a:solidFill>
          <a:schemeClr val="lt1"/>
        </a:solidFill>
        <a:effectLst/>
      </p:bgPr>
    </p:bg>
    <p:spTree>
      <p:nvGrpSpPr>
        <p:cNvPr id="1" name="Shape 339"/>
        <p:cNvGrpSpPr/>
        <p:nvPr/>
      </p:nvGrpSpPr>
      <p:grpSpPr>
        <a:xfrm>
          <a:off x="0" y="0"/>
          <a:ext cx="0" cy="0"/>
          <a:chOff x="0" y="0"/>
          <a:chExt cx="0" cy="0"/>
        </a:xfrm>
      </p:grpSpPr>
      <p:pic>
        <p:nvPicPr>
          <p:cNvPr id="340" name="Google Shape;340;p49"/>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341" name="Google Shape;341;p49"/>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42" name="Google Shape;342;p49"/>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3" name="Google Shape;343;p49"/>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4" name="Google Shape;344;p49"/>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itle slide - Purple SPED Fellow Academy">
  <p:cSld name="TITLE_3">
    <p:bg>
      <p:bgPr>
        <a:blipFill>
          <a:blip r:embed="rId2">
            <a:alphaModFix/>
          </a:blip>
          <a:stretch>
            <a:fillRect/>
          </a:stretch>
        </a:blipFill>
        <a:effectLst/>
      </p:bgPr>
    </p:bg>
    <p:spTree>
      <p:nvGrpSpPr>
        <p:cNvPr id="1" name="Shape 345"/>
        <p:cNvGrpSpPr/>
        <p:nvPr/>
      </p:nvGrpSpPr>
      <p:grpSpPr>
        <a:xfrm>
          <a:off x="0" y="0"/>
          <a:ext cx="0" cy="0"/>
          <a:chOff x="0" y="0"/>
          <a:chExt cx="0" cy="0"/>
        </a:xfrm>
      </p:grpSpPr>
      <p:sp>
        <p:nvSpPr>
          <p:cNvPr id="346" name="Google Shape;346;p50"/>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47" name="Google Shape;347;p50"/>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348" name="Google Shape;348;p50"/>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9" name="Google Shape;349;p50"/>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350"/>
        <p:cNvGrpSpPr/>
        <p:nvPr/>
      </p:nvGrpSpPr>
      <p:grpSpPr>
        <a:xfrm>
          <a:off x="0" y="0"/>
          <a:ext cx="0" cy="0"/>
          <a:chOff x="0" y="0"/>
          <a:chExt cx="0" cy="0"/>
        </a:xfrm>
      </p:grpSpPr>
      <p:pic>
        <p:nvPicPr>
          <p:cNvPr id="351" name="Google Shape;351;p51"/>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352" name="Google Shape;352;p51"/>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3" name="Google Shape;353;p51"/>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54" name="Google Shape;354;p5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55" name="Google Shape;355;p51"/>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356"/>
        <p:cNvGrpSpPr/>
        <p:nvPr/>
      </p:nvGrpSpPr>
      <p:grpSpPr>
        <a:xfrm>
          <a:off x="0" y="0"/>
          <a:ext cx="0" cy="0"/>
          <a:chOff x="0" y="0"/>
          <a:chExt cx="0" cy="0"/>
        </a:xfrm>
      </p:grpSpPr>
      <p:pic>
        <p:nvPicPr>
          <p:cNvPr id="357" name="Google Shape;357;p52"/>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58" name="Google Shape;358;p5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59" name="Google Shape;359;p5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0" name="Google Shape;360;p5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31"/>
        <p:cNvGrpSpPr/>
        <p:nvPr/>
      </p:nvGrpSpPr>
      <p:grpSpPr>
        <a:xfrm>
          <a:off x="0" y="0"/>
          <a:ext cx="0" cy="0"/>
          <a:chOff x="0" y="0"/>
          <a:chExt cx="0" cy="0"/>
        </a:xfrm>
      </p:grpSpPr>
      <p:pic>
        <p:nvPicPr>
          <p:cNvPr id="32" name="Google Shape;32;p6"/>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3" name="Google Shape;33;p6"/>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4" name="Google Shape;34;p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5" name="Google Shape;35;p6"/>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361"/>
        <p:cNvGrpSpPr/>
        <p:nvPr/>
      </p:nvGrpSpPr>
      <p:grpSpPr>
        <a:xfrm>
          <a:off x="0" y="0"/>
          <a:ext cx="0" cy="0"/>
          <a:chOff x="0" y="0"/>
          <a:chExt cx="0" cy="0"/>
        </a:xfrm>
      </p:grpSpPr>
      <p:pic>
        <p:nvPicPr>
          <p:cNvPr id="362" name="Google Shape;362;p53"/>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363" name="Google Shape;363;p53"/>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4" name="Google Shape;364;p5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65" name="Google Shape;365;p53"/>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RSD Cover">
  <p:cSld name="TITLE_1_1_1">
    <p:bg>
      <p:bgPr>
        <a:blipFill>
          <a:blip r:embed="rId2">
            <a:alphaModFix/>
          </a:blip>
          <a:stretch>
            <a:fillRect/>
          </a:stretch>
        </a:blipFill>
        <a:effectLst/>
      </p:bgPr>
    </p:bg>
    <p:spTree>
      <p:nvGrpSpPr>
        <p:cNvPr id="1" name="Shape 366"/>
        <p:cNvGrpSpPr/>
        <p:nvPr/>
      </p:nvGrpSpPr>
      <p:grpSpPr>
        <a:xfrm>
          <a:off x="0" y="0"/>
          <a:ext cx="0" cy="0"/>
          <a:chOff x="0" y="0"/>
          <a:chExt cx="0" cy="0"/>
        </a:xfrm>
      </p:grpSpPr>
      <p:sp>
        <p:nvSpPr>
          <p:cNvPr id="367" name="Google Shape;367;p54"/>
          <p:cNvSpPr txBox="1">
            <a:spLocks noGrp="1"/>
          </p:cNvSpPr>
          <p:nvPr>
            <p:ph type="ctrTitle"/>
          </p:nvPr>
        </p:nvSpPr>
        <p:spPr>
          <a:xfrm>
            <a:off x="421725" y="23535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368" name="Google Shape;368;p5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69" name="Google Shape;369;p54"/>
          <p:cNvSpPr txBox="1">
            <a:spLocks noGrp="1"/>
          </p:cNvSpPr>
          <p:nvPr>
            <p:ph type="subTitle" idx="1"/>
          </p:nvPr>
        </p:nvSpPr>
        <p:spPr>
          <a:xfrm>
            <a:off x="493775" y="31461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Aspiring Educators Shaping Louisiana's Future Cover">
  <p:cSld name="CUSTOM">
    <p:bg>
      <p:bgPr>
        <a:blipFill>
          <a:blip r:embed="rId2">
            <a:alphaModFix/>
          </a:blip>
          <a:stretch>
            <a:fillRect/>
          </a:stretch>
        </a:blipFill>
        <a:effectLst/>
      </p:bgPr>
    </p:bg>
    <p:spTree>
      <p:nvGrpSpPr>
        <p:cNvPr id="1" name="Shape 370"/>
        <p:cNvGrpSpPr/>
        <p:nvPr/>
      </p:nvGrpSpPr>
      <p:grpSpPr>
        <a:xfrm>
          <a:off x="0" y="0"/>
          <a:ext cx="0" cy="0"/>
          <a:chOff x="0" y="0"/>
          <a:chExt cx="0" cy="0"/>
        </a:xfrm>
      </p:grpSpPr>
      <p:sp>
        <p:nvSpPr>
          <p:cNvPr id="371" name="Google Shape;371;p55"/>
          <p:cNvSpPr txBox="1">
            <a:spLocks noGrp="1"/>
          </p:cNvSpPr>
          <p:nvPr>
            <p:ph type="title"/>
          </p:nvPr>
        </p:nvSpPr>
        <p:spPr>
          <a:xfrm>
            <a:off x="100" y="2094825"/>
            <a:ext cx="9144000" cy="2191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2" name="Google Shape;372;p5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sz="1200"/>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itle and body - Teal" type="tx">
  <p:cSld name="TITLE_AND_BODY">
    <p:spTree>
      <p:nvGrpSpPr>
        <p:cNvPr id="1" name="Shape 373"/>
        <p:cNvGrpSpPr/>
        <p:nvPr/>
      </p:nvGrpSpPr>
      <p:grpSpPr>
        <a:xfrm>
          <a:off x="0" y="0"/>
          <a:ext cx="0" cy="0"/>
          <a:chOff x="0" y="0"/>
          <a:chExt cx="0" cy="0"/>
        </a:xfrm>
      </p:grpSpPr>
      <p:sp>
        <p:nvSpPr>
          <p:cNvPr id="374" name="Google Shape;374;p5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75" name="Google Shape;375;p56"/>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376" name="Google Shape;376;p5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377" name="Google Shape;377;p56"/>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8" name="Google Shape;378;p5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379" name="Google Shape;379;p5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0" name="Google Shape;380;p5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Title and body - Purple">
  <p:cSld name="TITLE_AND_BODY_4">
    <p:spTree>
      <p:nvGrpSpPr>
        <p:cNvPr id="1" name="Shape 381"/>
        <p:cNvGrpSpPr/>
        <p:nvPr/>
      </p:nvGrpSpPr>
      <p:grpSpPr>
        <a:xfrm>
          <a:off x="0" y="0"/>
          <a:ext cx="0" cy="0"/>
          <a:chOff x="0" y="0"/>
          <a:chExt cx="0" cy="0"/>
        </a:xfrm>
      </p:grpSpPr>
      <p:sp>
        <p:nvSpPr>
          <p:cNvPr id="382" name="Google Shape;382;p5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83" name="Google Shape;383;p57"/>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384" name="Google Shape;384;p57"/>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385" name="Google Shape;385;p57"/>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6" name="Google Shape;386;p57"/>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387" name="Google Shape;387;p5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88" name="Google Shape;388;p5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Title and body - Orange">
  <p:cSld name="TITLE_AND_BODY_4_1">
    <p:spTree>
      <p:nvGrpSpPr>
        <p:cNvPr id="1" name="Shape 389"/>
        <p:cNvGrpSpPr/>
        <p:nvPr/>
      </p:nvGrpSpPr>
      <p:grpSpPr>
        <a:xfrm>
          <a:off x="0" y="0"/>
          <a:ext cx="0" cy="0"/>
          <a:chOff x="0" y="0"/>
          <a:chExt cx="0" cy="0"/>
        </a:xfrm>
      </p:grpSpPr>
      <p:sp>
        <p:nvSpPr>
          <p:cNvPr id="390" name="Google Shape;390;p5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1" name="Google Shape;391;p58"/>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392" name="Google Shape;392;p58"/>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393" name="Google Shape;393;p58"/>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4" name="Google Shape;394;p5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395" name="Google Shape;395;p5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396" name="Google Shape;396;p5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397"/>
        <p:cNvGrpSpPr/>
        <p:nvPr/>
      </p:nvGrpSpPr>
      <p:grpSpPr>
        <a:xfrm>
          <a:off x="0" y="0"/>
          <a:ext cx="0" cy="0"/>
          <a:chOff x="0" y="0"/>
          <a:chExt cx="0" cy="0"/>
        </a:xfrm>
      </p:grpSpPr>
      <p:sp>
        <p:nvSpPr>
          <p:cNvPr id="398" name="Google Shape;398;p5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399" name="Google Shape;399;p59"/>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400" name="Google Shape;400;p59"/>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401" name="Google Shape;401;p59"/>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402" name="Google Shape;402;p5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Title and body - No footer - Purple">
  <p:cSld name="TITLE_AND_BODY_3_1">
    <p:spTree>
      <p:nvGrpSpPr>
        <p:cNvPr id="1" name="Shape 403"/>
        <p:cNvGrpSpPr/>
        <p:nvPr/>
      </p:nvGrpSpPr>
      <p:grpSpPr>
        <a:xfrm>
          <a:off x="0" y="0"/>
          <a:ext cx="0" cy="0"/>
          <a:chOff x="0" y="0"/>
          <a:chExt cx="0" cy="0"/>
        </a:xfrm>
      </p:grpSpPr>
      <p:sp>
        <p:nvSpPr>
          <p:cNvPr id="404" name="Google Shape;404;p6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05" name="Google Shape;405;p60"/>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406" name="Google Shape;406;p60"/>
          <p:cNvPicPr preferRelativeResize="0"/>
          <p:nvPr/>
        </p:nvPicPr>
        <p:blipFill rotWithShape="1">
          <a:blip r:embed="rId2">
            <a:alphaModFix/>
          </a:blip>
          <a:srcRect l="-15770" t="-9626" r="15770" b="36307"/>
          <a:stretch/>
        </p:blipFill>
        <p:spPr>
          <a:xfrm>
            <a:off x="0" y="4190873"/>
            <a:ext cx="9144003" cy="952625"/>
          </a:xfrm>
          <a:prstGeom prst="rect">
            <a:avLst/>
          </a:prstGeom>
          <a:noFill/>
          <a:ln>
            <a:noFill/>
          </a:ln>
        </p:spPr>
      </p:pic>
      <p:pic>
        <p:nvPicPr>
          <p:cNvPr id="407" name="Google Shape;407;p60"/>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408" name="Google Shape;408;p6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body - No footer - Orange">
  <p:cSld name="TITLE_AND_BODY_3_1_1">
    <p:spTree>
      <p:nvGrpSpPr>
        <p:cNvPr id="1" name="Shape 409"/>
        <p:cNvGrpSpPr/>
        <p:nvPr/>
      </p:nvGrpSpPr>
      <p:grpSpPr>
        <a:xfrm>
          <a:off x="0" y="0"/>
          <a:ext cx="0" cy="0"/>
          <a:chOff x="0" y="0"/>
          <a:chExt cx="0" cy="0"/>
        </a:xfrm>
      </p:grpSpPr>
      <p:sp>
        <p:nvSpPr>
          <p:cNvPr id="410" name="Google Shape;410;p6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11" name="Google Shape;411;p61"/>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412" name="Google Shape;412;p61"/>
          <p:cNvPicPr preferRelativeResize="0"/>
          <p:nvPr/>
        </p:nvPicPr>
        <p:blipFill rotWithShape="1">
          <a:blip r:embed="rId2">
            <a:alphaModFix/>
          </a:blip>
          <a:srcRect l="-16599" t="-10125" r="16600" b="36806"/>
          <a:stretch/>
        </p:blipFill>
        <p:spPr>
          <a:xfrm>
            <a:off x="0" y="4190873"/>
            <a:ext cx="9144003" cy="952625"/>
          </a:xfrm>
          <a:prstGeom prst="rect">
            <a:avLst/>
          </a:prstGeom>
          <a:noFill/>
          <a:ln>
            <a:noFill/>
          </a:ln>
        </p:spPr>
      </p:pic>
      <p:pic>
        <p:nvPicPr>
          <p:cNvPr id="413" name="Google Shape;413;p61"/>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414" name="Google Shape;414;p6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Zoom Meeting Preparation">
  <p:cSld name="TITLE_AND_BODY_2">
    <p:spTree>
      <p:nvGrpSpPr>
        <p:cNvPr id="1" name="Shape 415"/>
        <p:cNvGrpSpPr/>
        <p:nvPr/>
      </p:nvGrpSpPr>
      <p:grpSpPr>
        <a:xfrm>
          <a:off x="0" y="0"/>
          <a:ext cx="0" cy="0"/>
          <a:chOff x="0" y="0"/>
          <a:chExt cx="0" cy="0"/>
        </a:xfrm>
      </p:grpSpPr>
      <p:pic>
        <p:nvPicPr>
          <p:cNvPr id="416" name="Google Shape;416;p62"/>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17" name="Google Shape;417;p6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18" name="Google Shape;418;p6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419" name="Google Shape;419;p62"/>
          <p:cNvSpPr txBox="1"/>
          <p:nvPr/>
        </p:nvSpPr>
        <p:spPr>
          <a:xfrm>
            <a:off x="972575" y="1131600"/>
            <a:ext cx="7859700" cy="2832900"/>
          </a:xfrm>
          <a:prstGeom prst="rect">
            <a:avLst/>
          </a:prstGeom>
          <a:noFill/>
          <a:ln>
            <a:noFill/>
          </a:ln>
        </p:spPr>
        <p:txBody>
          <a:bodyPr spcFirstLastPara="1" wrap="square" lIns="91425" tIns="91425" rIns="91425" bIns="91425" anchor="t" anchorCtr="0">
            <a:noAutofit/>
          </a:bodyPr>
          <a:lstStyle/>
          <a:p>
            <a:pPr marL="457200" lvl="0" indent="-317500" algn="l" rtl="0">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marL="914400" lvl="1" indent="-304800" algn="l" rtl="0">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marL="457200" lvl="0" indent="-317500" algn="l" rtl="0">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submit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420" name="Google Shape;420;p62"/>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421" name="Google Shape;421;p62"/>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422" name="Google Shape;422;p62"/>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423" name="Google Shape;423;p62"/>
          <p:cNvSpPr txBox="1"/>
          <p:nvPr/>
        </p:nvSpPr>
        <p:spPr>
          <a:xfrm>
            <a:off x="2619325" y="4687200"/>
            <a:ext cx="5430300" cy="449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marL="0" lvl="0" indent="0" algn="l" rtl="0">
              <a:spcBef>
                <a:spcPts val="0"/>
              </a:spcBef>
              <a:spcAft>
                <a:spcPts val="0"/>
              </a:spcAft>
              <a:buNone/>
            </a:pPr>
            <a:endParaRPr>
              <a:solidFill>
                <a:schemeClr val="lt1"/>
              </a:solidFill>
            </a:endParaRPr>
          </a:p>
        </p:txBody>
      </p:sp>
      <p:sp>
        <p:nvSpPr>
          <p:cNvPr id="424" name="Google Shape;424;p62"/>
          <p:cNvSpPr txBox="1">
            <a:spLocks noGrp="1"/>
          </p:cNvSpPr>
          <p:nvPr>
            <p:ph type="sldNum" idx="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425" name="Google Shape;425;p62"/>
          <p:cNvSpPr txBox="1"/>
          <p:nvPr/>
        </p:nvSpPr>
        <p:spPr>
          <a:xfrm>
            <a:off x="436225" y="140225"/>
            <a:ext cx="8396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B1A53"/>
              </a:buClr>
              <a:buSzPts val="2800"/>
              <a:buFont typeface="Public Sans"/>
              <a:buNone/>
            </a:pPr>
            <a:r>
              <a:rPr lang="en" sz="2800" b="1">
                <a:solidFill>
                  <a:srgbClr val="3B1A53"/>
                </a:solidFill>
                <a:latin typeface="Public Sans"/>
                <a:ea typeface="Public Sans"/>
                <a:cs typeface="Public Sans"/>
                <a:sym typeface="Public Sans"/>
              </a:rPr>
              <a:t>Zoom Meeting Preparation</a:t>
            </a:r>
            <a:endParaRPr sz="2800" b="1">
              <a:solidFill>
                <a:srgbClr val="3B1A53"/>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SD Cover">
  <p:cSld name="TITLE_1_1_1">
    <p:bg>
      <p:bgPr>
        <a:blipFill>
          <a:blip r:embed="rId2">
            <a:alphaModFix/>
          </a:blip>
          <a:stretch>
            <a:fillRect/>
          </a:stretch>
        </a:blipFill>
        <a:effectLst/>
      </p:bgPr>
    </p:bg>
    <p:spTree>
      <p:nvGrpSpPr>
        <p:cNvPr id="1" name="Shape 36"/>
        <p:cNvGrpSpPr/>
        <p:nvPr/>
      </p:nvGrpSpPr>
      <p:grpSpPr>
        <a:xfrm>
          <a:off x="0" y="0"/>
          <a:ext cx="0" cy="0"/>
          <a:chOff x="0" y="0"/>
          <a:chExt cx="0" cy="0"/>
        </a:xfrm>
      </p:grpSpPr>
      <p:sp>
        <p:nvSpPr>
          <p:cNvPr id="37" name="Google Shape;37;p7"/>
          <p:cNvSpPr txBox="1">
            <a:spLocks noGrp="1"/>
          </p:cNvSpPr>
          <p:nvPr>
            <p:ph type="ctrTitle"/>
          </p:nvPr>
        </p:nvSpPr>
        <p:spPr>
          <a:xfrm>
            <a:off x="421725" y="2353575"/>
            <a:ext cx="8221200" cy="7926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3B1A53"/>
              </a:buClr>
              <a:buSzPts val="3200"/>
              <a:buNone/>
              <a:defRPr>
                <a:solidFill>
                  <a:srgbClr val="3B1A53"/>
                </a:solidFill>
              </a:defRPr>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38" name="Google Shape;38;p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39" name="Google Shape;39;p7"/>
          <p:cNvSpPr txBox="1">
            <a:spLocks noGrp="1"/>
          </p:cNvSpPr>
          <p:nvPr>
            <p:ph type="subTitle" idx="1"/>
          </p:nvPr>
        </p:nvSpPr>
        <p:spPr>
          <a:xfrm>
            <a:off x="493775" y="3146175"/>
            <a:ext cx="8520600" cy="618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body + table - Teal">
  <p:cSld name="TITLE_AND_BODY_1">
    <p:spTree>
      <p:nvGrpSpPr>
        <p:cNvPr id="1" name="Shape 426"/>
        <p:cNvGrpSpPr/>
        <p:nvPr/>
      </p:nvGrpSpPr>
      <p:grpSpPr>
        <a:xfrm>
          <a:off x="0" y="0"/>
          <a:ext cx="0" cy="0"/>
          <a:chOff x="0" y="0"/>
          <a:chExt cx="0" cy="0"/>
        </a:xfrm>
      </p:grpSpPr>
      <p:pic>
        <p:nvPicPr>
          <p:cNvPr id="427" name="Google Shape;427;p63"/>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428" name="Google Shape;428;p6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29" name="Google Shape;429;p6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0" name="Google Shape;430;p63"/>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1" name="Google Shape;431;p63"/>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432" name="Google Shape;432;p6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Title and body + table - Purple">
  <p:cSld name="TITLE_AND_BODY_1_1">
    <p:spTree>
      <p:nvGrpSpPr>
        <p:cNvPr id="1" name="Shape 433"/>
        <p:cNvGrpSpPr/>
        <p:nvPr/>
      </p:nvGrpSpPr>
      <p:grpSpPr>
        <a:xfrm>
          <a:off x="0" y="0"/>
          <a:ext cx="0" cy="0"/>
          <a:chOff x="0" y="0"/>
          <a:chExt cx="0" cy="0"/>
        </a:xfrm>
      </p:grpSpPr>
      <p:pic>
        <p:nvPicPr>
          <p:cNvPr id="434" name="Google Shape;434;p64"/>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435" name="Google Shape;435;p6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36" name="Google Shape;436;p6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37" name="Google Shape;437;p64"/>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8" name="Google Shape;438;p64"/>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439" name="Google Shape;439;p6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itle and body + table - Orange">
  <p:cSld name="TITLE_AND_BODY_1_1_1">
    <p:spTree>
      <p:nvGrpSpPr>
        <p:cNvPr id="1" name="Shape 440"/>
        <p:cNvGrpSpPr/>
        <p:nvPr/>
      </p:nvGrpSpPr>
      <p:grpSpPr>
        <a:xfrm>
          <a:off x="0" y="0"/>
          <a:ext cx="0" cy="0"/>
          <a:chOff x="0" y="0"/>
          <a:chExt cx="0" cy="0"/>
        </a:xfrm>
      </p:grpSpPr>
      <p:pic>
        <p:nvPicPr>
          <p:cNvPr id="441" name="Google Shape;441;p65"/>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442" name="Google Shape;442;p6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43" name="Google Shape;443;p6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44" name="Google Shape;444;p65"/>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5" name="Google Shape;445;p65"/>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446" name="Google Shape;446;p6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Content with Picture Right - Teal" type="twoColTx">
  <p:cSld name="TITLE_AND_TWO_COLUMNS">
    <p:spTree>
      <p:nvGrpSpPr>
        <p:cNvPr id="1" name="Shape 447"/>
        <p:cNvGrpSpPr/>
        <p:nvPr/>
      </p:nvGrpSpPr>
      <p:grpSpPr>
        <a:xfrm>
          <a:off x="0" y="0"/>
          <a:ext cx="0" cy="0"/>
          <a:chOff x="0" y="0"/>
          <a:chExt cx="0" cy="0"/>
        </a:xfrm>
      </p:grpSpPr>
      <p:sp>
        <p:nvSpPr>
          <p:cNvPr id="448" name="Google Shape;448;p66"/>
          <p:cNvSpPr>
            <a:spLocks noGrp="1"/>
          </p:cNvSpPr>
          <p:nvPr>
            <p:ph type="pic" idx="2"/>
          </p:nvPr>
        </p:nvSpPr>
        <p:spPr>
          <a:xfrm>
            <a:off x="5286900" y="285000"/>
            <a:ext cx="3607500" cy="3607500"/>
          </a:xfrm>
          <a:prstGeom prst="ellipse">
            <a:avLst/>
          </a:prstGeom>
          <a:noFill/>
          <a:ln>
            <a:noFill/>
          </a:ln>
        </p:spPr>
      </p:sp>
      <p:pic>
        <p:nvPicPr>
          <p:cNvPr id="449" name="Google Shape;449;p66"/>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50" name="Google Shape;450;p66"/>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66"/>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452" name="Google Shape;452;p6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53" name="Google Shape;453;p66"/>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4" name="Google Shape;454;p66"/>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455" name="Google Shape;455;p6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Picture Right - Purple">
  <p:cSld name="TITLE_AND_TWO_COLUMNS_2">
    <p:spTree>
      <p:nvGrpSpPr>
        <p:cNvPr id="1" name="Shape 456"/>
        <p:cNvGrpSpPr/>
        <p:nvPr/>
      </p:nvGrpSpPr>
      <p:grpSpPr>
        <a:xfrm>
          <a:off x="0" y="0"/>
          <a:ext cx="0" cy="0"/>
          <a:chOff x="0" y="0"/>
          <a:chExt cx="0" cy="0"/>
        </a:xfrm>
      </p:grpSpPr>
      <p:sp>
        <p:nvSpPr>
          <p:cNvPr id="457" name="Google Shape;457;p67"/>
          <p:cNvSpPr>
            <a:spLocks noGrp="1"/>
          </p:cNvSpPr>
          <p:nvPr>
            <p:ph type="pic" idx="2"/>
          </p:nvPr>
        </p:nvSpPr>
        <p:spPr>
          <a:xfrm>
            <a:off x="5286900" y="285000"/>
            <a:ext cx="3607500" cy="3607500"/>
          </a:xfrm>
          <a:prstGeom prst="ellipse">
            <a:avLst/>
          </a:prstGeom>
          <a:noFill/>
          <a:ln>
            <a:noFill/>
          </a:ln>
        </p:spPr>
      </p:sp>
      <p:pic>
        <p:nvPicPr>
          <p:cNvPr id="458" name="Google Shape;458;p67"/>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459" name="Google Shape;459;p67"/>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0" name="Google Shape;460;p67"/>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461" name="Google Shape;461;p6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62" name="Google Shape;462;p67"/>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63" name="Google Shape;463;p67"/>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464" name="Google Shape;464;p6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Content with Picture Right - Orange">
  <p:cSld name="TITLE_AND_TWO_COLUMNS_2_1">
    <p:spTree>
      <p:nvGrpSpPr>
        <p:cNvPr id="1" name="Shape 465"/>
        <p:cNvGrpSpPr/>
        <p:nvPr/>
      </p:nvGrpSpPr>
      <p:grpSpPr>
        <a:xfrm>
          <a:off x="0" y="0"/>
          <a:ext cx="0" cy="0"/>
          <a:chOff x="0" y="0"/>
          <a:chExt cx="0" cy="0"/>
        </a:xfrm>
      </p:grpSpPr>
      <p:sp>
        <p:nvSpPr>
          <p:cNvPr id="466" name="Google Shape;466;p68"/>
          <p:cNvSpPr>
            <a:spLocks noGrp="1"/>
          </p:cNvSpPr>
          <p:nvPr>
            <p:ph type="pic" idx="2"/>
          </p:nvPr>
        </p:nvSpPr>
        <p:spPr>
          <a:xfrm>
            <a:off x="5286900" y="285000"/>
            <a:ext cx="3607500" cy="3607500"/>
          </a:xfrm>
          <a:prstGeom prst="ellipse">
            <a:avLst/>
          </a:prstGeom>
          <a:noFill/>
          <a:ln>
            <a:noFill/>
          </a:ln>
        </p:spPr>
      </p:sp>
      <p:pic>
        <p:nvPicPr>
          <p:cNvPr id="467" name="Google Shape;467;p68"/>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468" name="Google Shape;468;p6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9" name="Google Shape;469;p68"/>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470" name="Google Shape;470;p6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71" name="Google Shape;471;p68"/>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2" name="Google Shape;472;p68"/>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473" name="Google Shape;473;p6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Content with Picture Left - Teal">
  <p:cSld name="TITLE_AND_TWO_COLUMNS_1">
    <p:spTree>
      <p:nvGrpSpPr>
        <p:cNvPr id="1" name="Shape 474"/>
        <p:cNvGrpSpPr/>
        <p:nvPr/>
      </p:nvGrpSpPr>
      <p:grpSpPr>
        <a:xfrm>
          <a:off x="0" y="0"/>
          <a:ext cx="0" cy="0"/>
          <a:chOff x="0" y="0"/>
          <a:chExt cx="0" cy="0"/>
        </a:xfrm>
      </p:grpSpPr>
      <p:sp>
        <p:nvSpPr>
          <p:cNvPr id="475" name="Google Shape;475;p69"/>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76" name="Google Shape;476;p69"/>
          <p:cNvSpPr>
            <a:spLocks noGrp="1"/>
          </p:cNvSpPr>
          <p:nvPr>
            <p:ph type="pic" idx="2"/>
          </p:nvPr>
        </p:nvSpPr>
        <p:spPr>
          <a:xfrm>
            <a:off x="284100" y="285000"/>
            <a:ext cx="3607500" cy="3607500"/>
          </a:xfrm>
          <a:prstGeom prst="ellipse">
            <a:avLst/>
          </a:prstGeom>
          <a:noFill/>
          <a:ln>
            <a:noFill/>
          </a:ln>
        </p:spPr>
      </p:sp>
      <p:sp>
        <p:nvSpPr>
          <p:cNvPr id="477" name="Google Shape;477;p69"/>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478" name="Google Shape;478;p6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79" name="Google Shape;479;p69"/>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0" name="Google Shape;480;p69"/>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481" name="Google Shape;481;p6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82" name="Google Shape;482;p6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Content with Picture Left - Purple">
  <p:cSld name="TITLE_AND_TWO_COLUMNS_1_1">
    <p:spTree>
      <p:nvGrpSpPr>
        <p:cNvPr id="1" name="Shape 483"/>
        <p:cNvGrpSpPr/>
        <p:nvPr/>
      </p:nvGrpSpPr>
      <p:grpSpPr>
        <a:xfrm>
          <a:off x="0" y="0"/>
          <a:ext cx="0" cy="0"/>
          <a:chOff x="0" y="0"/>
          <a:chExt cx="0" cy="0"/>
        </a:xfrm>
      </p:grpSpPr>
      <p:sp>
        <p:nvSpPr>
          <p:cNvPr id="484" name="Google Shape;484;p70"/>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85" name="Google Shape;485;p70"/>
          <p:cNvSpPr>
            <a:spLocks noGrp="1"/>
          </p:cNvSpPr>
          <p:nvPr>
            <p:ph type="pic" idx="2"/>
          </p:nvPr>
        </p:nvSpPr>
        <p:spPr>
          <a:xfrm>
            <a:off x="284100" y="285000"/>
            <a:ext cx="3607500" cy="3607500"/>
          </a:xfrm>
          <a:prstGeom prst="ellipse">
            <a:avLst/>
          </a:prstGeom>
          <a:noFill/>
          <a:ln>
            <a:noFill/>
          </a:ln>
        </p:spPr>
      </p:sp>
      <p:sp>
        <p:nvSpPr>
          <p:cNvPr id="486" name="Google Shape;486;p70"/>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487" name="Google Shape;487;p70"/>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488" name="Google Shape;488;p70"/>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9" name="Google Shape;489;p70"/>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490" name="Google Shape;490;p7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491" name="Google Shape;491;p7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Content with Picture Left - Orange">
  <p:cSld name="TITLE_AND_TWO_COLUMNS_1_1_1">
    <p:spTree>
      <p:nvGrpSpPr>
        <p:cNvPr id="1" name="Shape 492"/>
        <p:cNvGrpSpPr/>
        <p:nvPr/>
      </p:nvGrpSpPr>
      <p:grpSpPr>
        <a:xfrm>
          <a:off x="0" y="0"/>
          <a:ext cx="0" cy="0"/>
          <a:chOff x="0" y="0"/>
          <a:chExt cx="0" cy="0"/>
        </a:xfrm>
      </p:grpSpPr>
      <p:sp>
        <p:nvSpPr>
          <p:cNvPr id="493" name="Google Shape;493;p71"/>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94" name="Google Shape;494;p71"/>
          <p:cNvSpPr>
            <a:spLocks noGrp="1"/>
          </p:cNvSpPr>
          <p:nvPr>
            <p:ph type="pic" idx="2"/>
          </p:nvPr>
        </p:nvSpPr>
        <p:spPr>
          <a:xfrm>
            <a:off x="284100" y="285000"/>
            <a:ext cx="3607500" cy="3607500"/>
          </a:xfrm>
          <a:prstGeom prst="ellipse">
            <a:avLst/>
          </a:prstGeom>
          <a:noFill/>
          <a:ln>
            <a:noFill/>
          </a:ln>
        </p:spPr>
      </p:sp>
      <p:sp>
        <p:nvSpPr>
          <p:cNvPr id="495" name="Google Shape;495;p71"/>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496" name="Google Shape;496;p71"/>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497" name="Google Shape;497;p71"/>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8" name="Google Shape;498;p71"/>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499" name="Google Shape;499;p7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00" name="Google Shape;500;p7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Full Image - Teal">
  <p:cSld name="ONE_COLUMN_TEXT_1">
    <p:spTree>
      <p:nvGrpSpPr>
        <p:cNvPr id="1" name="Shape 501"/>
        <p:cNvGrpSpPr/>
        <p:nvPr/>
      </p:nvGrpSpPr>
      <p:grpSpPr>
        <a:xfrm>
          <a:off x="0" y="0"/>
          <a:ext cx="0" cy="0"/>
          <a:chOff x="0" y="0"/>
          <a:chExt cx="0" cy="0"/>
        </a:xfrm>
      </p:grpSpPr>
      <p:pic>
        <p:nvPicPr>
          <p:cNvPr id="502" name="Google Shape;502;p72"/>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503" name="Google Shape;503;p72"/>
          <p:cNvSpPr>
            <a:spLocks noGrp="1"/>
          </p:cNvSpPr>
          <p:nvPr>
            <p:ph type="pic" idx="2"/>
          </p:nvPr>
        </p:nvSpPr>
        <p:spPr>
          <a:xfrm>
            <a:off x="0" y="0"/>
            <a:ext cx="9144000" cy="4129500"/>
          </a:xfrm>
          <a:prstGeom prst="rect">
            <a:avLst/>
          </a:prstGeom>
          <a:noFill/>
          <a:ln>
            <a:noFill/>
          </a:ln>
        </p:spPr>
      </p:sp>
      <p:sp>
        <p:nvSpPr>
          <p:cNvPr id="504" name="Google Shape;504;p72"/>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05" name="Google Shape;505;p7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Aspiring Educators Shaping Louisiana's Future Cover">
  <p:cSld name="CUSTOM">
    <p:bg>
      <p:bgPr>
        <a:blipFill>
          <a:blip r:embed="rId2">
            <a:alphaModFix/>
          </a:blip>
          <a:stretch>
            <a:fillRect/>
          </a:stretch>
        </a:blipFill>
        <a:effectLst/>
      </p:bgPr>
    </p:bg>
    <p:spTree>
      <p:nvGrpSpPr>
        <p:cNvPr id="1" name="Shape 40"/>
        <p:cNvGrpSpPr/>
        <p:nvPr/>
      </p:nvGrpSpPr>
      <p:grpSpPr>
        <a:xfrm>
          <a:off x="0" y="0"/>
          <a:ext cx="0" cy="0"/>
          <a:chOff x="0" y="0"/>
          <a:chExt cx="0" cy="0"/>
        </a:xfrm>
      </p:grpSpPr>
      <p:sp>
        <p:nvSpPr>
          <p:cNvPr id="41" name="Google Shape;41;p8"/>
          <p:cNvSpPr txBox="1">
            <a:spLocks noGrp="1"/>
          </p:cNvSpPr>
          <p:nvPr>
            <p:ph type="title"/>
          </p:nvPr>
        </p:nvSpPr>
        <p:spPr>
          <a:xfrm>
            <a:off x="100" y="2094825"/>
            <a:ext cx="9144000" cy="2191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2" name="Google Shape;42;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sz="120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slide - Purple" type="title">
  <p:cSld name="TITLE">
    <p:bg>
      <p:bgPr>
        <a:solidFill>
          <a:schemeClr val="lt1"/>
        </a:solidFill>
        <a:effectLst/>
      </p:bgPr>
    </p:bg>
    <p:spTree>
      <p:nvGrpSpPr>
        <p:cNvPr id="1" name="Shape 510"/>
        <p:cNvGrpSpPr/>
        <p:nvPr/>
      </p:nvGrpSpPr>
      <p:grpSpPr>
        <a:xfrm>
          <a:off x="0" y="0"/>
          <a:ext cx="0" cy="0"/>
          <a:chOff x="0" y="0"/>
          <a:chExt cx="0" cy="0"/>
        </a:xfrm>
      </p:grpSpPr>
      <p:pic>
        <p:nvPicPr>
          <p:cNvPr id="511" name="Google Shape;511;p74"/>
          <p:cNvPicPr preferRelativeResize="0"/>
          <p:nvPr/>
        </p:nvPicPr>
        <p:blipFill rotWithShape="1">
          <a:blip r:embed="rId2">
            <a:alphaModFix/>
          </a:blip>
          <a:srcRect/>
          <a:stretch/>
        </p:blipFill>
        <p:spPr>
          <a:xfrm>
            <a:off x="0" y="0"/>
            <a:ext cx="9144005" cy="5143503"/>
          </a:xfrm>
          <a:prstGeom prst="rect">
            <a:avLst/>
          </a:prstGeom>
          <a:noFill/>
          <a:ln>
            <a:noFill/>
          </a:ln>
        </p:spPr>
      </p:pic>
      <p:sp>
        <p:nvSpPr>
          <p:cNvPr id="512" name="Google Shape;512;p7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13" name="Google Shape;513;p74"/>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14" name="Google Shape;514;p74"/>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5" name="Google Shape;515;p74"/>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Title slide - Purple SPED Fellow Academy">
  <p:cSld name="TITLE_3">
    <p:bg>
      <p:bgPr>
        <a:blipFill>
          <a:blip r:embed="rId2">
            <a:alphaModFix/>
          </a:blip>
          <a:stretch>
            <a:fillRect/>
          </a:stretch>
        </a:blipFill>
        <a:effectLst/>
      </p:bgPr>
    </p:bg>
    <p:spTree>
      <p:nvGrpSpPr>
        <p:cNvPr id="1" name="Shape 516"/>
        <p:cNvGrpSpPr/>
        <p:nvPr/>
      </p:nvGrpSpPr>
      <p:grpSpPr>
        <a:xfrm>
          <a:off x="0" y="0"/>
          <a:ext cx="0" cy="0"/>
          <a:chOff x="0" y="0"/>
          <a:chExt cx="0" cy="0"/>
        </a:xfrm>
      </p:grpSpPr>
      <p:sp>
        <p:nvSpPr>
          <p:cNvPr id="517" name="Google Shape;517;p7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18" name="Google Shape;518;p75"/>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19" name="Google Shape;519;p75"/>
          <p:cNvSpPr txBox="1">
            <a:spLocks noGrp="1"/>
          </p:cNvSpPr>
          <p:nvPr>
            <p:ph type="subTitle" idx="2"/>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0" name="Google Shape;520;p75"/>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lvl1pPr lvl="0">
              <a:buNone/>
              <a:defRPr sz="1300">
                <a:solidFill>
                  <a:srgbClr val="4D4D4F"/>
                </a:solidFill>
                <a:latin typeface="Public Sans"/>
                <a:ea typeface="Public Sans"/>
                <a:cs typeface="Public Sans"/>
                <a:sym typeface="Public Sans"/>
              </a:defRPr>
            </a:lvl1pPr>
            <a:lvl2pPr lvl="1">
              <a:buNone/>
              <a:defRPr sz="1300">
                <a:solidFill>
                  <a:srgbClr val="4D4D4F"/>
                </a:solidFill>
                <a:latin typeface="Public Sans"/>
                <a:ea typeface="Public Sans"/>
                <a:cs typeface="Public Sans"/>
                <a:sym typeface="Public Sans"/>
              </a:defRPr>
            </a:lvl2pPr>
            <a:lvl3pPr lvl="2">
              <a:buNone/>
              <a:defRPr sz="1300">
                <a:solidFill>
                  <a:srgbClr val="4D4D4F"/>
                </a:solidFill>
                <a:latin typeface="Public Sans"/>
                <a:ea typeface="Public Sans"/>
                <a:cs typeface="Public Sans"/>
                <a:sym typeface="Public Sans"/>
              </a:defRPr>
            </a:lvl3pPr>
            <a:lvl4pPr lvl="3">
              <a:buNone/>
              <a:defRPr sz="1300">
                <a:solidFill>
                  <a:srgbClr val="4D4D4F"/>
                </a:solidFill>
                <a:latin typeface="Public Sans"/>
                <a:ea typeface="Public Sans"/>
                <a:cs typeface="Public Sans"/>
                <a:sym typeface="Public Sans"/>
              </a:defRPr>
            </a:lvl4pPr>
            <a:lvl5pPr lvl="4">
              <a:buNone/>
              <a:defRPr sz="1300">
                <a:solidFill>
                  <a:srgbClr val="4D4D4F"/>
                </a:solidFill>
                <a:latin typeface="Public Sans"/>
                <a:ea typeface="Public Sans"/>
                <a:cs typeface="Public Sans"/>
                <a:sym typeface="Public Sans"/>
              </a:defRPr>
            </a:lvl5pPr>
            <a:lvl6pPr lvl="5">
              <a:buNone/>
              <a:defRPr sz="1300">
                <a:solidFill>
                  <a:srgbClr val="4D4D4F"/>
                </a:solidFill>
                <a:latin typeface="Public Sans"/>
                <a:ea typeface="Public Sans"/>
                <a:cs typeface="Public Sans"/>
                <a:sym typeface="Public Sans"/>
              </a:defRPr>
            </a:lvl6pPr>
            <a:lvl7pPr lvl="6">
              <a:buNone/>
              <a:defRPr sz="1300">
                <a:solidFill>
                  <a:srgbClr val="4D4D4F"/>
                </a:solidFill>
                <a:latin typeface="Public Sans"/>
                <a:ea typeface="Public Sans"/>
                <a:cs typeface="Public Sans"/>
                <a:sym typeface="Public Sans"/>
              </a:defRPr>
            </a:lvl7pPr>
            <a:lvl8pPr lvl="7">
              <a:buNone/>
              <a:defRPr sz="1300">
                <a:solidFill>
                  <a:srgbClr val="4D4D4F"/>
                </a:solidFill>
                <a:latin typeface="Public Sans"/>
                <a:ea typeface="Public Sans"/>
                <a:cs typeface="Public Sans"/>
                <a:sym typeface="Public Sans"/>
              </a:defRPr>
            </a:lvl8pPr>
            <a:lvl9pPr lvl="8">
              <a:buNone/>
              <a:defRPr sz="1300">
                <a:solidFill>
                  <a:srgbClr val="4D4D4F"/>
                </a:solidFill>
                <a:latin typeface="Public Sans"/>
                <a:ea typeface="Public Sans"/>
                <a:cs typeface="Public Sans"/>
                <a:sym typeface="Public Sans"/>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Divider Slide - Purple">
  <p:cSld name="TITLE_2">
    <p:bg>
      <p:bgPr>
        <a:solidFill>
          <a:srgbClr val="3B1A53">
            <a:alpha val="10000"/>
          </a:srgbClr>
        </a:solidFill>
        <a:effectLst/>
      </p:bgPr>
    </p:bg>
    <p:spTree>
      <p:nvGrpSpPr>
        <p:cNvPr id="1" name="Shape 521"/>
        <p:cNvGrpSpPr/>
        <p:nvPr/>
      </p:nvGrpSpPr>
      <p:grpSpPr>
        <a:xfrm>
          <a:off x="0" y="0"/>
          <a:ext cx="0" cy="0"/>
          <a:chOff x="0" y="0"/>
          <a:chExt cx="0" cy="0"/>
        </a:xfrm>
      </p:grpSpPr>
      <p:pic>
        <p:nvPicPr>
          <p:cNvPr id="522" name="Google Shape;522;p76"/>
          <p:cNvPicPr preferRelativeResize="0"/>
          <p:nvPr/>
        </p:nvPicPr>
        <p:blipFill rotWithShape="1">
          <a:blip r:embed="rId2">
            <a:alphaModFix/>
          </a:blip>
          <a:srcRect/>
          <a:stretch/>
        </p:blipFill>
        <p:spPr>
          <a:xfrm>
            <a:off x="0" y="0"/>
            <a:ext cx="9144003" cy="5143501"/>
          </a:xfrm>
          <a:prstGeom prst="rect">
            <a:avLst/>
          </a:prstGeom>
          <a:noFill/>
          <a:ln>
            <a:noFill/>
          </a:ln>
        </p:spPr>
      </p:pic>
      <p:sp>
        <p:nvSpPr>
          <p:cNvPr id="523" name="Google Shape;523;p76"/>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1400"/>
              <a:buNone/>
              <a:defRPr sz="14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4" name="Google Shape;524;p76"/>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25" name="Google Shape;525;p7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26" name="Google Shape;526;p76"/>
          <p:cNvSpPr txBox="1">
            <a:spLocks noGrp="1"/>
          </p:cNvSpPr>
          <p:nvPr>
            <p:ph type="subTitle" idx="2"/>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Divider Slide - Orange">
  <p:cSld name="TITLE_1">
    <p:bg>
      <p:bgPr>
        <a:solidFill>
          <a:srgbClr val="C44B27">
            <a:alpha val="10000"/>
          </a:srgbClr>
        </a:solidFill>
        <a:effectLst/>
      </p:bgPr>
    </p:bg>
    <p:spTree>
      <p:nvGrpSpPr>
        <p:cNvPr id="1" name="Shape 527"/>
        <p:cNvGrpSpPr/>
        <p:nvPr/>
      </p:nvGrpSpPr>
      <p:grpSpPr>
        <a:xfrm>
          <a:off x="0" y="0"/>
          <a:ext cx="0" cy="0"/>
          <a:chOff x="0" y="0"/>
          <a:chExt cx="0" cy="0"/>
        </a:xfrm>
      </p:grpSpPr>
      <p:pic>
        <p:nvPicPr>
          <p:cNvPr id="528" name="Google Shape;528;p77"/>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529" name="Google Shape;529;p7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30" name="Google Shape;530;p7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1" name="Google Shape;531;p77"/>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Divider Slide - Teal">
  <p:cSld name="TITLE_1_1">
    <p:bg>
      <p:bgPr>
        <a:solidFill>
          <a:srgbClr val="017F92">
            <a:alpha val="10000"/>
          </a:srgbClr>
        </a:solidFill>
        <a:effectLst/>
      </p:bgPr>
    </p:bg>
    <p:spTree>
      <p:nvGrpSpPr>
        <p:cNvPr id="1" name="Shape 532"/>
        <p:cNvGrpSpPr/>
        <p:nvPr/>
      </p:nvGrpSpPr>
      <p:grpSpPr>
        <a:xfrm>
          <a:off x="0" y="0"/>
          <a:ext cx="0" cy="0"/>
          <a:chOff x="0" y="0"/>
          <a:chExt cx="0" cy="0"/>
        </a:xfrm>
      </p:grpSpPr>
      <p:pic>
        <p:nvPicPr>
          <p:cNvPr id="533" name="Google Shape;533;p78"/>
          <p:cNvPicPr preferRelativeResize="0"/>
          <p:nvPr/>
        </p:nvPicPr>
        <p:blipFill rotWithShape="1">
          <a:blip r:embed="rId2">
            <a:alphaModFix/>
          </a:blip>
          <a:srcRect/>
          <a:stretch/>
        </p:blipFill>
        <p:spPr>
          <a:xfrm>
            <a:off x="17" y="17"/>
            <a:ext cx="9144005" cy="5143503"/>
          </a:xfrm>
          <a:prstGeom prst="rect">
            <a:avLst/>
          </a:prstGeom>
          <a:noFill/>
          <a:ln>
            <a:noFill/>
          </a:ln>
        </p:spPr>
      </p:pic>
      <p:sp>
        <p:nvSpPr>
          <p:cNvPr id="534" name="Google Shape;534;p78"/>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5" name="Google Shape;535;p7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36" name="Google Shape;536;p78"/>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RSD Cover">
  <p:cSld name="TITLE_1_1_1">
    <p:bg>
      <p:bgPr>
        <a:blipFill>
          <a:blip r:embed="rId2">
            <a:alphaModFix/>
          </a:blip>
          <a:stretch>
            <a:fillRect/>
          </a:stretch>
        </a:blipFill>
        <a:effectLst/>
      </p:bgPr>
    </p:bg>
    <p:spTree>
      <p:nvGrpSpPr>
        <p:cNvPr id="1" name="Shape 537"/>
        <p:cNvGrpSpPr/>
        <p:nvPr/>
      </p:nvGrpSpPr>
      <p:grpSpPr>
        <a:xfrm>
          <a:off x="0" y="0"/>
          <a:ext cx="0" cy="0"/>
          <a:chOff x="0" y="0"/>
          <a:chExt cx="0" cy="0"/>
        </a:xfrm>
      </p:grpSpPr>
      <p:sp>
        <p:nvSpPr>
          <p:cNvPr id="538" name="Google Shape;538;p79"/>
          <p:cNvSpPr txBox="1">
            <a:spLocks noGrp="1"/>
          </p:cNvSpPr>
          <p:nvPr>
            <p:ph type="ctrTitle"/>
          </p:nvPr>
        </p:nvSpPr>
        <p:spPr>
          <a:xfrm>
            <a:off x="421725" y="2353575"/>
            <a:ext cx="8221200" cy="792600"/>
          </a:xfrm>
          <a:prstGeom prst="rect">
            <a:avLst/>
          </a:prstGeom>
        </p:spPr>
        <p:txBody>
          <a:bodyPr spcFirstLastPara="1" wrap="square" lIns="91425" tIns="91425" rIns="91425" bIns="91425" anchor="t" anchorCtr="0">
            <a:noAutofit/>
          </a:bodyPr>
          <a:lstStyle>
            <a:lvl1pPr lvl="0">
              <a:spcBef>
                <a:spcPts val="0"/>
              </a:spcBef>
              <a:spcAft>
                <a:spcPts val="0"/>
              </a:spcAft>
              <a:buClr>
                <a:srgbClr val="3B1A53"/>
              </a:buClr>
              <a:buSzPts val="3200"/>
              <a:buNone/>
              <a:defRPr>
                <a:solidFill>
                  <a:srgbClr val="3B1A53"/>
                </a:solidFill>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39" name="Google Shape;539;p7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40" name="Google Shape;540;p79"/>
          <p:cNvSpPr txBox="1">
            <a:spLocks noGrp="1"/>
          </p:cNvSpPr>
          <p:nvPr>
            <p:ph type="subTitle" idx="1"/>
          </p:nvPr>
        </p:nvSpPr>
        <p:spPr>
          <a:xfrm>
            <a:off x="493775" y="3146175"/>
            <a:ext cx="8520600" cy="618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rgbClr val="3B1A53"/>
              </a:buClr>
              <a:buSzPts val="1600"/>
              <a:buFont typeface="Public Sans Medium"/>
              <a:buNone/>
              <a:defRPr sz="1600">
                <a:solidFill>
                  <a:srgbClr val="3B1A53"/>
                </a:solidFill>
                <a:latin typeface="Public Sans Medium"/>
                <a:ea typeface="Public Sans Medium"/>
                <a:cs typeface="Public Sans Medium"/>
                <a:sym typeface="Public Sans Medium"/>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Aspiring Educators Shaping Louisiana's Future Cover">
  <p:cSld name="CUSTOM">
    <p:bg>
      <p:bgPr>
        <a:blipFill>
          <a:blip r:embed="rId2">
            <a:alphaModFix/>
          </a:blip>
          <a:stretch>
            <a:fillRect/>
          </a:stretch>
        </a:blipFill>
        <a:effectLst/>
      </p:bgPr>
    </p:bg>
    <p:spTree>
      <p:nvGrpSpPr>
        <p:cNvPr id="1" name="Shape 541"/>
        <p:cNvGrpSpPr/>
        <p:nvPr/>
      </p:nvGrpSpPr>
      <p:grpSpPr>
        <a:xfrm>
          <a:off x="0" y="0"/>
          <a:ext cx="0" cy="0"/>
          <a:chOff x="0" y="0"/>
          <a:chExt cx="0" cy="0"/>
        </a:xfrm>
      </p:grpSpPr>
      <p:sp>
        <p:nvSpPr>
          <p:cNvPr id="542" name="Google Shape;542;p80"/>
          <p:cNvSpPr txBox="1">
            <a:spLocks noGrp="1"/>
          </p:cNvSpPr>
          <p:nvPr>
            <p:ph type="title"/>
          </p:nvPr>
        </p:nvSpPr>
        <p:spPr>
          <a:xfrm>
            <a:off x="100" y="2094825"/>
            <a:ext cx="9144000" cy="21912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2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3" name="Google Shape;543;p8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sz="1200"/>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Title and body - Teal" type="tx">
  <p:cSld name="TITLE_AND_BODY">
    <p:spTree>
      <p:nvGrpSpPr>
        <p:cNvPr id="1" name="Shape 544"/>
        <p:cNvGrpSpPr/>
        <p:nvPr/>
      </p:nvGrpSpPr>
      <p:grpSpPr>
        <a:xfrm>
          <a:off x="0" y="0"/>
          <a:ext cx="0" cy="0"/>
          <a:chOff x="0" y="0"/>
          <a:chExt cx="0" cy="0"/>
        </a:xfrm>
      </p:grpSpPr>
      <p:sp>
        <p:nvSpPr>
          <p:cNvPr id="545" name="Google Shape;545;p8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46" name="Google Shape;546;p81"/>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547" name="Google Shape;547;p81"/>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548" name="Google Shape;548;p81"/>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9" name="Google Shape;549;p8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550" name="Google Shape;550;p8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51" name="Google Shape;551;p8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Title and body - Purple">
  <p:cSld name="TITLE_AND_BODY_4">
    <p:spTree>
      <p:nvGrpSpPr>
        <p:cNvPr id="1" name="Shape 552"/>
        <p:cNvGrpSpPr/>
        <p:nvPr/>
      </p:nvGrpSpPr>
      <p:grpSpPr>
        <a:xfrm>
          <a:off x="0" y="0"/>
          <a:ext cx="0" cy="0"/>
          <a:chOff x="0" y="0"/>
          <a:chExt cx="0" cy="0"/>
        </a:xfrm>
      </p:grpSpPr>
      <p:sp>
        <p:nvSpPr>
          <p:cNvPr id="553" name="Google Shape;553;p8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54" name="Google Shape;554;p82"/>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555" name="Google Shape;555;p82"/>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556" name="Google Shape;556;p8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7" name="Google Shape;557;p8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558" name="Google Shape;558;p8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59" name="Google Shape;559;p8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body - Orange">
  <p:cSld name="TITLE_AND_BODY_4_1">
    <p:spTree>
      <p:nvGrpSpPr>
        <p:cNvPr id="1" name="Shape 560"/>
        <p:cNvGrpSpPr/>
        <p:nvPr/>
      </p:nvGrpSpPr>
      <p:grpSpPr>
        <a:xfrm>
          <a:off x="0" y="0"/>
          <a:ext cx="0" cy="0"/>
          <a:chOff x="0" y="0"/>
          <a:chExt cx="0" cy="0"/>
        </a:xfrm>
      </p:grpSpPr>
      <p:sp>
        <p:nvSpPr>
          <p:cNvPr id="561" name="Google Shape;561;p8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62" name="Google Shape;562;p83"/>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563" name="Google Shape;563;p83"/>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564" name="Google Shape;564;p83"/>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5" name="Google Shape;565;p83"/>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566" name="Google Shape;566;p8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67" name="Google Shape;567;p8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 Teal" type="tx">
  <p:cSld name="TITLE_AND_BODY">
    <p:spTree>
      <p:nvGrpSpPr>
        <p:cNvPr id="1" name="Shape 43"/>
        <p:cNvGrpSpPr/>
        <p:nvPr/>
      </p:nvGrpSpPr>
      <p:grpSpPr>
        <a:xfrm>
          <a:off x="0" y="0"/>
          <a:ext cx="0" cy="0"/>
          <a:chOff x="0" y="0"/>
          <a:chExt cx="0" cy="0"/>
        </a:xfrm>
      </p:grpSpPr>
      <p:sp>
        <p:nvSpPr>
          <p:cNvPr id="44" name="Google Shape;44;p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45" name="Google Shape;45;p9"/>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46" name="Google Shape;46;p9"/>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47" name="Google Shape;47;p9"/>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48" name="Google Shape;48;p9"/>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49" name="Google Shape;49;p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0" name="Google Shape;50;p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Title and body - No footer - Teal">
  <p:cSld name="TITLE_AND_BODY_3">
    <p:spTree>
      <p:nvGrpSpPr>
        <p:cNvPr id="1" name="Shape 568"/>
        <p:cNvGrpSpPr/>
        <p:nvPr/>
      </p:nvGrpSpPr>
      <p:grpSpPr>
        <a:xfrm>
          <a:off x="0" y="0"/>
          <a:ext cx="0" cy="0"/>
          <a:chOff x="0" y="0"/>
          <a:chExt cx="0" cy="0"/>
        </a:xfrm>
      </p:grpSpPr>
      <p:sp>
        <p:nvSpPr>
          <p:cNvPr id="569" name="Google Shape;569;p8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0" name="Google Shape;570;p84"/>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571" name="Google Shape;571;p84"/>
          <p:cNvPicPr preferRelativeResize="0"/>
          <p:nvPr/>
        </p:nvPicPr>
        <p:blipFill rotWithShape="1">
          <a:blip r:embed="rId2">
            <a:alphaModFix/>
          </a:blip>
          <a:srcRect l="-16599" t="-8124" r="16600" b="34933"/>
          <a:stretch/>
        </p:blipFill>
        <p:spPr>
          <a:xfrm>
            <a:off x="0" y="4190873"/>
            <a:ext cx="9144001" cy="952625"/>
          </a:xfrm>
          <a:prstGeom prst="rect">
            <a:avLst/>
          </a:prstGeom>
          <a:noFill/>
          <a:ln>
            <a:noFill/>
          </a:ln>
        </p:spPr>
      </p:pic>
      <p:pic>
        <p:nvPicPr>
          <p:cNvPr id="572" name="Google Shape;572;p84"/>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573" name="Google Shape;573;p8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Title and body - No footer - Purple">
  <p:cSld name="TITLE_AND_BODY_3_1">
    <p:spTree>
      <p:nvGrpSpPr>
        <p:cNvPr id="1" name="Shape 574"/>
        <p:cNvGrpSpPr/>
        <p:nvPr/>
      </p:nvGrpSpPr>
      <p:grpSpPr>
        <a:xfrm>
          <a:off x="0" y="0"/>
          <a:ext cx="0" cy="0"/>
          <a:chOff x="0" y="0"/>
          <a:chExt cx="0" cy="0"/>
        </a:xfrm>
      </p:grpSpPr>
      <p:sp>
        <p:nvSpPr>
          <p:cNvPr id="575" name="Google Shape;575;p8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76" name="Google Shape;576;p85"/>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577" name="Google Shape;577;p85"/>
          <p:cNvPicPr preferRelativeResize="0"/>
          <p:nvPr/>
        </p:nvPicPr>
        <p:blipFill rotWithShape="1">
          <a:blip r:embed="rId2">
            <a:alphaModFix/>
          </a:blip>
          <a:srcRect l="-15770" t="-9626" r="15770" b="36307"/>
          <a:stretch/>
        </p:blipFill>
        <p:spPr>
          <a:xfrm>
            <a:off x="0" y="4190873"/>
            <a:ext cx="9144003" cy="952625"/>
          </a:xfrm>
          <a:prstGeom prst="rect">
            <a:avLst/>
          </a:prstGeom>
          <a:noFill/>
          <a:ln>
            <a:noFill/>
          </a:ln>
        </p:spPr>
      </p:pic>
      <p:pic>
        <p:nvPicPr>
          <p:cNvPr id="578" name="Google Shape;578;p85"/>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579" name="Google Shape;579;p8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Title and body - No footer - Orange">
  <p:cSld name="TITLE_AND_BODY_3_1_1">
    <p:spTree>
      <p:nvGrpSpPr>
        <p:cNvPr id="1" name="Shape 580"/>
        <p:cNvGrpSpPr/>
        <p:nvPr/>
      </p:nvGrpSpPr>
      <p:grpSpPr>
        <a:xfrm>
          <a:off x="0" y="0"/>
          <a:ext cx="0" cy="0"/>
          <a:chOff x="0" y="0"/>
          <a:chExt cx="0" cy="0"/>
        </a:xfrm>
      </p:grpSpPr>
      <p:sp>
        <p:nvSpPr>
          <p:cNvPr id="581" name="Google Shape;581;p8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582" name="Google Shape;582;p86"/>
          <p:cNvSpPr txBox="1">
            <a:spLocks noGrp="1"/>
          </p:cNvSpPr>
          <p:nvPr>
            <p:ph type="body" idx="1"/>
          </p:nvPr>
        </p:nvSpPr>
        <p:spPr>
          <a:xfrm>
            <a:off x="311700" y="848075"/>
            <a:ext cx="8520600" cy="3774600"/>
          </a:xfrm>
          <a:prstGeom prst="rect">
            <a:avLst/>
          </a:prstGeom>
        </p:spPr>
        <p:txBody>
          <a:bodyPr spcFirstLastPara="1" wrap="square" lIns="91425" tIns="91425" rIns="91425" bIns="91425" anchor="t" anchorCtr="0">
            <a:noAutofit/>
          </a:bodyPr>
          <a:lstStyle>
            <a:lvl1pPr marL="457200" lvl="0" indent="-342900">
              <a:lnSpc>
                <a:spcPct val="100000"/>
              </a:lnSpc>
              <a:spcBef>
                <a:spcPts val="0"/>
              </a:spcBef>
              <a:spcAft>
                <a:spcPts val="0"/>
              </a:spcAft>
              <a:buSzPts val="1800"/>
              <a:buChar char="●"/>
              <a:defRPr sz="1800"/>
            </a:lvl1pPr>
            <a:lvl2pPr marL="914400" lvl="1" indent="-342900">
              <a:lnSpc>
                <a:spcPct val="100000"/>
              </a:lnSpc>
              <a:spcBef>
                <a:spcPts val="0"/>
              </a:spcBef>
              <a:spcAft>
                <a:spcPts val="0"/>
              </a:spcAft>
              <a:buSzPts val="1800"/>
              <a:buChar char="○"/>
              <a:defRPr sz="1800"/>
            </a:lvl2pPr>
            <a:lvl3pPr marL="1371600" lvl="2" indent="-342900">
              <a:lnSpc>
                <a:spcPct val="100000"/>
              </a:lnSpc>
              <a:spcBef>
                <a:spcPts val="0"/>
              </a:spcBef>
              <a:spcAft>
                <a:spcPts val="0"/>
              </a:spcAft>
              <a:buSzPts val="1800"/>
              <a:buChar char="■"/>
              <a:defRPr sz="1800"/>
            </a:lvl3pPr>
            <a:lvl4pPr marL="1828800" lvl="3" indent="-342900">
              <a:lnSpc>
                <a:spcPct val="100000"/>
              </a:lnSpc>
              <a:spcBef>
                <a:spcPts val="0"/>
              </a:spcBef>
              <a:spcAft>
                <a:spcPts val="0"/>
              </a:spcAft>
              <a:buSzPts val="1800"/>
              <a:buChar char="●"/>
              <a:defRPr sz="1800"/>
            </a:lvl4pPr>
            <a:lvl5pPr marL="2286000" lvl="4" indent="-342900">
              <a:lnSpc>
                <a:spcPct val="100000"/>
              </a:lnSpc>
              <a:spcBef>
                <a:spcPts val="0"/>
              </a:spcBef>
              <a:spcAft>
                <a:spcPts val="0"/>
              </a:spcAft>
              <a:buSzPts val="1800"/>
              <a:buChar char="○"/>
              <a:defRPr sz="1800"/>
            </a:lvl5pPr>
            <a:lvl6pPr marL="2743200" lvl="5" indent="-342900">
              <a:lnSpc>
                <a:spcPct val="100000"/>
              </a:lnSpc>
              <a:spcBef>
                <a:spcPts val="0"/>
              </a:spcBef>
              <a:spcAft>
                <a:spcPts val="0"/>
              </a:spcAft>
              <a:buSzPts val="1800"/>
              <a:buChar char="■"/>
              <a:defRPr sz="1800"/>
            </a:lvl6pPr>
            <a:lvl7pPr marL="3200400" lvl="6" indent="-342900">
              <a:lnSpc>
                <a:spcPct val="100000"/>
              </a:lnSpc>
              <a:spcBef>
                <a:spcPts val="0"/>
              </a:spcBef>
              <a:spcAft>
                <a:spcPts val="0"/>
              </a:spcAft>
              <a:buSzPts val="1800"/>
              <a:buChar char="●"/>
              <a:defRPr sz="1800"/>
            </a:lvl7pPr>
            <a:lvl8pPr marL="3657600" lvl="7" indent="-342900">
              <a:lnSpc>
                <a:spcPct val="100000"/>
              </a:lnSpc>
              <a:spcBef>
                <a:spcPts val="0"/>
              </a:spcBef>
              <a:spcAft>
                <a:spcPts val="0"/>
              </a:spcAft>
              <a:buSzPts val="1800"/>
              <a:buChar char="○"/>
              <a:defRPr sz="1800"/>
            </a:lvl8pPr>
            <a:lvl9pPr marL="4114800" lvl="8" indent="-342900">
              <a:lnSpc>
                <a:spcPct val="100000"/>
              </a:lnSpc>
              <a:spcBef>
                <a:spcPts val="0"/>
              </a:spcBef>
              <a:spcAft>
                <a:spcPts val="0"/>
              </a:spcAft>
              <a:buSzPts val="1800"/>
              <a:buChar char="■"/>
              <a:defRPr sz="1800"/>
            </a:lvl9pPr>
          </a:lstStyle>
          <a:p>
            <a:endParaRPr/>
          </a:p>
        </p:txBody>
      </p:sp>
      <p:pic>
        <p:nvPicPr>
          <p:cNvPr id="583" name="Google Shape;583;p86"/>
          <p:cNvPicPr preferRelativeResize="0"/>
          <p:nvPr/>
        </p:nvPicPr>
        <p:blipFill rotWithShape="1">
          <a:blip r:embed="rId2">
            <a:alphaModFix/>
          </a:blip>
          <a:srcRect l="-16599" t="-10125" r="16600" b="36806"/>
          <a:stretch/>
        </p:blipFill>
        <p:spPr>
          <a:xfrm>
            <a:off x="0" y="4190873"/>
            <a:ext cx="9144003" cy="952625"/>
          </a:xfrm>
          <a:prstGeom prst="rect">
            <a:avLst/>
          </a:prstGeom>
          <a:noFill/>
          <a:ln>
            <a:noFill/>
          </a:ln>
        </p:spPr>
      </p:pic>
      <p:pic>
        <p:nvPicPr>
          <p:cNvPr id="584" name="Google Shape;584;p86"/>
          <p:cNvPicPr preferRelativeResize="0"/>
          <p:nvPr/>
        </p:nvPicPr>
        <p:blipFill rotWithShape="1">
          <a:blip r:embed="rId3">
            <a:alphaModFix/>
          </a:blip>
          <a:srcRect l="228" r="228"/>
          <a:stretch/>
        </p:blipFill>
        <p:spPr>
          <a:xfrm>
            <a:off x="8017723" y="4267073"/>
            <a:ext cx="842800" cy="842800"/>
          </a:xfrm>
          <a:prstGeom prst="rect">
            <a:avLst/>
          </a:prstGeom>
          <a:noFill/>
          <a:ln>
            <a:noFill/>
          </a:ln>
        </p:spPr>
      </p:pic>
      <p:sp>
        <p:nvSpPr>
          <p:cNvPr id="585" name="Google Shape;585;p8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Zoom Meeting Preparation">
  <p:cSld name="TITLE_AND_BODY_2">
    <p:spTree>
      <p:nvGrpSpPr>
        <p:cNvPr id="1" name="Shape 586"/>
        <p:cNvGrpSpPr/>
        <p:nvPr/>
      </p:nvGrpSpPr>
      <p:grpSpPr>
        <a:xfrm>
          <a:off x="0" y="0"/>
          <a:ext cx="0" cy="0"/>
          <a:chOff x="0" y="0"/>
          <a:chExt cx="0" cy="0"/>
        </a:xfrm>
      </p:grpSpPr>
      <p:pic>
        <p:nvPicPr>
          <p:cNvPr id="587" name="Google Shape;587;p87"/>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588" name="Google Shape;588;p87"/>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89" name="Google Shape;589;p8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
        <p:nvSpPr>
          <p:cNvPr id="590" name="Google Shape;590;p87"/>
          <p:cNvSpPr txBox="1"/>
          <p:nvPr/>
        </p:nvSpPr>
        <p:spPr>
          <a:xfrm>
            <a:off x="972575" y="1131600"/>
            <a:ext cx="7859700" cy="2832900"/>
          </a:xfrm>
          <a:prstGeom prst="rect">
            <a:avLst/>
          </a:prstGeom>
          <a:noFill/>
          <a:ln>
            <a:noFill/>
          </a:ln>
        </p:spPr>
        <p:txBody>
          <a:bodyPr spcFirstLastPara="1" wrap="square" lIns="91425" tIns="91425" rIns="91425" bIns="91425" anchor="t" anchorCtr="0">
            <a:noAutofit/>
          </a:bodyPr>
          <a:lstStyle/>
          <a:p>
            <a:pPr marL="457200" lvl="0" indent="-317500" algn="l" rtl="0">
              <a:spcBef>
                <a:spcPts val="10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your phone or computer is muted to minimize background noise. </a:t>
            </a:r>
            <a:endParaRPr>
              <a:solidFill>
                <a:schemeClr val="dk2"/>
              </a:solidFill>
              <a:latin typeface="Public Sans Medium"/>
              <a:ea typeface="Public Sans Medium"/>
              <a:cs typeface="Public Sans Medium"/>
              <a:sym typeface="Public Sans Medium"/>
            </a:endParaRPr>
          </a:p>
          <a:p>
            <a:pPr marL="914400" lvl="1" indent="-304800" algn="l" rtl="0">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“Mute.”</a:t>
            </a:r>
            <a:endParaRPr sz="1200">
              <a:solidFill>
                <a:schemeClr val="dk2"/>
              </a:solidFill>
              <a:latin typeface="Public Sans Medium"/>
              <a:ea typeface="Public Sans Medium"/>
              <a:cs typeface="Public Sans Medium"/>
              <a:sym typeface="Public Sans Medium"/>
            </a:endParaRPr>
          </a:p>
          <a:p>
            <a:pPr marL="457200" lvl="0" indent="-317500" algn="l" rtl="0">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make sure you have turned off your camera to save bandwidth and prevent any connectivity issues.</a:t>
            </a:r>
            <a:endParaRPr>
              <a:solidFill>
                <a:schemeClr val="dk2"/>
              </a:solidFill>
              <a:latin typeface="Public Sans Medium"/>
              <a:ea typeface="Public Sans Medium"/>
              <a:cs typeface="Public Sans Medium"/>
              <a:sym typeface="Public Sans Medium"/>
            </a:endParaRPr>
          </a:p>
          <a:p>
            <a:pPr marL="914400" marR="0" lvl="1" indent="-304800" algn="l" rtl="0">
              <a:lnSpc>
                <a:spcPct val="100000"/>
              </a:lnSpc>
              <a:spcBef>
                <a:spcPts val="500"/>
              </a:spcBef>
              <a:spcAft>
                <a:spcPts val="0"/>
              </a:spcAft>
              <a:buClr>
                <a:schemeClr val="dk2"/>
              </a:buClr>
              <a:buSzPts val="1200"/>
              <a:buFont typeface="Public Sans Medium"/>
              <a:buChar char="○"/>
            </a:pPr>
            <a:r>
              <a:rPr lang="en" sz="1200">
                <a:solidFill>
                  <a:schemeClr val="dk2"/>
                </a:solidFill>
                <a:latin typeface="Public Sans Medium"/>
                <a:ea typeface="Public Sans Medium"/>
                <a:cs typeface="Public Sans Medium"/>
                <a:sym typeface="Public Sans Medium"/>
              </a:rPr>
              <a:t>To do this, hover over the bottom left-hand side of your screen and click “Stop Video.”</a:t>
            </a:r>
            <a:endParaRPr sz="1200">
              <a:solidFill>
                <a:schemeClr val="dk2"/>
              </a:solidFill>
              <a:latin typeface="Public Sans Medium"/>
              <a:ea typeface="Public Sans Medium"/>
              <a:cs typeface="Public Sans Medium"/>
              <a:sym typeface="Public Sans Medium"/>
            </a:endParaRPr>
          </a:p>
          <a:p>
            <a:pPr marL="457200" marR="0" lvl="0" indent="-317500" algn="l" rtl="0">
              <a:lnSpc>
                <a:spcPct val="100000"/>
              </a:lnSpc>
              <a:spcBef>
                <a:spcPts val="3500"/>
              </a:spcBef>
              <a:spcAft>
                <a:spcPts val="0"/>
              </a:spcAft>
              <a:buClr>
                <a:schemeClr val="accent3"/>
              </a:buClr>
              <a:buSzPts val="1400"/>
              <a:buFont typeface="Public Sans Medium"/>
              <a:buChar char="●"/>
            </a:pPr>
            <a:r>
              <a:rPr lang="en">
                <a:solidFill>
                  <a:schemeClr val="dk2"/>
                </a:solidFill>
                <a:latin typeface="Public Sans Medium"/>
                <a:ea typeface="Public Sans Medium"/>
                <a:cs typeface="Public Sans Medium"/>
                <a:sym typeface="Public Sans Medium"/>
              </a:rPr>
              <a:t>Please submit questions during the presentation in the “Chat” function located on the bottom of your screen.</a:t>
            </a:r>
            <a:endParaRPr>
              <a:solidFill>
                <a:schemeClr val="dk2"/>
              </a:solidFill>
              <a:latin typeface="Public Sans Medium"/>
              <a:ea typeface="Public Sans Medium"/>
              <a:cs typeface="Public Sans Medium"/>
              <a:sym typeface="Public Sans Medium"/>
            </a:endParaRPr>
          </a:p>
        </p:txBody>
      </p:sp>
      <p:pic>
        <p:nvPicPr>
          <p:cNvPr id="591" name="Google Shape;591;p87"/>
          <p:cNvPicPr preferRelativeResize="0"/>
          <p:nvPr/>
        </p:nvPicPr>
        <p:blipFill>
          <a:blip r:embed="rId4">
            <a:alphaModFix/>
          </a:blip>
          <a:stretch>
            <a:fillRect/>
          </a:stretch>
        </p:blipFill>
        <p:spPr>
          <a:xfrm>
            <a:off x="436225" y="1224100"/>
            <a:ext cx="612550" cy="449208"/>
          </a:xfrm>
          <a:prstGeom prst="rect">
            <a:avLst/>
          </a:prstGeom>
          <a:noFill/>
          <a:ln>
            <a:noFill/>
          </a:ln>
        </p:spPr>
      </p:pic>
      <p:pic>
        <p:nvPicPr>
          <p:cNvPr id="592" name="Google Shape;592;p87"/>
          <p:cNvPicPr preferRelativeResize="0"/>
          <p:nvPr/>
        </p:nvPicPr>
        <p:blipFill>
          <a:blip r:embed="rId5">
            <a:alphaModFix/>
          </a:blip>
          <a:stretch>
            <a:fillRect/>
          </a:stretch>
        </p:blipFill>
        <p:spPr>
          <a:xfrm>
            <a:off x="436175" y="2152063"/>
            <a:ext cx="612648" cy="448056"/>
          </a:xfrm>
          <a:prstGeom prst="rect">
            <a:avLst/>
          </a:prstGeom>
          <a:noFill/>
          <a:ln>
            <a:noFill/>
          </a:ln>
        </p:spPr>
      </p:pic>
      <p:pic>
        <p:nvPicPr>
          <p:cNvPr id="593" name="Google Shape;593;p87"/>
          <p:cNvPicPr preferRelativeResize="0"/>
          <p:nvPr/>
        </p:nvPicPr>
        <p:blipFill>
          <a:blip r:embed="rId6">
            <a:alphaModFix/>
          </a:blip>
          <a:stretch>
            <a:fillRect/>
          </a:stretch>
        </p:blipFill>
        <p:spPr>
          <a:xfrm>
            <a:off x="436175" y="3233832"/>
            <a:ext cx="612648" cy="448056"/>
          </a:xfrm>
          <a:prstGeom prst="rect">
            <a:avLst/>
          </a:prstGeom>
          <a:noFill/>
          <a:ln>
            <a:noFill/>
          </a:ln>
        </p:spPr>
      </p:pic>
      <p:sp>
        <p:nvSpPr>
          <p:cNvPr id="594" name="Google Shape;594;p87"/>
          <p:cNvSpPr txBox="1"/>
          <p:nvPr/>
        </p:nvSpPr>
        <p:spPr>
          <a:xfrm>
            <a:off x="2619325" y="4687200"/>
            <a:ext cx="5430300" cy="4491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None/>
            </a:pPr>
            <a:r>
              <a:rPr lang="en">
                <a:solidFill>
                  <a:schemeClr val="lt1"/>
                </a:solidFill>
                <a:latin typeface="Source Sans 3 Medium"/>
                <a:ea typeface="Source Sans 3 Medium"/>
                <a:cs typeface="Source Sans 3 Medium"/>
                <a:sym typeface="Source Sans 3 Medium"/>
              </a:rPr>
              <a:t>If you require an interpreter or have other accessibility needs for future LDOE meetings, please contact </a:t>
            </a:r>
            <a:r>
              <a:rPr lang="en" u="sng">
                <a:solidFill>
                  <a:schemeClr val="lt1"/>
                </a:solidFill>
                <a:latin typeface="Source Sans 3 Medium"/>
                <a:ea typeface="Source Sans 3 Medium"/>
                <a:cs typeface="Source Sans 3 Medium"/>
                <a:sym typeface="Source Sans 3 Medium"/>
                <a:hlinkClick r:id="rId7">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LDOEcommunications@la.gov</a:t>
            </a:r>
            <a:r>
              <a:rPr lang="en">
                <a:solidFill>
                  <a:schemeClr val="lt1"/>
                </a:solidFill>
                <a:latin typeface="Source Sans 3 Medium"/>
                <a:ea typeface="Source Sans 3 Medium"/>
                <a:cs typeface="Source Sans 3 Medium"/>
                <a:sym typeface="Source Sans 3 Medium"/>
              </a:rPr>
              <a:t>. </a:t>
            </a:r>
            <a:endParaRPr>
              <a:solidFill>
                <a:schemeClr val="lt1"/>
              </a:solidFill>
              <a:latin typeface="Source Sans 3 Medium"/>
              <a:ea typeface="Source Sans 3 Medium"/>
              <a:cs typeface="Source Sans 3 Medium"/>
              <a:sym typeface="Source Sans 3 Medium"/>
            </a:endParaRPr>
          </a:p>
          <a:p>
            <a:pPr marL="0" lvl="0" indent="0" algn="l" rtl="0">
              <a:spcBef>
                <a:spcPts val="0"/>
              </a:spcBef>
              <a:spcAft>
                <a:spcPts val="0"/>
              </a:spcAft>
              <a:buNone/>
            </a:pPr>
            <a:endParaRPr>
              <a:solidFill>
                <a:schemeClr val="lt1"/>
              </a:solidFill>
            </a:endParaRPr>
          </a:p>
        </p:txBody>
      </p:sp>
      <p:sp>
        <p:nvSpPr>
          <p:cNvPr id="595" name="Google Shape;595;p87"/>
          <p:cNvSpPr txBox="1">
            <a:spLocks noGrp="1"/>
          </p:cNvSpPr>
          <p:nvPr>
            <p:ph type="sldNum" idx="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596" name="Google Shape;596;p87"/>
          <p:cNvSpPr txBox="1"/>
          <p:nvPr/>
        </p:nvSpPr>
        <p:spPr>
          <a:xfrm>
            <a:off x="436225" y="140225"/>
            <a:ext cx="8396100" cy="5727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3B1A53"/>
              </a:buClr>
              <a:buSzPts val="2800"/>
              <a:buFont typeface="Public Sans"/>
              <a:buNone/>
            </a:pPr>
            <a:r>
              <a:rPr lang="en" sz="2800" b="1">
                <a:solidFill>
                  <a:srgbClr val="3B1A53"/>
                </a:solidFill>
                <a:latin typeface="Public Sans"/>
                <a:ea typeface="Public Sans"/>
                <a:cs typeface="Public Sans"/>
                <a:sym typeface="Public Sans"/>
              </a:rPr>
              <a:t>Zoom Meeting Preparation</a:t>
            </a:r>
            <a:endParaRPr sz="2800" b="1">
              <a:solidFill>
                <a:srgbClr val="3B1A53"/>
              </a:solidFill>
              <a:latin typeface="Public Sans"/>
              <a:ea typeface="Public Sans"/>
              <a:cs typeface="Public Sans"/>
              <a:sym typeface="Public Sans"/>
            </a:endParaRPr>
          </a:p>
          <a:p>
            <a:pPr marL="0" lvl="0" indent="0" algn="l" rtl="0">
              <a:spcBef>
                <a:spcPts val="0"/>
              </a:spcBef>
              <a:spcAft>
                <a:spcPts val="0"/>
              </a:spcAft>
              <a:buNone/>
            </a:pPr>
            <a:endParaRPr>
              <a:solidFill>
                <a:schemeClr val="dk1"/>
              </a:solidFil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Title and body + table - Teal">
  <p:cSld name="TITLE_AND_BODY_1">
    <p:spTree>
      <p:nvGrpSpPr>
        <p:cNvPr id="1" name="Shape 597"/>
        <p:cNvGrpSpPr/>
        <p:nvPr/>
      </p:nvGrpSpPr>
      <p:grpSpPr>
        <a:xfrm>
          <a:off x="0" y="0"/>
          <a:ext cx="0" cy="0"/>
          <a:chOff x="0" y="0"/>
          <a:chExt cx="0" cy="0"/>
        </a:xfrm>
      </p:grpSpPr>
      <p:pic>
        <p:nvPicPr>
          <p:cNvPr id="598" name="Google Shape;598;p88"/>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pic>
        <p:nvPicPr>
          <p:cNvPr id="599" name="Google Shape;599;p88"/>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00" name="Google Shape;600;p8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1" name="Google Shape;601;p88"/>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2" name="Google Shape;602;p88"/>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603" name="Google Shape;603;p8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body + table - Purple">
  <p:cSld name="TITLE_AND_BODY_1_1">
    <p:spTree>
      <p:nvGrpSpPr>
        <p:cNvPr id="1" name="Shape 604"/>
        <p:cNvGrpSpPr/>
        <p:nvPr/>
      </p:nvGrpSpPr>
      <p:grpSpPr>
        <a:xfrm>
          <a:off x="0" y="0"/>
          <a:ext cx="0" cy="0"/>
          <a:chOff x="0" y="0"/>
          <a:chExt cx="0" cy="0"/>
        </a:xfrm>
      </p:grpSpPr>
      <p:pic>
        <p:nvPicPr>
          <p:cNvPr id="605" name="Google Shape;605;p89"/>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606" name="Google Shape;606;p89"/>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07" name="Google Shape;607;p8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08" name="Google Shape;608;p89"/>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9" name="Google Shape;609;p89"/>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610" name="Google Shape;610;p8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Title and body + table - Orange">
  <p:cSld name="TITLE_AND_BODY_1_1_1">
    <p:spTree>
      <p:nvGrpSpPr>
        <p:cNvPr id="1" name="Shape 611"/>
        <p:cNvGrpSpPr/>
        <p:nvPr/>
      </p:nvGrpSpPr>
      <p:grpSpPr>
        <a:xfrm>
          <a:off x="0" y="0"/>
          <a:ext cx="0" cy="0"/>
          <a:chOff x="0" y="0"/>
          <a:chExt cx="0" cy="0"/>
        </a:xfrm>
      </p:grpSpPr>
      <p:pic>
        <p:nvPicPr>
          <p:cNvPr id="612" name="Google Shape;612;p90"/>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pic>
        <p:nvPicPr>
          <p:cNvPr id="613" name="Google Shape;613;p9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14" name="Google Shape;614;p9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15" name="Google Shape;615;p90"/>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16" name="Google Shape;616;p90"/>
          <p:cNvSpPr txBox="1">
            <a:spLocks noGrp="1"/>
          </p:cNvSpPr>
          <p:nvPr>
            <p:ph type="subTitle" idx="2"/>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sp>
        <p:nvSpPr>
          <p:cNvPr id="617" name="Google Shape;617;p9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Content with Picture Right - Teal" type="twoColTx">
  <p:cSld name="TITLE_AND_TWO_COLUMNS">
    <p:spTree>
      <p:nvGrpSpPr>
        <p:cNvPr id="1" name="Shape 618"/>
        <p:cNvGrpSpPr/>
        <p:nvPr/>
      </p:nvGrpSpPr>
      <p:grpSpPr>
        <a:xfrm>
          <a:off x="0" y="0"/>
          <a:ext cx="0" cy="0"/>
          <a:chOff x="0" y="0"/>
          <a:chExt cx="0" cy="0"/>
        </a:xfrm>
      </p:grpSpPr>
      <p:sp>
        <p:nvSpPr>
          <p:cNvPr id="619" name="Google Shape;619;p91"/>
          <p:cNvSpPr>
            <a:spLocks noGrp="1"/>
          </p:cNvSpPr>
          <p:nvPr>
            <p:ph type="pic" idx="2"/>
          </p:nvPr>
        </p:nvSpPr>
        <p:spPr>
          <a:xfrm>
            <a:off x="5286900" y="285000"/>
            <a:ext cx="3607500" cy="3607500"/>
          </a:xfrm>
          <a:prstGeom prst="ellipse">
            <a:avLst/>
          </a:prstGeom>
          <a:noFill/>
          <a:ln>
            <a:noFill/>
          </a:ln>
        </p:spPr>
      </p:sp>
      <p:pic>
        <p:nvPicPr>
          <p:cNvPr id="620" name="Google Shape;620;p91"/>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21" name="Google Shape;621;p91"/>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2" name="Google Shape;622;p91"/>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623" name="Google Shape;623;p91"/>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24" name="Google Shape;624;p91"/>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25" name="Google Shape;625;p91"/>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626" name="Google Shape;626;p9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Content with Picture Right - Purple">
  <p:cSld name="TITLE_AND_TWO_COLUMNS_2">
    <p:spTree>
      <p:nvGrpSpPr>
        <p:cNvPr id="1" name="Shape 627"/>
        <p:cNvGrpSpPr/>
        <p:nvPr/>
      </p:nvGrpSpPr>
      <p:grpSpPr>
        <a:xfrm>
          <a:off x="0" y="0"/>
          <a:ext cx="0" cy="0"/>
          <a:chOff x="0" y="0"/>
          <a:chExt cx="0" cy="0"/>
        </a:xfrm>
      </p:grpSpPr>
      <p:sp>
        <p:nvSpPr>
          <p:cNvPr id="628" name="Google Shape;628;p92"/>
          <p:cNvSpPr>
            <a:spLocks noGrp="1"/>
          </p:cNvSpPr>
          <p:nvPr>
            <p:ph type="pic" idx="2"/>
          </p:nvPr>
        </p:nvSpPr>
        <p:spPr>
          <a:xfrm>
            <a:off x="5286900" y="285000"/>
            <a:ext cx="3607500" cy="3607500"/>
          </a:xfrm>
          <a:prstGeom prst="ellipse">
            <a:avLst/>
          </a:prstGeom>
          <a:noFill/>
          <a:ln>
            <a:noFill/>
          </a:ln>
        </p:spPr>
      </p:sp>
      <p:pic>
        <p:nvPicPr>
          <p:cNvPr id="629" name="Google Shape;629;p92"/>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630" name="Google Shape;630;p92"/>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1" name="Google Shape;631;p9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632" name="Google Shape;632;p92"/>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33" name="Google Shape;633;p92"/>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34" name="Google Shape;634;p92"/>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635" name="Google Shape;635;p9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matchingName="Content with Picture Right - Orange">
  <p:cSld name="TITLE_AND_TWO_COLUMNS_2_1">
    <p:spTree>
      <p:nvGrpSpPr>
        <p:cNvPr id="1" name="Shape 636"/>
        <p:cNvGrpSpPr/>
        <p:nvPr/>
      </p:nvGrpSpPr>
      <p:grpSpPr>
        <a:xfrm>
          <a:off x="0" y="0"/>
          <a:ext cx="0" cy="0"/>
          <a:chOff x="0" y="0"/>
          <a:chExt cx="0" cy="0"/>
        </a:xfrm>
      </p:grpSpPr>
      <p:sp>
        <p:nvSpPr>
          <p:cNvPr id="637" name="Google Shape;637;p93"/>
          <p:cNvSpPr>
            <a:spLocks noGrp="1"/>
          </p:cNvSpPr>
          <p:nvPr>
            <p:ph type="pic" idx="2"/>
          </p:nvPr>
        </p:nvSpPr>
        <p:spPr>
          <a:xfrm>
            <a:off x="5286900" y="285000"/>
            <a:ext cx="3607500" cy="3607500"/>
          </a:xfrm>
          <a:prstGeom prst="ellipse">
            <a:avLst/>
          </a:prstGeom>
          <a:noFill/>
          <a:ln>
            <a:noFill/>
          </a:ln>
        </p:spPr>
      </p:sp>
      <p:pic>
        <p:nvPicPr>
          <p:cNvPr id="638" name="Google Shape;638;p93"/>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639" name="Google Shape;639;p93"/>
          <p:cNvSpPr txBox="1">
            <a:spLocks noGrp="1"/>
          </p:cNvSpPr>
          <p:nvPr>
            <p:ph type="subTitle" idx="1"/>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0" name="Google Shape;640;p93"/>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641" name="Google Shape;641;p93"/>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42" name="Google Shape;642;p93"/>
          <p:cNvSpPr txBox="1">
            <a:spLocks noGrp="1"/>
          </p:cNvSpPr>
          <p:nvPr>
            <p:ph type="title"/>
          </p:nvPr>
        </p:nvSpPr>
        <p:spPr>
          <a:xfrm>
            <a:off x="229775"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43" name="Google Shape;643;p93"/>
          <p:cNvSpPr txBox="1">
            <a:spLocks noGrp="1"/>
          </p:cNvSpPr>
          <p:nvPr>
            <p:ph type="body" idx="4"/>
          </p:nvPr>
        </p:nvSpPr>
        <p:spPr>
          <a:xfrm>
            <a:off x="252400" y="843950"/>
            <a:ext cx="4952400" cy="34839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sp>
        <p:nvSpPr>
          <p:cNvPr id="644" name="Google Shape;644;p9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body - Purple">
  <p:cSld name="TITLE_AND_BODY_4">
    <p:spTree>
      <p:nvGrpSpPr>
        <p:cNvPr id="1" name="Shape 51"/>
        <p:cNvGrpSpPr/>
        <p:nvPr/>
      </p:nvGrpSpPr>
      <p:grpSpPr>
        <a:xfrm>
          <a:off x="0" y="0"/>
          <a:ext cx="0" cy="0"/>
          <a:chOff x="0" y="0"/>
          <a:chExt cx="0" cy="0"/>
        </a:xfrm>
      </p:grpSpPr>
      <p:sp>
        <p:nvSpPr>
          <p:cNvPr id="52" name="Google Shape;52;p1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lvl1pPr lvl="0" rtl="0">
              <a:spcBef>
                <a:spcPts val="0"/>
              </a:spcBef>
              <a:spcAft>
                <a:spcPts val="0"/>
              </a:spcAft>
              <a:buSzPts val="2800"/>
              <a:buNone/>
              <a:defRPr sz="2800"/>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53" name="Google Shape;53;p10"/>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lvl1pPr marL="457200" lvl="0" indent="-342900" rtl="0">
              <a:lnSpc>
                <a:spcPct val="100000"/>
              </a:lnSpc>
              <a:spcBef>
                <a:spcPts val="0"/>
              </a:spcBef>
              <a:spcAft>
                <a:spcPts val="0"/>
              </a:spcAft>
              <a:buSzPts val="1800"/>
              <a:buChar char="●"/>
              <a:defRPr sz="1800"/>
            </a:lvl1pPr>
            <a:lvl2pPr marL="914400" lvl="1" indent="-342900" rtl="0">
              <a:lnSpc>
                <a:spcPct val="100000"/>
              </a:lnSpc>
              <a:spcBef>
                <a:spcPts val="0"/>
              </a:spcBef>
              <a:spcAft>
                <a:spcPts val="0"/>
              </a:spcAft>
              <a:buSzPts val="1800"/>
              <a:buChar char="○"/>
              <a:defRPr sz="1800"/>
            </a:lvl2pPr>
            <a:lvl3pPr marL="1371600" lvl="2" indent="-342900" rtl="0">
              <a:lnSpc>
                <a:spcPct val="100000"/>
              </a:lnSpc>
              <a:spcBef>
                <a:spcPts val="0"/>
              </a:spcBef>
              <a:spcAft>
                <a:spcPts val="0"/>
              </a:spcAft>
              <a:buSzPts val="1800"/>
              <a:buChar char="■"/>
              <a:defRPr sz="1800"/>
            </a:lvl3pPr>
            <a:lvl4pPr marL="1828800" lvl="3" indent="-342900" rtl="0">
              <a:lnSpc>
                <a:spcPct val="100000"/>
              </a:lnSpc>
              <a:spcBef>
                <a:spcPts val="0"/>
              </a:spcBef>
              <a:spcAft>
                <a:spcPts val="0"/>
              </a:spcAft>
              <a:buSzPts val="1800"/>
              <a:buChar char="●"/>
              <a:defRPr sz="1800"/>
            </a:lvl4pPr>
            <a:lvl5pPr marL="2286000" lvl="4" indent="-342900" rtl="0">
              <a:lnSpc>
                <a:spcPct val="100000"/>
              </a:lnSpc>
              <a:spcBef>
                <a:spcPts val="0"/>
              </a:spcBef>
              <a:spcAft>
                <a:spcPts val="0"/>
              </a:spcAft>
              <a:buSzPts val="1800"/>
              <a:buChar char="○"/>
              <a:defRPr sz="1800"/>
            </a:lvl5pPr>
            <a:lvl6pPr marL="2743200" lvl="5" indent="-342900" rtl="0">
              <a:lnSpc>
                <a:spcPct val="100000"/>
              </a:lnSpc>
              <a:spcBef>
                <a:spcPts val="0"/>
              </a:spcBef>
              <a:spcAft>
                <a:spcPts val="0"/>
              </a:spcAft>
              <a:buSzPts val="1800"/>
              <a:buChar char="■"/>
              <a:defRPr sz="1800"/>
            </a:lvl6pPr>
            <a:lvl7pPr marL="3200400" lvl="6" indent="-342900" rtl="0">
              <a:lnSpc>
                <a:spcPct val="100000"/>
              </a:lnSpc>
              <a:spcBef>
                <a:spcPts val="0"/>
              </a:spcBef>
              <a:spcAft>
                <a:spcPts val="0"/>
              </a:spcAft>
              <a:buSzPts val="1800"/>
              <a:buChar char="●"/>
              <a:defRPr sz="1800"/>
            </a:lvl7pPr>
            <a:lvl8pPr marL="3657600" lvl="7" indent="-342900" rtl="0">
              <a:lnSpc>
                <a:spcPct val="100000"/>
              </a:lnSpc>
              <a:spcBef>
                <a:spcPts val="0"/>
              </a:spcBef>
              <a:spcAft>
                <a:spcPts val="0"/>
              </a:spcAft>
              <a:buSzPts val="1800"/>
              <a:buChar char="○"/>
              <a:defRPr sz="1800"/>
            </a:lvl8pPr>
            <a:lvl9pPr marL="4114800" lvl="8" indent="-342900" rtl="0">
              <a:lnSpc>
                <a:spcPct val="100000"/>
              </a:lnSpc>
              <a:spcBef>
                <a:spcPts val="0"/>
              </a:spcBef>
              <a:spcAft>
                <a:spcPts val="0"/>
              </a:spcAft>
              <a:buSzPts val="1800"/>
              <a:buChar char="■"/>
              <a:defRPr sz="1800"/>
            </a:lvl9pPr>
          </a:lstStyle>
          <a:p>
            <a:endParaRPr/>
          </a:p>
        </p:txBody>
      </p:sp>
      <p:pic>
        <p:nvPicPr>
          <p:cNvPr id="54" name="Google Shape;54;p10"/>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55" name="Google Shape;55;p10"/>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1200"/>
              <a:buNone/>
              <a:defRPr sz="120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56" name="Google Shape;56;p10"/>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lt1"/>
              </a:buClr>
              <a:buSzPts val="900"/>
              <a:buNone/>
              <a:defRPr sz="9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a:endParaRPr/>
          </a:p>
        </p:txBody>
      </p:sp>
      <p:pic>
        <p:nvPicPr>
          <p:cNvPr id="57" name="Google Shape;57;p10"/>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58" name="Google Shape;58;p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rtl="0">
              <a:buNone/>
              <a:defRPr sz="1100">
                <a:solidFill>
                  <a:schemeClr val="lt1"/>
                </a:solidFill>
                <a:latin typeface="Public Sans Medium"/>
                <a:ea typeface="Public Sans Medium"/>
                <a:cs typeface="Public Sans Medium"/>
                <a:sym typeface="Public Sans Medium"/>
              </a:defRPr>
            </a:lvl1pPr>
            <a:lvl2pPr lvl="1" rtl="0">
              <a:buNone/>
              <a:defRPr sz="1100">
                <a:solidFill>
                  <a:schemeClr val="lt1"/>
                </a:solidFill>
                <a:latin typeface="Public Sans Medium"/>
                <a:ea typeface="Public Sans Medium"/>
                <a:cs typeface="Public Sans Medium"/>
                <a:sym typeface="Public Sans Medium"/>
              </a:defRPr>
            </a:lvl2pPr>
            <a:lvl3pPr lvl="2" rtl="0">
              <a:buNone/>
              <a:defRPr sz="1100">
                <a:solidFill>
                  <a:schemeClr val="lt1"/>
                </a:solidFill>
                <a:latin typeface="Public Sans Medium"/>
                <a:ea typeface="Public Sans Medium"/>
                <a:cs typeface="Public Sans Medium"/>
                <a:sym typeface="Public Sans Medium"/>
              </a:defRPr>
            </a:lvl3pPr>
            <a:lvl4pPr lvl="3" rtl="0">
              <a:buNone/>
              <a:defRPr sz="1100">
                <a:solidFill>
                  <a:schemeClr val="lt1"/>
                </a:solidFill>
                <a:latin typeface="Public Sans Medium"/>
                <a:ea typeface="Public Sans Medium"/>
                <a:cs typeface="Public Sans Medium"/>
                <a:sym typeface="Public Sans Medium"/>
              </a:defRPr>
            </a:lvl4pPr>
            <a:lvl5pPr lvl="4" rtl="0">
              <a:buNone/>
              <a:defRPr sz="1100">
                <a:solidFill>
                  <a:schemeClr val="lt1"/>
                </a:solidFill>
                <a:latin typeface="Public Sans Medium"/>
                <a:ea typeface="Public Sans Medium"/>
                <a:cs typeface="Public Sans Medium"/>
                <a:sym typeface="Public Sans Medium"/>
              </a:defRPr>
            </a:lvl5pPr>
            <a:lvl6pPr lvl="5" rtl="0">
              <a:buNone/>
              <a:defRPr sz="1100">
                <a:solidFill>
                  <a:schemeClr val="lt1"/>
                </a:solidFill>
                <a:latin typeface="Public Sans Medium"/>
                <a:ea typeface="Public Sans Medium"/>
                <a:cs typeface="Public Sans Medium"/>
                <a:sym typeface="Public Sans Medium"/>
              </a:defRPr>
            </a:lvl6pPr>
            <a:lvl7pPr lvl="6" rtl="0">
              <a:buNone/>
              <a:defRPr sz="1100">
                <a:solidFill>
                  <a:schemeClr val="lt1"/>
                </a:solidFill>
                <a:latin typeface="Public Sans Medium"/>
                <a:ea typeface="Public Sans Medium"/>
                <a:cs typeface="Public Sans Medium"/>
                <a:sym typeface="Public Sans Medium"/>
              </a:defRPr>
            </a:lvl7pPr>
            <a:lvl8pPr lvl="7" rtl="0">
              <a:buNone/>
              <a:defRPr sz="1100">
                <a:solidFill>
                  <a:schemeClr val="lt1"/>
                </a:solidFill>
                <a:latin typeface="Public Sans Medium"/>
                <a:ea typeface="Public Sans Medium"/>
                <a:cs typeface="Public Sans Medium"/>
                <a:sym typeface="Public Sans Medium"/>
              </a:defRPr>
            </a:lvl8pPr>
            <a:lvl9pPr lvl="8" rtl="0">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matchingName="Content with Picture Left - Teal">
  <p:cSld name="TITLE_AND_TWO_COLUMNS_1">
    <p:spTree>
      <p:nvGrpSpPr>
        <p:cNvPr id="1" name="Shape 645"/>
        <p:cNvGrpSpPr/>
        <p:nvPr/>
      </p:nvGrpSpPr>
      <p:grpSpPr>
        <a:xfrm>
          <a:off x="0" y="0"/>
          <a:ext cx="0" cy="0"/>
          <a:chOff x="0" y="0"/>
          <a:chExt cx="0" cy="0"/>
        </a:xfrm>
      </p:grpSpPr>
      <p:sp>
        <p:nvSpPr>
          <p:cNvPr id="646" name="Google Shape;646;p94"/>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47" name="Google Shape;647;p94"/>
          <p:cNvSpPr>
            <a:spLocks noGrp="1"/>
          </p:cNvSpPr>
          <p:nvPr>
            <p:ph type="pic" idx="2"/>
          </p:nvPr>
        </p:nvSpPr>
        <p:spPr>
          <a:xfrm>
            <a:off x="284100" y="285000"/>
            <a:ext cx="3607500" cy="3607500"/>
          </a:xfrm>
          <a:prstGeom prst="ellipse">
            <a:avLst/>
          </a:prstGeom>
          <a:noFill/>
          <a:ln>
            <a:noFill/>
          </a:ln>
        </p:spPr>
      </p:sp>
      <p:sp>
        <p:nvSpPr>
          <p:cNvPr id="648" name="Google Shape;648;p94"/>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649" name="Google Shape;649;p94"/>
          <p:cNvPicPr preferRelativeResize="0"/>
          <p:nvPr/>
        </p:nvPicPr>
        <p:blipFill rotWithShape="1">
          <a:blip r:embed="rId2">
            <a:alphaModFix/>
          </a:blip>
          <a:srcRect t="15113" b="11695"/>
          <a:stretch/>
        </p:blipFill>
        <p:spPr>
          <a:xfrm>
            <a:off x="0" y="4190873"/>
            <a:ext cx="9144001" cy="952625"/>
          </a:xfrm>
          <a:prstGeom prst="rect">
            <a:avLst/>
          </a:prstGeom>
          <a:noFill/>
          <a:ln>
            <a:noFill/>
          </a:ln>
        </p:spPr>
      </p:pic>
      <p:sp>
        <p:nvSpPr>
          <p:cNvPr id="650" name="Google Shape;650;p94"/>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51" name="Google Shape;651;p94"/>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652" name="Google Shape;652;p94"/>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53" name="Google Shape;653;p9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matchingName="Content with Picture Left - Purple">
  <p:cSld name="TITLE_AND_TWO_COLUMNS_1_1">
    <p:spTree>
      <p:nvGrpSpPr>
        <p:cNvPr id="1" name="Shape 654"/>
        <p:cNvGrpSpPr/>
        <p:nvPr/>
      </p:nvGrpSpPr>
      <p:grpSpPr>
        <a:xfrm>
          <a:off x="0" y="0"/>
          <a:ext cx="0" cy="0"/>
          <a:chOff x="0" y="0"/>
          <a:chExt cx="0" cy="0"/>
        </a:xfrm>
      </p:grpSpPr>
      <p:sp>
        <p:nvSpPr>
          <p:cNvPr id="655" name="Google Shape;655;p95"/>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56" name="Google Shape;656;p95"/>
          <p:cNvSpPr>
            <a:spLocks noGrp="1"/>
          </p:cNvSpPr>
          <p:nvPr>
            <p:ph type="pic" idx="2"/>
          </p:nvPr>
        </p:nvSpPr>
        <p:spPr>
          <a:xfrm>
            <a:off x="284100" y="285000"/>
            <a:ext cx="3607500" cy="3607500"/>
          </a:xfrm>
          <a:prstGeom prst="ellipse">
            <a:avLst/>
          </a:prstGeom>
          <a:noFill/>
          <a:ln>
            <a:noFill/>
          </a:ln>
        </p:spPr>
      </p:sp>
      <p:sp>
        <p:nvSpPr>
          <p:cNvPr id="657" name="Google Shape;657;p95"/>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658" name="Google Shape;658;p95"/>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659" name="Google Shape;659;p95"/>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0" name="Google Shape;660;p95"/>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661" name="Google Shape;661;p95"/>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62" name="Google Shape;662;p9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matchingName="Content with Picture Left - Orange">
  <p:cSld name="TITLE_AND_TWO_COLUMNS_1_1_1">
    <p:spTree>
      <p:nvGrpSpPr>
        <p:cNvPr id="1" name="Shape 663"/>
        <p:cNvGrpSpPr/>
        <p:nvPr/>
      </p:nvGrpSpPr>
      <p:grpSpPr>
        <a:xfrm>
          <a:off x="0" y="0"/>
          <a:ext cx="0" cy="0"/>
          <a:chOff x="0" y="0"/>
          <a:chExt cx="0" cy="0"/>
        </a:xfrm>
      </p:grpSpPr>
      <p:sp>
        <p:nvSpPr>
          <p:cNvPr id="664" name="Google Shape;664;p96"/>
          <p:cNvSpPr txBox="1">
            <a:spLocks noGrp="1"/>
          </p:cNvSpPr>
          <p:nvPr>
            <p:ph type="title"/>
          </p:nvPr>
        </p:nvSpPr>
        <p:spPr>
          <a:xfrm>
            <a:off x="3912250" y="140225"/>
            <a:ext cx="5155500" cy="611700"/>
          </a:xfrm>
          <a:prstGeom prst="rect">
            <a:avLst/>
          </a:prstGeom>
        </p:spPr>
        <p:txBody>
          <a:bodyPr spcFirstLastPara="1" wrap="square" lIns="91425" tIns="91425" rIns="91425" bIns="91425" anchor="t" anchorCtr="0">
            <a:noAutofit/>
          </a:bodyPr>
          <a:lstStyle>
            <a:lvl1pPr lvl="0">
              <a:lnSpc>
                <a:spcPct val="75000"/>
              </a:lnSpc>
              <a:spcBef>
                <a:spcPts val="0"/>
              </a:spcBef>
              <a:spcAft>
                <a:spcPts val="0"/>
              </a:spcAft>
              <a:buSzPts val="2800"/>
              <a:buNone/>
              <a:defRPr sz="2800"/>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65" name="Google Shape;665;p96"/>
          <p:cNvSpPr>
            <a:spLocks noGrp="1"/>
          </p:cNvSpPr>
          <p:nvPr>
            <p:ph type="pic" idx="2"/>
          </p:nvPr>
        </p:nvSpPr>
        <p:spPr>
          <a:xfrm>
            <a:off x="284100" y="285000"/>
            <a:ext cx="3607500" cy="3607500"/>
          </a:xfrm>
          <a:prstGeom prst="ellipse">
            <a:avLst/>
          </a:prstGeom>
          <a:noFill/>
          <a:ln>
            <a:noFill/>
          </a:ln>
        </p:spPr>
      </p:sp>
      <p:sp>
        <p:nvSpPr>
          <p:cNvPr id="666" name="Google Shape;666;p96"/>
          <p:cNvSpPr txBox="1">
            <a:spLocks noGrp="1"/>
          </p:cNvSpPr>
          <p:nvPr>
            <p:ph type="body" idx="1"/>
          </p:nvPr>
        </p:nvSpPr>
        <p:spPr>
          <a:xfrm>
            <a:off x="3934875" y="843950"/>
            <a:ext cx="5078100" cy="3490200"/>
          </a:xfrm>
          <a:prstGeom prst="rect">
            <a:avLst/>
          </a:prstGeom>
        </p:spPr>
        <p:txBody>
          <a:bodyPr spcFirstLastPara="1" wrap="square" lIns="91425" tIns="91425" rIns="91425" bIns="91425" anchor="t" anchorCtr="0">
            <a:noAutofit/>
          </a:bodyPr>
          <a:lstStyle>
            <a:lvl1pPr marL="457200" lvl="0" indent="-368300">
              <a:lnSpc>
                <a:spcPct val="100000"/>
              </a:lnSpc>
              <a:spcBef>
                <a:spcPts val="0"/>
              </a:spcBef>
              <a:spcAft>
                <a:spcPts val="0"/>
              </a:spcAft>
              <a:buSzPts val="2200"/>
              <a:buChar char="●"/>
              <a:defRPr/>
            </a:lvl1pPr>
            <a:lvl2pPr marL="914400" lvl="1" indent="-317500">
              <a:lnSpc>
                <a:spcPct val="100000"/>
              </a:lnSpc>
              <a:spcBef>
                <a:spcPts val="0"/>
              </a:spcBef>
              <a:spcAft>
                <a:spcPts val="0"/>
              </a:spcAft>
              <a:buSzPts val="1400"/>
              <a:buChar char="○"/>
              <a:defRPr/>
            </a:lvl2pPr>
            <a:lvl3pPr marL="1371600" lvl="2" indent="-317500">
              <a:lnSpc>
                <a:spcPct val="100000"/>
              </a:lnSpc>
              <a:spcBef>
                <a:spcPts val="0"/>
              </a:spcBef>
              <a:spcAft>
                <a:spcPts val="0"/>
              </a:spcAft>
              <a:buSzPts val="1400"/>
              <a:buChar char="■"/>
              <a:defRPr/>
            </a:lvl3pPr>
            <a:lvl4pPr marL="1828800" lvl="3" indent="-317500">
              <a:lnSpc>
                <a:spcPct val="100000"/>
              </a:lnSpc>
              <a:spcBef>
                <a:spcPts val="0"/>
              </a:spcBef>
              <a:spcAft>
                <a:spcPts val="0"/>
              </a:spcAft>
              <a:buSzPts val="1400"/>
              <a:buChar char="●"/>
              <a:defRPr/>
            </a:lvl4pPr>
            <a:lvl5pPr marL="2286000" lvl="4" indent="-317500">
              <a:lnSpc>
                <a:spcPct val="100000"/>
              </a:lnSpc>
              <a:spcBef>
                <a:spcPts val="0"/>
              </a:spcBef>
              <a:spcAft>
                <a:spcPts val="0"/>
              </a:spcAft>
              <a:buSzPts val="1400"/>
              <a:buChar char="○"/>
              <a:defRPr/>
            </a:lvl5pPr>
            <a:lvl6pPr marL="2743200" lvl="5" indent="-317500">
              <a:lnSpc>
                <a:spcPct val="100000"/>
              </a:lnSpc>
              <a:spcBef>
                <a:spcPts val="0"/>
              </a:spcBef>
              <a:spcAft>
                <a:spcPts val="0"/>
              </a:spcAft>
              <a:buSzPts val="1400"/>
              <a:buChar char="■"/>
              <a:defRPr/>
            </a:lvl6pPr>
            <a:lvl7pPr marL="3200400" lvl="6" indent="-317500">
              <a:lnSpc>
                <a:spcPct val="100000"/>
              </a:lnSpc>
              <a:spcBef>
                <a:spcPts val="0"/>
              </a:spcBef>
              <a:spcAft>
                <a:spcPts val="0"/>
              </a:spcAft>
              <a:buSzPts val="1400"/>
              <a:buChar char="●"/>
              <a:defRPr/>
            </a:lvl7pPr>
            <a:lvl8pPr marL="3657600" lvl="7" indent="-317500">
              <a:lnSpc>
                <a:spcPct val="100000"/>
              </a:lnSpc>
              <a:spcBef>
                <a:spcPts val="0"/>
              </a:spcBef>
              <a:spcAft>
                <a:spcPts val="0"/>
              </a:spcAft>
              <a:buSzPts val="1400"/>
              <a:buChar char="○"/>
              <a:defRPr/>
            </a:lvl8pPr>
            <a:lvl9pPr marL="4114800" lvl="8" indent="-317500">
              <a:lnSpc>
                <a:spcPct val="100000"/>
              </a:lnSpc>
              <a:spcBef>
                <a:spcPts val="0"/>
              </a:spcBef>
              <a:spcAft>
                <a:spcPts val="0"/>
              </a:spcAft>
              <a:buSzPts val="1400"/>
              <a:buChar char="■"/>
              <a:defRPr/>
            </a:lvl9pPr>
          </a:lstStyle>
          <a:p>
            <a:endParaRPr/>
          </a:p>
        </p:txBody>
      </p:sp>
      <p:pic>
        <p:nvPicPr>
          <p:cNvPr id="667" name="Google Shape;667;p96"/>
          <p:cNvPicPr preferRelativeResize="0"/>
          <p:nvPr/>
        </p:nvPicPr>
        <p:blipFill rotWithShape="1">
          <a:blip r:embed="rId2">
            <a:alphaModFix/>
          </a:blip>
          <a:srcRect t="13336" b="13344"/>
          <a:stretch/>
        </p:blipFill>
        <p:spPr>
          <a:xfrm>
            <a:off x="0" y="4190873"/>
            <a:ext cx="9144003" cy="952625"/>
          </a:xfrm>
          <a:prstGeom prst="rect">
            <a:avLst/>
          </a:prstGeom>
          <a:noFill/>
          <a:ln>
            <a:noFill/>
          </a:ln>
        </p:spPr>
      </p:pic>
      <p:sp>
        <p:nvSpPr>
          <p:cNvPr id="668" name="Google Shape;668;p96"/>
          <p:cNvSpPr txBox="1">
            <a:spLocks noGrp="1"/>
          </p:cNvSpPr>
          <p:nvPr>
            <p:ph type="subTitle" idx="3"/>
          </p:nvPr>
        </p:nvSpPr>
        <p:spPr>
          <a:xfrm>
            <a:off x="2764450" y="4487500"/>
            <a:ext cx="4792800" cy="310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1200"/>
              <a:buNone/>
              <a:defRPr sz="1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9" name="Google Shape;669;p96"/>
          <p:cNvSpPr txBox="1">
            <a:spLocks noGrp="1"/>
          </p:cNvSpPr>
          <p:nvPr>
            <p:ph type="subTitle" idx="4"/>
          </p:nvPr>
        </p:nvSpPr>
        <p:spPr>
          <a:xfrm>
            <a:off x="3033450" y="4721791"/>
            <a:ext cx="4524000" cy="235500"/>
          </a:xfrm>
          <a:prstGeom prst="rect">
            <a:avLst/>
          </a:prstGeom>
        </p:spPr>
        <p:txBody>
          <a:bodyPr spcFirstLastPara="1" wrap="square" lIns="91425" tIns="91425" rIns="91425" bIns="91425" anchor="t" anchorCtr="0">
            <a:noAutofit/>
          </a:bodyPr>
          <a:lstStyle>
            <a:lvl1pPr lvl="0" algn="r">
              <a:spcBef>
                <a:spcPts val="0"/>
              </a:spcBef>
              <a:spcAft>
                <a:spcPts val="0"/>
              </a:spcAft>
              <a:buClr>
                <a:schemeClr val="lt1"/>
              </a:buClr>
              <a:buSzPts val="900"/>
              <a:buNone/>
              <a:defRPr sz="9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a:endParaRPr/>
          </a:p>
        </p:txBody>
      </p:sp>
      <p:pic>
        <p:nvPicPr>
          <p:cNvPr id="670" name="Google Shape;670;p96"/>
          <p:cNvPicPr preferRelativeResize="0"/>
          <p:nvPr/>
        </p:nvPicPr>
        <p:blipFill rotWithShape="1">
          <a:blip r:embed="rId3">
            <a:alphaModFix/>
          </a:blip>
          <a:srcRect l="228" r="228"/>
          <a:stretch/>
        </p:blipFill>
        <p:spPr>
          <a:xfrm>
            <a:off x="7897350" y="3918100"/>
            <a:ext cx="1115568" cy="1115568"/>
          </a:xfrm>
          <a:prstGeom prst="rect">
            <a:avLst/>
          </a:prstGeom>
          <a:noFill/>
          <a:ln>
            <a:noFill/>
          </a:ln>
        </p:spPr>
      </p:pic>
      <p:sp>
        <p:nvSpPr>
          <p:cNvPr id="671" name="Google Shape;671;p9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matchingName="Full Image - Teal">
  <p:cSld name="ONE_COLUMN_TEXT_1">
    <p:spTree>
      <p:nvGrpSpPr>
        <p:cNvPr id="1" name="Shape 672"/>
        <p:cNvGrpSpPr/>
        <p:nvPr/>
      </p:nvGrpSpPr>
      <p:grpSpPr>
        <a:xfrm>
          <a:off x="0" y="0"/>
          <a:ext cx="0" cy="0"/>
          <a:chOff x="0" y="0"/>
          <a:chExt cx="0" cy="0"/>
        </a:xfrm>
      </p:grpSpPr>
      <p:pic>
        <p:nvPicPr>
          <p:cNvPr id="673" name="Google Shape;673;p97"/>
          <p:cNvPicPr preferRelativeResize="0"/>
          <p:nvPr/>
        </p:nvPicPr>
        <p:blipFill rotWithShape="1">
          <a:blip r:embed="rId2">
            <a:alphaModFix/>
          </a:blip>
          <a:srcRect/>
          <a:stretch/>
        </p:blipFill>
        <p:spPr>
          <a:xfrm>
            <a:off x="0" y="3943350"/>
            <a:ext cx="9144000" cy="1200155"/>
          </a:xfrm>
          <a:prstGeom prst="rect">
            <a:avLst/>
          </a:prstGeom>
          <a:noFill/>
          <a:ln>
            <a:noFill/>
          </a:ln>
        </p:spPr>
      </p:pic>
      <p:sp>
        <p:nvSpPr>
          <p:cNvPr id="674" name="Google Shape;674;p97"/>
          <p:cNvSpPr>
            <a:spLocks noGrp="1"/>
          </p:cNvSpPr>
          <p:nvPr>
            <p:ph type="pic" idx="2"/>
          </p:nvPr>
        </p:nvSpPr>
        <p:spPr>
          <a:xfrm>
            <a:off x="0" y="0"/>
            <a:ext cx="9144000" cy="4129500"/>
          </a:xfrm>
          <a:prstGeom prst="rect">
            <a:avLst/>
          </a:prstGeom>
          <a:noFill/>
          <a:ln>
            <a:noFill/>
          </a:ln>
        </p:spPr>
      </p:sp>
      <p:sp>
        <p:nvSpPr>
          <p:cNvPr id="675" name="Google Shape;675;p97"/>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2800"/>
              <a:buNone/>
              <a:defRPr sz="2800">
                <a:solidFill>
                  <a:schemeClr val="lt1"/>
                </a:solidFill>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676" name="Google Shape;676;p9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lvl1pPr lvl="0">
              <a:buNone/>
              <a:defRPr sz="1100">
                <a:solidFill>
                  <a:schemeClr val="lt1"/>
                </a:solidFill>
                <a:latin typeface="Public Sans Medium"/>
                <a:ea typeface="Public Sans Medium"/>
                <a:cs typeface="Public Sans Medium"/>
                <a:sym typeface="Public Sans Medium"/>
              </a:defRPr>
            </a:lvl1pPr>
            <a:lvl2pPr lvl="1">
              <a:buNone/>
              <a:defRPr sz="1100">
                <a:solidFill>
                  <a:schemeClr val="lt1"/>
                </a:solidFill>
                <a:latin typeface="Public Sans Medium"/>
                <a:ea typeface="Public Sans Medium"/>
                <a:cs typeface="Public Sans Medium"/>
                <a:sym typeface="Public Sans Medium"/>
              </a:defRPr>
            </a:lvl2pPr>
            <a:lvl3pPr lvl="2">
              <a:buNone/>
              <a:defRPr sz="1100">
                <a:solidFill>
                  <a:schemeClr val="lt1"/>
                </a:solidFill>
                <a:latin typeface="Public Sans Medium"/>
                <a:ea typeface="Public Sans Medium"/>
                <a:cs typeface="Public Sans Medium"/>
                <a:sym typeface="Public Sans Medium"/>
              </a:defRPr>
            </a:lvl3pPr>
            <a:lvl4pPr lvl="3">
              <a:buNone/>
              <a:defRPr sz="1100">
                <a:solidFill>
                  <a:schemeClr val="lt1"/>
                </a:solidFill>
                <a:latin typeface="Public Sans Medium"/>
                <a:ea typeface="Public Sans Medium"/>
                <a:cs typeface="Public Sans Medium"/>
                <a:sym typeface="Public Sans Medium"/>
              </a:defRPr>
            </a:lvl4pPr>
            <a:lvl5pPr lvl="4">
              <a:buNone/>
              <a:defRPr sz="1100">
                <a:solidFill>
                  <a:schemeClr val="lt1"/>
                </a:solidFill>
                <a:latin typeface="Public Sans Medium"/>
                <a:ea typeface="Public Sans Medium"/>
                <a:cs typeface="Public Sans Medium"/>
                <a:sym typeface="Public Sans Medium"/>
              </a:defRPr>
            </a:lvl5pPr>
            <a:lvl6pPr lvl="5">
              <a:buNone/>
              <a:defRPr sz="1100">
                <a:solidFill>
                  <a:schemeClr val="lt1"/>
                </a:solidFill>
                <a:latin typeface="Public Sans Medium"/>
                <a:ea typeface="Public Sans Medium"/>
                <a:cs typeface="Public Sans Medium"/>
                <a:sym typeface="Public Sans Medium"/>
              </a:defRPr>
            </a:lvl6pPr>
            <a:lvl7pPr lvl="6">
              <a:buNone/>
              <a:defRPr sz="1100">
                <a:solidFill>
                  <a:schemeClr val="lt1"/>
                </a:solidFill>
                <a:latin typeface="Public Sans Medium"/>
                <a:ea typeface="Public Sans Medium"/>
                <a:cs typeface="Public Sans Medium"/>
                <a:sym typeface="Public Sans Medium"/>
              </a:defRPr>
            </a:lvl7pPr>
            <a:lvl8pPr lvl="7">
              <a:buNone/>
              <a:defRPr sz="1100">
                <a:solidFill>
                  <a:schemeClr val="lt1"/>
                </a:solidFill>
                <a:latin typeface="Public Sans Medium"/>
                <a:ea typeface="Public Sans Medium"/>
                <a:cs typeface="Public Sans Medium"/>
                <a:sym typeface="Public Sans Medium"/>
              </a:defRPr>
            </a:lvl8pPr>
            <a:lvl9pPr lvl="8">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slideLayout" Target="../slideLayouts/slideLayout42.xml"/><Relationship Id="rId3" Type="http://schemas.openxmlformats.org/officeDocument/2006/relationships/slideLayout" Target="../slideLayouts/slideLayout27.xml"/><Relationship Id="rId21" Type="http://schemas.openxmlformats.org/officeDocument/2006/relationships/slideLayout" Target="../slideLayouts/slideLayout45.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slideLayout" Target="../slideLayouts/slideLayout44.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slideLayout" Target="../slideLayouts/slideLayout43.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 Id="rId2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5" Type="http://schemas.openxmlformats.org/officeDocument/2006/relationships/theme" Target="../theme/theme3.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24" Type="http://schemas.openxmlformats.org/officeDocument/2006/relationships/slideLayout" Target="../slideLayouts/slideLayout69.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23" Type="http://schemas.openxmlformats.org/officeDocument/2006/relationships/slideLayout" Target="../slideLayouts/slideLayout68.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slideLayout" Target="../slideLayouts/slideLayout67.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slideLayout" Target="../slideLayouts/slideLayout82.xml"/><Relationship Id="rId18" Type="http://schemas.openxmlformats.org/officeDocument/2006/relationships/slideLayout" Target="../slideLayouts/slideLayout87.xml"/><Relationship Id="rId3" Type="http://schemas.openxmlformats.org/officeDocument/2006/relationships/slideLayout" Target="../slideLayouts/slideLayout72.xml"/><Relationship Id="rId21" Type="http://schemas.openxmlformats.org/officeDocument/2006/relationships/slideLayout" Target="../slideLayouts/slideLayout90.xml"/><Relationship Id="rId7" Type="http://schemas.openxmlformats.org/officeDocument/2006/relationships/slideLayout" Target="../slideLayouts/slideLayout76.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theme" Target="../theme/theme4.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0" Type="http://schemas.openxmlformats.org/officeDocument/2006/relationships/slideLayout" Target="../slideLayouts/slideLayout89.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5" Type="http://schemas.openxmlformats.org/officeDocument/2006/relationships/slideLayout" Target="../slideLayouts/slideLayout74.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76"/>
        <p:cNvGrpSpPr/>
        <p:nvPr/>
      </p:nvGrpSpPr>
      <p:grpSpPr>
        <a:xfrm>
          <a:off x="0" y="0"/>
          <a:ext cx="0" cy="0"/>
          <a:chOff x="0" y="0"/>
          <a:chExt cx="0" cy="0"/>
        </a:xfrm>
      </p:grpSpPr>
      <p:sp>
        <p:nvSpPr>
          <p:cNvPr id="177" name="Google Shape;177;p2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178" name="Google Shape;178;p26"/>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179" name="Google Shape;179;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335"/>
        <p:cNvGrpSpPr/>
        <p:nvPr/>
      </p:nvGrpSpPr>
      <p:grpSpPr>
        <a:xfrm>
          <a:off x="0" y="0"/>
          <a:ext cx="0" cy="0"/>
          <a:chOff x="0" y="0"/>
          <a:chExt cx="0" cy="0"/>
        </a:xfrm>
      </p:grpSpPr>
      <p:sp>
        <p:nvSpPr>
          <p:cNvPr id="336" name="Google Shape;336;p4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337" name="Google Shape;337;p4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338" name="Google Shape;338;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6"/>
        <p:cNvGrpSpPr/>
        <p:nvPr/>
      </p:nvGrpSpPr>
      <p:grpSpPr>
        <a:xfrm>
          <a:off x="0" y="0"/>
          <a:ext cx="0" cy="0"/>
          <a:chOff x="0" y="0"/>
          <a:chExt cx="0" cy="0"/>
        </a:xfrm>
      </p:grpSpPr>
      <p:sp>
        <p:nvSpPr>
          <p:cNvPr id="507" name="Google Shape;507;p7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rgbClr val="3B1A53"/>
              </a:buClr>
              <a:buSzPts val="3200"/>
              <a:buFont typeface="Public Sans"/>
              <a:buNone/>
              <a:defRPr sz="3200" b="1">
                <a:solidFill>
                  <a:srgbClr val="3B1A53"/>
                </a:solidFill>
                <a:latin typeface="Public Sans"/>
                <a:ea typeface="Public Sans"/>
                <a:cs typeface="Public Sans"/>
                <a:sym typeface="Public Sans"/>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508" name="Google Shape;508;p7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68300">
              <a:lnSpc>
                <a:spcPct val="115000"/>
              </a:lnSpc>
              <a:spcBef>
                <a:spcPts val="0"/>
              </a:spcBef>
              <a:spcAft>
                <a:spcPts val="0"/>
              </a:spcAft>
              <a:buClr>
                <a:srgbClr val="C44B27"/>
              </a:buClr>
              <a:buSzPts val="2200"/>
              <a:buFont typeface="Public Sans"/>
              <a:buChar char="●"/>
              <a:defRPr sz="2200">
                <a:solidFill>
                  <a:srgbClr val="4D4D4F"/>
                </a:solidFill>
                <a:latin typeface="Public Sans"/>
                <a:ea typeface="Public Sans"/>
                <a:cs typeface="Public Sans"/>
                <a:sym typeface="Public Sans"/>
              </a:defRPr>
            </a:lvl1pPr>
            <a:lvl2pPr marL="914400" lvl="1"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2pPr>
            <a:lvl3pPr marL="1371600" lvl="2"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3pPr>
            <a:lvl4pPr marL="1828800" lvl="3"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4pPr>
            <a:lvl5pPr marL="2286000" lvl="4"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5pPr>
            <a:lvl6pPr marL="2743200" lvl="5"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6pPr>
            <a:lvl7pPr marL="3200400" lvl="6"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7pPr>
            <a:lvl8pPr marL="3657600" lvl="7"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8pPr>
            <a:lvl9pPr marL="4114800" lvl="8" indent="-317500">
              <a:lnSpc>
                <a:spcPct val="115000"/>
              </a:lnSpc>
              <a:spcBef>
                <a:spcPts val="0"/>
              </a:spcBef>
              <a:spcAft>
                <a:spcPts val="0"/>
              </a:spcAft>
              <a:buClr>
                <a:srgbClr val="4D4D4F"/>
              </a:buClr>
              <a:buSzPts val="1400"/>
              <a:buFont typeface="Public Sans"/>
              <a:buChar char="■"/>
              <a:defRPr>
                <a:solidFill>
                  <a:srgbClr val="4D4D4F"/>
                </a:solidFill>
                <a:latin typeface="Public Sans"/>
                <a:ea typeface="Public Sans"/>
                <a:cs typeface="Public Sans"/>
                <a:sym typeface="Public Sans"/>
              </a:defRPr>
            </a:lvl9pPr>
          </a:lstStyle>
          <a:p>
            <a:endParaRPr/>
          </a:p>
        </p:txBody>
      </p:sp>
      <p:sp>
        <p:nvSpPr>
          <p:cNvPr id="509" name="Google Shape;509;p7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100">
                <a:solidFill>
                  <a:schemeClr val="lt1"/>
                </a:solidFill>
                <a:latin typeface="Public Sans Medium"/>
                <a:ea typeface="Public Sans Medium"/>
                <a:cs typeface="Public Sans Medium"/>
                <a:sym typeface="Public Sans Medium"/>
              </a:defRPr>
            </a:lvl1pPr>
            <a:lvl2pPr lvl="1" algn="r">
              <a:buNone/>
              <a:defRPr sz="1100">
                <a:solidFill>
                  <a:schemeClr val="lt1"/>
                </a:solidFill>
                <a:latin typeface="Public Sans Medium"/>
                <a:ea typeface="Public Sans Medium"/>
                <a:cs typeface="Public Sans Medium"/>
                <a:sym typeface="Public Sans Medium"/>
              </a:defRPr>
            </a:lvl2pPr>
            <a:lvl3pPr lvl="2" algn="r">
              <a:buNone/>
              <a:defRPr sz="1100">
                <a:solidFill>
                  <a:schemeClr val="lt1"/>
                </a:solidFill>
                <a:latin typeface="Public Sans Medium"/>
                <a:ea typeface="Public Sans Medium"/>
                <a:cs typeface="Public Sans Medium"/>
                <a:sym typeface="Public Sans Medium"/>
              </a:defRPr>
            </a:lvl3pPr>
            <a:lvl4pPr lvl="3" algn="r">
              <a:buNone/>
              <a:defRPr sz="1100">
                <a:solidFill>
                  <a:schemeClr val="lt1"/>
                </a:solidFill>
                <a:latin typeface="Public Sans Medium"/>
                <a:ea typeface="Public Sans Medium"/>
                <a:cs typeface="Public Sans Medium"/>
                <a:sym typeface="Public Sans Medium"/>
              </a:defRPr>
            </a:lvl4pPr>
            <a:lvl5pPr lvl="4" algn="r">
              <a:buNone/>
              <a:defRPr sz="1100">
                <a:solidFill>
                  <a:schemeClr val="lt1"/>
                </a:solidFill>
                <a:latin typeface="Public Sans Medium"/>
                <a:ea typeface="Public Sans Medium"/>
                <a:cs typeface="Public Sans Medium"/>
                <a:sym typeface="Public Sans Medium"/>
              </a:defRPr>
            </a:lvl5pPr>
            <a:lvl6pPr lvl="5" algn="r">
              <a:buNone/>
              <a:defRPr sz="1100">
                <a:solidFill>
                  <a:schemeClr val="lt1"/>
                </a:solidFill>
                <a:latin typeface="Public Sans Medium"/>
                <a:ea typeface="Public Sans Medium"/>
                <a:cs typeface="Public Sans Medium"/>
                <a:sym typeface="Public Sans Medium"/>
              </a:defRPr>
            </a:lvl6pPr>
            <a:lvl7pPr lvl="6" algn="r">
              <a:buNone/>
              <a:defRPr sz="1100">
                <a:solidFill>
                  <a:schemeClr val="lt1"/>
                </a:solidFill>
                <a:latin typeface="Public Sans Medium"/>
                <a:ea typeface="Public Sans Medium"/>
                <a:cs typeface="Public Sans Medium"/>
                <a:sym typeface="Public Sans Medium"/>
              </a:defRPr>
            </a:lvl7pPr>
            <a:lvl8pPr lvl="7" algn="r">
              <a:buNone/>
              <a:defRPr sz="1100">
                <a:solidFill>
                  <a:schemeClr val="lt1"/>
                </a:solidFill>
                <a:latin typeface="Public Sans Medium"/>
                <a:ea typeface="Public Sans Medium"/>
                <a:cs typeface="Public Sans Medium"/>
                <a:sym typeface="Public Sans Medium"/>
              </a:defRPr>
            </a:lvl8pPr>
            <a:lvl9pPr lvl="8" algn="r">
              <a:buNone/>
              <a:defRPr sz="1100">
                <a:solidFill>
                  <a:schemeClr val="lt1"/>
                </a:solidFill>
                <a:latin typeface="Public Sans Medium"/>
                <a:ea typeface="Public Sans Medium"/>
                <a:cs typeface="Public Sans Medium"/>
                <a:sym typeface="Public Sans Medium"/>
              </a:defRPr>
            </a:lvl9pPr>
          </a:lstStyle>
          <a:p>
            <a:pPr marL="0" lvl="0" indent="0" algn="r" rtl="0">
              <a:spcBef>
                <a:spcPts val="0"/>
              </a:spcBef>
              <a:spcAft>
                <a:spcPts val="0"/>
              </a:spcAft>
              <a:buNone/>
            </a:pPr>
            <a:fld id="{00000000-1234-1234-1234-123412341234}" type="slidenum">
              <a:rPr lang="en"/>
              <a:t>‹#›</a:t>
            </a:fld>
            <a:endParaRPr sz="1200"/>
          </a:p>
        </p:txBody>
      </p:sp>
    </p:spTree>
  </p:cSld>
  <p:clrMap bg1="lt1" tx1="dk1" bg2="dk2" tx2="lt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 id="2147483728" r:id="rId12"/>
    <p:sldLayoutId id="2147483729" r:id="rId13"/>
    <p:sldLayoutId id="2147483730" r:id="rId14"/>
    <p:sldLayoutId id="2147483731" r:id="rId15"/>
    <p:sldLayoutId id="2147483732" r:id="rId16"/>
    <p:sldLayoutId id="2147483733" r:id="rId17"/>
    <p:sldLayoutId id="2147483734" r:id="rId18"/>
    <p:sldLayoutId id="2147483735" r:id="rId19"/>
    <p:sldLayoutId id="2147483736" r:id="rId20"/>
    <p:sldLayoutId id="2147483737" r:id="rId21"/>
    <p:sldLayoutId id="2147483738" r:id="rId22"/>
    <p:sldLayoutId id="2147483739" r:id="rId23"/>
    <p:sldLayoutId id="2147483740" r:id="rId2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hyperlink" Target="mailto:Assessment@la.gov"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62.xml"/><Relationship Id="rId4" Type="http://schemas.openxmlformats.org/officeDocument/2006/relationships/hyperlink" Target="mailto:Assessment@la.gov"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62.xml"/><Relationship Id="rId4" Type="http://schemas.openxmlformats.org/officeDocument/2006/relationships/hyperlink" Target="mailto:Assessment@la.go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62.xml"/><Relationship Id="rId4" Type="http://schemas.openxmlformats.org/officeDocument/2006/relationships/hyperlink" Target="mailto:Assessment@la.gov"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hyperlink" Target="mailto:Assessment@la.gov"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8.xml"/><Relationship Id="rId4" Type="http://schemas.openxmlformats.org/officeDocument/2006/relationships/hyperlink" Target="mailto:Assessment@la.gov"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0.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1.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21.xml"/><Relationship Id="rId1" Type="http://schemas.openxmlformats.org/officeDocument/2006/relationships/slideLayout" Target="../slideLayouts/slideLayout16.xml"/><Relationship Id="rId4" Type="http://schemas.openxmlformats.org/officeDocument/2006/relationships/image" Target="../media/image18.png"/></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hyperlink" Target="mailto:Assessment@la.go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4.xml"/><Relationship Id="rId1" Type="http://schemas.openxmlformats.org/officeDocument/2006/relationships/slideLayout" Target="../slideLayouts/slideLayout29.xml"/><Relationship Id="rId4" Type="http://schemas.openxmlformats.org/officeDocument/2006/relationships/hyperlink" Target="mailto:Assessment@la.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5.xml"/><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6.xml"/><Relationship Id="rId1" Type="http://schemas.openxmlformats.org/officeDocument/2006/relationships/slideLayout" Target="../slideLayouts/slideLayout86.xml"/><Relationship Id="rId4" Type="http://schemas.openxmlformats.org/officeDocument/2006/relationships/hyperlink" Target="mailto:Assessment@la.gov"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86.xml"/><Relationship Id="rId4" Type="http://schemas.openxmlformats.org/officeDocument/2006/relationships/hyperlink" Target="mailto:Assessment@la.gov"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8.xml"/><Relationship Id="rId1" Type="http://schemas.openxmlformats.org/officeDocument/2006/relationships/slideLayout" Target="../slideLayouts/slideLayout86.xml"/><Relationship Id="rId4" Type="http://schemas.openxmlformats.org/officeDocument/2006/relationships/hyperlink" Target="mailto:Assessment@la.gov"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16.png"/></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hyperlink" Target="https://www.louisianabelieves.com/academics/ONLINE-INSTRUCTIONAL-MATERIALS-REVIEWS/curricular-resources-annotated-reviews/page/2" TargetMode="External"/><Relationship Id="rId7" Type="http://schemas.openxmlformats.org/officeDocument/2006/relationships/hyperlink" Target="mailto:Assessment@la.gov" TargetMode="External"/><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19.png"/><Relationship Id="rId5" Type="http://schemas.openxmlformats.org/officeDocument/2006/relationships/hyperlink" Target="https://louisianabelieves.com/docs/default-source/assessment-guidance/using-leap-social-studies-rubrics.docx?sfvrsn=65676e18_2" TargetMode="External"/><Relationship Id="rId4" Type="http://schemas.openxmlformats.org/officeDocument/2006/relationships/hyperlink" Target="https://www.louisianabelieves.com/docs/default-source/academic-curriculum/k-12-louisiana-student-standards-for-social-studies.pdf?sfvrsn=df396518_38"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3.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hyperlink" Target="https://www.louisianabelieves.com/academics/ONLINE-INSTRUCTIONAL-MATERIALS-REVIEWS/curricular-resources-annotated-reviews/page/2" TargetMode="External"/><Relationship Id="rId2" Type="http://schemas.openxmlformats.org/officeDocument/2006/relationships/notesSlide" Target="../notesSlides/notesSlide36.xml"/><Relationship Id="rId1" Type="http://schemas.openxmlformats.org/officeDocument/2006/relationships/slideLayout" Target="../slideLayouts/slideLayout8.xml"/><Relationship Id="rId5" Type="http://schemas.openxmlformats.org/officeDocument/2006/relationships/hyperlink" Target="mailto:Assessment@la.gov" TargetMode="External"/><Relationship Id="rId4" Type="http://schemas.openxmlformats.org/officeDocument/2006/relationships/image" Target="../media/image19.png"/></Relationships>
</file>

<file path=ppt/slides/_rels/slide3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7.xml"/><Relationship Id="rId1" Type="http://schemas.openxmlformats.org/officeDocument/2006/relationships/slideLayout" Target="../slideLayouts/slideLayout15.xml"/><Relationship Id="rId4" Type="http://schemas.openxmlformats.org/officeDocument/2006/relationships/hyperlink" Target="mailto:Assessment@la.gov"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3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9.xml"/><Relationship Id="rId1" Type="http://schemas.openxmlformats.org/officeDocument/2006/relationships/slideLayout" Target="../slideLayouts/slideLayout45.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28.xml"/></Relationships>
</file>

<file path=ppt/slides/_rels/slide4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1.xml"/><Relationship Id="rId1" Type="http://schemas.openxmlformats.org/officeDocument/2006/relationships/slideLayout" Target="../slideLayouts/slideLayout45.xm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45.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3.xml"/><Relationship Id="rId1" Type="http://schemas.openxmlformats.org/officeDocument/2006/relationships/slideLayout" Target="../slideLayouts/slideLayout4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3" Type="http://schemas.openxmlformats.org/officeDocument/2006/relationships/hyperlink" Target="https://www.louisianabelieves.com/academics/ONLINE-INSTRUCTIONAL-MATERIALS-REVIEWS/curricular-resources-annotated-reviews" TargetMode="External"/><Relationship Id="rId2" Type="http://schemas.openxmlformats.org/officeDocument/2006/relationships/notesSlide" Target="../notesSlides/notesSlide45.xml"/><Relationship Id="rId1" Type="http://schemas.openxmlformats.org/officeDocument/2006/relationships/slideLayout" Target="../slideLayouts/slideLayout9.xml"/><Relationship Id="rId5" Type="http://schemas.openxmlformats.org/officeDocument/2006/relationships/hyperlink" Target="mailto:Assessment@la.gov" TargetMode="External"/><Relationship Id="rId4" Type="http://schemas.openxmlformats.org/officeDocument/2006/relationships/image" Target="../media/image19.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6.xml"/><Relationship Id="rId1" Type="http://schemas.openxmlformats.org/officeDocument/2006/relationships/slideLayout" Target="../slideLayouts/slideLayout15.xml"/><Relationship Id="rId4" Type="http://schemas.openxmlformats.org/officeDocument/2006/relationships/hyperlink" Target="mailto:Assessment@la.gov"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hyperlink" Target="mailto:Assessment@la.gov" TargetMode="External"/></Relationships>
</file>

<file path=ppt/slides/_rels/slide4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48.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9.xml"/><Relationship Id="rId1" Type="http://schemas.openxmlformats.org/officeDocument/2006/relationships/slideLayout" Target="../slideLayouts/slideLayout45.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5.xml"/><Relationship Id="rId4" Type="http://schemas.openxmlformats.org/officeDocument/2006/relationships/hyperlink" Target="mailto:Assessment@la.gov"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0.xml"/><Relationship Id="rId1" Type="http://schemas.openxmlformats.org/officeDocument/2006/relationships/slideLayout" Target="../slideLayouts/slideLayout45.xml"/></Relationships>
</file>

<file path=ppt/slides/_rels/slide5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1.xml"/><Relationship Id="rId1" Type="http://schemas.openxmlformats.org/officeDocument/2006/relationships/slideLayout" Target="../slideLayouts/slideLayout28.xml"/></Relationships>
</file>

<file path=ppt/slides/_rels/slide5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2.xml"/><Relationship Id="rId1" Type="http://schemas.openxmlformats.org/officeDocument/2006/relationships/slideLayout" Target="../slideLayouts/slideLayout45.xml"/></Relationships>
</file>

<file path=ppt/slides/_rels/slide5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29.xml"/><Relationship Id="rId4" Type="http://schemas.openxmlformats.org/officeDocument/2006/relationships/hyperlink" Target="mailto:Assessment@la.gov"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4.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55.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5.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6.xml"/><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7.xml"/><Relationship Id="rId1" Type="http://schemas.openxmlformats.org/officeDocument/2006/relationships/slideLayout" Target="../slideLayouts/slideLayout29.xml"/><Relationship Id="rId4" Type="http://schemas.openxmlformats.org/officeDocument/2006/relationships/hyperlink" Target="mailto:Assessment@la.gov"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8.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59.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59.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hyperlink" Target="mailto:Assessment@la.gov" TargetMode="External"/></Relationships>
</file>

<file path=ppt/slides/_rels/slide60.xml.rels><?xml version="1.0" encoding="UTF-8" standalone="yes"?>
<Relationships xmlns="http://schemas.openxmlformats.org/package/2006/relationships"><Relationship Id="rId3" Type="http://schemas.openxmlformats.org/officeDocument/2006/relationships/hyperlink" Target="mailto:Assessment@la.gov" TargetMode="External"/><Relationship Id="rId2" Type="http://schemas.openxmlformats.org/officeDocument/2006/relationships/notesSlide" Target="../notesSlides/notesSlide60.xml"/><Relationship Id="rId1" Type="http://schemas.openxmlformats.org/officeDocument/2006/relationships/slideLayout" Target="../slideLayouts/slideLayout29.xml"/><Relationship Id="rId4" Type="http://schemas.openxmlformats.org/officeDocument/2006/relationships/image" Target="../media/image19.png"/></Relationships>
</file>

<file path=ppt/slides/_rels/slide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2.xml"/><Relationship Id="rId1" Type="http://schemas.openxmlformats.org/officeDocument/2006/relationships/slideLayout" Target="../slideLayouts/slideLayout29.xml"/><Relationship Id="rId4" Type="http://schemas.openxmlformats.org/officeDocument/2006/relationships/hyperlink" Target="mailto:Assessment@la.gov" TargetMode="External"/></Relationships>
</file>

<file path=ppt/slides/_rels/slide6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3.xml"/><Relationship Id="rId1" Type="http://schemas.openxmlformats.org/officeDocument/2006/relationships/slideLayout" Target="../slideLayouts/slideLayout29.xml"/><Relationship Id="rId4" Type="http://schemas.openxmlformats.org/officeDocument/2006/relationships/hyperlink" Target="mailto:Assessment@la.gov" TargetMode="External"/></Relationships>
</file>

<file path=ppt/slides/_rels/slide6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8" Type="http://schemas.openxmlformats.org/officeDocument/2006/relationships/hyperlink" Target="mailto:Assessment@la.gov" TargetMode="External"/><Relationship Id="rId3" Type="http://schemas.openxmlformats.org/officeDocument/2006/relationships/hyperlink" Target="https://www.louisianabelieves.com/resources/library/assessment-guidance" TargetMode="External"/><Relationship Id="rId7" Type="http://schemas.openxmlformats.org/officeDocument/2006/relationships/image" Target="../media/image21.png"/><Relationship Id="rId2" Type="http://schemas.openxmlformats.org/officeDocument/2006/relationships/notesSlide" Target="../notesSlides/notesSlide66.xml"/><Relationship Id="rId1" Type="http://schemas.openxmlformats.org/officeDocument/2006/relationships/slideLayout" Target="../slideLayouts/slideLayout8.xml"/><Relationship Id="rId6" Type="http://schemas.openxmlformats.org/officeDocument/2006/relationships/hyperlink" Target="https://wbte.drcedirect.com/LA/portals/la" TargetMode="External"/><Relationship Id="rId5" Type="http://schemas.openxmlformats.org/officeDocument/2006/relationships/hyperlink" Target="https://www.louisianabelieves.com/docs/default-source/assessment-guidance/using-leap-social-studies-rubrics.docx?sfvrsn=65676e18_2" TargetMode="External"/><Relationship Id="rId4" Type="http://schemas.openxmlformats.org/officeDocument/2006/relationships/hyperlink" Target="https://www.louisianabelieves.com/resources/library/practice-tests" TargetMode="External"/></Relationships>
</file>

<file path=ppt/slides/_rels/slide67.xml.rels><?xml version="1.0" encoding="UTF-8" standalone="yes"?>
<Relationships xmlns="http://schemas.openxmlformats.org/package/2006/relationships"><Relationship Id="rId3" Type="http://schemas.openxmlformats.org/officeDocument/2006/relationships/hyperlink" Target="https://louisianabelieves.com/docs/default-source/academic-curriculum/k-12-louisiana-student-standards-for-social-studies.pdf?sfvrsn=df396518_38" TargetMode="External"/><Relationship Id="rId7" Type="http://schemas.openxmlformats.org/officeDocument/2006/relationships/image" Target="../media/image21.png"/><Relationship Id="rId2" Type="http://schemas.openxmlformats.org/officeDocument/2006/relationships/notesSlide" Target="../notesSlides/notesSlide67.xml"/><Relationship Id="rId1" Type="http://schemas.openxmlformats.org/officeDocument/2006/relationships/slideLayout" Target="../slideLayouts/slideLayout8.xml"/><Relationship Id="rId6" Type="http://schemas.openxmlformats.org/officeDocument/2006/relationships/hyperlink" Target="https://www.louisianabelieves.com/docs/default-source/academic-curriculum/social-studies-course-frameworks.pdf?sfvrsn=c6916018_22" TargetMode="External"/><Relationship Id="rId5" Type="http://schemas.openxmlformats.org/officeDocument/2006/relationships/hyperlink" Target="https://www.louisianabelieves.com/academics/ONLINE-INSTRUCTIONAL-MATERIALS-REVIEWS/curricular-resources-annotated-reviews" TargetMode="External"/><Relationship Id="rId4" Type="http://schemas.openxmlformats.org/officeDocument/2006/relationships/hyperlink" Target="https://www.louisianabelieves.com/academics/bayou-bridges"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8.xml"/><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3" Type="http://schemas.openxmlformats.org/officeDocument/2006/relationships/hyperlink" Target="https://www.louisianabelieves.com/resources/library/assessment-guidance" TargetMode="External"/><Relationship Id="rId7" Type="http://schemas.openxmlformats.org/officeDocument/2006/relationships/hyperlink" Target="mailto:Assessment@la.gov" TargetMode="External"/><Relationship Id="rId2" Type="http://schemas.openxmlformats.org/officeDocument/2006/relationships/notesSlide" Target="../notesSlides/notesSlide69.xml"/><Relationship Id="rId1" Type="http://schemas.openxmlformats.org/officeDocument/2006/relationships/slideLayout" Target="../slideLayouts/slideLayout8.xml"/><Relationship Id="rId6" Type="http://schemas.openxmlformats.org/officeDocument/2006/relationships/image" Target="../media/image21.png"/><Relationship Id="rId5" Type="http://schemas.openxmlformats.org/officeDocument/2006/relationships/hyperlink" Target="https://louisianabelieves.com/docs/default-source/academic-curriculum/bayou-bridges-unit-study-tool.pdf?sfvrsn=c5396018_2" TargetMode="External"/><Relationship Id="rId4" Type="http://schemas.openxmlformats.org/officeDocument/2006/relationships/hyperlink" Target="https://louisianabelieves.com/docs/default-source/assessment-guidance/using-leap-social-studies-rubrics.docx?sfvrsn=65676e18_2"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hyperlink" Target="mailto:Assessment@la.go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98"/>
          <p:cNvSpPr txBox="1">
            <a:spLocks noGrp="1"/>
          </p:cNvSpPr>
          <p:nvPr>
            <p:ph type="ctrTitle"/>
          </p:nvPr>
        </p:nvSpPr>
        <p:spPr>
          <a:xfrm>
            <a:off x="421725" y="740675"/>
            <a:ext cx="8221200" cy="1265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3300" dirty="0">
                <a:solidFill>
                  <a:schemeClr val="dk1"/>
                </a:solidFill>
              </a:rPr>
              <a:t>Understanding the LEAP </a:t>
            </a:r>
            <a:r>
              <a:rPr lang="en" sz="3300" dirty="0" smtClean="0">
                <a:solidFill>
                  <a:schemeClr val="dk1"/>
                </a:solidFill>
              </a:rPr>
              <a:t>2025 Social Studies Rubric through </a:t>
            </a:r>
            <a:r>
              <a:rPr lang="en" sz="3300" dirty="0">
                <a:solidFill>
                  <a:schemeClr val="dk1"/>
                </a:solidFill>
              </a:rPr>
              <a:t>the HQIM Lens</a:t>
            </a:r>
            <a:endParaRPr sz="3300" dirty="0">
              <a:solidFill>
                <a:schemeClr val="dk1"/>
              </a:solidFill>
            </a:endParaRPr>
          </a:p>
          <a:p>
            <a:pPr marL="0" lvl="0" indent="0" algn="l" rtl="0">
              <a:spcBef>
                <a:spcPts val="0"/>
              </a:spcBef>
              <a:spcAft>
                <a:spcPts val="0"/>
              </a:spcAft>
              <a:buNone/>
            </a:pPr>
            <a:endParaRPr sz="3300" dirty="0">
              <a:solidFill>
                <a:schemeClr val="dk1"/>
              </a:solidFill>
            </a:endParaRPr>
          </a:p>
        </p:txBody>
      </p:sp>
      <p:sp>
        <p:nvSpPr>
          <p:cNvPr id="682" name="Google Shape;682;p98"/>
          <p:cNvSpPr txBox="1">
            <a:spLocks noGrp="1"/>
          </p:cNvSpPr>
          <p:nvPr>
            <p:ph type="sldNum" idx="12"/>
          </p:nvPr>
        </p:nvSpPr>
        <p:spPr>
          <a:xfrm>
            <a:off x="8556784" y="4749851"/>
            <a:ext cx="548700" cy="393600"/>
          </a:xfrm>
          <a:prstGeom prst="rect">
            <a:avLst/>
          </a:prstGeom>
        </p:spPr>
        <p:txBody>
          <a:bodyPr spcFirstLastPara="1" wrap="square" lIns="91425" tIns="91425" rIns="91425" bIns="91425" anchor="t" anchorCtr="0">
            <a:normAutofit/>
          </a:bodyPr>
          <a:lstStyle/>
          <a:p>
            <a:pPr marL="0" lvl="0" indent="0" algn="r" rtl="0">
              <a:spcBef>
                <a:spcPts val="0"/>
              </a:spcBef>
              <a:spcAft>
                <a:spcPts val="0"/>
              </a:spcAft>
              <a:buNone/>
            </a:pPr>
            <a:fld id="{00000000-1234-1234-1234-123412341234}" type="slidenum">
              <a:rPr lang="en"/>
              <a:t>1</a:t>
            </a:f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782"/>
        <p:cNvGrpSpPr/>
        <p:nvPr/>
      </p:nvGrpSpPr>
      <p:grpSpPr>
        <a:xfrm>
          <a:off x="0" y="0"/>
          <a:ext cx="0" cy="0"/>
          <a:chOff x="0" y="0"/>
          <a:chExt cx="0" cy="0"/>
        </a:xfrm>
      </p:grpSpPr>
      <p:sp>
        <p:nvSpPr>
          <p:cNvPr id="783" name="Google Shape;783;p10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LEAP Social Studies General CR Rubric</a:t>
            </a:r>
            <a:endParaRPr>
              <a:solidFill>
                <a:schemeClr val="dk1"/>
              </a:solidFill>
            </a:endParaRPr>
          </a:p>
        </p:txBody>
      </p:sp>
      <p:sp>
        <p:nvSpPr>
          <p:cNvPr id="784" name="Google Shape;784;p10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10</a:t>
            </a:fld>
            <a:endParaRPr/>
          </a:p>
        </p:txBody>
      </p:sp>
      <p:graphicFrame>
        <p:nvGraphicFramePr>
          <p:cNvPr id="785" name="Google Shape;785;p107"/>
          <p:cNvGraphicFramePr/>
          <p:nvPr/>
        </p:nvGraphicFramePr>
        <p:xfrm>
          <a:off x="311700" y="771113"/>
          <a:ext cx="3000000" cy="3000000"/>
        </p:xfrm>
        <a:graphic>
          <a:graphicData uri="http://schemas.openxmlformats.org/drawingml/2006/table">
            <a:tbl>
              <a:tblPr bandRow="1">
                <a:noFill/>
                <a:tableStyleId>{2088740E-379A-439F-A956-CA50C422D3F8}</a:tableStyleId>
              </a:tblPr>
              <a:tblGrid>
                <a:gridCol w="707750">
                  <a:extLst>
                    <a:ext uri="{9D8B030D-6E8A-4147-A177-3AD203B41FA5}">
                      <a16:colId xmlns:a16="http://schemas.microsoft.com/office/drawing/2014/main" val="20000"/>
                    </a:ext>
                  </a:extLst>
                </a:gridCol>
                <a:gridCol w="7812850">
                  <a:extLst>
                    <a:ext uri="{9D8B030D-6E8A-4147-A177-3AD203B41FA5}">
                      <a16:colId xmlns:a16="http://schemas.microsoft.com/office/drawing/2014/main" val="20001"/>
                    </a:ext>
                  </a:extLst>
                </a:gridCol>
              </a:tblGrid>
              <a:tr h="296325">
                <a:tc>
                  <a:txBody>
                    <a:bodyPr/>
                    <a:lstStyle/>
                    <a:p>
                      <a:pPr marL="0" lvl="0" indent="0" algn="ctr" rtl="0">
                        <a:lnSpc>
                          <a:spcPct val="100000"/>
                        </a:lnSpc>
                        <a:spcBef>
                          <a:spcPts val="0"/>
                        </a:spcBef>
                        <a:spcAft>
                          <a:spcPts val="0"/>
                        </a:spcAft>
                        <a:buNone/>
                      </a:pPr>
                      <a:r>
                        <a:rPr lang="en" b="1">
                          <a:solidFill>
                            <a:srgbClr val="FFFFFF"/>
                          </a:solidFill>
                          <a:latin typeface="Public Sans"/>
                          <a:ea typeface="Public Sans"/>
                          <a:cs typeface="Public Sans"/>
                          <a:sym typeface="Public Sans"/>
                        </a:rPr>
                        <a:t>Score</a:t>
                      </a:r>
                      <a:endParaRPr b="1">
                        <a:solidFill>
                          <a:srgbClr val="FFFFFF"/>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rgbClr val="3C1053"/>
                    </a:solidFill>
                  </a:tcPr>
                </a:tc>
                <a:tc>
                  <a:txBody>
                    <a:bodyPr/>
                    <a:lstStyle/>
                    <a:p>
                      <a:pPr marL="0" lvl="0" indent="0" algn="ctr" rtl="0">
                        <a:lnSpc>
                          <a:spcPct val="100000"/>
                        </a:lnSpc>
                        <a:spcBef>
                          <a:spcPts val="0"/>
                        </a:spcBef>
                        <a:spcAft>
                          <a:spcPts val="0"/>
                        </a:spcAft>
                        <a:buNone/>
                      </a:pPr>
                      <a:r>
                        <a:rPr lang="en" b="1">
                          <a:solidFill>
                            <a:srgbClr val="FFFFFF"/>
                          </a:solidFill>
                          <a:latin typeface="Public Sans"/>
                          <a:ea typeface="Public Sans"/>
                          <a:cs typeface="Public Sans"/>
                          <a:sym typeface="Public Sans"/>
                        </a:rPr>
                        <a:t>General Scoring Description</a:t>
                      </a:r>
                      <a:endParaRPr b="1">
                        <a:solidFill>
                          <a:srgbClr val="FFFFFF"/>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rgbClr val="3C1053"/>
                    </a:solidFill>
                  </a:tcPr>
                </a:tc>
                <a:extLst>
                  <a:ext uri="{0D108BD9-81ED-4DB2-BD59-A6C34878D82A}">
                    <a16:rowId xmlns:a16="http://schemas.microsoft.com/office/drawing/2014/main" val="10000"/>
                  </a:ext>
                </a:extLst>
              </a:tr>
              <a:tr h="0">
                <a:tc>
                  <a:txBody>
                    <a:bodyPr/>
                    <a:lstStyle/>
                    <a:p>
                      <a:pPr marL="0" lvl="0" indent="0" algn="ctr" rtl="0">
                        <a:lnSpc>
                          <a:spcPct val="100000"/>
                        </a:lnSpc>
                        <a:spcBef>
                          <a:spcPts val="0"/>
                        </a:spcBef>
                        <a:spcAft>
                          <a:spcPts val="0"/>
                        </a:spcAft>
                        <a:buNone/>
                      </a:pPr>
                      <a:r>
                        <a:rPr lang="en" b="1">
                          <a:solidFill>
                            <a:schemeClr val="dk2"/>
                          </a:solidFill>
                          <a:latin typeface="Public Sans"/>
                          <a:ea typeface="Public Sans"/>
                          <a:cs typeface="Public Sans"/>
                          <a:sym typeface="Public Sans"/>
                        </a:rPr>
                        <a:t>4</a:t>
                      </a:r>
                      <a:endParaRPr b="1">
                        <a:solidFill>
                          <a:schemeClr val="dk2"/>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Response includes two complete explanations and/or descriptions as required by the prompt. </a:t>
                      </a:r>
                      <a:endParaRPr i="1">
                        <a:solidFill>
                          <a:schemeClr val="dk2"/>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73600">
                <a:tc>
                  <a:txBody>
                    <a:bodyPr/>
                    <a:lstStyle/>
                    <a:p>
                      <a:pPr marL="0" lvl="0" indent="0" algn="ctr" rtl="0">
                        <a:lnSpc>
                          <a:spcPct val="100000"/>
                        </a:lnSpc>
                        <a:spcBef>
                          <a:spcPts val="0"/>
                        </a:spcBef>
                        <a:spcAft>
                          <a:spcPts val="0"/>
                        </a:spcAft>
                        <a:buNone/>
                      </a:pPr>
                      <a:r>
                        <a:rPr lang="en" b="1">
                          <a:solidFill>
                            <a:schemeClr val="dk2"/>
                          </a:solidFill>
                          <a:latin typeface="Public Sans"/>
                          <a:ea typeface="Public Sans"/>
                          <a:cs typeface="Public Sans"/>
                          <a:sym typeface="Public Sans"/>
                        </a:rPr>
                        <a:t>3</a:t>
                      </a:r>
                      <a:endParaRPr b="1">
                        <a:solidFill>
                          <a:schemeClr val="dk2"/>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The response includes one complete explanation or description as required by the prompt. The response includes an identification of a second component, but does not include enough in the response to be considered a complete explanation or description. </a:t>
                      </a:r>
                      <a:endParaRPr>
                        <a:solidFill>
                          <a:schemeClr val="dk2"/>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01450">
                <a:tc>
                  <a:txBody>
                    <a:bodyPr/>
                    <a:lstStyle/>
                    <a:p>
                      <a:pPr marL="0" lvl="0" indent="0" algn="ctr" rtl="0">
                        <a:lnSpc>
                          <a:spcPct val="100000"/>
                        </a:lnSpc>
                        <a:spcBef>
                          <a:spcPts val="0"/>
                        </a:spcBef>
                        <a:spcAft>
                          <a:spcPts val="0"/>
                        </a:spcAft>
                        <a:buNone/>
                      </a:pPr>
                      <a:r>
                        <a:rPr lang="en" b="1">
                          <a:solidFill>
                            <a:schemeClr val="dk2"/>
                          </a:solidFill>
                          <a:latin typeface="Public Sans"/>
                          <a:ea typeface="Public Sans"/>
                          <a:cs typeface="Public Sans"/>
                          <a:sym typeface="Public Sans"/>
                        </a:rPr>
                        <a:t>2</a:t>
                      </a:r>
                      <a:endParaRPr b="1">
                        <a:solidFill>
                          <a:schemeClr val="dk2"/>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The response includes one complete explanation or description as required by the prompt. </a:t>
                      </a:r>
                      <a:endParaRPr>
                        <a:solidFill>
                          <a:schemeClr val="dk2"/>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OR</a:t>
                      </a:r>
                      <a:endParaRPr>
                        <a:solidFill>
                          <a:schemeClr val="dk2"/>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The response includes the identifications of two components, but does not include enough detail in the response to be considered complete explanations or descriptions. </a:t>
                      </a:r>
                      <a:endParaRPr>
                        <a:solidFill>
                          <a:schemeClr val="dk2"/>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18600">
                <a:tc>
                  <a:txBody>
                    <a:bodyPr/>
                    <a:lstStyle/>
                    <a:p>
                      <a:pPr marL="0" lvl="0" indent="0" algn="ctr" rtl="0">
                        <a:lnSpc>
                          <a:spcPct val="100000"/>
                        </a:lnSpc>
                        <a:spcBef>
                          <a:spcPts val="0"/>
                        </a:spcBef>
                        <a:spcAft>
                          <a:spcPts val="0"/>
                        </a:spcAft>
                        <a:buNone/>
                      </a:pPr>
                      <a:r>
                        <a:rPr lang="en" b="1">
                          <a:solidFill>
                            <a:schemeClr val="dk2"/>
                          </a:solidFill>
                          <a:latin typeface="Public Sans"/>
                          <a:ea typeface="Public Sans"/>
                          <a:cs typeface="Public Sans"/>
                          <a:sym typeface="Public Sans"/>
                        </a:rPr>
                        <a:t>1</a:t>
                      </a:r>
                      <a:endParaRPr b="1">
                        <a:solidFill>
                          <a:schemeClr val="dk2"/>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The response includes an identification of one component, but does not include enough detail in the response to be considered a complete explanation or description. </a:t>
                      </a:r>
                      <a:endParaRPr>
                        <a:solidFill>
                          <a:schemeClr val="dk2"/>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OR</a:t>
                      </a:r>
                      <a:endParaRPr>
                        <a:solidFill>
                          <a:schemeClr val="dk2"/>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a:solidFill>
                            <a:schemeClr val="dk2"/>
                          </a:solidFill>
                          <a:latin typeface="Public Sans"/>
                          <a:ea typeface="Public Sans"/>
                          <a:cs typeface="Public Sans"/>
                          <a:sym typeface="Public Sans"/>
                        </a:rPr>
                        <a:t>The response includes information related to the prompt that demonstrates accurate social studies content knowledge, but does not directly address the requirements of the prompt. </a:t>
                      </a:r>
                      <a:endParaRPr>
                        <a:solidFill>
                          <a:schemeClr val="dk2"/>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06100">
                <a:tc>
                  <a:txBody>
                    <a:bodyPr/>
                    <a:lstStyle/>
                    <a:p>
                      <a:pPr marL="0" lvl="0" indent="0" algn="ctr" rtl="0">
                        <a:lnSpc>
                          <a:spcPct val="100000"/>
                        </a:lnSpc>
                        <a:spcBef>
                          <a:spcPts val="0"/>
                        </a:spcBef>
                        <a:spcAft>
                          <a:spcPts val="0"/>
                        </a:spcAft>
                        <a:buNone/>
                      </a:pPr>
                      <a:r>
                        <a:rPr lang="en" b="1">
                          <a:solidFill>
                            <a:srgbClr val="4D4D4F"/>
                          </a:solidFill>
                          <a:latin typeface="Public Sans"/>
                          <a:ea typeface="Public Sans"/>
                          <a:cs typeface="Public Sans"/>
                          <a:sym typeface="Public Sans"/>
                        </a:rPr>
                        <a:t>0</a:t>
                      </a:r>
                      <a:endParaRPr b="1">
                        <a:solidFill>
                          <a:srgbClr val="4D4D4F"/>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00000"/>
                        </a:lnSpc>
                        <a:spcBef>
                          <a:spcPts val="0"/>
                        </a:spcBef>
                        <a:spcAft>
                          <a:spcPts val="0"/>
                        </a:spcAft>
                        <a:buNone/>
                      </a:pPr>
                      <a:r>
                        <a:rPr lang="en">
                          <a:solidFill>
                            <a:srgbClr val="4D4D4F"/>
                          </a:solidFill>
                          <a:latin typeface="Public Sans"/>
                          <a:ea typeface="Public Sans"/>
                          <a:cs typeface="Public Sans"/>
                          <a:sym typeface="Public Sans"/>
                        </a:rPr>
                        <a:t>The response contains only incorrect or irrelevant information or item is left blank. </a:t>
                      </a:r>
                      <a:endParaRPr>
                        <a:solidFill>
                          <a:srgbClr val="4D4D4F"/>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786" name="Google Shape;786;p107"/>
          <p:cNvPicPr preferRelativeResize="0"/>
          <p:nvPr/>
        </p:nvPicPr>
        <p:blipFill rotWithShape="1">
          <a:blip r:embed="rId3">
            <a:alphaModFix/>
          </a:blip>
          <a:srcRect l="9696" t="4045" r="9226" b="5045"/>
          <a:stretch/>
        </p:blipFill>
        <p:spPr>
          <a:xfrm>
            <a:off x="8355630" y="45625"/>
            <a:ext cx="741900" cy="725400"/>
          </a:xfrm>
          <a:prstGeom prst="ellipse">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790"/>
        <p:cNvGrpSpPr/>
        <p:nvPr/>
      </p:nvGrpSpPr>
      <p:grpSpPr>
        <a:xfrm>
          <a:off x="0" y="0"/>
          <a:ext cx="0" cy="0"/>
          <a:chOff x="0" y="0"/>
          <a:chExt cx="0" cy="0"/>
        </a:xfrm>
      </p:grpSpPr>
      <p:sp>
        <p:nvSpPr>
          <p:cNvPr id="791" name="Google Shape;791;p10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Defining the Language </a:t>
            </a:r>
            <a:endParaRPr>
              <a:solidFill>
                <a:schemeClr val="dk1"/>
              </a:solidFill>
            </a:endParaRPr>
          </a:p>
        </p:txBody>
      </p:sp>
      <p:sp>
        <p:nvSpPr>
          <p:cNvPr id="792" name="Google Shape;792;p108"/>
          <p:cNvSpPr txBox="1">
            <a:spLocks noGrp="1"/>
          </p:cNvSpPr>
          <p:nvPr>
            <p:ph type="body" idx="1"/>
          </p:nvPr>
        </p:nvSpPr>
        <p:spPr>
          <a:xfrm>
            <a:off x="226900" y="588475"/>
            <a:ext cx="8520600" cy="3829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The language used in the CR rubric can be defined as follows: </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An </a:t>
            </a:r>
            <a:r>
              <a:rPr lang="en" b="1">
                <a:solidFill>
                  <a:schemeClr val="dk2"/>
                </a:solidFill>
              </a:rPr>
              <a:t>explanation</a:t>
            </a:r>
            <a:r>
              <a:rPr lang="en">
                <a:solidFill>
                  <a:schemeClr val="dk2"/>
                </a:solidFill>
              </a:rPr>
              <a:t> provides an answer to the prompt with information about </a:t>
            </a:r>
            <a:r>
              <a:rPr lang="en" b="1">
                <a:solidFill>
                  <a:schemeClr val="dk2"/>
                </a:solidFill>
              </a:rPr>
              <a:t>how or why </a:t>
            </a:r>
            <a:r>
              <a:rPr lang="en">
                <a:solidFill>
                  <a:schemeClr val="dk2"/>
                </a:solidFill>
              </a:rPr>
              <a:t>a component is relevant. </a:t>
            </a:r>
            <a:endParaRPr>
              <a:solidFill>
                <a:schemeClr val="dk2"/>
              </a:solidFill>
            </a:endParaRPr>
          </a:p>
          <a:p>
            <a:pPr marL="914400" lvl="1" indent="-342900" algn="l" rtl="0">
              <a:spcBef>
                <a:spcPts val="0"/>
              </a:spcBef>
              <a:spcAft>
                <a:spcPts val="0"/>
              </a:spcAft>
              <a:buClr>
                <a:schemeClr val="dk2"/>
              </a:buClr>
              <a:buSzPts val="1800"/>
              <a:buChar char="○"/>
            </a:pPr>
            <a:r>
              <a:rPr lang="en">
                <a:solidFill>
                  <a:schemeClr val="dk2"/>
                </a:solidFill>
              </a:rPr>
              <a:t>Ex. The response includes enough information to demonstrate student understanding of why an event led to an outcome. </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A </a:t>
            </a:r>
            <a:r>
              <a:rPr lang="en" b="1">
                <a:solidFill>
                  <a:schemeClr val="dk2"/>
                </a:solidFill>
              </a:rPr>
              <a:t>description</a:t>
            </a:r>
            <a:r>
              <a:rPr lang="en">
                <a:solidFill>
                  <a:schemeClr val="dk2"/>
                </a:solidFill>
              </a:rPr>
              <a:t> provides an answer to the prompt with information about </a:t>
            </a:r>
            <a:r>
              <a:rPr lang="en" b="1">
                <a:solidFill>
                  <a:schemeClr val="dk2"/>
                </a:solidFill>
              </a:rPr>
              <a:t>what </a:t>
            </a:r>
            <a:r>
              <a:rPr lang="en">
                <a:solidFill>
                  <a:schemeClr val="dk2"/>
                </a:solidFill>
              </a:rPr>
              <a:t>a component is. </a:t>
            </a:r>
            <a:endParaRPr>
              <a:solidFill>
                <a:schemeClr val="dk2"/>
              </a:solidFill>
            </a:endParaRPr>
          </a:p>
          <a:p>
            <a:pPr marL="914400" lvl="1" indent="-342900" algn="l" rtl="0">
              <a:spcBef>
                <a:spcPts val="0"/>
              </a:spcBef>
              <a:spcAft>
                <a:spcPts val="0"/>
              </a:spcAft>
              <a:buClr>
                <a:schemeClr val="dk2"/>
              </a:buClr>
              <a:buSzPts val="1800"/>
              <a:buChar char="○"/>
            </a:pPr>
            <a:r>
              <a:rPr lang="en">
                <a:solidFill>
                  <a:schemeClr val="dk2"/>
                </a:solidFill>
              </a:rPr>
              <a:t>Ex. The response includes enough information to demonstrate student understanding of what a specific event was. </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An </a:t>
            </a:r>
            <a:r>
              <a:rPr lang="en" b="1">
                <a:solidFill>
                  <a:schemeClr val="dk2"/>
                </a:solidFill>
              </a:rPr>
              <a:t>identification </a:t>
            </a:r>
            <a:r>
              <a:rPr lang="en">
                <a:solidFill>
                  <a:schemeClr val="dk2"/>
                </a:solidFill>
              </a:rPr>
              <a:t>provides a basic answer to the question, but does not include enough detail for a complete explanation or description. </a:t>
            </a:r>
            <a:endParaRPr>
              <a:solidFill>
                <a:schemeClr val="dk2"/>
              </a:solidFill>
            </a:endParaRPr>
          </a:p>
          <a:p>
            <a:pPr marL="914400" lvl="1" indent="-342900" algn="l" rtl="0">
              <a:spcBef>
                <a:spcPts val="0"/>
              </a:spcBef>
              <a:spcAft>
                <a:spcPts val="0"/>
              </a:spcAft>
              <a:buClr>
                <a:schemeClr val="dk2"/>
              </a:buClr>
              <a:buSzPts val="1800"/>
              <a:buChar char="○"/>
            </a:pPr>
            <a:r>
              <a:rPr lang="en">
                <a:solidFill>
                  <a:schemeClr val="dk2"/>
                </a:solidFill>
              </a:rPr>
              <a:t>Ex. The response includes an event, but does not give the what, </a:t>
            </a:r>
            <a:endParaRPr>
              <a:solidFill>
                <a:schemeClr val="dk2"/>
              </a:solidFill>
            </a:endParaRPr>
          </a:p>
          <a:p>
            <a:pPr marL="914400" lvl="0" indent="0" algn="l" rtl="0">
              <a:spcBef>
                <a:spcPts val="0"/>
              </a:spcBef>
              <a:spcAft>
                <a:spcPts val="0"/>
              </a:spcAft>
              <a:buNone/>
            </a:pPr>
            <a:r>
              <a:rPr lang="en">
                <a:solidFill>
                  <a:schemeClr val="dk2"/>
                </a:solidFill>
              </a:rPr>
              <a:t>how, or why to demonstrate full understanding. </a:t>
            </a:r>
            <a:endParaRPr>
              <a:solidFill>
                <a:schemeClr val="dk2"/>
              </a:solidFill>
            </a:endParaRPr>
          </a:p>
        </p:txBody>
      </p:sp>
      <p:sp>
        <p:nvSpPr>
          <p:cNvPr id="793" name="Google Shape;793;p10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794" name="Google Shape;794;p108"/>
          <p:cNvPicPr preferRelativeResize="0"/>
          <p:nvPr/>
        </p:nvPicPr>
        <p:blipFill rotWithShape="1">
          <a:blip r:embed="rId3">
            <a:alphaModFix/>
          </a:blip>
          <a:srcRect l="9696" t="4045" r="9226" b="5045"/>
          <a:stretch/>
        </p:blipFill>
        <p:spPr>
          <a:xfrm>
            <a:off x="8289575" y="45610"/>
            <a:ext cx="807900" cy="790200"/>
          </a:xfrm>
          <a:prstGeom prst="ellipse">
            <a:avLst/>
          </a:prstGeom>
          <a:noFill/>
          <a:ln>
            <a:noFill/>
          </a:ln>
        </p:spPr>
      </p:pic>
      <p:sp>
        <p:nvSpPr>
          <p:cNvPr id="795" name="Google Shape;795;p108"/>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109"/>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Pulse Check</a:t>
            </a:r>
            <a:endParaRPr>
              <a:solidFill>
                <a:schemeClr val="dk1"/>
              </a:solidFill>
            </a:endParaRPr>
          </a:p>
        </p:txBody>
      </p:sp>
      <p:sp>
        <p:nvSpPr>
          <p:cNvPr id="801" name="Google Shape;801;p10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12</a:t>
            </a:fld>
            <a:endParaRPr/>
          </a:p>
        </p:txBody>
      </p:sp>
      <p:pic>
        <p:nvPicPr>
          <p:cNvPr id="802" name="Google Shape;802;p109"/>
          <p:cNvPicPr preferRelativeResize="0"/>
          <p:nvPr/>
        </p:nvPicPr>
        <p:blipFill rotWithShape="1">
          <a:blip r:embed="rId3">
            <a:alphaModFix/>
          </a:blip>
          <a:srcRect l="9696" t="4045" r="9226" b="5045"/>
          <a:stretch/>
        </p:blipFill>
        <p:spPr>
          <a:xfrm>
            <a:off x="421722" y="1460997"/>
            <a:ext cx="1497000" cy="1464300"/>
          </a:xfrm>
          <a:prstGeom prst="ellipse">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06"/>
        <p:cNvGrpSpPr/>
        <p:nvPr/>
      </p:nvGrpSpPr>
      <p:grpSpPr>
        <a:xfrm>
          <a:off x="0" y="0"/>
          <a:ext cx="0" cy="0"/>
          <a:chOff x="0" y="0"/>
          <a:chExt cx="0" cy="0"/>
        </a:xfrm>
      </p:grpSpPr>
      <p:sp>
        <p:nvSpPr>
          <p:cNvPr id="807" name="Google Shape;807;p11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CR Prompt and Rubric</a:t>
            </a:r>
            <a:endParaRPr>
              <a:solidFill>
                <a:schemeClr val="dk1"/>
              </a:solidFill>
            </a:endParaRPr>
          </a:p>
        </p:txBody>
      </p:sp>
      <p:sp>
        <p:nvSpPr>
          <p:cNvPr id="808" name="Google Shape;808;p110"/>
          <p:cNvSpPr txBox="1">
            <a:spLocks noGrp="1"/>
          </p:cNvSpPr>
          <p:nvPr>
            <p:ph type="body" idx="1"/>
          </p:nvPr>
        </p:nvSpPr>
        <p:spPr>
          <a:xfrm>
            <a:off x="311688" y="712925"/>
            <a:ext cx="8520600" cy="27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Prompt: </a:t>
            </a:r>
            <a:r>
              <a:rPr lang="en">
                <a:solidFill>
                  <a:schemeClr val="dk2"/>
                </a:solidFill>
              </a:rPr>
              <a:t>Explain two different effects the Magna Carta had on England. </a:t>
            </a:r>
            <a:endParaRPr>
              <a:solidFill>
                <a:schemeClr val="dk2"/>
              </a:solidFill>
            </a:endParaRPr>
          </a:p>
          <a:p>
            <a:pPr marL="0" lvl="0" indent="0" algn="l" rtl="0">
              <a:spcBef>
                <a:spcPts val="0"/>
              </a:spcBef>
              <a:spcAft>
                <a:spcPts val="0"/>
              </a:spcAft>
              <a:buNone/>
            </a:pPr>
            <a:r>
              <a:rPr lang="en" b="1">
                <a:solidFill>
                  <a:schemeClr val="dk2"/>
                </a:solidFill>
              </a:rPr>
              <a:t>Example Modified Rubric: </a:t>
            </a:r>
            <a:endParaRPr b="1">
              <a:solidFill>
                <a:schemeClr val="dk2"/>
              </a:solidFill>
            </a:endParaRPr>
          </a:p>
          <a:p>
            <a:pPr marL="0" lvl="0" indent="0" algn="l" rtl="0">
              <a:spcBef>
                <a:spcPts val="0"/>
              </a:spcBef>
              <a:spcAft>
                <a:spcPts val="0"/>
              </a:spcAft>
              <a:buNone/>
            </a:pPr>
            <a:endParaRPr>
              <a:solidFill>
                <a:schemeClr val="dk2"/>
              </a:solidFill>
            </a:endParaRPr>
          </a:p>
        </p:txBody>
      </p:sp>
      <p:sp>
        <p:nvSpPr>
          <p:cNvPr id="809" name="Google Shape;809;p11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13</a:t>
            </a:fld>
            <a:endParaRPr/>
          </a:p>
        </p:txBody>
      </p:sp>
      <p:graphicFrame>
        <p:nvGraphicFramePr>
          <p:cNvPr id="810" name="Google Shape;810;p110"/>
          <p:cNvGraphicFramePr/>
          <p:nvPr/>
        </p:nvGraphicFramePr>
        <p:xfrm>
          <a:off x="359350" y="1428038"/>
          <a:ext cx="3000000" cy="3000000"/>
        </p:xfrm>
        <a:graphic>
          <a:graphicData uri="http://schemas.openxmlformats.org/drawingml/2006/table">
            <a:tbl>
              <a:tblPr bandRow="1">
                <a:noFill/>
                <a:tableStyleId>{2088740E-379A-439F-A956-CA50C422D3F8}</a:tableStyleId>
              </a:tblPr>
              <a:tblGrid>
                <a:gridCol w="698375">
                  <a:extLst>
                    <a:ext uri="{9D8B030D-6E8A-4147-A177-3AD203B41FA5}">
                      <a16:colId xmlns:a16="http://schemas.microsoft.com/office/drawing/2014/main" val="20000"/>
                    </a:ext>
                  </a:extLst>
                </a:gridCol>
                <a:gridCol w="7774575">
                  <a:extLst>
                    <a:ext uri="{9D8B030D-6E8A-4147-A177-3AD203B41FA5}">
                      <a16:colId xmlns:a16="http://schemas.microsoft.com/office/drawing/2014/main" val="20001"/>
                    </a:ext>
                  </a:extLst>
                </a:gridCol>
              </a:tblGrid>
              <a:tr h="219725">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Score</a:t>
                      </a:r>
                      <a:endParaRPr sz="13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Scoring Description</a:t>
                      </a:r>
                      <a:endParaRPr sz="13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219725">
                <a:tc>
                  <a:txBody>
                    <a:bodyPr/>
                    <a:lstStyle/>
                    <a:p>
                      <a:pPr marL="0" lvl="0" indent="0" algn="ctr" rtl="0">
                        <a:lnSpc>
                          <a:spcPct val="115000"/>
                        </a:lnSpc>
                        <a:spcBef>
                          <a:spcPts val="0"/>
                        </a:spcBef>
                        <a:spcAft>
                          <a:spcPts val="0"/>
                        </a:spcAft>
                        <a:buNone/>
                      </a:pPr>
                      <a:r>
                        <a:rPr lang="en" sz="1300" b="1">
                          <a:solidFill>
                            <a:srgbClr val="4D4D4F"/>
                          </a:solidFill>
                          <a:latin typeface="Public Sans"/>
                          <a:ea typeface="Public Sans"/>
                          <a:cs typeface="Public Sans"/>
                          <a:sym typeface="Public Sans"/>
                        </a:rPr>
                        <a:t>4</a:t>
                      </a:r>
                      <a:endParaRPr sz="13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Student correctly explains </a:t>
                      </a:r>
                      <a:r>
                        <a:rPr lang="en" sz="1300" b="1">
                          <a:solidFill>
                            <a:srgbClr val="4D4D4F"/>
                          </a:solidFill>
                          <a:latin typeface="Public Sans"/>
                          <a:ea typeface="Public Sans"/>
                          <a:cs typeface="Public Sans"/>
                          <a:sym typeface="Public Sans"/>
                        </a:rPr>
                        <a:t>two </a:t>
                      </a:r>
                      <a:r>
                        <a:rPr lang="en" sz="1300">
                          <a:solidFill>
                            <a:srgbClr val="4D4D4F"/>
                          </a:solidFill>
                          <a:latin typeface="Public Sans"/>
                          <a:ea typeface="Public Sans"/>
                          <a:cs typeface="Public Sans"/>
                          <a:sym typeface="Public Sans"/>
                        </a:rPr>
                        <a:t>different effects that the Magna Carta had on England. </a:t>
                      </a:r>
                      <a:endParaRPr sz="13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59150">
                <a:tc>
                  <a:txBody>
                    <a:bodyPr/>
                    <a:lstStyle/>
                    <a:p>
                      <a:pPr marL="0" lvl="0" indent="0" algn="ctr" rtl="0">
                        <a:lnSpc>
                          <a:spcPct val="115000"/>
                        </a:lnSpc>
                        <a:spcBef>
                          <a:spcPts val="0"/>
                        </a:spcBef>
                        <a:spcAft>
                          <a:spcPts val="0"/>
                        </a:spcAft>
                        <a:buNone/>
                      </a:pPr>
                      <a:r>
                        <a:rPr lang="en" sz="1300" b="1">
                          <a:solidFill>
                            <a:srgbClr val="4D4D4F"/>
                          </a:solidFill>
                          <a:latin typeface="Public Sans"/>
                          <a:ea typeface="Public Sans"/>
                          <a:cs typeface="Public Sans"/>
                          <a:sym typeface="Public Sans"/>
                        </a:rPr>
                        <a:t>3</a:t>
                      </a:r>
                      <a:endParaRPr sz="13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Student correctly explains </a:t>
                      </a:r>
                      <a:r>
                        <a:rPr lang="en" sz="1300" b="1">
                          <a:solidFill>
                            <a:srgbClr val="4D4D4F"/>
                          </a:solidFill>
                          <a:latin typeface="Public Sans"/>
                          <a:ea typeface="Public Sans"/>
                          <a:cs typeface="Public Sans"/>
                          <a:sym typeface="Public Sans"/>
                        </a:rPr>
                        <a:t>one</a:t>
                      </a:r>
                      <a:r>
                        <a:rPr lang="en" sz="1300">
                          <a:solidFill>
                            <a:srgbClr val="4D4D4F"/>
                          </a:solidFill>
                          <a:latin typeface="Public Sans"/>
                          <a:ea typeface="Public Sans"/>
                          <a:cs typeface="Public Sans"/>
                          <a:sym typeface="Public Sans"/>
                        </a:rPr>
                        <a:t> effect that the Magna Carta had on England.  </a:t>
                      </a:r>
                      <a:endParaRPr sz="13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AND</a:t>
                      </a:r>
                      <a:endParaRPr sz="13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Student correctly identifies a </a:t>
                      </a:r>
                      <a:r>
                        <a:rPr lang="en" sz="1300" b="1">
                          <a:solidFill>
                            <a:srgbClr val="4D4D4F"/>
                          </a:solidFill>
                          <a:latin typeface="Public Sans"/>
                          <a:ea typeface="Public Sans"/>
                          <a:cs typeface="Public Sans"/>
                          <a:sym typeface="Public Sans"/>
                        </a:rPr>
                        <a:t>second</a:t>
                      </a:r>
                      <a:r>
                        <a:rPr lang="en" sz="1300">
                          <a:solidFill>
                            <a:srgbClr val="4D4D4F"/>
                          </a:solidFill>
                          <a:latin typeface="Public Sans"/>
                          <a:ea typeface="Public Sans"/>
                          <a:cs typeface="Public Sans"/>
                          <a:sym typeface="Public Sans"/>
                        </a:rPr>
                        <a:t> effect that the Magna Carta had on England without explaining it. </a:t>
                      </a:r>
                      <a:endParaRPr sz="13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83250">
                <a:tc>
                  <a:txBody>
                    <a:bodyPr/>
                    <a:lstStyle/>
                    <a:p>
                      <a:pPr marL="0" lvl="0" indent="0" algn="ctr" rtl="0">
                        <a:lnSpc>
                          <a:spcPct val="115000"/>
                        </a:lnSpc>
                        <a:spcBef>
                          <a:spcPts val="0"/>
                        </a:spcBef>
                        <a:spcAft>
                          <a:spcPts val="0"/>
                        </a:spcAft>
                        <a:buNone/>
                      </a:pPr>
                      <a:r>
                        <a:rPr lang="en" sz="1300" b="1">
                          <a:solidFill>
                            <a:srgbClr val="4D4D4F"/>
                          </a:solidFill>
                          <a:latin typeface="Public Sans"/>
                          <a:ea typeface="Public Sans"/>
                          <a:cs typeface="Public Sans"/>
                          <a:sym typeface="Public Sans"/>
                        </a:rPr>
                        <a:t>2</a:t>
                      </a:r>
                      <a:endParaRPr sz="13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Student correctly identifies </a:t>
                      </a:r>
                      <a:r>
                        <a:rPr lang="en" sz="1300" b="1">
                          <a:solidFill>
                            <a:srgbClr val="4D4D4F"/>
                          </a:solidFill>
                          <a:latin typeface="Public Sans"/>
                          <a:ea typeface="Public Sans"/>
                          <a:cs typeface="Public Sans"/>
                          <a:sym typeface="Public Sans"/>
                        </a:rPr>
                        <a:t>two </a:t>
                      </a:r>
                      <a:r>
                        <a:rPr lang="en" sz="1300">
                          <a:solidFill>
                            <a:srgbClr val="4D4D4F"/>
                          </a:solidFill>
                          <a:latin typeface="Public Sans"/>
                          <a:ea typeface="Public Sans"/>
                          <a:cs typeface="Public Sans"/>
                          <a:sym typeface="Public Sans"/>
                        </a:rPr>
                        <a:t>different effects that the Magna Carta had on England without explaining either. </a:t>
                      </a:r>
                      <a:endParaRPr sz="13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OR</a:t>
                      </a:r>
                      <a:endParaRPr sz="13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Student correctly explains </a:t>
                      </a:r>
                      <a:r>
                        <a:rPr lang="en" sz="1300" b="1">
                          <a:solidFill>
                            <a:srgbClr val="4D4D4F"/>
                          </a:solidFill>
                          <a:latin typeface="Public Sans"/>
                          <a:ea typeface="Public Sans"/>
                          <a:cs typeface="Public Sans"/>
                          <a:sym typeface="Public Sans"/>
                        </a:rPr>
                        <a:t>one </a:t>
                      </a:r>
                      <a:r>
                        <a:rPr lang="en" sz="1300">
                          <a:solidFill>
                            <a:srgbClr val="4D4D4F"/>
                          </a:solidFill>
                          <a:latin typeface="Public Sans"/>
                          <a:ea typeface="Public Sans"/>
                          <a:cs typeface="Public Sans"/>
                          <a:sym typeface="Public Sans"/>
                        </a:rPr>
                        <a:t>effect that the Magna Carta had on England. </a:t>
                      </a:r>
                      <a:endParaRPr sz="13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878825">
                <a:tc>
                  <a:txBody>
                    <a:bodyPr/>
                    <a:lstStyle/>
                    <a:p>
                      <a:pPr marL="0" lvl="0" indent="0" algn="ctr" rtl="0">
                        <a:lnSpc>
                          <a:spcPct val="115000"/>
                        </a:lnSpc>
                        <a:spcBef>
                          <a:spcPts val="0"/>
                        </a:spcBef>
                        <a:spcAft>
                          <a:spcPts val="0"/>
                        </a:spcAft>
                        <a:buNone/>
                      </a:pPr>
                      <a:r>
                        <a:rPr lang="en" sz="1300" b="1">
                          <a:solidFill>
                            <a:srgbClr val="4D4D4F"/>
                          </a:solidFill>
                          <a:latin typeface="Public Sans"/>
                          <a:ea typeface="Public Sans"/>
                          <a:cs typeface="Public Sans"/>
                          <a:sym typeface="Public Sans"/>
                        </a:rPr>
                        <a:t>1</a:t>
                      </a:r>
                      <a:endParaRPr sz="13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Student correctly identifies </a:t>
                      </a:r>
                      <a:r>
                        <a:rPr lang="en" sz="1300" b="1">
                          <a:solidFill>
                            <a:srgbClr val="4D4D4F"/>
                          </a:solidFill>
                          <a:latin typeface="Public Sans"/>
                          <a:ea typeface="Public Sans"/>
                          <a:cs typeface="Public Sans"/>
                          <a:sym typeface="Public Sans"/>
                        </a:rPr>
                        <a:t>one </a:t>
                      </a:r>
                      <a:r>
                        <a:rPr lang="en" sz="1300">
                          <a:solidFill>
                            <a:srgbClr val="4D4D4F"/>
                          </a:solidFill>
                          <a:latin typeface="Public Sans"/>
                          <a:ea typeface="Public Sans"/>
                          <a:cs typeface="Public Sans"/>
                          <a:sym typeface="Public Sans"/>
                        </a:rPr>
                        <a:t>effect that the Magna Carta has on England. </a:t>
                      </a:r>
                      <a:endParaRPr sz="13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OR </a:t>
                      </a:r>
                      <a:endParaRPr sz="13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Student includes correct information related to the prompt that demonstrates some student content knowledge about the Magna Carta. </a:t>
                      </a:r>
                      <a:endParaRPr sz="13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24175">
                <a:tc>
                  <a:txBody>
                    <a:bodyPr/>
                    <a:lstStyle/>
                    <a:p>
                      <a:pPr marL="0" lvl="0" indent="0" algn="ctr" rtl="0">
                        <a:lnSpc>
                          <a:spcPct val="115000"/>
                        </a:lnSpc>
                        <a:spcBef>
                          <a:spcPts val="0"/>
                        </a:spcBef>
                        <a:spcAft>
                          <a:spcPts val="0"/>
                        </a:spcAft>
                        <a:buNone/>
                      </a:pPr>
                      <a:r>
                        <a:rPr lang="en" sz="1300" b="1">
                          <a:solidFill>
                            <a:srgbClr val="4D4D4F"/>
                          </a:solidFill>
                          <a:latin typeface="Public Sans"/>
                          <a:ea typeface="Public Sans"/>
                          <a:cs typeface="Public Sans"/>
                          <a:sym typeface="Public Sans"/>
                        </a:rPr>
                        <a:t>0</a:t>
                      </a:r>
                      <a:endParaRPr sz="13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The response contained only incorrect or irrelevant information or the item was left blank.</a:t>
                      </a:r>
                      <a:endParaRPr sz="13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811" name="Google Shape;811;p110"/>
          <p:cNvPicPr preferRelativeResize="0"/>
          <p:nvPr/>
        </p:nvPicPr>
        <p:blipFill rotWithShape="1">
          <a:blip r:embed="rId3">
            <a:alphaModFix/>
          </a:blip>
          <a:srcRect l="9696" t="4045" r="9226" b="5045"/>
          <a:stretch/>
        </p:blipFill>
        <p:spPr>
          <a:xfrm>
            <a:off x="8154900" y="40800"/>
            <a:ext cx="888900" cy="869400"/>
          </a:xfrm>
          <a:prstGeom prst="ellipse">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15"/>
        <p:cNvGrpSpPr/>
        <p:nvPr/>
      </p:nvGrpSpPr>
      <p:grpSpPr>
        <a:xfrm>
          <a:off x="0" y="0"/>
          <a:ext cx="0" cy="0"/>
          <a:chOff x="0" y="0"/>
          <a:chExt cx="0" cy="0"/>
        </a:xfrm>
      </p:grpSpPr>
      <p:sp>
        <p:nvSpPr>
          <p:cNvPr id="816" name="Google Shape;816;p111"/>
          <p:cNvSpPr txBox="1">
            <a:spLocks noGrp="1"/>
          </p:cNvSpPr>
          <p:nvPr>
            <p:ph type="title"/>
          </p:nvPr>
        </p:nvSpPr>
        <p:spPr>
          <a:xfrm>
            <a:off x="311700" y="122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What’s the score for this response?</a:t>
            </a:r>
            <a:endParaRPr>
              <a:solidFill>
                <a:schemeClr val="dk1"/>
              </a:solidFill>
            </a:endParaRPr>
          </a:p>
        </p:txBody>
      </p:sp>
      <p:sp>
        <p:nvSpPr>
          <p:cNvPr id="817" name="Google Shape;817;p11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14</a:t>
            </a:fld>
            <a:endParaRPr/>
          </a:p>
        </p:txBody>
      </p:sp>
      <p:graphicFrame>
        <p:nvGraphicFramePr>
          <p:cNvPr id="818" name="Google Shape;818;p111"/>
          <p:cNvGraphicFramePr/>
          <p:nvPr/>
        </p:nvGraphicFramePr>
        <p:xfrm>
          <a:off x="419825" y="1134338"/>
          <a:ext cx="3000000" cy="3000000"/>
        </p:xfrm>
        <a:graphic>
          <a:graphicData uri="http://schemas.openxmlformats.org/drawingml/2006/table">
            <a:tbl>
              <a:tblPr>
                <a:noFill/>
                <a:tableStyleId>{0B4C1E89-AA29-4D2A-92DD-FC235B751DBA}</a:tableStyleId>
              </a:tblPr>
              <a:tblGrid>
                <a:gridCol w="1803850">
                  <a:extLst>
                    <a:ext uri="{9D8B030D-6E8A-4147-A177-3AD203B41FA5}">
                      <a16:colId xmlns:a16="http://schemas.microsoft.com/office/drawing/2014/main" val="20000"/>
                    </a:ext>
                  </a:extLst>
                </a:gridCol>
                <a:gridCol w="6324975">
                  <a:extLst>
                    <a:ext uri="{9D8B030D-6E8A-4147-A177-3AD203B41FA5}">
                      <a16:colId xmlns:a16="http://schemas.microsoft.com/office/drawing/2014/main" val="20001"/>
                    </a:ext>
                  </a:extLst>
                </a:gridCol>
              </a:tblGrid>
              <a:tr h="1469425">
                <a:tc>
                  <a:txBody>
                    <a:bodyPr/>
                    <a:lstStyle/>
                    <a:p>
                      <a:pPr marL="0" lvl="0" indent="0" algn="ctr" rtl="0">
                        <a:lnSpc>
                          <a:spcPct val="115000"/>
                        </a:lnSpc>
                        <a:spcBef>
                          <a:spcPts val="0"/>
                        </a:spcBef>
                        <a:spcAft>
                          <a:spcPts val="0"/>
                        </a:spcAft>
                        <a:buNone/>
                      </a:pPr>
                      <a:r>
                        <a:rPr lang="en" b="1">
                          <a:solidFill>
                            <a:schemeClr val="lt1"/>
                          </a:solidFill>
                        </a:rPr>
                        <a:t>Sample Response</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a:t>One effect of the Magna Carta was </a:t>
                      </a:r>
                      <a:r>
                        <a:rPr lang="en">
                          <a:highlight>
                            <a:srgbClr val="FFFFCC"/>
                          </a:highlight>
                        </a:rPr>
                        <a:t>it limited the monarch’s power</a:t>
                      </a:r>
                      <a:r>
                        <a:rPr lang="en"/>
                        <a:t> </a:t>
                      </a:r>
                      <a:r>
                        <a:rPr lang="en" u="sng"/>
                        <a:t>by establishing the rule of law</a:t>
                      </a:r>
                      <a:r>
                        <a:rPr lang="en"/>
                        <a:t>. Another effect of the Magna Carta is </a:t>
                      </a:r>
                      <a:r>
                        <a:rPr lang="en">
                          <a:highlight>
                            <a:srgbClr val="FFFFCC"/>
                          </a:highlight>
                        </a:rPr>
                        <a:t>it ensured a fair trial by jury</a:t>
                      </a:r>
                      <a:r>
                        <a:rPr lang="en"/>
                        <a:t>.</a:t>
                      </a:r>
                      <a:endParaRPr u="sng"/>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19" name="Google Shape;819;p111"/>
          <p:cNvGraphicFramePr/>
          <p:nvPr/>
        </p:nvGraphicFramePr>
        <p:xfrm>
          <a:off x="419825" y="2603763"/>
          <a:ext cx="3000000" cy="3000000"/>
        </p:xfrm>
        <a:graphic>
          <a:graphicData uri="http://schemas.openxmlformats.org/drawingml/2006/table">
            <a:tbl>
              <a:tblPr>
                <a:noFill/>
                <a:tableStyleId>{2F291333-5F76-443D-B948-7BEC18E367F0}</a:tableStyleId>
              </a:tblPr>
              <a:tblGrid>
                <a:gridCol w="1803850">
                  <a:extLst>
                    <a:ext uri="{9D8B030D-6E8A-4147-A177-3AD203B41FA5}">
                      <a16:colId xmlns:a16="http://schemas.microsoft.com/office/drawing/2014/main" val="20000"/>
                    </a:ext>
                  </a:extLst>
                </a:gridCol>
                <a:gridCol w="6324975">
                  <a:extLst>
                    <a:ext uri="{9D8B030D-6E8A-4147-A177-3AD203B41FA5}">
                      <a16:colId xmlns:a16="http://schemas.microsoft.com/office/drawing/2014/main" val="20001"/>
                    </a:ext>
                  </a:extLst>
                </a:gridCol>
              </a:tblGrid>
              <a:tr h="1200025">
                <a:tc>
                  <a:txBody>
                    <a:bodyPr/>
                    <a:lstStyle/>
                    <a:p>
                      <a:pPr marL="0" lvl="0" indent="0" algn="ctr" rtl="0">
                        <a:lnSpc>
                          <a:spcPct val="115000"/>
                        </a:lnSpc>
                        <a:spcBef>
                          <a:spcPts val="0"/>
                        </a:spcBef>
                        <a:spcAft>
                          <a:spcPts val="0"/>
                        </a:spcAft>
                        <a:buNone/>
                      </a:pPr>
                      <a:r>
                        <a:rPr lang="en" b="1">
                          <a:solidFill>
                            <a:schemeClr val="lt1"/>
                          </a:solidFill>
                        </a:rPr>
                        <a:t>Annotations</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a:latin typeface="Public Sans"/>
                          <a:ea typeface="Public Sans"/>
                          <a:cs typeface="Public Sans"/>
                          <a:sym typeface="Public Sans"/>
                        </a:rPr>
                        <a:t>The sample response includes </a:t>
                      </a:r>
                      <a:r>
                        <a:rPr lang="en">
                          <a:highlight>
                            <a:srgbClr val="FFFFCC"/>
                          </a:highlight>
                          <a:latin typeface="Public Sans"/>
                          <a:ea typeface="Public Sans"/>
                          <a:cs typeface="Public Sans"/>
                          <a:sym typeface="Public Sans"/>
                        </a:rPr>
                        <a:t>two different effects</a:t>
                      </a:r>
                      <a:r>
                        <a:rPr lang="en">
                          <a:latin typeface="Public Sans"/>
                          <a:ea typeface="Public Sans"/>
                          <a:cs typeface="Public Sans"/>
                          <a:sym typeface="Public Sans"/>
                        </a:rPr>
                        <a:t> the Magna Carta had on England </a:t>
                      </a:r>
                      <a:r>
                        <a:rPr lang="en" u="sng">
                          <a:latin typeface="Public Sans"/>
                          <a:ea typeface="Public Sans"/>
                          <a:cs typeface="Public Sans"/>
                          <a:sym typeface="Public Sans"/>
                        </a:rPr>
                        <a:t>with only one complete explanation</a:t>
                      </a:r>
                      <a:r>
                        <a:rPr lang="en">
                          <a:latin typeface="Public Sans"/>
                          <a:ea typeface="Public Sans"/>
                          <a:cs typeface="Public Sans"/>
                          <a:sym typeface="Public Sans"/>
                        </a:rPr>
                        <a:t>.</a:t>
                      </a:r>
                      <a:endParaRPr>
                        <a:latin typeface="Public Sans"/>
                        <a:ea typeface="Public Sans"/>
                        <a:cs typeface="Public Sans"/>
                        <a:sym typeface="Public Sans"/>
                      </a:endParaRPr>
                    </a:p>
                    <a:p>
                      <a:pPr marL="0" lvl="0" indent="0" algn="l" rtl="0">
                        <a:lnSpc>
                          <a:spcPct val="115000"/>
                        </a:lnSpc>
                        <a:spcBef>
                          <a:spcPts val="0"/>
                        </a:spcBef>
                        <a:spcAft>
                          <a:spcPts val="0"/>
                        </a:spcAft>
                        <a:buNone/>
                      </a:pPr>
                      <a:endParaRPr>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This response scores </a:t>
                      </a:r>
                      <a:r>
                        <a:rPr lang="en" b="1">
                          <a:solidFill>
                            <a:srgbClr val="4D4D4F"/>
                          </a:solidFill>
                          <a:latin typeface="Public Sans"/>
                          <a:ea typeface="Public Sans"/>
                          <a:cs typeface="Public Sans"/>
                          <a:sym typeface="Public Sans"/>
                        </a:rPr>
                        <a:t>3 points.</a:t>
                      </a:r>
                      <a:endParaRPr/>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20" name="Google Shape;820;p111"/>
          <p:cNvPicPr preferRelativeResize="0"/>
          <p:nvPr/>
        </p:nvPicPr>
        <p:blipFill rotWithShape="1">
          <a:blip r:embed="rId3">
            <a:alphaModFix/>
          </a:blip>
          <a:srcRect l="9696" t="4045" r="9226" b="5045"/>
          <a:stretch/>
        </p:blipFill>
        <p:spPr>
          <a:xfrm>
            <a:off x="8171250" y="67500"/>
            <a:ext cx="857100" cy="838200"/>
          </a:xfrm>
          <a:prstGeom prst="ellipse">
            <a:avLst/>
          </a:prstGeom>
          <a:noFill/>
          <a:ln>
            <a:noFill/>
          </a:ln>
        </p:spPr>
      </p:pic>
      <p:sp>
        <p:nvSpPr>
          <p:cNvPr id="821" name="Google Shape;821;p111"/>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
                                        </p:tgtEl>
                                        <p:attrNameLst>
                                          <p:attrName>style.visibility</p:attrName>
                                        </p:attrNameLst>
                                      </p:cBhvr>
                                      <p:to>
                                        <p:strVal val="visible"/>
                                      </p:to>
                                    </p:set>
                                    <p:animEffect transition="in" filter="fade">
                                      <p:cBhvr>
                                        <p:cTn id="7" dur="1000"/>
                                        <p:tgtEl>
                                          <p:spTgt spid="8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p112"/>
          <p:cNvSpPr txBox="1">
            <a:spLocks noGrp="1"/>
          </p:cNvSpPr>
          <p:nvPr>
            <p:ph type="title"/>
          </p:nvPr>
        </p:nvSpPr>
        <p:spPr>
          <a:xfrm>
            <a:off x="311700" y="122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What’s the score for this response?</a:t>
            </a:r>
            <a:endParaRPr>
              <a:solidFill>
                <a:schemeClr val="dk1"/>
              </a:solidFill>
            </a:endParaRPr>
          </a:p>
        </p:txBody>
      </p:sp>
      <p:sp>
        <p:nvSpPr>
          <p:cNvPr id="827" name="Google Shape;827;p11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15</a:t>
            </a:fld>
            <a:endParaRPr/>
          </a:p>
        </p:txBody>
      </p:sp>
      <p:graphicFrame>
        <p:nvGraphicFramePr>
          <p:cNvPr id="828" name="Google Shape;828;p112"/>
          <p:cNvGraphicFramePr/>
          <p:nvPr/>
        </p:nvGraphicFramePr>
        <p:xfrm>
          <a:off x="419825" y="1134338"/>
          <a:ext cx="3000000" cy="3000000"/>
        </p:xfrm>
        <a:graphic>
          <a:graphicData uri="http://schemas.openxmlformats.org/drawingml/2006/table">
            <a:tbl>
              <a:tblPr>
                <a:noFill/>
                <a:tableStyleId>{0B4C1E89-AA29-4D2A-92DD-FC235B751DBA}</a:tableStyleId>
              </a:tblPr>
              <a:tblGrid>
                <a:gridCol w="1720100">
                  <a:extLst>
                    <a:ext uri="{9D8B030D-6E8A-4147-A177-3AD203B41FA5}">
                      <a16:colId xmlns:a16="http://schemas.microsoft.com/office/drawing/2014/main" val="20000"/>
                    </a:ext>
                  </a:extLst>
                </a:gridCol>
                <a:gridCol w="6031325">
                  <a:extLst>
                    <a:ext uri="{9D8B030D-6E8A-4147-A177-3AD203B41FA5}">
                      <a16:colId xmlns:a16="http://schemas.microsoft.com/office/drawing/2014/main" val="20001"/>
                    </a:ext>
                  </a:extLst>
                </a:gridCol>
              </a:tblGrid>
              <a:tr h="1469425">
                <a:tc>
                  <a:txBody>
                    <a:bodyPr/>
                    <a:lstStyle/>
                    <a:p>
                      <a:pPr marL="0" lvl="0" indent="0" algn="ctr" rtl="0">
                        <a:lnSpc>
                          <a:spcPct val="115000"/>
                        </a:lnSpc>
                        <a:spcBef>
                          <a:spcPts val="0"/>
                        </a:spcBef>
                        <a:spcAft>
                          <a:spcPts val="0"/>
                        </a:spcAft>
                        <a:buNone/>
                      </a:pPr>
                      <a:r>
                        <a:rPr lang="en" b="1">
                          <a:solidFill>
                            <a:schemeClr val="lt1"/>
                          </a:solidFill>
                        </a:rPr>
                        <a:t>Sample Response</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457200" lvl="0" indent="-317500" algn="l" rtl="0">
                        <a:lnSpc>
                          <a:spcPct val="115000"/>
                        </a:lnSpc>
                        <a:spcBef>
                          <a:spcPts val="0"/>
                        </a:spcBef>
                        <a:spcAft>
                          <a:spcPts val="0"/>
                        </a:spcAft>
                        <a:buSzPts val="1400"/>
                        <a:buFont typeface="Public Sans"/>
                        <a:buChar char="●"/>
                      </a:pPr>
                      <a:r>
                        <a:rPr lang="en">
                          <a:latin typeface="Public Sans"/>
                          <a:ea typeface="Public Sans"/>
                          <a:cs typeface="Public Sans"/>
                          <a:sym typeface="Public Sans"/>
                        </a:rPr>
                        <a:t>Effect #1 - Magna Carta</a:t>
                      </a:r>
                      <a:r>
                        <a:rPr lang="en">
                          <a:highlight>
                            <a:srgbClr val="FFFFCC"/>
                          </a:highlight>
                          <a:latin typeface="Public Sans"/>
                          <a:ea typeface="Public Sans"/>
                          <a:cs typeface="Public Sans"/>
                          <a:sym typeface="Public Sans"/>
                        </a:rPr>
                        <a:t> limited the monarch’s power</a:t>
                      </a:r>
                      <a:endParaRPr>
                        <a:highlight>
                          <a:srgbClr val="FFFFCC"/>
                        </a:highlight>
                        <a:latin typeface="Public Sans"/>
                        <a:ea typeface="Public Sans"/>
                        <a:cs typeface="Public Sans"/>
                        <a:sym typeface="Public Sans"/>
                      </a:endParaRPr>
                    </a:p>
                    <a:p>
                      <a:pPr marL="457200" lvl="0" indent="-317500" algn="l" rtl="0">
                        <a:lnSpc>
                          <a:spcPct val="115000"/>
                        </a:lnSpc>
                        <a:spcBef>
                          <a:spcPts val="0"/>
                        </a:spcBef>
                        <a:spcAft>
                          <a:spcPts val="0"/>
                        </a:spcAft>
                        <a:buSzPts val="1400"/>
                        <a:buFont typeface="Public Sans"/>
                        <a:buChar char="●"/>
                      </a:pPr>
                      <a:r>
                        <a:rPr lang="en" u="sng">
                          <a:latin typeface="Public Sans"/>
                          <a:ea typeface="Public Sans"/>
                          <a:cs typeface="Public Sans"/>
                          <a:sym typeface="Public Sans"/>
                        </a:rPr>
                        <a:t>established the rule of law</a:t>
                      </a:r>
                      <a:endParaRPr u="sng">
                        <a:latin typeface="Public Sans"/>
                        <a:ea typeface="Public Sans"/>
                        <a:cs typeface="Public Sans"/>
                        <a:sym typeface="Public Sans"/>
                      </a:endParaRPr>
                    </a:p>
                    <a:p>
                      <a:pPr marL="457200" lvl="0" indent="-317500" algn="l" rtl="0">
                        <a:lnSpc>
                          <a:spcPct val="115000"/>
                        </a:lnSpc>
                        <a:spcBef>
                          <a:spcPts val="0"/>
                        </a:spcBef>
                        <a:spcAft>
                          <a:spcPts val="0"/>
                        </a:spcAft>
                        <a:buSzPts val="1400"/>
                        <a:buFont typeface="Public Sans"/>
                        <a:buChar char="●"/>
                      </a:pPr>
                      <a:r>
                        <a:rPr lang="en" u="sng">
                          <a:latin typeface="Public Sans"/>
                          <a:ea typeface="Public Sans"/>
                          <a:cs typeface="Public Sans"/>
                          <a:sym typeface="Public Sans"/>
                        </a:rPr>
                        <a:t>Effect #2 - </a:t>
                      </a:r>
                      <a:r>
                        <a:rPr lang="en">
                          <a:highlight>
                            <a:srgbClr val="FFFFCC"/>
                          </a:highlight>
                          <a:latin typeface="Public Sans"/>
                          <a:ea typeface="Public Sans"/>
                          <a:cs typeface="Public Sans"/>
                          <a:sym typeface="Public Sans"/>
                        </a:rPr>
                        <a:t>ensured a fair trial by jury</a:t>
                      </a:r>
                      <a:endParaRPr>
                        <a:highlight>
                          <a:srgbClr val="FFFFCC"/>
                        </a:highlight>
                        <a:latin typeface="Public Sans"/>
                        <a:ea typeface="Public Sans"/>
                        <a:cs typeface="Public Sans"/>
                        <a:sym typeface="Public Sans"/>
                      </a:endParaRPr>
                    </a:p>
                    <a:p>
                      <a:pPr marL="457200" lvl="0" indent="-317500" algn="l" rtl="0">
                        <a:lnSpc>
                          <a:spcPct val="115000"/>
                        </a:lnSpc>
                        <a:spcBef>
                          <a:spcPts val="0"/>
                        </a:spcBef>
                        <a:spcAft>
                          <a:spcPts val="0"/>
                        </a:spcAft>
                        <a:buSzPts val="1400"/>
                        <a:buFont typeface="Public Sans"/>
                        <a:buChar char="●"/>
                      </a:pPr>
                      <a:r>
                        <a:rPr lang="en" u="sng">
                          <a:latin typeface="Public Sans"/>
                          <a:ea typeface="Public Sans"/>
                          <a:cs typeface="Public Sans"/>
                          <a:sym typeface="Public Sans"/>
                        </a:rPr>
                        <a:t>stated no man could go to prison without being judged by his equals</a:t>
                      </a:r>
                      <a:endParaRPr>
                        <a:latin typeface="Public Sans"/>
                        <a:ea typeface="Public Sans"/>
                        <a:cs typeface="Public Sans"/>
                        <a:sym typeface="Public Sans"/>
                      </a:endParaRPr>
                    </a:p>
                    <a:p>
                      <a:pPr marL="0" lvl="0" indent="0" algn="l" rtl="0">
                        <a:lnSpc>
                          <a:spcPct val="115000"/>
                        </a:lnSpc>
                        <a:spcBef>
                          <a:spcPts val="0"/>
                        </a:spcBef>
                        <a:spcAft>
                          <a:spcPts val="0"/>
                        </a:spcAft>
                        <a:buNone/>
                      </a:pPr>
                      <a:endParaRPr u="sng"/>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29" name="Google Shape;829;p112"/>
          <p:cNvGraphicFramePr/>
          <p:nvPr/>
        </p:nvGraphicFramePr>
        <p:xfrm>
          <a:off x="419825" y="2674838"/>
          <a:ext cx="3000000" cy="3000000"/>
        </p:xfrm>
        <a:graphic>
          <a:graphicData uri="http://schemas.openxmlformats.org/drawingml/2006/table">
            <a:tbl>
              <a:tblPr>
                <a:noFill/>
                <a:tableStyleId>{2F291333-5F76-443D-B948-7BEC18E367F0}</a:tableStyleId>
              </a:tblPr>
              <a:tblGrid>
                <a:gridCol w="1720100">
                  <a:extLst>
                    <a:ext uri="{9D8B030D-6E8A-4147-A177-3AD203B41FA5}">
                      <a16:colId xmlns:a16="http://schemas.microsoft.com/office/drawing/2014/main" val="20000"/>
                    </a:ext>
                  </a:extLst>
                </a:gridCol>
                <a:gridCol w="6031325">
                  <a:extLst>
                    <a:ext uri="{9D8B030D-6E8A-4147-A177-3AD203B41FA5}">
                      <a16:colId xmlns:a16="http://schemas.microsoft.com/office/drawing/2014/main" val="20001"/>
                    </a:ext>
                  </a:extLst>
                </a:gridCol>
              </a:tblGrid>
              <a:tr h="1098175">
                <a:tc>
                  <a:txBody>
                    <a:bodyPr/>
                    <a:lstStyle/>
                    <a:p>
                      <a:pPr marL="0" lvl="0" indent="0" algn="ctr" rtl="0">
                        <a:lnSpc>
                          <a:spcPct val="115000"/>
                        </a:lnSpc>
                        <a:spcBef>
                          <a:spcPts val="0"/>
                        </a:spcBef>
                        <a:spcAft>
                          <a:spcPts val="0"/>
                        </a:spcAft>
                        <a:buNone/>
                      </a:pPr>
                      <a:r>
                        <a:rPr lang="en" b="1">
                          <a:solidFill>
                            <a:schemeClr val="lt1"/>
                          </a:solidFill>
                        </a:rPr>
                        <a:t>Annotations</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a:t>The sample response includes </a:t>
                      </a:r>
                      <a:r>
                        <a:rPr lang="en">
                          <a:highlight>
                            <a:srgbClr val="FFFFCC"/>
                          </a:highlight>
                        </a:rPr>
                        <a:t>two different effects</a:t>
                      </a:r>
                      <a:r>
                        <a:rPr lang="en"/>
                        <a:t> the Magna Carta had on England </a:t>
                      </a:r>
                      <a:r>
                        <a:rPr lang="en" u="sng"/>
                        <a:t>with explanations of both</a:t>
                      </a:r>
                      <a:r>
                        <a:rPr lang="en"/>
                        <a:t>.</a:t>
                      </a:r>
                      <a:endParaRPr/>
                    </a:p>
                    <a:p>
                      <a:pPr marL="0" lvl="0" indent="0" algn="l"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This response scores </a:t>
                      </a:r>
                      <a:r>
                        <a:rPr lang="en" b="1">
                          <a:solidFill>
                            <a:srgbClr val="4D4D4F"/>
                          </a:solidFill>
                          <a:latin typeface="Public Sans"/>
                          <a:ea typeface="Public Sans"/>
                          <a:cs typeface="Public Sans"/>
                          <a:sym typeface="Public Sans"/>
                        </a:rPr>
                        <a:t>4 points.</a:t>
                      </a:r>
                      <a:endParaRPr/>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30" name="Google Shape;830;p112"/>
          <p:cNvPicPr preferRelativeResize="0"/>
          <p:nvPr/>
        </p:nvPicPr>
        <p:blipFill rotWithShape="1">
          <a:blip r:embed="rId3">
            <a:alphaModFix/>
          </a:blip>
          <a:srcRect l="9696" t="4045" r="9226" b="5045"/>
          <a:stretch/>
        </p:blipFill>
        <p:spPr>
          <a:xfrm>
            <a:off x="8171250" y="67500"/>
            <a:ext cx="857100" cy="838200"/>
          </a:xfrm>
          <a:prstGeom prst="ellipse">
            <a:avLst/>
          </a:prstGeom>
          <a:noFill/>
          <a:ln>
            <a:noFill/>
          </a:ln>
        </p:spPr>
      </p:pic>
      <p:sp>
        <p:nvSpPr>
          <p:cNvPr id="831" name="Google Shape;831;p112"/>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9"/>
                                        </p:tgtEl>
                                        <p:attrNameLst>
                                          <p:attrName>style.visibility</p:attrName>
                                        </p:attrNameLst>
                                      </p:cBhvr>
                                      <p:to>
                                        <p:strVal val="visible"/>
                                      </p:to>
                                    </p:set>
                                    <p:animEffect transition="in" filter="fade">
                                      <p:cBhvr>
                                        <p:cTn id="7" dur="1000"/>
                                        <p:tgtEl>
                                          <p:spTgt spid="8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5"/>
        <p:cNvGrpSpPr/>
        <p:nvPr/>
      </p:nvGrpSpPr>
      <p:grpSpPr>
        <a:xfrm>
          <a:off x="0" y="0"/>
          <a:ext cx="0" cy="0"/>
          <a:chOff x="0" y="0"/>
          <a:chExt cx="0" cy="0"/>
        </a:xfrm>
      </p:grpSpPr>
      <p:sp>
        <p:nvSpPr>
          <p:cNvPr id="836" name="Google Shape;836;p11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16</a:t>
            </a:fld>
            <a:endParaRPr/>
          </a:p>
        </p:txBody>
      </p:sp>
      <p:graphicFrame>
        <p:nvGraphicFramePr>
          <p:cNvPr id="837" name="Google Shape;837;p113"/>
          <p:cNvGraphicFramePr/>
          <p:nvPr/>
        </p:nvGraphicFramePr>
        <p:xfrm>
          <a:off x="453775" y="1130600"/>
          <a:ext cx="3000000" cy="3000000"/>
        </p:xfrm>
        <a:graphic>
          <a:graphicData uri="http://schemas.openxmlformats.org/drawingml/2006/table">
            <a:tbl>
              <a:tblPr>
                <a:noFill/>
                <a:tableStyleId>{0B4C1E89-AA29-4D2A-92DD-FC235B751DBA}</a:tableStyleId>
              </a:tblPr>
              <a:tblGrid>
                <a:gridCol w="1713550">
                  <a:extLst>
                    <a:ext uri="{9D8B030D-6E8A-4147-A177-3AD203B41FA5}">
                      <a16:colId xmlns:a16="http://schemas.microsoft.com/office/drawing/2014/main" val="20000"/>
                    </a:ext>
                  </a:extLst>
                </a:gridCol>
                <a:gridCol w="6008450">
                  <a:extLst>
                    <a:ext uri="{9D8B030D-6E8A-4147-A177-3AD203B41FA5}">
                      <a16:colId xmlns:a16="http://schemas.microsoft.com/office/drawing/2014/main" val="20001"/>
                    </a:ext>
                  </a:extLst>
                </a:gridCol>
              </a:tblGrid>
              <a:tr h="1232700">
                <a:tc>
                  <a:txBody>
                    <a:bodyPr/>
                    <a:lstStyle/>
                    <a:p>
                      <a:pPr marL="0" lvl="0" indent="0" algn="ctr" rtl="0">
                        <a:lnSpc>
                          <a:spcPct val="115000"/>
                        </a:lnSpc>
                        <a:spcBef>
                          <a:spcPts val="0"/>
                        </a:spcBef>
                        <a:spcAft>
                          <a:spcPts val="0"/>
                        </a:spcAft>
                        <a:buNone/>
                      </a:pPr>
                      <a:r>
                        <a:rPr lang="en" b="1">
                          <a:solidFill>
                            <a:schemeClr val="lt1"/>
                          </a:solidFill>
                        </a:rPr>
                        <a:t>Sample Response</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a:latin typeface="Public Sans"/>
                          <a:ea typeface="Public Sans"/>
                          <a:cs typeface="Public Sans"/>
                          <a:sym typeface="Public Sans"/>
                        </a:rPr>
                        <a:t>two afects of the Manga Carta are </a:t>
                      </a:r>
                      <a:r>
                        <a:rPr lang="en">
                          <a:highlight>
                            <a:srgbClr val="FFFFCC"/>
                          </a:highlight>
                          <a:latin typeface="Public Sans"/>
                          <a:ea typeface="Public Sans"/>
                          <a:cs typeface="Public Sans"/>
                          <a:sym typeface="Public Sans"/>
                        </a:rPr>
                        <a:t>it limit the monarchs power </a:t>
                      </a:r>
                      <a:r>
                        <a:rPr lang="en">
                          <a:latin typeface="Public Sans"/>
                          <a:ea typeface="Public Sans"/>
                          <a:cs typeface="Public Sans"/>
                          <a:sym typeface="Public Sans"/>
                        </a:rPr>
                        <a:t>and </a:t>
                      </a:r>
                      <a:r>
                        <a:rPr lang="en">
                          <a:highlight>
                            <a:srgbClr val="FFFFCC"/>
                          </a:highlight>
                          <a:latin typeface="Public Sans"/>
                          <a:ea typeface="Public Sans"/>
                          <a:cs typeface="Public Sans"/>
                          <a:sym typeface="Public Sans"/>
                        </a:rPr>
                        <a:t>insure a fair trial by jurie.</a:t>
                      </a:r>
                      <a:endParaRPr u="sng"/>
                    </a:p>
                  </a:txBody>
                  <a:tcPr marL="27300" marR="27300" marT="27300" marB="27300">
                    <a:lnL w="12700" cap="flat" cmpd="sng">
                      <a:solidFill>
                        <a:schemeClr val="accent1"/>
                      </a:solidFill>
                      <a:prstDash val="solid"/>
                      <a:round/>
                      <a:headEnd type="none" w="sm" len="sm"/>
                      <a:tailEnd type="none" w="sm" len="sm"/>
                    </a:lnL>
                    <a:lnR w="1905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838" name="Google Shape;838;p113"/>
          <p:cNvGraphicFramePr/>
          <p:nvPr/>
        </p:nvGraphicFramePr>
        <p:xfrm>
          <a:off x="453775" y="2354825"/>
          <a:ext cx="3000000" cy="3000000"/>
        </p:xfrm>
        <a:graphic>
          <a:graphicData uri="http://schemas.openxmlformats.org/drawingml/2006/table">
            <a:tbl>
              <a:tblPr>
                <a:noFill/>
                <a:tableStyleId>{0B4C1E89-AA29-4D2A-92DD-FC235B751DBA}</a:tableStyleId>
              </a:tblPr>
              <a:tblGrid>
                <a:gridCol w="1713550">
                  <a:extLst>
                    <a:ext uri="{9D8B030D-6E8A-4147-A177-3AD203B41FA5}">
                      <a16:colId xmlns:a16="http://schemas.microsoft.com/office/drawing/2014/main" val="20000"/>
                    </a:ext>
                  </a:extLst>
                </a:gridCol>
                <a:gridCol w="6008450">
                  <a:extLst>
                    <a:ext uri="{9D8B030D-6E8A-4147-A177-3AD203B41FA5}">
                      <a16:colId xmlns:a16="http://schemas.microsoft.com/office/drawing/2014/main" val="20001"/>
                    </a:ext>
                  </a:extLst>
                </a:gridCol>
              </a:tblGrid>
              <a:tr h="1232700">
                <a:tc>
                  <a:txBody>
                    <a:bodyPr/>
                    <a:lstStyle/>
                    <a:p>
                      <a:pPr marL="0" lvl="0" indent="0" algn="ctr" rtl="0">
                        <a:lnSpc>
                          <a:spcPct val="115000"/>
                        </a:lnSpc>
                        <a:spcBef>
                          <a:spcPts val="0"/>
                        </a:spcBef>
                        <a:spcAft>
                          <a:spcPts val="0"/>
                        </a:spcAft>
                        <a:buNone/>
                      </a:pPr>
                      <a:r>
                        <a:rPr lang="en" b="1">
                          <a:solidFill>
                            <a:schemeClr val="lt1"/>
                          </a:solidFill>
                        </a:rPr>
                        <a:t>Annotations</a:t>
                      </a:r>
                      <a:endParaRPr b="1">
                        <a:solidFill>
                          <a:schemeClr val="lt1"/>
                        </a:solidFill>
                      </a:endParaRPr>
                    </a:p>
                  </a:txBody>
                  <a:tcPr marL="27300" marR="27300" marT="27300" marB="27300">
                    <a:lnL w="19050" cap="flat" cmpd="sng">
                      <a:solidFill>
                        <a:schemeClr val="accent1"/>
                      </a:solidFill>
                      <a:prstDash val="solid"/>
                      <a:round/>
                      <a:headEnd type="none" w="sm" len="sm"/>
                      <a:tailEnd type="none" w="sm" len="sm"/>
                    </a:lnL>
                    <a:lnR w="19050" cap="flat" cmpd="sng">
                      <a:solidFill>
                        <a:schemeClr val="accent1"/>
                      </a:solidFill>
                      <a:prstDash val="solid"/>
                      <a:round/>
                      <a:headEnd type="none" w="sm" len="sm"/>
                      <a:tailEnd type="none" w="sm" len="sm"/>
                    </a:lnR>
                    <a:lnT w="19050" cap="flat" cmpd="sng">
                      <a:solidFill>
                        <a:schemeClr val="lt1"/>
                      </a:solidFill>
                      <a:prstDash val="solid"/>
                      <a:round/>
                      <a:headEnd type="none" w="sm" len="sm"/>
                      <a:tailEnd type="none" w="sm" len="sm"/>
                    </a:lnT>
                    <a:lnB w="19050" cap="flat" cmpd="sng">
                      <a:solidFill>
                        <a:schemeClr val="accen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a:latin typeface="Public Sans"/>
                          <a:ea typeface="Public Sans"/>
                          <a:cs typeface="Public Sans"/>
                          <a:sym typeface="Public Sans"/>
                        </a:rPr>
                        <a:t>The sample response includes </a:t>
                      </a:r>
                      <a:r>
                        <a:rPr lang="en">
                          <a:highlight>
                            <a:srgbClr val="FFFFCC"/>
                          </a:highlight>
                          <a:latin typeface="Public Sans"/>
                          <a:ea typeface="Public Sans"/>
                          <a:cs typeface="Public Sans"/>
                          <a:sym typeface="Public Sans"/>
                        </a:rPr>
                        <a:t>identifications of two different effects</a:t>
                      </a:r>
                      <a:r>
                        <a:rPr lang="en">
                          <a:latin typeface="Public Sans"/>
                          <a:ea typeface="Public Sans"/>
                          <a:cs typeface="Public Sans"/>
                          <a:sym typeface="Public Sans"/>
                        </a:rPr>
                        <a:t> the Magna Carta had on England without any explanations.</a:t>
                      </a:r>
                      <a:endParaRPr>
                        <a:latin typeface="Public Sans"/>
                        <a:ea typeface="Public Sans"/>
                        <a:cs typeface="Public Sans"/>
                        <a:sym typeface="Public Sans"/>
                      </a:endParaRPr>
                    </a:p>
                    <a:p>
                      <a:pPr marL="0" lvl="0" indent="0" algn="l" rtl="0">
                        <a:lnSpc>
                          <a:spcPct val="115000"/>
                        </a:lnSpc>
                        <a:spcBef>
                          <a:spcPts val="0"/>
                        </a:spcBef>
                        <a:spcAft>
                          <a:spcPts val="0"/>
                        </a:spcAft>
                        <a:buNone/>
                      </a:pPr>
                      <a:endParaRPr>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This response scores </a:t>
                      </a:r>
                      <a:r>
                        <a:rPr lang="en" b="1">
                          <a:solidFill>
                            <a:srgbClr val="4D4D4F"/>
                          </a:solidFill>
                          <a:latin typeface="Public Sans"/>
                          <a:ea typeface="Public Sans"/>
                          <a:cs typeface="Public Sans"/>
                          <a:sym typeface="Public Sans"/>
                        </a:rPr>
                        <a:t>2 points.</a:t>
                      </a:r>
                      <a:endParaRPr>
                        <a:latin typeface="Public Sans"/>
                        <a:ea typeface="Public Sans"/>
                        <a:cs typeface="Public Sans"/>
                        <a:sym typeface="Public Sans"/>
                      </a:endParaRPr>
                    </a:p>
                  </a:txBody>
                  <a:tcPr marL="27300" marR="27300" marT="27300" marB="27300">
                    <a:lnL w="19050" cap="flat" cmpd="sng">
                      <a:solidFill>
                        <a:schemeClr val="accent1"/>
                      </a:solidFill>
                      <a:prstDash val="solid"/>
                      <a:round/>
                      <a:headEnd type="none" w="sm" len="sm"/>
                      <a:tailEnd type="none" w="sm" len="sm"/>
                    </a:lnL>
                    <a:lnR w="19050" cap="flat" cmpd="sng">
                      <a:solidFill>
                        <a:srgbClr val="000000"/>
                      </a:solidFill>
                      <a:prstDash val="solid"/>
                      <a:round/>
                      <a:headEnd type="none" w="sm" len="sm"/>
                      <a:tailEnd type="none" w="sm" len="sm"/>
                    </a:lnR>
                    <a:lnT w="19050" cap="flat" cmpd="sng">
                      <a:solidFill>
                        <a:srgbClr val="000000"/>
                      </a:solidFill>
                      <a:prstDash val="solid"/>
                      <a:round/>
                      <a:headEnd type="none" w="sm" len="sm"/>
                      <a:tailEnd type="none" w="sm" len="sm"/>
                    </a:lnT>
                    <a:lnB w="1905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839" name="Google Shape;839;p113"/>
          <p:cNvPicPr preferRelativeResize="0"/>
          <p:nvPr/>
        </p:nvPicPr>
        <p:blipFill rotWithShape="1">
          <a:blip r:embed="rId3">
            <a:alphaModFix/>
          </a:blip>
          <a:srcRect l="9696" t="4045" r="9226" b="5045"/>
          <a:stretch/>
        </p:blipFill>
        <p:spPr>
          <a:xfrm>
            <a:off x="8175775" y="37008"/>
            <a:ext cx="874800" cy="855900"/>
          </a:xfrm>
          <a:prstGeom prst="ellipse">
            <a:avLst/>
          </a:prstGeom>
          <a:noFill/>
          <a:ln>
            <a:noFill/>
          </a:ln>
        </p:spPr>
      </p:pic>
      <p:sp>
        <p:nvSpPr>
          <p:cNvPr id="840" name="Google Shape;840;p113"/>
          <p:cNvSpPr txBox="1">
            <a:spLocks noGrp="1"/>
          </p:cNvSpPr>
          <p:nvPr>
            <p:ph type="title"/>
          </p:nvPr>
        </p:nvSpPr>
        <p:spPr>
          <a:xfrm>
            <a:off x="311700" y="12257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What’s the score for this response?</a:t>
            </a:r>
            <a:endParaRPr>
              <a:solidFill>
                <a:schemeClr val="dk1"/>
              </a:solidFill>
            </a:endParaRPr>
          </a:p>
        </p:txBody>
      </p:sp>
      <p:sp>
        <p:nvSpPr>
          <p:cNvPr id="841" name="Google Shape;841;p113"/>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38"/>
                                        </p:tgtEl>
                                        <p:attrNameLst>
                                          <p:attrName>style.visibility</p:attrName>
                                        </p:attrNameLst>
                                      </p:cBhvr>
                                      <p:to>
                                        <p:strVal val="visible"/>
                                      </p:to>
                                    </p:set>
                                    <p:animEffect transition="in" filter="fade">
                                      <p:cBhvr>
                                        <p:cTn id="7" dur="1000"/>
                                        <p:tgtEl>
                                          <p:spTgt spid="8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45"/>
        <p:cNvGrpSpPr/>
        <p:nvPr/>
      </p:nvGrpSpPr>
      <p:grpSpPr>
        <a:xfrm>
          <a:off x="0" y="0"/>
          <a:ext cx="0" cy="0"/>
          <a:chOff x="0" y="0"/>
          <a:chExt cx="0" cy="0"/>
        </a:xfrm>
      </p:grpSpPr>
      <p:sp>
        <p:nvSpPr>
          <p:cNvPr id="846" name="Google Shape;846;p11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Extended Response </a:t>
            </a:r>
            <a:endParaRPr>
              <a:solidFill>
                <a:schemeClr val="dk1"/>
              </a:solidFill>
            </a:endParaRPr>
          </a:p>
        </p:txBody>
      </p:sp>
      <p:sp>
        <p:nvSpPr>
          <p:cNvPr id="847" name="Google Shape;847;p114"/>
          <p:cNvSpPr txBox="1">
            <a:spLocks noGrp="1"/>
          </p:cNvSpPr>
          <p:nvPr>
            <p:ph type="subTitle" idx="1"/>
          </p:nvPr>
        </p:nvSpPr>
        <p:spPr>
          <a:xfrm>
            <a:off x="506600" y="1410550"/>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800"/>
              <a:t>Grades 5-8 and Civics</a:t>
            </a:r>
            <a:endParaRPr sz="1800"/>
          </a:p>
        </p:txBody>
      </p:sp>
      <p:sp>
        <p:nvSpPr>
          <p:cNvPr id="848" name="Google Shape;848;p11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17</a:t>
            </a:fld>
            <a:endParaRPr/>
          </a:p>
        </p:txBody>
      </p:sp>
      <p:pic>
        <p:nvPicPr>
          <p:cNvPr id="849" name="Google Shape;849;p114"/>
          <p:cNvPicPr preferRelativeResize="0"/>
          <p:nvPr/>
        </p:nvPicPr>
        <p:blipFill rotWithShape="1">
          <a:blip r:embed="rId3">
            <a:alphaModFix/>
          </a:blip>
          <a:srcRect l="9696" t="4045" r="9226" b="5045"/>
          <a:stretch/>
        </p:blipFill>
        <p:spPr>
          <a:xfrm>
            <a:off x="421725" y="1807800"/>
            <a:ext cx="1561800" cy="1527900"/>
          </a:xfrm>
          <a:prstGeom prst="ellipse">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853"/>
        <p:cNvGrpSpPr/>
        <p:nvPr/>
      </p:nvGrpSpPr>
      <p:grpSpPr>
        <a:xfrm>
          <a:off x="0" y="0"/>
          <a:ext cx="0" cy="0"/>
          <a:chOff x="0" y="0"/>
          <a:chExt cx="0" cy="0"/>
        </a:xfrm>
      </p:grpSpPr>
      <p:pic>
        <p:nvPicPr>
          <p:cNvPr id="854" name="Google Shape;854;p115"/>
          <p:cNvPicPr preferRelativeResize="0"/>
          <p:nvPr/>
        </p:nvPicPr>
        <p:blipFill rotWithShape="1">
          <a:blip r:embed="rId3">
            <a:alphaModFix/>
          </a:blip>
          <a:srcRect l="9696" t="4045" r="9226" b="5045"/>
          <a:stretch/>
        </p:blipFill>
        <p:spPr>
          <a:xfrm>
            <a:off x="8272600" y="45574"/>
            <a:ext cx="825000" cy="807000"/>
          </a:xfrm>
          <a:prstGeom prst="ellipse">
            <a:avLst/>
          </a:prstGeom>
          <a:noFill/>
          <a:ln>
            <a:noFill/>
          </a:ln>
        </p:spPr>
      </p:pic>
      <p:sp>
        <p:nvSpPr>
          <p:cNvPr id="855" name="Google Shape;855;p115"/>
          <p:cNvSpPr txBox="1">
            <a:spLocks noGrp="1"/>
          </p:cNvSpPr>
          <p:nvPr>
            <p:ph type="title"/>
          </p:nvPr>
        </p:nvSpPr>
        <p:spPr>
          <a:xfrm>
            <a:off x="311700" y="140225"/>
            <a:ext cx="775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Overview of Extended Response Items</a:t>
            </a:r>
            <a:endParaRPr>
              <a:solidFill>
                <a:schemeClr val="dk1"/>
              </a:solidFill>
            </a:endParaRPr>
          </a:p>
        </p:txBody>
      </p:sp>
      <p:sp>
        <p:nvSpPr>
          <p:cNvPr id="856" name="Google Shape;856;p115"/>
          <p:cNvSpPr txBox="1">
            <a:spLocks noGrp="1"/>
          </p:cNvSpPr>
          <p:nvPr>
            <p:ph type="body" idx="1"/>
          </p:nvPr>
        </p:nvSpPr>
        <p:spPr>
          <a:xfrm>
            <a:off x="209350" y="852575"/>
            <a:ext cx="8436600" cy="38868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Char char="●"/>
            </a:pPr>
            <a:r>
              <a:rPr lang="en" sz="1600">
                <a:solidFill>
                  <a:schemeClr val="dk2"/>
                </a:solidFill>
              </a:rPr>
              <a:t>Require students to write a short response providing an answer that demonstrates their ability to examine </a:t>
            </a:r>
            <a:r>
              <a:rPr lang="en" sz="1600" b="1">
                <a:solidFill>
                  <a:schemeClr val="dk2"/>
                </a:solidFill>
              </a:rPr>
              <a:t>sources</a:t>
            </a:r>
            <a:r>
              <a:rPr lang="en" sz="1600">
                <a:solidFill>
                  <a:schemeClr val="dk2"/>
                </a:solidFill>
              </a:rPr>
              <a:t>; apply relevant information as </a:t>
            </a:r>
            <a:r>
              <a:rPr lang="en" sz="1600" b="1">
                <a:solidFill>
                  <a:schemeClr val="dk2"/>
                </a:solidFill>
              </a:rPr>
              <a:t>evidence</a:t>
            </a:r>
            <a:r>
              <a:rPr lang="en" sz="1600">
                <a:solidFill>
                  <a:schemeClr val="dk2"/>
                </a:solidFill>
              </a:rPr>
              <a:t>; and express </a:t>
            </a:r>
            <a:r>
              <a:rPr lang="en" sz="1600" b="1">
                <a:solidFill>
                  <a:schemeClr val="dk2"/>
                </a:solidFill>
              </a:rPr>
              <a:t>claims</a:t>
            </a:r>
            <a:r>
              <a:rPr lang="en" sz="1600">
                <a:solidFill>
                  <a:schemeClr val="dk2"/>
                </a:solidFill>
              </a:rPr>
              <a:t>. </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Prompt will </a:t>
            </a:r>
            <a:r>
              <a:rPr lang="en" sz="1600" b="1">
                <a:solidFill>
                  <a:schemeClr val="dk2"/>
                </a:solidFill>
              </a:rPr>
              <a:t>always </a:t>
            </a:r>
            <a:r>
              <a:rPr lang="en" sz="1600">
                <a:solidFill>
                  <a:schemeClr val="dk2"/>
                </a:solidFill>
              </a:rPr>
              <a:t>include a list asking students to provide a </a:t>
            </a:r>
            <a:r>
              <a:rPr lang="en" sz="1600" b="1">
                <a:solidFill>
                  <a:schemeClr val="dk2"/>
                </a:solidFill>
              </a:rPr>
              <a:t>claim</a:t>
            </a:r>
            <a:r>
              <a:rPr lang="en" sz="1600">
                <a:solidFill>
                  <a:schemeClr val="dk2"/>
                </a:solidFill>
              </a:rPr>
              <a:t>; support their claim with information and examples from their </a:t>
            </a:r>
            <a:r>
              <a:rPr lang="en" sz="1600" b="1">
                <a:solidFill>
                  <a:schemeClr val="dk2"/>
                </a:solidFill>
              </a:rPr>
              <a:t>knowledge of social studies/civics</a:t>
            </a:r>
            <a:r>
              <a:rPr lang="en" sz="1600">
                <a:solidFill>
                  <a:schemeClr val="dk2"/>
                </a:solidFill>
              </a:rPr>
              <a:t> and </a:t>
            </a:r>
            <a:r>
              <a:rPr lang="en" sz="1600" b="1">
                <a:solidFill>
                  <a:schemeClr val="dk2"/>
                </a:solidFill>
              </a:rPr>
              <a:t>evidence</a:t>
            </a:r>
            <a:r>
              <a:rPr lang="en" sz="1600">
                <a:solidFill>
                  <a:schemeClr val="dk2"/>
                </a:solidFill>
              </a:rPr>
              <a:t> from the </a:t>
            </a:r>
            <a:r>
              <a:rPr lang="en" sz="1600" b="1">
                <a:solidFill>
                  <a:schemeClr val="dk2"/>
                </a:solidFill>
              </a:rPr>
              <a:t>sources</a:t>
            </a:r>
            <a:r>
              <a:rPr lang="en" sz="1600">
                <a:solidFill>
                  <a:schemeClr val="dk2"/>
                </a:solidFill>
              </a:rPr>
              <a:t>; and provide </a:t>
            </a:r>
            <a:r>
              <a:rPr lang="en" sz="1600" b="1">
                <a:solidFill>
                  <a:schemeClr val="dk2"/>
                </a:solidFill>
              </a:rPr>
              <a:t>explanations and reasoning</a:t>
            </a:r>
            <a:r>
              <a:rPr lang="en" sz="1600">
                <a:solidFill>
                  <a:schemeClr val="dk2"/>
                </a:solidFill>
              </a:rPr>
              <a:t>. </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Skills and Practices Reporting Category B: Examining Sources and Expressing Claims </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Items may require students to examine and use secondary sources; use evidence to support claims; distinguish between relevant evidence and irrelevant information; and construct and express claims supported with relevant evidence. </a:t>
            </a:r>
            <a:endParaRPr sz="1600" b="1">
              <a:solidFill>
                <a:schemeClr val="dk2"/>
              </a:solidFill>
            </a:endParaRPr>
          </a:p>
        </p:txBody>
      </p:sp>
      <p:sp>
        <p:nvSpPr>
          <p:cNvPr id="857" name="Google Shape;857;p11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18</a:t>
            </a:fld>
            <a:endParaRPr/>
          </a:p>
        </p:txBody>
      </p:sp>
      <p:sp>
        <p:nvSpPr>
          <p:cNvPr id="858" name="Google Shape;858;p115"/>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5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5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5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5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862"/>
        <p:cNvGrpSpPr/>
        <p:nvPr/>
      </p:nvGrpSpPr>
      <p:grpSpPr>
        <a:xfrm>
          <a:off x="0" y="0"/>
          <a:ext cx="0" cy="0"/>
          <a:chOff x="0" y="0"/>
          <a:chExt cx="0" cy="0"/>
        </a:xfrm>
      </p:grpSpPr>
      <p:pic>
        <p:nvPicPr>
          <p:cNvPr id="863" name="Google Shape;863;p116"/>
          <p:cNvPicPr preferRelativeResize="0"/>
          <p:nvPr/>
        </p:nvPicPr>
        <p:blipFill rotWithShape="1">
          <a:blip r:embed="rId3">
            <a:alphaModFix/>
          </a:blip>
          <a:srcRect l="9696" t="4045" r="9226" b="5045"/>
          <a:stretch/>
        </p:blipFill>
        <p:spPr>
          <a:xfrm>
            <a:off x="8272600" y="45574"/>
            <a:ext cx="825000" cy="807000"/>
          </a:xfrm>
          <a:prstGeom prst="ellipse">
            <a:avLst/>
          </a:prstGeom>
          <a:noFill/>
          <a:ln>
            <a:noFill/>
          </a:ln>
        </p:spPr>
      </p:pic>
      <p:sp>
        <p:nvSpPr>
          <p:cNvPr id="864" name="Google Shape;864;p116"/>
          <p:cNvSpPr txBox="1">
            <a:spLocks noGrp="1"/>
          </p:cNvSpPr>
          <p:nvPr>
            <p:ph type="title"/>
          </p:nvPr>
        </p:nvSpPr>
        <p:spPr>
          <a:xfrm>
            <a:off x="311700" y="140225"/>
            <a:ext cx="775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Overview of Extended Response Items</a:t>
            </a:r>
            <a:endParaRPr>
              <a:solidFill>
                <a:schemeClr val="dk1"/>
              </a:solidFill>
            </a:endParaRPr>
          </a:p>
        </p:txBody>
      </p:sp>
      <p:sp>
        <p:nvSpPr>
          <p:cNvPr id="865" name="Google Shape;865;p116"/>
          <p:cNvSpPr txBox="1">
            <a:spLocks noGrp="1"/>
          </p:cNvSpPr>
          <p:nvPr>
            <p:ph type="body" idx="1"/>
          </p:nvPr>
        </p:nvSpPr>
        <p:spPr>
          <a:xfrm>
            <a:off x="379350" y="852575"/>
            <a:ext cx="8453400" cy="33006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Char char="●"/>
            </a:pPr>
            <a:r>
              <a:rPr lang="en" sz="1600">
                <a:solidFill>
                  <a:schemeClr val="dk2"/>
                </a:solidFill>
              </a:rPr>
              <a:t>4-point Rubric </a:t>
            </a:r>
            <a:endParaRPr sz="1600">
              <a:solidFill>
                <a:schemeClr val="dk2"/>
              </a:solidFill>
            </a:endParaRPr>
          </a:p>
          <a:p>
            <a:pPr marL="914400" lvl="1" indent="-330200" algn="l" rtl="0">
              <a:lnSpc>
                <a:spcPct val="115000"/>
              </a:lnSpc>
              <a:spcBef>
                <a:spcPts val="0"/>
              </a:spcBef>
              <a:spcAft>
                <a:spcPts val="0"/>
              </a:spcAft>
              <a:buClr>
                <a:schemeClr val="dk2"/>
              </a:buClr>
              <a:buSzPts val="1600"/>
              <a:buChar char="○"/>
            </a:pPr>
            <a:r>
              <a:rPr lang="en" sz="1600">
                <a:solidFill>
                  <a:schemeClr val="dk2"/>
                </a:solidFill>
              </a:rPr>
              <a:t>Responses </a:t>
            </a:r>
            <a:r>
              <a:rPr lang="en" sz="1600" b="1">
                <a:solidFill>
                  <a:schemeClr val="dk2"/>
                </a:solidFill>
              </a:rPr>
              <a:t>are </a:t>
            </a:r>
            <a:r>
              <a:rPr lang="en" sz="1600">
                <a:solidFill>
                  <a:schemeClr val="dk2"/>
                </a:solidFill>
              </a:rPr>
              <a:t>scored for demonstration of social studies skills and content knowledge. </a:t>
            </a:r>
            <a:endParaRPr sz="1600">
              <a:solidFill>
                <a:schemeClr val="dk2"/>
              </a:solidFill>
            </a:endParaRPr>
          </a:p>
          <a:p>
            <a:pPr marL="914400" lvl="1" indent="-330200" algn="l" rtl="0">
              <a:lnSpc>
                <a:spcPct val="115000"/>
              </a:lnSpc>
              <a:spcBef>
                <a:spcPts val="0"/>
              </a:spcBef>
              <a:spcAft>
                <a:spcPts val="0"/>
              </a:spcAft>
              <a:buClr>
                <a:schemeClr val="dk2"/>
              </a:buClr>
              <a:buSzPts val="1600"/>
              <a:buChar char="○"/>
            </a:pPr>
            <a:r>
              <a:rPr lang="en" sz="1600">
                <a:solidFill>
                  <a:schemeClr val="dk2"/>
                </a:solidFill>
              </a:rPr>
              <a:t>Responses are </a:t>
            </a:r>
            <a:r>
              <a:rPr lang="en" sz="1600" b="1">
                <a:solidFill>
                  <a:schemeClr val="dk2"/>
                </a:solidFill>
              </a:rPr>
              <a:t>not </a:t>
            </a:r>
            <a:r>
              <a:rPr lang="en" sz="1600">
                <a:solidFill>
                  <a:schemeClr val="dk2"/>
                </a:solidFill>
              </a:rPr>
              <a:t>scored for spelling, punctuation, grammar, capitalization, style, format</a:t>
            </a:r>
            <a:endParaRPr sz="1600">
              <a:solidFill>
                <a:schemeClr val="dk2"/>
              </a:solidFill>
            </a:endParaRPr>
          </a:p>
          <a:p>
            <a:pPr marL="914400" lvl="1" indent="-330200" algn="l" rtl="0">
              <a:lnSpc>
                <a:spcPct val="115000"/>
              </a:lnSpc>
              <a:spcBef>
                <a:spcPts val="0"/>
              </a:spcBef>
              <a:spcAft>
                <a:spcPts val="0"/>
              </a:spcAft>
              <a:buClr>
                <a:schemeClr val="dk2"/>
              </a:buClr>
              <a:buSzPts val="1600"/>
              <a:buChar char="○"/>
            </a:pPr>
            <a:r>
              <a:rPr lang="en" sz="1600">
                <a:solidFill>
                  <a:schemeClr val="dk2"/>
                </a:solidFill>
              </a:rPr>
              <a:t>Bulleting and listing modes of response are acceptable. Students do not have to respond in complete sentences, but </a:t>
            </a:r>
            <a:r>
              <a:rPr lang="en" sz="1600" b="1">
                <a:solidFill>
                  <a:schemeClr val="dk2"/>
                </a:solidFill>
              </a:rPr>
              <a:t>should be encouraged to fully answer all parts of the prompt and communicate as clearly as possible.</a:t>
            </a:r>
            <a:r>
              <a:rPr lang="en" sz="1600">
                <a:solidFill>
                  <a:schemeClr val="dk2"/>
                </a:solidFill>
              </a:rPr>
              <a:t> </a:t>
            </a:r>
            <a:endParaRPr sz="1600">
              <a:solidFill>
                <a:schemeClr val="dk2"/>
              </a:solidFill>
            </a:endParaRPr>
          </a:p>
        </p:txBody>
      </p:sp>
      <p:sp>
        <p:nvSpPr>
          <p:cNvPr id="866" name="Google Shape;866;p11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19</a:t>
            </a:fld>
            <a:endParaRPr/>
          </a:p>
        </p:txBody>
      </p:sp>
      <p:sp>
        <p:nvSpPr>
          <p:cNvPr id="867" name="Google Shape;867;p116"/>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6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6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6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6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9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3000">
                <a:solidFill>
                  <a:schemeClr val="dk1"/>
                </a:solidFill>
              </a:rPr>
              <a:t>Objectives</a:t>
            </a:r>
            <a:endParaRPr sz="3000">
              <a:solidFill>
                <a:schemeClr val="dk1"/>
              </a:solidFill>
            </a:endParaRPr>
          </a:p>
        </p:txBody>
      </p:sp>
      <p:sp>
        <p:nvSpPr>
          <p:cNvPr id="688" name="Google Shape;688;p99"/>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By the end of this presentation participants will be able to explain and communicate the following information: </a:t>
            </a:r>
            <a:endParaRPr>
              <a:solidFill>
                <a:schemeClr val="dk2"/>
              </a:solidFill>
            </a:endParaRPr>
          </a:p>
          <a:p>
            <a:pPr marL="457200" lvl="0" indent="-342900" algn="l" rtl="0">
              <a:spcBef>
                <a:spcPts val="1000"/>
              </a:spcBef>
              <a:spcAft>
                <a:spcPts val="0"/>
              </a:spcAft>
              <a:buClr>
                <a:schemeClr val="dk2"/>
              </a:buClr>
              <a:buSzPts val="1800"/>
              <a:buChar char="●"/>
            </a:pPr>
            <a:r>
              <a:rPr lang="en">
                <a:solidFill>
                  <a:schemeClr val="dk2"/>
                </a:solidFill>
              </a:rPr>
              <a:t>LDOE’s cohesive vision for instruction and assessment of the Louisiana Student Standards for Social Studies, </a:t>
            </a:r>
            <a:endParaRPr>
              <a:solidFill>
                <a:schemeClr val="dk2"/>
              </a:solidFill>
            </a:endParaRPr>
          </a:p>
          <a:p>
            <a:pPr marL="457200" lvl="0" indent="-342900" algn="l" rtl="0">
              <a:spcBef>
                <a:spcPts val="1000"/>
              </a:spcBef>
              <a:spcAft>
                <a:spcPts val="0"/>
              </a:spcAft>
              <a:buClr>
                <a:schemeClr val="dk2"/>
              </a:buClr>
              <a:buSzPts val="1800"/>
              <a:buChar char="●"/>
            </a:pPr>
            <a:r>
              <a:rPr lang="en">
                <a:solidFill>
                  <a:schemeClr val="dk2"/>
                </a:solidFill>
              </a:rPr>
              <a:t>differences between constructed response and extended response questions and how they are scored using the LEAP rubric,</a:t>
            </a:r>
            <a:endParaRPr>
              <a:solidFill>
                <a:schemeClr val="dk2"/>
              </a:solidFill>
            </a:endParaRPr>
          </a:p>
          <a:p>
            <a:pPr marL="457200" lvl="0" indent="-342900" algn="l" rtl="0">
              <a:spcBef>
                <a:spcPts val="1000"/>
              </a:spcBef>
              <a:spcAft>
                <a:spcPts val="0"/>
              </a:spcAft>
              <a:buClr>
                <a:schemeClr val="dk2"/>
              </a:buClr>
              <a:buSzPts val="1800"/>
              <a:buChar char="●"/>
            </a:pPr>
            <a:r>
              <a:rPr lang="en">
                <a:solidFill>
                  <a:schemeClr val="dk2"/>
                </a:solidFill>
              </a:rPr>
              <a:t>ways to use the LEAP rubric information with current high quality instructional materials, and </a:t>
            </a:r>
            <a:endParaRPr>
              <a:solidFill>
                <a:schemeClr val="dk2"/>
              </a:solidFill>
            </a:endParaRPr>
          </a:p>
          <a:p>
            <a:pPr marL="457200" lvl="0" indent="-342900" algn="l" rtl="0">
              <a:spcBef>
                <a:spcPts val="1000"/>
              </a:spcBef>
              <a:spcAft>
                <a:spcPts val="0"/>
              </a:spcAft>
              <a:buClr>
                <a:schemeClr val="dk2"/>
              </a:buClr>
              <a:buSzPts val="1800"/>
              <a:buChar char="●"/>
            </a:pPr>
            <a:r>
              <a:rPr lang="en">
                <a:solidFill>
                  <a:schemeClr val="dk2"/>
                </a:solidFill>
              </a:rPr>
              <a:t>explore resources to share with colleagues.</a:t>
            </a:r>
            <a:endParaRPr>
              <a:solidFill>
                <a:schemeClr val="dk2"/>
              </a:solidFill>
            </a:endParaRPr>
          </a:p>
        </p:txBody>
      </p:sp>
      <p:sp>
        <p:nvSpPr>
          <p:cNvPr id="689" name="Google Shape;689;p9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a:t>
            </a:fld>
            <a:endParaRPr/>
          </a:p>
        </p:txBody>
      </p:sp>
      <p:sp>
        <p:nvSpPr>
          <p:cNvPr id="690" name="Google Shape;690;p99"/>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3"/>
              </a:rPr>
              <a:t>assessment@la.gov</a:t>
            </a:r>
            <a:endParaRPr sz="900" b="1"/>
          </a:p>
          <a:p>
            <a:pPr marL="0" lvl="0" indent="0" algn="r" rtl="0">
              <a:spcBef>
                <a:spcPts val="1200"/>
              </a:spcBef>
              <a:spcAft>
                <a:spcPts val="120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871"/>
        <p:cNvGrpSpPr/>
        <p:nvPr/>
      </p:nvGrpSpPr>
      <p:grpSpPr>
        <a:xfrm>
          <a:off x="0" y="0"/>
          <a:ext cx="0" cy="0"/>
          <a:chOff x="0" y="0"/>
          <a:chExt cx="0" cy="0"/>
        </a:xfrm>
      </p:grpSpPr>
      <p:sp>
        <p:nvSpPr>
          <p:cNvPr id="872" name="Google Shape;872;p11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LEAP Social Studies General ER Rubric</a:t>
            </a:r>
            <a:endParaRPr>
              <a:solidFill>
                <a:schemeClr val="dk1"/>
              </a:solidFill>
            </a:endParaRPr>
          </a:p>
        </p:txBody>
      </p:sp>
      <p:sp>
        <p:nvSpPr>
          <p:cNvPr id="873" name="Google Shape;873;p11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20</a:t>
            </a:fld>
            <a:endParaRPr/>
          </a:p>
        </p:txBody>
      </p:sp>
      <p:sp>
        <p:nvSpPr>
          <p:cNvPr id="874" name="Google Shape;874;p117"/>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3"/>
              </a:rPr>
              <a:t>assessment@la.gov</a:t>
            </a:r>
            <a:endParaRPr sz="900" b="1">
              <a:solidFill>
                <a:schemeClr val="lt2"/>
              </a:solidFill>
            </a:endParaRPr>
          </a:p>
          <a:p>
            <a:pPr marL="0" lvl="0" indent="0" algn="r" rtl="0">
              <a:spcBef>
                <a:spcPts val="1200"/>
              </a:spcBef>
              <a:spcAft>
                <a:spcPts val="1200"/>
              </a:spcAft>
              <a:buNone/>
            </a:pPr>
            <a:endParaRPr/>
          </a:p>
        </p:txBody>
      </p:sp>
      <p:graphicFrame>
        <p:nvGraphicFramePr>
          <p:cNvPr id="875" name="Google Shape;875;p117"/>
          <p:cNvGraphicFramePr/>
          <p:nvPr/>
        </p:nvGraphicFramePr>
        <p:xfrm>
          <a:off x="311700" y="640913"/>
          <a:ext cx="3000000" cy="3000000"/>
        </p:xfrm>
        <a:graphic>
          <a:graphicData uri="http://schemas.openxmlformats.org/drawingml/2006/table">
            <a:tbl>
              <a:tblPr bandRow="1">
                <a:noFill/>
                <a:tableStyleId>{2088740E-379A-439F-A956-CA50C422D3F8}</a:tableStyleId>
              </a:tblPr>
              <a:tblGrid>
                <a:gridCol w="742875">
                  <a:extLst>
                    <a:ext uri="{9D8B030D-6E8A-4147-A177-3AD203B41FA5}">
                      <a16:colId xmlns:a16="http://schemas.microsoft.com/office/drawing/2014/main" val="20000"/>
                    </a:ext>
                  </a:extLst>
                </a:gridCol>
                <a:gridCol w="7777725">
                  <a:extLst>
                    <a:ext uri="{9D8B030D-6E8A-4147-A177-3AD203B41FA5}">
                      <a16:colId xmlns:a16="http://schemas.microsoft.com/office/drawing/2014/main" val="20001"/>
                    </a:ext>
                  </a:extLst>
                </a:gridCol>
              </a:tblGrid>
              <a:tr h="0">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Score</a:t>
                      </a:r>
                      <a:endParaRPr sz="1300" b="1">
                        <a:solidFill>
                          <a:srgbClr val="FFFFFF"/>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rgbClr val="3C1053"/>
                    </a:solidFill>
                  </a:tcPr>
                </a:tc>
                <a:tc>
                  <a:txBody>
                    <a:bodyPr/>
                    <a:lstStyle/>
                    <a:p>
                      <a:pPr marL="0" lvl="0" indent="0" algn="ctr" rtl="0">
                        <a:lnSpc>
                          <a:spcPct val="115000"/>
                        </a:lnSpc>
                        <a:spcBef>
                          <a:spcPts val="0"/>
                        </a:spcBef>
                        <a:spcAft>
                          <a:spcPts val="0"/>
                        </a:spcAft>
                        <a:buNone/>
                      </a:pPr>
                      <a:r>
                        <a:rPr lang="en" sz="1300" b="1">
                          <a:solidFill>
                            <a:srgbClr val="FFFFFF"/>
                          </a:solidFill>
                          <a:latin typeface="Public Sans"/>
                          <a:ea typeface="Public Sans"/>
                          <a:cs typeface="Public Sans"/>
                          <a:sym typeface="Public Sans"/>
                        </a:rPr>
                        <a:t>General Scoring Description</a:t>
                      </a:r>
                      <a:endParaRPr sz="1300" b="1">
                        <a:solidFill>
                          <a:srgbClr val="FFFFFF"/>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rgbClr val="3C1053"/>
                    </a:solidFill>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sz="1300" b="1">
                          <a:solidFill>
                            <a:schemeClr val="dk2"/>
                          </a:solidFill>
                          <a:latin typeface="Public Sans"/>
                          <a:ea typeface="Public Sans"/>
                          <a:cs typeface="Public Sans"/>
                          <a:sym typeface="Public Sans"/>
                        </a:rPr>
                        <a:t>4</a:t>
                      </a:r>
                      <a:endParaRPr sz="1300" b="1">
                        <a:solidFill>
                          <a:schemeClr val="dk2"/>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2"/>
                          </a:solidFill>
                          <a:latin typeface="Public Sans"/>
                          <a:ea typeface="Public Sans"/>
                          <a:cs typeface="Public Sans"/>
                          <a:sym typeface="Public Sans"/>
                        </a:rPr>
                        <a:t>Response includes a </a:t>
                      </a:r>
                      <a:r>
                        <a:rPr lang="en" sz="1300" b="1">
                          <a:solidFill>
                            <a:schemeClr val="dk2"/>
                          </a:solidFill>
                          <a:latin typeface="Public Sans"/>
                          <a:ea typeface="Public Sans"/>
                          <a:cs typeface="Public Sans"/>
                          <a:sym typeface="Public Sans"/>
                        </a:rPr>
                        <a:t>correct claim </a:t>
                      </a:r>
                      <a:r>
                        <a:rPr lang="en" sz="1300">
                          <a:solidFill>
                            <a:schemeClr val="dk2"/>
                          </a:solidFill>
                          <a:latin typeface="Public Sans"/>
                          <a:ea typeface="Public Sans"/>
                          <a:cs typeface="Public Sans"/>
                          <a:sym typeface="Public Sans"/>
                        </a:rPr>
                        <a:t>that is relevant to the prompt with a </a:t>
                      </a:r>
                      <a:r>
                        <a:rPr lang="en" sz="1300" b="1">
                          <a:solidFill>
                            <a:schemeClr val="dk2"/>
                          </a:solidFill>
                          <a:latin typeface="Public Sans"/>
                          <a:ea typeface="Public Sans"/>
                          <a:cs typeface="Public Sans"/>
                          <a:sym typeface="Public Sans"/>
                        </a:rPr>
                        <a:t>correct explanation </a:t>
                      </a:r>
                      <a:r>
                        <a:rPr lang="en" sz="1300">
                          <a:solidFill>
                            <a:schemeClr val="dk2"/>
                          </a:solidFill>
                          <a:latin typeface="Public Sans"/>
                          <a:ea typeface="Public Sans"/>
                          <a:cs typeface="Public Sans"/>
                          <a:sym typeface="Public Sans"/>
                        </a:rPr>
                        <a:t>to support the claim or address the prompt. The explanation includes at least one reference to a given </a:t>
                      </a:r>
                      <a:r>
                        <a:rPr lang="en" sz="1300" b="1">
                          <a:solidFill>
                            <a:schemeClr val="dk2"/>
                          </a:solidFill>
                          <a:latin typeface="Public Sans"/>
                          <a:ea typeface="Public Sans"/>
                          <a:cs typeface="Public Sans"/>
                          <a:sym typeface="Public Sans"/>
                        </a:rPr>
                        <a:t>source and </a:t>
                      </a:r>
                      <a:r>
                        <a:rPr lang="en" sz="1300">
                          <a:solidFill>
                            <a:schemeClr val="dk2"/>
                          </a:solidFill>
                          <a:latin typeface="Public Sans"/>
                          <a:ea typeface="Public Sans"/>
                          <a:cs typeface="Public Sans"/>
                          <a:sym typeface="Public Sans"/>
                        </a:rPr>
                        <a:t>relevant content </a:t>
                      </a:r>
                      <a:r>
                        <a:rPr lang="en" sz="1300" b="1">
                          <a:solidFill>
                            <a:schemeClr val="dk2"/>
                          </a:solidFill>
                          <a:latin typeface="Public Sans"/>
                          <a:ea typeface="Public Sans"/>
                          <a:cs typeface="Public Sans"/>
                          <a:sym typeface="Public Sans"/>
                        </a:rPr>
                        <a:t>knowledge</a:t>
                      </a:r>
                      <a:r>
                        <a:rPr lang="en" sz="1300">
                          <a:solidFill>
                            <a:schemeClr val="dk2"/>
                          </a:solidFill>
                          <a:latin typeface="Public Sans"/>
                          <a:ea typeface="Public Sans"/>
                          <a:cs typeface="Public Sans"/>
                          <a:sym typeface="Public Sans"/>
                        </a:rPr>
                        <a:t> that is not directly provided in the given source. </a:t>
                      </a:r>
                      <a:endParaRPr sz="1300" i="1">
                        <a:solidFill>
                          <a:schemeClr val="dk2"/>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5950">
                <a:tc>
                  <a:txBody>
                    <a:bodyPr/>
                    <a:lstStyle/>
                    <a:p>
                      <a:pPr marL="0" lvl="0" indent="0" algn="ctr" rtl="0">
                        <a:lnSpc>
                          <a:spcPct val="115000"/>
                        </a:lnSpc>
                        <a:spcBef>
                          <a:spcPts val="0"/>
                        </a:spcBef>
                        <a:spcAft>
                          <a:spcPts val="0"/>
                        </a:spcAft>
                        <a:buNone/>
                      </a:pPr>
                      <a:r>
                        <a:rPr lang="en" sz="1300" b="1">
                          <a:solidFill>
                            <a:schemeClr val="dk2"/>
                          </a:solidFill>
                          <a:latin typeface="Public Sans"/>
                          <a:ea typeface="Public Sans"/>
                          <a:cs typeface="Public Sans"/>
                          <a:sym typeface="Public Sans"/>
                        </a:rPr>
                        <a:t>3</a:t>
                      </a:r>
                      <a:endParaRPr sz="1300" b="1">
                        <a:solidFill>
                          <a:schemeClr val="dk2"/>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300">
                          <a:solidFill>
                            <a:schemeClr val="dk2"/>
                          </a:solidFill>
                          <a:latin typeface="Public Sans"/>
                          <a:ea typeface="Public Sans"/>
                          <a:cs typeface="Public Sans"/>
                          <a:sym typeface="Public Sans"/>
                        </a:rPr>
                        <a:t>Response includes a </a:t>
                      </a:r>
                      <a:r>
                        <a:rPr lang="en" sz="1300" b="1">
                          <a:solidFill>
                            <a:schemeClr val="dk2"/>
                          </a:solidFill>
                          <a:latin typeface="Public Sans"/>
                          <a:ea typeface="Public Sans"/>
                          <a:cs typeface="Public Sans"/>
                          <a:sym typeface="Public Sans"/>
                        </a:rPr>
                        <a:t>correct claim</a:t>
                      </a:r>
                      <a:r>
                        <a:rPr lang="en" sz="1300">
                          <a:solidFill>
                            <a:schemeClr val="dk2"/>
                          </a:solidFill>
                          <a:latin typeface="Public Sans"/>
                          <a:ea typeface="Public Sans"/>
                          <a:cs typeface="Public Sans"/>
                          <a:sym typeface="Public Sans"/>
                        </a:rPr>
                        <a:t> that is relevant to the prompt with a </a:t>
                      </a:r>
                      <a:r>
                        <a:rPr lang="en" sz="1300" b="1">
                          <a:solidFill>
                            <a:schemeClr val="dk2"/>
                          </a:solidFill>
                          <a:latin typeface="Public Sans"/>
                          <a:ea typeface="Public Sans"/>
                          <a:cs typeface="Public Sans"/>
                          <a:sym typeface="Public Sans"/>
                        </a:rPr>
                        <a:t>correct explanation </a:t>
                      </a:r>
                      <a:r>
                        <a:rPr lang="en" sz="1300">
                          <a:solidFill>
                            <a:schemeClr val="dk2"/>
                          </a:solidFill>
                          <a:latin typeface="Public Sans"/>
                          <a:ea typeface="Public Sans"/>
                          <a:cs typeface="Public Sans"/>
                          <a:sym typeface="Public Sans"/>
                        </a:rPr>
                        <a:t>to support the claim or address the prompt. The explanation includes at least one reference to a given </a:t>
                      </a:r>
                      <a:r>
                        <a:rPr lang="en" sz="1300" b="1">
                          <a:solidFill>
                            <a:schemeClr val="dk2"/>
                          </a:solidFill>
                          <a:latin typeface="Public Sans"/>
                          <a:ea typeface="Public Sans"/>
                          <a:cs typeface="Public Sans"/>
                          <a:sym typeface="Public Sans"/>
                        </a:rPr>
                        <a:t>source or </a:t>
                      </a:r>
                      <a:r>
                        <a:rPr lang="en" sz="1300">
                          <a:solidFill>
                            <a:schemeClr val="dk2"/>
                          </a:solidFill>
                          <a:latin typeface="Public Sans"/>
                          <a:ea typeface="Public Sans"/>
                          <a:cs typeface="Public Sans"/>
                          <a:sym typeface="Public Sans"/>
                        </a:rPr>
                        <a:t>relevant content </a:t>
                      </a:r>
                      <a:r>
                        <a:rPr lang="en" sz="1300" b="1">
                          <a:solidFill>
                            <a:schemeClr val="dk2"/>
                          </a:solidFill>
                          <a:latin typeface="Public Sans"/>
                          <a:ea typeface="Public Sans"/>
                          <a:cs typeface="Public Sans"/>
                          <a:sym typeface="Public Sans"/>
                        </a:rPr>
                        <a:t>knowledge</a:t>
                      </a:r>
                      <a:r>
                        <a:rPr lang="en" sz="1300">
                          <a:solidFill>
                            <a:schemeClr val="dk2"/>
                          </a:solidFill>
                          <a:latin typeface="Public Sans"/>
                          <a:ea typeface="Public Sans"/>
                          <a:cs typeface="Public Sans"/>
                          <a:sym typeface="Public Sans"/>
                        </a:rPr>
                        <a:t> that is not directly provided in the given source, but not both. </a:t>
                      </a:r>
                      <a:endParaRPr sz="1300">
                        <a:solidFill>
                          <a:schemeClr val="dk2"/>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chemeClr val="dk2"/>
                          </a:solidFill>
                          <a:latin typeface="Public Sans"/>
                          <a:ea typeface="Public Sans"/>
                          <a:cs typeface="Public Sans"/>
                          <a:sym typeface="Public Sans"/>
                        </a:rPr>
                        <a:t>OR</a:t>
                      </a:r>
                      <a:endParaRPr sz="1300">
                        <a:solidFill>
                          <a:schemeClr val="dk2"/>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chemeClr val="dk2"/>
                          </a:solidFill>
                          <a:latin typeface="Public Sans"/>
                          <a:ea typeface="Public Sans"/>
                          <a:cs typeface="Public Sans"/>
                          <a:sym typeface="Public Sans"/>
                        </a:rPr>
                        <a:t>Response includes a </a:t>
                      </a:r>
                      <a:r>
                        <a:rPr lang="en" sz="1300" b="1">
                          <a:solidFill>
                            <a:schemeClr val="dk2"/>
                          </a:solidFill>
                          <a:latin typeface="Public Sans"/>
                          <a:ea typeface="Public Sans"/>
                          <a:cs typeface="Public Sans"/>
                          <a:sym typeface="Public Sans"/>
                        </a:rPr>
                        <a:t>correct claim</a:t>
                      </a:r>
                      <a:r>
                        <a:rPr lang="en" sz="1300">
                          <a:solidFill>
                            <a:schemeClr val="dk2"/>
                          </a:solidFill>
                          <a:latin typeface="Public Sans"/>
                          <a:ea typeface="Public Sans"/>
                          <a:cs typeface="Public Sans"/>
                          <a:sym typeface="Public Sans"/>
                        </a:rPr>
                        <a:t> that is relevant to the prompt with at least one reference to a given </a:t>
                      </a:r>
                      <a:r>
                        <a:rPr lang="en" sz="1300" b="1">
                          <a:solidFill>
                            <a:schemeClr val="dk2"/>
                          </a:solidFill>
                          <a:latin typeface="Public Sans"/>
                          <a:ea typeface="Public Sans"/>
                          <a:cs typeface="Public Sans"/>
                          <a:sym typeface="Public Sans"/>
                        </a:rPr>
                        <a:t>source and </a:t>
                      </a:r>
                      <a:r>
                        <a:rPr lang="en" sz="1300">
                          <a:solidFill>
                            <a:schemeClr val="dk2"/>
                          </a:solidFill>
                          <a:latin typeface="Public Sans"/>
                          <a:ea typeface="Public Sans"/>
                          <a:cs typeface="Public Sans"/>
                          <a:sym typeface="Public Sans"/>
                        </a:rPr>
                        <a:t>relevant content </a:t>
                      </a:r>
                      <a:r>
                        <a:rPr lang="en" sz="1300" b="1">
                          <a:solidFill>
                            <a:schemeClr val="dk2"/>
                          </a:solidFill>
                          <a:latin typeface="Public Sans"/>
                          <a:ea typeface="Public Sans"/>
                          <a:cs typeface="Public Sans"/>
                          <a:sym typeface="Public Sans"/>
                        </a:rPr>
                        <a:t>knowledge</a:t>
                      </a:r>
                      <a:r>
                        <a:rPr lang="en" sz="1300">
                          <a:solidFill>
                            <a:schemeClr val="dk2"/>
                          </a:solidFill>
                          <a:latin typeface="Public Sans"/>
                          <a:ea typeface="Public Sans"/>
                          <a:cs typeface="Public Sans"/>
                          <a:sym typeface="Public Sans"/>
                        </a:rPr>
                        <a:t> that is not directly provided in the given source. </a:t>
                      </a:r>
                      <a:endParaRPr sz="1300">
                        <a:solidFill>
                          <a:schemeClr val="dk2"/>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chemeClr val="dk2"/>
                          </a:solidFill>
                          <a:latin typeface="Public Sans"/>
                          <a:ea typeface="Public Sans"/>
                          <a:cs typeface="Public Sans"/>
                          <a:sym typeface="Public Sans"/>
                        </a:rPr>
                        <a:t>OR</a:t>
                      </a:r>
                      <a:endParaRPr sz="1300">
                        <a:solidFill>
                          <a:schemeClr val="dk2"/>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300">
                          <a:solidFill>
                            <a:schemeClr val="dk2"/>
                          </a:solidFill>
                          <a:latin typeface="Public Sans"/>
                          <a:ea typeface="Public Sans"/>
                          <a:cs typeface="Public Sans"/>
                          <a:sym typeface="Public Sans"/>
                        </a:rPr>
                        <a:t>Response includes </a:t>
                      </a:r>
                      <a:r>
                        <a:rPr lang="en" sz="1300" b="1">
                          <a:solidFill>
                            <a:schemeClr val="dk2"/>
                          </a:solidFill>
                          <a:latin typeface="Public Sans"/>
                          <a:ea typeface="Public Sans"/>
                          <a:cs typeface="Public Sans"/>
                          <a:sym typeface="Public Sans"/>
                        </a:rPr>
                        <a:t>correct explanation</a:t>
                      </a:r>
                      <a:r>
                        <a:rPr lang="en" sz="1300">
                          <a:solidFill>
                            <a:schemeClr val="dk2"/>
                          </a:solidFill>
                          <a:latin typeface="Public Sans"/>
                          <a:ea typeface="Public Sans"/>
                          <a:cs typeface="Public Sans"/>
                          <a:sym typeface="Public Sans"/>
                        </a:rPr>
                        <a:t> to address the prompt. The explanation includes at least one reference to a given </a:t>
                      </a:r>
                      <a:r>
                        <a:rPr lang="en" sz="1300" b="1">
                          <a:solidFill>
                            <a:schemeClr val="dk2"/>
                          </a:solidFill>
                          <a:latin typeface="Public Sans"/>
                          <a:ea typeface="Public Sans"/>
                          <a:cs typeface="Public Sans"/>
                          <a:sym typeface="Public Sans"/>
                        </a:rPr>
                        <a:t>source and </a:t>
                      </a:r>
                      <a:r>
                        <a:rPr lang="en" sz="1300">
                          <a:solidFill>
                            <a:schemeClr val="dk2"/>
                          </a:solidFill>
                          <a:latin typeface="Public Sans"/>
                          <a:ea typeface="Public Sans"/>
                          <a:cs typeface="Public Sans"/>
                          <a:sym typeface="Public Sans"/>
                        </a:rPr>
                        <a:t>relevant content </a:t>
                      </a:r>
                      <a:r>
                        <a:rPr lang="en" sz="1300" b="1">
                          <a:solidFill>
                            <a:schemeClr val="dk2"/>
                          </a:solidFill>
                          <a:latin typeface="Public Sans"/>
                          <a:ea typeface="Public Sans"/>
                          <a:cs typeface="Public Sans"/>
                          <a:sym typeface="Public Sans"/>
                        </a:rPr>
                        <a:t>knowledge </a:t>
                      </a:r>
                      <a:r>
                        <a:rPr lang="en" sz="1300">
                          <a:solidFill>
                            <a:schemeClr val="dk2"/>
                          </a:solidFill>
                          <a:latin typeface="Public Sans"/>
                          <a:ea typeface="Public Sans"/>
                          <a:cs typeface="Public Sans"/>
                          <a:sym typeface="Public Sans"/>
                        </a:rPr>
                        <a:t>that is not directly provided in the given source. </a:t>
                      </a:r>
                      <a:endParaRPr sz="1300">
                        <a:solidFill>
                          <a:schemeClr val="dk2"/>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pic>
        <p:nvPicPr>
          <p:cNvPr id="876" name="Google Shape;876;p117"/>
          <p:cNvPicPr preferRelativeResize="0"/>
          <p:nvPr/>
        </p:nvPicPr>
        <p:blipFill rotWithShape="1">
          <a:blip r:embed="rId4">
            <a:alphaModFix/>
          </a:blip>
          <a:srcRect l="9696" t="4045" r="9226" b="5045"/>
          <a:stretch/>
        </p:blipFill>
        <p:spPr>
          <a:xfrm>
            <a:off x="8154900" y="45631"/>
            <a:ext cx="942300" cy="921900"/>
          </a:xfrm>
          <a:prstGeom prst="ellipse">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80"/>
        <p:cNvGrpSpPr/>
        <p:nvPr/>
      </p:nvGrpSpPr>
      <p:grpSpPr>
        <a:xfrm>
          <a:off x="0" y="0"/>
          <a:ext cx="0" cy="0"/>
          <a:chOff x="0" y="0"/>
          <a:chExt cx="0" cy="0"/>
        </a:xfrm>
      </p:grpSpPr>
      <p:sp>
        <p:nvSpPr>
          <p:cNvPr id="881" name="Google Shape;881;p11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LEAP Social Studies General ER Rubric</a:t>
            </a:r>
            <a:endParaRPr>
              <a:solidFill>
                <a:schemeClr val="dk1"/>
              </a:solidFill>
            </a:endParaRPr>
          </a:p>
        </p:txBody>
      </p:sp>
      <p:sp>
        <p:nvSpPr>
          <p:cNvPr id="882" name="Google Shape;882;p11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21</a:t>
            </a:fld>
            <a:endParaRPr/>
          </a:p>
        </p:txBody>
      </p:sp>
      <p:sp>
        <p:nvSpPr>
          <p:cNvPr id="883" name="Google Shape;883;p118"/>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3"/>
              </a:rPr>
              <a:t>assessment@la.gov</a:t>
            </a:r>
            <a:endParaRPr sz="900" b="1">
              <a:solidFill>
                <a:schemeClr val="lt2"/>
              </a:solidFill>
            </a:endParaRPr>
          </a:p>
          <a:p>
            <a:pPr marL="0" lvl="0" indent="0" algn="r" rtl="0">
              <a:spcBef>
                <a:spcPts val="1200"/>
              </a:spcBef>
              <a:spcAft>
                <a:spcPts val="1200"/>
              </a:spcAft>
              <a:buNone/>
            </a:pPr>
            <a:endParaRPr/>
          </a:p>
        </p:txBody>
      </p:sp>
      <p:graphicFrame>
        <p:nvGraphicFramePr>
          <p:cNvPr id="884" name="Google Shape;884;p118"/>
          <p:cNvGraphicFramePr/>
          <p:nvPr/>
        </p:nvGraphicFramePr>
        <p:xfrm>
          <a:off x="311700" y="640913"/>
          <a:ext cx="3000000" cy="3000000"/>
        </p:xfrm>
        <a:graphic>
          <a:graphicData uri="http://schemas.openxmlformats.org/drawingml/2006/table">
            <a:tbl>
              <a:tblPr bandRow="1">
                <a:noFill/>
                <a:tableStyleId>{2088740E-379A-439F-A956-CA50C422D3F8}</a:tableStyleId>
              </a:tblPr>
              <a:tblGrid>
                <a:gridCol w="946575">
                  <a:extLst>
                    <a:ext uri="{9D8B030D-6E8A-4147-A177-3AD203B41FA5}">
                      <a16:colId xmlns:a16="http://schemas.microsoft.com/office/drawing/2014/main" val="20000"/>
                    </a:ext>
                  </a:extLst>
                </a:gridCol>
                <a:gridCol w="7574025">
                  <a:extLst>
                    <a:ext uri="{9D8B030D-6E8A-4147-A177-3AD203B41FA5}">
                      <a16:colId xmlns:a16="http://schemas.microsoft.com/office/drawing/2014/main" val="20001"/>
                    </a:ext>
                  </a:extLst>
                </a:gridCol>
              </a:tblGrid>
              <a:tr h="0">
                <a:tc>
                  <a:txBody>
                    <a:bodyPr/>
                    <a:lstStyle/>
                    <a:p>
                      <a:pPr marL="0" lvl="0" indent="0" algn="ctr" rtl="0">
                        <a:lnSpc>
                          <a:spcPct val="115000"/>
                        </a:lnSpc>
                        <a:spcBef>
                          <a:spcPts val="0"/>
                        </a:spcBef>
                        <a:spcAft>
                          <a:spcPts val="0"/>
                        </a:spcAft>
                        <a:buNone/>
                      </a:pPr>
                      <a:r>
                        <a:rPr lang="en" sz="1600" b="1">
                          <a:solidFill>
                            <a:srgbClr val="FFFFFF"/>
                          </a:solidFill>
                          <a:latin typeface="Public Sans"/>
                          <a:ea typeface="Public Sans"/>
                          <a:cs typeface="Public Sans"/>
                          <a:sym typeface="Public Sans"/>
                        </a:rPr>
                        <a:t>Score</a:t>
                      </a:r>
                      <a:endParaRPr sz="1600" b="1">
                        <a:solidFill>
                          <a:srgbClr val="FFFFFF"/>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rgbClr val="3C1053"/>
                    </a:solidFill>
                  </a:tcPr>
                </a:tc>
                <a:tc>
                  <a:txBody>
                    <a:bodyPr/>
                    <a:lstStyle/>
                    <a:p>
                      <a:pPr marL="0" lvl="0" indent="0" algn="ctr" rtl="0">
                        <a:lnSpc>
                          <a:spcPct val="115000"/>
                        </a:lnSpc>
                        <a:spcBef>
                          <a:spcPts val="0"/>
                        </a:spcBef>
                        <a:spcAft>
                          <a:spcPts val="0"/>
                        </a:spcAft>
                        <a:buNone/>
                      </a:pPr>
                      <a:r>
                        <a:rPr lang="en" sz="1600" b="1">
                          <a:solidFill>
                            <a:srgbClr val="FFFFFF"/>
                          </a:solidFill>
                          <a:latin typeface="Public Sans"/>
                          <a:ea typeface="Public Sans"/>
                          <a:cs typeface="Public Sans"/>
                          <a:sym typeface="Public Sans"/>
                        </a:rPr>
                        <a:t>General Scoring Description</a:t>
                      </a:r>
                      <a:endParaRPr sz="1600" b="1">
                        <a:solidFill>
                          <a:srgbClr val="FFFFFF"/>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rgbClr val="3C1053"/>
                    </a:solidFill>
                  </a:tcPr>
                </a:tc>
                <a:extLst>
                  <a:ext uri="{0D108BD9-81ED-4DB2-BD59-A6C34878D82A}">
                    <a16:rowId xmlns:a16="http://schemas.microsoft.com/office/drawing/2014/main" val="10000"/>
                  </a:ext>
                </a:extLst>
              </a:tr>
              <a:tr h="0">
                <a:tc>
                  <a:txBody>
                    <a:bodyPr/>
                    <a:lstStyle/>
                    <a:p>
                      <a:pPr marL="0" lvl="0" indent="0" algn="ctr" rtl="0">
                        <a:lnSpc>
                          <a:spcPct val="115000"/>
                        </a:lnSpc>
                        <a:spcBef>
                          <a:spcPts val="0"/>
                        </a:spcBef>
                        <a:spcAft>
                          <a:spcPts val="0"/>
                        </a:spcAft>
                        <a:buNone/>
                      </a:pPr>
                      <a:r>
                        <a:rPr lang="en" b="1">
                          <a:solidFill>
                            <a:schemeClr val="dk2"/>
                          </a:solidFill>
                          <a:latin typeface="Public Sans"/>
                          <a:ea typeface="Public Sans"/>
                          <a:cs typeface="Public Sans"/>
                          <a:sym typeface="Public Sans"/>
                        </a:rPr>
                        <a:t>2</a:t>
                      </a:r>
                      <a:endParaRPr b="1">
                        <a:solidFill>
                          <a:schemeClr val="dk2"/>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solidFill>
                            <a:schemeClr val="dk2"/>
                          </a:solidFill>
                          <a:latin typeface="Public Sans"/>
                          <a:ea typeface="Public Sans"/>
                          <a:cs typeface="Public Sans"/>
                          <a:sym typeface="Public Sans"/>
                        </a:rPr>
                        <a:t>Response includes a </a:t>
                      </a:r>
                      <a:r>
                        <a:rPr lang="en" b="1">
                          <a:solidFill>
                            <a:schemeClr val="dk2"/>
                          </a:solidFill>
                          <a:latin typeface="Public Sans"/>
                          <a:ea typeface="Public Sans"/>
                          <a:cs typeface="Public Sans"/>
                          <a:sym typeface="Public Sans"/>
                        </a:rPr>
                        <a:t>correct claim </a:t>
                      </a:r>
                      <a:r>
                        <a:rPr lang="en">
                          <a:solidFill>
                            <a:schemeClr val="dk2"/>
                          </a:solidFill>
                          <a:latin typeface="Public Sans"/>
                          <a:ea typeface="Public Sans"/>
                          <a:cs typeface="Public Sans"/>
                          <a:sym typeface="Public Sans"/>
                        </a:rPr>
                        <a:t>that is relevant to the prompt with at least one reference to a given </a:t>
                      </a:r>
                      <a:r>
                        <a:rPr lang="en" b="1">
                          <a:solidFill>
                            <a:schemeClr val="dk2"/>
                          </a:solidFill>
                          <a:latin typeface="Public Sans"/>
                          <a:ea typeface="Public Sans"/>
                          <a:cs typeface="Public Sans"/>
                          <a:sym typeface="Public Sans"/>
                        </a:rPr>
                        <a:t>source or </a:t>
                      </a:r>
                      <a:r>
                        <a:rPr lang="en">
                          <a:solidFill>
                            <a:schemeClr val="dk2"/>
                          </a:solidFill>
                          <a:latin typeface="Public Sans"/>
                          <a:ea typeface="Public Sans"/>
                          <a:cs typeface="Public Sans"/>
                          <a:sym typeface="Public Sans"/>
                        </a:rPr>
                        <a:t>relevant content </a:t>
                      </a:r>
                      <a:r>
                        <a:rPr lang="en" b="1">
                          <a:solidFill>
                            <a:schemeClr val="dk2"/>
                          </a:solidFill>
                          <a:latin typeface="Public Sans"/>
                          <a:ea typeface="Public Sans"/>
                          <a:cs typeface="Public Sans"/>
                          <a:sym typeface="Public Sans"/>
                        </a:rPr>
                        <a:t>knowledge </a:t>
                      </a:r>
                      <a:r>
                        <a:rPr lang="en">
                          <a:solidFill>
                            <a:schemeClr val="dk2"/>
                          </a:solidFill>
                          <a:latin typeface="Public Sans"/>
                          <a:ea typeface="Public Sans"/>
                          <a:cs typeface="Public Sans"/>
                          <a:sym typeface="Public Sans"/>
                        </a:rPr>
                        <a:t>that is not directly provided in the given source. </a:t>
                      </a:r>
                      <a:endParaRPr>
                        <a:solidFill>
                          <a:schemeClr val="dk2"/>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chemeClr val="dk2"/>
                          </a:solidFill>
                          <a:latin typeface="Public Sans"/>
                          <a:ea typeface="Public Sans"/>
                          <a:cs typeface="Public Sans"/>
                          <a:sym typeface="Public Sans"/>
                        </a:rPr>
                        <a:t>OR </a:t>
                      </a:r>
                      <a:endParaRPr>
                        <a:solidFill>
                          <a:schemeClr val="dk2"/>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chemeClr val="dk2"/>
                          </a:solidFill>
                          <a:latin typeface="Public Sans"/>
                          <a:ea typeface="Public Sans"/>
                          <a:cs typeface="Public Sans"/>
                          <a:sym typeface="Public Sans"/>
                        </a:rPr>
                        <a:t>Response includes a </a:t>
                      </a:r>
                      <a:r>
                        <a:rPr lang="en" b="1">
                          <a:solidFill>
                            <a:schemeClr val="dk2"/>
                          </a:solidFill>
                          <a:latin typeface="Public Sans"/>
                          <a:ea typeface="Public Sans"/>
                          <a:cs typeface="Public Sans"/>
                          <a:sym typeface="Public Sans"/>
                        </a:rPr>
                        <a:t>correct explanation </a:t>
                      </a:r>
                      <a:r>
                        <a:rPr lang="en">
                          <a:solidFill>
                            <a:schemeClr val="dk2"/>
                          </a:solidFill>
                          <a:latin typeface="Public Sans"/>
                          <a:ea typeface="Public Sans"/>
                          <a:cs typeface="Public Sans"/>
                          <a:sym typeface="Public Sans"/>
                        </a:rPr>
                        <a:t>to address the prompt. The explanation includes at least one reference to a given </a:t>
                      </a:r>
                      <a:r>
                        <a:rPr lang="en" b="1">
                          <a:solidFill>
                            <a:schemeClr val="dk2"/>
                          </a:solidFill>
                          <a:latin typeface="Public Sans"/>
                          <a:ea typeface="Public Sans"/>
                          <a:cs typeface="Public Sans"/>
                          <a:sym typeface="Public Sans"/>
                        </a:rPr>
                        <a:t>source or </a:t>
                      </a:r>
                      <a:r>
                        <a:rPr lang="en">
                          <a:solidFill>
                            <a:schemeClr val="dk2"/>
                          </a:solidFill>
                          <a:latin typeface="Public Sans"/>
                          <a:ea typeface="Public Sans"/>
                          <a:cs typeface="Public Sans"/>
                          <a:sym typeface="Public Sans"/>
                        </a:rPr>
                        <a:t>relevant content </a:t>
                      </a:r>
                      <a:r>
                        <a:rPr lang="en" b="1">
                          <a:solidFill>
                            <a:schemeClr val="dk2"/>
                          </a:solidFill>
                          <a:latin typeface="Public Sans"/>
                          <a:ea typeface="Public Sans"/>
                          <a:cs typeface="Public Sans"/>
                          <a:sym typeface="Public Sans"/>
                        </a:rPr>
                        <a:t>knowledge </a:t>
                      </a:r>
                      <a:r>
                        <a:rPr lang="en">
                          <a:solidFill>
                            <a:schemeClr val="dk2"/>
                          </a:solidFill>
                          <a:latin typeface="Public Sans"/>
                          <a:ea typeface="Public Sans"/>
                          <a:cs typeface="Public Sans"/>
                          <a:sym typeface="Public Sans"/>
                        </a:rPr>
                        <a:t>that is not directly provided in the given source. </a:t>
                      </a:r>
                      <a:endParaRPr>
                        <a:solidFill>
                          <a:schemeClr val="dk2"/>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85950">
                <a:tc>
                  <a:txBody>
                    <a:bodyPr/>
                    <a:lstStyle/>
                    <a:p>
                      <a:pPr marL="0" lvl="0" indent="0" algn="ctr" rtl="0">
                        <a:lnSpc>
                          <a:spcPct val="115000"/>
                        </a:lnSpc>
                        <a:spcBef>
                          <a:spcPts val="0"/>
                        </a:spcBef>
                        <a:spcAft>
                          <a:spcPts val="0"/>
                        </a:spcAft>
                        <a:buNone/>
                      </a:pPr>
                      <a:r>
                        <a:rPr lang="en" b="1">
                          <a:solidFill>
                            <a:schemeClr val="dk2"/>
                          </a:solidFill>
                          <a:latin typeface="Public Sans"/>
                          <a:ea typeface="Public Sans"/>
                          <a:cs typeface="Public Sans"/>
                          <a:sym typeface="Public Sans"/>
                        </a:rPr>
                        <a:t>1</a:t>
                      </a:r>
                      <a:endParaRPr b="1">
                        <a:solidFill>
                          <a:schemeClr val="dk2"/>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solidFill>
                            <a:schemeClr val="dk2"/>
                          </a:solidFill>
                          <a:latin typeface="Public Sans"/>
                          <a:ea typeface="Public Sans"/>
                          <a:cs typeface="Public Sans"/>
                          <a:sym typeface="Public Sans"/>
                        </a:rPr>
                        <a:t>Response includes a </a:t>
                      </a:r>
                      <a:r>
                        <a:rPr lang="en" b="1">
                          <a:solidFill>
                            <a:schemeClr val="dk2"/>
                          </a:solidFill>
                          <a:latin typeface="Public Sans"/>
                          <a:ea typeface="Public Sans"/>
                          <a:cs typeface="Public Sans"/>
                          <a:sym typeface="Public Sans"/>
                        </a:rPr>
                        <a:t>correct claim</a:t>
                      </a:r>
                      <a:r>
                        <a:rPr lang="en">
                          <a:solidFill>
                            <a:schemeClr val="dk2"/>
                          </a:solidFill>
                          <a:latin typeface="Public Sans"/>
                          <a:ea typeface="Public Sans"/>
                          <a:cs typeface="Public Sans"/>
                          <a:sym typeface="Public Sans"/>
                        </a:rPr>
                        <a:t> that is relevant to the prompt. </a:t>
                      </a:r>
                      <a:endParaRPr>
                        <a:solidFill>
                          <a:schemeClr val="dk2"/>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chemeClr val="dk2"/>
                          </a:solidFill>
                          <a:latin typeface="Public Sans"/>
                          <a:ea typeface="Public Sans"/>
                          <a:cs typeface="Public Sans"/>
                          <a:sym typeface="Public Sans"/>
                        </a:rPr>
                        <a:t>OR </a:t>
                      </a:r>
                      <a:endParaRPr>
                        <a:solidFill>
                          <a:schemeClr val="dk2"/>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chemeClr val="dk2"/>
                          </a:solidFill>
                          <a:latin typeface="Public Sans"/>
                          <a:ea typeface="Public Sans"/>
                          <a:cs typeface="Public Sans"/>
                          <a:sym typeface="Public Sans"/>
                        </a:rPr>
                        <a:t>Response includes </a:t>
                      </a:r>
                      <a:r>
                        <a:rPr lang="en" b="1">
                          <a:solidFill>
                            <a:schemeClr val="dk2"/>
                          </a:solidFill>
                          <a:latin typeface="Public Sans"/>
                          <a:ea typeface="Public Sans"/>
                          <a:cs typeface="Public Sans"/>
                          <a:sym typeface="Public Sans"/>
                        </a:rPr>
                        <a:t>correct information </a:t>
                      </a:r>
                      <a:r>
                        <a:rPr lang="en">
                          <a:solidFill>
                            <a:schemeClr val="dk2"/>
                          </a:solidFill>
                          <a:latin typeface="Public Sans"/>
                          <a:ea typeface="Public Sans"/>
                          <a:cs typeface="Public Sans"/>
                          <a:sym typeface="Public Sans"/>
                        </a:rPr>
                        <a:t>that is </a:t>
                      </a:r>
                      <a:r>
                        <a:rPr lang="en" b="1">
                          <a:solidFill>
                            <a:schemeClr val="dk2"/>
                          </a:solidFill>
                          <a:latin typeface="Public Sans"/>
                          <a:ea typeface="Public Sans"/>
                          <a:cs typeface="Public Sans"/>
                          <a:sym typeface="Public Sans"/>
                        </a:rPr>
                        <a:t>not </a:t>
                      </a:r>
                      <a:r>
                        <a:rPr lang="en">
                          <a:solidFill>
                            <a:schemeClr val="dk2"/>
                          </a:solidFill>
                          <a:latin typeface="Public Sans"/>
                          <a:ea typeface="Public Sans"/>
                          <a:cs typeface="Public Sans"/>
                          <a:sym typeface="Public Sans"/>
                        </a:rPr>
                        <a:t>directly relevant to the prompt but that demonstrates some student content knowledge about a topic related to the prompt. </a:t>
                      </a:r>
                      <a:endParaRPr>
                        <a:solidFill>
                          <a:schemeClr val="dk2"/>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69050">
                <a:tc>
                  <a:txBody>
                    <a:bodyPr/>
                    <a:lstStyle/>
                    <a:p>
                      <a:pPr marL="0" lvl="0" indent="0" algn="ctr" rtl="0">
                        <a:lnSpc>
                          <a:spcPct val="115000"/>
                        </a:lnSpc>
                        <a:spcBef>
                          <a:spcPts val="0"/>
                        </a:spcBef>
                        <a:spcAft>
                          <a:spcPts val="0"/>
                        </a:spcAft>
                        <a:buNone/>
                      </a:pPr>
                      <a:r>
                        <a:rPr lang="en" b="1">
                          <a:solidFill>
                            <a:srgbClr val="4D4D4F"/>
                          </a:solidFill>
                          <a:latin typeface="Public Sans"/>
                          <a:ea typeface="Public Sans"/>
                          <a:cs typeface="Public Sans"/>
                          <a:sym typeface="Public Sans"/>
                        </a:rPr>
                        <a:t>0</a:t>
                      </a:r>
                      <a:endParaRPr b="1">
                        <a:solidFill>
                          <a:srgbClr val="4D4D4F"/>
                        </a:solidFill>
                        <a:latin typeface="Public Sans"/>
                        <a:ea typeface="Public Sans"/>
                        <a:cs typeface="Public Sans"/>
                        <a:sym typeface="Public Sans"/>
                      </a:endParaRPr>
                    </a:p>
                  </a:txBody>
                  <a:tcPr marL="63500" marR="63500" marT="63500" marB="63500" anchor="ctr">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Response does not include any elements described above. </a:t>
                      </a:r>
                      <a:endParaRPr>
                        <a:solidFill>
                          <a:srgbClr val="4D4D4F"/>
                        </a:solidFill>
                        <a:latin typeface="Public Sans"/>
                        <a:ea typeface="Public Sans"/>
                        <a:cs typeface="Public Sans"/>
                        <a:sym typeface="Public Sans"/>
                      </a:endParaRPr>
                    </a:p>
                  </a:txBody>
                  <a:tcPr marL="63500" marR="63500" marT="63500" marB="63500">
                    <a:lnL w="19050" cap="flat" cmpd="sng">
                      <a:solidFill>
                        <a:srgbClr val="385463"/>
                      </a:solidFill>
                      <a:prstDash val="solid"/>
                      <a:round/>
                      <a:headEnd type="none" w="sm" len="sm"/>
                      <a:tailEnd type="none" w="sm" len="sm"/>
                    </a:lnL>
                    <a:lnR w="19050" cap="flat" cmpd="sng">
                      <a:solidFill>
                        <a:srgbClr val="385463"/>
                      </a:solidFill>
                      <a:prstDash val="solid"/>
                      <a:round/>
                      <a:headEnd type="none" w="sm" len="sm"/>
                      <a:tailEnd type="none" w="sm" len="sm"/>
                    </a:lnR>
                    <a:lnT w="19050" cap="flat" cmpd="sng">
                      <a:solidFill>
                        <a:srgbClr val="385463"/>
                      </a:solidFill>
                      <a:prstDash val="solid"/>
                      <a:round/>
                      <a:headEnd type="none" w="sm" len="sm"/>
                      <a:tailEnd type="none" w="sm" len="sm"/>
                    </a:lnT>
                    <a:lnB w="19050" cap="flat" cmpd="sng">
                      <a:solidFill>
                        <a:srgbClr val="38546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pic>
        <p:nvPicPr>
          <p:cNvPr id="885" name="Google Shape;885;p118"/>
          <p:cNvPicPr preferRelativeResize="0"/>
          <p:nvPr/>
        </p:nvPicPr>
        <p:blipFill rotWithShape="1">
          <a:blip r:embed="rId4">
            <a:alphaModFix/>
          </a:blip>
          <a:srcRect l="9696" t="4045" r="9226" b="5045"/>
          <a:stretch/>
        </p:blipFill>
        <p:spPr>
          <a:xfrm>
            <a:off x="8154900" y="45631"/>
            <a:ext cx="942300" cy="921900"/>
          </a:xfrm>
          <a:prstGeom prst="ellipse">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889"/>
        <p:cNvGrpSpPr/>
        <p:nvPr/>
      </p:nvGrpSpPr>
      <p:grpSpPr>
        <a:xfrm>
          <a:off x="0" y="0"/>
          <a:ext cx="0" cy="0"/>
          <a:chOff x="0" y="0"/>
          <a:chExt cx="0" cy="0"/>
        </a:xfrm>
      </p:grpSpPr>
      <p:sp>
        <p:nvSpPr>
          <p:cNvPr id="890" name="Google Shape;890;p11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Defining the Language </a:t>
            </a:r>
            <a:endParaRPr>
              <a:solidFill>
                <a:schemeClr val="dk1"/>
              </a:solidFill>
            </a:endParaRPr>
          </a:p>
        </p:txBody>
      </p:sp>
      <p:sp>
        <p:nvSpPr>
          <p:cNvPr id="891" name="Google Shape;891;p119"/>
          <p:cNvSpPr txBox="1">
            <a:spLocks noGrp="1"/>
          </p:cNvSpPr>
          <p:nvPr>
            <p:ph type="body" idx="1"/>
          </p:nvPr>
        </p:nvSpPr>
        <p:spPr>
          <a:xfrm>
            <a:off x="311700" y="712925"/>
            <a:ext cx="8520600" cy="27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solidFill>
                  <a:schemeClr val="dk2"/>
                </a:solidFill>
              </a:rPr>
              <a:t>The language used in the ER rubric can be defined as follows: </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A </a:t>
            </a:r>
            <a:r>
              <a:rPr lang="en" sz="1500" b="1">
                <a:solidFill>
                  <a:schemeClr val="dk2"/>
                </a:solidFill>
              </a:rPr>
              <a:t>claim</a:t>
            </a:r>
            <a:r>
              <a:rPr lang="en" sz="1500">
                <a:solidFill>
                  <a:schemeClr val="dk2"/>
                </a:solidFill>
              </a:rPr>
              <a:t> should stand out from the rest of the student’s response. A claim can be one or two consecutive sentences or phrases that provide an answer to the prompt, but </a:t>
            </a:r>
            <a:r>
              <a:rPr lang="en" sz="1500" b="1">
                <a:solidFill>
                  <a:schemeClr val="dk2"/>
                </a:solidFill>
              </a:rPr>
              <a:t>cannot </a:t>
            </a:r>
            <a:r>
              <a:rPr lang="en" sz="1500">
                <a:solidFill>
                  <a:schemeClr val="dk2"/>
                </a:solidFill>
              </a:rPr>
              <a:t>be pieced together from different parts of the response. </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An </a:t>
            </a:r>
            <a:r>
              <a:rPr lang="en" sz="1500" b="1">
                <a:solidFill>
                  <a:schemeClr val="dk2"/>
                </a:solidFill>
              </a:rPr>
              <a:t>explanation</a:t>
            </a:r>
            <a:r>
              <a:rPr lang="en" sz="1500">
                <a:solidFill>
                  <a:schemeClr val="dk2"/>
                </a:solidFill>
              </a:rPr>
              <a:t> is an elaboration on a student’s answer to the prompt. Often, a student’s content knowledge will be embedded in their explanation of their answer to the prompt. An explanation of a source is </a:t>
            </a:r>
            <a:r>
              <a:rPr lang="en" sz="1500" b="1">
                <a:solidFill>
                  <a:schemeClr val="dk2"/>
                </a:solidFill>
              </a:rPr>
              <a:t>not </a:t>
            </a:r>
            <a:r>
              <a:rPr lang="en" sz="1500">
                <a:solidFill>
                  <a:schemeClr val="dk2"/>
                </a:solidFill>
              </a:rPr>
              <a:t>an explanation of their answer to the prompt. </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A </a:t>
            </a:r>
            <a:r>
              <a:rPr lang="en" sz="1500" b="1">
                <a:solidFill>
                  <a:schemeClr val="dk2"/>
                </a:solidFill>
              </a:rPr>
              <a:t>reference to a given source </a:t>
            </a:r>
            <a:r>
              <a:rPr lang="en" sz="1500">
                <a:solidFill>
                  <a:schemeClr val="dk2"/>
                </a:solidFill>
              </a:rPr>
              <a:t>should support a student’s answer to the prompt, either as a direct quote or paraphrase. Student responses are not penalized for failing to provide a citation. </a:t>
            </a:r>
            <a:endParaRPr sz="1500">
              <a:solidFill>
                <a:schemeClr val="dk2"/>
              </a:solidFill>
            </a:endParaRPr>
          </a:p>
          <a:p>
            <a:pPr marL="457200" lvl="0" indent="-323850" algn="l" rtl="0">
              <a:spcBef>
                <a:spcPts val="0"/>
              </a:spcBef>
              <a:spcAft>
                <a:spcPts val="0"/>
              </a:spcAft>
              <a:buClr>
                <a:schemeClr val="dk2"/>
              </a:buClr>
              <a:buSzPts val="1500"/>
              <a:buChar char="●"/>
            </a:pPr>
            <a:r>
              <a:rPr lang="en" sz="1500" b="1">
                <a:solidFill>
                  <a:schemeClr val="dk2"/>
                </a:solidFill>
              </a:rPr>
              <a:t>Relevant content knowledge </a:t>
            </a:r>
            <a:r>
              <a:rPr lang="en" sz="1500">
                <a:solidFill>
                  <a:schemeClr val="dk2"/>
                </a:solidFill>
              </a:rPr>
              <a:t>cannot come from a source. A student’s response must include knowledge that is not directly found in the sources. If a student uses a source that provides them with a social studies concept and defines or describes that concept from their own knowledge of social studies, a student will receive credit for  relevant content knowledge. </a:t>
            </a:r>
            <a:endParaRPr sz="1500">
              <a:solidFill>
                <a:schemeClr val="dk2"/>
              </a:solidFill>
            </a:endParaRPr>
          </a:p>
        </p:txBody>
      </p:sp>
      <p:sp>
        <p:nvSpPr>
          <p:cNvPr id="892" name="Google Shape;892;p11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22</a:t>
            </a:fld>
            <a:endParaRPr/>
          </a:p>
        </p:txBody>
      </p:sp>
      <p:pic>
        <p:nvPicPr>
          <p:cNvPr id="893" name="Google Shape;893;p119"/>
          <p:cNvPicPr preferRelativeResize="0"/>
          <p:nvPr/>
        </p:nvPicPr>
        <p:blipFill rotWithShape="1">
          <a:blip r:embed="rId3">
            <a:alphaModFix/>
          </a:blip>
          <a:srcRect l="9696" t="4045" r="9226" b="5045"/>
          <a:stretch/>
        </p:blipFill>
        <p:spPr>
          <a:xfrm>
            <a:off x="8158000" y="35075"/>
            <a:ext cx="891300" cy="871800"/>
          </a:xfrm>
          <a:prstGeom prst="ellipse">
            <a:avLst/>
          </a:prstGeom>
          <a:noFill/>
          <a:ln>
            <a:noFill/>
          </a:ln>
        </p:spPr>
      </p:pic>
      <p:sp>
        <p:nvSpPr>
          <p:cNvPr id="894" name="Google Shape;894;p119"/>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9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9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9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898"/>
        <p:cNvGrpSpPr/>
        <p:nvPr/>
      </p:nvGrpSpPr>
      <p:grpSpPr>
        <a:xfrm>
          <a:off x="0" y="0"/>
          <a:ext cx="0" cy="0"/>
          <a:chOff x="0" y="0"/>
          <a:chExt cx="0" cy="0"/>
        </a:xfrm>
      </p:grpSpPr>
      <p:sp>
        <p:nvSpPr>
          <p:cNvPr id="899" name="Google Shape;899;p120"/>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Pulse Check</a:t>
            </a:r>
            <a:endParaRPr>
              <a:solidFill>
                <a:schemeClr val="dk1"/>
              </a:solidFill>
            </a:endParaRPr>
          </a:p>
        </p:txBody>
      </p:sp>
      <p:sp>
        <p:nvSpPr>
          <p:cNvPr id="900" name="Google Shape;900;p12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23</a:t>
            </a:fld>
            <a:endParaRPr/>
          </a:p>
        </p:txBody>
      </p:sp>
      <p:pic>
        <p:nvPicPr>
          <p:cNvPr id="901" name="Google Shape;901;p120"/>
          <p:cNvPicPr preferRelativeResize="0"/>
          <p:nvPr/>
        </p:nvPicPr>
        <p:blipFill rotWithShape="1">
          <a:blip r:embed="rId3">
            <a:alphaModFix/>
          </a:blip>
          <a:srcRect l="9696" t="4045" r="9226" b="5045"/>
          <a:stretch/>
        </p:blipFill>
        <p:spPr>
          <a:xfrm>
            <a:off x="421725" y="1533275"/>
            <a:ext cx="1561800" cy="1527900"/>
          </a:xfrm>
          <a:prstGeom prst="ellipse">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905"/>
        <p:cNvGrpSpPr/>
        <p:nvPr/>
      </p:nvGrpSpPr>
      <p:grpSpPr>
        <a:xfrm>
          <a:off x="0" y="0"/>
          <a:ext cx="0" cy="0"/>
          <a:chOff x="0" y="0"/>
          <a:chExt cx="0" cy="0"/>
        </a:xfrm>
      </p:grpSpPr>
      <p:sp>
        <p:nvSpPr>
          <p:cNvPr id="906" name="Google Shape;906;p121"/>
          <p:cNvSpPr txBox="1">
            <a:spLocks noGrp="1"/>
          </p:cNvSpPr>
          <p:nvPr>
            <p:ph type="title"/>
          </p:nvPr>
        </p:nvSpPr>
        <p:spPr>
          <a:xfrm>
            <a:off x="311700" y="140225"/>
            <a:ext cx="6719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ER Prompt</a:t>
            </a:r>
            <a:endParaRPr>
              <a:solidFill>
                <a:schemeClr val="dk1"/>
              </a:solidFill>
            </a:endParaRPr>
          </a:p>
        </p:txBody>
      </p:sp>
      <p:sp>
        <p:nvSpPr>
          <p:cNvPr id="907" name="Google Shape;907;p121"/>
          <p:cNvSpPr txBox="1">
            <a:spLocks noGrp="1"/>
          </p:cNvSpPr>
          <p:nvPr>
            <p:ph type="body" idx="1"/>
          </p:nvPr>
        </p:nvSpPr>
        <p:spPr>
          <a:xfrm>
            <a:off x="311700" y="712925"/>
            <a:ext cx="8520600" cy="27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chemeClr val="dk2"/>
                </a:solidFill>
              </a:rPr>
              <a:t>Prompt: </a:t>
            </a:r>
            <a:r>
              <a:rPr lang="en">
                <a:solidFill>
                  <a:schemeClr val="dk2"/>
                </a:solidFill>
              </a:rPr>
              <a:t>Explain how the expansion of the railroads changed the </a:t>
            </a:r>
            <a:endParaRPr>
              <a:solidFill>
                <a:schemeClr val="dk2"/>
              </a:solidFill>
            </a:endParaRPr>
          </a:p>
          <a:p>
            <a:pPr marL="0" lvl="0" indent="0" algn="l" rtl="0">
              <a:spcBef>
                <a:spcPts val="0"/>
              </a:spcBef>
              <a:spcAft>
                <a:spcPts val="0"/>
              </a:spcAft>
              <a:buNone/>
            </a:pPr>
            <a:r>
              <a:rPr lang="en">
                <a:solidFill>
                  <a:schemeClr val="dk2"/>
                </a:solidFill>
              </a:rPr>
              <a:t>United States during the late 1800s and the early 1900s. As you write, </a:t>
            </a:r>
            <a:endParaRPr>
              <a:solidFill>
                <a:schemeClr val="dk2"/>
              </a:solidFill>
            </a:endParaRPr>
          </a:p>
          <a:p>
            <a:pPr marL="0" lvl="0" indent="0" algn="l" rtl="0">
              <a:spcBef>
                <a:spcPts val="0"/>
              </a:spcBef>
              <a:spcAft>
                <a:spcPts val="0"/>
              </a:spcAft>
              <a:buNone/>
            </a:pPr>
            <a:r>
              <a:rPr lang="en">
                <a:solidFill>
                  <a:schemeClr val="dk2"/>
                </a:solidFill>
              </a:rPr>
              <a:t>be sure to do the following: </a:t>
            </a:r>
            <a:endParaRPr>
              <a:solidFill>
                <a:schemeClr val="dk2"/>
              </a:solidFill>
            </a:endParaRPr>
          </a:p>
          <a:p>
            <a:pPr marL="0" lvl="0" indent="0" algn="l" rtl="0">
              <a:spcBef>
                <a:spcPts val="0"/>
              </a:spcBef>
              <a:spcAft>
                <a:spcPts val="0"/>
              </a:spcAft>
              <a:buNone/>
            </a:pPr>
            <a:endParaRPr sz="1200">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Provide a claim that answers all parts of the prompt. </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Support your claim with information and examples from your knowledge of social studies and evidence from the sources. </a:t>
            </a: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Provide explanations and reasoning that show how your knowledge and evidence support your claim. </a:t>
            </a:r>
            <a:endParaRPr>
              <a:solidFill>
                <a:schemeClr val="dk2"/>
              </a:solidFill>
            </a:endParaRPr>
          </a:p>
          <a:p>
            <a:pPr marL="0" lvl="0" indent="0" algn="l" rtl="0">
              <a:spcBef>
                <a:spcPts val="0"/>
              </a:spcBef>
              <a:spcAft>
                <a:spcPts val="0"/>
              </a:spcAft>
              <a:buNone/>
            </a:pPr>
            <a:endParaRPr>
              <a:solidFill>
                <a:schemeClr val="dk2"/>
              </a:solidFill>
            </a:endParaRPr>
          </a:p>
        </p:txBody>
      </p:sp>
      <p:sp>
        <p:nvSpPr>
          <p:cNvPr id="908" name="Google Shape;908;p12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24</a:t>
            </a:fld>
            <a:endParaRPr/>
          </a:p>
        </p:txBody>
      </p:sp>
      <p:pic>
        <p:nvPicPr>
          <p:cNvPr id="909" name="Google Shape;909;p121"/>
          <p:cNvPicPr preferRelativeResize="0"/>
          <p:nvPr/>
        </p:nvPicPr>
        <p:blipFill rotWithShape="1">
          <a:blip r:embed="rId3">
            <a:alphaModFix/>
          </a:blip>
          <a:srcRect l="9696" t="4045" r="9226" b="5045"/>
          <a:stretch/>
        </p:blipFill>
        <p:spPr>
          <a:xfrm>
            <a:off x="8225550" y="41075"/>
            <a:ext cx="871800" cy="852900"/>
          </a:xfrm>
          <a:prstGeom prst="ellipse">
            <a:avLst/>
          </a:prstGeom>
          <a:noFill/>
          <a:ln>
            <a:noFill/>
          </a:ln>
        </p:spPr>
      </p:pic>
      <p:sp>
        <p:nvSpPr>
          <p:cNvPr id="910" name="Google Shape;910;p121"/>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914"/>
        <p:cNvGrpSpPr/>
        <p:nvPr/>
      </p:nvGrpSpPr>
      <p:grpSpPr>
        <a:xfrm>
          <a:off x="0" y="0"/>
          <a:ext cx="0" cy="0"/>
          <a:chOff x="0" y="0"/>
          <a:chExt cx="0" cy="0"/>
        </a:xfrm>
      </p:grpSpPr>
      <p:sp>
        <p:nvSpPr>
          <p:cNvPr id="915" name="Google Shape;915;p122"/>
          <p:cNvSpPr txBox="1">
            <a:spLocks noGrp="1"/>
          </p:cNvSpPr>
          <p:nvPr>
            <p:ph type="title"/>
          </p:nvPr>
        </p:nvSpPr>
        <p:spPr>
          <a:xfrm>
            <a:off x="311700" y="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ER Rubric</a:t>
            </a:r>
            <a:endParaRPr>
              <a:solidFill>
                <a:schemeClr val="dk1"/>
              </a:solidFill>
            </a:endParaRPr>
          </a:p>
        </p:txBody>
      </p:sp>
      <p:sp>
        <p:nvSpPr>
          <p:cNvPr id="916" name="Google Shape;916;p122"/>
          <p:cNvSpPr txBox="1">
            <a:spLocks noGrp="1"/>
          </p:cNvSpPr>
          <p:nvPr>
            <p:ph type="body" idx="1"/>
          </p:nvPr>
        </p:nvSpPr>
        <p:spPr>
          <a:xfrm>
            <a:off x="311700" y="744150"/>
            <a:ext cx="8520600" cy="27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2"/>
              </a:solidFill>
            </a:endParaRPr>
          </a:p>
          <a:p>
            <a:pPr marL="0" lvl="0" indent="0" algn="l" rtl="0">
              <a:spcBef>
                <a:spcPts val="0"/>
              </a:spcBef>
              <a:spcAft>
                <a:spcPts val="0"/>
              </a:spcAft>
              <a:buNone/>
            </a:pPr>
            <a:endParaRPr>
              <a:solidFill>
                <a:schemeClr val="dk2"/>
              </a:solidFill>
            </a:endParaRPr>
          </a:p>
        </p:txBody>
      </p:sp>
      <p:sp>
        <p:nvSpPr>
          <p:cNvPr id="917" name="Google Shape;917;p12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a:t>Please contact name@la.gov</a:t>
            </a:r>
            <a:endParaRPr/>
          </a:p>
        </p:txBody>
      </p:sp>
      <p:sp>
        <p:nvSpPr>
          <p:cNvPr id="918" name="Google Shape;918;p12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25</a:t>
            </a:fld>
            <a:endParaRPr/>
          </a:p>
        </p:txBody>
      </p:sp>
      <p:graphicFrame>
        <p:nvGraphicFramePr>
          <p:cNvPr id="919" name="Google Shape;919;p122"/>
          <p:cNvGraphicFramePr/>
          <p:nvPr/>
        </p:nvGraphicFramePr>
        <p:xfrm>
          <a:off x="203425" y="572688"/>
          <a:ext cx="3000000" cy="3000000"/>
        </p:xfrm>
        <a:graphic>
          <a:graphicData uri="http://schemas.openxmlformats.org/drawingml/2006/table">
            <a:tbl>
              <a:tblPr bandRow="1">
                <a:noFill/>
                <a:tableStyleId>{2088740E-379A-439F-A956-CA50C422D3F8}</a:tableStyleId>
              </a:tblPr>
              <a:tblGrid>
                <a:gridCol w="533750">
                  <a:extLst>
                    <a:ext uri="{9D8B030D-6E8A-4147-A177-3AD203B41FA5}">
                      <a16:colId xmlns:a16="http://schemas.microsoft.com/office/drawing/2014/main" val="20000"/>
                    </a:ext>
                  </a:extLst>
                </a:gridCol>
                <a:gridCol w="8056275">
                  <a:extLst>
                    <a:ext uri="{9D8B030D-6E8A-4147-A177-3AD203B41FA5}">
                      <a16:colId xmlns:a16="http://schemas.microsoft.com/office/drawing/2014/main" val="20001"/>
                    </a:ext>
                  </a:extLst>
                </a:gridCol>
              </a:tblGrid>
              <a:tr h="147650">
                <a:tc>
                  <a:txBody>
                    <a:bodyPr/>
                    <a:lstStyle/>
                    <a:p>
                      <a:pPr marL="0" lvl="0" indent="0" algn="ctr" rtl="0">
                        <a:lnSpc>
                          <a:spcPct val="115000"/>
                        </a:lnSpc>
                        <a:spcBef>
                          <a:spcPts val="0"/>
                        </a:spcBef>
                        <a:spcAft>
                          <a:spcPts val="0"/>
                        </a:spcAft>
                        <a:buNone/>
                      </a:pPr>
                      <a:r>
                        <a:rPr lang="en" sz="1000" b="1">
                          <a:solidFill>
                            <a:srgbClr val="FFFFFF"/>
                          </a:solidFill>
                          <a:latin typeface="Public Sans"/>
                          <a:ea typeface="Public Sans"/>
                          <a:cs typeface="Public Sans"/>
                          <a:sym typeface="Public Sans"/>
                        </a:rPr>
                        <a:t>Score</a:t>
                      </a:r>
                      <a:endParaRPr sz="10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chemeClr val="lt1"/>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accent1"/>
                    </a:solidFill>
                  </a:tcPr>
                </a:tc>
                <a:tc>
                  <a:txBody>
                    <a:bodyPr/>
                    <a:lstStyle/>
                    <a:p>
                      <a:pPr marL="0" lvl="0" indent="0" algn="ctr" rtl="0">
                        <a:lnSpc>
                          <a:spcPct val="115000"/>
                        </a:lnSpc>
                        <a:spcBef>
                          <a:spcPts val="0"/>
                        </a:spcBef>
                        <a:spcAft>
                          <a:spcPts val="0"/>
                        </a:spcAft>
                        <a:buNone/>
                      </a:pPr>
                      <a:r>
                        <a:rPr lang="en" sz="1000" b="1">
                          <a:solidFill>
                            <a:srgbClr val="FFFFFF"/>
                          </a:solidFill>
                          <a:latin typeface="Public Sans"/>
                          <a:ea typeface="Public Sans"/>
                          <a:cs typeface="Public Sans"/>
                          <a:sym typeface="Public Sans"/>
                        </a:rPr>
                        <a:t>Scoring Description</a:t>
                      </a:r>
                      <a:endParaRPr sz="1000" b="1">
                        <a:solidFill>
                          <a:srgbClr val="FFFFFF"/>
                        </a:solidFill>
                        <a:latin typeface="Public Sans"/>
                        <a:ea typeface="Public Sans"/>
                        <a:cs typeface="Public Sans"/>
                        <a:sym typeface="Public Sans"/>
                      </a:endParaRPr>
                    </a:p>
                  </a:txBody>
                  <a:tcPr marL="68575" marR="68575" marT="0" marB="0">
                    <a:lnL w="19050" cap="flat" cmpd="sng">
                      <a:solidFill>
                        <a:schemeClr val="lt1"/>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accent1"/>
                    </a:solidFill>
                  </a:tcPr>
                </a:tc>
                <a:extLst>
                  <a:ext uri="{0D108BD9-81ED-4DB2-BD59-A6C34878D82A}">
                    <a16:rowId xmlns:a16="http://schemas.microsoft.com/office/drawing/2014/main" val="10000"/>
                  </a:ext>
                </a:extLst>
              </a:tr>
              <a:tr h="590625">
                <a:tc>
                  <a:txBody>
                    <a:bodyPr/>
                    <a:lstStyle/>
                    <a:p>
                      <a:pPr marL="0" lvl="0" indent="0" algn="ctr" rtl="0">
                        <a:lnSpc>
                          <a:spcPct val="115000"/>
                        </a:lnSpc>
                        <a:spcBef>
                          <a:spcPts val="0"/>
                        </a:spcBef>
                        <a:spcAft>
                          <a:spcPts val="0"/>
                        </a:spcAft>
                        <a:buNone/>
                      </a:pPr>
                      <a:r>
                        <a:rPr lang="en" sz="1000" b="1">
                          <a:solidFill>
                            <a:srgbClr val="4D4D4F"/>
                          </a:solidFill>
                          <a:latin typeface="Public Sans"/>
                          <a:ea typeface="Public Sans"/>
                          <a:cs typeface="Public Sans"/>
                          <a:sym typeface="Public Sans"/>
                        </a:rPr>
                        <a:t>4</a:t>
                      </a:r>
                      <a:endParaRPr sz="10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000">
                          <a:solidFill>
                            <a:srgbClr val="4D4D4F"/>
                          </a:solidFill>
                          <a:latin typeface="Public Sans"/>
                          <a:ea typeface="Public Sans"/>
                          <a:cs typeface="Public Sans"/>
                          <a:sym typeface="Public Sans"/>
                        </a:rPr>
                        <a:t>Response includes a </a:t>
                      </a:r>
                      <a:r>
                        <a:rPr lang="en" sz="1000" b="1">
                          <a:solidFill>
                            <a:srgbClr val="4D4D4F"/>
                          </a:solidFill>
                          <a:latin typeface="Public Sans"/>
                          <a:ea typeface="Public Sans"/>
                          <a:cs typeface="Public Sans"/>
                          <a:sym typeface="Public Sans"/>
                        </a:rPr>
                        <a:t>correct claim</a:t>
                      </a:r>
                      <a:r>
                        <a:rPr lang="en" sz="1000">
                          <a:solidFill>
                            <a:srgbClr val="4D4D4F"/>
                          </a:solidFill>
                          <a:latin typeface="Public Sans"/>
                          <a:ea typeface="Public Sans"/>
                          <a:cs typeface="Public Sans"/>
                          <a:sym typeface="Public Sans"/>
                        </a:rPr>
                        <a:t> about how the expansion of the railroads changed the United States during the late 1800s and early 1900s. Response includes a </a:t>
                      </a:r>
                      <a:r>
                        <a:rPr lang="en" sz="1000" b="1">
                          <a:solidFill>
                            <a:srgbClr val="4D4D4F"/>
                          </a:solidFill>
                          <a:latin typeface="Public Sans"/>
                          <a:ea typeface="Public Sans"/>
                          <a:cs typeface="Public Sans"/>
                          <a:sym typeface="Public Sans"/>
                        </a:rPr>
                        <a:t>correct explanation</a:t>
                      </a:r>
                      <a:r>
                        <a:rPr lang="en" sz="1000">
                          <a:solidFill>
                            <a:srgbClr val="4D4D4F"/>
                          </a:solidFill>
                          <a:latin typeface="Public Sans"/>
                          <a:ea typeface="Public Sans"/>
                          <a:cs typeface="Public Sans"/>
                          <a:sym typeface="Public Sans"/>
                        </a:rPr>
                        <a:t> that addresses the prompt and includes at least one reference to a given</a:t>
                      </a:r>
                      <a:r>
                        <a:rPr lang="en" sz="1000" b="1">
                          <a:solidFill>
                            <a:srgbClr val="4D4D4F"/>
                          </a:solidFill>
                          <a:latin typeface="Public Sans"/>
                          <a:ea typeface="Public Sans"/>
                          <a:cs typeface="Public Sans"/>
                          <a:sym typeface="Public Sans"/>
                        </a:rPr>
                        <a:t> source</a:t>
                      </a:r>
                      <a:r>
                        <a:rPr lang="en" sz="1000">
                          <a:solidFill>
                            <a:srgbClr val="4D4D4F"/>
                          </a:solidFill>
                          <a:latin typeface="Public Sans"/>
                          <a:ea typeface="Public Sans"/>
                          <a:cs typeface="Public Sans"/>
                          <a:sym typeface="Public Sans"/>
                        </a:rPr>
                        <a:t> </a:t>
                      </a:r>
                      <a:r>
                        <a:rPr lang="en" sz="1000" b="1">
                          <a:solidFill>
                            <a:srgbClr val="4D4D4F"/>
                          </a:solidFill>
                          <a:latin typeface="Public Sans"/>
                          <a:ea typeface="Public Sans"/>
                          <a:cs typeface="Public Sans"/>
                          <a:sym typeface="Public Sans"/>
                        </a:rPr>
                        <a:t>and</a:t>
                      </a:r>
                      <a:r>
                        <a:rPr lang="en" sz="1000">
                          <a:solidFill>
                            <a:srgbClr val="4D4D4F"/>
                          </a:solidFill>
                          <a:latin typeface="Public Sans"/>
                          <a:ea typeface="Public Sans"/>
                          <a:cs typeface="Public Sans"/>
                          <a:sym typeface="Public Sans"/>
                        </a:rPr>
                        <a:t> relevant content</a:t>
                      </a:r>
                      <a:r>
                        <a:rPr lang="en" sz="1000" b="1">
                          <a:solidFill>
                            <a:srgbClr val="4D4D4F"/>
                          </a:solidFill>
                          <a:latin typeface="Public Sans"/>
                          <a:ea typeface="Public Sans"/>
                          <a:cs typeface="Public Sans"/>
                          <a:sym typeface="Public Sans"/>
                        </a:rPr>
                        <a:t> knowledge</a:t>
                      </a:r>
                      <a:r>
                        <a:rPr lang="en" sz="1000">
                          <a:solidFill>
                            <a:srgbClr val="4D4D4F"/>
                          </a:solidFill>
                          <a:latin typeface="Public Sans"/>
                          <a:ea typeface="Public Sans"/>
                          <a:cs typeface="Public Sans"/>
                          <a:sym typeface="Public Sans"/>
                        </a:rPr>
                        <a:t> that is not directly provided in the given source.</a:t>
                      </a:r>
                      <a:endParaRPr sz="10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575025">
                <a:tc>
                  <a:txBody>
                    <a:bodyPr/>
                    <a:lstStyle/>
                    <a:p>
                      <a:pPr marL="0" lvl="0" indent="0" algn="ctr" rtl="0">
                        <a:lnSpc>
                          <a:spcPct val="115000"/>
                        </a:lnSpc>
                        <a:spcBef>
                          <a:spcPts val="0"/>
                        </a:spcBef>
                        <a:spcAft>
                          <a:spcPts val="0"/>
                        </a:spcAft>
                        <a:buNone/>
                      </a:pPr>
                      <a:r>
                        <a:rPr lang="en" sz="1000" b="1">
                          <a:solidFill>
                            <a:srgbClr val="4D4D4F"/>
                          </a:solidFill>
                          <a:latin typeface="Public Sans"/>
                          <a:ea typeface="Public Sans"/>
                          <a:cs typeface="Public Sans"/>
                          <a:sym typeface="Public Sans"/>
                        </a:rPr>
                        <a:t>3</a:t>
                      </a:r>
                      <a:endParaRPr sz="10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000">
                          <a:solidFill>
                            <a:srgbClr val="4D4D4F"/>
                          </a:solidFill>
                        </a:rPr>
                        <a:t>Response includes a </a:t>
                      </a:r>
                      <a:r>
                        <a:rPr lang="en" sz="1000" b="1">
                          <a:solidFill>
                            <a:srgbClr val="4D4D4F"/>
                          </a:solidFill>
                        </a:rPr>
                        <a:t>correct claim</a:t>
                      </a:r>
                      <a:r>
                        <a:rPr lang="en" sz="1000">
                          <a:solidFill>
                            <a:srgbClr val="4D4D4F"/>
                          </a:solidFill>
                        </a:rPr>
                        <a:t> about how the expansion of the railroads changed the United States during the late 1800s and early 1900s. Response includes a </a:t>
                      </a:r>
                      <a:r>
                        <a:rPr lang="en" sz="1000" b="1">
                          <a:solidFill>
                            <a:srgbClr val="4D4D4F"/>
                          </a:solidFill>
                        </a:rPr>
                        <a:t>correct explanation</a:t>
                      </a:r>
                      <a:r>
                        <a:rPr lang="en" sz="1000">
                          <a:solidFill>
                            <a:srgbClr val="4D4D4F"/>
                          </a:solidFill>
                        </a:rPr>
                        <a:t> that addresses the prompt and includes at least one reference to a given </a:t>
                      </a:r>
                      <a:r>
                        <a:rPr lang="en" sz="1000" b="1">
                          <a:solidFill>
                            <a:srgbClr val="4D4D4F"/>
                          </a:solidFill>
                        </a:rPr>
                        <a:t>source or </a:t>
                      </a:r>
                      <a:r>
                        <a:rPr lang="en" sz="1000">
                          <a:solidFill>
                            <a:srgbClr val="4D4D4F"/>
                          </a:solidFill>
                        </a:rPr>
                        <a:t>relevant content </a:t>
                      </a:r>
                      <a:r>
                        <a:rPr lang="en" sz="1000" b="1">
                          <a:solidFill>
                            <a:srgbClr val="4D4D4F"/>
                          </a:solidFill>
                        </a:rPr>
                        <a:t>knowledge</a:t>
                      </a:r>
                      <a:r>
                        <a:rPr lang="en" sz="1000">
                          <a:solidFill>
                            <a:srgbClr val="4D4D4F"/>
                          </a:solidFill>
                        </a:rPr>
                        <a:t> that is not directly provided in the given sources, but not both.</a:t>
                      </a:r>
                      <a:endParaRPr sz="1000">
                        <a:solidFill>
                          <a:srgbClr val="4D4D4F"/>
                        </a:solidFill>
                      </a:endParaRPr>
                    </a:p>
                    <a:p>
                      <a:pPr marL="0" lvl="0" indent="0" algn="l" rtl="0">
                        <a:lnSpc>
                          <a:spcPct val="100000"/>
                        </a:lnSpc>
                        <a:spcBef>
                          <a:spcPts val="0"/>
                        </a:spcBef>
                        <a:spcAft>
                          <a:spcPts val="0"/>
                        </a:spcAft>
                        <a:buNone/>
                      </a:pPr>
                      <a:r>
                        <a:rPr lang="en" sz="1000">
                          <a:solidFill>
                            <a:srgbClr val="4D4D4F"/>
                          </a:solidFill>
                        </a:rPr>
                        <a:t>OR</a:t>
                      </a:r>
                      <a:endParaRPr sz="1000">
                        <a:solidFill>
                          <a:srgbClr val="4D4D4F"/>
                        </a:solidFill>
                      </a:endParaRPr>
                    </a:p>
                    <a:p>
                      <a:pPr marL="0" lvl="0" indent="0" algn="l" rtl="0">
                        <a:lnSpc>
                          <a:spcPct val="100000"/>
                        </a:lnSpc>
                        <a:spcBef>
                          <a:spcPts val="0"/>
                        </a:spcBef>
                        <a:spcAft>
                          <a:spcPts val="0"/>
                        </a:spcAft>
                        <a:buNone/>
                      </a:pPr>
                      <a:r>
                        <a:rPr lang="en" sz="1000">
                          <a:solidFill>
                            <a:srgbClr val="4D4D4F"/>
                          </a:solidFill>
                        </a:rPr>
                        <a:t>Response includes a </a:t>
                      </a:r>
                      <a:r>
                        <a:rPr lang="en" sz="1000" b="1">
                          <a:solidFill>
                            <a:srgbClr val="4D4D4F"/>
                          </a:solidFill>
                        </a:rPr>
                        <a:t>correct claim</a:t>
                      </a:r>
                      <a:r>
                        <a:rPr lang="en" sz="1000">
                          <a:solidFill>
                            <a:srgbClr val="4D4D4F"/>
                          </a:solidFill>
                        </a:rPr>
                        <a:t> about how the expansion of the railroads changed the United States during the late 1800s and early 1900s. Response includes at least one reference to a given </a:t>
                      </a:r>
                      <a:r>
                        <a:rPr lang="en" sz="1000" b="1">
                          <a:solidFill>
                            <a:srgbClr val="4D4D4F"/>
                          </a:solidFill>
                        </a:rPr>
                        <a:t>source and </a:t>
                      </a:r>
                      <a:r>
                        <a:rPr lang="en" sz="1000">
                          <a:solidFill>
                            <a:srgbClr val="4D4D4F"/>
                          </a:solidFill>
                        </a:rPr>
                        <a:t>relevant content </a:t>
                      </a:r>
                      <a:r>
                        <a:rPr lang="en" sz="1000" b="1">
                          <a:solidFill>
                            <a:srgbClr val="4D4D4F"/>
                          </a:solidFill>
                        </a:rPr>
                        <a:t>knowledge</a:t>
                      </a:r>
                      <a:r>
                        <a:rPr lang="en" sz="1000">
                          <a:solidFill>
                            <a:srgbClr val="4D4D4F"/>
                          </a:solidFill>
                        </a:rPr>
                        <a:t> that is not directly provided in the given source, but does not explain the evidence.</a:t>
                      </a:r>
                      <a:endParaRPr sz="1000">
                        <a:solidFill>
                          <a:srgbClr val="4D4D4F"/>
                        </a:solidFill>
                      </a:endParaRPr>
                    </a:p>
                    <a:p>
                      <a:pPr marL="0" lvl="0" indent="0" algn="l" rtl="0">
                        <a:lnSpc>
                          <a:spcPct val="100000"/>
                        </a:lnSpc>
                        <a:spcBef>
                          <a:spcPts val="0"/>
                        </a:spcBef>
                        <a:spcAft>
                          <a:spcPts val="0"/>
                        </a:spcAft>
                        <a:buNone/>
                      </a:pPr>
                      <a:r>
                        <a:rPr lang="en" sz="1000">
                          <a:solidFill>
                            <a:srgbClr val="4D4D4F"/>
                          </a:solidFill>
                        </a:rPr>
                        <a:t>OR</a:t>
                      </a:r>
                      <a:endParaRPr sz="1000">
                        <a:solidFill>
                          <a:srgbClr val="4D4D4F"/>
                        </a:solidFill>
                      </a:endParaRPr>
                    </a:p>
                    <a:p>
                      <a:pPr marL="0" lvl="0" indent="0" algn="l" rtl="0">
                        <a:lnSpc>
                          <a:spcPct val="100000"/>
                        </a:lnSpc>
                        <a:spcBef>
                          <a:spcPts val="0"/>
                        </a:spcBef>
                        <a:spcAft>
                          <a:spcPts val="0"/>
                        </a:spcAft>
                        <a:buNone/>
                      </a:pPr>
                      <a:r>
                        <a:rPr lang="en" sz="1000">
                          <a:solidFill>
                            <a:srgbClr val="4D4D4F"/>
                          </a:solidFill>
                          <a:latin typeface="Public Sans"/>
                          <a:ea typeface="Public Sans"/>
                          <a:cs typeface="Public Sans"/>
                          <a:sym typeface="Public Sans"/>
                        </a:rPr>
                        <a:t>Response includes a </a:t>
                      </a:r>
                      <a:r>
                        <a:rPr lang="en" sz="1000" b="1">
                          <a:solidFill>
                            <a:srgbClr val="4D4D4F"/>
                          </a:solidFill>
                          <a:latin typeface="Public Sans"/>
                          <a:ea typeface="Public Sans"/>
                          <a:cs typeface="Public Sans"/>
                          <a:sym typeface="Public Sans"/>
                        </a:rPr>
                        <a:t>correct explanation </a:t>
                      </a:r>
                      <a:r>
                        <a:rPr lang="en" sz="1000">
                          <a:solidFill>
                            <a:srgbClr val="4D4D4F"/>
                          </a:solidFill>
                          <a:latin typeface="Public Sans"/>
                          <a:ea typeface="Public Sans"/>
                          <a:cs typeface="Public Sans"/>
                          <a:sym typeface="Public Sans"/>
                        </a:rPr>
                        <a:t>to address the effects of the expansion of the railroads on the United States during the late 1800s and early 1900s. The explanation includes at least one reference to a given </a:t>
                      </a:r>
                      <a:r>
                        <a:rPr lang="en" sz="1000" b="1">
                          <a:solidFill>
                            <a:srgbClr val="4D4D4F"/>
                          </a:solidFill>
                          <a:latin typeface="Public Sans"/>
                          <a:ea typeface="Public Sans"/>
                          <a:cs typeface="Public Sans"/>
                          <a:sym typeface="Public Sans"/>
                        </a:rPr>
                        <a:t>source and </a:t>
                      </a:r>
                      <a:r>
                        <a:rPr lang="en" sz="1000">
                          <a:solidFill>
                            <a:srgbClr val="4D4D4F"/>
                          </a:solidFill>
                          <a:latin typeface="Public Sans"/>
                          <a:ea typeface="Public Sans"/>
                          <a:cs typeface="Public Sans"/>
                          <a:sym typeface="Public Sans"/>
                        </a:rPr>
                        <a:t>relevant content </a:t>
                      </a:r>
                      <a:r>
                        <a:rPr lang="en" sz="1000" b="1">
                          <a:solidFill>
                            <a:srgbClr val="4D4D4F"/>
                          </a:solidFill>
                          <a:latin typeface="Public Sans"/>
                          <a:ea typeface="Public Sans"/>
                          <a:cs typeface="Public Sans"/>
                          <a:sym typeface="Public Sans"/>
                        </a:rPr>
                        <a:t>knowledge</a:t>
                      </a:r>
                      <a:r>
                        <a:rPr lang="en" sz="1000">
                          <a:solidFill>
                            <a:srgbClr val="4D4D4F"/>
                          </a:solidFill>
                          <a:latin typeface="Public Sans"/>
                          <a:ea typeface="Public Sans"/>
                          <a:cs typeface="Public Sans"/>
                          <a:sym typeface="Public Sans"/>
                        </a:rPr>
                        <a:t> that is not directly provided in the given source.</a:t>
                      </a:r>
                      <a:endParaRPr sz="10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18750">
                <a:tc>
                  <a:txBody>
                    <a:bodyPr/>
                    <a:lstStyle/>
                    <a:p>
                      <a:pPr marL="0" lvl="0" indent="0" algn="ctr" rtl="0">
                        <a:lnSpc>
                          <a:spcPct val="115000"/>
                        </a:lnSpc>
                        <a:spcBef>
                          <a:spcPts val="0"/>
                        </a:spcBef>
                        <a:spcAft>
                          <a:spcPts val="0"/>
                        </a:spcAft>
                        <a:buNone/>
                      </a:pPr>
                      <a:r>
                        <a:rPr lang="en" sz="1000" b="1">
                          <a:solidFill>
                            <a:srgbClr val="4D4D4F"/>
                          </a:solidFill>
                          <a:latin typeface="Public Sans"/>
                          <a:ea typeface="Public Sans"/>
                          <a:cs typeface="Public Sans"/>
                          <a:sym typeface="Public Sans"/>
                        </a:rPr>
                        <a:t>2</a:t>
                      </a:r>
                      <a:endParaRPr sz="10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000">
                          <a:solidFill>
                            <a:srgbClr val="4D4D4F"/>
                          </a:solidFill>
                        </a:rPr>
                        <a:t>Response includes a </a:t>
                      </a:r>
                      <a:r>
                        <a:rPr lang="en" sz="1000" b="1">
                          <a:solidFill>
                            <a:srgbClr val="4D4D4F"/>
                          </a:solidFill>
                        </a:rPr>
                        <a:t>correct claim</a:t>
                      </a:r>
                      <a:r>
                        <a:rPr lang="en" sz="1000">
                          <a:solidFill>
                            <a:srgbClr val="4D4D4F"/>
                          </a:solidFill>
                        </a:rPr>
                        <a:t> about how the expansion of the railroads changed the United States during the late 1800s and early 1900s with at least one reference to a given </a:t>
                      </a:r>
                      <a:r>
                        <a:rPr lang="en" sz="1000" b="1">
                          <a:solidFill>
                            <a:srgbClr val="4D4D4F"/>
                          </a:solidFill>
                        </a:rPr>
                        <a:t>source</a:t>
                      </a:r>
                      <a:r>
                        <a:rPr lang="en" sz="1000">
                          <a:solidFill>
                            <a:srgbClr val="4D4D4F"/>
                          </a:solidFill>
                        </a:rPr>
                        <a:t> </a:t>
                      </a:r>
                      <a:r>
                        <a:rPr lang="en" sz="1000" b="1">
                          <a:solidFill>
                            <a:srgbClr val="4D4D4F"/>
                          </a:solidFill>
                        </a:rPr>
                        <a:t>or</a:t>
                      </a:r>
                      <a:r>
                        <a:rPr lang="en" sz="1000">
                          <a:solidFill>
                            <a:srgbClr val="4D4D4F"/>
                          </a:solidFill>
                        </a:rPr>
                        <a:t> relevant content </a:t>
                      </a:r>
                      <a:r>
                        <a:rPr lang="en" sz="1000" b="1">
                          <a:solidFill>
                            <a:srgbClr val="4D4D4F"/>
                          </a:solidFill>
                        </a:rPr>
                        <a:t>knowledge</a:t>
                      </a:r>
                      <a:r>
                        <a:rPr lang="en" sz="1000">
                          <a:solidFill>
                            <a:srgbClr val="4D4D4F"/>
                          </a:solidFill>
                        </a:rPr>
                        <a:t> that is not directly provided in the given source.</a:t>
                      </a:r>
                      <a:endParaRPr sz="1000">
                        <a:solidFill>
                          <a:srgbClr val="4D4D4F"/>
                        </a:solidFill>
                      </a:endParaRPr>
                    </a:p>
                    <a:p>
                      <a:pPr marL="0" lvl="0" indent="0" algn="l" rtl="0">
                        <a:lnSpc>
                          <a:spcPct val="100000"/>
                        </a:lnSpc>
                        <a:spcBef>
                          <a:spcPts val="0"/>
                        </a:spcBef>
                        <a:spcAft>
                          <a:spcPts val="0"/>
                        </a:spcAft>
                        <a:buNone/>
                      </a:pPr>
                      <a:r>
                        <a:rPr lang="en" sz="1000">
                          <a:solidFill>
                            <a:srgbClr val="4D4D4F"/>
                          </a:solidFill>
                        </a:rPr>
                        <a:t>OR</a:t>
                      </a:r>
                      <a:endParaRPr sz="1000">
                        <a:solidFill>
                          <a:srgbClr val="4D4D4F"/>
                        </a:solidFill>
                      </a:endParaRPr>
                    </a:p>
                    <a:p>
                      <a:pPr marL="0" lvl="0" indent="0" algn="l" rtl="0">
                        <a:lnSpc>
                          <a:spcPct val="100000"/>
                        </a:lnSpc>
                        <a:spcBef>
                          <a:spcPts val="0"/>
                        </a:spcBef>
                        <a:spcAft>
                          <a:spcPts val="0"/>
                        </a:spcAft>
                        <a:buNone/>
                      </a:pPr>
                      <a:r>
                        <a:rPr lang="en" sz="1000">
                          <a:solidFill>
                            <a:srgbClr val="4D4D4F"/>
                          </a:solidFill>
                          <a:latin typeface="Public Sans"/>
                          <a:ea typeface="Public Sans"/>
                          <a:cs typeface="Public Sans"/>
                          <a:sym typeface="Public Sans"/>
                        </a:rPr>
                        <a:t>Response includes a </a:t>
                      </a:r>
                      <a:r>
                        <a:rPr lang="en" sz="1000" b="1">
                          <a:solidFill>
                            <a:srgbClr val="4D4D4F"/>
                          </a:solidFill>
                          <a:latin typeface="Public Sans"/>
                          <a:ea typeface="Public Sans"/>
                          <a:cs typeface="Public Sans"/>
                          <a:sym typeface="Public Sans"/>
                        </a:rPr>
                        <a:t>correct explanation</a:t>
                      </a:r>
                      <a:r>
                        <a:rPr lang="en" sz="1000">
                          <a:solidFill>
                            <a:srgbClr val="4D4D4F"/>
                          </a:solidFill>
                          <a:latin typeface="Public Sans"/>
                          <a:ea typeface="Public Sans"/>
                          <a:cs typeface="Public Sans"/>
                          <a:sym typeface="Public Sans"/>
                        </a:rPr>
                        <a:t> to address the effects of the expansion of the railroads on the United States during the late 1800s and early 1900s. The explanation includes at least one reference to a given </a:t>
                      </a:r>
                      <a:r>
                        <a:rPr lang="en" sz="1000" b="1">
                          <a:solidFill>
                            <a:srgbClr val="4D4D4F"/>
                          </a:solidFill>
                          <a:latin typeface="Public Sans"/>
                          <a:ea typeface="Public Sans"/>
                          <a:cs typeface="Public Sans"/>
                          <a:sym typeface="Public Sans"/>
                        </a:rPr>
                        <a:t>source</a:t>
                      </a:r>
                      <a:r>
                        <a:rPr lang="en" sz="1000">
                          <a:solidFill>
                            <a:srgbClr val="4D4D4F"/>
                          </a:solidFill>
                          <a:latin typeface="Public Sans"/>
                          <a:ea typeface="Public Sans"/>
                          <a:cs typeface="Public Sans"/>
                          <a:sym typeface="Public Sans"/>
                        </a:rPr>
                        <a:t> </a:t>
                      </a:r>
                      <a:r>
                        <a:rPr lang="en" sz="1000" b="1">
                          <a:solidFill>
                            <a:srgbClr val="4D4D4F"/>
                          </a:solidFill>
                          <a:latin typeface="Public Sans"/>
                          <a:ea typeface="Public Sans"/>
                          <a:cs typeface="Public Sans"/>
                          <a:sym typeface="Public Sans"/>
                        </a:rPr>
                        <a:t>or</a:t>
                      </a:r>
                      <a:r>
                        <a:rPr lang="en" sz="1000">
                          <a:solidFill>
                            <a:srgbClr val="4D4D4F"/>
                          </a:solidFill>
                          <a:latin typeface="Public Sans"/>
                          <a:ea typeface="Public Sans"/>
                          <a:cs typeface="Public Sans"/>
                          <a:sym typeface="Public Sans"/>
                        </a:rPr>
                        <a:t> relevant content </a:t>
                      </a:r>
                      <a:r>
                        <a:rPr lang="en" sz="1000" b="1">
                          <a:solidFill>
                            <a:srgbClr val="4D4D4F"/>
                          </a:solidFill>
                          <a:latin typeface="Public Sans"/>
                          <a:ea typeface="Public Sans"/>
                          <a:cs typeface="Public Sans"/>
                          <a:sym typeface="Public Sans"/>
                        </a:rPr>
                        <a:t>knowledge </a:t>
                      </a:r>
                      <a:r>
                        <a:rPr lang="en" sz="1000">
                          <a:solidFill>
                            <a:srgbClr val="4D4D4F"/>
                          </a:solidFill>
                          <a:latin typeface="Public Sans"/>
                          <a:ea typeface="Public Sans"/>
                          <a:cs typeface="Public Sans"/>
                          <a:sym typeface="Public Sans"/>
                        </a:rPr>
                        <a:t>that is not directly provided in the given source.</a:t>
                      </a:r>
                      <a:endParaRPr sz="10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56250">
                <a:tc>
                  <a:txBody>
                    <a:bodyPr/>
                    <a:lstStyle/>
                    <a:p>
                      <a:pPr marL="0" lvl="0" indent="0" algn="ctr" rtl="0">
                        <a:lnSpc>
                          <a:spcPct val="115000"/>
                        </a:lnSpc>
                        <a:spcBef>
                          <a:spcPts val="0"/>
                        </a:spcBef>
                        <a:spcAft>
                          <a:spcPts val="0"/>
                        </a:spcAft>
                        <a:buNone/>
                      </a:pPr>
                      <a:r>
                        <a:rPr lang="en" sz="1000" b="1">
                          <a:solidFill>
                            <a:srgbClr val="4D4D4F"/>
                          </a:solidFill>
                          <a:latin typeface="Public Sans"/>
                          <a:ea typeface="Public Sans"/>
                          <a:cs typeface="Public Sans"/>
                          <a:sym typeface="Public Sans"/>
                        </a:rPr>
                        <a:t>1</a:t>
                      </a:r>
                      <a:endParaRPr sz="10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000">
                          <a:solidFill>
                            <a:srgbClr val="4D4D4F"/>
                          </a:solidFill>
                        </a:rPr>
                        <a:t>Response includes a </a:t>
                      </a:r>
                      <a:r>
                        <a:rPr lang="en" sz="1000" b="1">
                          <a:solidFill>
                            <a:srgbClr val="4D4D4F"/>
                          </a:solidFill>
                        </a:rPr>
                        <a:t>correct claim</a:t>
                      </a:r>
                      <a:r>
                        <a:rPr lang="en" sz="1000">
                          <a:solidFill>
                            <a:srgbClr val="4D4D4F"/>
                          </a:solidFill>
                        </a:rPr>
                        <a:t> about how the expansion of the railroads changed the United States during the late 1800s and early 1900s.</a:t>
                      </a:r>
                      <a:endParaRPr sz="1000">
                        <a:solidFill>
                          <a:srgbClr val="4D4D4F"/>
                        </a:solidFill>
                      </a:endParaRPr>
                    </a:p>
                    <a:p>
                      <a:pPr marL="0" lvl="0" indent="0" algn="l" rtl="0">
                        <a:lnSpc>
                          <a:spcPct val="100000"/>
                        </a:lnSpc>
                        <a:spcBef>
                          <a:spcPts val="0"/>
                        </a:spcBef>
                        <a:spcAft>
                          <a:spcPts val="0"/>
                        </a:spcAft>
                        <a:buNone/>
                      </a:pPr>
                      <a:r>
                        <a:rPr lang="en" sz="1000">
                          <a:solidFill>
                            <a:srgbClr val="4D4D4F"/>
                          </a:solidFill>
                        </a:rPr>
                        <a:t>OR</a:t>
                      </a:r>
                      <a:endParaRPr sz="1000">
                        <a:solidFill>
                          <a:srgbClr val="4D4D4F"/>
                        </a:solidFill>
                      </a:endParaRPr>
                    </a:p>
                    <a:p>
                      <a:pPr marL="0" lvl="0" indent="0" algn="l" rtl="0">
                        <a:lnSpc>
                          <a:spcPct val="100000"/>
                        </a:lnSpc>
                        <a:spcBef>
                          <a:spcPts val="0"/>
                        </a:spcBef>
                        <a:spcAft>
                          <a:spcPts val="0"/>
                        </a:spcAft>
                        <a:buNone/>
                      </a:pPr>
                      <a:r>
                        <a:rPr lang="en" sz="1000">
                          <a:solidFill>
                            <a:srgbClr val="4D4D4F"/>
                          </a:solidFill>
                          <a:latin typeface="Public Sans"/>
                          <a:ea typeface="Public Sans"/>
                          <a:cs typeface="Public Sans"/>
                          <a:sym typeface="Public Sans"/>
                        </a:rPr>
                        <a:t>Response includes </a:t>
                      </a:r>
                      <a:r>
                        <a:rPr lang="en" sz="1000" b="1">
                          <a:solidFill>
                            <a:srgbClr val="4D4D4F"/>
                          </a:solidFill>
                          <a:latin typeface="Public Sans"/>
                          <a:ea typeface="Public Sans"/>
                          <a:cs typeface="Public Sans"/>
                          <a:sym typeface="Public Sans"/>
                        </a:rPr>
                        <a:t>correct information </a:t>
                      </a:r>
                      <a:r>
                        <a:rPr lang="en" sz="1000">
                          <a:solidFill>
                            <a:srgbClr val="4D4D4F"/>
                          </a:solidFill>
                          <a:latin typeface="Public Sans"/>
                          <a:ea typeface="Public Sans"/>
                          <a:cs typeface="Public Sans"/>
                          <a:sym typeface="Public Sans"/>
                        </a:rPr>
                        <a:t>that is </a:t>
                      </a:r>
                      <a:r>
                        <a:rPr lang="en" sz="1000" b="1">
                          <a:solidFill>
                            <a:srgbClr val="4D4D4F"/>
                          </a:solidFill>
                          <a:latin typeface="Public Sans"/>
                          <a:ea typeface="Public Sans"/>
                          <a:cs typeface="Public Sans"/>
                          <a:sym typeface="Public Sans"/>
                        </a:rPr>
                        <a:t>not</a:t>
                      </a:r>
                      <a:r>
                        <a:rPr lang="en" sz="1000">
                          <a:solidFill>
                            <a:srgbClr val="4D4D4F"/>
                          </a:solidFill>
                          <a:latin typeface="Public Sans"/>
                          <a:ea typeface="Public Sans"/>
                          <a:cs typeface="Public Sans"/>
                          <a:sym typeface="Public Sans"/>
                        </a:rPr>
                        <a:t> directly relevant to the prompt but that demonstrates some student content knowledge about the expansion of the railroads in the United States.</a:t>
                      </a:r>
                      <a:endParaRPr sz="1000">
                        <a:solidFill>
                          <a:srgbClr val="4D4D4F"/>
                        </a:solidFill>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11300">
                <a:tc>
                  <a:txBody>
                    <a:bodyPr/>
                    <a:lstStyle/>
                    <a:p>
                      <a:pPr marL="0" lvl="0" indent="0" algn="ctr" rtl="0">
                        <a:lnSpc>
                          <a:spcPct val="115000"/>
                        </a:lnSpc>
                        <a:spcBef>
                          <a:spcPts val="0"/>
                        </a:spcBef>
                        <a:spcAft>
                          <a:spcPts val="0"/>
                        </a:spcAft>
                        <a:buNone/>
                      </a:pPr>
                      <a:r>
                        <a:rPr lang="en" sz="1000" b="1">
                          <a:solidFill>
                            <a:srgbClr val="4D4D4F"/>
                          </a:solidFill>
                          <a:latin typeface="Public Sans"/>
                          <a:ea typeface="Public Sans"/>
                          <a:cs typeface="Public Sans"/>
                          <a:sym typeface="Public Sans"/>
                        </a:rPr>
                        <a:t>0</a:t>
                      </a:r>
                      <a:endParaRPr sz="10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endParaRPr sz="400">
                        <a:solidFill>
                          <a:srgbClr val="4D4D4F"/>
                        </a:solidFill>
                        <a:latin typeface="Public Sans"/>
                        <a:ea typeface="Public Sans"/>
                        <a:cs typeface="Public Sans"/>
                        <a:sym typeface="Public Sans"/>
                      </a:endParaRPr>
                    </a:p>
                    <a:p>
                      <a:pPr marL="0" lvl="0" indent="0" algn="l" rtl="0">
                        <a:lnSpc>
                          <a:spcPct val="100000"/>
                        </a:lnSpc>
                        <a:spcBef>
                          <a:spcPts val="0"/>
                        </a:spcBef>
                        <a:spcAft>
                          <a:spcPts val="0"/>
                        </a:spcAft>
                        <a:buNone/>
                      </a:pPr>
                      <a:r>
                        <a:rPr lang="en" sz="1000">
                          <a:solidFill>
                            <a:srgbClr val="4D4D4F"/>
                          </a:solidFill>
                          <a:latin typeface="Public Sans"/>
                          <a:ea typeface="Public Sans"/>
                          <a:cs typeface="Public Sans"/>
                          <a:sym typeface="Public Sans"/>
                        </a:rPr>
                        <a:t>Response does not include any elements described above.</a:t>
                      </a:r>
                      <a:endParaRPr sz="1000">
                        <a:solidFill>
                          <a:srgbClr val="4D4D4F"/>
                        </a:solidFill>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920" name="Google Shape;920;p122"/>
          <p:cNvPicPr preferRelativeResize="0"/>
          <p:nvPr/>
        </p:nvPicPr>
        <p:blipFill rotWithShape="1">
          <a:blip r:embed="rId3">
            <a:alphaModFix/>
          </a:blip>
          <a:srcRect l="9696" t="4045" r="9226" b="5045"/>
          <a:stretch/>
        </p:blipFill>
        <p:spPr>
          <a:xfrm>
            <a:off x="8353699" y="49650"/>
            <a:ext cx="743700" cy="727200"/>
          </a:xfrm>
          <a:prstGeom prst="ellipse">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2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26</a:t>
            </a:fld>
            <a:endParaRPr/>
          </a:p>
        </p:txBody>
      </p:sp>
      <p:graphicFrame>
        <p:nvGraphicFramePr>
          <p:cNvPr id="926" name="Google Shape;926;p123"/>
          <p:cNvGraphicFramePr/>
          <p:nvPr/>
        </p:nvGraphicFramePr>
        <p:xfrm>
          <a:off x="631950" y="1281863"/>
          <a:ext cx="3000000" cy="3000000"/>
        </p:xfrm>
        <a:graphic>
          <a:graphicData uri="http://schemas.openxmlformats.org/drawingml/2006/table">
            <a:tbl>
              <a:tblPr>
                <a:noFill/>
                <a:tableStyleId>{0B4C1E89-AA29-4D2A-92DD-FC235B751DBA}</a:tableStyleId>
              </a:tblPr>
              <a:tblGrid>
                <a:gridCol w="2231575">
                  <a:extLst>
                    <a:ext uri="{9D8B030D-6E8A-4147-A177-3AD203B41FA5}">
                      <a16:colId xmlns:a16="http://schemas.microsoft.com/office/drawing/2014/main" val="20000"/>
                    </a:ext>
                  </a:extLst>
                </a:gridCol>
                <a:gridCol w="5224125">
                  <a:extLst>
                    <a:ext uri="{9D8B030D-6E8A-4147-A177-3AD203B41FA5}">
                      <a16:colId xmlns:a16="http://schemas.microsoft.com/office/drawing/2014/main" val="20001"/>
                    </a:ext>
                  </a:extLst>
                </a:gridCol>
              </a:tblGrid>
              <a:tr h="1232700">
                <a:tc>
                  <a:txBody>
                    <a:bodyPr/>
                    <a:lstStyle/>
                    <a:p>
                      <a:pPr marL="0" lvl="0" indent="0" algn="ctr" rtl="0">
                        <a:lnSpc>
                          <a:spcPct val="115000"/>
                        </a:lnSpc>
                        <a:spcBef>
                          <a:spcPts val="0"/>
                        </a:spcBef>
                        <a:spcAft>
                          <a:spcPts val="0"/>
                        </a:spcAft>
                        <a:buNone/>
                      </a:pPr>
                      <a:r>
                        <a:rPr lang="en" sz="1800" b="1">
                          <a:solidFill>
                            <a:schemeClr val="lt1"/>
                          </a:solidFill>
                        </a:rPr>
                        <a:t>Sample Response</a:t>
                      </a:r>
                      <a:endParaRPr sz="1800"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sz="1800">
                          <a:solidFill>
                            <a:srgbClr val="4D4D4F"/>
                          </a:solidFill>
                          <a:latin typeface="Public Sans"/>
                          <a:ea typeface="Public Sans"/>
                          <a:cs typeface="Public Sans"/>
                          <a:sym typeface="Public Sans"/>
                        </a:rPr>
                        <a:t>Railroads were good for the country because they let people travel to new places. </a:t>
                      </a:r>
                      <a:endParaRPr sz="1800" u="sng"/>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27" name="Google Shape;927;p123"/>
          <p:cNvGraphicFramePr/>
          <p:nvPr/>
        </p:nvGraphicFramePr>
        <p:xfrm>
          <a:off x="631938" y="2514563"/>
          <a:ext cx="3000000" cy="3000000"/>
        </p:xfrm>
        <a:graphic>
          <a:graphicData uri="http://schemas.openxmlformats.org/drawingml/2006/table">
            <a:tbl>
              <a:tblPr>
                <a:noFill/>
                <a:tableStyleId>{0B4C1E89-AA29-4D2A-92DD-FC235B751DBA}</a:tableStyleId>
              </a:tblPr>
              <a:tblGrid>
                <a:gridCol w="2231600">
                  <a:extLst>
                    <a:ext uri="{9D8B030D-6E8A-4147-A177-3AD203B41FA5}">
                      <a16:colId xmlns:a16="http://schemas.microsoft.com/office/drawing/2014/main" val="20000"/>
                    </a:ext>
                  </a:extLst>
                </a:gridCol>
                <a:gridCol w="5224100">
                  <a:extLst>
                    <a:ext uri="{9D8B030D-6E8A-4147-A177-3AD203B41FA5}">
                      <a16:colId xmlns:a16="http://schemas.microsoft.com/office/drawing/2014/main" val="20001"/>
                    </a:ext>
                  </a:extLst>
                </a:gridCol>
              </a:tblGrid>
              <a:tr h="1206350">
                <a:tc>
                  <a:txBody>
                    <a:bodyPr/>
                    <a:lstStyle/>
                    <a:p>
                      <a:pPr marL="0" lvl="0" indent="0" algn="ctr" rtl="0">
                        <a:lnSpc>
                          <a:spcPct val="115000"/>
                        </a:lnSpc>
                        <a:spcBef>
                          <a:spcPts val="0"/>
                        </a:spcBef>
                        <a:spcAft>
                          <a:spcPts val="0"/>
                        </a:spcAft>
                        <a:buNone/>
                      </a:pPr>
                      <a:r>
                        <a:rPr lang="en" sz="1800" b="1">
                          <a:solidFill>
                            <a:schemeClr val="lt1"/>
                          </a:solidFill>
                        </a:rPr>
                        <a:t>Annotations</a:t>
                      </a:r>
                      <a:endParaRPr sz="1800"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sz="1800">
                          <a:solidFill>
                            <a:srgbClr val="4D4D4F"/>
                          </a:solidFill>
                          <a:latin typeface="Public Sans"/>
                          <a:ea typeface="Public Sans"/>
                          <a:cs typeface="Public Sans"/>
                          <a:sym typeface="Public Sans"/>
                        </a:rPr>
                        <a:t>The sample response provides basic content knowledge about the impact of railroads.</a:t>
                      </a:r>
                      <a:endParaRPr sz="18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sz="18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800">
                          <a:solidFill>
                            <a:srgbClr val="4D4D4F"/>
                          </a:solidFill>
                          <a:latin typeface="Public Sans"/>
                          <a:ea typeface="Public Sans"/>
                          <a:cs typeface="Public Sans"/>
                          <a:sym typeface="Public Sans"/>
                        </a:rPr>
                        <a:t>This response scores </a:t>
                      </a:r>
                      <a:r>
                        <a:rPr lang="en" sz="1800" b="1">
                          <a:solidFill>
                            <a:srgbClr val="4D4D4F"/>
                          </a:solidFill>
                          <a:latin typeface="Public Sans"/>
                          <a:ea typeface="Public Sans"/>
                          <a:cs typeface="Public Sans"/>
                          <a:sym typeface="Public Sans"/>
                        </a:rPr>
                        <a:t>1 point.</a:t>
                      </a:r>
                      <a:endParaRPr sz="1800"/>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928" name="Google Shape;928;p123"/>
          <p:cNvPicPr preferRelativeResize="0"/>
          <p:nvPr/>
        </p:nvPicPr>
        <p:blipFill rotWithShape="1">
          <a:blip r:embed="rId3">
            <a:alphaModFix/>
          </a:blip>
          <a:srcRect l="9696" t="4045" r="9226" b="5045"/>
          <a:stretch/>
        </p:blipFill>
        <p:spPr>
          <a:xfrm>
            <a:off x="8272350" y="37000"/>
            <a:ext cx="787200" cy="770400"/>
          </a:xfrm>
          <a:prstGeom prst="ellipse">
            <a:avLst/>
          </a:prstGeom>
          <a:noFill/>
          <a:ln>
            <a:noFill/>
          </a:ln>
        </p:spPr>
      </p:pic>
      <p:sp>
        <p:nvSpPr>
          <p:cNvPr id="929" name="Google Shape;929;p123"/>
          <p:cNvSpPr txBox="1">
            <a:spLocks noGrp="1"/>
          </p:cNvSpPr>
          <p:nvPr>
            <p:ph type="title"/>
          </p:nvPr>
        </p:nvSpPr>
        <p:spPr>
          <a:xfrm>
            <a:off x="158800" y="70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What’s the score for this response?</a:t>
            </a:r>
            <a:endParaRPr>
              <a:solidFill>
                <a:schemeClr val="dk1"/>
              </a:solidFill>
            </a:endParaRPr>
          </a:p>
        </p:txBody>
      </p:sp>
      <p:sp>
        <p:nvSpPr>
          <p:cNvPr id="930" name="Google Shape;930;p123"/>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7"/>
                                        </p:tgtEl>
                                        <p:attrNameLst>
                                          <p:attrName>style.visibility</p:attrName>
                                        </p:attrNameLst>
                                      </p:cBhvr>
                                      <p:to>
                                        <p:strVal val="visible"/>
                                      </p:to>
                                    </p:set>
                                    <p:animEffect transition="in" filter="fade">
                                      <p:cBhvr>
                                        <p:cTn id="7" dur="1000"/>
                                        <p:tgtEl>
                                          <p:spTgt spid="9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934"/>
        <p:cNvGrpSpPr/>
        <p:nvPr/>
      </p:nvGrpSpPr>
      <p:grpSpPr>
        <a:xfrm>
          <a:off x="0" y="0"/>
          <a:ext cx="0" cy="0"/>
          <a:chOff x="0" y="0"/>
          <a:chExt cx="0" cy="0"/>
        </a:xfrm>
      </p:grpSpPr>
      <p:sp>
        <p:nvSpPr>
          <p:cNvPr id="935" name="Google Shape;935;p12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27</a:t>
            </a:fld>
            <a:endParaRPr/>
          </a:p>
        </p:txBody>
      </p:sp>
      <p:graphicFrame>
        <p:nvGraphicFramePr>
          <p:cNvPr id="936" name="Google Shape;936;p124"/>
          <p:cNvGraphicFramePr/>
          <p:nvPr/>
        </p:nvGraphicFramePr>
        <p:xfrm>
          <a:off x="760400" y="910675"/>
          <a:ext cx="3000000" cy="3000000"/>
        </p:xfrm>
        <a:graphic>
          <a:graphicData uri="http://schemas.openxmlformats.org/drawingml/2006/table">
            <a:tbl>
              <a:tblPr>
                <a:noFill/>
                <a:tableStyleId>{0B4C1E89-AA29-4D2A-92DD-FC235B751DBA}</a:tableStyleId>
              </a:tblPr>
              <a:tblGrid>
                <a:gridCol w="1691625">
                  <a:extLst>
                    <a:ext uri="{9D8B030D-6E8A-4147-A177-3AD203B41FA5}">
                      <a16:colId xmlns:a16="http://schemas.microsoft.com/office/drawing/2014/main" val="20000"/>
                    </a:ext>
                  </a:extLst>
                </a:gridCol>
                <a:gridCol w="5931550">
                  <a:extLst>
                    <a:ext uri="{9D8B030D-6E8A-4147-A177-3AD203B41FA5}">
                      <a16:colId xmlns:a16="http://schemas.microsoft.com/office/drawing/2014/main" val="20001"/>
                    </a:ext>
                  </a:extLst>
                </a:gridCol>
              </a:tblGrid>
              <a:tr h="1232700">
                <a:tc>
                  <a:txBody>
                    <a:bodyPr/>
                    <a:lstStyle/>
                    <a:p>
                      <a:pPr marL="0" lvl="0" indent="0" algn="ctr" rtl="0">
                        <a:lnSpc>
                          <a:spcPct val="115000"/>
                        </a:lnSpc>
                        <a:spcBef>
                          <a:spcPts val="0"/>
                        </a:spcBef>
                        <a:spcAft>
                          <a:spcPts val="0"/>
                        </a:spcAft>
                        <a:buNone/>
                      </a:pPr>
                      <a:r>
                        <a:rPr lang="en" b="1">
                          <a:solidFill>
                            <a:schemeClr val="lt1"/>
                          </a:solidFill>
                        </a:rPr>
                        <a:t>Sample Response</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a:solidFill>
                            <a:srgbClr val="4D4D4F"/>
                          </a:solidFill>
                          <a:highlight>
                            <a:srgbClr val="E8FDFF"/>
                          </a:highlight>
                          <a:latin typeface="Public Sans"/>
                          <a:ea typeface="Public Sans"/>
                          <a:cs typeface="Public Sans"/>
                          <a:sym typeface="Public Sans"/>
                        </a:rPr>
                        <a:t>A monopoly happens when one person or company owns an entire industry.</a:t>
                      </a:r>
                      <a:r>
                        <a:rPr lang="en">
                          <a:solidFill>
                            <a:srgbClr val="4D4D4F"/>
                          </a:solidFill>
                          <a:latin typeface="Public Sans"/>
                          <a:ea typeface="Public Sans"/>
                          <a:cs typeface="Public Sans"/>
                          <a:sym typeface="Public Sans"/>
                        </a:rPr>
                        <a:t> </a:t>
                      </a:r>
                      <a:r>
                        <a:rPr lang="en" u="sng">
                          <a:solidFill>
                            <a:srgbClr val="4D4D4F"/>
                          </a:solidFill>
                          <a:highlight>
                            <a:srgbClr val="FFD5FF"/>
                          </a:highlight>
                          <a:latin typeface="Public Sans"/>
                          <a:ea typeface="Public Sans"/>
                          <a:cs typeface="Public Sans"/>
                          <a:sym typeface="Public Sans"/>
                        </a:rPr>
                        <a:t>The political cartoon in Source 3 shows William Vanderbilt controlling all of the railroads</a:t>
                      </a:r>
                      <a:r>
                        <a:rPr lang="en" u="sng">
                          <a:solidFill>
                            <a:srgbClr val="4D4D4F"/>
                          </a:solidFill>
                          <a:latin typeface="Public Sans"/>
                          <a:ea typeface="Public Sans"/>
                          <a:cs typeface="Public Sans"/>
                          <a:sym typeface="Public Sans"/>
                        </a:rPr>
                        <a:t>, </a:t>
                      </a:r>
                      <a:r>
                        <a:rPr lang="en" u="sng">
                          <a:solidFill>
                            <a:srgbClr val="4D4D4F"/>
                          </a:solidFill>
                          <a:highlight>
                            <a:srgbClr val="E8FDFF"/>
                          </a:highlight>
                          <a:latin typeface="Public Sans"/>
                          <a:ea typeface="Public Sans"/>
                          <a:cs typeface="Public Sans"/>
                          <a:sym typeface="Public Sans"/>
                        </a:rPr>
                        <a:t>just like he did when he owned most of the railroad industry.</a:t>
                      </a:r>
                      <a:r>
                        <a:rPr lang="en" u="sng">
                          <a:solidFill>
                            <a:srgbClr val="4D4D4F"/>
                          </a:solidFill>
                          <a:latin typeface="Public Sans"/>
                          <a:ea typeface="Public Sans"/>
                          <a:cs typeface="Public Sans"/>
                          <a:sym typeface="Public Sans"/>
                        </a:rPr>
                        <a:t> </a:t>
                      </a:r>
                      <a:r>
                        <a:rPr lang="en" u="sng">
                          <a:solidFill>
                            <a:srgbClr val="4D4D4F"/>
                          </a:solidFill>
                          <a:highlight>
                            <a:srgbClr val="FFD5FF"/>
                          </a:highlight>
                          <a:latin typeface="Public Sans"/>
                          <a:ea typeface="Public Sans"/>
                          <a:cs typeface="Public Sans"/>
                          <a:sym typeface="Public Sans"/>
                        </a:rPr>
                        <a:t>Source 1 shows how the United States fought back against the railroad monopolies by passing the Sherman Antitrust Act to protect against people limiting competition in an industry and the Adamson Act to protect the railroad workers.</a:t>
                      </a:r>
                      <a:r>
                        <a:rPr lang="en">
                          <a:solidFill>
                            <a:srgbClr val="4D4D4F"/>
                          </a:solidFill>
                          <a:highlight>
                            <a:srgbClr val="FFD5FF"/>
                          </a:highlight>
                          <a:latin typeface="Public Sans"/>
                          <a:ea typeface="Public Sans"/>
                          <a:cs typeface="Public Sans"/>
                          <a:sym typeface="Public Sans"/>
                        </a:rPr>
                        <a:t> </a:t>
                      </a:r>
                      <a:endParaRPr u="sng"/>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37" name="Google Shape;937;p124"/>
          <p:cNvGraphicFramePr/>
          <p:nvPr/>
        </p:nvGraphicFramePr>
        <p:xfrm>
          <a:off x="760413" y="2698813"/>
          <a:ext cx="3000000" cy="3000000"/>
        </p:xfrm>
        <a:graphic>
          <a:graphicData uri="http://schemas.openxmlformats.org/drawingml/2006/table">
            <a:tbl>
              <a:tblPr>
                <a:noFill/>
                <a:tableStyleId>{0B4C1E89-AA29-4D2A-92DD-FC235B751DBA}</a:tableStyleId>
              </a:tblPr>
              <a:tblGrid>
                <a:gridCol w="1691625">
                  <a:extLst>
                    <a:ext uri="{9D8B030D-6E8A-4147-A177-3AD203B41FA5}">
                      <a16:colId xmlns:a16="http://schemas.microsoft.com/office/drawing/2014/main" val="20000"/>
                    </a:ext>
                  </a:extLst>
                </a:gridCol>
                <a:gridCol w="5931550">
                  <a:extLst>
                    <a:ext uri="{9D8B030D-6E8A-4147-A177-3AD203B41FA5}">
                      <a16:colId xmlns:a16="http://schemas.microsoft.com/office/drawing/2014/main" val="20001"/>
                    </a:ext>
                  </a:extLst>
                </a:gridCol>
              </a:tblGrid>
              <a:tr h="1206350">
                <a:tc>
                  <a:txBody>
                    <a:bodyPr/>
                    <a:lstStyle/>
                    <a:p>
                      <a:pPr marL="0" lvl="0" indent="0" algn="ctr" rtl="0">
                        <a:lnSpc>
                          <a:spcPct val="115000"/>
                        </a:lnSpc>
                        <a:spcBef>
                          <a:spcPts val="0"/>
                        </a:spcBef>
                        <a:spcAft>
                          <a:spcPts val="0"/>
                        </a:spcAft>
                        <a:buNone/>
                      </a:pPr>
                      <a:r>
                        <a:rPr lang="en" b="1">
                          <a:solidFill>
                            <a:schemeClr val="lt1"/>
                          </a:solidFill>
                        </a:rPr>
                        <a:t>Annotations</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The sample response includes </a:t>
                      </a:r>
                      <a:r>
                        <a:rPr lang="en">
                          <a:solidFill>
                            <a:srgbClr val="4D4D4F"/>
                          </a:solidFill>
                          <a:highlight>
                            <a:srgbClr val="E8FDFF"/>
                          </a:highlight>
                          <a:latin typeface="Public Sans"/>
                          <a:ea typeface="Public Sans"/>
                          <a:cs typeface="Public Sans"/>
                          <a:sym typeface="Public Sans"/>
                        </a:rPr>
                        <a:t>relevant content knowledge</a:t>
                      </a:r>
                      <a:r>
                        <a:rPr lang="en">
                          <a:solidFill>
                            <a:srgbClr val="4D4D4F"/>
                          </a:solidFill>
                          <a:latin typeface="Public Sans"/>
                          <a:ea typeface="Public Sans"/>
                          <a:cs typeface="Public Sans"/>
                          <a:sym typeface="Public Sans"/>
                        </a:rPr>
                        <a:t>, </a:t>
                      </a:r>
                      <a:r>
                        <a:rPr lang="en">
                          <a:solidFill>
                            <a:srgbClr val="4D4D4F"/>
                          </a:solidFill>
                          <a:highlight>
                            <a:srgbClr val="FFD5FF"/>
                          </a:highlight>
                          <a:latin typeface="Public Sans"/>
                          <a:ea typeface="Public Sans"/>
                          <a:cs typeface="Public Sans"/>
                          <a:sym typeface="Public Sans"/>
                        </a:rPr>
                        <a:t>reference to a given source</a:t>
                      </a:r>
                      <a:r>
                        <a:rPr lang="en">
                          <a:solidFill>
                            <a:srgbClr val="4D4D4F"/>
                          </a:solidFill>
                          <a:latin typeface="Public Sans"/>
                          <a:ea typeface="Public Sans"/>
                          <a:cs typeface="Public Sans"/>
                          <a:sym typeface="Public Sans"/>
                        </a:rPr>
                        <a:t>, and </a:t>
                      </a:r>
                      <a:r>
                        <a:rPr lang="en" u="sng">
                          <a:solidFill>
                            <a:srgbClr val="4D4D4F"/>
                          </a:solidFill>
                          <a:latin typeface="Public Sans"/>
                          <a:ea typeface="Public Sans"/>
                          <a:cs typeface="Public Sans"/>
                          <a:sym typeface="Public Sans"/>
                        </a:rPr>
                        <a:t>explanation that addresses the prompt</a:t>
                      </a:r>
                      <a:r>
                        <a:rPr lang="en">
                          <a:solidFill>
                            <a:srgbClr val="4D4D4F"/>
                          </a:solidFill>
                          <a:latin typeface="Public Sans"/>
                          <a:ea typeface="Public Sans"/>
                          <a:cs typeface="Public Sans"/>
                          <a:sym typeface="Public Sans"/>
                        </a:rPr>
                        <a:t>.</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This response scores </a:t>
                      </a:r>
                      <a:r>
                        <a:rPr lang="en" b="1">
                          <a:solidFill>
                            <a:srgbClr val="4D4D4F"/>
                          </a:solidFill>
                          <a:latin typeface="Public Sans"/>
                          <a:ea typeface="Public Sans"/>
                          <a:cs typeface="Public Sans"/>
                          <a:sym typeface="Public Sans"/>
                        </a:rPr>
                        <a:t>3 points.</a:t>
                      </a:r>
                      <a:endParaRPr/>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pic>
        <p:nvPicPr>
          <p:cNvPr id="938" name="Google Shape;938;p124"/>
          <p:cNvPicPr preferRelativeResize="0"/>
          <p:nvPr/>
        </p:nvPicPr>
        <p:blipFill rotWithShape="1">
          <a:blip r:embed="rId3">
            <a:alphaModFix/>
          </a:blip>
          <a:srcRect l="9696" t="4045" r="9226" b="5045"/>
          <a:stretch/>
        </p:blipFill>
        <p:spPr>
          <a:xfrm>
            <a:off x="8272350" y="37000"/>
            <a:ext cx="787200" cy="770400"/>
          </a:xfrm>
          <a:prstGeom prst="ellipse">
            <a:avLst/>
          </a:prstGeom>
          <a:noFill/>
          <a:ln>
            <a:noFill/>
          </a:ln>
        </p:spPr>
      </p:pic>
      <p:sp>
        <p:nvSpPr>
          <p:cNvPr id="939" name="Google Shape;939;p124"/>
          <p:cNvSpPr txBox="1">
            <a:spLocks noGrp="1"/>
          </p:cNvSpPr>
          <p:nvPr>
            <p:ph type="title"/>
          </p:nvPr>
        </p:nvSpPr>
        <p:spPr>
          <a:xfrm>
            <a:off x="158800" y="703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What’s the score for this response?</a:t>
            </a:r>
            <a:endParaRPr>
              <a:solidFill>
                <a:schemeClr val="dk1"/>
              </a:solidFill>
            </a:endParaRPr>
          </a:p>
        </p:txBody>
      </p:sp>
      <p:sp>
        <p:nvSpPr>
          <p:cNvPr id="940" name="Google Shape;940;p124"/>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37"/>
                                        </p:tgtEl>
                                        <p:attrNameLst>
                                          <p:attrName>style.visibility</p:attrName>
                                        </p:attrNameLst>
                                      </p:cBhvr>
                                      <p:to>
                                        <p:strVal val="visible"/>
                                      </p:to>
                                    </p:set>
                                    <p:animEffect transition="in" filter="fade">
                                      <p:cBhvr>
                                        <p:cTn id="7" dur="1000"/>
                                        <p:tgtEl>
                                          <p:spTgt spid="9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944"/>
        <p:cNvGrpSpPr/>
        <p:nvPr/>
      </p:nvGrpSpPr>
      <p:grpSpPr>
        <a:xfrm>
          <a:off x="0" y="0"/>
          <a:ext cx="0" cy="0"/>
          <a:chOff x="0" y="0"/>
          <a:chExt cx="0" cy="0"/>
        </a:xfrm>
      </p:grpSpPr>
      <p:pic>
        <p:nvPicPr>
          <p:cNvPr id="945" name="Google Shape;945;p125"/>
          <p:cNvPicPr preferRelativeResize="0"/>
          <p:nvPr/>
        </p:nvPicPr>
        <p:blipFill rotWithShape="1">
          <a:blip r:embed="rId3">
            <a:alphaModFix/>
          </a:blip>
          <a:srcRect l="9696" t="4045" r="9226" b="5045"/>
          <a:stretch/>
        </p:blipFill>
        <p:spPr>
          <a:xfrm>
            <a:off x="8241150" y="0"/>
            <a:ext cx="856200" cy="837600"/>
          </a:xfrm>
          <a:prstGeom prst="ellipse">
            <a:avLst/>
          </a:prstGeom>
          <a:noFill/>
          <a:ln>
            <a:noFill/>
          </a:ln>
        </p:spPr>
      </p:pic>
      <p:sp>
        <p:nvSpPr>
          <p:cNvPr id="946" name="Google Shape;946;p12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28</a:t>
            </a:fld>
            <a:endParaRPr/>
          </a:p>
        </p:txBody>
      </p:sp>
      <p:graphicFrame>
        <p:nvGraphicFramePr>
          <p:cNvPr id="947" name="Google Shape;947;p125"/>
          <p:cNvGraphicFramePr/>
          <p:nvPr/>
        </p:nvGraphicFramePr>
        <p:xfrm>
          <a:off x="271225" y="864563"/>
          <a:ext cx="3000000" cy="3000000"/>
        </p:xfrm>
        <a:graphic>
          <a:graphicData uri="http://schemas.openxmlformats.org/drawingml/2006/table">
            <a:tbl>
              <a:tblPr>
                <a:noFill/>
                <a:tableStyleId>{0B4C1E89-AA29-4D2A-92DD-FC235B751DBA}</a:tableStyleId>
              </a:tblPr>
              <a:tblGrid>
                <a:gridCol w="1908750">
                  <a:extLst>
                    <a:ext uri="{9D8B030D-6E8A-4147-A177-3AD203B41FA5}">
                      <a16:colId xmlns:a16="http://schemas.microsoft.com/office/drawing/2014/main" val="20000"/>
                    </a:ext>
                  </a:extLst>
                </a:gridCol>
                <a:gridCol w="6692800">
                  <a:extLst>
                    <a:ext uri="{9D8B030D-6E8A-4147-A177-3AD203B41FA5}">
                      <a16:colId xmlns:a16="http://schemas.microsoft.com/office/drawing/2014/main" val="20001"/>
                    </a:ext>
                  </a:extLst>
                </a:gridCol>
              </a:tblGrid>
              <a:tr h="1232700">
                <a:tc>
                  <a:txBody>
                    <a:bodyPr/>
                    <a:lstStyle/>
                    <a:p>
                      <a:pPr marL="0" lvl="0" indent="0" algn="ctr" rtl="0">
                        <a:lnSpc>
                          <a:spcPct val="115000"/>
                        </a:lnSpc>
                        <a:spcBef>
                          <a:spcPts val="0"/>
                        </a:spcBef>
                        <a:spcAft>
                          <a:spcPts val="0"/>
                        </a:spcAft>
                        <a:buNone/>
                      </a:pPr>
                      <a:r>
                        <a:rPr lang="en" b="1">
                          <a:solidFill>
                            <a:schemeClr val="lt1"/>
                          </a:solidFill>
                        </a:rPr>
                        <a:t>Sample Response</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accent1"/>
                      </a:solidFill>
                      <a:prstDash val="solid"/>
                      <a:round/>
                      <a:headEnd type="none" w="sm" len="sm"/>
                      <a:tailEnd type="none" w="sm" len="sm"/>
                    </a:lnT>
                    <a:lnB w="12700" cap="flat" cmpd="sng">
                      <a:solidFill>
                        <a:schemeClr val="l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b="1">
                          <a:solidFill>
                            <a:srgbClr val="4D4D4F"/>
                          </a:solidFill>
                          <a:highlight>
                            <a:srgbClr val="FFFFCC"/>
                          </a:highlight>
                          <a:latin typeface="Public Sans"/>
                          <a:ea typeface="Public Sans"/>
                          <a:cs typeface="Public Sans"/>
                          <a:sym typeface="Public Sans"/>
                        </a:rPr>
                        <a:t>Claim: </a:t>
                      </a:r>
                      <a:r>
                        <a:rPr lang="en">
                          <a:solidFill>
                            <a:srgbClr val="4D4D4F"/>
                          </a:solidFill>
                          <a:highlight>
                            <a:srgbClr val="FFFFCC"/>
                          </a:highlight>
                          <a:latin typeface="Public Sans"/>
                          <a:ea typeface="Public Sans"/>
                          <a:cs typeface="Public Sans"/>
                          <a:sym typeface="Public Sans"/>
                        </a:rPr>
                        <a:t>As the railroads expanded, the United States had to fight against monopolies in the railroad industry.</a:t>
                      </a:r>
                      <a:r>
                        <a:rPr lang="en">
                          <a:solidFill>
                            <a:srgbClr val="4D4D4F"/>
                          </a:solidFill>
                          <a:latin typeface="Public Sans"/>
                          <a:ea typeface="Public Sans"/>
                          <a:cs typeface="Public Sans"/>
                          <a:sym typeface="Public Sans"/>
                        </a:rPr>
                        <a:t> </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b="1">
                          <a:solidFill>
                            <a:srgbClr val="4D4D4F"/>
                          </a:solidFill>
                          <a:highlight>
                            <a:srgbClr val="FFD5FF"/>
                          </a:highlight>
                          <a:latin typeface="Public Sans"/>
                          <a:ea typeface="Public Sans"/>
                          <a:cs typeface="Public Sans"/>
                          <a:sym typeface="Public Sans"/>
                        </a:rPr>
                        <a:t>Source: </a:t>
                      </a:r>
                      <a:r>
                        <a:rPr lang="en" u="sng">
                          <a:solidFill>
                            <a:srgbClr val="4D4D4F"/>
                          </a:solidFill>
                          <a:highlight>
                            <a:srgbClr val="FFD5FF"/>
                          </a:highlight>
                          <a:latin typeface="Public Sans"/>
                          <a:ea typeface="Public Sans"/>
                          <a:cs typeface="Public Sans"/>
                          <a:sym typeface="Public Sans"/>
                        </a:rPr>
                        <a:t>The political cartoon in Source 3 shows William Vanderbilt controlling all of the railroads</a:t>
                      </a:r>
                      <a:r>
                        <a:rPr lang="en" u="sng">
                          <a:solidFill>
                            <a:srgbClr val="4D4D4F"/>
                          </a:solidFill>
                          <a:latin typeface="Public Sans"/>
                          <a:ea typeface="Public Sans"/>
                          <a:cs typeface="Public Sans"/>
                          <a:sym typeface="Public Sans"/>
                        </a:rPr>
                        <a:t>, </a:t>
                      </a:r>
                      <a:r>
                        <a:rPr lang="en" u="sng">
                          <a:solidFill>
                            <a:srgbClr val="4D4D4F"/>
                          </a:solidFill>
                          <a:highlight>
                            <a:srgbClr val="E8FDFF"/>
                          </a:highlight>
                          <a:latin typeface="Public Sans"/>
                          <a:ea typeface="Public Sans"/>
                          <a:cs typeface="Public Sans"/>
                          <a:sym typeface="Public Sans"/>
                        </a:rPr>
                        <a:t>just like he did when he owned most of the railroad industry.</a:t>
                      </a:r>
                      <a:r>
                        <a:rPr lang="en" u="sng">
                          <a:solidFill>
                            <a:srgbClr val="4D4D4F"/>
                          </a:solidFill>
                          <a:latin typeface="Public Sans"/>
                          <a:ea typeface="Public Sans"/>
                          <a:cs typeface="Public Sans"/>
                          <a:sym typeface="Public Sans"/>
                        </a:rPr>
                        <a:t> </a:t>
                      </a:r>
                      <a:endParaRPr u="sng">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b="1">
                          <a:solidFill>
                            <a:srgbClr val="4D4D4F"/>
                          </a:solidFill>
                          <a:latin typeface="Public Sans"/>
                          <a:ea typeface="Public Sans"/>
                          <a:cs typeface="Public Sans"/>
                          <a:sym typeface="Public Sans"/>
                        </a:rPr>
                        <a:t>Content: </a:t>
                      </a:r>
                      <a:r>
                        <a:rPr lang="en">
                          <a:solidFill>
                            <a:srgbClr val="4D4D4F"/>
                          </a:solidFill>
                          <a:highlight>
                            <a:srgbClr val="E8FDFF"/>
                          </a:highlight>
                          <a:latin typeface="Public Sans"/>
                          <a:ea typeface="Public Sans"/>
                          <a:cs typeface="Public Sans"/>
                          <a:sym typeface="Public Sans"/>
                        </a:rPr>
                        <a:t>A monopoly happens when one person or company owns an entire industry</a:t>
                      </a:r>
                      <a:r>
                        <a:rPr lang="en">
                          <a:solidFill>
                            <a:srgbClr val="4D4D4F"/>
                          </a:solidFill>
                          <a:latin typeface="Public Sans"/>
                          <a:ea typeface="Public Sans"/>
                          <a:cs typeface="Public Sans"/>
                          <a:sym typeface="Public Sans"/>
                        </a:rPr>
                        <a:t>.</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b="1">
                          <a:solidFill>
                            <a:srgbClr val="4D4D4F"/>
                          </a:solidFill>
                          <a:latin typeface="Public Sans"/>
                          <a:ea typeface="Public Sans"/>
                          <a:cs typeface="Public Sans"/>
                          <a:sym typeface="Public Sans"/>
                        </a:rPr>
                        <a:t>Explanation: </a:t>
                      </a:r>
                      <a:r>
                        <a:rPr lang="en" u="sng">
                          <a:solidFill>
                            <a:srgbClr val="4D4D4F"/>
                          </a:solidFill>
                          <a:highlight>
                            <a:srgbClr val="FFD5FF"/>
                          </a:highlight>
                          <a:latin typeface="Public Sans"/>
                          <a:ea typeface="Public Sans"/>
                          <a:cs typeface="Public Sans"/>
                          <a:sym typeface="Public Sans"/>
                        </a:rPr>
                        <a:t>Source 1 shows how the United States fought back against the railroad monopolies by passing laws to protect people from monopolies. </a:t>
                      </a:r>
                      <a:r>
                        <a:rPr lang="en">
                          <a:solidFill>
                            <a:srgbClr val="4D4D4F"/>
                          </a:solidFill>
                          <a:latin typeface="Public Sans"/>
                          <a:ea typeface="Public Sans"/>
                          <a:cs typeface="Public Sans"/>
                          <a:sym typeface="Public Sans"/>
                        </a:rPr>
                        <a:t> </a:t>
                      </a:r>
                      <a:endParaRPr u="sng"/>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graphicFrame>
        <p:nvGraphicFramePr>
          <p:cNvPr id="948" name="Google Shape;948;p125"/>
          <p:cNvGraphicFramePr/>
          <p:nvPr/>
        </p:nvGraphicFramePr>
        <p:xfrm>
          <a:off x="271225" y="2900363"/>
          <a:ext cx="3000000" cy="3000000"/>
        </p:xfrm>
        <a:graphic>
          <a:graphicData uri="http://schemas.openxmlformats.org/drawingml/2006/table">
            <a:tbl>
              <a:tblPr>
                <a:noFill/>
                <a:tableStyleId>{0B4C1E89-AA29-4D2A-92DD-FC235B751DBA}</a:tableStyleId>
              </a:tblPr>
              <a:tblGrid>
                <a:gridCol w="1908750">
                  <a:extLst>
                    <a:ext uri="{9D8B030D-6E8A-4147-A177-3AD203B41FA5}">
                      <a16:colId xmlns:a16="http://schemas.microsoft.com/office/drawing/2014/main" val="20000"/>
                    </a:ext>
                  </a:extLst>
                </a:gridCol>
                <a:gridCol w="6692800">
                  <a:extLst>
                    <a:ext uri="{9D8B030D-6E8A-4147-A177-3AD203B41FA5}">
                      <a16:colId xmlns:a16="http://schemas.microsoft.com/office/drawing/2014/main" val="20001"/>
                    </a:ext>
                  </a:extLst>
                </a:gridCol>
              </a:tblGrid>
              <a:tr h="1356350">
                <a:tc>
                  <a:txBody>
                    <a:bodyPr/>
                    <a:lstStyle/>
                    <a:p>
                      <a:pPr marL="0" lvl="0" indent="0" algn="ctr" rtl="0">
                        <a:lnSpc>
                          <a:spcPct val="115000"/>
                        </a:lnSpc>
                        <a:spcBef>
                          <a:spcPts val="0"/>
                        </a:spcBef>
                        <a:spcAft>
                          <a:spcPts val="0"/>
                        </a:spcAft>
                        <a:buNone/>
                      </a:pPr>
                      <a:r>
                        <a:rPr lang="en" b="1">
                          <a:solidFill>
                            <a:schemeClr val="lt1"/>
                          </a:solidFill>
                        </a:rPr>
                        <a:t>Annotations</a:t>
                      </a:r>
                      <a:endParaRPr b="1">
                        <a:solidFill>
                          <a:schemeClr val="lt1"/>
                        </a:solidFill>
                      </a:endParaRPr>
                    </a:p>
                  </a:txBody>
                  <a:tcPr marL="27300" marR="27300" marT="27300" marB="27300">
                    <a:lnL w="12700" cap="flat" cmpd="sng">
                      <a:solidFill>
                        <a:schemeClr val="accent1"/>
                      </a:solidFill>
                      <a:prstDash val="solid"/>
                      <a:round/>
                      <a:headEnd type="none" w="sm" len="sm"/>
                      <a:tailEnd type="none" w="sm" len="sm"/>
                    </a:lnL>
                    <a:lnR w="12700" cap="flat" cmpd="sng">
                      <a:solidFill>
                        <a:schemeClr val="accent1"/>
                      </a:solidFill>
                      <a:prstDash val="solid"/>
                      <a:round/>
                      <a:headEnd type="none" w="sm" len="sm"/>
                      <a:tailEnd type="none" w="sm" len="sm"/>
                    </a:lnR>
                    <a:lnT w="12700" cap="flat" cmpd="sng">
                      <a:solidFill>
                        <a:schemeClr val="lt1"/>
                      </a:solidFill>
                      <a:prstDash val="solid"/>
                      <a:round/>
                      <a:headEnd type="none" w="sm" len="sm"/>
                      <a:tailEnd type="none" w="sm" len="sm"/>
                    </a:lnT>
                    <a:lnB w="12700" cap="flat" cmpd="sng">
                      <a:solidFill>
                        <a:schemeClr val="accent1"/>
                      </a:solidFill>
                      <a:prstDash val="solid"/>
                      <a:round/>
                      <a:headEnd type="none" w="sm" len="sm"/>
                      <a:tailEnd type="none" w="sm" len="sm"/>
                    </a:lnB>
                    <a:solidFill>
                      <a:schemeClr val="accent1"/>
                    </a:solidFill>
                  </a:tcPr>
                </a:tc>
                <a:tc>
                  <a:txBody>
                    <a:bodyPr/>
                    <a:lstStyle/>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The sample response includes </a:t>
                      </a:r>
                      <a:r>
                        <a:rPr lang="en">
                          <a:solidFill>
                            <a:srgbClr val="4D4D4F"/>
                          </a:solidFill>
                          <a:highlight>
                            <a:srgbClr val="FFFFCC"/>
                          </a:highlight>
                          <a:latin typeface="Public Sans"/>
                          <a:ea typeface="Public Sans"/>
                          <a:cs typeface="Public Sans"/>
                          <a:sym typeface="Public Sans"/>
                        </a:rPr>
                        <a:t>a claim that answers the prompt</a:t>
                      </a:r>
                      <a:r>
                        <a:rPr lang="en">
                          <a:solidFill>
                            <a:srgbClr val="4D4D4F"/>
                          </a:solidFill>
                          <a:latin typeface="Public Sans"/>
                          <a:ea typeface="Public Sans"/>
                          <a:cs typeface="Public Sans"/>
                          <a:sym typeface="Public Sans"/>
                        </a:rPr>
                        <a:t>, </a:t>
                      </a:r>
                      <a:r>
                        <a:rPr lang="en">
                          <a:solidFill>
                            <a:srgbClr val="4D4D4F"/>
                          </a:solidFill>
                          <a:highlight>
                            <a:srgbClr val="E8FDFF"/>
                          </a:highlight>
                          <a:latin typeface="Public Sans"/>
                          <a:ea typeface="Public Sans"/>
                          <a:cs typeface="Public Sans"/>
                          <a:sym typeface="Public Sans"/>
                        </a:rPr>
                        <a:t>relevant content knowledge</a:t>
                      </a:r>
                      <a:r>
                        <a:rPr lang="en">
                          <a:solidFill>
                            <a:srgbClr val="4D4D4F"/>
                          </a:solidFill>
                          <a:latin typeface="Public Sans"/>
                          <a:ea typeface="Public Sans"/>
                          <a:cs typeface="Public Sans"/>
                          <a:sym typeface="Public Sans"/>
                        </a:rPr>
                        <a:t>, </a:t>
                      </a:r>
                      <a:r>
                        <a:rPr lang="en">
                          <a:solidFill>
                            <a:srgbClr val="4D4D4F"/>
                          </a:solidFill>
                          <a:highlight>
                            <a:srgbClr val="FFD5FF"/>
                          </a:highlight>
                          <a:latin typeface="Public Sans"/>
                          <a:ea typeface="Public Sans"/>
                          <a:cs typeface="Public Sans"/>
                          <a:sym typeface="Public Sans"/>
                        </a:rPr>
                        <a:t>reference to a given source</a:t>
                      </a:r>
                      <a:r>
                        <a:rPr lang="en">
                          <a:solidFill>
                            <a:srgbClr val="4D4D4F"/>
                          </a:solidFill>
                          <a:latin typeface="Public Sans"/>
                          <a:ea typeface="Public Sans"/>
                          <a:cs typeface="Public Sans"/>
                          <a:sym typeface="Public Sans"/>
                        </a:rPr>
                        <a:t>, and </a:t>
                      </a:r>
                      <a:r>
                        <a:rPr lang="en" u="sng">
                          <a:solidFill>
                            <a:srgbClr val="4D4D4F"/>
                          </a:solidFill>
                          <a:latin typeface="Public Sans"/>
                          <a:ea typeface="Public Sans"/>
                          <a:cs typeface="Public Sans"/>
                          <a:sym typeface="Public Sans"/>
                        </a:rPr>
                        <a:t>explanation that addresses the prompt</a:t>
                      </a:r>
                      <a:r>
                        <a:rPr lang="en">
                          <a:solidFill>
                            <a:srgbClr val="4D4D4F"/>
                          </a:solidFill>
                          <a:latin typeface="Public Sans"/>
                          <a:ea typeface="Public Sans"/>
                          <a:cs typeface="Public Sans"/>
                          <a:sym typeface="Public Sans"/>
                        </a:rPr>
                        <a:t>.</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This response scores </a:t>
                      </a:r>
                      <a:r>
                        <a:rPr lang="en" b="1">
                          <a:solidFill>
                            <a:srgbClr val="4D4D4F"/>
                          </a:solidFill>
                          <a:latin typeface="Public Sans"/>
                          <a:ea typeface="Public Sans"/>
                          <a:cs typeface="Public Sans"/>
                          <a:sym typeface="Public Sans"/>
                        </a:rPr>
                        <a:t>4 points.</a:t>
                      </a:r>
                      <a:endParaRPr/>
                    </a:p>
                  </a:txBody>
                  <a:tcPr marL="27300" marR="27300" marT="27300" marB="27300">
                    <a:lnL w="12700" cap="flat" cmpd="sng">
                      <a:solidFill>
                        <a:schemeClr val="accent1"/>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bl>
          </a:graphicData>
        </a:graphic>
      </p:graphicFrame>
      <p:sp>
        <p:nvSpPr>
          <p:cNvPr id="949" name="Google Shape;949;p125"/>
          <p:cNvSpPr txBox="1">
            <a:spLocks noGrp="1"/>
          </p:cNvSpPr>
          <p:nvPr>
            <p:ph type="title"/>
          </p:nvPr>
        </p:nvSpPr>
        <p:spPr>
          <a:xfrm>
            <a:off x="206900" y="83275"/>
            <a:ext cx="76044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What’s the score for this response?</a:t>
            </a:r>
            <a:endParaRPr>
              <a:solidFill>
                <a:schemeClr val="dk1"/>
              </a:solidFill>
            </a:endParaRPr>
          </a:p>
        </p:txBody>
      </p:sp>
      <p:sp>
        <p:nvSpPr>
          <p:cNvPr id="950" name="Google Shape;950;p125"/>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48"/>
                                        </p:tgtEl>
                                        <p:attrNameLst>
                                          <p:attrName>style.visibility</p:attrName>
                                        </p:attrNameLst>
                                      </p:cBhvr>
                                      <p:to>
                                        <p:strVal val="visible"/>
                                      </p:to>
                                    </p:set>
                                    <p:animEffect transition="in" filter="fade">
                                      <p:cBhvr>
                                        <p:cTn id="7" dur="1000"/>
                                        <p:tgtEl>
                                          <p:spTgt spid="9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954"/>
        <p:cNvGrpSpPr/>
        <p:nvPr/>
      </p:nvGrpSpPr>
      <p:grpSpPr>
        <a:xfrm>
          <a:off x="0" y="0"/>
          <a:ext cx="0" cy="0"/>
          <a:chOff x="0" y="0"/>
          <a:chExt cx="0" cy="0"/>
        </a:xfrm>
      </p:grpSpPr>
      <p:sp>
        <p:nvSpPr>
          <p:cNvPr id="955" name="Google Shape;955;p126"/>
          <p:cNvSpPr txBox="1">
            <a:spLocks noGrp="1"/>
          </p:cNvSpPr>
          <p:nvPr>
            <p:ph type="ctrTitle"/>
          </p:nvPr>
        </p:nvSpPr>
        <p:spPr>
          <a:xfrm>
            <a:off x="421725" y="639400"/>
            <a:ext cx="8221200" cy="894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Internalize and Practice</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956" name="Google Shape;956;p12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29</a:t>
            </a:fld>
            <a:endParaRPr/>
          </a:p>
        </p:txBody>
      </p:sp>
      <p:pic>
        <p:nvPicPr>
          <p:cNvPr id="957" name="Google Shape;957;p126"/>
          <p:cNvPicPr preferRelativeResize="0"/>
          <p:nvPr/>
        </p:nvPicPr>
        <p:blipFill>
          <a:blip r:embed="rId3">
            <a:alphaModFix/>
          </a:blip>
          <a:stretch>
            <a:fillRect/>
          </a:stretch>
        </p:blipFill>
        <p:spPr>
          <a:xfrm>
            <a:off x="421725" y="1399500"/>
            <a:ext cx="1337700" cy="1392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10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Agenda</a:t>
            </a:r>
            <a:endParaRPr>
              <a:solidFill>
                <a:schemeClr val="dk1"/>
              </a:solidFill>
            </a:endParaRPr>
          </a:p>
        </p:txBody>
      </p:sp>
      <p:sp>
        <p:nvSpPr>
          <p:cNvPr id="696" name="Google Shape;696;p100"/>
          <p:cNvSpPr txBox="1">
            <a:spLocks noGrp="1"/>
          </p:cNvSpPr>
          <p:nvPr>
            <p:ph type="body" idx="1"/>
          </p:nvPr>
        </p:nvSpPr>
        <p:spPr>
          <a:xfrm>
            <a:off x="311700" y="712925"/>
            <a:ext cx="8520600" cy="3841200"/>
          </a:xfrm>
          <a:prstGeom prst="rect">
            <a:avLst/>
          </a:prstGeom>
        </p:spPr>
        <p:txBody>
          <a:bodyPr spcFirstLastPara="1" wrap="square" lIns="91425" tIns="91425" rIns="91425" bIns="91425" anchor="t" anchorCtr="0">
            <a:noAutofit/>
          </a:bodyPr>
          <a:lstStyle/>
          <a:p>
            <a:pPr marL="457200" lvl="0" indent="-323850" algn="l" rtl="0">
              <a:spcBef>
                <a:spcPts val="0"/>
              </a:spcBef>
              <a:spcAft>
                <a:spcPts val="0"/>
              </a:spcAft>
              <a:buClr>
                <a:schemeClr val="dk2"/>
              </a:buClr>
              <a:buSzPts val="1500"/>
              <a:buChar char="●"/>
            </a:pPr>
            <a:r>
              <a:rPr lang="en" sz="1500">
                <a:solidFill>
                  <a:schemeClr val="dk2"/>
                </a:solidFill>
              </a:rPr>
              <a:t>Define Purpose</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Social Studies Vision </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Background</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Receive New Learning</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Constructed Response</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Extended Response</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Internalize and Practice</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Constructed Response</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Extended Response</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Implement Learning </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Adapt the Prompt</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Adapt the Rubric</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Assess Impact</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Q&amp;A</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Resources</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Next Steps</a:t>
            </a:r>
            <a:endParaRPr sz="1500">
              <a:solidFill>
                <a:schemeClr val="dk2"/>
              </a:solidFill>
            </a:endParaRPr>
          </a:p>
        </p:txBody>
      </p:sp>
      <p:sp>
        <p:nvSpPr>
          <p:cNvPr id="697" name="Google Shape;697;p100"/>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3"/>
              </a:rPr>
              <a:t>assessment@la.gov</a:t>
            </a:r>
            <a:endParaRPr sz="900" b="1"/>
          </a:p>
          <a:p>
            <a:pPr marL="0" lvl="0" indent="0" algn="r" rtl="0">
              <a:spcBef>
                <a:spcPts val="1200"/>
              </a:spcBef>
              <a:spcAft>
                <a:spcPts val="1200"/>
              </a:spcAft>
              <a:buNone/>
            </a:pPr>
            <a:endParaRPr/>
          </a:p>
        </p:txBody>
      </p:sp>
      <p:sp>
        <p:nvSpPr>
          <p:cNvPr id="698" name="Google Shape;698;p10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a:t>
            </a:fld>
            <a:endParaRPr/>
          </a:p>
        </p:txBody>
      </p:sp>
      <p:pic>
        <p:nvPicPr>
          <p:cNvPr id="699" name="Google Shape;699;p100"/>
          <p:cNvPicPr preferRelativeResize="0"/>
          <p:nvPr/>
        </p:nvPicPr>
        <p:blipFill>
          <a:blip r:embed="rId4">
            <a:alphaModFix/>
          </a:blip>
          <a:stretch>
            <a:fillRect/>
          </a:stretch>
        </p:blipFill>
        <p:spPr>
          <a:xfrm>
            <a:off x="3959575" y="712925"/>
            <a:ext cx="4792801" cy="3057265"/>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961"/>
        <p:cNvGrpSpPr/>
        <p:nvPr/>
      </p:nvGrpSpPr>
      <p:grpSpPr>
        <a:xfrm>
          <a:off x="0" y="0"/>
          <a:ext cx="0" cy="0"/>
          <a:chOff x="0" y="0"/>
          <a:chExt cx="0" cy="0"/>
        </a:xfrm>
      </p:grpSpPr>
      <p:sp>
        <p:nvSpPr>
          <p:cNvPr id="962" name="Google Shape;962;p127"/>
          <p:cNvSpPr txBox="1">
            <a:spLocks noGrp="1"/>
          </p:cNvSpPr>
          <p:nvPr>
            <p:ph type="ctrTitle"/>
          </p:nvPr>
        </p:nvSpPr>
        <p:spPr>
          <a:xfrm>
            <a:off x="461400" y="571500"/>
            <a:ext cx="8221200" cy="76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Using HQIM with the LEAP Rubrics</a:t>
            </a:r>
            <a:endParaRPr>
              <a:solidFill>
                <a:schemeClr val="dk1"/>
              </a:solidFill>
            </a:endParaRPr>
          </a:p>
        </p:txBody>
      </p:sp>
      <p:sp>
        <p:nvSpPr>
          <p:cNvPr id="963" name="Google Shape;963;p12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30</a:t>
            </a:fld>
            <a:endParaRPr/>
          </a:p>
        </p:txBody>
      </p:sp>
      <p:pic>
        <p:nvPicPr>
          <p:cNvPr id="964" name="Google Shape;964;p127"/>
          <p:cNvPicPr preferRelativeResize="0"/>
          <p:nvPr/>
        </p:nvPicPr>
        <p:blipFill>
          <a:blip r:embed="rId3">
            <a:alphaModFix/>
          </a:blip>
          <a:stretch>
            <a:fillRect/>
          </a:stretch>
        </p:blipFill>
        <p:spPr>
          <a:xfrm>
            <a:off x="461400" y="1335600"/>
            <a:ext cx="1337700" cy="1392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968"/>
        <p:cNvGrpSpPr/>
        <p:nvPr/>
      </p:nvGrpSpPr>
      <p:grpSpPr>
        <a:xfrm>
          <a:off x="0" y="0"/>
          <a:ext cx="0" cy="0"/>
          <a:chOff x="0" y="0"/>
          <a:chExt cx="0" cy="0"/>
        </a:xfrm>
      </p:grpSpPr>
      <p:sp>
        <p:nvSpPr>
          <p:cNvPr id="969" name="Google Shape;969;p128"/>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High Quality Instructional Materials (HQIM)</a:t>
            </a:r>
            <a:endParaRPr/>
          </a:p>
        </p:txBody>
      </p:sp>
      <p:sp>
        <p:nvSpPr>
          <p:cNvPr id="970" name="Google Shape;970;p128"/>
          <p:cNvSpPr txBox="1">
            <a:spLocks noGrp="1"/>
          </p:cNvSpPr>
          <p:nvPr>
            <p:ph type="body" idx="1"/>
          </p:nvPr>
        </p:nvSpPr>
        <p:spPr>
          <a:xfrm>
            <a:off x="267675" y="859163"/>
            <a:ext cx="8520600" cy="348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a:t>All </a:t>
            </a:r>
            <a:r>
              <a:rPr lang="en" u="sng">
                <a:solidFill>
                  <a:schemeClr val="hlink"/>
                </a:solidFill>
                <a:hlinkClick r:id="rId3"/>
              </a:rPr>
              <a:t>LDOE Tier 1 social studies </a:t>
            </a:r>
            <a:r>
              <a:rPr lang="en" u="sng">
                <a:solidFill>
                  <a:schemeClr val="hlink"/>
                </a:solidFill>
                <a:hlinkClick r:id="rId3"/>
              </a:rPr>
              <a:t>curricula</a:t>
            </a:r>
            <a:r>
              <a:rPr lang="en"/>
              <a:t> provide questions aligned with the </a:t>
            </a:r>
            <a:r>
              <a:rPr lang="en" u="sng">
                <a:solidFill>
                  <a:schemeClr val="hlink"/>
                </a:solidFill>
                <a:hlinkClick r:id="rId4"/>
              </a:rPr>
              <a:t>Louisiana Student Standards for Social Studies</a:t>
            </a:r>
            <a:r>
              <a:rPr lang="en"/>
              <a:t>.  Use these questions when assessing student understanding through writing. </a:t>
            </a:r>
            <a:endParaRPr/>
          </a:p>
          <a:p>
            <a:pPr marL="0" lvl="0" indent="0" algn="l" rtl="0">
              <a:spcBef>
                <a:spcPts val="0"/>
              </a:spcBef>
              <a:spcAft>
                <a:spcPts val="0"/>
              </a:spcAft>
              <a:buNone/>
            </a:pPr>
            <a:endParaRPr/>
          </a:p>
          <a:p>
            <a:pPr marL="457200" lvl="0" indent="-342900" algn="l" rtl="0">
              <a:spcBef>
                <a:spcPts val="0"/>
              </a:spcBef>
              <a:spcAft>
                <a:spcPts val="0"/>
              </a:spcAft>
              <a:buClr>
                <a:schemeClr val="dk2"/>
              </a:buClr>
              <a:buSzPts val="1800"/>
              <a:buChar char="●"/>
            </a:pPr>
            <a:r>
              <a:rPr lang="en">
                <a:solidFill>
                  <a:srgbClr val="444746"/>
                </a:solidFill>
              </a:rPr>
              <a:t>Use the scoring guidance in your HQIM or choose to utilize the </a:t>
            </a:r>
            <a:r>
              <a:rPr lang="en" u="sng">
                <a:solidFill>
                  <a:schemeClr val="hlink"/>
                </a:solidFill>
                <a:hlinkClick r:id="rId5"/>
              </a:rPr>
              <a:t>LEAP Assessment Rubric</a:t>
            </a:r>
            <a:r>
              <a:rPr lang="en"/>
              <a:t> </a:t>
            </a:r>
            <a:r>
              <a:rPr lang="en">
                <a:solidFill>
                  <a:srgbClr val="444746"/>
                </a:solidFill>
              </a:rPr>
              <a:t>for scoring. If using the LEAP rubric, work with your teacher collaboration team to ensure correlation.</a:t>
            </a:r>
            <a:endParaRPr/>
          </a:p>
        </p:txBody>
      </p:sp>
      <p:sp>
        <p:nvSpPr>
          <p:cNvPr id="971" name="Google Shape;971;p12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31</a:t>
            </a:fld>
            <a:endParaRPr/>
          </a:p>
        </p:txBody>
      </p:sp>
      <p:pic>
        <p:nvPicPr>
          <p:cNvPr id="972" name="Google Shape;972;p128"/>
          <p:cNvPicPr preferRelativeResize="0"/>
          <p:nvPr/>
        </p:nvPicPr>
        <p:blipFill>
          <a:blip r:embed="rId6">
            <a:alphaModFix/>
          </a:blip>
          <a:stretch>
            <a:fillRect/>
          </a:stretch>
        </p:blipFill>
        <p:spPr>
          <a:xfrm>
            <a:off x="8297700" y="57738"/>
            <a:ext cx="799650" cy="737675"/>
          </a:xfrm>
          <a:prstGeom prst="rect">
            <a:avLst/>
          </a:prstGeom>
          <a:noFill/>
          <a:ln>
            <a:noFill/>
          </a:ln>
        </p:spPr>
      </p:pic>
      <p:sp>
        <p:nvSpPr>
          <p:cNvPr id="973" name="Google Shape;973;p128"/>
          <p:cNvSpPr txBox="1">
            <a:spLocks noGrp="1"/>
          </p:cNvSpPr>
          <p:nvPr>
            <p:ph type="subTitle" idx="2"/>
          </p:nvPr>
        </p:nvSpPr>
        <p:spPr>
          <a:xfrm>
            <a:off x="4572000" y="44289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7"/>
              </a:rPr>
              <a:t>assessment@la.gov</a:t>
            </a:r>
            <a:endParaRPr sz="900"/>
          </a:p>
          <a:p>
            <a:pPr marL="0" lvl="0" indent="0" algn="r" rtl="0">
              <a:spcBef>
                <a:spcPts val="1200"/>
              </a:spcBef>
              <a:spcAft>
                <a:spcPts val="1200"/>
              </a:spcAft>
              <a:buNone/>
            </a:pP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p12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Considerations When Adapting Questions</a:t>
            </a:r>
            <a:endParaRPr/>
          </a:p>
        </p:txBody>
      </p:sp>
      <p:sp>
        <p:nvSpPr>
          <p:cNvPr id="979" name="Google Shape;979;p129"/>
          <p:cNvSpPr txBox="1">
            <a:spLocks noGrp="1"/>
          </p:cNvSpPr>
          <p:nvPr>
            <p:ph type="body" idx="1"/>
          </p:nvPr>
        </p:nvSpPr>
        <p:spPr>
          <a:xfrm>
            <a:off x="495350" y="603250"/>
            <a:ext cx="8711100" cy="3453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skills do you want to assess?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980" name="Google Shape;980;p129"/>
          <p:cNvSpPr txBox="1">
            <a:spLocks noGrp="1"/>
          </p:cNvSpPr>
          <p:nvPr>
            <p:ph type="subTitle" idx="2"/>
          </p:nvPr>
        </p:nvSpPr>
        <p:spPr>
          <a:xfrm>
            <a:off x="4459800" y="4465325"/>
            <a:ext cx="3123300" cy="2742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3"/>
              </a:rPr>
              <a:t>assessment@la.gov</a:t>
            </a:r>
            <a:endParaRPr sz="900"/>
          </a:p>
          <a:p>
            <a:pPr marL="0" lvl="0" indent="0" algn="r" rtl="0">
              <a:spcBef>
                <a:spcPts val="1200"/>
              </a:spcBef>
              <a:spcAft>
                <a:spcPts val="1200"/>
              </a:spcAft>
              <a:buNone/>
            </a:pPr>
            <a:endParaRPr/>
          </a:p>
        </p:txBody>
      </p:sp>
      <p:sp>
        <p:nvSpPr>
          <p:cNvPr id="981" name="Google Shape;981;p12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32</a:t>
            </a:fld>
            <a:endParaRPr/>
          </a:p>
        </p:txBody>
      </p:sp>
      <p:sp>
        <p:nvSpPr>
          <p:cNvPr id="982" name="Google Shape;982;p129"/>
          <p:cNvSpPr/>
          <p:nvPr/>
        </p:nvSpPr>
        <p:spPr>
          <a:xfrm>
            <a:off x="495350" y="1127225"/>
            <a:ext cx="5098500" cy="16773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a:solidFill>
                  <a:schemeClr val="dk2"/>
                </a:solidFill>
                <a:latin typeface="Public Sans"/>
                <a:ea typeface="Public Sans"/>
                <a:cs typeface="Public Sans"/>
                <a:sym typeface="Public Sans"/>
              </a:rPr>
              <a:t>Skills and practices that focus on using primary, secondary, and tertiary sources; using evidence to support claims and counterclaims; distinguishing between relevant and irrelevant information; and constructing and expressing claims and counterclaims.</a:t>
            </a:r>
            <a:endParaRPr sz="2000">
              <a:solidFill>
                <a:schemeClr val="dk2"/>
              </a:solidFill>
              <a:latin typeface="Public Sans"/>
              <a:ea typeface="Public Sans"/>
              <a:cs typeface="Public Sans"/>
              <a:sym typeface="Public Sans"/>
            </a:endParaRPr>
          </a:p>
        </p:txBody>
      </p:sp>
      <p:sp>
        <p:nvSpPr>
          <p:cNvPr id="983" name="Google Shape;983;p129"/>
          <p:cNvSpPr/>
          <p:nvPr/>
        </p:nvSpPr>
        <p:spPr>
          <a:xfrm>
            <a:off x="495350" y="2950625"/>
            <a:ext cx="5098500" cy="1368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a:solidFill>
                  <a:schemeClr val="dk2"/>
                </a:solidFill>
                <a:latin typeface="Public Sans"/>
                <a:ea typeface="Public Sans"/>
                <a:cs typeface="Public Sans"/>
                <a:sym typeface="Public Sans"/>
              </a:rPr>
              <a:t>Skills and practices that focus on applying chronological reasoning; examining continuity and change; making comparisons and connections; and applying spatial understanding.</a:t>
            </a:r>
            <a:endParaRPr>
              <a:solidFill>
                <a:schemeClr val="dk2"/>
              </a:solidFill>
              <a:latin typeface="Public Sans"/>
              <a:ea typeface="Public Sans"/>
              <a:cs typeface="Public Sans"/>
              <a:sym typeface="Public Sans"/>
            </a:endParaRPr>
          </a:p>
        </p:txBody>
      </p:sp>
      <p:sp>
        <p:nvSpPr>
          <p:cNvPr id="984" name="Google Shape;984;p129"/>
          <p:cNvSpPr/>
          <p:nvPr/>
        </p:nvSpPr>
        <p:spPr>
          <a:xfrm>
            <a:off x="6416700" y="3208625"/>
            <a:ext cx="1794000" cy="848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Public Sans"/>
                <a:ea typeface="Public Sans"/>
                <a:cs typeface="Public Sans"/>
                <a:sym typeface="Public Sans"/>
              </a:rPr>
              <a:t>Constructed Response</a:t>
            </a:r>
            <a:endParaRPr sz="1800">
              <a:solidFill>
                <a:schemeClr val="dk2"/>
              </a:solidFill>
              <a:latin typeface="Public Sans"/>
              <a:ea typeface="Public Sans"/>
              <a:cs typeface="Public Sans"/>
              <a:sym typeface="Public Sans"/>
            </a:endParaRPr>
          </a:p>
        </p:txBody>
      </p:sp>
      <p:sp>
        <p:nvSpPr>
          <p:cNvPr id="985" name="Google Shape;985;p129"/>
          <p:cNvSpPr/>
          <p:nvPr/>
        </p:nvSpPr>
        <p:spPr>
          <a:xfrm>
            <a:off x="6416600" y="1440025"/>
            <a:ext cx="1794000" cy="848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Public Sans"/>
                <a:ea typeface="Public Sans"/>
                <a:cs typeface="Public Sans"/>
                <a:sym typeface="Public Sans"/>
              </a:rPr>
              <a:t>Extended Response</a:t>
            </a:r>
            <a:endParaRPr sz="1800">
              <a:solidFill>
                <a:schemeClr val="dk2"/>
              </a:solidFill>
              <a:latin typeface="Public Sans"/>
              <a:ea typeface="Public Sans"/>
              <a:cs typeface="Public Sans"/>
              <a:sym typeface="Public Sans"/>
            </a:endParaRPr>
          </a:p>
        </p:txBody>
      </p:sp>
      <p:cxnSp>
        <p:nvCxnSpPr>
          <p:cNvPr id="986" name="Google Shape;986;p129"/>
          <p:cNvCxnSpPr>
            <a:stCxn id="983" idx="3"/>
          </p:cNvCxnSpPr>
          <p:nvPr/>
        </p:nvCxnSpPr>
        <p:spPr>
          <a:xfrm rot="10800000" flipH="1">
            <a:off x="5593850" y="3630725"/>
            <a:ext cx="720300" cy="4200"/>
          </a:xfrm>
          <a:prstGeom prst="straightConnector1">
            <a:avLst/>
          </a:prstGeom>
          <a:noFill/>
          <a:ln w="19050" cap="flat" cmpd="sng">
            <a:solidFill>
              <a:srgbClr val="4D4D4F"/>
            </a:solidFill>
            <a:prstDash val="solid"/>
            <a:round/>
            <a:headEnd type="none" w="sm" len="sm"/>
            <a:tailEnd type="triangle" w="med" len="med"/>
          </a:ln>
        </p:spPr>
      </p:cxnSp>
      <p:pic>
        <p:nvPicPr>
          <p:cNvPr id="987" name="Google Shape;987;p129"/>
          <p:cNvPicPr preferRelativeResize="0"/>
          <p:nvPr/>
        </p:nvPicPr>
        <p:blipFill>
          <a:blip r:embed="rId4">
            <a:alphaModFix/>
          </a:blip>
          <a:stretch>
            <a:fillRect/>
          </a:stretch>
        </p:blipFill>
        <p:spPr>
          <a:xfrm>
            <a:off x="8297700" y="57738"/>
            <a:ext cx="799650" cy="737675"/>
          </a:xfrm>
          <a:prstGeom prst="rect">
            <a:avLst/>
          </a:prstGeom>
          <a:noFill/>
          <a:ln>
            <a:noFill/>
          </a:ln>
        </p:spPr>
      </p:pic>
      <p:cxnSp>
        <p:nvCxnSpPr>
          <p:cNvPr id="988" name="Google Shape;988;p129"/>
          <p:cNvCxnSpPr/>
          <p:nvPr/>
        </p:nvCxnSpPr>
        <p:spPr>
          <a:xfrm rot="10800000" flipH="1">
            <a:off x="5593838" y="1862125"/>
            <a:ext cx="720300" cy="4200"/>
          </a:xfrm>
          <a:prstGeom prst="straightConnector1">
            <a:avLst/>
          </a:prstGeom>
          <a:noFill/>
          <a:ln w="19050" cap="flat" cmpd="sng">
            <a:solidFill>
              <a:srgbClr val="4D4D4F"/>
            </a:solidFill>
            <a:prstDash val="solid"/>
            <a:round/>
            <a:headEnd type="none" w="sm" len="sm"/>
            <a:tailEnd type="triangle" w="med" len="med"/>
          </a:ln>
        </p:spPr>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992"/>
        <p:cNvGrpSpPr/>
        <p:nvPr/>
      </p:nvGrpSpPr>
      <p:grpSpPr>
        <a:xfrm>
          <a:off x="0" y="0"/>
          <a:ext cx="0" cy="0"/>
          <a:chOff x="0" y="0"/>
          <a:chExt cx="0" cy="0"/>
        </a:xfrm>
      </p:grpSpPr>
      <p:sp>
        <p:nvSpPr>
          <p:cNvPr id="993" name="Google Shape;993;p13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Considerations When Adapting Questions</a:t>
            </a:r>
            <a:endParaRPr/>
          </a:p>
        </p:txBody>
      </p:sp>
      <p:sp>
        <p:nvSpPr>
          <p:cNvPr id="994" name="Google Shape;994;p130"/>
          <p:cNvSpPr txBox="1">
            <a:spLocks noGrp="1"/>
          </p:cNvSpPr>
          <p:nvPr>
            <p:ph type="body" idx="1"/>
          </p:nvPr>
        </p:nvSpPr>
        <p:spPr>
          <a:xfrm>
            <a:off x="363400" y="735438"/>
            <a:ext cx="8520600" cy="3482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chemeClr val="dk2"/>
                </a:solidFill>
              </a:rPr>
              <a:t>Is the question compatible as is?</a:t>
            </a:r>
            <a:endParaRPr>
              <a:solidFill>
                <a:schemeClr val="dk2"/>
              </a:solidFill>
            </a:endParaRPr>
          </a:p>
          <a:p>
            <a:pPr marL="0" lvl="0" indent="0" algn="l" rtl="0">
              <a:spcBef>
                <a:spcPts val="1000"/>
              </a:spcBef>
              <a:spcAft>
                <a:spcPts val="0"/>
              </a:spcAft>
              <a:buNone/>
            </a:pPr>
            <a:endParaRPr/>
          </a:p>
        </p:txBody>
      </p:sp>
      <p:sp>
        <p:nvSpPr>
          <p:cNvPr id="995" name="Google Shape;995;p130"/>
          <p:cNvSpPr txBox="1">
            <a:spLocks noGrp="1"/>
          </p:cNvSpPr>
          <p:nvPr>
            <p:ph type="subTitle" idx="2"/>
          </p:nvPr>
        </p:nvSpPr>
        <p:spPr>
          <a:xfrm>
            <a:off x="4315950" y="4428925"/>
            <a:ext cx="32337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3"/>
              </a:rPr>
              <a:t>assessment@la.gov</a:t>
            </a:r>
            <a:endParaRPr sz="900"/>
          </a:p>
          <a:p>
            <a:pPr marL="0" lvl="0" indent="0" algn="r" rtl="0">
              <a:spcBef>
                <a:spcPts val="1200"/>
              </a:spcBef>
              <a:spcAft>
                <a:spcPts val="1200"/>
              </a:spcAft>
              <a:buNone/>
            </a:pPr>
            <a:endParaRPr/>
          </a:p>
        </p:txBody>
      </p:sp>
      <p:sp>
        <p:nvSpPr>
          <p:cNvPr id="996" name="Google Shape;996;p13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33</a:t>
            </a:fld>
            <a:endParaRPr/>
          </a:p>
        </p:txBody>
      </p:sp>
      <p:sp>
        <p:nvSpPr>
          <p:cNvPr id="997" name="Google Shape;997;p130"/>
          <p:cNvSpPr/>
          <p:nvPr/>
        </p:nvSpPr>
        <p:spPr>
          <a:xfrm>
            <a:off x="3033450" y="1879650"/>
            <a:ext cx="5798700" cy="3828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a:solidFill>
                  <a:srgbClr val="385463"/>
                </a:solidFill>
                <a:latin typeface="Public Sans"/>
                <a:ea typeface="Public Sans"/>
                <a:cs typeface="Public Sans"/>
                <a:sym typeface="Public Sans"/>
              </a:rPr>
              <a:t>Is the question adaptable using the LEAP Assessment Rubric?</a:t>
            </a:r>
            <a:endParaRPr>
              <a:solidFill>
                <a:srgbClr val="385463"/>
              </a:solidFill>
              <a:latin typeface="Public Sans"/>
              <a:ea typeface="Public Sans"/>
              <a:cs typeface="Public Sans"/>
              <a:sym typeface="Public Sans"/>
            </a:endParaRPr>
          </a:p>
        </p:txBody>
      </p:sp>
      <p:sp>
        <p:nvSpPr>
          <p:cNvPr id="998" name="Google Shape;998;p130"/>
          <p:cNvSpPr/>
          <p:nvPr/>
        </p:nvSpPr>
        <p:spPr>
          <a:xfrm>
            <a:off x="5690650" y="3452625"/>
            <a:ext cx="2394000" cy="848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1000"/>
              </a:spcAft>
              <a:buNone/>
            </a:pPr>
            <a:r>
              <a:rPr lang="en" sz="1200">
                <a:solidFill>
                  <a:srgbClr val="385463"/>
                </a:solidFill>
                <a:latin typeface="Public Sans"/>
                <a:ea typeface="Public Sans"/>
                <a:cs typeface="Public Sans"/>
                <a:sym typeface="Public Sans"/>
              </a:rPr>
              <a:t>Use the question as is, and the scoring guidance in the HQIM.</a:t>
            </a:r>
            <a:endParaRPr sz="1200">
              <a:solidFill>
                <a:srgbClr val="385463"/>
              </a:solidFill>
              <a:latin typeface="Public Sans"/>
              <a:ea typeface="Public Sans"/>
              <a:cs typeface="Public Sans"/>
              <a:sym typeface="Public Sans"/>
            </a:endParaRPr>
          </a:p>
        </p:txBody>
      </p:sp>
      <p:sp>
        <p:nvSpPr>
          <p:cNvPr id="999" name="Google Shape;999;p130"/>
          <p:cNvSpPr/>
          <p:nvPr/>
        </p:nvSpPr>
        <p:spPr>
          <a:xfrm>
            <a:off x="3033450" y="1196125"/>
            <a:ext cx="5798700" cy="5979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a:solidFill>
                  <a:srgbClr val="385463"/>
                </a:solidFill>
                <a:latin typeface="Public Sans"/>
                <a:ea typeface="Public Sans"/>
                <a:cs typeface="Public Sans"/>
                <a:sym typeface="Public Sans"/>
              </a:rPr>
              <a:t>Use the question as is, and the provided LEAP Assessment Rubric for scoring.</a:t>
            </a:r>
            <a:endParaRPr>
              <a:solidFill>
                <a:srgbClr val="385463"/>
              </a:solidFill>
              <a:latin typeface="Public Sans"/>
              <a:ea typeface="Public Sans"/>
              <a:cs typeface="Public Sans"/>
              <a:sym typeface="Public Sans"/>
            </a:endParaRPr>
          </a:p>
        </p:txBody>
      </p:sp>
      <p:sp>
        <p:nvSpPr>
          <p:cNvPr id="1000" name="Google Shape;1000;p130"/>
          <p:cNvSpPr/>
          <p:nvPr/>
        </p:nvSpPr>
        <p:spPr>
          <a:xfrm>
            <a:off x="6463450" y="2693125"/>
            <a:ext cx="848400" cy="310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Public Sans"/>
                <a:ea typeface="Public Sans"/>
                <a:cs typeface="Public Sans"/>
                <a:sym typeface="Public Sans"/>
              </a:rPr>
              <a:t>No</a:t>
            </a:r>
            <a:endParaRPr sz="2200">
              <a:solidFill>
                <a:schemeClr val="dk2"/>
              </a:solidFill>
              <a:latin typeface="Public Sans"/>
              <a:ea typeface="Public Sans"/>
              <a:cs typeface="Public Sans"/>
              <a:sym typeface="Public Sans"/>
            </a:endParaRPr>
          </a:p>
        </p:txBody>
      </p:sp>
      <p:sp>
        <p:nvSpPr>
          <p:cNvPr id="1001" name="Google Shape;1001;p130"/>
          <p:cNvSpPr/>
          <p:nvPr/>
        </p:nvSpPr>
        <p:spPr>
          <a:xfrm>
            <a:off x="937400" y="1221275"/>
            <a:ext cx="848400" cy="480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Public Sans"/>
                <a:ea typeface="Public Sans"/>
                <a:cs typeface="Public Sans"/>
                <a:sym typeface="Public Sans"/>
              </a:rPr>
              <a:t>Yes</a:t>
            </a:r>
            <a:endParaRPr sz="1800">
              <a:solidFill>
                <a:schemeClr val="dk2"/>
              </a:solidFill>
              <a:latin typeface="Public Sans"/>
              <a:ea typeface="Public Sans"/>
              <a:cs typeface="Public Sans"/>
              <a:sym typeface="Public Sans"/>
            </a:endParaRPr>
          </a:p>
        </p:txBody>
      </p:sp>
      <p:sp>
        <p:nvSpPr>
          <p:cNvPr id="1002" name="Google Shape;1002;p130"/>
          <p:cNvSpPr/>
          <p:nvPr/>
        </p:nvSpPr>
        <p:spPr>
          <a:xfrm>
            <a:off x="937400" y="1868769"/>
            <a:ext cx="848400" cy="3936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Public Sans"/>
                <a:ea typeface="Public Sans"/>
                <a:cs typeface="Public Sans"/>
                <a:sym typeface="Public Sans"/>
              </a:rPr>
              <a:t>No</a:t>
            </a:r>
            <a:endParaRPr sz="2200">
              <a:solidFill>
                <a:schemeClr val="dk2"/>
              </a:solidFill>
              <a:latin typeface="Public Sans"/>
              <a:ea typeface="Public Sans"/>
              <a:cs typeface="Public Sans"/>
              <a:sym typeface="Public Sans"/>
            </a:endParaRPr>
          </a:p>
        </p:txBody>
      </p:sp>
      <p:sp>
        <p:nvSpPr>
          <p:cNvPr id="1003" name="Google Shape;1003;p130"/>
          <p:cNvSpPr/>
          <p:nvPr/>
        </p:nvSpPr>
        <p:spPr>
          <a:xfrm>
            <a:off x="3723600" y="2690563"/>
            <a:ext cx="848400" cy="3105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800">
                <a:solidFill>
                  <a:schemeClr val="dk2"/>
                </a:solidFill>
                <a:latin typeface="Public Sans"/>
                <a:ea typeface="Public Sans"/>
                <a:cs typeface="Public Sans"/>
                <a:sym typeface="Public Sans"/>
              </a:rPr>
              <a:t>Yes</a:t>
            </a:r>
            <a:endParaRPr sz="1800">
              <a:solidFill>
                <a:schemeClr val="dk2"/>
              </a:solidFill>
              <a:latin typeface="Public Sans"/>
              <a:ea typeface="Public Sans"/>
              <a:cs typeface="Public Sans"/>
              <a:sym typeface="Public Sans"/>
            </a:endParaRPr>
          </a:p>
        </p:txBody>
      </p:sp>
      <p:sp>
        <p:nvSpPr>
          <p:cNvPr id="1004" name="Google Shape;1004;p130"/>
          <p:cNvSpPr/>
          <p:nvPr/>
        </p:nvSpPr>
        <p:spPr>
          <a:xfrm>
            <a:off x="2902800" y="3429163"/>
            <a:ext cx="2490000" cy="848400"/>
          </a:xfrm>
          <a:prstGeom prst="roundRect">
            <a:avLst>
              <a:gd name="adj" fmla="val 16667"/>
            </a:avLst>
          </a:prstGeom>
          <a:solidFill>
            <a:schemeClr val="accen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r>
              <a:rPr lang="en" sz="1200">
                <a:solidFill>
                  <a:srgbClr val="385463"/>
                </a:solidFill>
                <a:latin typeface="Public Sans"/>
                <a:ea typeface="Public Sans"/>
                <a:cs typeface="Public Sans"/>
                <a:sym typeface="Public Sans"/>
              </a:rPr>
              <a:t>Use the provided guidance to adapt both the question and the LEAP Assessment Rubric for scoring</a:t>
            </a:r>
            <a:endParaRPr sz="1200">
              <a:solidFill>
                <a:srgbClr val="385463"/>
              </a:solidFill>
              <a:latin typeface="Public Sans"/>
              <a:ea typeface="Public Sans"/>
              <a:cs typeface="Public Sans"/>
              <a:sym typeface="Public Sans"/>
            </a:endParaRPr>
          </a:p>
        </p:txBody>
      </p:sp>
      <p:cxnSp>
        <p:nvCxnSpPr>
          <p:cNvPr id="1005" name="Google Shape;1005;p130"/>
          <p:cNvCxnSpPr/>
          <p:nvPr/>
        </p:nvCxnSpPr>
        <p:spPr>
          <a:xfrm>
            <a:off x="2185064" y="1467004"/>
            <a:ext cx="449100" cy="1500"/>
          </a:xfrm>
          <a:prstGeom prst="straightConnector1">
            <a:avLst/>
          </a:prstGeom>
          <a:noFill/>
          <a:ln w="19050" cap="flat" cmpd="sng">
            <a:solidFill>
              <a:srgbClr val="4D4D4F"/>
            </a:solidFill>
            <a:prstDash val="solid"/>
            <a:round/>
            <a:headEnd type="none" w="sm" len="sm"/>
            <a:tailEnd type="triangle" w="med" len="med"/>
          </a:ln>
        </p:spPr>
      </p:cxnSp>
      <p:cxnSp>
        <p:nvCxnSpPr>
          <p:cNvPr id="1006" name="Google Shape;1006;p130"/>
          <p:cNvCxnSpPr/>
          <p:nvPr/>
        </p:nvCxnSpPr>
        <p:spPr>
          <a:xfrm>
            <a:off x="2185064" y="2064829"/>
            <a:ext cx="449100" cy="1500"/>
          </a:xfrm>
          <a:prstGeom prst="straightConnector1">
            <a:avLst/>
          </a:prstGeom>
          <a:noFill/>
          <a:ln w="19050" cap="flat" cmpd="sng">
            <a:solidFill>
              <a:srgbClr val="4D4D4F"/>
            </a:solidFill>
            <a:prstDash val="solid"/>
            <a:round/>
            <a:headEnd type="none" w="sm" len="sm"/>
            <a:tailEnd type="triangle" w="med" len="med"/>
          </a:ln>
        </p:spPr>
      </p:cxnSp>
      <p:cxnSp>
        <p:nvCxnSpPr>
          <p:cNvPr id="1007" name="Google Shape;1007;p130"/>
          <p:cNvCxnSpPr/>
          <p:nvPr/>
        </p:nvCxnSpPr>
        <p:spPr>
          <a:xfrm>
            <a:off x="4147350" y="2307450"/>
            <a:ext cx="900" cy="338100"/>
          </a:xfrm>
          <a:prstGeom prst="straightConnector1">
            <a:avLst/>
          </a:prstGeom>
          <a:noFill/>
          <a:ln w="19050" cap="flat" cmpd="sng">
            <a:solidFill>
              <a:srgbClr val="4D4D4F"/>
            </a:solidFill>
            <a:prstDash val="solid"/>
            <a:round/>
            <a:headEnd type="none" w="sm" len="sm"/>
            <a:tailEnd type="triangle" w="med" len="med"/>
          </a:ln>
        </p:spPr>
      </p:cxnSp>
      <p:cxnSp>
        <p:nvCxnSpPr>
          <p:cNvPr id="1008" name="Google Shape;1008;p130"/>
          <p:cNvCxnSpPr/>
          <p:nvPr/>
        </p:nvCxnSpPr>
        <p:spPr>
          <a:xfrm>
            <a:off x="6884950" y="2313238"/>
            <a:ext cx="2700" cy="329100"/>
          </a:xfrm>
          <a:prstGeom prst="straightConnector1">
            <a:avLst/>
          </a:prstGeom>
          <a:noFill/>
          <a:ln w="19050" cap="flat" cmpd="sng">
            <a:solidFill>
              <a:srgbClr val="4D4D4F"/>
            </a:solidFill>
            <a:prstDash val="solid"/>
            <a:round/>
            <a:headEnd type="none" w="sm" len="sm"/>
            <a:tailEnd type="triangle" w="med" len="med"/>
          </a:ln>
        </p:spPr>
      </p:cxnSp>
      <p:cxnSp>
        <p:nvCxnSpPr>
          <p:cNvPr id="1009" name="Google Shape;1009;p130"/>
          <p:cNvCxnSpPr/>
          <p:nvPr/>
        </p:nvCxnSpPr>
        <p:spPr>
          <a:xfrm>
            <a:off x="4146900" y="3047563"/>
            <a:ext cx="1800" cy="335100"/>
          </a:xfrm>
          <a:prstGeom prst="straightConnector1">
            <a:avLst/>
          </a:prstGeom>
          <a:noFill/>
          <a:ln w="19050" cap="flat" cmpd="sng">
            <a:solidFill>
              <a:srgbClr val="4D4D4F"/>
            </a:solidFill>
            <a:prstDash val="solid"/>
            <a:round/>
            <a:headEnd type="none" w="sm" len="sm"/>
            <a:tailEnd type="triangle" w="med" len="med"/>
          </a:ln>
        </p:spPr>
      </p:cxnSp>
      <p:pic>
        <p:nvPicPr>
          <p:cNvPr id="1010" name="Google Shape;1010;p130"/>
          <p:cNvPicPr preferRelativeResize="0"/>
          <p:nvPr/>
        </p:nvPicPr>
        <p:blipFill>
          <a:blip r:embed="rId4">
            <a:alphaModFix/>
          </a:blip>
          <a:stretch>
            <a:fillRect/>
          </a:stretch>
        </p:blipFill>
        <p:spPr>
          <a:xfrm>
            <a:off x="8297700" y="57738"/>
            <a:ext cx="799650" cy="737675"/>
          </a:xfrm>
          <a:prstGeom prst="rect">
            <a:avLst/>
          </a:prstGeom>
          <a:noFill/>
          <a:ln>
            <a:noFill/>
          </a:ln>
        </p:spPr>
      </p:pic>
      <p:cxnSp>
        <p:nvCxnSpPr>
          <p:cNvPr id="1011" name="Google Shape;1011;p130"/>
          <p:cNvCxnSpPr/>
          <p:nvPr/>
        </p:nvCxnSpPr>
        <p:spPr>
          <a:xfrm>
            <a:off x="6886750" y="3060563"/>
            <a:ext cx="1800" cy="335100"/>
          </a:xfrm>
          <a:prstGeom prst="straightConnector1">
            <a:avLst/>
          </a:prstGeom>
          <a:noFill/>
          <a:ln w="19050" cap="flat" cmpd="sng">
            <a:solidFill>
              <a:srgbClr val="4D4D4F"/>
            </a:solidFill>
            <a:prstDash val="solid"/>
            <a:round/>
            <a:headEnd type="none" w="sm" len="sm"/>
            <a:tailEnd type="triangle" w="med" len="med"/>
          </a:ln>
        </p:spPr>
      </p:cxn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015"/>
        <p:cNvGrpSpPr/>
        <p:nvPr/>
      </p:nvGrpSpPr>
      <p:grpSpPr>
        <a:xfrm>
          <a:off x="0" y="0"/>
          <a:ext cx="0" cy="0"/>
          <a:chOff x="0" y="0"/>
          <a:chExt cx="0" cy="0"/>
        </a:xfrm>
      </p:grpSpPr>
      <p:sp>
        <p:nvSpPr>
          <p:cNvPr id="1016" name="Google Shape;1016;p13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Are the questions below compatible to the LEAP Assessment Rubric?</a:t>
            </a:r>
            <a:endParaRPr/>
          </a:p>
        </p:txBody>
      </p:sp>
      <p:sp>
        <p:nvSpPr>
          <p:cNvPr id="1017" name="Google Shape;1017;p131"/>
          <p:cNvSpPr txBox="1">
            <a:spLocks noGrp="1"/>
          </p:cNvSpPr>
          <p:nvPr>
            <p:ph type="body" idx="1"/>
          </p:nvPr>
        </p:nvSpPr>
        <p:spPr>
          <a:xfrm>
            <a:off x="311700" y="1403250"/>
            <a:ext cx="8520600" cy="34821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a:solidFill>
                  <a:schemeClr val="dk2"/>
                </a:solidFill>
              </a:rPr>
              <a:t>How many wives did Henry VIII have?</a:t>
            </a:r>
            <a:endParaRPr>
              <a:solidFill>
                <a:schemeClr val="dk2"/>
              </a:solidFill>
            </a:endParaRPr>
          </a:p>
          <a:p>
            <a:pPr marL="457200" lvl="0" indent="0" algn="l" rtl="0">
              <a:spcBef>
                <a:spcPts val="0"/>
              </a:spcBef>
              <a:spcAft>
                <a:spcPts val="0"/>
              </a:spcAft>
              <a:buNone/>
            </a:pP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Explain two factors that helped Rome become a major power.</a:t>
            </a:r>
            <a:endParaRPr>
              <a:solidFill>
                <a:schemeClr val="dk2"/>
              </a:solidFill>
            </a:endParaRPr>
          </a:p>
          <a:p>
            <a:pPr marL="457200" lvl="0" indent="0" algn="l" rtl="0">
              <a:spcBef>
                <a:spcPts val="0"/>
              </a:spcBef>
              <a:spcAft>
                <a:spcPts val="0"/>
              </a:spcAft>
              <a:buNone/>
            </a:pPr>
            <a:endParaRPr>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What ideas, practices, and events developed across the vast Indian subcontinent several thousand years ago?</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914400" lvl="0" indent="0" algn="l" rtl="0">
              <a:spcBef>
                <a:spcPts val="0"/>
              </a:spcBef>
              <a:spcAft>
                <a:spcPts val="0"/>
              </a:spcAft>
              <a:buNone/>
            </a:pPr>
            <a:endParaRPr>
              <a:solidFill>
                <a:srgbClr val="4E4E51"/>
              </a:solidFill>
            </a:endParaRPr>
          </a:p>
          <a:p>
            <a:pPr marL="914400" lvl="0" indent="0" algn="l" rtl="0">
              <a:spcBef>
                <a:spcPts val="0"/>
              </a:spcBef>
              <a:spcAft>
                <a:spcPts val="0"/>
              </a:spcAft>
              <a:buNone/>
            </a:pPr>
            <a:endParaRPr>
              <a:solidFill>
                <a:srgbClr val="4D4D4F"/>
              </a:solidFill>
            </a:endParaRPr>
          </a:p>
          <a:p>
            <a:pPr marL="0" lvl="0" indent="0" algn="l" rtl="0">
              <a:spcBef>
                <a:spcPts val="0"/>
              </a:spcBef>
              <a:spcAft>
                <a:spcPts val="0"/>
              </a:spcAft>
              <a:buNone/>
            </a:pPr>
            <a:endParaRPr>
              <a:solidFill>
                <a:schemeClr val="dk2"/>
              </a:solidFill>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a:p>
            <a:pPr marL="457200" lvl="0" indent="0" algn="l" rtl="0">
              <a:spcBef>
                <a:spcPts val="0"/>
              </a:spcBef>
              <a:spcAft>
                <a:spcPts val="0"/>
              </a:spcAft>
              <a:buNone/>
            </a:pPr>
            <a:endParaRPr/>
          </a:p>
        </p:txBody>
      </p:sp>
      <p:sp>
        <p:nvSpPr>
          <p:cNvPr id="1018" name="Google Shape;1018;p13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34</a:t>
            </a:fld>
            <a:endParaRPr/>
          </a:p>
        </p:txBody>
      </p:sp>
      <p:sp>
        <p:nvSpPr>
          <p:cNvPr id="1019" name="Google Shape;1019;p131"/>
          <p:cNvSpPr txBox="1">
            <a:spLocks noGrp="1"/>
          </p:cNvSpPr>
          <p:nvPr>
            <p:ph type="subTitle" idx="2"/>
          </p:nvPr>
        </p:nvSpPr>
        <p:spPr>
          <a:xfrm>
            <a:off x="4315950" y="4428925"/>
            <a:ext cx="32337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3"/>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1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17">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17">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17">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17">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17">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017">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017">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017">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1023"/>
        <p:cNvGrpSpPr/>
        <p:nvPr/>
      </p:nvGrpSpPr>
      <p:grpSpPr>
        <a:xfrm>
          <a:off x="0" y="0"/>
          <a:ext cx="0" cy="0"/>
          <a:chOff x="0" y="0"/>
          <a:chExt cx="0" cy="0"/>
        </a:xfrm>
      </p:grpSpPr>
      <p:sp>
        <p:nvSpPr>
          <p:cNvPr id="1024" name="Google Shape;1024;p13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35</a:t>
            </a:fld>
            <a:endParaRPr/>
          </a:p>
        </p:txBody>
      </p:sp>
      <p:sp>
        <p:nvSpPr>
          <p:cNvPr id="1025" name="Google Shape;1025;p132"/>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Constructed Response</a:t>
            </a:r>
            <a:endParaRPr/>
          </a:p>
        </p:txBody>
      </p:sp>
      <p:sp>
        <p:nvSpPr>
          <p:cNvPr id="1026" name="Google Shape;1026;p132"/>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Grades 3-8 and Civics</a:t>
            </a: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1030"/>
        <p:cNvGrpSpPr/>
        <p:nvPr/>
      </p:nvGrpSpPr>
      <p:grpSpPr>
        <a:xfrm>
          <a:off x="0" y="0"/>
          <a:ext cx="0" cy="0"/>
          <a:chOff x="0" y="0"/>
          <a:chExt cx="0" cy="0"/>
        </a:xfrm>
      </p:grpSpPr>
      <p:sp>
        <p:nvSpPr>
          <p:cNvPr id="1031" name="Google Shape;1031;p13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Acceptable Adaptation of HQIM Questions for Constructed Response Use</a:t>
            </a:r>
            <a:endParaRPr>
              <a:solidFill>
                <a:schemeClr val="dk1"/>
              </a:solidFill>
            </a:endParaRPr>
          </a:p>
          <a:p>
            <a:pPr marL="0" lvl="0" indent="0" algn="l" rtl="0">
              <a:spcBef>
                <a:spcPts val="0"/>
              </a:spcBef>
              <a:spcAft>
                <a:spcPts val="0"/>
              </a:spcAft>
              <a:buNone/>
            </a:pPr>
            <a:endParaRPr/>
          </a:p>
        </p:txBody>
      </p:sp>
      <p:sp>
        <p:nvSpPr>
          <p:cNvPr id="1032" name="Google Shape;1032;p133"/>
          <p:cNvSpPr txBox="1">
            <a:spLocks noGrp="1"/>
          </p:cNvSpPr>
          <p:nvPr>
            <p:ph type="body" idx="1"/>
          </p:nvPr>
        </p:nvSpPr>
        <p:spPr>
          <a:xfrm>
            <a:off x="351050" y="1257325"/>
            <a:ext cx="8520600" cy="3482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Teachers may adapt questions from</a:t>
            </a:r>
            <a:r>
              <a:rPr lang="en">
                <a:solidFill>
                  <a:srgbClr val="385463"/>
                </a:solidFill>
              </a:rPr>
              <a:t> </a:t>
            </a:r>
            <a:r>
              <a:rPr lang="en" b="1" u="sng">
                <a:solidFill>
                  <a:srgbClr val="385463"/>
                </a:solidFil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Tier 1 HQIM</a:t>
            </a:r>
            <a:r>
              <a:rPr lang="en">
                <a:solidFill>
                  <a:srgbClr val="385463"/>
                </a:solidFill>
              </a:rPr>
              <a:t> </a:t>
            </a:r>
            <a:r>
              <a:rPr lang="en">
                <a:solidFill>
                  <a:schemeClr val="dk2"/>
                </a:solidFill>
              </a:rPr>
              <a:t>to assess student constructed response writing in the following ways:</a:t>
            </a:r>
            <a:endParaRPr>
              <a:solidFill>
                <a:schemeClr val="dk2"/>
              </a:solidFill>
            </a:endParaRPr>
          </a:p>
          <a:p>
            <a:pPr marL="0" lvl="0" indent="0" algn="l" rtl="0">
              <a:spcBef>
                <a:spcPts val="0"/>
              </a:spcBef>
              <a:spcAft>
                <a:spcPts val="0"/>
              </a:spcAft>
              <a:buNone/>
            </a:pPr>
            <a:endParaRPr>
              <a:solidFill>
                <a:srgbClr val="385463"/>
              </a:solidFill>
            </a:endParaRPr>
          </a:p>
          <a:p>
            <a:pPr marL="457200" lvl="0" indent="-342900" algn="l" rtl="0">
              <a:spcBef>
                <a:spcPts val="0"/>
              </a:spcBef>
              <a:spcAft>
                <a:spcPts val="0"/>
              </a:spcAft>
              <a:buClr>
                <a:schemeClr val="dk2"/>
              </a:buClr>
              <a:buSzPts val="1800"/>
              <a:buChar char="●"/>
            </a:pPr>
            <a:r>
              <a:rPr lang="en">
                <a:solidFill>
                  <a:schemeClr val="dk2"/>
                </a:solidFill>
              </a:rPr>
              <a:t>Adapt the prompt to create a two part question</a:t>
            </a:r>
            <a:endParaRPr>
              <a:solidFill>
                <a:schemeClr val="dk2"/>
              </a:solidFill>
            </a:endParaRPr>
          </a:p>
          <a:p>
            <a:pPr marL="457200" lvl="0" indent="0" algn="l" rtl="0">
              <a:spcBef>
                <a:spcPts val="0"/>
              </a:spcBef>
              <a:spcAft>
                <a:spcPts val="0"/>
              </a:spcAft>
              <a:buNone/>
            </a:pPr>
            <a:endParaRPr sz="400">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Utilize the language of the rubric in the prompt (for example: </a:t>
            </a:r>
            <a:r>
              <a:rPr lang="en" i="1">
                <a:solidFill>
                  <a:schemeClr val="dk2"/>
                </a:solidFill>
              </a:rPr>
              <a:t>identify, describe, or explain) </a:t>
            </a:r>
            <a:r>
              <a:rPr lang="en">
                <a:solidFill>
                  <a:schemeClr val="dk2"/>
                </a:solidFill>
              </a:rPr>
              <a:t>and ask students to provide two examples of the same component</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b="1">
                <a:solidFill>
                  <a:schemeClr val="dk2"/>
                </a:solidFill>
              </a:rPr>
              <a:t>*</a:t>
            </a:r>
            <a:r>
              <a:rPr lang="en">
                <a:solidFill>
                  <a:schemeClr val="dk2"/>
                </a:solidFill>
              </a:rPr>
              <a:t>Questions from the HQIM may be used as is, using the scoring guidance in the curriculum, if the LEAP rubric is not compatible. </a:t>
            </a:r>
            <a:endParaRPr>
              <a:solidFill>
                <a:schemeClr val="dk2"/>
              </a:solidFill>
            </a:endParaRPr>
          </a:p>
          <a:p>
            <a:pPr marL="457200" lvl="0" indent="0" algn="l" rtl="0">
              <a:spcBef>
                <a:spcPts val="0"/>
              </a:spcBef>
              <a:spcAft>
                <a:spcPts val="0"/>
              </a:spcAft>
              <a:buNone/>
            </a:pPr>
            <a:endParaRPr>
              <a:solidFill>
                <a:srgbClr val="385463"/>
              </a:solidFill>
            </a:endParaRPr>
          </a:p>
        </p:txBody>
      </p:sp>
      <p:sp>
        <p:nvSpPr>
          <p:cNvPr id="1033" name="Google Shape;1033;p13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36</a:t>
            </a:fld>
            <a:endParaRPr/>
          </a:p>
        </p:txBody>
      </p:sp>
      <p:pic>
        <p:nvPicPr>
          <p:cNvPr id="1034" name="Google Shape;1034;p133"/>
          <p:cNvPicPr preferRelativeResize="0"/>
          <p:nvPr/>
        </p:nvPicPr>
        <p:blipFill>
          <a:blip r:embed="rId4">
            <a:alphaModFix/>
          </a:blip>
          <a:stretch>
            <a:fillRect/>
          </a:stretch>
        </p:blipFill>
        <p:spPr>
          <a:xfrm>
            <a:off x="8329675" y="41075"/>
            <a:ext cx="767675" cy="770984"/>
          </a:xfrm>
          <a:prstGeom prst="rect">
            <a:avLst/>
          </a:prstGeom>
          <a:noFill/>
          <a:ln>
            <a:noFill/>
          </a:ln>
        </p:spPr>
      </p:pic>
      <p:sp>
        <p:nvSpPr>
          <p:cNvPr id="1035" name="Google Shape;1035;p133"/>
          <p:cNvSpPr txBox="1">
            <a:spLocks noGrp="1"/>
          </p:cNvSpPr>
          <p:nvPr>
            <p:ph type="subTitle" idx="2"/>
          </p:nvPr>
        </p:nvSpPr>
        <p:spPr>
          <a:xfrm>
            <a:off x="4470975" y="44289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5"/>
              </a:rPr>
              <a:t>assessment@la.gov</a:t>
            </a:r>
            <a:endParaRPr sz="900" b="1"/>
          </a:p>
          <a:p>
            <a:pPr marL="0" lvl="0" indent="0" algn="r" rtl="0">
              <a:spcBef>
                <a:spcPts val="1200"/>
              </a:spcBef>
              <a:spcAft>
                <a:spcPts val="120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040" name="Google Shape;1040;p13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Adapting the Prompt</a:t>
            </a:r>
            <a:endParaRPr/>
          </a:p>
        </p:txBody>
      </p:sp>
      <p:sp>
        <p:nvSpPr>
          <p:cNvPr id="1041" name="Google Shape;1041;p13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37</a:t>
            </a:fld>
            <a:endParaRPr/>
          </a:p>
        </p:txBody>
      </p:sp>
      <p:sp>
        <p:nvSpPr>
          <p:cNvPr id="1042" name="Google Shape;1042;p134"/>
          <p:cNvSpPr txBox="1"/>
          <p:nvPr/>
        </p:nvSpPr>
        <p:spPr>
          <a:xfrm>
            <a:off x="121525" y="3652575"/>
            <a:ext cx="3000000" cy="4002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endParaRPr/>
          </a:p>
        </p:txBody>
      </p:sp>
      <p:sp>
        <p:nvSpPr>
          <p:cNvPr id="1043" name="Google Shape;1043;p134"/>
          <p:cNvSpPr txBox="1"/>
          <p:nvPr/>
        </p:nvSpPr>
        <p:spPr>
          <a:xfrm>
            <a:off x="1421025" y="1374700"/>
            <a:ext cx="4448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solidFill>
                <a:srgbClr val="4D4D4F"/>
              </a:solidFill>
              <a:latin typeface="Public Sans"/>
              <a:ea typeface="Public Sans"/>
              <a:cs typeface="Public Sans"/>
              <a:sym typeface="Public Sans"/>
            </a:endParaRPr>
          </a:p>
        </p:txBody>
      </p:sp>
      <p:sp>
        <p:nvSpPr>
          <p:cNvPr id="1044" name="Google Shape;1044;p134"/>
          <p:cNvSpPr txBox="1"/>
          <p:nvPr/>
        </p:nvSpPr>
        <p:spPr>
          <a:xfrm>
            <a:off x="311700" y="835600"/>
            <a:ext cx="7728300" cy="3786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800">
                <a:solidFill>
                  <a:schemeClr val="dk2"/>
                </a:solidFill>
                <a:latin typeface="Public Sans"/>
                <a:ea typeface="Public Sans"/>
                <a:cs typeface="Public Sans"/>
                <a:sym typeface="Public Sans"/>
              </a:rPr>
              <a:t>Prompt: What were the motivations that drove the exploration of North America?</a:t>
            </a: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r>
              <a:rPr lang="en" sz="1800">
                <a:solidFill>
                  <a:schemeClr val="dk2"/>
                </a:solidFill>
                <a:latin typeface="Public Sans"/>
                <a:ea typeface="Public Sans"/>
                <a:cs typeface="Public Sans"/>
                <a:sym typeface="Public Sans"/>
              </a:rPr>
              <a:t>Is this prompt compatible as is?</a:t>
            </a: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r>
              <a:rPr lang="en" sz="1800">
                <a:solidFill>
                  <a:schemeClr val="dk2"/>
                </a:solidFill>
                <a:latin typeface="Public Sans"/>
                <a:ea typeface="Public Sans"/>
                <a:cs typeface="Public Sans"/>
                <a:sym typeface="Public Sans"/>
              </a:rPr>
              <a:t>Explain two motivations that drove the exploration of North America.</a:t>
            </a: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800">
              <a:solidFill>
                <a:schemeClr val="dk2"/>
              </a:solidFill>
              <a:latin typeface="Public Sans"/>
              <a:ea typeface="Public Sans"/>
              <a:cs typeface="Public Sans"/>
              <a:sym typeface="Public Sans"/>
            </a:endParaRPr>
          </a:p>
        </p:txBody>
      </p:sp>
      <p:pic>
        <p:nvPicPr>
          <p:cNvPr id="1045" name="Google Shape;1045;p134"/>
          <p:cNvPicPr preferRelativeResize="0"/>
          <p:nvPr/>
        </p:nvPicPr>
        <p:blipFill>
          <a:blip r:embed="rId3">
            <a:alphaModFix/>
          </a:blip>
          <a:stretch>
            <a:fillRect/>
          </a:stretch>
        </p:blipFill>
        <p:spPr>
          <a:xfrm>
            <a:off x="8306837" y="48212"/>
            <a:ext cx="790513" cy="756725"/>
          </a:xfrm>
          <a:prstGeom prst="rect">
            <a:avLst/>
          </a:prstGeom>
          <a:noFill/>
          <a:ln>
            <a:noFill/>
          </a:ln>
        </p:spPr>
      </p:pic>
      <p:sp>
        <p:nvSpPr>
          <p:cNvPr id="1046" name="Google Shape;1046;p134"/>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4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4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4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4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4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04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044">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044">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044">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044">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044">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1050"/>
        <p:cNvGrpSpPr/>
        <p:nvPr/>
      </p:nvGrpSpPr>
      <p:grpSpPr>
        <a:xfrm>
          <a:off x="0" y="0"/>
          <a:ext cx="0" cy="0"/>
          <a:chOff x="0" y="0"/>
          <a:chExt cx="0" cy="0"/>
        </a:xfrm>
      </p:grpSpPr>
      <p:sp>
        <p:nvSpPr>
          <p:cNvPr id="1051" name="Google Shape;1051;p13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Adapting the Rubric</a:t>
            </a:r>
            <a:endParaRPr/>
          </a:p>
        </p:txBody>
      </p:sp>
      <p:sp>
        <p:nvSpPr>
          <p:cNvPr id="1052" name="Google Shape;1052;p135"/>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Once you have adapted the question, you will need to adapt the rubric</a:t>
            </a:r>
            <a:r>
              <a:rPr lang="en" sz="1500">
                <a:solidFill>
                  <a:schemeClr val="dk2"/>
                </a:solidFill>
              </a:rPr>
              <a:t> to clearly define what students should provide in their CR responses and how those responses should be scored. 	</a:t>
            </a:r>
            <a:endParaRPr sz="1500">
              <a:solidFill>
                <a:schemeClr val="dk2"/>
              </a:solidFill>
            </a:endParaRPr>
          </a:p>
          <a:p>
            <a:pPr marL="457200" lvl="0" indent="-323850" algn="l" rtl="0">
              <a:spcBef>
                <a:spcPts val="0"/>
              </a:spcBef>
              <a:spcAft>
                <a:spcPts val="0"/>
              </a:spcAft>
              <a:buClr>
                <a:schemeClr val="dk2"/>
              </a:buClr>
              <a:buSzPts val="1500"/>
              <a:buChar char="●"/>
            </a:pPr>
            <a:r>
              <a:rPr lang="en" sz="1500">
                <a:solidFill>
                  <a:schemeClr val="dk2"/>
                </a:solidFill>
              </a:rPr>
              <a:t>Replace the generic language of the rubric with the language of the prompt</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Ex. </a:t>
            </a:r>
            <a:r>
              <a:rPr lang="en" sz="1500"/>
              <a:t>Student correctly explains </a:t>
            </a:r>
            <a:r>
              <a:rPr lang="en" sz="1500" b="1"/>
              <a:t>two </a:t>
            </a:r>
            <a:r>
              <a:rPr lang="en" sz="1500"/>
              <a:t>different effects that the Magna Carta had on England. </a:t>
            </a:r>
            <a:endParaRPr sz="1500"/>
          </a:p>
          <a:p>
            <a:pPr marL="457200" lvl="0" indent="-323850" algn="l" rtl="0">
              <a:spcBef>
                <a:spcPts val="0"/>
              </a:spcBef>
              <a:spcAft>
                <a:spcPts val="0"/>
              </a:spcAft>
              <a:buClr>
                <a:schemeClr val="dk2"/>
              </a:buClr>
              <a:buSzPts val="1500"/>
              <a:buChar char="●"/>
            </a:pPr>
            <a:r>
              <a:rPr lang="en" sz="1500">
                <a:solidFill>
                  <a:schemeClr val="dk2"/>
                </a:solidFill>
              </a:rPr>
              <a:t>In the 1-point row, replace “a topic related to the prompt” with the topic of the prompt. </a:t>
            </a:r>
            <a:endParaRPr sz="1500">
              <a:solidFill>
                <a:schemeClr val="dk2"/>
              </a:solidFill>
            </a:endParaRPr>
          </a:p>
          <a:p>
            <a:pPr marL="914400" lvl="1" indent="-323850" algn="l" rtl="0">
              <a:spcBef>
                <a:spcPts val="0"/>
              </a:spcBef>
              <a:spcAft>
                <a:spcPts val="0"/>
              </a:spcAft>
              <a:buClr>
                <a:schemeClr val="dk2"/>
              </a:buClr>
              <a:buSzPts val="1500"/>
              <a:buChar char="○"/>
            </a:pPr>
            <a:r>
              <a:rPr lang="en" sz="1500">
                <a:solidFill>
                  <a:schemeClr val="dk2"/>
                </a:solidFill>
              </a:rPr>
              <a:t>Ex. </a:t>
            </a:r>
            <a:r>
              <a:rPr lang="en" sz="1500"/>
              <a:t>Student correctly identifies </a:t>
            </a:r>
            <a:r>
              <a:rPr lang="en" sz="1500" b="1"/>
              <a:t>one </a:t>
            </a:r>
            <a:r>
              <a:rPr lang="en" sz="1500"/>
              <a:t>effect that the Magna Carta has on England. </a:t>
            </a:r>
            <a:endParaRPr sz="1500"/>
          </a:p>
          <a:p>
            <a:pPr marL="914400" lvl="0" indent="0" algn="l" rtl="0">
              <a:lnSpc>
                <a:spcPct val="115000"/>
              </a:lnSpc>
              <a:spcBef>
                <a:spcPts val="0"/>
              </a:spcBef>
              <a:spcAft>
                <a:spcPts val="0"/>
              </a:spcAft>
              <a:buNone/>
            </a:pPr>
            <a:r>
              <a:rPr lang="en" sz="1500"/>
              <a:t>OR </a:t>
            </a:r>
            <a:endParaRPr sz="1500"/>
          </a:p>
          <a:p>
            <a:pPr marL="914400" lvl="0" indent="0" algn="l" rtl="0">
              <a:lnSpc>
                <a:spcPct val="115000"/>
              </a:lnSpc>
              <a:spcBef>
                <a:spcPts val="0"/>
              </a:spcBef>
              <a:spcAft>
                <a:spcPts val="0"/>
              </a:spcAft>
              <a:buNone/>
            </a:pPr>
            <a:r>
              <a:rPr lang="en" sz="1500"/>
              <a:t>Student includes correct information related to the prompt that demonstrates some student content knowledge about the Magna Carta.</a:t>
            </a:r>
            <a:endParaRPr sz="1500">
              <a:solidFill>
                <a:schemeClr val="dk2"/>
              </a:solidFill>
            </a:endParaRPr>
          </a:p>
          <a:p>
            <a:pPr marL="0" lvl="0" indent="0" algn="l" rtl="0">
              <a:spcBef>
                <a:spcPts val="0"/>
              </a:spcBef>
              <a:spcAft>
                <a:spcPts val="0"/>
              </a:spcAft>
              <a:buNone/>
            </a:pPr>
            <a:endParaRPr sz="1500">
              <a:solidFill>
                <a:schemeClr val="dk2"/>
              </a:solidFill>
              <a:highlight>
                <a:schemeClr val="lt1"/>
              </a:highlight>
            </a:endParaRPr>
          </a:p>
          <a:p>
            <a:pPr marL="0" lvl="0" indent="0" algn="l" rtl="0">
              <a:spcBef>
                <a:spcPts val="0"/>
              </a:spcBef>
              <a:spcAft>
                <a:spcPts val="0"/>
              </a:spcAft>
              <a:buNone/>
            </a:pPr>
            <a:r>
              <a:rPr lang="en" sz="1500">
                <a:solidFill>
                  <a:schemeClr val="dk2"/>
                </a:solidFill>
              </a:rPr>
              <a:t>How might the Constructed Response Rubric look for the prompt on the previous slide?</a:t>
            </a:r>
            <a:endParaRPr sz="1500">
              <a:solidFill>
                <a:schemeClr val="dk2"/>
              </a:solidFill>
            </a:endParaRPr>
          </a:p>
          <a:p>
            <a:pPr marL="457200" lvl="0" indent="0" algn="l" rtl="0">
              <a:spcBef>
                <a:spcPts val="0"/>
              </a:spcBef>
              <a:spcAft>
                <a:spcPts val="0"/>
              </a:spcAft>
              <a:buNone/>
            </a:pPr>
            <a:endParaRPr sz="1500">
              <a:solidFill>
                <a:schemeClr val="dk2"/>
              </a:solidFill>
            </a:endParaRPr>
          </a:p>
          <a:p>
            <a:pPr marL="0" lvl="0" indent="0" algn="l" rtl="0">
              <a:spcBef>
                <a:spcPts val="0"/>
              </a:spcBef>
              <a:spcAft>
                <a:spcPts val="0"/>
              </a:spcAft>
              <a:buNone/>
            </a:pPr>
            <a:endParaRPr sz="1600"/>
          </a:p>
        </p:txBody>
      </p:sp>
      <p:sp>
        <p:nvSpPr>
          <p:cNvPr id="1053" name="Google Shape;1053;p135"/>
          <p:cNvSpPr txBox="1">
            <a:spLocks noGrp="1"/>
          </p:cNvSpPr>
          <p:nvPr>
            <p:ph type="subTitle" idx="3"/>
          </p:nvPr>
        </p:nvSpPr>
        <p:spPr>
          <a:xfrm>
            <a:off x="3910600" y="4465325"/>
            <a:ext cx="3646800" cy="4377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sz="1200" b="1" u="sng"/>
              <a:t>classroomsupporttoolbox@la.gov</a:t>
            </a:r>
            <a:r>
              <a:rPr lang="en" sz="1200" b="1"/>
              <a:t>   </a:t>
            </a:r>
            <a:r>
              <a:rPr lang="en" sz="1200" b="1" u="sng">
                <a:hlinkClick r:id="rId3"/>
              </a:rPr>
              <a:t>assessment@la.gov</a:t>
            </a:r>
            <a:endParaRPr/>
          </a:p>
        </p:txBody>
      </p:sp>
      <p:sp>
        <p:nvSpPr>
          <p:cNvPr id="1054" name="Google Shape;1054;p13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38</a:t>
            </a:fld>
            <a:endParaRPr/>
          </a:p>
        </p:txBody>
      </p:sp>
      <p:pic>
        <p:nvPicPr>
          <p:cNvPr id="1055" name="Google Shape;1055;p135"/>
          <p:cNvPicPr preferRelativeResize="0"/>
          <p:nvPr/>
        </p:nvPicPr>
        <p:blipFill>
          <a:blip r:embed="rId4">
            <a:alphaModFix/>
          </a:blip>
          <a:stretch>
            <a:fillRect/>
          </a:stretch>
        </p:blipFill>
        <p:spPr>
          <a:xfrm>
            <a:off x="8337450" y="61200"/>
            <a:ext cx="759900" cy="70101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1059"/>
        <p:cNvGrpSpPr/>
        <p:nvPr/>
      </p:nvGrpSpPr>
      <p:grpSpPr>
        <a:xfrm>
          <a:off x="0" y="0"/>
          <a:ext cx="0" cy="0"/>
          <a:chOff x="0" y="0"/>
          <a:chExt cx="0" cy="0"/>
        </a:xfrm>
      </p:grpSpPr>
      <p:sp>
        <p:nvSpPr>
          <p:cNvPr id="1060" name="Google Shape;1060;p136"/>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CR Rubric</a:t>
            </a:r>
            <a:endParaRPr>
              <a:solidFill>
                <a:schemeClr val="dk1"/>
              </a:solidFill>
            </a:endParaRPr>
          </a:p>
          <a:p>
            <a:pPr marL="0" lvl="0" indent="0" algn="l" rtl="0">
              <a:spcBef>
                <a:spcPts val="0"/>
              </a:spcBef>
              <a:spcAft>
                <a:spcPts val="0"/>
              </a:spcAft>
              <a:buNone/>
            </a:pPr>
            <a:endParaRPr>
              <a:solidFill>
                <a:schemeClr val="dk1"/>
              </a:solidFill>
            </a:endParaRPr>
          </a:p>
        </p:txBody>
      </p:sp>
      <p:graphicFrame>
        <p:nvGraphicFramePr>
          <p:cNvPr id="1061" name="Google Shape;1061;p136"/>
          <p:cNvGraphicFramePr/>
          <p:nvPr/>
        </p:nvGraphicFramePr>
        <p:xfrm>
          <a:off x="0" y="83488"/>
          <a:ext cx="3000000" cy="3000000"/>
        </p:xfrm>
        <a:graphic>
          <a:graphicData uri="http://schemas.openxmlformats.org/drawingml/2006/table">
            <a:tbl>
              <a:tblPr bandRow="1">
                <a:noFill/>
                <a:tableStyleId>{2088740E-379A-439F-A956-CA50C422D3F8}</a:tableStyleId>
              </a:tblPr>
              <a:tblGrid>
                <a:gridCol w="758025">
                  <a:extLst>
                    <a:ext uri="{9D8B030D-6E8A-4147-A177-3AD203B41FA5}">
                      <a16:colId xmlns:a16="http://schemas.microsoft.com/office/drawing/2014/main" val="20000"/>
                    </a:ext>
                  </a:extLst>
                </a:gridCol>
                <a:gridCol w="8385975">
                  <a:extLst>
                    <a:ext uri="{9D8B030D-6E8A-4147-A177-3AD203B41FA5}">
                      <a16:colId xmlns:a16="http://schemas.microsoft.com/office/drawing/2014/main" val="20001"/>
                    </a:ext>
                  </a:extLst>
                </a:gridCol>
              </a:tblGrid>
              <a:tr h="205825">
                <a:tc>
                  <a:txBody>
                    <a:bodyPr/>
                    <a:lstStyle/>
                    <a:p>
                      <a:pPr marL="0" lvl="0" indent="0" algn="ctr" rtl="0">
                        <a:lnSpc>
                          <a:spcPct val="115000"/>
                        </a:lnSpc>
                        <a:spcBef>
                          <a:spcPts val="0"/>
                        </a:spcBef>
                        <a:spcAft>
                          <a:spcPts val="0"/>
                        </a:spcAft>
                        <a:buNone/>
                      </a:pPr>
                      <a:r>
                        <a:rPr lang="en" sz="1100" b="1">
                          <a:solidFill>
                            <a:srgbClr val="FFFFFF"/>
                          </a:solidFill>
                          <a:latin typeface="Public Sans"/>
                          <a:ea typeface="Public Sans"/>
                          <a:cs typeface="Public Sans"/>
                          <a:sym typeface="Public Sans"/>
                        </a:rPr>
                        <a:t>Score</a:t>
                      </a:r>
                      <a:endParaRPr sz="11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100" b="1">
                          <a:solidFill>
                            <a:srgbClr val="FFFFFF"/>
                          </a:solidFill>
                          <a:latin typeface="Public Sans"/>
                          <a:ea typeface="Public Sans"/>
                          <a:cs typeface="Public Sans"/>
                          <a:sym typeface="Public Sans"/>
                        </a:rPr>
                        <a:t>Scoring Description</a:t>
                      </a:r>
                      <a:endParaRPr sz="11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79700">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4</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Student correctly explains </a:t>
                      </a:r>
                      <a:r>
                        <a:rPr lang="en" b="1">
                          <a:solidFill>
                            <a:srgbClr val="4D4D4F"/>
                          </a:solidFill>
                          <a:latin typeface="Public Sans"/>
                          <a:ea typeface="Public Sans"/>
                          <a:cs typeface="Public Sans"/>
                          <a:sym typeface="Public Sans"/>
                        </a:rPr>
                        <a:t>two </a:t>
                      </a:r>
                      <a:r>
                        <a:rPr lang="en">
                          <a:solidFill>
                            <a:srgbClr val="4D4D4F"/>
                          </a:solidFill>
                          <a:latin typeface="Public Sans"/>
                          <a:ea typeface="Public Sans"/>
                          <a:cs typeface="Public Sans"/>
                          <a:sym typeface="Public Sans"/>
                        </a:rPr>
                        <a:t>different </a:t>
                      </a:r>
                      <a:r>
                        <a:rPr lang="en">
                          <a:solidFill>
                            <a:schemeClr val="dk2"/>
                          </a:solidFill>
                          <a:latin typeface="Public Sans"/>
                          <a:ea typeface="Public Sans"/>
                          <a:cs typeface="Public Sans"/>
                          <a:sym typeface="Public Sans"/>
                        </a:rPr>
                        <a:t>motivations that drove the exploration of North America.</a:t>
                      </a:r>
                      <a:endParaRPr>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07032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3</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Student correctly explains </a:t>
                      </a:r>
                      <a:r>
                        <a:rPr lang="en" b="1">
                          <a:solidFill>
                            <a:srgbClr val="4D4D4F"/>
                          </a:solidFill>
                          <a:latin typeface="Public Sans"/>
                          <a:ea typeface="Public Sans"/>
                          <a:cs typeface="Public Sans"/>
                          <a:sym typeface="Public Sans"/>
                        </a:rPr>
                        <a:t>one</a:t>
                      </a:r>
                      <a:r>
                        <a:rPr lang="en">
                          <a:solidFill>
                            <a:srgbClr val="4D4D4F"/>
                          </a:solidFill>
                          <a:latin typeface="Public Sans"/>
                          <a:ea typeface="Public Sans"/>
                          <a:cs typeface="Public Sans"/>
                          <a:sym typeface="Public Sans"/>
                        </a:rPr>
                        <a:t> </a:t>
                      </a:r>
                      <a:r>
                        <a:rPr lang="en">
                          <a:solidFill>
                            <a:schemeClr val="dk2"/>
                          </a:solidFill>
                          <a:latin typeface="Public Sans"/>
                          <a:ea typeface="Public Sans"/>
                          <a:cs typeface="Public Sans"/>
                          <a:sym typeface="Public Sans"/>
                        </a:rPr>
                        <a:t>motivation that drove the exploration of North America.</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AND</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Student correctly identifies a </a:t>
                      </a:r>
                      <a:r>
                        <a:rPr lang="en" b="1">
                          <a:solidFill>
                            <a:srgbClr val="4D4D4F"/>
                          </a:solidFill>
                          <a:latin typeface="Public Sans"/>
                          <a:ea typeface="Public Sans"/>
                          <a:cs typeface="Public Sans"/>
                          <a:sym typeface="Public Sans"/>
                        </a:rPr>
                        <a:t>second</a:t>
                      </a:r>
                      <a:r>
                        <a:rPr lang="en">
                          <a:solidFill>
                            <a:srgbClr val="4D4D4F"/>
                          </a:solidFill>
                          <a:latin typeface="Public Sans"/>
                          <a:ea typeface="Public Sans"/>
                          <a:cs typeface="Public Sans"/>
                          <a:sym typeface="Public Sans"/>
                        </a:rPr>
                        <a:t> </a:t>
                      </a:r>
                      <a:r>
                        <a:rPr lang="en">
                          <a:solidFill>
                            <a:schemeClr val="dk2"/>
                          </a:solidFill>
                          <a:latin typeface="Public Sans"/>
                          <a:ea typeface="Public Sans"/>
                          <a:cs typeface="Public Sans"/>
                          <a:sym typeface="Public Sans"/>
                        </a:rPr>
                        <a:t>motivation that drove the exploration of North America.</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 without explaining it. </a:t>
                      </a:r>
                      <a:endParaRPr>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07032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2</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Student correctly identifies </a:t>
                      </a:r>
                      <a:r>
                        <a:rPr lang="en" b="1">
                          <a:solidFill>
                            <a:srgbClr val="4D4D4F"/>
                          </a:solidFill>
                          <a:latin typeface="Public Sans"/>
                          <a:ea typeface="Public Sans"/>
                          <a:cs typeface="Public Sans"/>
                          <a:sym typeface="Public Sans"/>
                        </a:rPr>
                        <a:t>two </a:t>
                      </a:r>
                      <a:r>
                        <a:rPr lang="en">
                          <a:solidFill>
                            <a:srgbClr val="4D4D4F"/>
                          </a:solidFill>
                          <a:latin typeface="Public Sans"/>
                          <a:ea typeface="Public Sans"/>
                          <a:cs typeface="Public Sans"/>
                          <a:sym typeface="Public Sans"/>
                        </a:rPr>
                        <a:t>different </a:t>
                      </a:r>
                      <a:r>
                        <a:rPr lang="en">
                          <a:solidFill>
                            <a:schemeClr val="dk2"/>
                          </a:solidFill>
                          <a:latin typeface="Public Sans"/>
                          <a:ea typeface="Public Sans"/>
                          <a:cs typeface="Public Sans"/>
                          <a:sym typeface="Public Sans"/>
                        </a:rPr>
                        <a:t>motivations that drove the exploration of North America.</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without explaining either. </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OR</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Student correctly explains </a:t>
                      </a:r>
                      <a:r>
                        <a:rPr lang="en" b="1">
                          <a:solidFill>
                            <a:srgbClr val="4D4D4F"/>
                          </a:solidFill>
                          <a:latin typeface="Public Sans"/>
                          <a:ea typeface="Public Sans"/>
                          <a:cs typeface="Public Sans"/>
                          <a:sym typeface="Public Sans"/>
                        </a:rPr>
                        <a:t>one </a:t>
                      </a:r>
                      <a:r>
                        <a:rPr lang="en">
                          <a:solidFill>
                            <a:schemeClr val="dk2"/>
                          </a:solidFill>
                          <a:latin typeface="Public Sans"/>
                          <a:ea typeface="Public Sans"/>
                          <a:cs typeface="Public Sans"/>
                          <a:sym typeface="Public Sans"/>
                        </a:rPr>
                        <a:t>motivation that drove the exploration of North America.</a:t>
                      </a:r>
                      <a:endParaRPr>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7032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1</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Student correctly identifies </a:t>
                      </a:r>
                      <a:r>
                        <a:rPr lang="en" b="1">
                          <a:solidFill>
                            <a:srgbClr val="4D4D4F"/>
                          </a:solidFill>
                          <a:latin typeface="Public Sans"/>
                          <a:ea typeface="Public Sans"/>
                          <a:cs typeface="Public Sans"/>
                          <a:sym typeface="Public Sans"/>
                        </a:rPr>
                        <a:t>one </a:t>
                      </a:r>
                      <a:r>
                        <a:rPr lang="en">
                          <a:solidFill>
                            <a:schemeClr val="dk2"/>
                          </a:solidFill>
                          <a:latin typeface="Public Sans"/>
                          <a:ea typeface="Public Sans"/>
                          <a:cs typeface="Public Sans"/>
                          <a:sym typeface="Public Sans"/>
                        </a:rPr>
                        <a:t>motivation that drove the exploration of North America.</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OR </a:t>
                      </a:r>
                      <a:endParaRPr>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Student includes correct information related to the prompt that demonstrates some student content knowledge about the exploration of North America.</a:t>
                      </a:r>
                      <a:endParaRPr>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0622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0</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a:solidFill>
                            <a:srgbClr val="4D4D4F"/>
                          </a:solidFill>
                          <a:latin typeface="Public Sans"/>
                          <a:ea typeface="Public Sans"/>
                          <a:cs typeface="Public Sans"/>
                          <a:sym typeface="Public Sans"/>
                        </a:rPr>
                        <a:t>The response contained only incorrect or irrelevant information or the item was left blank.</a:t>
                      </a:r>
                      <a:endParaRPr>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1062" name="Google Shape;1062;p136"/>
          <p:cNvPicPr preferRelativeResize="0"/>
          <p:nvPr/>
        </p:nvPicPr>
        <p:blipFill>
          <a:blip r:embed="rId3">
            <a:alphaModFix/>
          </a:blip>
          <a:stretch>
            <a:fillRect/>
          </a:stretch>
        </p:blipFill>
        <p:spPr>
          <a:xfrm>
            <a:off x="8197100" y="3947525"/>
            <a:ext cx="900250" cy="911450"/>
          </a:xfrm>
          <a:prstGeom prst="rect">
            <a:avLst/>
          </a:prstGeom>
          <a:noFill/>
          <a:ln>
            <a:noFill/>
          </a:ln>
        </p:spPr>
      </p:pic>
      <p:sp>
        <p:nvSpPr>
          <p:cNvPr id="1063" name="Google Shape;1063;p13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39</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101"/>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Define Purpose</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705" name="Google Shape;705;p10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a:t>
            </a:fld>
            <a:endParaRPr/>
          </a:p>
        </p:txBody>
      </p:sp>
      <p:pic>
        <p:nvPicPr>
          <p:cNvPr id="706" name="Google Shape;706;p101"/>
          <p:cNvPicPr preferRelativeResize="0"/>
          <p:nvPr/>
        </p:nvPicPr>
        <p:blipFill>
          <a:blip r:embed="rId3">
            <a:alphaModFix/>
          </a:blip>
          <a:stretch>
            <a:fillRect/>
          </a:stretch>
        </p:blipFill>
        <p:spPr>
          <a:xfrm>
            <a:off x="497925" y="1533275"/>
            <a:ext cx="1448925" cy="144270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1067"/>
        <p:cNvGrpSpPr/>
        <p:nvPr/>
      </p:nvGrpSpPr>
      <p:grpSpPr>
        <a:xfrm>
          <a:off x="0" y="0"/>
          <a:ext cx="0" cy="0"/>
          <a:chOff x="0" y="0"/>
          <a:chExt cx="0" cy="0"/>
        </a:xfrm>
      </p:grpSpPr>
      <p:sp>
        <p:nvSpPr>
          <p:cNvPr id="1068" name="Google Shape;1068;p137"/>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Pulse Check</a:t>
            </a:r>
            <a:endParaRPr>
              <a:solidFill>
                <a:schemeClr val="dk1"/>
              </a:solidFill>
            </a:endParaRPr>
          </a:p>
        </p:txBody>
      </p:sp>
      <p:sp>
        <p:nvSpPr>
          <p:cNvPr id="1069" name="Google Shape;1069;p13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40</a:t>
            </a:fld>
            <a:endParaRPr/>
          </a:p>
        </p:txBody>
      </p:sp>
      <p:pic>
        <p:nvPicPr>
          <p:cNvPr id="1070" name="Google Shape;1070;p137"/>
          <p:cNvPicPr preferRelativeResize="0"/>
          <p:nvPr/>
        </p:nvPicPr>
        <p:blipFill>
          <a:blip r:embed="rId3">
            <a:alphaModFix/>
          </a:blip>
          <a:stretch>
            <a:fillRect/>
          </a:stretch>
        </p:blipFill>
        <p:spPr>
          <a:xfrm>
            <a:off x="609625" y="1693775"/>
            <a:ext cx="1397525" cy="1305175"/>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074"/>
        <p:cNvGrpSpPr/>
        <p:nvPr/>
      </p:nvGrpSpPr>
      <p:grpSpPr>
        <a:xfrm>
          <a:off x="0" y="0"/>
          <a:ext cx="0" cy="0"/>
          <a:chOff x="0" y="0"/>
          <a:chExt cx="0" cy="0"/>
        </a:xfrm>
      </p:grpSpPr>
      <p:sp>
        <p:nvSpPr>
          <p:cNvPr id="1075" name="Google Shape;1075;p138"/>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076" name="Google Shape;1076;p138"/>
          <p:cNvSpPr txBox="1">
            <a:spLocks noGrp="1"/>
          </p:cNvSpPr>
          <p:nvPr>
            <p:ph type="body" idx="4294967295"/>
          </p:nvPr>
        </p:nvSpPr>
        <p:spPr>
          <a:xfrm>
            <a:off x="5361050" y="160125"/>
            <a:ext cx="37362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500"/>
              <a:t>Prompt: </a:t>
            </a:r>
            <a:r>
              <a:rPr lang="en" sz="1500">
                <a:solidFill>
                  <a:schemeClr val="dk2"/>
                </a:solidFill>
              </a:rPr>
              <a:t>Explain two motivations that drove the exploration of North America.</a:t>
            </a:r>
            <a:endParaRPr sz="1500">
              <a:solidFill>
                <a:schemeClr val="dk2"/>
              </a:solidFill>
            </a:endParaRPr>
          </a:p>
          <a:p>
            <a:pPr marL="457200" lvl="0" indent="-323850" algn="l" rtl="0">
              <a:lnSpc>
                <a:spcPct val="115000"/>
              </a:lnSpc>
              <a:spcBef>
                <a:spcPts val="0"/>
              </a:spcBef>
              <a:spcAft>
                <a:spcPts val="0"/>
              </a:spcAft>
              <a:buClr>
                <a:schemeClr val="dk2"/>
              </a:buClr>
              <a:buSzPts val="1500"/>
              <a:buChar char="●"/>
            </a:pPr>
            <a:r>
              <a:rPr lang="en" sz="1500">
                <a:solidFill>
                  <a:schemeClr val="dk2"/>
                </a:solidFill>
              </a:rPr>
              <a:t>Explorers wanted valuable resources in North America, like gold, silver, and spices, because they believed it would make their countries richer.</a:t>
            </a:r>
            <a:endParaRPr sz="1500">
              <a:solidFill>
                <a:schemeClr val="dk2"/>
              </a:solidFill>
            </a:endParaRPr>
          </a:p>
          <a:p>
            <a:pPr marL="457200" lvl="0" indent="-323850" algn="l" rtl="0">
              <a:lnSpc>
                <a:spcPct val="115000"/>
              </a:lnSpc>
              <a:spcBef>
                <a:spcPts val="0"/>
              </a:spcBef>
              <a:spcAft>
                <a:spcPts val="0"/>
              </a:spcAft>
              <a:buClr>
                <a:schemeClr val="dk2"/>
              </a:buClr>
              <a:buSzPts val="1500"/>
              <a:buChar char="●"/>
            </a:pPr>
            <a:r>
              <a:rPr lang="en" sz="1500">
                <a:solidFill>
                  <a:schemeClr val="dk2"/>
                </a:solidFill>
              </a:rPr>
              <a:t>European countries wanted to become more powerful, so they explored North America, to gain more territories establishing colonies in the New World.</a:t>
            </a:r>
            <a:endParaRPr sz="1500">
              <a:solidFill>
                <a:schemeClr val="dk2"/>
              </a:solidFill>
            </a:endParaRPr>
          </a:p>
          <a:p>
            <a:pPr marL="457200" lvl="0" indent="0" algn="l" rtl="0">
              <a:lnSpc>
                <a:spcPct val="115000"/>
              </a:lnSpc>
              <a:spcBef>
                <a:spcPts val="1200"/>
              </a:spcBef>
              <a:spcAft>
                <a:spcPts val="1200"/>
              </a:spcAft>
              <a:buNone/>
            </a:pPr>
            <a:endParaRPr sz="1400">
              <a:solidFill>
                <a:schemeClr val="dk2"/>
              </a:solidFill>
            </a:endParaRPr>
          </a:p>
        </p:txBody>
      </p:sp>
      <p:pic>
        <p:nvPicPr>
          <p:cNvPr id="1077" name="Google Shape;1077;p138"/>
          <p:cNvPicPr preferRelativeResize="0"/>
          <p:nvPr/>
        </p:nvPicPr>
        <p:blipFill>
          <a:blip r:embed="rId3">
            <a:alphaModFix/>
          </a:blip>
          <a:stretch>
            <a:fillRect/>
          </a:stretch>
        </p:blipFill>
        <p:spPr>
          <a:xfrm>
            <a:off x="7985133" y="3944900"/>
            <a:ext cx="1011017" cy="1013675"/>
          </a:xfrm>
          <a:prstGeom prst="rect">
            <a:avLst/>
          </a:prstGeom>
          <a:noFill/>
          <a:ln>
            <a:noFill/>
          </a:ln>
        </p:spPr>
      </p:pic>
      <p:graphicFrame>
        <p:nvGraphicFramePr>
          <p:cNvPr id="1078" name="Google Shape;1078;p138"/>
          <p:cNvGraphicFramePr/>
          <p:nvPr/>
        </p:nvGraphicFramePr>
        <p:xfrm>
          <a:off x="67875" y="54863"/>
          <a:ext cx="3000000" cy="3000000"/>
        </p:xfrm>
        <a:graphic>
          <a:graphicData uri="http://schemas.openxmlformats.org/drawingml/2006/table">
            <a:tbl>
              <a:tblPr bandRow="1">
                <a:noFill/>
                <a:tableStyleId>{2088740E-379A-439F-A956-CA50C422D3F8}</a:tableStyleId>
              </a:tblPr>
              <a:tblGrid>
                <a:gridCol w="538425">
                  <a:extLst>
                    <a:ext uri="{9D8B030D-6E8A-4147-A177-3AD203B41FA5}">
                      <a16:colId xmlns:a16="http://schemas.microsoft.com/office/drawing/2014/main" val="20000"/>
                    </a:ext>
                  </a:extLst>
                </a:gridCol>
                <a:gridCol w="4669850">
                  <a:extLst>
                    <a:ext uri="{9D8B030D-6E8A-4147-A177-3AD203B41FA5}">
                      <a16:colId xmlns:a16="http://schemas.microsoft.com/office/drawing/2014/main" val="20001"/>
                    </a:ext>
                  </a:extLst>
                </a:gridCol>
              </a:tblGrid>
              <a:tr h="169125">
                <a:tc>
                  <a:txBody>
                    <a:bodyPr/>
                    <a:lstStyle/>
                    <a:p>
                      <a:pPr marL="0" lvl="0" indent="0" algn="ctr" rtl="0">
                        <a:lnSpc>
                          <a:spcPct val="115000"/>
                        </a:lnSpc>
                        <a:spcBef>
                          <a:spcPts val="0"/>
                        </a:spcBef>
                        <a:spcAft>
                          <a:spcPts val="0"/>
                        </a:spcAft>
                        <a:buNone/>
                      </a:pPr>
                      <a:r>
                        <a:rPr lang="en" sz="1100" b="1">
                          <a:solidFill>
                            <a:srgbClr val="FFFFFF"/>
                          </a:solidFill>
                          <a:latin typeface="Public Sans"/>
                          <a:ea typeface="Public Sans"/>
                          <a:cs typeface="Public Sans"/>
                          <a:sym typeface="Public Sans"/>
                        </a:rPr>
                        <a:t>Score</a:t>
                      </a:r>
                      <a:endParaRPr sz="11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100" b="1">
                          <a:solidFill>
                            <a:srgbClr val="FFFFFF"/>
                          </a:solidFill>
                          <a:latin typeface="Public Sans"/>
                          <a:ea typeface="Public Sans"/>
                          <a:cs typeface="Public Sans"/>
                          <a:sym typeface="Public Sans"/>
                        </a:rPr>
                        <a:t>Scoring Description</a:t>
                      </a:r>
                      <a:endParaRPr sz="11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382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4</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two </a:t>
                      </a:r>
                      <a:r>
                        <a:rPr lang="en" sz="1100">
                          <a:solidFill>
                            <a:srgbClr val="4D4D4F"/>
                          </a:solidFill>
                          <a:latin typeface="Public Sans"/>
                          <a:ea typeface="Public Sans"/>
                          <a:cs typeface="Public Sans"/>
                          <a:sym typeface="Public Sans"/>
                        </a:rPr>
                        <a:t>different </a:t>
                      </a:r>
                      <a:r>
                        <a:rPr lang="en" sz="1100">
                          <a:solidFill>
                            <a:schemeClr val="dk2"/>
                          </a:solidFill>
                          <a:latin typeface="Public Sans"/>
                          <a:ea typeface="Public Sans"/>
                          <a:cs typeface="Public Sans"/>
                          <a:sym typeface="Public Sans"/>
                        </a:rPr>
                        <a:t>motivations that drove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712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3</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one</a:t>
                      </a:r>
                      <a:r>
                        <a:rPr lang="en" sz="1100">
                          <a:solidFill>
                            <a:srgbClr val="4D4D4F"/>
                          </a:solidFill>
                          <a:latin typeface="Public Sans"/>
                          <a:ea typeface="Public Sans"/>
                          <a:cs typeface="Public Sans"/>
                          <a:sym typeface="Public Sans"/>
                        </a:rPr>
                        <a:t> </a:t>
                      </a:r>
                      <a:r>
                        <a:rPr lang="en" sz="1100">
                          <a:solidFill>
                            <a:schemeClr val="dk2"/>
                          </a:solidFill>
                          <a:latin typeface="Public Sans"/>
                          <a:ea typeface="Public Sans"/>
                          <a:cs typeface="Public Sans"/>
                          <a:sym typeface="Public Sans"/>
                        </a:rPr>
                        <a:t>motivation that drove the exploration of North America.</a:t>
                      </a:r>
                      <a:r>
                        <a:rPr lang="en" sz="1100">
                          <a:solidFill>
                            <a:srgbClr val="4D4D4F"/>
                          </a:solidFill>
                          <a:latin typeface="Public Sans"/>
                          <a:ea typeface="Public Sans"/>
                          <a:cs typeface="Public Sans"/>
                          <a:sym typeface="Public Sans"/>
                        </a:rPr>
                        <a:t>  AND</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 </a:t>
                      </a:r>
                      <a:r>
                        <a:rPr lang="en" sz="1100" b="1">
                          <a:solidFill>
                            <a:srgbClr val="4D4D4F"/>
                          </a:solidFill>
                          <a:latin typeface="Public Sans"/>
                          <a:ea typeface="Public Sans"/>
                          <a:cs typeface="Public Sans"/>
                          <a:sym typeface="Public Sans"/>
                        </a:rPr>
                        <a:t>second</a:t>
                      </a:r>
                      <a:r>
                        <a:rPr lang="en" sz="1100">
                          <a:solidFill>
                            <a:srgbClr val="4D4D4F"/>
                          </a:solidFill>
                          <a:latin typeface="Public Sans"/>
                          <a:ea typeface="Public Sans"/>
                          <a:cs typeface="Public Sans"/>
                          <a:sym typeface="Public Sans"/>
                        </a:rPr>
                        <a:t> </a:t>
                      </a:r>
                      <a:r>
                        <a:rPr lang="en" sz="1100">
                          <a:solidFill>
                            <a:schemeClr val="dk2"/>
                          </a:solidFill>
                          <a:latin typeface="Public Sans"/>
                          <a:ea typeface="Public Sans"/>
                          <a:cs typeface="Public Sans"/>
                          <a:sym typeface="Public Sans"/>
                        </a:rPr>
                        <a:t>motivation that drove the exploration of North America.</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 without explaining it. </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215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2</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t>
                      </a:r>
                      <a:r>
                        <a:rPr lang="en" sz="1100" b="1">
                          <a:solidFill>
                            <a:srgbClr val="4D4D4F"/>
                          </a:solidFill>
                          <a:latin typeface="Public Sans"/>
                          <a:ea typeface="Public Sans"/>
                          <a:cs typeface="Public Sans"/>
                          <a:sym typeface="Public Sans"/>
                        </a:rPr>
                        <a:t>two </a:t>
                      </a:r>
                      <a:r>
                        <a:rPr lang="en" sz="1100">
                          <a:solidFill>
                            <a:srgbClr val="4D4D4F"/>
                          </a:solidFill>
                          <a:latin typeface="Public Sans"/>
                          <a:ea typeface="Public Sans"/>
                          <a:cs typeface="Public Sans"/>
                          <a:sym typeface="Public Sans"/>
                        </a:rPr>
                        <a:t>different </a:t>
                      </a:r>
                      <a:r>
                        <a:rPr lang="en" sz="1100">
                          <a:solidFill>
                            <a:schemeClr val="dk2"/>
                          </a:solidFill>
                          <a:latin typeface="Public Sans"/>
                          <a:ea typeface="Public Sans"/>
                          <a:cs typeface="Public Sans"/>
                          <a:sym typeface="Public Sans"/>
                        </a:rPr>
                        <a:t>motivations that drove the exploration of North America.</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without explaining either.  OR</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one </a:t>
                      </a:r>
                      <a:r>
                        <a:rPr lang="en" sz="1100">
                          <a:solidFill>
                            <a:schemeClr val="dk2"/>
                          </a:solidFill>
                          <a:latin typeface="Public Sans"/>
                          <a:ea typeface="Public Sans"/>
                          <a:cs typeface="Public Sans"/>
                          <a:sym typeface="Public Sans"/>
                        </a:rPr>
                        <a:t>motivation that drove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14800">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1</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t>
                      </a:r>
                      <a:r>
                        <a:rPr lang="en" sz="1100" b="1">
                          <a:solidFill>
                            <a:srgbClr val="4D4D4F"/>
                          </a:solidFill>
                          <a:latin typeface="Public Sans"/>
                          <a:ea typeface="Public Sans"/>
                          <a:cs typeface="Public Sans"/>
                          <a:sym typeface="Public Sans"/>
                        </a:rPr>
                        <a:t>one </a:t>
                      </a:r>
                      <a:r>
                        <a:rPr lang="en" sz="1100">
                          <a:solidFill>
                            <a:schemeClr val="dk2"/>
                          </a:solidFill>
                          <a:latin typeface="Public Sans"/>
                          <a:ea typeface="Public Sans"/>
                          <a:cs typeface="Public Sans"/>
                          <a:sym typeface="Public Sans"/>
                        </a:rPr>
                        <a:t>motivation that drove the exploration of North America.</a:t>
                      </a:r>
                      <a:r>
                        <a:rPr lang="en" sz="1100">
                          <a:solidFill>
                            <a:srgbClr val="4D4D4F"/>
                          </a:solidFill>
                          <a:latin typeface="Public Sans"/>
                          <a:ea typeface="Public Sans"/>
                          <a:cs typeface="Public Sans"/>
                          <a:sym typeface="Public Sans"/>
                        </a:rPr>
                        <a:t>OR </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includes correct information related to the prompt that demonstrates some student content knowledge about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2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0</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The response contained only incorrect or irrelevant information or the item was left blank.</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079" name="Google Shape;1079;p13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41</a:t>
            </a:fld>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1083"/>
        <p:cNvGrpSpPr/>
        <p:nvPr/>
      </p:nvGrpSpPr>
      <p:grpSpPr>
        <a:xfrm>
          <a:off x="0" y="0"/>
          <a:ext cx="0" cy="0"/>
          <a:chOff x="0" y="0"/>
          <a:chExt cx="0" cy="0"/>
        </a:xfrm>
      </p:grpSpPr>
      <p:sp>
        <p:nvSpPr>
          <p:cNvPr id="1084" name="Google Shape;1084;p139"/>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085" name="Google Shape;1085;p139"/>
          <p:cNvSpPr txBox="1">
            <a:spLocks noGrp="1"/>
          </p:cNvSpPr>
          <p:nvPr>
            <p:ph type="body" idx="4294967295"/>
          </p:nvPr>
        </p:nvSpPr>
        <p:spPr>
          <a:xfrm>
            <a:off x="5361050" y="160125"/>
            <a:ext cx="37362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Prompt: </a:t>
            </a:r>
            <a:r>
              <a:rPr lang="en" sz="1700">
                <a:solidFill>
                  <a:schemeClr val="dk2"/>
                </a:solidFill>
              </a:rPr>
              <a:t>Explain two motivations that drove the exploration of North America.</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Explorers wanted valuable resources in North America, like gold, silver, and spices, because they believed it would make their countries richer.  They also explored to get territory</a:t>
            </a:r>
            <a:endParaRPr sz="1700">
              <a:solidFill>
                <a:schemeClr val="dk2"/>
              </a:solidFill>
            </a:endParaRPr>
          </a:p>
          <a:p>
            <a:pPr marL="457200" lvl="0" indent="0" algn="l" rtl="0">
              <a:lnSpc>
                <a:spcPct val="115000"/>
              </a:lnSpc>
              <a:spcBef>
                <a:spcPts val="0"/>
              </a:spcBef>
              <a:spcAft>
                <a:spcPts val="1200"/>
              </a:spcAft>
              <a:buNone/>
            </a:pPr>
            <a:endParaRPr sz="1400">
              <a:solidFill>
                <a:schemeClr val="dk2"/>
              </a:solidFill>
            </a:endParaRPr>
          </a:p>
        </p:txBody>
      </p:sp>
      <p:pic>
        <p:nvPicPr>
          <p:cNvPr id="1086" name="Google Shape;1086;p139"/>
          <p:cNvPicPr preferRelativeResize="0"/>
          <p:nvPr/>
        </p:nvPicPr>
        <p:blipFill>
          <a:blip r:embed="rId3">
            <a:alphaModFix/>
          </a:blip>
          <a:stretch>
            <a:fillRect/>
          </a:stretch>
        </p:blipFill>
        <p:spPr>
          <a:xfrm>
            <a:off x="7985133" y="3944900"/>
            <a:ext cx="1011017" cy="1013675"/>
          </a:xfrm>
          <a:prstGeom prst="rect">
            <a:avLst/>
          </a:prstGeom>
          <a:noFill/>
          <a:ln>
            <a:noFill/>
          </a:ln>
        </p:spPr>
      </p:pic>
      <p:graphicFrame>
        <p:nvGraphicFramePr>
          <p:cNvPr id="1087" name="Google Shape;1087;p139"/>
          <p:cNvGraphicFramePr/>
          <p:nvPr/>
        </p:nvGraphicFramePr>
        <p:xfrm>
          <a:off x="67875" y="54863"/>
          <a:ext cx="3000000" cy="3000000"/>
        </p:xfrm>
        <a:graphic>
          <a:graphicData uri="http://schemas.openxmlformats.org/drawingml/2006/table">
            <a:tbl>
              <a:tblPr bandRow="1">
                <a:noFill/>
                <a:tableStyleId>{2088740E-379A-439F-A956-CA50C422D3F8}</a:tableStyleId>
              </a:tblPr>
              <a:tblGrid>
                <a:gridCol w="538425">
                  <a:extLst>
                    <a:ext uri="{9D8B030D-6E8A-4147-A177-3AD203B41FA5}">
                      <a16:colId xmlns:a16="http://schemas.microsoft.com/office/drawing/2014/main" val="20000"/>
                    </a:ext>
                  </a:extLst>
                </a:gridCol>
                <a:gridCol w="4669850">
                  <a:extLst>
                    <a:ext uri="{9D8B030D-6E8A-4147-A177-3AD203B41FA5}">
                      <a16:colId xmlns:a16="http://schemas.microsoft.com/office/drawing/2014/main" val="20001"/>
                    </a:ext>
                  </a:extLst>
                </a:gridCol>
              </a:tblGrid>
              <a:tr h="169125">
                <a:tc>
                  <a:txBody>
                    <a:bodyPr/>
                    <a:lstStyle/>
                    <a:p>
                      <a:pPr marL="0" lvl="0" indent="0" algn="ctr" rtl="0">
                        <a:lnSpc>
                          <a:spcPct val="115000"/>
                        </a:lnSpc>
                        <a:spcBef>
                          <a:spcPts val="0"/>
                        </a:spcBef>
                        <a:spcAft>
                          <a:spcPts val="0"/>
                        </a:spcAft>
                        <a:buNone/>
                      </a:pPr>
                      <a:r>
                        <a:rPr lang="en" sz="1100" b="1">
                          <a:solidFill>
                            <a:srgbClr val="FFFFFF"/>
                          </a:solidFill>
                          <a:latin typeface="Public Sans"/>
                          <a:ea typeface="Public Sans"/>
                          <a:cs typeface="Public Sans"/>
                          <a:sym typeface="Public Sans"/>
                        </a:rPr>
                        <a:t>Score</a:t>
                      </a:r>
                      <a:endParaRPr sz="11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100" b="1">
                          <a:solidFill>
                            <a:srgbClr val="FFFFFF"/>
                          </a:solidFill>
                          <a:latin typeface="Public Sans"/>
                          <a:ea typeface="Public Sans"/>
                          <a:cs typeface="Public Sans"/>
                          <a:sym typeface="Public Sans"/>
                        </a:rPr>
                        <a:t>Scoring Description</a:t>
                      </a:r>
                      <a:endParaRPr sz="11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382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4</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two </a:t>
                      </a:r>
                      <a:r>
                        <a:rPr lang="en" sz="1100">
                          <a:solidFill>
                            <a:srgbClr val="4D4D4F"/>
                          </a:solidFill>
                          <a:latin typeface="Public Sans"/>
                          <a:ea typeface="Public Sans"/>
                          <a:cs typeface="Public Sans"/>
                          <a:sym typeface="Public Sans"/>
                        </a:rPr>
                        <a:t>different </a:t>
                      </a:r>
                      <a:r>
                        <a:rPr lang="en" sz="1100">
                          <a:solidFill>
                            <a:schemeClr val="dk2"/>
                          </a:solidFill>
                          <a:latin typeface="Public Sans"/>
                          <a:ea typeface="Public Sans"/>
                          <a:cs typeface="Public Sans"/>
                          <a:sym typeface="Public Sans"/>
                        </a:rPr>
                        <a:t>motivations that drove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712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3</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one</a:t>
                      </a:r>
                      <a:r>
                        <a:rPr lang="en" sz="1100">
                          <a:solidFill>
                            <a:srgbClr val="4D4D4F"/>
                          </a:solidFill>
                          <a:latin typeface="Public Sans"/>
                          <a:ea typeface="Public Sans"/>
                          <a:cs typeface="Public Sans"/>
                          <a:sym typeface="Public Sans"/>
                        </a:rPr>
                        <a:t> </a:t>
                      </a:r>
                      <a:r>
                        <a:rPr lang="en" sz="1100">
                          <a:solidFill>
                            <a:schemeClr val="dk2"/>
                          </a:solidFill>
                          <a:latin typeface="Public Sans"/>
                          <a:ea typeface="Public Sans"/>
                          <a:cs typeface="Public Sans"/>
                          <a:sym typeface="Public Sans"/>
                        </a:rPr>
                        <a:t>motivation that drove the exploration of North America.</a:t>
                      </a:r>
                      <a:r>
                        <a:rPr lang="en" sz="1100">
                          <a:solidFill>
                            <a:srgbClr val="4D4D4F"/>
                          </a:solidFill>
                          <a:latin typeface="Public Sans"/>
                          <a:ea typeface="Public Sans"/>
                          <a:cs typeface="Public Sans"/>
                          <a:sym typeface="Public Sans"/>
                        </a:rPr>
                        <a:t>  AND</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 </a:t>
                      </a:r>
                      <a:r>
                        <a:rPr lang="en" sz="1100" b="1">
                          <a:solidFill>
                            <a:srgbClr val="4D4D4F"/>
                          </a:solidFill>
                          <a:latin typeface="Public Sans"/>
                          <a:ea typeface="Public Sans"/>
                          <a:cs typeface="Public Sans"/>
                          <a:sym typeface="Public Sans"/>
                        </a:rPr>
                        <a:t>second</a:t>
                      </a:r>
                      <a:r>
                        <a:rPr lang="en" sz="1100">
                          <a:solidFill>
                            <a:srgbClr val="4D4D4F"/>
                          </a:solidFill>
                          <a:latin typeface="Public Sans"/>
                          <a:ea typeface="Public Sans"/>
                          <a:cs typeface="Public Sans"/>
                          <a:sym typeface="Public Sans"/>
                        </a:rPr>
                        <a:t> </a:t>
                      </a:r>
                      <a:r>
                        <a:rPr lang="en" sz="1100">
                          <a:solidFill>
                            <a:schemeClr val="dk2"/>
                          </a:solidFill>
                          <a:latin typeface="Public Sans"/>
                          <a:ea typeface="Public Sans"/>
                          <a:cs typeface="Public Sans"/>
                          <a:sym typeface="Public Sans"/>
                        </a:rPr>
                        <a:t>motivation that drove the exploration of North America.</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 without explaining it. </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215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2</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t>
                      </a:r>
                      <a:r>
                        <a:rPr lang="en" sz="1100" b="1">
                          <a:solidFill>
                            <a:srgbClr val="4D4D4F"/>
                          </a:solidFill>
                          <a:latin typeface="Public Sans"/>
                          <a:ea typeface="Public Sans"/>
                          <a:cs typeface="Public Sans"/>
                          <a:sym typeface="Public Sans"/>
                        </a:rPr>
                        <a:t>two </a:t>
                      </a:r>
                      <a:r>
                        <a:rPr lang="en" sz="1100">
                          <a:solidFill>
                            <a:srgbClr val="4D4D4F"/>
                          </a:solidFill>
                          <a:latin typeface="Public Sans"/>
                          <a:ea typeface="Public Sans"/>
                          <a:cs typeface="Public Sans"/>
                          <a:sym typeface="Public Sans"/>
                        </a:rPr>
                        <a:t>different </a:t>
                      </a:r>
                      <a:r>
                        <a:rPr lang="en" sz="1100">
                          <a:solidFill>
                            <a:schemeClr val="dk2"/>
                          </a:solidFill>
                          <a:latin typeface="Public Sans"/>
                          <a:ea typeface="Public Sans"/>
                          <a:cs typeface="Public Sans"/>
                          <a:sym typeface="Public Sans"/>
                        </a:rPr>
                        <a:t>motivations that drove the exploration of North America.</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without explaining either.  OR</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one </a:t>
                      </a:r>
                      <a:r>
                        <a:rPr lang="en" sz="1100">
                          <a:solidFill>
                            <a:schemeClr val="dk2"/>
                          </a:solidFill>
                          <a:latin typeface="Public Sans"/>
                          <a:ea typeface="Public Sans"/>
                          <a:cs typeface="Public Sans"/>
                          <a:sym typeface="Public Sans"/>
                        </a:rPr>
                        <a:t>motivation that drove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14800">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1</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t>
                      </a:r>
                      <a:r>
                        <a:rPr lang="en" sz="1100" b="1">
                          <a:solidFill>
                            <a:srgbClr val="4D4D4F"/>
                          </a:solidFill>
                          <a:latin typeface="Public Sans"/>
                          <a:ea typeface="Public Sans"/>
                          <a:cs typeface="Public Sans"/>
                          <a:sym typeface="Public Sans"/>
                        </a:rPr>
                        <a:t>one </a:t>
                      </a:r>
                      <a:r>
                        <a:rPr lang="en" sz="1100">
                          <a:solidFill>
                            <a:schemeClr val="dk2"/>
                          </a:solidFill>
                          <a:latin typeface="Public Sans"/>
                          <a:ea typeface="Public Sans"/>
                          <a:cs typeface="Public Sans"/>
                          <a:sym typeface="Public Sans"/>
                        </a:rPr>
                        <a:t>motivation that drove the exploration of North America.</a:t>
                      </a:r>
                      <a:r>
                        <a:rPr lang="en" sz="1100">
                          <a:solidFill>
                            <a:srgbClr val="4D4D4F"/>
                          </a:solidFill>
                          <a:latin typeface="Public Sans"/>
                          <a:ea typeface="Public Sans"/>
                          <a:cs typeface="Public Sans"/>
                          <a:sym typeface="Public Sans"/>
                        </a:rPr>
                        <a:t>OR </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includes correct information related to the prompt that demonstrates some student content knowledge about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2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0</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The response contained only incorrect or irrelevant information or the item was left blank.</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088" name="Google Shape;1088;p13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42</a:t>
            </a:fld>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1092"/>
        <p:cNvGrpSpPr/>
        <p:nvPr/>
      </p:nvGrpSpPr>
      <p:grpSpPr>
        <a:xfrm>
          <a:off x="0" y="0"/>
          <a:ext cx="0" cy="0"/>
          <a:chOff x="0" y="0"/>
          <a:chExt cx="0" cy="0"/>
        </a:xfrm>
      </p:grpSpPr>
      <p:sp>
        <p:nvSpPr>
          <p:cNvPr id="1093" name="Google Shape;1093;p140"/>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094" name="Google Shape;1094;p140"/>
          <p:cNvSpPr txBox="1">
            <a:spLocks noGrp="1"/>
          </p:cNvSpPr>
          <p:nvPr>
            <p:ph type="body" idx="4294967295"/>
          </p:nvPr>
        </p:nvSpPr>
        <p:spPr>
          <a:xfrm>
            <a:off x="5361050" y="160125"/>
            <a:ext cx="37362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Prompt: </a:t>
            </a:r>
            <a:r>
              <a:rPr lang="en" sz="1700">
                <a:solidFill>
                  <a:schemeClr val="dk2"/>
                </a:solidFill>
              </a:rPr>
              <a:t>Explain two motivations that drove the exploration of North America.</a:t>
            </a:r>
            <a:endParaRPr sz="1700">
              <a:solidFill>
                <a:schemeClr val="dk2"/>
              </a:solidFill>
            </a:endParaRPr>
          </a:p>
          <a:p>
            <a:pPr marL="0" lvl="0" indent="0" algn="l" rtl="0">
              <a:spcBef>
                <a:spcPts val="0"/>
              </a:spcBef>
              <a:spcAft>
                <a:spcPts val="0"/>
              </a:spcAft>
              <a:buNone/>
            </a:pPr>
            <a:endParaRPr sz="1700">
              <a:solidFill>
                <a:schemeClr val="dk2"/>
              </a:solidFill>
            </a:endParaRPr>
          </a:p>
          <a:p>
            <a:pPr marL="0" lvl="0" indent="0" algn="l" rtl="0">
              <a:spcBef>
                <a:spcPts val="0"/>
              </a:spcBef>
              <a:spcAft>
                <a:spcPts val="0"/>
              </a:spcAft>
              <a:buNone/>
            </a:pPr>
            <a:r>
              <a:rPr lang="en" sz="1800">
                <a:solidFill>
                  <a:schemeClr val="dk2"/>
                </a:solidFill>
              </a:rPr>
              <a:t>Explorers wanted to explore North America for wealth.</a:t>
            </a:r>
            <a:endParaRPr sz="1700">
              <a:solidFill>
                <a:schemeClr val="dk2"/>
              </a:solidFill>
            </a:endParaRPr>
          </a:p>
          <a:p>
            <a:pPr marL="457200" lvl="0" indent="0" algn="l" rtl="0">
              <a:lnSpc>
                <a:spcPct val="115000"/>
              </a:lnSpc>
              <a:spcBef>
                <a:spcPts val="0"/>
              </a:spcBef>
              <a:spcAft>
                <a:spcPts val="1200"/>
              </a:spcAft>
              <a:buNone/>
            </a:pPr>
            <a:endParaRPr sz="1400">
              <a:solidFill>
                <a:schemeClr val="dk2"/>
              </a:solidFill>
            </a:endParaRPr>
          </a:p>
        </p:txBody>
      </p:sp>
      <p:pic>
        <p:nvPicPr>
          <p:cNvPr id="1095" name="Google Shape;1095;p140"/>
          <p:cNvPicPr preferRelativeResize="0"/>
          <p:nvPr/>
        </p:nvPicPr>
        <p:blipFill>
          <a:blip r:embed="rId3">
            <a:alphaModFix/>
          </a:blip>
          <a:stretch>
            <a:fillRect/>
          </a:stretch>
        </p:blipFill>
        <p:spPr>
          <a:xfrm>
            <a:off x="7985133" y="3944900"/>
            <a:ext cx="1011017" cy="1013675"/>
          </a:xfrm>
          <a:prstGeom prst="rect">
            <a:avLst/>
          </a:prstGeom>
          <a:noFill/>
          <a:ln>
            <a:noFill/>
          </a:ln>
        </p:spPr>
      </p:pic>
      <p:graphicFrame>
        <p:nvGraphicFramePr>
          <p:cNvPr id="1096" name="Google Shape;1096;p140"/>
          <p:cNvGraphicFramePr/>
          <p:nvPr/>
        </p:nvGraphicFramePr>
        <p:xfrm>
          <a:off x="67875" y="54863"/>
          <a:ext cx="3000000" cy="3000000"/>
        </p:xfrm>
        <a:graphic>
          <a:graphicData uri="http://schemas.openxmlformats.org/drawingml/2006/table">
            <a:tbl>
              <a:tblPr bandRow="1">
                <a:noFill/>
                <a:tableStyleId>{2088740E-379A-439F-A956-CA50C422D3F8}</a:tableStyleId>
              </a:tblPr>
              <a:tblGrid>
                <a:gridCol w="538425">
                  <a:extLst>
                    <a:ext uri="{9D8B030D-6E8A-4147-A177-3AD203B41FA5}">
                      <a16:colId xmlns:a16="http://schemas.microsoft.com/office/drawing/2014/main" val="20000"/>
                    </a:ext>
                  </a:extLst>
                </a:gridCol>
                <a:gridCol w="4669850">
                  <a:extLst>
                    <a:ext uri="{9D8B030D-6E8A-4147-A177-3AD203B41FA5}">
                      <a16:colId xmlns:a16="http://schemas.microsoft.com/office/drawing/2014/main" val="20001"/>
                    </a:ext>
                  </a:extLst>
                </a:gridCol>
              </a:tblGrid>
              <a:tr h="169125">
                <a:tc>
                  <a:txBody>
                    <a:bodyPr/>
                    <a:lstStyle/>
                    <a:p>
                      <a:pPr marL="0" lvl="0" indent="0" algn="ctr" rtl="0">
                        <a:lnSpc>
                          <a:spcPct val="115000"/>
                        </a:lnSpc>
                        <a:spcBef>
                          <a:spcPts val="0"/>
                        </a:spcBef>
                        <a:spcAft>
                          <a:spcPts val="0"/>
                        </a:spcAft>
                        <a:buNone/>
                      </a:pPr>
                      <a:r>
                        <a:rPr lang="en" sz="1100" b="1">
                          <a:solidFill>
                            <a:srgbClr val="FFFFFF"/>
                          </a:solidFill>
                          <a:latin typeface="Public Sans"/>
                          <a:ea typeface="Public Sans"/>
                          <a:cs typeface="Public Sans"/>
                          <a:sym typeface="Public Sans"/>
                        </a:rPr>
                        <a:t>Score</a:t>
                      </a:r>
                      <a:endParaRPr sz="11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tc>
                  <a:txBody>
                    <a:bodyPr/>
                    <a:lstStyle/>
                    <a:p>
                      <a:pPr marL="0" lvl="0" indent="0" algn="ctr" rtl="0">
                        <a:lnSpc>
                          <a:spcPct val="115000"/>
                        </a:lnSpc>
                        <a:spcBef>
                          <a:spcPts val="0"/>
                        </a:spcBef>
                        <a:spcAft>
                          <a:spcPts val="0"/>
                        </a:spcAft>
                        <a:buNone/>
                      </a:pPr>
                      <a:r>
                        <a:rPr lang="en" sz="1100" b="1">
                          <a:solidFill>
                            <a:srgbClr val="FFFFFF"/>
                          </a:solidFill>
                          <a:latin typeface="Public Sans"/>
                          <a:ea typeface="Public Sans"/>
                          <a:cs typeface="Public Sans"/>
                          <a:sym typeface="Public Sans"/>
                        </a:rPr>
                        <a:t>Scoring Description</a:t>
                      </a:r>
                      <a:endParaRPr sz="1100" b="1">
                        <a:solidFill>
                          <a:srgbClr val="FFFFF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dk1"/>
                    </a:solidFill>
                  </a:tcPr>
                </a:tc>
                <a:extLst>
                  <a:ext uri="{0D108BD9-81ED-4DB2-BD59-A6C34878D82A}">
                    <a16:rowId xmlns:a16="http://schemas.microsoft.com/office/drawing/2014/main" val="10000"/>
                  </a:ext>
                </a:extLst>
              </a:tr>
              <a:tr h="3382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4</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two </a:t>
                      </a:r>
                      <a:r>
                        <a:rPr lang="en" sz="1100">
                          <a:solidFill>
                            <a:srgbClr val="4D4D4F"/>
                          </a:solidFill>
                          <a:latin typeface="Public Sans"/>
                          <a:ea typeface="Public Sans"/>
                          <a:cs typeface="Public Sans"/>
                          <a:sym typeface="Public Sans"/>
                        </a:rPr>
                        <a:t>different </a:t>
                      </a:r>
                      <a:r>
                        <a:rPr lang="en" sz="1100">
                          <a:solidFill>
                            <a:schemeClr val="dk2"/>
                          </a:solidFill>
                          <a:latin typeface="Public Sans"/>
                          <a:ea typeface="Public Sans"/>
                          <a:cs typeface="Public Sans"/>
                          <a:sym typeface="Public Sans"/>
                        </a:rPr>
                        <a:t>motivations that drove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93712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3</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one</a:t>
                      </a:r>
                      <a:r>
                        <a:rPr lang="en" sz="1100">
                          <a:solidFill>
                            <a:srgbClr val="4D4D4F"/>
                          </a:solidFill>
                          <a:latin typeface="Public Sans"/>
                          <a:ea typeface="Public Sans"/>
                          <a:cs typeface="Public Sans"/>
                          <a:sym typeface="Public Sans"/>
                        </a:rPr>
                        <a:t> </a:t>
                      </a:r>
                      <a:r>
                        <a:rPr lang="en" sz="1100">
                          <a:solidFill>
                            <a:schemeClr val="dk2"/>
                          </a:solidFill>
                          <a:latin typeface="Public Sans"/>
                          <a:ea typeface="Public Sans"/>
                          <a:cs typeface="Public Sans"/>
                          <a:sym typeface="Public Sans"/>
                        </a:rPr>
                        <a:t>motivation that drove the exploration of North America.</a:t>
                      </a:r>
                      <a:r>
                        <a:rPr lang="en" sz="1100">
                          <a:solidFill>
                            <a:srgbClr val="4D4D4F"/>
                          </a:solidFill>
                          <a:latin typeface="Public Sans"/>
                          <a:ea typeface="Public Sans"/>
                          <a:cs typeface="Public Sans"/>
                          <a:sym typeface="Public Sans"/>
                        </a:rPr>
                        <a:t>  AND</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 </a:t>
                      </a:r>
                      <a:r>
                        <a:rPr lang="en" sz="1100" b="1">
                          <a:solidFill>
                            <a:srgbClr val="4D4D4F"/>
                          </a:solidFill>
                          <a:latin typeface="Public Sans"/>
                          <a:ea typeface="Public Sans"/>
                          <a:cs typeface="Public Sans"/>
                          <a:sym typeface="Public Sans"/>
                        </a:rPr>
                        <a:t>second</a:t>
                      </a:r>
                      <a:r>
                        <a:rPr lang="en" sz="1100">
                          <a:solidFill>
                            <a:srgbClr val="4D4D4F"/>
                          </a:solidFill>
                          <a:latin typeface="Public Sans"/>
                          <a:ea typeface="Public Sans"/>
                          <a:cs typeface="Public Sans"/>
                          <a:sym typeface="Public Sans"/>
                        </a:rPr>
                        <a:t> </a:t>
                      </a:r>
                      <a:r>
                        <a:rPr lang="en" sz="1100">
                          <a:solidFill>
                            <a:schemeClr val="dk2"/>
                          </a:solidFill>
                          <a:latin typeface="Public Sans"/>
                          <a:ea typeface="Public Sans"/>
                          <a:cs typeface="Public Sans"/>
                          <a:sym typeface="Public Sans"/>
                        </a:rPr>
                        <a:t>motivation that drove the exploration of North America.</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 without explaining it. </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9215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2</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t>
                      </a:r>
                      <a:r>
                        <a:rPr lang="en" sz="1100" b="1">
                          <a:solidFill>
                            <a:srgbClr val="4D4D4F"/>
                          </a:solidFill>
                          <a:latin typeface="Public Sans"/>
                          <a:ea typeface="Public Sans"/>
                          <a:cs typeface="Public Sans"/>
                          <a:sym typeface="Public Sans"/>
                        </a:rPr>
                        <a:t>two </a:t>
                      </a:r>
                      <a:r>
                        <a:rPr lang="en" sz="1100">
                          <a:solidFill>
                            <a:srgbClr val="4D4D4F"/>
                          </a:solidFill>
                          <a:latin typeface="Public Sans"/>
                          <a:ea typeface="Public Sans"/>
                          <a:cs typeface="Public Sans"/>
                          <a:sym typeface="Public Sans"/>
                        </a:rPr>
                        <a:t>different </a:t>
                      </a:r>
                      <a:r>
                        <a:rPr lang="en" sz="1100">
                          <a:solidFill>
                            <a:schemeClr val="dk2"/>
                          </a:solidFill>
                          <a:latin typeface="Public Sans"/>
                          <a:ea typeface="Public Sans"/>
                          <a:cs typeface="Public Sans"/>
                          <a:sym typeface="Public Sans"/>
                        </a:rPr>
                        <a:t>motivations that drove the exploration of North America.</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without explaining either.  OR</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explains </a:t>
                      </a:r>
                      <a:r>
                        <a:rPr lang="en" sz="1100" b="1">
                          <a:solidFill>
                            <a:srgbClr val="4D4D4F"/>
                          </a:solidFill>
                          <a:latin typeface="Public Sans"/>
                          <a:ea typeface="Public Sans"/>
                          <a:cs typeface="Public Sans"/>
                          <a:sym typeface="Public Sans"/>
                        </a:rPr>
                        <a:t>one </a:t>
                      </a:r>
                      <a:r>
                        <a:rPr lang="en" sz="1100">
                          <a:solidFill>
                            <a:schemeClr val="dk2"/>
                          </a:solidFill>
                          <a:latin typeface="Public Sans"/>
                          <a:ea typeface="Public Sans"/>
                          <a:cs typeface="Public Sans"/>
                          <a:sym typeface="Public Sans"/>
                        </a:rPr>
                        <a:t>motivation that drove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014800">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1</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correctly identifies </a:t>
                      </a:r>
                      <a:r>
                        <a:rPr lang="en" sz="1100" b="1">
                          <a:solidFill>
                            <a:srgbClr val="4D4D4F"/>
                          </a:solidFill>
                          <a:latin typeface="Public Sans"/>
                          <a:ea typeface="Public Sans"/>
                          <a:cs typeface="Public Sans"/>
                          <a:sym typeface="Public Sans"/>
                        </a:rPr>
                        <a:t>one </a:t>
                      </a:r>
                      <a:r>
                        <a:rPr lang="en" sz="1100">
                          <a:solidFill>
                            <a:schemeClr val="dk2"/>
                          </a:solidFill>
                          <a:latin typeface="Public Sans"/>
                          <a:ea typeface="Public Sans"/>
                          <a:cs typeface="Public Sans"/>
                          <a:sym typeface="Public Sans"/>
                        </a:rPr>
                        <a:t>motivation that drove the exploration of North America.</a:t>
                      </a:r>
                      <a:r>
                        <a:rPr lang="en" sz="1100">
                          <a:solidFill>
                            <a:srgbClr val="4D4D4F"/>
                          </a:solidFill>
                          <a:latin typeface="Public Sans"/>
                          <a:ea typeface="Public Sans"/>
                          <a:cs typeface="Public Sans"/>
                          <a:sym typeface="Public Sans"/>
                        </a:rPr>
                        <a:t>OR </a:t>
                      </a:r>
                      <a:endParaRPr sz="1100">
                        <a:solidFill>
                          <a:srgbClr val="4D4D4F"/>
                        </a:solidFill>
                        <a:latin typeface="Public Sans"/>
                        <a:ea typeface="Public Sans"/>
                        <a:cs typeface="Public Sans"/>
                        <a:sym typeface="Public Sans"/>
                      </a:endParaRPr>
                    </a:p>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Student includes correct information related to the prompt that demonstrates some student content knowledge about the exploration of North America.</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338275">
                <a:tc>
                  <a:txBody>
                    <a:bodyPr/>
                    <a:lstStyle/>
                    <a:p>
                      <a:pPr marL="0" lvl="0" indent="0" algn="ctr" rtl="0">
                        <a:lnSpc>
                          <a:spcPct val="115000"/>
                        </a:lnSpc>
                        <a:spcBef>
                          <a:spcPts val="0"/>
                        </a:spcBef>
                        <a:spcAft>
                          <a:spcPts val="0"/>
                        </a:spcAft>
                        <a:buNone/>
                      </a:pPr>
                      <a:r>
                        <a:rPr lang="en" sz="1100" b="1">
                          <a:solidFill>
                            <a:srgbClr val="4D4D4F"/>
                          </a:solidFill>
                          <a:latin typeface="Public Sans"/>
                          <a:ea typeface="Public Sans"/>
                          <a:cs typeface="Public Sans"/>
                          <a:sym typeface="Public Sans"/>
                        </a:rPr>
                        <a:t>0</a:t>
                      </a:r>
                      <a:endParaRPr sz="1100" b="1">
                        <a:solidFill>
                          <a:srgbClr val="4D4D4F"/>
                        </a:solidFill>
                        <a:latin typeface="Public Sans"/>
                        <a:ea typeface="Public Sans"/>
                        <a:cs typeface="Public Sans"/>
                        <a:sym typeface="Public Sans"/>
                      </a:endParaRPr>
                    </a:p>
                  </a:txBody>
                  <a:tcPr marL="68575" marR="68575" marT="0" marB="0" anchor="ctr">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100">
                          <a:solidFill>
                            <a:srgbClr val="4D4D4F"/>
                          </a:solidFill>
                          <a:latin typeface="Public Sans"/>
                          <a:ea typeface="Public Sans"/>
                          <a:cs typeface="Public Sans"/>
                          <a:sym typeface="Public Sans"/>
                        </a:rPr>
                        <a:t>The response contained only incorrect or irrelevant information or the item was left blank.</a:t>
                      </a:r>
                      <a:endParaRPr sz="1100">
                        <a:solidFill>
                          <a:srgbClr val="4D4D4F"/>
                        </a:solidFill>
                        <a:latin typeface="Public Sans"/>
                        <a:ea typeface="Public Sans"/>
                        <a:cs typeface="Public Sans"/>
                        <a:sym typeface="Public Sans"/>
                      </a:endParaRPr>
                    </a:p>
                  </a:txBody>
                  <a:tcPr marL="68575" marR="68575" marT="0" marB="0">
                    <a:lnL w="19050" cap="flat" cmpd="sng">
                      <a:solidFill>
                        <a:srgbClr val="3C1053"/>
                      </a:solidFill>
                      <a:prstDash val="solid"/>
                      <a:round/>
                      <a:headEnd type="none" w="sm" len="sm"/>
                      <a:tailEnd type="none" w="sm" len="sm"/>
                    </a:lnL>
                    <a:lnR w="19050" cap="flat" cmpd="sng">
                      <a:solidFill>
                        <a:srgbClr val="3C1053"/>
                      </a:solidFill>
                      <a:prstDash val="solid"/>
                      <a:round/>
                      <a:headEnd type="none" w="sm" len="sm"/>
                      <a:tailEnd type="none" w="sm" len="sm"/>
                    </a:lnR>
                    <a:lnT w="19050" cap="flat" cmpd="sng">
                      <a:solidFill>
                        <a:srgbClr val="3C1053"/>
                      </a:solidFill>
                      <a:prstDash val="solid"/>
                      <a:round/>
                      <a:headEnd type="none" w="sm" len="sm"/>
                      <a:tailEnd type="none" w="sm" len="sm"/>
                    </a:lnT>
                    <a:lnB w="190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1097" name="Google Shape;1097;p14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43</a:t>
            </a:fld>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1101"/>
        <p:cNvGrpSpPr/>
        <p:nvPr/>
      </p:nvGrpSpPr>
      <p:grpSpPr>
        <a:xfrm>
          <a:off x="0" y="0"/>
          <a:ext cx="0" cy="0"/>
          <a:chOff x="0" y="0"/>
          <a:chExt cx="0" cy="0"/>
        </a:xfrm>
      </p:grpSpPr>
      <p:sp>
        <p:nvSpPr>
          <p:cNvPr id="1102" name="Google Shape;1102;p14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44</a:t>
            </a:fld>
            <a:endParaRPr/>
          </a:p>
        </p:txBody>
      </p:sp>
      <p:sp>
        <p:nvSpPr>
          <p:cNvPr id="1103" name="Google Shape;1103;p141"/>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Extended Response</a:t>
            </a:r>
            <a:endParaRPr/>
          </a:p>
        </p:txBody>
      </p:sp>
      <p:sp>
        <p:nvSpPr>
          <p:cNvPr id="1104" name="Google Shape;1104;p141"/>
          <p:cNvSpPr txBox="1">
            <a:spLocks noGrp="1"/>
          </p:cNvSpPr>
          <p:nvPr>
            <p:ph type="subTitle" idx="1"/>
          </p:nvPr>
        </p:nvSpPr>
        <p:spPr>
          <a:xfrm>
            <a:off x="493775" y="1533275"/>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Grades 3-8 and Civics</a:t>
            </a:r>
            <a:endParaRPr>
              <a:solidFill>
                <a:schemeClr val="dk1"/>
              </a:solidFill>
            </a:endParaRPr>
          </a:p>
          <a:p>
            <a:pPr marL="0" lvl="0" indent="0" algn="l" rtl="0">
              <a:spcBef>
                <a:spcPts val="0"/>
              </a:spcBef>
              <a:spcAft>
                <a:spcPts val="0"/>
              </a:spcAft>
              <a:buNone/>
            </a:pP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1108"/>
        <p:cNvGrpSpPr/>
        <p:nvPr/>
      </p:nvGrpSpPr>
      <p:grpSpPr>
        <a:xfrm>
          <a:off x="0" y="0"/>
          <a:ext cx="0" cy="0"/>
          <a:chOff x="0" y="0"/>
          <a:chExt cx="0" cy="0"/>
        </a:xfrm>
      </p:grpSpPr>
      <p:sp>
        <p:nvSpPr>
          <p:cNvPr id="1109" name="Google Shape;1109;p14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Acceptable Adaptation of HQIM Questions to </a:t>
            </a:r>
            <a:endParaRPr>
              <a:solidFill>
                <a:schemeClr val="dk1"/>
              </a:solidFill>
            </a:endParaRPr>
          </a:p>
          <a:p>
            <a:pPr marL="0" lvl="0" indent="0" algn="l" rtl="0">
              <a:spcBef>
                <a:spcPts val="0"/>
              </a:spcBef>
              <a:spcAft>
                <a:spcPts val="0"/>
              </a:spcAft>
              <a:buNone/>
            </a:pPr>
            <a:r>
              <a:rPr lang="en">
                <a:solidFill>
                  <a:schemeClr val="dk1"/>
                </a:solidFill>
              </a:rPr>
              <a:t>the Extended Response Rubric</a:t>
            </a:r>
            <a:endParaRPr/>
          </a:p>
        </p:txBody>
      </p:sp>
      <p:sp>
        <p:nvSpPr>
          <p:cNvPr id="1110" name="Google Shape;1110;p142"/>
          <p:cNvSpPr txBox="1">
            <a:spLocks noGrp="1"/>
          </p:cNvSpPr>
          <p:nvPr>
            <p:ph type="body" idx="1"/>
          </p:nvPr>
        </p:nvSpPr>
        <p:spPr>
          <a:xfrm>
            <a:off x="311700" y="1076525"/>
            <a:ext cx="8520600" cy="3482100"/>
          </a:xfrm>
          <a:prstGeom prst="rect">
            <a:avLst/>
          </a:prstGeom>
          <a:noFill/>
        </p:spPr>
        <p:txBody>
          <a:bodyPr spcFirstLastPara="1" wrap="square" lIns="91425" tIns="91425" rIns="91425" bIns="91425" anchor="t" anchorCtr="0">
            <a:noAutofit/>
          </a:bodyPr>
          <a:lstStyle/>
          <a:p>
            <a:pPr marL="0" lvl="0" indent="0" algn="l" rtl="0">
              <a:spcBef>
                <a:spcPts val="0"/>
              </a:spcBef>
              <a:spcAft>
                <a:spcPts val="0"/>
              </a:spcAft>
              <a:buNone/>
            </a:pPr>
            <a:r>
              <a:rPr lang="en"/>
              <a:t>Teachers may adapt questions from </a:t>
            </a:r>
            <a:r>
              <a:rPr lang="en" u="sng">
                <a:solidFill>
                  <a:schemeClr val="hlink"/>
                </a:solidFill>
                <a:hlinkClick r:id="rId3"/>
              </a:rPr>
              <a:t>Tier 1 HQIM</a:t>
            </a:r>
            <a:r>
              <a:rPr lang="en"/>
              <a:t> to assess student extended response writing in the following ways:</a:t>
            </a:r>
            <a:endParaRPr/>
          </a:p>
          <a:p>
            <a:pPr marL="0" lvl="0" indent="0" algn="l" rtl="0">
              <a:spcBef>
                <a:spcPts val="0"/>
              </a:spcBef>
              <a:spcAft>
                <a:spcPts val="0"/>
              </a:spcAft>
              <a:buNone/>
            </a:pPr>
            <a:endParaRPr/>
          </a:p>
          <a:p>
            <a:pPr marL="457200" lvl="0" indent="-342900" algn="l" rtl="0">
              <a:spcBef>
                <a:spcPts val="0"/>
              </a:spcBef>
              <a:spcAft>
                <a:spcPts val="0"/>
              </a:spcAft>
              <a:buClr>
                <a:srgbClr val="4D4D4F"/>
              </a:buClr>
              <a:buSzPts val="1800"/>
              <a:buChar char="●"/>
            </a:pPr>
            <a:r>
              <a:rPr lang="en"/>
              <a:t>Adapt the question to encourage a deeper explanation by using words such as “Analyze” or “Evaluate.”</a:t>
            </a:r>
            <a:endParaRPr/>
          </a:p>
          <a:p>
            <a:pPr marL="457200" lvl="0" indent="-342900" algn="l" rtl="0">
              <a:spcBef>
                <a:spcPts val="0"/>
              </a:spcBef>
              <a:spcAft>
                <a:spcPts val="0"/>
              </a:spcAft>
              <a:buClr>
                <a:srgbClr val="4D4D4F"/>
              </a:buClr>
              <a:buSzPts val="1800"/>
              <a:buChar char="●"/>
            </a:pPr>
            <a:r>
              <a:rPr lang="en">
                <a:solidFill>
                  <a:srgbClr val="4D4D4F"/>
                </a:solidFill>
              </a:rPr>
              <a:t>Utilize the language of the rubric in the prompt (</a:t>
            </a:r>
            <a:r>
              <a:rPr lang="en"/>
              <a:t>Claim, Evidence, Source, Knowledge)</a:t>
            </a:r>
            <a:r>
              <a:rPr lang="en">
                <a:solidFill>
                  <a:srgbClr val="4D4D4F"/>
                </a:solidFill>
              </a:rPr>
              <a:t> </a:t>
            </a:r>
            <a:endParaRPr>
              <a:solidFill>
                <a:srgbClr val="4D4D4F"/>
              </a:solidFill>
            </a:endParaRPr>
          </a:p>
          <a:p>
            <a:pPr marL="457200" lvl="0" indent="-342900" algn="l" rtl="0">
              <a:spcBef>
                <a:spcPts val="0"/>
              </a:spcBef>
              <a:spcAft>
                <a:spcPts val="0"/>
              </a:spcAft>
              <a:buClr>
                <a:srgbClr val="4D4D4F"/>
              </a:buClr>
              <a:buSzPts val="1800"/>
              <a:buChar char="●"/>
            </a:pPr>
            <a:r>
              <a:rPr lang="en">
                <a:solidFill>
                  <a:srgbClr val="4D4D4F"/>
                </a:solidFill>
              </a:rPr>
              <a:t>Add the bulleted ER instructions to the prompt.</a:t>
            </a:r>
            <a:endParaRPr>
              <a:solidFill>
                <a:srgbClr val="4D4D4F"/>
              </a:solidFill>
            </a:endParaRPr>
          </a:p>
          <a:p>
            <a:pPr marL="0" lvl="0" indent="0" algn="l" rtl="0">
              <a:spcBef>
                <a:spcPts val="0"/>
              </a:spcBef>
              <a:spcAft>
                <a:spcPts val="0"/>
              </a:spcAft>
              <a:buNone/>
            </a:pPr>
            <a:endParaRPr/>
          </a:p>
          <a:p>
            <a:pPr marL="0" lvl="0" indent="0" algn="l" rtl="0">
              <a:spcBef>
                <a:spcPts val="0"/>
              </a:spcBef>
              <a:spcAft>
                <a:spcPts val="0"/>
              </a:spcAft>
              <a:buNone/>
            </a:pPr>
            <a:r>
              <a:rPr lang="en">
                <a:solidFill>
                  <a:schemeClr val="dk2"/>
                </a:solidFill>
              </a:rPr>
              <a:t>*Questions from the HQIM may be used as is, using the scoring guidance in the curriculum, if the LEAP rubric is not compatible.  </a:t>
            </a:r>
            <a:endParaRPr/>
          </a:p>
          <a:p>
            <a:pPr marL="45720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111" name="Google Shape;1111;p14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45</a:t>
            </a:fld>
            <a:endParaRPr/>
          </a:p>
        </p:txBody>
      </p:sp>
      <p:pic>
        <p:nvPicPr>
          <p:cNvPr id="1112" name="Google Shape;1112;p142"/>
          <p:cNvPicPr preferRelativeResize="0"/>
          <p:nvPr/>
        </p:nvPicPr>
        <p:blipFill>
          <a:blip r:embed="rId4">
            <a:alphaModFix/>
          </a:blip>
          <a:stretch>
            <a:fillRect/>
          </a:stretch>
        </p:blipFill>
        <p:spPr>
          <a:xfrm>
            <a:off x="8228675" y="61325"/>
            <a:ext cx="791875" cy="730500"/>
          </a:xfrm>
          <a:prstGeom prst="rect">
            <a:avLst/>
          </a:prstGeom>
          <a:noFill/>
          <a:ln>
            <a:noFill/>
          </a:ln>
        </p:spPr>
      </p:pic>
      <p:sp>
        <p:nvSpPr>
          <p:cNvPr id="1113" name="Google Shape;1113;p142"/>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5"/>
              </a:rPr>
              <a:t>assessment@la.gov</a:t>
            </a:r>
            <a:endParaRPr sz="900" b="1"/>
          </a:p>
          <a:p>
            <a:pPr marL="0" lvl="0" indent="0" algn="r" rtl="0">
              <a:spcBef>
                <a:spcPts val="1200"/>
              </a:spcBef>
              <a:spcAft>
                <a:spcPts val="1200"/>
              </a:spcAft>
              <a:buNone/>
            </a:pPr>
            <a:endParaRPr>
              <a:solidFill>
                <a:schemeClr val="lt2"/>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1117"/>
        <p:cNvGrpSpPr/>
        <p:nvPr/>
      </p:nvGrpSpPr>
      <p:grpSpPr>
        <a:xfrm>
          <a:off x="0" y="0"/>
          <a:ext cx="0" cy="0"/>
          <a:chOff x="0" y="0"/>
          <a:chExt cx="0" cy="0"/>
        </a:xfrm>
      </p:grpSpPr>
      <p:sp>
        <p:nvSpPr>
          <p:cNvPr id="1118" name="Google Shape;1118;p14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Adapting the ER Prompt</a:t>
            </a:r>
            <a:endParaRPr/>
          </a:p>
        </p:txBody>
      </p:sp>
      <p:sp>
        <p:nvSpPr>
          <p:cNvPr id="1119" name="Google Shape;1119;p14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46</a:t>
            </a:fld>
            <a:endParaRPr/>
          </a:p>
        </p:txBody>
      </p:sp>
      <p:sp>
        <p:nvSpPr>
          <p:cNvPr id="1120" name="Google Shape;1120;p143"/>
          <p:cNvSpPr txBox="1"/>
          <p:nvPr/>
        </p:nvSpPr>
        <p:spPr>
          <a:xfrm>
            <a:off x="121525" y="3652575"/>
            <a:ext cx="3000000" cy="400200"/>
          </a:xfrm>
          <a:prstGeom prst="rect">
            <a:avLst/>
          </a:prstGeom>
          <a:noFill/>
          <a:ln>
            <a:noFill/>
          </a:ln>
        </p:spPr>
        <p:txBody>
          <a:bodyPr spcFirstLastPara="1" wrap="square" lIns="91425" tIns="91425" rIns="91425" bIns="91425" anchor="t" anchorCtr="0">
            <a:spAutoFit/>
          </a:bodyPr>
          <a:lstStyle/>
          <a:p>
            <a:pPr marL="914400" lvl="0" indent="0" algn="l" rtl="0">
              <a:spcBef>
                <a:spcPts val="0"/>
              </a:spcBef>
              <a:spcAft>
                <a:spcPts val="0"/>
              </a:spcAft>
              <a:buNone/>
            </a:pPr>
            <a:endParaRPr/>
          </a:p>
        </p:txBody>
      </p:sp>
      <p:sp>
        <p:nvSpPr>
          <p:cNvPr id="1121" name="Google Shape;1121;p143"/>
          <p:cNvSpPr txBox="1"/>
          <p:nvPr/>
        </p:nvSpPr>
        <p:spPr>
          <a:xfrm>
            <a:off x="1421025" y="1374700"/>
            <a:ext cx="44484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2200">
              <a:solidFill>
                <a:srgbClr val="4D4D4F"/>
              </a:solidFill>
              <a:latin typeface="Public Sans"/>
              <a:ea typeface="Public Sans"/>
              <a:cs typeface="Public Sans"/>
              <a:sym typeface="Public Sans"/>
            </a:endParaRPr>
          </a:p>
        </p:txBody>
      </p:sp>
      <p:sp>
        <p:nvSpPr>
          <p:cNvPr id="1122" name="Google Shape;1122;p143"/>
          <p:cNvSpPr txBox="1"/>
          <p:nvPr/>
        </p:nvSpPr>
        <p:spPr>
          <a:xfrm>
            <a:off x="311700" y="712925"/>
            <a:ext cx="7728300" cy="5495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a:solidFill>
                  <a:schemeClr val="dk2"/>
                </a:solidFill>
                <a:latin typeface="Public Sans"/>
                <a:ea typeface="Public Sans"/>
                <a:cs typeface="Public Sans"/>
                <a:sym typeface="Public Sans"/>
              </a:rPr>
              <a:t>Prompt:  What drew so many Americans westward after the Civil War, and what was the effect of this settlement on Native American homelands and cultures?</a:t>
            </a:r>
            <a:endParaRPr sz="16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600">
              <a:solidFill>
                <a:schemeClr val="dk2"/>
              </a:solidFill>
              <a:latin typeface="Public Sans"/>
              <a:ea typeface="Public Sans"/>
              <a:cs typeface="Public Sans"/>
              <a:sym typeface="Public Sans"/>
            </a:endParaRPr>
          </a:p>
          <a:p>
            <a:pPr marL="0" lvl="0" indent="0" algn="l" rtl="0">
              <a:spcBef>
                <a:spcPts val="0"/>
              </a:spcBef>
              <a:spcAft>
                <a:spcPts val="0"/>
              </a:spcAft>
              <a:buNone/>
            </a:pPr>
            <a:r>
              <a:rPr lang="en" sz="1600">
                <a:solidFill>
                  <a:schemeClr val="dk2"/>
                </a:solidFill>
                <a:latin typeface="Public Sans"/>
                <a:ea typeface="Public Sans"/>
                <a:cs typeface="Public Sans"/>
                <a:sym typeface="Public Sans"/>
              </a:rPr>
              <a:t>Provided Sources:</a:t>
            </a:r>
            <a:endParaRPr sz="1600">
              <a:solidFill>
                <a:schemeClr val="dk2"/>
              </a:solidFill>
              <a:latin typeface="Public Sans"/>
              <a:ea typeface="Public Sans"/>
              <a:cs typeface="Public Sans"/>
              <a:sym typeface="Public Sans"/>
            </a:endParaRPr>
          </a:p>
          <a:p>
            <a:pPr marL="571500" lvl="0" indent="-215900" algn="l" rtl="0">
              <a:spcBef>
                <a:spcPts val="0"/>
              </a:spcBef>
              <a:spcAft>
                <a:spcPts val="0"/>
              </a:spcAft>
              <a:buClr>
                <a:schemeClr val="dk2"/>
              </a:buClr>
              <a:buSzPts val="1600"/>
              <a:buFont typeface="Public Sans"/>
              <a:buChar char="●"/>
            </a:pPr>
            <a:r>
              <a:rPr lang="en" sz="1600" i="1">
                <a:solidFill>
                  <a:schemeClr val="dk2"/>
                </a:solidFill>
                <a:latin typeface="Public Sans"/>
                <a:ea typeface="Public Sans"/>
                <a:cs typeface="Public Sans"/>
                <a:sym typeface="Public Sans"/>
              </a:rPr>
              <a:t>A Century of Dishonor</a:t>
            </a:r>
            <a:r>
              <a:rPr lang="en" sz="1600">
                <a:solidFill>
                  <a:schemeClr val="dk2"/>
                </a:solidFill>
                <a:latin typeface="Public Sans"/>
                <a:ea typeface="Public Sans"/>
                <a:cs typeface="Public Sans"/>
                <a:sym typeface="Public Sans"/>
              </a:rPr>
              <a:t> by Helen Hunt Jackson,</a:t>
            </a:r>
            <a:endParaRPr sz="1600">
              <a:solidFill>
                <a:schemeClr val="dk2"/>
              </a:solidFill>
              <a:latin typeface="Public Sans"/>
              <a:ea typeface="Public Sans"/>
              <a:cs typeface="Public Sans"/>
              <a:sym typeface="Public Sans"/>
            </a:endParaRPr>
          </a:p>
          <a:p>
            <a:pPr marL="571500" lvl="0" indent="-215900" algn="l" rtl="0">
              <a:spcBef>
                <a:spcPts val="0"/>
              </a:spcBef>
              <a:spcAft>
                <a:spcPts val="0"/>
              </a:spcAft>
              <a:buClr>
                <a:schemeClr val="dk2"/>
              </a:buClr>
              <a:buSzPts val="1600"/>
              <a:buFont typeface="Public Sans"/>
              <a:buChar char="●"/>
            </a:pPr>
            <a:r>
              <a:rPr lang="en" sz="1600">
                <a:solidFill>
                  <a:schemeClr val="dk2"/>
                </a:solidFill>
                <a:latin typeface="Public Sans"/>
                <a:ea typeface="Public Sans"/>
                <a:cs typeface="Public Sans"/>
                <a:sym typeface="Public Sans"/>
              </a:rPr>
              <a:t>John Wesley Powell’s Report on the Lands of the Arid Region of the United States,</a:t>
            </a:r>
            <a:endParaRPr sz="1600">
              <a:solidFill>
                <a:schemeClr val="dk2"/>
              </a:solidFill>
              <a:latin typeface="Public Sans"/>
              <a:ea typeface="Public Sans"/>
              <a:cs typeface="Public Sans"/>
              <a:sym typeface="Public Sans"/>
            </a:endParaRPr>
          </a:p>
          <a:p>
            <a:pPr marL="571500" lvl="0" indent="-215900" algn="l" rtl="0">
              <a:spcBef>
                <a:spcPts val="0"/>
              </a:spcBef>
              <a:spcAft>
                <a:spcPts val="0"/>
              </a:spcAft>
              <a:buClr>
                <a:schemeClr val="dk2"/>
              </a:buClr>
              <a:buSzPts val="1600"/>
              <a:buFont typeface="Public Sans"/>
              <a:buChar char="●"/>
            </a:pPr>
            <a:r>
              <a:rPr lang="en" sz="1600" i="1">
                <a:solidFill>
                  <a:schemeClr val="dk2"/>
                </a:solidFill>
                <a:latin typeface="Public Sans"/>
                <a:ea typeface="Public Sans"/>
                <a:cs typeface="Public Sans"/>
                <a:sym typeface="Public Sans"/>
              </a:rPr>
              <a:t>I Will Fight No More Forever</a:t>
            </a:r>
            <a:r>
              <a:rPr lang="en" sz="1600">
                <a:solidFill>
                  <a:schemeClr val="dk2"/>
                </a:solidFill>
                <a:latin typeface="Public Sans"/>
                <a:ea typeface="Public Sans"/>
                <a:cs typeface="Public Sans"/>
                <a:sym typeface="Public Sans"/>
              </a:rPr>
              <a:t> by Chief Joseph,</a:t>
            </a:r>
            <a:endParaRPr sz="1600">
              <a:solidFill>
                <a:schemeClr val="dk2"/>
              </a:solidFill>
              <a:latin typeface="Public Sans"/>
              <a:ea typeface="Public Sans"/>
              <a:cs typeface="Public Sans"/>
              <a:sym typeface="Public Sans"/>
            </a:endParaRPr>
          </a:p>
          <a:p>
            <a:pPr marL="571500" lvl="0" indent="-215900" algn="l" rtl="0">
              <a:spcBef>
                <a:spcPts val="0"/>
              </a:spcBef>
              <a:spcAft>
                <a:spcPts val="0"/>
              </a:spcAft>
              <a:buClr>
                <a:schemeClr val="dk2"/>
              </a:buClr>
              <a:buSzPts val="1600"/>
              <a:buFont typeface="Public Sans"/>
              <a:buChar char="●"/>
            </a:pPr>
            <a:r>
              <a:rPr lang="en" sz="1600">
                <a:solidFill>
                  <a:schemeClr val="dk2"/>
                </a:solidFill>
                <a:latin typeface="Public Sans"/>
                <a:ea typeface="Public Sans"/>
                <a:cs typeface="Public Sans"/>
                <a:sym typeface="Public Sans"/>
              </a:rPr>
              <a:t>Transcontinental Railroad,</a:t>
            </a:r>
            <a:endParaRPr sz="1600">
              <a:solidFill>
                <a:schemeClr val="dk2"/>
              </a:solidFill>
              <a:latin typeface="Public Sans"/>
              <a:ea typeface="Public Sans"/>
              <a:cs typeface="Public Sans"/>
              <a:sym typeface="Public Sans"/>
            </a:endParaRPr>
          </a:p>
          <a:p>
            <a:pPr marL="571500" lvl="0" indent="-215900" algn="l" rtl="0">
              <a:spcBef>
                <a:spcPts val="0"/>
              </a:spcBef>
              <a:spcAft>
                <a:spcPts val="0"/>
              </a:spcAft>
              <a:buClr>
                <a:schemeClr val="dk2"/>
              </a:buClr>
              <a:buSzPts val="1600"/>
              <a:buFont typeface="Public Sans"/>
              <a:buChar char="●"/>
            </a:pPr>
            <a:r>
              <a:rPr lang="en" sz="1600">
                <a:solidFill>
                  <a:schemeClr val="dk2"/>
                </a:solidFill>
                <a:latin typeface="Public Sans"/>
                <a:ea typeface="Public Sans"/>
                <a:cs typeface="Public Sans"/>
                <a:sym typeface="Public Sans"/>
              </a:rPr>
              <a:t>Carlisle Industrial Indian School</a:t>
            </a:r>
            <a:endParaRPr sz="16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600">
              <a:solidFill>
                <a:schemeClr val="dk2"/>
              </a:solidFill>
              <a:latin typeface="Public Sans"/>
              <a:ea typeface="Public Sans"/>
              <a:cs typeface="Public Sans"/>
              <a:sym typeface="Public Sans"/>
            </a:endParaRPr>
          </a:p>
          <a:p>
            <a:pPr marL="0" lvl="0" indent="0" algn="l" rtl="0">
              <a:spcBef>
                <a:spcPts val="0"/>
              </a:spcBef>
              <a:spcAft>
                <a:spcPts val="0"/>
              </a:spcAft>
              <a:buNone/>
            </a:pPr>
            <a:r>
              <a:rPr lang="en" sz="1600">
                <a:solidFill>
                  <a:schemeClr val="dk2"/>
                </a:solidFill>
                <a:latin typeface="Public Sans"/>
                <a:ea typeface="Public Sans"/>
                <a:cs typeface="Public Sans"/>
                <a:sym typeface="Public Sans"/>
              </a:rPr>
              <a:t>Is this prompt compatible as is?</a:t>
            </a:r>
            <a:endParaRPr sz="16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600">
              <a:solidFill>
                <a:schemeClr val="dk2"/>
              </a:solidFill>
              <a:latin typeface="Public Sans"/>
              <a:ea typeface="Public Sans"/>
              <a:cs typeface="Public Sans"/>
              <a:sym typeface="Public Sans"/>
            </a:endParaRPr>
          </a:p>
          <a:p>
            <a:pPr marL="0" lvl="0" indent="0" algn="l" rtl="0">
              <a:spcBef>
                <a:spcPts val="0"/>
              </a:spcBef>
              <a:spcAft>
                <a:spcPts val="0"/>
              </a:spcAft>
              <a:buNone/>
            </a:pPr>
            <a:r>
              <a:rPr lang="en" sz="1600">
                <a:solidFill>
                  <a:schemeClr val="dk2"/>
                </a:solidFill>
                <a:latin typeface="Public Sans"/>
                <a:ea typeface="Public Sans"/>
                <a:cs typeface="Public Sans"/>
                <a:sym typeface="Public Sans"/>
              </a:rPr>
              <a:t>How might this prompt be modified to be compatible to the Extended Response rubric?</a:t>
            </a:r>
            <a:endParaRPr sz="16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500">
              <a:solidFill>
                <a:schemeClr val="dk2"/>
              </a:solidFill>
              <a:latin typeface="Public Sans"/>
              <a:ea typeface="Public Sans"/>
              <a:cs typeface="Public Sans"/>
              <a:sym typeface="Public Sans"/>
            </a:endParaRPr>
          </a:p>
          <a:p>
            <a:pPr marL="457200" lvl="0" indent="0" algn="l" rtl="0">
              <a:spcBef>
                <a:spcPts val="0"/>
              </a:spcBef>
              <a:spcAft>
                <a:spcPts val="0"/>
              </a:spcAft>
              <a:buNone/>
            </a:pPr>
            <a:endParaRPr sz="1500">
              <a:solidFill>
                <a:schemeClr val="dk2"/>
              </a:solidFill>
              <a:latin typeface="Public Sans"/>
              <a:ea typeface="Public Sans"/>
              <a:cs typeface="Public Sans"/>
              <a:sym typeface="Public Sans"/>
            </a:endParaRPr>
          </a:p>
          <a:p>
            <a:pPr marL="457200" lvl="0" indent="0" algn="l" rtl="0">
              <a:spcBef>
                <a:spcPts val="0"/>
              </a:spcBef>
              <a:spcAft>
                <a:spcPts val="0"/>
              </a:spcAft>
              <a:buNone/>
            </a:pPr>
            <a:endParaRPr sz="15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5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5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500">
              <a:solidFill>
                <a:schemeClr val="dk2"/>
              </a:solidFill>
              <a:latin typeface="Public Sans"/>
              <a:ea typeface="Public Sans"/>
              <a:cs typeface="Public Sans"/>
              <a:sym typeface="Public Sans"/>
            </a:endParaRPr>
          </a:p>
          <a:p>
            <a:pPr marL="0" lvl="0" indent="0" algn="l" rtl="0">
              <a:spcBef>
                <a:spcPts val="0"/>
              </a:spcBef>
              <a:spcAft>
                <a:spcPts val="0"/>
              </a:spcAft>
              <a:buNone/>
            </a:pPr>
            <a:endParaRPr sz="1500">
              <a:solidFill>
                <a:schemeClr val="dk2"/>
              </a:solidFill>
              <a:latin typeface="Public Sans"/>
              <a:ea typeface="Public Sans"/>
              <a:cs typeface="Public Sans"/>
              <a:sym typeface="Public Sans"/>
            </a:endParaRPr>
          </a:p>
        </p:txBody>
      </p:sp>
      <p:pic>
        <p:nvPicPr>
          <p:cNvPr id="1123" name="Google Shape;1123;p143"/>
          <p:cNvPicPr preferRelativeResize="0"/>
          <p:nvPr/>
        </p:nvPicPr>
        <p:blipFill>
          <a:blip r:embed="rId3">
            <a:alphaModFix/>
          </a:blip>
          <a:stretch>
            <a:fillRect/>
          </a:stretch>
        </p:blipFill>
        <p:spPr>
          <a:xfrm>
            <a:off x="8329675" y="61200"/>
            <a:ext cx="706475" cy="651725"/>
          </a:xfrm>
          <a:prstGeom prst="rect">
            <a:avLst/>
          </a:prstGeom>
          <a:noFill/>
          <a:ln>
            <a:noFill/>
          </a:ln>
        </p:spPr>
      </p:pic>
      <p:sp>
        <p:nvSpPr>
          <p:cNvPr id="1124" name="Google Shape;1124;p143"/>
          <p:cNvSpPr txBox="1">
            <a:spLocks noGrp="1"/>
          </p:cNvSpPr>
          <p:nvPr>
            <p:ph type="subTitle" idx="1"/>
          </p:nvPr>
        </p:nvSpPr>
        <p:spPr>
          <a:xfrm>
            <a:off x="4517350" y="44289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b="1"/>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12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12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2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12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12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12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12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1122">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122">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1122">
                                            <p:txEl>
                                              <p:pRg st="17" end="17"/>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1122">
                                            <p:txEl>
                                              <p:pRg st="18" end="1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1128"/>
        <p:cNvGrpSpPr/>
        <p:nvPr/>
      </p:nvGrpSpPr>
      <p:grpSpPr>
        <a:xfrm>
          <a:off x="0" y="0"/>
          <a:ext cx="0" cy="0"/>
          <a:chOff x="0" y="0"/>
          <a:chExt cx="0" cy="0"/>
        </a:xfrm>
      </p:grpSpPr>
      <p:sp>
        <p:nvSpPr>
          <p:cNvPr id="1129" name="Google Shape;1129;p14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Adapted Extended Response Prompt</a:t>
            </a:r>
            <a:endParaRPr/>
          </a:p>
        </p:txBody>
      </p:sp>
      <p:sp>
        <p:nvSpPr>
          <p:cNvPr id="1130" name="Google Shape;1130;p144"/>
          <p:cNvSpPr txBox="1">
            <a:spLocks noGrp="1"/>
          </p:cNvSpPr>
          <p:nvPr>
            <p:ph type="body" idx="1"/>
          </p:nvPr>
        </p:nvSpPr>
        <p:spPr>
          <a:xfrm>
            <a:off x="311700" y="712925"/>
            <a:ext cx="8520600" cy="3669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2"/>
                </a:solidFill>
              </a:rPr>
              <a:t>Original Prompt: What drew so many Americans westward after the Civil War, and what was the effect of this settlement on Native American homelands and cultures?</a:t>
            </a:r>
            <a:endParaRPr>
              <a:solidFill>
                <a:schemeClr val="dk2"/>
              </a:solidFill>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r>
              <a:rPr lang="en">
                <a:solidFill>
                  <a:schemeClr val="dk2"/>
                </a:solidFill>
              </a:rPr>
              <a:t>Adapted Prompt: Analyze the effects of westward expansion on Native American homelands and cultures.</a:t>
            </a:r>
            <a:endParaRPr>
              <a:solidFill>
                <a:schemeClr val="dk2"/>
              </a:solidFill>
            </a:endParaRPr>
          </a:p>
          <a:p>
            <a:pPr marL="0" lvl="0" indent="0" algn="l" rtl="0">
              <a:spcBef>
                <a:spcPts val="0"/>
              </a:spcBef>
              <a:spcAft>
                <a:spcPts val="0"/>
              </a:spcAft>
              <a:buNone/>
            </a:pPr>
            <a:endParaRPr sz="800">
              <a:solidFill>
                <a:schemeClr val="dk2"/>
              </a:solidFill>
            </a:endParaRPr>
          </a:p>
          <a:p>
            <a:pPr marL="685800" lvl="0" indent="-297180" algn="l" rtl="0">
              <a:lnSpc>
                <a:spcPct val="115000"/>
              </a:lnSpc>
              <a:spcBef>
                <a:spcPts val="0"/>
              </a:spcBef>
              <a:spcAft>
                <a:spcPts val="0"/>
              </a:spcAft>
              <a:buClr>
                <a:srgbClr val="4E4E51"/>
              </a:buClr>
              <a:buSzPts val="1800"/>
              <a:buFont typeface="Noto Sans Symbols"/>
              <a:buChar char="●"/>
            </a:pPr>
            <a:r>
              <a:rPr lang="en">
                <a:solidFill>
                  <a:srgbClr val="4E4E51"/>
                </a:solidFill>
              </a:rPr>
              <a:t>Provide a claim that answers all parts of the prompt. </a:t>
            </a:r>
            <a:endParaRPr>
              <a:solidFill>
                <a:srgbClr val="4E4E51"/>
              </a:solidFill>
            </a:endParaRPr>
          </a:p>
          <a:p>
            <a:pPr marL="685800" lvl="0" indent="-297180" algn="l" rtl="0">
              <a:lnSpc>
                <a:spcPct val="115000"/>
              </a:lnSpc>
              <a:spcBef>
                <a:spcPts val="0"/>
              </a:spcBef>
              <a:spcAft>
                <a:spcPts val="0"/>
              </a:spcAft>
              <a:buClr>
                <a:srgbClr val="4E4E51"/>
              </a:buClr>
              <a:buSzPts val="1800"/>
              <a:buFont typeface="Noto Sans Symbols"/>
              <a:buChar char="●"/>
            </a:pPr>
            <a:r>
              <a:rPr lang="en">
                <a:solidFill>
                  <a:srgbClr val="4E4E51"/>
                </a:solidFill>
              </a:rPr>
              <a:t>Support your claim with information and examples from your knowledge of social studies and evidence from the sources. </a:t>
            </a:r>
            <a:endParaRPr>
              <a:solidFill>
                <a:srgbClr val="4E4E51"/>
              </a:solidFill>
            </a:endParaRPr>
          </a:p>
          <a:p>
            <a:pPr marL="685800" lvl="0" indent="-297180" algn="l" rtl="0">
              <a:lnSpc>
                <a:spcPct val="115000"/>
              </a:lnSpc>
              <a:spcBef>
                <a:spcPts val="0"/>
              </a:spcBef>
              <a:spcAft>
                <a:spcPts val="0"/>
              </a:spcAft>
              <a:buClr>
                <a:srgbClr val="4E4E51"/>
              </a:buClr>
              <a:buSzPts val="1800"/>
              <a:buFont typeface="Public Sans"/>
              <a:buChar char="●"/>
            </a:pPr>
            <a:r>
              <a:rPr lang="en">
                <a:solidFill>
                  <a:srgbClr val="4E4E51"/>
                </a:solidFill>
              </a:rPr>
              <a:t>Provide explanations and reasoning that show how your knowledge and evidence support your claim. </a:t>
            </a:r>
            <a:endParaRPr>
              <a:solidFill>
                <a:schemeClr val="dk2"/>
              </a:solidFill>
            </a:endParaRPr>
          </a:p>
          <a:p>
            <a:pPr marL="0" lvl="0" indent="0" algn="l" rtl="0">
              <a:spcBef>
                <a:spcPts val="0"/>
              </a:spcBef>
              <a:spcAft>
                <a:spcPts val="0"/>
              </a:spcAft>
              <a:buNone/>
            </a:pPr>
            <a:endParaRPr/>
          </a:p>
        </p:txBody>
      </p:sp>
      <p:sp>
        <p:nvSpPr>
          <p:cNvPr id="1131" name="Google Shape;1131;p14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47</a:t>
            </a:fld>
            <a:endParaRPr/>
          </a:p>
        </p:txBody>
      </p:sp>
      <p:pic>
        <p:nvPicPr>
          <p:cNvPr id="1132" name="Google Shape;1132;p144"/>
          <p:cNvPicPr preferRelativeResize="0"/>
          <p:nvPr/>
        </p:nvPicPr>
        <p:blipFill>
          <a:blip r:embed="rId3">
            <a:alphaModFix/>
          </a:blip>
          <a:stretch>
            <a:fillRect/>
          </a:stretch>
        </p:blipFill>
        <p:spPr>
          <a:xfrm>
            <a:off x="8337450" y="61200"/>
            <a:ext cx="706475" cy="651725"/>
          </a:xfrm>
          <a:prstGeom prst="rect">
            <a:avLst/>
          </a:prstGeom>
          <a:noFill/>
          <a:ln>
            <a:noFill/>
          </a:ln>
        </p:spPr>
      </p:pic>
      <p:sp>
        <p:nvSpPr>
          <p:cNvPr id="1133" name="Google Shape;1133;p144"/>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b="1"/>
          </a:p>
          <a:p>
            <a:pPr marL="0" lvl="0" indent="0" algn="r" rtl="0">
              <a:spcBef>
                <a:spcPts val="1200"/>
              </a:spcBef>
              <a:spcAft>
                <a:spcPts val="120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3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3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3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3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3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1137"/>
        <p:cNvGrpSpPr/>
        <p:nvPr/>
      </p:nvGrpSpPr>
      <p:grpSpPr>
        <a:xfrm>
          <a:off x="0" y="0"/>
          <a:ext cx="0" cy="0"/>
          <a:chOff x="0" y="0"/>
          <a:chExt cx="0" cy="0"/>
        </a:xfrm>
      </p:grpSpPr>
      <p:sp>
        <p:nvSpPr>
          <p:cNvPr id="1138" name="Google Shape;1138;p14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Adapting the Rubric</a:t>
            </a:r>
            <a:endParaRPr/>
          </a:p>
        </p:txBody>
      </p:sp>
      <p:sp>
        <p:nvSpPr>
          <p:cNvPr id="1139" name="Google Shape;1139;p145"/>
          <p:cNvSpPr txBox="1">
            <a:spLocks noGrp="1"/>
          </p:cNvSpPr>
          <p:nvPr>
            <p:ph type="body" idx="1"/>
          </p:nvPr>
        </p:nvSpPr>
        <p:spPr>
          <a:xfrm>
            <a:off x="311700" y="712925"/>
            <a:ext cx="8520600" cy="361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700"/>
              <a:t>Once you have adapted the question, you will need to adapt the rubric</a:t>
            </a:r>
            <a:r>
              <a:rPr lang="en" sz="1700">
                <a:solidFill>
                  <a:schemeClr val="dk2"/>
                </a:solidFill>
              </a:rPr>
              <a:t> to clearly define what students should provide in their ER responses and how those responses should be scored. 	</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Replace the generic language of the rubric with the language of the prompt</a:t>
            </a:r>
            <a:endParaRPr sz="1700">
              <a:solidFill>
                <a:schemeClr val="dk2"/>
              </a:solidFill>
            </a:endParaRPr>
          </a:p>
          <a:p>
            <a:pPr marL="914400" lvl="1" indent="-336550" algn="l" rtl="0">
              <a:spcBef>
                <a:spcPts val="0"/>
              </a:spcBef>
              <a:spcAft>
                <a:spcPts val="0"/>
              </a:spcAft>
              <a:buClr>
                <a:schemeClr val="dk2"/>
              </a:buClr>
              <a:buSzPts val="1700"/>
              <a:buChar char="○"/>
            </a:pPr>
            <a:r>
              <a:rPr lang="en" sz="1700">
                <a:solidFill>
                  <a:schemeClr val="dk2"/>
                </a:solidFill>
              </a:rPr>
              <a:t>Ex. Response includes a correct claim about </a:t>
            </a:r>
            <a:r>
              <a:rPr lang="en" sz="1700" u="sng">
                <a:solidFill>
                  <a:schemeClr val="dk2"/>
                </a:solidFill>
              </a:rPr>
              <a:t>how the expansion of the railroads changed the United States in the late 1800s and early 1900s.</a:t>
            </a:r>
            <a:endParaRPr sz="1700">
              <a:solidFill>
                <a:schemeClr val="dk2"/>
              </a:solidFill>
            </a:endParaRPr>
          </a:p>
          <a:p>
            <a:pPr marL="457200" lvl="0" indent="-336550" algn="l" rtl="0">
              <a:spcBef>
                <a:spcPts val="0"/>
              </a:spcBef>
              <a:spcAft>
                <a:spcPts val="0"/>
              </a:spcAft>
              <a:buClr>
                <a:schemeClr val="dk2"/>
              </a:buClr>
              <a:buSzPts val="1700"/>
              <a:buChar char="●"/>
            </a:pPr>
            <a:r>
              <a:rPr lang="en" sz="1700">
                <a:solidFill>
                  <a:schemeClr val="dk2"/>
                </a:solidFill>
              </a:rPr>
              <a:t>In the 1-point row, replace “a topic related to the prompt” with the topic of the prompt. </a:t>
            </a:r>
            <a:endParaRPr sz="1700">
              <a:solidFill>
                <a:schemeClr val="dk2"/>
              </a:solidFill>
            </a:endParaRPr>
          </a:p>
          <a:p>
            <a:pPr marL="914400" lvl="1" indent="-336550" algn="l" rtl="0">
              <a:spcBef>
                <a:spcPts val="0"/>
              </a:spcBef>
              <a:spcAft>
                <a:spcPts val="0"/>
              </a:spcAft>
              <a:buClr>
                <a:schemeClr val="dk2"/>
              </a:buClr>
              <a:buSzPts val="1700"/>
              <a:buChar char="○"/>
            </a:pPr>
            <a:r>
              <a:rPr lang="en" sz="1700">
                <a:solidFill>
                  <a:schemeClr val="dk2"/>
                </a:solidFill>
              </a:rPr>
              <a:t>Ex. Response includes </a:t>
            </a:r>
            <a:r>
              <a:rPr lang="en" sz="1700" b="1">
                <a:solidFill>
                  <a:schemeClr val="dk2"/>
                </a:solidFill>
              </a:rPr>
              <a:t>correct</a:t>
            </a:r>
            <a:r>
              <a:rPr lang="en" sz="1700">
                <a:solidFill>
                  <a:schemeClr val="dk2"/>
                </a:solidFill>
              </a:rPr>
              <a:t> information that is </a:t>
            </a:r>
            <a:r>
              <a:rPr lang="en" sz="1700" b="1">
                <a:solidFill>
                  <a:schemeClr val="dk2"/>
                </a:solidFill>
              </a:rPr>
              <a:t>not</a:t>
            </a:r>
            <a:r>
              <a:rPr lang="en" sz="1700">
                <a:solidFill>
                  <a:schemeClr val="dk2"/>
                </a:solidFill>
              </a:rPr>
              <a:t> directly relevant to the prompt but that demonstrates some student content knowledge about </a:t>
            </a:r>
            <a:r>
              <a:rPr lang="en" sz="1700" u="sng">
                <a:solidFill>
                  <a:schemeClr val="dk2"/>
                </a:solidFill>
              </a:rPr>
              <a:t>the expansion of railroads.</a:t>
            </a:r>
            <a:endParaRPr sz="1700" u="sng">
              <a:solidFill>
                <a:schemeClr val="dk2"/>
              </a:solidFill>
            </a:endParaRPr>
          </a:p>
          <a:p>
            <a:pPr marL="0" lvl="0" indent="0" algn="l" rtl="0">
              <a:spcBef>
                <a:spcPts val="0"/>
              </a:spcBef>
              <a:spcAft>
                <a:spcPts val="0"/>
              </a:spcAft>
              <a:buNone/>
            </a:pPr>
            <a:endParaRPr sz="1700">
              <a:solidFill>
                <a:schemeClr val="dk2"/>
              </a:solidFill>
              <a:highlight>
                <a:schemeClr val="lt1"/>
              </a:highlight>
            </a:endParaRPr>
          </a:p>
          <a:p>
            <a:pPr marL="0" lvl="0" indent="0" algn="l" rtl="0">
              <a:spcBef>
                <a:spcPts val="0"/>
              </a:spcBef>
              <a:spcAft>
                <a:spcPts val="0"/>
              </a:spcAft>
              <a:buNone/>
            </a:pPr>
            <a:r>
              <a:rPr lang="en" sz="1700">
                <a:solidFill>
                  <a:schemeClr val="dk2"/>
                </a:solidFill>
              </a:rPr>
              <a:t>How might the Extended Response Rubric look for this prompt?</a:t>
            </a:r>
            <a:endParaRPr sz="1700">
              <a:solidFill>
                <a:schemeClr val="dk2"/>
              </a:solidFill>
            </a:endParaRPr>
          </a:p>
          <a:p>
            <a:pPr marL="0" lvl="0" indent="0" algn="l" rtl="0">
              <a:spcBef>
                <a:spcPts val="0"/>
              </a:spcBef>
              <a:spcAft>
                <a:spcPts val="0"/>
              </a:spcAft>
              <a:buNone/>
            </a:pPr>
            <a:endParaRPr sz="1700"/>
          </a:p>
        </p:txBody>
      </p:sp>
      <p:sp>
        <p:nvSpPr>
          <p:cNvPr id="1140" name="Google Shape;1140;p145"/>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b="1" u="sng"/>
              <a:t>classroomsupporttoolbox@la.gov</a:t>
            </a:r>
            <a:endParaRPr b="1"/>
          </a:p>
        </p:txBody>
      </p:sp>
      <p:sp>
        <p:nvSpPr>
          <p:cNvPr id="1141" name="Google Shape;1141;p145"/>
          <p:cNvSpPr txBox="1">
            <a:spLocks noGrp="1"/>
          </p:cNvSpPr>
          <p:nvPr>
            <p:ph type="subTitle" idx="3"/>
          </p:nvPr>
        </p:nvSpPr>
        <p:spPr>
          <a:xfrm>
            <a:off x="3033250" y="468294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00" b="1" u="sng">
                <a:hlinkClick r:id="rId3"/>
              </a:rPr>
              <a:t>assessment@la.gov</a:t>
            </a:r>
            <a:endParaRPr b="1"/>
          </a:p>
          <a:p>
            <a:pPr marL="0" lvl="0" indent="0" algn="r" rtl="0">
              <a:spcBef>
                <a:spcPts val="1200"/>
              </a:spcBef>
              <a:spcAft>
                <a:spcPts val="1200"/>
              </a:spcAft>
              <a:buNone/>
            </a:pPr>
            <a:endParaRPr/>
          </a:p>
        </p:txBody>
      </p:sp>
      <p:sp>
        <p:nvSpPr>
          <p:cNvPr id="1142" name="Google Shape;1142;p14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48</a:t>
            </a:fld>
            <a:endParaRPr/>
          </a:p>
        </p:txBody>
      </p:sp>
      <p:pic>
        <p:nvPicPr>
          <p:cNvPr id="1143" name="Google Shape;1143;p145"/>
          <p:cNvPicPr preferRelativeResize="0"/>
          <p:nvPr/>
        </p:nvPicPr>
        <p:blipFill>
          <a:blip r:embed="rId4">
            <a:alphaModFix/>
          </a:blip>
          <a:stretch>
            <a:fillRect/>
          </a:stretch>
        </p:blipFill>
        <p:spPr>
          <a:xfrm>
            <a:off x="8337450" y="61200"/>
            <a:ext cx="706475" cy="651725"/>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1147"/>
        <p:cNvGrpSpPr/>
        <p:nvPr/>
      </p:nvGrpSpPr>
      <p:grpSpPr>
        <a:xfrm>
          <a:off x="0" y="0"/>
          <a:ext cx="0" cy="0"/>
          <a:chOff x="0" y="0"/>
          <a:chExt cx="0" cy="0"/>
        </a:xfrm>
      </p:grpSpPr>
      <p:sp>
        <p:nvSpPr>
          <p:cNvPr id="1148" name="Google Shape;1148;p146"/>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ER Rubric</a:t>
            </a:r>
            <a:endParaRPr>
              <a:solidFill>
                <a:schemeClr val="dk1"/>
              </a:solidFill>
            </a:endParaRPr>
          </a:p>
        </p:txBody>
      </p:sp>
      <p:sp>
        <p:nvSpPr>
          <p:cNvPr id="1149" name="Google Shape;1149;p146"/>
          <p:cNvSpPr txBox="1">
            <a:spLocks noGrp="1"/>
          </p:cNvSpPr>
          <p:nvPr>
            <p:ph type="body" idx="4294967295"/>
          </p:nvPr>
        </p:nvSpPr>
        <p:spPr>
          <a:xfrm>
            <a:off x="311700" y="712925"/>
            <a:ext cx="8520600" cy="27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2"/>
              </a:solidFill>
            </a:endParaRPr>
          </a:p>
          <a:p>
            <a:pPr marL="0" lvl="0" indent="0" algn="l" rtl="0">
              <a:spcBef>
                <a:spcPts val="1200"/>
              </a:spcBef>
              <a:spcAft>
                <a:spcPts val="1200"/>
              </a:spcAft>
              <a:buNone/>
            </a:pPr>
            <a:endParaRPr>
              <a:solidFill>
                <a:schemeClr val="dk2"/>
              </a:solidFill>
            </a:endParaRPr>
          </a:p>
        </p:txBody>
      </p:sp>
      <p:graphicFrame>
        <p:nvGraphicFramePr>
          <p:cNvPr id="1150" name="Google Shape;1150;p146"/>
          <p:cNvGraphicFramePr/>
          <p:nvPr/>
        </p:nvGraphicFramePr>
        <p:xfrm>
          <a:off x="42925" y="39288"/>
          <a:ext cx="3000000" cy="3000000"/>
        </p:xfrm>
        <a:graphic>
          <a:graphicData uri="http://schemas.openxmlformats.org/drawingml/2006/table">
            <a:tbl>
              <a:tblPr bandRow="1">
                <a:noFill/>
                <a:tableStyleId>{2088740E-379A-439F-A956-CA50C422D3F8}</a:tableStyleId>
              </a:tblPr>
              <a:tblGrid>
                <a:gridCol w="621825">
                  <a:extLst>
                    <a:ext uri="{9D8B030D-6E8A-4147-A177-3AD203B41FA5}">
                      <a16:colId xmlns:a16="http://schemas.microsoft.com/office/drawing/2014/main" val="20000"/>
                    </a:ext>
                  </a:extLst>
                </a:gridCol>
                <a:gridCol w="8432600">
                  <a:extLst>
                    <a:ext uri="{9D8B030D-6E8A-4147-A177-3AD203B41FA5}">
                      <a16:colId xmlns:a16="http://schemas.microsoft.com/office/drawing/2014/main" val="20001"/>
                    </a:ext>
                  </a:extLst>
                </a:gridCol>
              </a:tblGrid>
              <a:tr h="220050">
                <a:tc>
                  <a:txBody>
                    <a:bodyPr/>
                    <a:lstStyle/>
                    <a:p>
                      <a:pPr marL="0" lvl="0" indent="0" algn="ctr" rtl="0">
                        <a:lnSpc>
                          <a:spcPct val="115000"/>
                        </a:lnSpc>
                        <a:spcBef>
                          <a:spcPts val="0"/>
                        </a:spcBef>
                        <a:spcAft>
                          <a:spcPts val="0"/>
                        </a:spcAft>
                        <a:buNone/>
                      </a:pPr>
                      <a:r>
                        <a:rPr lang="en" sz="1300" b="1">
                          <a:solidFill>
                            <a:schemeClr val="dk2"/>
                          </a:solidFill>
                          <a:latin typeface="Public Sans"/>
                          <a:ea typeface="Public Sans"/>
                          <a:cs typeface="Public Sans"/>
                          <a:sym typeface="Public Sans"/>
                        </a:rPr>
                        <a:t>Score</a:t>
                      </a:r>
                      <a:endParaRPr sz="1300" b="1">
                        <a:solidFill>
                          <a:schemeClr val="dk2"/>
                        </a:solidFill>
                        <a:latin typeface="Public Sans"/>
                        <a:ea typeface="Public Sans"/>
                        <a:cs typeface="Public Sans"/>
                        <a:sym typeface="Public Sans"/>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sz="1300" b="1">
                          <a:solidFill>
                            <a:schemeClr val="dk2"/>
                          </a:solidFill>
                          <a:latin typeface="Public Sans"/>
                          <a:ea typeface="Public Sans"/>
                          <a:cs typeface="Public Sans"/>
                          <a:sym typeface="Public Sans"/>
                        </a:rPr>
                        <a:t>Scoring Description</a:t>
                      </a:r>
                      <a:endParaRPr sz="1300" b="1">
                        <a:solidFill>
                          <a:schemeClr val="dk2"/>
                        </a:solidFill>
                        <a:latin typeface="Public Sans"/>
                        <a:ea typeface="Public Sans"/>
                        <a:cs typeface="Public Sans"/>
                        <a:sym typeface="Public Sans"/>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880200">
                <a:tc>
                  <a:txBody>
                    <a:bodyPr/>
                    <a:lstStyle/>
                    <a:p>
                      <a:pPr marL="0" lvl="0" indent="0" algn="ctr" rtl="0">
                        <a:lnSpc>
                          <a:spcPct val="115000"/>
                        </a:lnSpc>
                        <a:spcBef>
                          <a:spcPts val="0"/>
                        </a:spcBef>
                        <a:spcAft>
                          <a:spcPts val="0"/>
                        </a:spcAft>
                        <a:buNone/>
                      </a:pPr>
                      <a:r>
                        <a:rPr lang="en" sz="1300" b="1">
                          <a:solidFill>
                            <a:srgbClr val="4D4D4F"/>
                          </a:solidFill>
                          <a:latin typeface="Public Sans"/>
                          <a:ea typeface="Public Sans"/>
                          <a:cs typeface="Public Sans"/>
                          <a:sym typeface="Public Sans"/>
                        </a:rPr>
                        <a:t>4</a:t>
                      </a:r>
                      <a:endParaRPr sz="1300" b="1">
                        <a:solidFill>
                          <a:srgbClr val="4D4D4F"/>
                        </a:solidFill>
                        <a:latin typeface="Public Sans"/>
                        <a:ea typeface="Public Sans"/>
                        <a:cs typeface="Public Sans"/>
                        <a:sym typeface="Public Sans"/>
                      </a:endParaRPr>
                    </a:p>
                  </a:txBody>
                  <a:tcPr marL="68575" marR="68575" marT="0" marB="0" anchor="ctr">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15000"/>
                        </a:lnSpc>
                        <a:spcBef>
                          <a:spcPts val="0"/>
                        </a:spcBef>
                        <a:spcAft>
                          <a:spcPts val="0"/>
                        </a:spcAft>
                        <a:buNone/>
                      </a:pPr>
                      <a:r>
                        <a:rPr lang="en" sz="1300">
                          <a:solidFill>
                            <a:srgbClr val="4D4D4F"/>
                          </a:solidFill>
                          <a:latin typeface="Public Sans"/>
                          <a:ea typeface="Public Sans"/>
                          <a:cs typeface="Public Sans"/>
                          <a:sym typeface="Public Sans"/>
                        </a:rPr>
                        <a:t>Response includes a </a:t>
                      </a:r>
                      <a:r>
                        <a:rPr lang="en" sz="1300" b="1">
                          <a:solidFill>
                            <a:srgbClr val="4D4D4F"/>
                          </a:solidFill>
                          <a:latin typeface="Public Sans"/>
                          <a:ea typeface="Public Sans"/>
                          <a:cs typeface="Public Sans"/>
                          <a:sym typeface="Public Sans"/>
                        </a:rPr>
                        <a:t>correct claim</a:t>
                      </a:r>
                      <a:r>
                        <a:rPr lang="en" sz="1300">
                          <a:solidFill>
                            <a:srgbClr val="4D4D4F"/>
                          </a:solidFill>
                          <a:latin typeface="Public Sans"/>
                          <a:ea typeface="Public Sans"/>
                          <a:cs typeface="Public Sans"/>
                          <a:sym typeface="Public Sans"/>
                        </a:rPr>
                        <a:t> about the effect of westward expansion on Native Americans homeland and culture. Response includes a </a:t>
                      </a:r>
                      <a:r>
                        <a:rPr lang="en" sz="1300" b="1">
                          <a:solidFill>
                            <a:srgbClr val="4D4D4F"/>
                          </a:solidFill>
                          <a:latin typeface="Public Sans"/>
                          <a:ea typeface="Public Sans"/>
                          <a:cs typeface="Public Sans"/>
                          <a:sym typeface="Public Sans"/>
                        </a:rPr>
                        <a:t>correct explanation</a:t>
                      </a:r>
                      <a:r>
                        <a:rPr lang="en" sz="1300">
                          <a:solidFill>
                            <a:srgbClr val="4D4D4F"/>
                          </a:solidFill>
                          <a:latin typeface="Public Sans"/>
                          <a:ea typeface="Public Sans"/>
                          <a:cs typeface="Public Sans"/>
                          <a:sym typeface="Public Sans"/>
                        </a:rPr>
                        <a:t> that addresses the prompt and includes at least one reference to a given</a:t>
                      </a:r>
                      <a:r>
                        <a:rPr lang="en" sz="1300" b="1">
                          <a:solidFill>
                            <a:srgbClr val="4D4D4F"/>
                          </a:solidFill>
                          <a:latin typeface="Public Sans"/>
                          <a:ea typeface="Public Sans"/>
                          <a:cs typeface="Public Sans"/>
                          <a:sym typeface="Public Sans"/>
                        </a:rPr>
                        <a:t> source</a:t>
                      </a:r>
                      <a:r>
                        <a:rPr lang="en" sz="1300">
                          <a:solidFill>
                            <a:srgbClr val="4D4D4F"/>
                          </a:solidFill>
                          <a:latin typeface="Public Sans"/>
                          <a:ea typeface="Public Sans"/>
                          <a:cs typeface="Public Sans"/>
                          <a:sym typeface="Public Sans"/>
                        </a:rPr>
                        <a:t> </a:t>
                      </a:r>
                      <a:r>
                        <a:rPr lang="en" sz="1300" b="1">
                          <a:solidFill>
                            <a:srgbClr val="4D4D4F"/>
                          </a:solidFill>
                          <a:latin typeface="Public Sans"/>
                          <a:ea typeface="Public Sans"/>
                          <a:cs typeface="Public Sans"/>
                          <a:sym typeface="Public Sans"/>
                        </a:rPr>
                        <a:t>and</a:t>
                      </a:r>
                      <a:r>
                        <a:rPr lang="en" sz="1300">
                          <a:solidFill>
                            <a:srgbClr val="4D4D4F"/>
                          </a:solidFill>
                          <a:latin typeface="Public Sans"/>
                          <a:ea typeface="Public Sans"/>
                          <a:cs typeface="Public Sans"/>
                          <a:sym typeface="Public Sans"/>
                        </a:rPr>
                        <a:t> relevant content</a:t>
                      </a:r>
                      <a:r>
                        <a:rPr lang="en" sz="1300" b="1">
                          <a:solidFill>
                            <a:srgbClr val="4D4D4F"/>
                          </a:solidFill>
                          <a:latin typeface="Public Sans"/>
                          <a:ea typeface="Public Sans"/>
                          <a:cs typeface="Public Sans"/>
                          <a:sym typeface="Public Sans"/>
                        </a:rPr>
                        <a:t> knowledge</a:t>
                      </a:r>
                      <a:r>
                        <a:rPr lang="en" sz="1300">
                          <a:solidFill>
                            <a:srgbClr val="4D4D4F"/>
                          </a:solidFill>
                          <a:latin typeface="Public Sans"/>
                          <a:ea typeface="Public Sans"/>
                          <a:cs typeface="Public Sans"/>
                          <a:sym typeface="Public Sans"/>
                        </a:rPr>
                        <a:t> that is not directly provided in the given source.</a:t>
                      </a:r>
                      <a:endParaRPr sz="1300">
                        <a:solidFill>
                          <a:srgbClr val="4D4D4F"/>
                        </a:solidFill>
                        <a:latin typeface="Public Sans"/>
                        <a:ea typeface="Public Sans"/>
                        <a:cs typeface="Public Sans"/>
                        <a:sym typeface="Public Sans"/>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695625">
                <a:tc>
                  <a:txBody>
                    <a:bodyPr/>
                    <a:lstStyle/>
                    <a:p>
                      <a:pPr marL="0" lvl="0" indent="0" algn="ctr" rtl="0">
                        <a:lnSpc>
                          <a:spcPct val="115000"/>
                        </a:lnSpc>
                        <a:spcBef>
                          <a:spcPts val="0"/>
                        </a:spcBef>
                        <a:spcAft>
                          <a:spcPts val="0"/>
                        </a:spcAft>
                        <a:buNone/>
                      </a:pPr>
                      <a:r>
                        <a:rPr lang="en" sz="1300" b="1">
                          <a:solidFill>
                            <a:srgbClr val="4D4D4F"/>
                          </a:solidFill>
                          <a:latin typeface="Public Sans"/>
                          <a:ea typeface="Public Sans"/>
                          <a:cs typeface="Public Sans"/>
                          <a:sym typeface="Public Sans"/>
                        </a:rPr>
                        <a:t>3</a:t>
                      </a:r>
                      <a:endParaRPr sz="1300" b="1">
                        <a:solidFill>
                          <a:srgbClr val="4D4D4F"/>
                        </a:solidFill>
                        <a:latin typeface="Public Sans"/>
                        <a:ea typeface="Public Sans"/>
                        <a:cs typeface="Public Sans"/>
                        <a:sym typeface="Public Sans"/>
                      </a:endParaRPr>
                    </a:p>
                  </a:txBody>
                  <a:tcPr marL="68575" marR="68575" marT="0" marB="0" anchor="ctr">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sz="1300">
                          <a:solidFill>
                            <a:srgbClr val="4D4D4F"/>
                          </a:solidFill>
                        </a:rPr>
                        <a:t>Response includes a </a:t>
                      </a:r>
                      <a:r>
                        <a:rPr lang="en" sz="1300" b="1">
                          <a:solidFill>
                            <a:srgbClr val="4D4D4F"/>
                          </a:solidFill>
                        </a:rPr>
                        <a:t>correct claim</a:t>
                      </a:r>
                      <a:r>
                        <a:rPr lang="en" sz="1300">
                          <a:solidFill>
                            <a:srgbClr val="4D4D4F"/>
                          </a:solidFill>
                        </a:rPr>
                        <a:t> about </a:t>
                      </a:r>
                      <a:r>
                        <a:rPr lang="en" sz="1300">
                          <a:solidFill>
                            <a:srgbClr val="4D4D4F"/>
                          </a:solidFill>
                          <a:latin typeface="Public Sans"/>
                          <a:ea typeface="Public Sans"/>
                          <a:cs typeface="Public Sans"/>
                          <a:sym typeface="Public Sans"/>
                        </a:rPr>
                        <a:t>the effect of westward expansion on Native Americans homeland and culture. </a:t>
                      </a:r>
                      <a:r>
                        <a:rPr lang="en" sz="1300">
                          <a:solidFill>
                            <a:srgbClr val="4D4D4F"/>
                          </a:solidFill>
                        </a:rPr>
                        <a:t>Response includes a </a:t>
                      </a:r>
                      <a:r>
                        <a:rPr lang="en" sz="1300" b="1">
                          <a:solidFill>
                            <a:srgbClr val="4D4D4F"/>
                          </a:solidFill>
                        </a:rPr>
                        <a:t>correct explanation</a:t>
                      </a:r>
                      <a:r>
                        <a:rPr lang="en" sz="1300">
                          <a:solidFill>
                            <a:srgbClr val="4D4D4F"/>
                          </a:solidFill>
                        </a:rPr>
                        <a:t> that addresses the prompt and includes at least one reference to a given </a:t>
                      </a:r>
                      <a:r>
                        <a:rPr lang="en" sz="1300" b="1">
                          <a:solidFill>
                            <a:srgbClr val="4D4D4F"/>
                          </a:solidFill>
                        </a:rPr>
                        <a:t>source or </a:t>
                      </a:r>
                      <a:r>
                        <a:rPr lang="en" sz="1300">
                          <a:solidFill>
                            <a:srgbClr val="4D4D4F"/>
                          </a:solidFill>
                        </a:rPr>
                        <a:t>relevant content </a:t>
                      </a:r>
                      <a:r>
                        <a:rPr lang="en" sz="1300" b="1">
                          <a:solidFill>
                            <a:srgbClr val="4D4D4F"/>
                          </a:solidFill>
                        </a:rPr>
                        <a:t>knowledge</a:t>
                      </a:r>
                      <a:r>
                        <a:rPr lang="en" sz="1300">
                          <a:solidFill>
                            <a:srgbClr val="4D4D4F"/>
                          </a:solidFill>
                        </a:rPr>
                        <a:t> that is not directly provided in the given sources, but not both.</a:t>
                      </a:r>
                      <a:endParaRPr sz="1300">
                        <a:solidFill>
                          <a:srgbClr val="4D4D4F"/>
                        </a:solidFill>
                      </a:endParaRPr>
                    </a:p>
                    <a:p>
                      <a:pPr marL="0" lvl="0" indent="0" algn="l" rtl="0">
                        <a:lnSpc>
                          <a:spcPct val="100000"/>
                        </a:lnSpc>
                        <a:spcBef>
                          <a:spcPts val="0"/>
                        </a:spcBef>
                        <a:spcAft>
                          <a:spcPts val="0"/>
                        </a:spcAft>
                        <a:buNone/>
                      </a:pPr>
                      <a:r>
                        <a:rPr lang="en" sz="1300">
                          <a:solidFill>
                            <a:srgbClr val="4D4D4F"/>
                          </a:solidFill>
                        </a:rPr>
                        <a:t>OR</a:t>
                      </a:r>
                      <a:endParaRPr sz="1300">
                        <a:solidFill>
                          <a:srgbClr val="4D4D4F"/>
                        </a:solidFill>
                      </a:endParaRPr>
                    </a:p>
                    <a:p>
                      <a:pPr marL="0" lvl="0" indent="0" algn="l" rtl="0">
                        <a:lnSpc>
                          <a:spcPct val="100000"/>
                        </a:lnSpc>
                        <a:spcBef>
                          <a:spcPts val="0"/>
                        </a:spcBef>
                        <a:spcAft>
                          <a:spcPts val="0"/>
                        </a:spcAft>
                        <a:buNone/>
                      </a:pPr>
                      <a:r>
                        <a:rPr lang="en" sz="1300">
                          <a:solidFill>
                            <a:srgbClr val="4D4D4F"/>
                          </a:solidFill>
                        </a:rPr>
                        <a:t>Response includes a </a:t>
                      </a:r>
                      <a:r>
                        <a:rPr lang="en" sz="1300" b="1">
                          <a:solidFill>
                            <a:srgbClr val="4D4D4F"/>
                          </a:solidFill>
                        </a:rPr>
                        <a:t>correct claim</a:t>
                      </a:r>
                      <a:r>
                        <a:rPr lang="en" sz="1300">
                          <a:solidFill>
                            <a:srgbClr val="4D4D4F"/>
                          </a:solidFill>
                        </a:rPr>
                        <a:t> about </a:t>
                      </a:r>
                      <a:r>
                        <a:rPr lang="en" sz="1300">
                          <a:solidFill>
                            <a:srgbClr val="4D4D4F"/>
                          </a:solidFill>
                          <a:latin typeface="Public Sans"/>
                          <a:ea typeface="Public Sans"/>
                          <a:cs typeface="Public Sans"/>
                          <a:sym typeface="Public Sans"/>
                        </a:rPr>
                        <a:t>the effect of westward expansion on Native Americans homeland and culture. </a:t>
                      </a:r>
                      <a:r>
                        <a:rPr lang="en" sz="1300">
                          <a:solidFill>
                            <a:srgbClr val="4D4D4F"/>
                          </a:solidFill>
                        </a:rPr>
                        <a:t>Response includes at least one reference to a given </a:t>
                      </a:r>
                      <a:r>
                        <a:rPr lang="en" sz="1300" b="1">
                          <a:solidFill>
                            <a:srgbClr val="4D4D4F"/>
                          </a:solidFill>
                        </a:rPr>
                        <a:t>source and </a:t>
                      </a:r>
                      <a:r>
                        <a:rPr lang="en" sz="1300">
                          <a:solidFill>
                            <a:srgbClr val="4D4D4F"/>
                          </a:solidFill>
                        </a:rPr>
                        <a:t>relevant content </a:t>
                      </a:r>
                      <a:r>
                        <a:rPr lang="en" sz="1300" b="1">
                          <a:solidFill>
                            <a:srgbClr val="4D4D4F"/>
                          </a:solidFill>
                        </a:rPr>
                        <a:t>knowledge</a:t>
                      </a:r>
                      <a:r>
                        <a:rPr lang="en" sz="1300">
                          <a:solidFill>
                            <a:srgbClr val="4D4D4F"/>
                          </a:solidFill>
                        </a:rPr>
                        <a:t> that is not directly provided in the given source, but does not explain the evidence.</a:t>
                      </a:r>
                      <a:endParaRPr sz="1300">
                        <a:solidFill>
                          <a:srgbClr val="4D4D4F"/>
                        </a:solidFill>
                      </a:endParaRPr>
                    </a:p>
                    <a:p>
                      <a:pPr marL="0" lvl="0" indent="0" algn="l" rtl="0">
                        <a:lnSpc>
                          <a:spcPct val="100000"/>
                        </a:lnSpc>
                        <a:spcBef>
                          <a:spcPts val="0"/>
                        </a:spcBef>
                        <a:spcAft>
                          <a:spcPts val="0"/>
                        </a:spcAft>
                        <a:buNone/>
                      </a:pPr>
                      <a:r>
                        <a:rPr lang="en" sz="1300">
                          <a:solidFill>
                            <a:srgbClr val="4D4D4F"/>
                          </a:solidFill>
                        </a:rPr>
                        <a:t>OR</a:t>
                      </a:r>
                      <a:endParaRPr sz="1300">
                        <a:solidFill>
                          <a:srgbClr val="4D4D4F"/>
                        </a:solidFill>
                      </a:endParaRPr>
                    </a:p>
                    <a:p>
                      <a:pPr marL="0" lvl="0" indent="0" algn="l" rtl="0">
                        <a:lnSpc>
                          <a:spcPct val="100000"/>
                        </a:lnSpc>
                        <a:spcBef>
                          <a:spcPts val="0"/>
                        </a:spcBef>
                        <a:spcAft>
                          <a:spcPts val="0"/>
                        </a:spcAft>
                        <a:buNone/>
                      </a:pPr>
                      <a:r>
                        <a:rPr lang="en" sz="1300">
                          <a:solidFill>
                            <a:srgbClr val="4D4D4F"/>
                          </a:solidFill>
                          <a:latin typeface="Public Sans"/>
                          <a:ea typeface="Public Sans"/>
                          <a:cs typeface="Public Sans"/>
                          <a:sym typeface="Public Sans"/>
                        </a:rPr>
                        <a:t>Response includes a </a:t>
                      </a:r>
                      <a:r>
                        <a:rPr lang="en" sz="1300" b="1">
                          <a:solidFill>
                            <a:srgbClr val="4D4D4F"/>
                          </a:solidFill>
                          <a:latin typeface="Public Sans"/>
                          <a:ea typeface="Public Sans"/>
                          <a:cs typeface="Public Sans"/>
                          <a:sym typeface="Public Sans"/>
                        </a:rPr>
                        <a:t>correct explanation </a:t>
                      </a:r>
                      <a:r>
                        <a:rPr lang="en" sz="1300">
                          <a:solidFill>
                            <a:srgbClr val="4D4D4F"/>
                          </a:solidFill>
                          <a:latin typeface="Public Sans"/>
                          <a:ea typeface="Public Sans"/>
                          <a:cs typeface="Public Sans"/>
                          <a:sym typeface="Public Sans"/>
                        </a:rPr>
                        <a:t>to address the effect of westward expansion on Native Americans homeland and culture. The explanation includes at least one reference to a given </a:t>
                      </a:r>
                      <a:r>
                        <a:rPr lang="en" sz="1300" b="1">
                          <a:solidFill>
                            <a:srgbClr val="4D4D4F"/>
                          </a:solidFill>
                          <a:latin typeface="Public Sans"/>
                          <a:ea typeface="Public Sans"/>
                          <a:cs typeface="Public Sans"/>
                          <a:sym typeface="Public Sans"/>
                        </a:rPr>
                        <a:t>source and </a:t>
                      </a:r>
                      <a:r>
                        <a:rPr lang="en" sz="1300">
                          <a:solidFill>
                            <a:srgbClr val="4D4D4F"/>
                          </a:solidFill>
                          <a:latin typeface="Public Sans"/>
                          <a:ea typeface="Public Sans"/>
                          <a:cs typeface="Public Sans"/>
                          <a:sym typeface="Public Sans"/>
                        </a:rPr>
                        <a:t>relevant content </a:t>
                      </a:r>
                      <a:r>
                        <a:rPr lang="en" sz="1300" b="1">
                          <a:solidFill>
                            <a:srgbClr val="4D4D4F"/>
                          </a:solidFill>
                          <a:latin typeface="Public Sans"/>
                          <a:ea typeface="Public Sans"/>
                          <a:cs typeface="Public Sans"/>
                          <a:sym typeface="Public Sans"/>
                        </a:rPr>
                        <a:t>knowledge</a:t>
                      </a:r>
                      <a:r>
                        <a:rPr lang="en" sz="1300">
                          <a:solidFill>
                            <a:srgbClr val="4D4D4F"/>
                          </a:solidFill>
                          <a:latin typeface="Public Sans"/>
                          <a:ea typeface="Public Sans"/>
                          <a:cs typeface="Public Sans"/>
                          <a:sym typeface="Public Sans"/>
                        </a:rPr>
                        <a:t> that is not directly provided in the given source.</a:t>
                      </a:r>
                      <a:endParaRPr sz="1300">
                        <a:solidFill>
                          <a:srgbClr val="4D4D4F"/>
                        </a:solidFill>
                        <a:latin typeface="Public Sans"/>
                        <a:ea typeface="Public Sans"/>
                        <a:cs typeface="Public Sans"/>
                        <a:sym typeface="Public Sans"/>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pic>
        <p:nvPicPr>
          <p:cNvPr id="1151" name="Google Shape;1151;p146"/>
          <p:cNvPicPr preferRelativeResize="0"/>
          <p:nvPr/>
        </p:nvPicPr>
        <p:blipFill>
          <a:blip r:embed="rId3">
            <a:alphaModFix/>
          </a:blip>
          <a:stretch>
            <a:fillRect/>
          </a:stretch>
        </p:blipFill>
        <p:spPr>
          <a:xfrm>
            <a:off x="7930356" y="4026050"/>
            <a:ext cx="1010844" cy="932525"/>
          </a:xfrm>
          <a:prstGeom prst="rect">
            <a:avLst/>
          </a:prstGeom>
          <a:noFill/>
          <a:ln>
            <a:noFill/>
          </a:ln>
        </p:spPr>
      </p:pic>
      <p:sp>
        <p:nvSpPr>
          <p:cNvPr id="1152" name="Google Shape;1152;p14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49</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10"/>
        <p:cNvGrpSpPr/>
        <p:nvPr/>
      </p:nvGrpSpPr>
      <p:grpSpPr>
        <a:xfrm>
          <a:off x="0" y="0"/>
          <a:ext cx="0" cy="0"/>
          <a:chOff x="0" y="0"/>
          <a:chExt cx="0" cy="0"/>
        </a:xfrm>
      </p:grpSpPr>
      <p:graphicFrame>
        <p:nvGraphicFramePr>
          <p:cNvPr id="711" name="Google Shape;711;p102"/>
          <p:cNvGraphicFramePr/>
          <p:nvPr/>
        </p:nvGraphicFramePr>
        <p:xfrm>
          <a:off x="311700" y="721050"/>
          <a:ext cx="3000000" cy="3000000"/>
        </p:xfrm>
        <a:graphic>
          <a:graphicData uri="http://schemas.openxmlformats.org/drawingml/2006/table">
            <a:tbl>
              <a:tblPr>
                <a:noFill/>
                <a:tableStyleId>{2F291333-5F76-443D-B948-7BEC18E367F0}</a:tableStyleId>
              </a:tblPr>
              <a:tblGrid>
                <a:gridCol w="3256050">
                  <a:extLst>
                    <a:ext uri="{9D8B030D-6E8A-4147-A177-3AD203B41FA5}">
                      <a16:colId xmlns:a16="http://schemas.microsoft.com/office/drawing/2014/main" val="20000"/>
                    </a:ext>
                  </a:extLst>
                </a:gridCol>
                <a:gridCol w="382850">
                  <a:extLst>
                    <a:ext uri="{9D8B030D-6E8A-4147-A177-3AD203B41FA5}">
                      <a16:colId xmlns:a16="http://schemas.microsoft.com/office/drawing/2014/main" val="20001"/>
                    </a:ext>
                  </a:extLst>
                </a:gridCol>
                <a:gridCol w="382850">
                  <a:extLst>
                    <a:ext uri="{9D8B030D-6E8A-4147-A177-3AD203B41FA5}">
                      <a16:colId xmlns:a16="http://schemas.microsoft.com/office/drawing/2014/main" val="20002"/>
                    </a:ext>
                  </a:extLst>
                </a:gridCol>
                <a:gridCol w="3564975">
                  <a:extLst>
                    <a:ext uri="{9D8B030D-6E8A-4147-A177-3AD203B41FA5}">
                      <a16:colId xmlns:a16="http://schemas.microsoft.com/office/drawing/2014/main" val="20003"/>
                    </a:ext>
                  </a:extLst>
                </a:gridCol>
              </a:tblGrid>
              <a:tr h="701675">
                <a:tc>
                  <a:txBody>
                    <a:bodyPr/>
                    <a:lstStyle/>
                    <a:p>
                      <a:pPr marL="0" lvl="0" indent="0" algn="ctr" rtl="0">
                        <a:spcBef>
                          <a:spcPts val="0"/>
                        </a:spcBef>
                        <a:spcAft>
                          <a:spcPts val="0"/>
                        </a:spcAft>
                        <a:buNone/>
                      </a:pPr>
                      <a:r>
                        <a:rPr lang="en">
                          <a:solidFill>
                            <a:schemeClr val="dk1"/>
                          </a:solidFill>
                          <a:latin typeface="Public Sans SemiBold"/>
                          <a:ea typeface="Public Sans SemiBold"/>
                          <a:cs typeface="Public Sans SemiBold"/>
                          <a:sym typeface="Public Sans SemiBold"/>
                        </a:rPr>
                        <a:t>In the </a:t>
                      </a:r>
                      <a:r>
                        <a:rPr lang="en" b="1">
                          <a:solidFill>
                            <a:schemeClr val="dk1"/>
                          </a:solidFill>
                          <a:latin typeface="Public Sans"/>
                          <a:ea typeface="Public Sans"/>
                          <a:cs typeface="Public Sans"/>
                          <a:sym typeface="Public Sans"/>
                        </a:rPr>
                        <a:t>social studies classroom</a:t>
                      </a:r>
                      <a:r>
                        <a:rPr lang="en">
                          <a:solidFill>
                            <a:schemeClr val="dk1"/>
                          </a:solidFill>
                          <a:latin typeface="Public Sans SemiBold"/>
                          <a:ea typeface="Public Sans SemiBold"/>
                          <a:cs typeface="Public Sans SemiBold"/>
                          <a:sym typeface="Public Sans SemiBold"/>
                        </a:rPr>
                        <a:t> students must consistently do the following: </a:t>
                      </a:r>
                      <a:endParaRPr>
                        <a:solidFill>
                          <a:schemeClr val="dk1"/>
                        </a:solidFill>
                        <a:latin typeface="Public Sans SemiBold"/>
                        <a:ea typeface="Public Sans SemiBold"/>
                        <a:cs typeface="Public Sans SemiBold"/>
                        <a:sym typeface="Public Sans SemiBold"/>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endParaRPr>
                        <a:solidFill>
                          <a:schemeClr val="dk1"/>
                        </a:solidFill>
                        <a:latin typeface="Public Sans SemiBold"/>
                        <a:ea typeface="Public Sans SemiBold"/>
                        <a:cs typeface="Public Sans SemiBold"/>
                        <a:sym typeface="Public Sans SemiBold"/>
                      </a:endParaRPr>
                    </a:p>
                  </a:txBody>
                  <a:tcPr marL="91425" marR="91425" marT="45700" marB="45700"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endParaRPr>
                        <a:solidFill>
                          <a:schemeClr val="dk1"/>
                        </a:solidFill>
                        <a:latin typeface="Public Sans SemiBold"/>
                        <a:ea typeface="Public Sans SemiBold"/>
                        <a:cs typeface="Public Sans SemiBold"/>
                        <a:sym typeface="Public Sans SemiBold"/>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a:solidFill>
                            <a:schemeClr val="dk1"/>
                          </a:solidFill>
                          <a:latin typeface="Public Sans SemiBold"/>
                          <a:ea typeface="Public Sans SemiBold"/>
                          <a:cs typeface="Public Sans SemiBold"/>
                          <a:sym typeface="Public Sans SemiBold"/>
                        </a:rPr>
                        <a:t>On the </a:t>
                      </a:r>
                      <a:r>
                        <a:rPr lang="en" b="1">
                          <a:solidFill>
                            <a:schemeClr val="dk1"/>
                          </a:solidFill>
                          <a:latin typeface="Public Sans"/>
                          <a:ea typeface="Public Sans"/>
                          <a:cs typeface="Public Sans"/>
                          <a:sym typeface="Public Sans"/>
                        </a:rPr>
                        <a:t>LEAP 2025 tests</a:t>
                      </a:r>
                      <a:r>
                        <a:rPr lang="en">
                          <a:solidFill>
                            <a:schemeClr val="dk1"/>
                          </a:solidFill>
                          <a:latin typeface="Public Sans SemiBold"/>
                          <a:ea typeface="Public Sans SemiBold"/>
                          <a:cs typeface="Public Sans SemiBold"/>
                          <a:sym typeface="Public Sans SemiBold"/>
                        </a:rPr>
                        <a:t>, students will do the following:</a:t>
                      </a:r>
                      <a:endParaRPr>
                        <a:solidFill>
                          <a:schemeClr val="dk1"/>
                        </a:solidFill>
                        <a:latin typeface="Public Sans SemiBold"/>
                        <a:ea typeface="Public Sans SemiBold"/>
                        <a:cs typeface="Public Sans SemiBold"/>
                        <a:sym typeface="Public Sans SemiBold"/>
                      </a:endParaRPr>
                    </a:p>
                  </a:txBody>
                  <a:tcPr marL="91425" marR="91425" marT="45700" marB="45700" anchor="ctr">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1111000">
                <a:tc>
                  <a:txBody>
                    <a:bodyPr/>
                    <a:lstStyle/>
                    <a:p>
                      <a:pPr marL="457200" lvl="0" indent="-317500" algn="l" rtl="0">
                        <a:spcBef>
                          <a:spcPts val="0"/>
                        </a:spcBef>
                        <a:spcAft>
                          <a:spcPts val="0"/>
                        </a:spcAft>
                        <a:buClr>
                          <a:schemeClr val="dk2"/>
                        </a:buClr>
                        <a:buSzPts val="1400"/>
                        <a:buFont typeface="Public Sans"/>
                        <a:buChar char="●"/>
                      </a:pPr>
                      <a:r>
                        <a:rPr lang="en" b="1">
                          <a:solidFill>
                            <a:schemeClr val="dk2"/>
                          </a:solidFill>
                          <a:latin typeface="Public Sans"/>
                          <a:ea typeface="Public Sans"/>
                          <a:cs typeface="Public Sans"/>
                          <a:sym typeface="Public Sans"/>
                        </a:rPr>
                        <a:t>Build content knowledge and skills </a:t>
                      </a:r>
                      <a:r>
                        <a:rPr lang="en">
                          <a:solidFill>
                            <a:schemeClr val="dk2"/>
                          </a:solidFill>
                          <a:latin typeface="Public Sans Medium"/>
                          <a:ea typeface="Public Sans Medium"/>
                          <a:cs typeface="Public Sans Medium"/>
                          <a:sym typeface="Public Sans Medium"/>
                        </a:rPr>
                        <a:t>through meaningful learning opportunities and the exploration of high-quality, complex sources.</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457200" lvl="0" indent="-317500" algn="l" rtl="0">
                        <a:spcBef>
                          <a:spcPts val="0"/>
                        </a:spcBef>
                        <a:spcAft>
                          <a:spcPts val="0"/>
                        </a:spcAft>
                        <a:buClr>
                          <a:schemeClr val="dk2"/>
                        </a:buClr>
                        <a:buSzPts val="1400"/>
                        <a:buFont typeface="Public Sans Medium"/>
                        <a:buChar char="●"/>
                      </a:pPr>
                      <a:r>
                        <a:rPr lang="en">
                          <a:solidFill>
                            <a:schemeClr val="dk2"/>
                          </a:solidFill>
                          <a:latin typeface="Public Sans Medium"/>
                          <a:ea typeface="Public Sans Medium"/>
                          <a:cs typeface="Public Sans Medium"/>
                          <a:sym typeface="Public Sans Medium"/>
                        </a:rPr>
                        <a:t>Demonstrate knowledge of social studies content and concepts.</a:t>
                      </a:r>
                      <a:endParaRPr>
                        <a:solidFill>
                          <a:schemeClr val="lt1"/>
                        </a:solidFill>
                        <a:latin typeface="Public Sans Medium"/>
                        <a:ea typeface="Public Sans Medium"/>
                        <a:cs typeface="Public Sans Medium"/>
                        <a:sym typeface="Public Sans Medium"/>
                      </a:endParaRPr>
                    </a:p>
                  </a:txBody>
                  <a:tcPr marL="91425" marR="91425" marT="45700" marB="45700">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497000">
                <a:tc>
                  <a:txBody>
                    <a:bodyPr/>
                    <a:lstStyle/>
                    <a:p>
                      <a:pPr marL="457200" lvl="0" indent="-317500" algn="l" rtl="0">
                        <a:spcBef>
                          <a:spcPts val="0"/>
                        </a:spcBef>
                        <a:spcAft>
                          <a:spcPts val="0"/>
                        </a:spcAft>
                        <a:buClr>
                          <a:schemeClr val="dk2"/>
                        </a:buClr>
                        <a:buSzPts val="1400"/>
                        <a:buFont typeface="Public Sans"/>
                        <a:buChar char="●"/>
                      </a:pPr>
                      <a:r>
                        <a:rPr lang="en" b="1">
                          <a:solidFill>
                            <a:schemeClr val="dk2"/>
                          </a:solidFill>
                          <a:latin typeface="Public Sans"/>
                          <a:ea typeface="Public Sans"/>
                          <a:cs typeface="Public Sans"/>
                          <a:sym typeface="Public Sans"/>
                        </a:rPr>
                        <a:t>Engage </a:t>
                      </a:r>
                      <a:r>
                        <a:rPr lang="en">
                          <a:solidFill>
                            <a:schemeClr val="dk2"/>
                          </a:solidFill>
                          <a:latin typeface="Public Sans Medium"/>
                          <a:ea typeface="Public Sans Medium"/>
                          <a:cs typeface="Public Sans Medium"/>
                          <a:sym typeface="Public Sans Medium"/>
                        </a:rPr>
                        <a:t>in the majority of the thinking, speaking, and writing.</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457200" lvl="0" indent="-317500" algn="l" rtl="0">
                        <a:spcBef>
                          <a:spcPts val="0"/>
                        </a:spcBef>
                        <a:spcAft>
                          <a:spcPts val="0"/>
                        </a:spcAft>
                        <a:buClr>
                          <a:schemeClr val="dk2"/>
                        </a:buClr>
                        <a:buSzPts val="1400"/>
                        <a:buFont typeface="Public Sans Medium"/>
                        <a:buChar char="●"/>
                      </a:pPr>
                      <a:r>
                        <a:rPr lang="en">
                          <a:solidFill>
                            <a:schemeClr val="dk2"/>
                          </a:solidFill>
                          <a:latin typeface="Public Sans Medium"/>
                          <a:ea typeface="Public Sans Medium"/>
                          <a:cs typeface="Public Sans Medium"/>
                          <a:sym typeface="Public Sans Medium"/>
                        </a:rPr>
                        <a:t>Apply social studies skills and practices.</a:t>
                      </a:r>
                      <a:endParaRPr>
                        <a:solidFill>
                          <a:schemeClr val="lt1"/>
                        </a:solidFill>
                        <a:latin typeface="Public Sans Medium"/>
                        <a:ea typeface="Public Sans Medium"/>
                        <a:cs typeface="Public Sans Medium"/>
                        <a:sym typeface="Public Sans Medium"/>
                      </a:endParaRPr>
                    </a:p>
                  </a:txBody>
                  <a:tcPr marL="91425" marR="91425" marT="45700" marB="45700">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1520325">
                <a:tc>
                  <a:txBody>
                    <a:bodyPr/>
                    <a:lstStyle/>
                    <a:p>
                      <a:pPr marL="457200" lvl="0" indent="-317500" algn="l" rtl="0">
                        <a:spcBef>
                          <a:spcPts val="0"/>
                        </a:spcBef>
                        <a:spcAft>
                          <a:spcPts val="0"/>
                        </a:spcAft>
                        <a:buClr>
                          <a:schemeClr val="dk2"/>
                        </a:buClr>
                        <a:buSzPts val="1400"/>
                        <a:buFont typeface="Public Sans Medium"/>
                        <a:buChar char="●"/>
                      </a:pPr>
                      <a:r>
                        <a:rPr lang="en">
                          <a:solidFill>
                            <a:schemeClr val="dk2"/>
                          </a:solidFill>
                          <a:latin typeface="Public Sans Medium"/>
                          <a:ea typeface="Public Sans Medium"/>
                          <a:cs typeface="Public Sans Medium"/>
                          <a:sym typeface="Public Sans Medium"/>
                        </a:rPr>
                        <a:t>Practice </a:t>
                      </a:r>
                      <a:r>
                        <a:rPr lang="en" b="1">
                          <a:solidFill>
                            <a:schemeClr val="dk2"/>
                          </a:solidFill>
                          <a:latin typeface="Public Sans"/>
                          <a:ea typeface="Public Sans"/>
                          <a:cs typeface="Public Sans"/>
                          <a:sym typeface="Public Sans"/>
                        </a:rPr>
                        <a:t>using accurate and relevant information </a:t>
                      </a:r>
                      <a:r>
                        <a:rPr lang="en">
                          <a:solidFill>
                            <a:schemeClr val="dk2"/>
                          </a:solidFill>
                          <a:latin typeface="Public Sans Medium"/>
                          <a:ea typeface="Public Sans Medium"/>
                          <a:cs typeface="Public Sans Medium"/>
                          <a:sym typeface="Public Sans Medium"/>
                        </a:rPr>
                        <a:t>from their social studies knowledge and well-chosen </a:t>
                      </a:r>
                      <a:r>
                        <a:rPr lang="en" b="1">
                          <a:solidFill>
                            <a:schemeClr val="dk2"/>
                          </a:solidFill>
                          <a:latin typeface="Public Sans"/>
                          <a:ea typeface="Public Sans"/>
                          <a:cs typeface="Public Sans"/>
                          <a:sym typeface="Public Sans"/>
                        </a:rPr>
                        <a:t>evidence from the sources to support claims</a:t>
                      </a:r>
                      <a:r>
                        <a:rPr lang="en">
                          <a:solidFill>
                            <a:schemeClr val="dk2"/>
                          </a:solidFill>
                          <a:latin typeface="Public Sans Medium"/>
                          <a:ea typeface="Public Sans Medium"/>
                          <a:cs typeface="Public Sans Medium"/>
                          <a:sym typeface="Public Sans Medium"/>
                        </a:rPr>
                        <a:t> in a way that is logical and cohesive.</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endParaRPr/>
                    </a:p>
                  </a:txBody>
                  <a:tcPr marL="91425" marR="91425" marT="45700" marB="45700" anchor="ctr">
                    <a:lnL w="9525" cap="flat" cmpd="sng">
                      <a:solidFill>
                        <a:schemeClr val="lt2">
                          <a:alpha val="0"/>
                        </a:schemeClr>
                      </a:solidFill>
                      <a:prstDash val="solid"/>
                      <a:round/>
                      <a:headEnd type="none" w="sm" len="sm"/>
                      <a:tailEnd type="none" w="sm" len="sm"/>
                    </a:lnL>
                    <a:lnR w="9525" cap="flat" cmpd="sng">
                      <a:solidFill>
                        <a:schemeClr val="lt2">
                          <a:alpha val="0"/>
                        </a:schemeClr>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457200" lvl="0" indent="-317500" algn="l" rtl="0">
                        <a:spcBef>
                          <a:spcPts val="0"/>
                        </a:spcBef>
                        <a:spcAft>
                          <a:spcPts val="0"/>
                        </a:spcAft>
                        <a:buClr>
                          <a:schemeClr val="dk2"/>
                        </a:buClr>
                        <a:buSzPts val="1400"/>
                        <a:buFont typeface="Public Sans Medium"/>
                        <a:buChar char="●"/>
                      </a:pPr>
                      <a:r>
                        <a:rPr lang="en">
                          <a:solidFill>
                            <a:schemeClr val="dk2"/>
                          </a:solidFill>
                          <a:latin typeface="Public Sans Medium"/>
                          <a:ea typeface="Public Sans Medium"/>
                          <a:cs typeface="Public Sans Medium"/>
                          <a:sym typeface="Public Sans Medium"/>
                        </a:rPr>
                        <a:t>Express and develop claims supported by information and evidence with explanations and reasoning. </a:t>
                      </a:r>
                      <a:endParaRPr>
                        <a:solidFill>
                          <a:schemeClr val="lt1"/>
                        </a:solidFill>
                        <a:latin typeface="Public Sans Medium"/>
                        <a:ea typeface="Public Sans Medium"/>
                        <a:cs typeface="Public Sans Medium"/>
                        <a:sym typeface="Public Sans Medium"/>
                      </a:endParaRPr>
                    </a:p>
                  </a:txBody>
                  <a:tcPr marL="91425" marR="91425" marT="45700" marB="45700">
                    <a:lnL w="9525" cap="flat" cmpd="sng">
                      <a:solidFill>
                        <a:schemeClr val="lt2">
                          <a:alpha val="0"/>
                        </a:schemeClr>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bl>
          </a:graphicData>
        </a:graphic>
      </p:graphicFrame>
      <p:sp>
        <p:nvSpPr>
          <p:cNvPr id="712" name="Google Shape;712;p10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Cohesive Vision - Instruction and Assessment</a:t>
            </a:r>
            <a:endParaRPr>
              <a:solidFill>
                <a:schemeClr val="dk1"/>
              </a:solidFill>
            </a:endParaRPr>
          </a:p>
        </p:txBody>
      </p:sp>
      <p:sp>
        <p:nvSpPr>
          <p:cNvPr id="713" name="Google Shape;713;p10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a:t>
            </a:fld>
            <a:endParaRPr/>
          </a:p>
        </p:txBody>
      </p:sp>
      <p:sp>
        <p:nvSpPr>
          <p:cNvPr id="714" name="Google Shape;714;p102"/>
          <p:cNvSpPr/>
          <p:nvPr/>
        </p:nvSpPr>
        <p:spPr>
          <a:xfrm>
            <a:off x="3496850" y="1818000"/>
            <a:ext cx="988800" cy="393600"/>
          </a:xfrm>
          <a:prstGeom prst="lef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715" name="Google Shape;715;p102"/>
          <p:cNvSpPr/>
          <p:nvPr/>
        </p:nvSpPr>
        <p:spPr>
          <a:xfrm>
            <a:off x="3473150" y="2681425"/>
            <a:ext cx="1036200" cy="393600"/>
          </a:xfrm>
          <a:prstGeom prst="lef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sp>
        <p:nvSpPr>
          <p:cNvPr id="716" name="Google Shape;716;p102"/>
          <p:cNvSpPr/>
          <p:nvPr/>
        </p:nvSpPr>
        <p:spPr>
          <a:xfrm>
            <a:off x="3496846" y="3516550"/>
            <a:ext cx="1036200" cy="393600"/>
          </a:xfrm>
          <a:prstGeom prst="leftRightArrow">
            <a:avLst>
              <a:gd name="adj1" fmla="val 50000"/>
              <a:gd name="adj2" fmla="val 50000"/>
            </a:avLst>
          </a:prstGeom>
          <a:solidFill>
            <a:schemeClr val="dk1"/>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Public Sans"/>
              <a:ea typeface="Public Sans"/>
              <a:cs typeface="Public Sans"/>
              <a:sym typeface="Public Sans"/>
            </a:endParaRPr>
          </a:p>
        </p:txBody>
      </p:sp>
      <p:pic>
        <p:nvPicPr>
          <p:cNvPr id="717" name="Google Shape;717;p102"/>
          <p:cNvPicPr preferRelativeResize="0"/>
          <p:nvPr/>
        </p:nvPicPr>
        <p:blipFill>
          <a:blip r:embed="rId3">
            <a:alphaModFix/>
          </a:blip>
          <a:stretch>
            <a:fillRect/>
          </a:stretch>
        </p:blipFill>
        <p:spPr>
          <a:xfrm>
            <a:off x="8352000" y="67000"/>
            <a:ext cx="745350" cy="742150"/>
          </a:xfrm>
          <a:prstGeom prst="rect">
            <a:avLst/>
          </a:prstGeom>
          <a:noFill/>
          <a:ln>
            <a:noFill/>
          </a:ln>
        </p:spPr>
      </p:pic>
      <p:sp>
        <p:nvSpPr>
          <p:cNvPr id="718" name="Google Shape;718;p102"/>
          <p:cNvSpPr txBox="1">
            <a:spLocks noGrp="1"/>
          </p:cNvSpPr>
          <p:nvPr>
            <p:ph type="subTitle" idx="1"/>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b="1"/>
          </a:p>
          <a:p>
            <a:pPr marL="0" lvl="0" indent="0" algn="r" rtl="0">
              <a:spcBef>
                <a:spcPts val="1200"/>
              </a:spcBef>
              <a:spcAft>
                <a:spcPts val="1200"/>
              </a:spcAft>
              <a:buNone/>
            </a:pPr>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1156"/>
        <p:cNvGrpSpPr/>
        <p:nvPr/>
      </p:nvGrpSpPr>
      <p:grpSpPr>
        <a:xfrm>
          <a:off x="0" y="0"/>
          <a:ext cx="0" cy="0"/>
          <a:chOff x="0" y="0"/>
          <a:chExt cx="0" cy="0"/>
        </a:xfrm>
      </p:grpSpPr>
      <p:sp>
        <p:nvSpPr>
          <p:cNvPr id="1157" name="Google Shape;1157;p147"/>
          <p:cNvSpPr txBox="1">
            <a:spLocks noGrp="1"/>
          </p:cNvSpPr>
          <p:nvPr>
            <p:ph type="title"/>
          </p:nvPr>
        </p:nvSpPr>
        <p:spPr>
          <a:xfrm>
            <a:off x="267900" y="4338475"/>
            <a:ext cx="74427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Example ER Rubric</a:t>
            </a:r>
            <a:endParaRPr>
              <a:solidFill>
                <a:schemeClr val="dk1"/>
              </a:solidFill>
            </a:endParaRPr>
          </a:p>
        </p:txBody>
      </p:sp>
      <p:sp>
        <p:nvSpPr>
          <p:cNvPr id="1158" name="Google Shape;1158;p147"/>
          <p:cNvSpPr txBox="1">
            <a:spLocks noGrp="1"/>
          </p:cNvSpPr>
          <p:nvPr>
            <p:ph type="body" idx="4294967295"/>
          </p:nvPr>
        </p:nvSpPr>
        <p:spPr>
          <a:xfrm>
            <a:off x="311700" y="712925"/>
            <a:ext cx="8520600" cy="2778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b="1">
              <a:solidFill>
                <a:schemeClr val="dk2"/>
              </a:solidFill>
            </a:endParaRPr>
          </a:p>
          <a:p>
            <a:pPr marL="0" lvl="0" indent="0" algn="l" rtl="0">
              <a:spcBef>
                <a:spcPts val="1200"/>
              </a:spcBef>
              <a:spcAft>
                <a:spcPts val="1200"/>
              </a:spcAft>
              <a:buNone/>
            </a:pPr>
            <a:endParaRPr>
              <a:solidFill>
                <a:schemeClr val="dk2"/>
              </a:solidFill>
            </a:endParaRPr>
          </a:p>
        </p:txBody>
      </p:sp>
      <p:graphicFrame>
        <p:nvGraphicFramePr>
          <p:cNvPr id="1159" name="Google Shape;1159;p147"/>
          <p:cNvGraphicFramePr/>
          <p:nvPr/>
        </p:nvGraphicFramePr>
        <p:xfrm>
          <a:off x="76300" y="115488"/>
          <a:ext cx="3000000" cy="3000000"/>
        </p:xfrm>
        <a:graphic>
          <a:graphicData uri="http://schemas.openxmlformats.org/drawingml/2006/table">
            <a:tbl>
              <a:tblPr bandRow="1">
                <a:noFill/>
                <a:tableStyleId>{2088740E-379A-439F-A956-CA50C422D3F8}</a:tableStyleId>
              </a:tblPr>
              <a:tblGrid>
                <a:gridCol w="713075">
                  <a:extLst>
                    <a:ext uri="{9D8B030D-6E8A-4147-A177-3AD203B41FA5}">
                      <a16:colId xmlns:a16="http://schemas.microsoft.com/office/drawing/2014/main" val="20000"/>
                    </a:ext>
                  </a:extLst>
                </a:gridCol>
                <a:gridCol w="8249425">
                  <a:extLst>
                    <a:ext uri="{9D8B030D-6E8A-4147-A177-3AD203B41FA5}">
                      <a16:colId xmlns:a16="http://schemas.microsoft.com/office/drawing/2014/main" val="20001"/>
                    </a:ext>
                  </a:extLst>
                </a:gridCol>
              </a:tblGrid>
              <a:tr h="307525">
                <a:tc>
                  <a:txBody>
                    <a:bodyPr/>
                    <a:lstStyle/>
                    <a:p>
                      <a:pPr marL="0" lvl="0" indent="0" algn="ctr" rtl="0">
                        <a:lnSpc>
                          <a:spcPct val="115000"/>
                        </a:lnSpc>
                        <a:spcBef>
                          <a:spcPts val="0"/>
                        </a:spcBef>
                        <a:spcAft>
                          <a:spcPts val="0"/>
                        </a:spcAft>
                        <a:buNone/>
                      </a:pPr>
                      <a:r>
                        <a:rPr lang="en" b="1">
                          <a:solidFill>
                            <a:schemeClr val="dk2"/>
                          </a:solidFill>
                          <a:latin typeface="Public Sans"/>
                          <a:ea typeface="Public Sans"/>
                          <a:cs typeface="Public Sans"/>
                          <a:sym typeface="Public Sans"/>
                        </a:rPr>
                        <a:t>Score</a:t>
                      </a:r>
                      <a:endParaRPr b="1">
                        <a:solidFill>
                          <a:schemeClr val="dk2"/>
                        </a:solidFill>
                        <a:latin typeface="Public Sans"/>
                        <a:ea typeface="Public Sans"/>
                        <a:cs typeface="Public Sans"/>
                        <a:sym typeface="Public Sans"/>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accent6"/>
                    </a:solidFill>
                  </a:tcPr>
                </a:tc>
                <a:tc>
                  <a:txBody>
                    <a:bodyPr/>
                    <a:lstStyle/>
                    <a:p>
                      <a:pPr marL="0" lvl="0" indent="0" algn="ctr" rtl="0">
                        <a:lnSpc>
                          <a:spcPct val="115000"/>
                        </a:lnSpc>
                        <a:spcBef>
                          <a:spcPts val="0"/>
                        </a:spcBef>
                        <a:spcAft>
                          <a:spcPts val="0"/>
                        </a:spcAft>
                        <a:buNone/>
                      </a:pPr>
                      <a:r>
                        <a:rPr lang="en" b="1">
                          <a:solidFill>
                            <a:schemeClr val="dk2"/>
                          </a:solidFill>
                          <a:latin typeface="Public Sans"/>
                          <a:ea typeface="Public Sans"/>
                          <a:cs typeface="Public Sans"/>
                          <a:sym typeface="Public Sans"/>
                        </a:rPr>
                        <a:t>Scoring Description</a:t>
                      </a:r>
                      <a:endParaRPr b="1">
                        <a:solidFill>
                          <a:schemeClr val="dk2"/>
                        </a:solidFill>
                        <a:latin typeface="Public Sans"/>
                        <a:ea typeface="Public Sans"/>
                        <a:cs typeface="Public Sans"/>
                        <a:sym typeface="Public Sans"/>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1895025">
                <a:tc>
                  <a:txBody>
                    <a:bodyPr/>
                    <a:lstStyle/>
                    <a:p>
                      <a:pPr marL="0" lvl="0" indent="0" algn="ctr" rtl="0">
                        <a:lnSpc>
                          <a:spcPct val="115000"/>
                        </a:lnSpc>
                        <a:spcBef>
                          <a:spcPts val="0"/>
                        </a:spcBef>
                        <a:spcAft>
                          <a:spcPts val="0"/>
                        </a:spcAft>
                        <a:buNone/>
                      </a:pPr>
                      <a:r>
                        <a:rPr lang="en" b="1">
                          <a:solidFill>
                            <a:srgbClr val="4D4D4F"/>
                          </a:solidFill>
                          <a:latin typeface="Public Sans"/>
                          <a:ea typeface="Public Sans"/>
                          <a:cs typeface="Public Sans"/>
                          <a:sym typeface="Public Sans"/>
                        </a:rPr>
                        <a:t>2</a:t>
                      </a:r>
                      <a:endParaRPr b="1">
                        <a:solidFill>
                          <a:srgbClr val="4D4D4F"/>
                        </a:solidFill>
                        <a:latin typeface="Public Sans"/>
                        <a:ea typeface="Public Sans"/>
                        <a:cs typeface="Public Sans"/>
                        <a:sym typeface="Public Sans"/>
                      </a:endParaRPr>
                    </a:p>
                  </a:txBody>
                  <a:tcPr marL="68575" marR="68575" marT="0" marB="0" anchor="ctr">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a:solidFill>
                            <a:srgbClr val="4D4D4F"/>
                          </a:solidFill>
                        </a:rPr>
                        <a:t>Response includes a </a:t>
                      </a:r>
                      <a:r>
                        <a:rPr lang="en" b="1">
                          <a:solidFill>
                            <a:srgbClr val="4D4D4F"/>
                          </a:solidFill>
                        </a:rPr>
                        <a:t>correct claim</a:t>
                      </a:r>
                      <a:r>
                        <a:rPr lang="en">
                          <a:solidFill>
                            <a:srgbClr val="4D4D4F"/>
                          </a:solidFill>
                        </a:rPr>
                        <a:t> about </a:t>
                      </a:r>
                      <a:r>
                        <a:rPr lang="en" sz="1300">
                          <a:solidFill>
                            <a:srgbClr val="4D4D4F"/>
                          </a:solidFill>
                          <a:latin typeface="Public Sans"/>
                          <a:ea typeface="Public Sans"/>
                          <a:cs typeface="Public Sans"/>
                          <a:sym typeface="Public Sans"/>
                        </a:rPr>
                        <a:t>the effect of westward expansion on Native Americans homeland and culture</a:t>
                      </a:r>
                      <a:r>
                        <a:rPr lang="en">
                          <a:solidFill>
                            <a:srgbClr val="4D4D4F"/>
                          </a:solidFill>
                          <a:latin typeface="Public Sans"/>
                          <a:ea typeface="Public Sans"/>
                          <a:cs typeface="Public Sans"/>
                          <a:sym typeface="Public Sans"/>
                        </a:rPr>
                        <a:t> </a:t>
                      </a:r>
                      <a:r>
                        <a:rPr lang="en">
                          <a:solidFill>
                            <a:srgbClr val="4D4D4F"/>
                          </a:solidFill>
                        </a:rPr>
                        <a:t>with at least one reference to a given </a:t>
                      </a:r>
                      <a:r>
                        <a:rPr lang="en" b="1">
                          <a:solidFill>
                            <a:srgbClr val="4D4D4F"/>
                          </a:solidFill>
                        </a:rPr>
                        <a:t>source</a:t>
                      </a:r>
                      <a:r>
                        <a:rPr lang="en">
                          <a:solidFill>
                            <a:srgbClr val="4D4D4F"/>
                          </a:solidFill>
                        </a:rPr>
                        <a:t> </a:t>
                      </a:r>
                      <a:r>
                        <a:rPr lang="en" b="1">
                          <a:solidFill>
                            <a:srgbClr val="4D4D4F"/>
                          </a:solidFill>
                        </a:rPr>
                        <a:t>or</a:t>
                      </a:r>
                      <a:r>
                        <a:rPr lang="en">
                          <a:solidFill>
                            <a:srgbClr val="4D4D4F"/>
                          </a:solidFill>
                        </a:rPr>
                        <a:t> relevant content </a:t>
                      </a:r>
                      <a:r>
                        <a:rPr lang="en" b="1">
                          <a:solidFill>
                            <a:srgbClr val="4D4D4F"/>
                          </a:solidFill>
                        </a:rPr>
                        <a:t>knowledge</a:t>
                      </a:r>
                      <a:r>
                        <a:rPr lang="en">
                          <a:solidFill>
                            <a:srgbClr val="4D4D4F"/>
                          </a:solidFill>
                        </a:rPr>
                        <a:t> that is not directly provided in the given source.</a:t>
                      </a:r>
                      <a:endParaRPr>
                        <a:solidFill>
                          <a:srgbClr val="4D4D4F"/>
                        </a:solidFill>
                      </a:endParaRPr>
                    </a:p>
                    <a:p>
                      <a:pPr marL="0" lvl="0" indent="0" algn="l" rtl="0">
                        <a:lnSpc>
                          <a:spcPct val="100000"/>
                        </a:lnSpc>
                        <a:spcBef>
                          <a:spcPts val="0"/>
                        </a:spcBef>
                        <a:spcAft>
                          <a:spcPts val="0"/>
                        </a:spcAft>
                        <a:buNone/>
                      </a:pPr>
                      <a:r>
                        <a:rPr lang="en">
                          <a:solidFill>
                            <a:srgbClr val="4D4D4F"/>
                          </a:solidFill>
                        </a:rPr>
                        <a:t>OR</a:t>
                      </a:r>
                      <a:endParaRPr>
                        <a:solidFill>
                          <a:srgbClr val="4D4D4F"/>
                        </a:solidFill>
                      </a:endParaRPr>
                    </a:p>
                    <a:p>
                      <a:pPr marL="0" lvl="0" indent="0" algn="l" rtl="0">
                        <a:lnSpc>
                          <a:spcPct val="100000"/>
                        </a:lnSpc>
                        <a:spcBef>
                          <a:spcPts val="0"/>
                        </a:spcBef>
                        <a:spcAft>
                          <a:spcPts val="0"/>
                        </a:spcAft>
                        <a:buNone/>
                      </a:pPr>
                      <a:r>
                        <a:rPr lang="en">
                          <a:solidFill>
                            <a:srgbClr val="4D4D4F"/>
                          </a:solidFill>
                          <a:latin typeface="Public Sans"/>
                          <a:ea typeface="Public Sans"/>
                          <a:cs typeface="Public Sans"/>
                          <a:sym typeface="Public Sans"/>
                        </a:rPr>
                        <a:t>Response includes a </a:t>
                      </a:r>
                      <a:r>
                        <a:rPr lang="en" b="1">
                          <a:solidFill>
                            <a:srgbClr val="4D4D4F"/>
                          </a:solidFill>
                          <a:latin typeface="Public Sans"/>
                          <a:ea typeface="Public Sans"/>
                          <a:cs typeface="Public Sans"/>
                          <a:sym typeface="Public Sans"/>
                        </a:rPr>
                        <a:t>correct explanation</a:t>
                      </a:r>
                      <a:r>
                        <a:rPr lang="en">
                          <a:solidFill>
                            <a:srgbClr val="4D4D4F"/>
                          </a:solidFill>
                          <a:latin typeface="Public Sans"/>
                          <a:ea typeface="Public Sans"/>
                          <a:cs typeface="Public Sans"/>
                          <a:sym typeface="Public Sans"/>
                        </a:rPr>
                        <a:t> about </a:t>
                      </a:r>
                      <a:r>
                        <a:rPr lang="en" sz="1300">
                          <a:solidFill>
                            <a:srgbClr val="4D4D4F"/>
                          </a:solidFill>
                          <a:latin typeface="Public Sans"/>
                          <a:ea typeface="Public Sans"/>
                          <a:cs typeface="Public Sans"/>
                          <a:sym typeface="Public Sans"/>
                        </a:rPr>
                        <a:t>the effect of westward expansion on Native Americans homeland and culture.</a:t>
                      </a:r>
                      <a:r>
                        <a:rPr lang="en">
                          <a:solidFill>
                            <a:srgbClr val="4D4D4F"/>
                          </a:solidFill>
                          <a:latin typeface="Public Sans"/>
                          <a:ea typeface="Public Sans"/>
                          <a:cs typeface="Public Sans"/>
                          <a:sym typeface="Public Sans"/>
                        </a:rPr>
                        <a:t> The explanation includes at least one reference to a given </a:t>
                      </a:r>
                      <a:r>
                        <a:rPr lang="en" b="1">
                          <a:solidFill>
                            <a:srgbClr val="4D4D4F"/>
                          </a:solidFill>
                          <a:latin typeface="Public Sans"/>
                          <a:ea typeface="Public Sans"/>
                          <a:cs typeface="Public Sans"/>
                          <a:sym typeface="Public Sans"/>
                        </a:rPr>
                        <a:t>source</a:t>
                      </a:r>
                      <a:r>
                        <a:rPr lang="en">
                          <a:solidFill>
                            <a:srgbClr val="4D4D4F"/>
                          </a:solidFill>
                          <a:latin typeface="Public Sans"/>
                          <a:ea typeface="Public Sans"/>
                          <a:cs typeface="Public Sans"/>
                          <a:sym typeface="Public Sans"/>
                        </a:rPr>
                        <a:t> </a:t>
                      </a:r>
                      <a:r>
                        <a:rPr lang="en" b="1">
                          <a:solidFill>
                            <a:srgbClr val="4D4D4F"/>
                          </a:solidFill>
                          <a:latin typeface="Public Sans"/>
                          <a:ea typeface="Public Sans"/>
                          <a:cs typeface="Public Sans"/>
                          <a:sym typeface="Public Sans"/>
                        </a:rPr>
                        <a:t>or</a:t>
                      </a:r>
                      <a:r>
                        <a:rPr lang="en">
                          <a:solidFill>
                            <a:srgbClr val="4D4D4F"/>
                          </a:solidFill>
                          <a:latin typeface="Public Sans"/>
                          <a:ea typeface="Public Sans"/>
                          <a:cs typeface="Public Sans"/>
                          <a:sym typeface="Public Sans"/>
                        </a:rPr>
                        <a:t> relevant content </a:t>
                      </a:r>
                      <a:r>
                        <a:rPr lang="en" b="1">
                          <a:solidFill>
                            <a:srgbClr val="4D4D4F"/>
                          </a:solidFill>
                          <a:latin typeface="Public Sans"/>
                          <a:ea typeface="Public Sans"/>
                          <a:cs typeface="Public Sans"/>
                          <a:sym typeface="Public Sans"/>
                        </a:rPr>
                        <a:t>knowledge </a:t>
                      </a:r>
                      <a:r>
                        <a:rPr lang="en">
                          <a:solidFill>
                            <a:srgbClr val="4D4D4F"/>
                          </a:solidFill>
                          <a:latin typeface="Public Sans"/>
                          <a:ea typeface="Public Sans"/>
                          <a:cs typeface="Public Sans"/>
                          <a:sym typeface="Public Sans"/>
                        </a:rPr>
                        <a:t>that is not directly provided in the given source.</a:t>
                      </a:r>
                      <a:endParaRPr>
                        <a:solidFill>
                          <a:srgbClr val="4D4D4F"/>
                        </a:solidFill>
                        <a:latin typeface="Public Sans"/>
                        <a:ea typeface="Public Sans"/>
                        <a:cs typeface="Public Sans"/>
                        <a:sym typeface="Public Sans"/>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00975">
                <a:tc>
                  <a:txBody>
                    <a:bodyPr/>
                    <a:lstStyle/>
                    <a:p>
                      <a:pPr marL="0" lvl="0" indent="0" algn="ctr" rtl="0">
                        <a:lnSpc>
                          <a:spcPct val="115000"/>
                        </a:lnSpc>
                        <a:spcBef>
                          <a:spcPts val="0"/>
                        </a:spcBef>
                        <a:spcAft>
                          <a:spcPts val="0"/>
                        </a:spcAft>
                        <a:buNone/>
                      </a:pPr>
                      <a:r>
                        <a:rPr lang="en" b="1">
                          <a:solidFill>
                            <a:srgbClr val="4D4D4F"/>
                          </a:solidFill>
                          <a:latin typeface="Public Sans"/>
                          <a:ea typeface="Public Sans"/>
                          <a:cs typeface="Public Sans"/>
                          <a:sym typeface="Public Sans"/>
                        </a:rPr>
                        <a:t>1</a:t>
                      </a:r>
                      <a:endParaRPr b="1">
                        <a:solidFill>
                          <a:srgbClr val="4D4D4F"/>
                        </a:solidFill>
                        <a:latin typeface="Public Sans"/>
                        <a:ea typeface="Public Sans"/>
                        <a:cs typeface="Public Sans"/>
                        <a:sym typeface="Public Sans"/>
                      </a:endParaRPr>
                    </a:p>
                  </a:txBody>
                  <a:tcPr marL="68575" marR="68575" marT="0" marB="0" anchor="ctr">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a:solidFill>
                            <a:srgbClr val="4D4D4F"/>
                          </a:solidFill>
                        </a:rPr>
                        <a:t>Response includes a </a:t>
                      </a:r>
                      <a:r>
                        <a:rPr lang="en" b="1">
                          <a:solidFill>
                            <a:srgbClr val="4D4D4F"/>
                          </a:solidFill>
                        </a:rPr>
                        <a:t>correct claim</a:t>
                      </a:r>
                      <a:r>
                        <a:rPr lang="en">
                          <a:solidFill>
                            <a:srgbClr val="4D4D4F"/>
                          </a:solidFill>
                        </a:rPr>
                        <a:t> about </a:t>
                      </a:r>
                      <a:r>
                        <a:rPr lang="en" sz="1300">
                          <a:solidFill>
                            <a:srgbClr val="4D4D4F"/>
                          </a:solidFill>
                          <a:latin typeface="Public Sans"/>
                          <a:ea typeface="Public Sans"/>
                          <a:cs typeface="Public Sans"/>
                          <a:sym typeface="Public Sans"/>
                        </a:rPr>
                        <a:t>the effect of westward expansion on Native Americans homeland and culture</a:t>
                      </a:r>
                      <a:endParaRPr>
                        <a:solidFill>
                          <a:srgbClr val="4D4D4F"/>
                        </a:solidFill>
                      </a:endParaRPr>
                    </a:p>
                    <a:p>
                      <a:pPr marL="0" lvl="0" indent="0" algn="l" rtl="0">
                        <a:lnSpc>
                          <a:spcPct val="100000"/>
                        </a:lnSpc>
                        <a:spcBef>
                          <a:spcPts val="0"/>
                        </a:spcBef>
                        <a:spcAft>
                          <a:spcPts val="0"/>
                        </a:spcAft>
                        <a:buNone/>
                      </a:pPr>
                      <a:r>
                        <a:rPr lang="en">
                          <a:solidFill>
                            <a:srgbClr val="4D4D4F"/>
                          </a:solidFill>
                        </a:rPr>
                        <a:t>OR</a:t>
                      </a:r>
                      <a:endParaRPr>
                        <a:solidFill>
                          <a:srgbClr val="4D4D4F"/>
                        </a:solidFill>
                      </a:endParaRPr>
                    </a:p>
                    <a:p>
                      <a:pPr marL="0" lvl="0" indent="0" algn="l" rtl="0">
                        <a:lnSpc>
                          <a:spcPct val="100000"/>
                        </a:lnSpc>
                        <a:spcBef>
                          <a:spcPts val="0"/>
                        </a:spcBef>
                        <a:spcAft>
                          <a:spcPts val="0"/>
                        </a:spcAft>
                        <a:buNone/>
                      </a:pPr>
                      <a:r>
                        <a:rPr lang="en">
                          <a:solidFill>
                            <a:srgbClr val="4D4D4F"/>
                          </a:solidFill>
                          <a:latin typeface="Public Sans"/>
                          <a:ea typeface="Public Sans"/>
                          <a:cs typeface="Public Sans"/>
                          <a:sym typeface="Public Sans"/>
                        </a:rPr>
                        <a:t>Response includes </a:t>
                      </a:r>
                      <a:r>
                        <a:rPr lang="en" b="1">
                          <a:solidFill>
                            <a:srgbClr val="4D4D4F"/>
                          </a:solidFill>
                          <a:latin typeface="Public Sans"/>
                          <a:ea typeface="Public Sans"/>
                          <a:cs typeface="Public Sans"/>
                          <a:sym typeface="Public Sans"/>
                        </a:rPr>
                        <a:t>correct information </a:t>
                      </a:r>
                      <a:r>
                        <a:rPr lang="en">
                          <a:solidFill>
                            <a:srgbClr val="4D4D4F"/>
                          </a:solidFill>
                          <a:latin typeface="Public Sans"/>
                          <a:ea typeface="Public Sans"/>
                          <a:cs typeface="Public Sans"/>
                          <a:sym typeface="Public Sans"/>
                        </a:rPr>
                        <a:t>that is </a:t>
                      </a:r>
                      <a:r>
                        <a:rPr lang="en" b="1">
                          <a:solidFill>
                            <a:srgbClr val="4D4D4F"/>
                          </a:solidFill>
                          <a:latin typeface="Public Sans"/>
                          <a:ea typeface="Public Sans"/>
                          <a:cs typeface="Public Sans"/>
                          <a:sym typeface="Public Sans"/>
                        </a:rPr>
                        <a:t>not</a:t>
                      </a:r>
                      <a:r>
                        <a:rPr lang="en">
                          <a:solidFill>
                            <a:srgbClr val="4D4D4F"/>
                          </a:solidFill>
                          <a:latin typeface="Public Sans"/>
                          <a:ea typeface="Public Sans"/>
                          <a:cs typeface="Public Sans"/>
                          <a:sym typeface="Public Sans"/>
                        </a:rPr>
                        <a:t> directly relevant to the prompt but that demonstrates some student content knowledge about westward expansion and Native Americans.</a:t>
                      </a:r>
                      <a:endParaRPr>
                        <a:solidFill>
                          <a:srgbClr val="4D4D4F"/>
                        </a:solidFill>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307525">
                <a:tc>
                  <a:txBody>
                    <a:bodyPr/>
                    <a:lstStyle/>
                    <a:p>
                      <a:pPr marL="0" lvl="0" indent="0" algn="ctr" rtl="0">
                        <a:lnSpc>
                          <a:spcPct val="115000"/>
                        </a:lnSpc>
                        <a:spcBef>
                          <a:spcPts val="0"/>
                        </a:spcBef>
                        <a:spcAft>
                          <a:spcPts val="0"/>
                        </a:spcAft>
                        <a:buNone/>
                      </a:pPr>
                      <a:r>
                        <a:rPr lang="en" b="1">
                          <a:solidFill>
                            <a:srgbClr val="4D4D4F"/>
                          </a:solidFill>
                          <a:latin typeface="Public Sans"/>
                          <a:ea typeface="Public Sans"/>
                          <a:cs typeface="Public Sans"/>
                          <a:sym typeface="Public Sans"/>
                        </a:rPr>
                        <a:t>0</a:t>
                      </a:r>
                      <a:endParaRPr b="1">
                        <a:solidFill>
                          <a:srgbClr val="4D4D4F"/>
                        </a:solidFill>
                        <a:latin typeface="Public Sans"/>
                        <a:ea typeface="Public Sans"/>
                        <a:cs typeface="Public Sans"/>
                        <a:sym typeface="Public Sans"/>
                      </a:endParaRPr>
                    </a:p>
                  </a:txBody>
                  <a:tcPr marL="68575" marR="68575" marT="0" marB="0" anchor="ctr">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tc>
                  <a:txBody>
                    <a:bodyPr/>
                    <a:lstStyle/>
                    <a:p>
                      <a:pPr marL="0" lvl="0" indent="0" algn="l" rtl="0">
                        <a:lnSpc>
                          <a:spcPct val="100000"/>
                        </a:lnSpc>
                        <a:spcBef>
                          <a:spcPts val="0"/>
                        </a:spcBef>
                        <a:spcAft>
                          <a:spcPts val="0"/>
                        </a:spcAft>
                        <a:buNone/>
                      </a:pPr>
                      <a:r>
                        <a:rPr lang="en">
                          <a:solidFill>
                            <a:srgbClr val="4D4D4F"/>
                          </a:solidFill>
                          <a:latin typeface="Public Sans"/>
                          <a:ea typeface="Public Sans"/>
                          <a:cs typeface="Public Sans"/>
                          <a:sym typeface="Public Sans"/>
                        </a:rPr>
                        <a:t>Response does not include any elements described above.</a:t>
                      </a:r>
                      <a:endParaRPr>
                        <a:solidFill>
                          <a:srgbClr val="4D4D4F"/>
                        </a:solidFill>
                      </a:endParaRPr>
                    </a:p>
                  </a:txBody>
                  <a:tcPr marL="68575" marR="68575" marT="0" marB="0">
                    <a:lnL w="6350" cap="flat" cmpd="sng">
                      <a:solidFill>
                        <a:srgbClr val="3C1053"/>
                      </a:solidFill>
                      <a:prstDash val="solid"/>
                      <a:round/>
                      <a:headEnd type="none" w="sm" len="sm"/>
                      <a:tailEnd type="none" w="sm" len="sm"/>
                    </a:lnL>
                    <a:lnR w="6350" cap="flat" cmpd="sng">
                      <a:solidFill>
                        <a:srgbClr val="3C1053"/>
                      </a:solidFill>
                      <a:prstDash val="solid"/>
                      <a:round/>
                      <a:headEnd type="none" w="sm" len="sm"/>
                      <a:tailEnd type="none" w="sm" len="sm"/>
                    </a:lnR>
                    <a:lnT w="6350" cap="flat" cmpd="sng">
                      <a:solidFill>
                        <a:srgbClr val="3C1053"/>
                      </a:solidFill>
                      <a:prstDash val="solid"/>
                      <a:round/>
                      <a:headEnd type="none" w="sm" len="sm"/>
                      <a:tailEnd type="none" w="sm" len="sm"/>
                    </a:lnT>
                    <a:lnB w="6350" cap="flat" cmpd="sng">
                      <a:solidFill>
                        <a:srgbClr val="3C1053"/>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pic>
        <p:nvPicPr>
          <p:cNvPr id="1160" name="Google Shape;1160;p147"/>
          <p:cNvPicPr preferRelativeResize="0"/>
          <p:nvPr/>
        </p:nvPicPr>
        <p:blipFill>
          <a:blip r:embed="rId3">
            <a:alphaModFix/>
          </a:blip>
          <a:stretch>
            <a:fillRect/>
          </a:stretch>
        </p:blipFill>
        <p:spPr>
          <a:xfrm>
            <a:off x="7943081" y="4026050"/>
            <a:ext cx="1010844" cy="932525"/>
          </a:xfrm>
          <a:prstGeom prst="rect">
            <a:avLst/>
          </a:prstGeom>
          <a:noFill/>
          <a:ln>
            <a:noFill/>
          </a:ln>
        </p:spPr>
      </p:pic>
      <p:sp>
        <p:nvSpPr>
          <p:cNvPr id="1161" name="Google Shape;1161;p14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50</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1165"/>
        <p:cNvGrpSpPr/>
        <p:nvPr/>
      </p:nvGrpSpPr>
      <p:grpSpPr>
        <a:xfrm>
          <a:off x="0" y="0"/>
          <a:ext cx="0" cy="0"/>
          <a:chOff x="0" y="0"/>
          <a:chExt cx="0" cy="0"/>
        </a:xfrm>
      </p:grpSpPr>
      <p:sp>
        <p:nvSpPr>
          <p:cNvPr id="1166" name="Google Shape;1166;p148"/>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Pulse Check</a:t>
            </a:r>
            <a:endParaRPr>
              <a:solidFill>
                <a:schemeClr val="dk1"/>
              </a:solidFill>
            </a:endParaRPr>
          </a:p>
        </p:txBody>
      </p:sp>
      <p:sp>
        <p:nvSpPr>
          <p:cNvPr id="1167" name="Google Shape;1167;p14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51</a:t>
            </a:fld>
            <a:endParaRPr/>
          </a:p>
        </p:txBody>
      </p:sp>
      <p:pic>
        <p:nvPicPr>
          <p:cNvPr id="1168" name="Google Shape;1168;p148"/>
          <p:cNvPicPr preferRelativeResize="0"/>
          <p:nvPr/>
        </p:nvPicPr>
        <p:blipFill>
          <a:blip r:embed="rId3">
            <a:alphaModFix/>
          </a:blip>
          <a:stretch>
            <a:fillRect/>
          </a:stretch>
        </p:blipFill>
        <p:spPr>
          <a:xfrm>
            <a:off x="609625" y="1725825"/>
            <a:ext cx="1397525" cy="1350950"/>
          </a:xfrm>
          <a:prstGeom prst="rect">
            <a:avLst/>
          </a:prstGeom>
          <a:noFill/>
          <a:ln>
            <a:noFill/>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1172"/>
        <p:cNvGrpSpPr/>
        <p:nvPr/>
      </p:nvGrpSpPr>
      <p:grpSpPr>
        <a:xfrm>
          <a:off x="0" y="0"/>
          <a:ext cx="0" cy="0"/>
          <a:chOff x="0" y="0"/>
          <a:chExt cx="0" cy="0"/>
        </a:xfrm>
      </p:grpSpPr>
      <p:sp>
        <p:nvSpPr>
          <p:cNvPr id="1173" name="Google Shape;1173;p149"/>
          <p:cNvSpPr txBox="1">
            <a:spLocks noGrp="1"/>
          </p:cNvSpPr>
          <p:nvPr>
            <p:ph type="title"/>
          </p:nvPr>
        </p:nvSpPr>
        <p:spPr>
          <a:xfrm>
            <a:off x="267900" y="4186075"/>
            <a:ext cx="7442700" cy="62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solidFill>
                <a:schemeClr val="dk1"/>
              </a:solidFill>
            </a:endParaRPr>
          </a:p>
          <a:p>
            <a:pPr marL="0" lvl="0" indent="0" algn="l" rtl="0">
              <a:spcBef>
                <a:spcPts val="0"/>
              </a:spcBef>
              <a:spcAft>
                <a:spcPts val="0"/>
              </a:spcAft>
              <a:buNone/>
            </a:pPr>
            <a:endParaRPr/>
          </a:p>
        </p:txBody>
      </p:sp>
      <p:sp>
        <p:nvSpPr>
          <p:cNvPr id="1174" name="Google Shape;1174;p149"/>
          <p:cNvSpPr txBox="1">
            <a:spLocks noGrp="1"/>
          </p:cNvSpPr>
          <p:nvPr>
            <p:ph type="body" idx="4294967295"/>
          </p:nvPr>
        </p:nvSpPr>
        <p:spPr>
          <a:xfrm>
            <a:off x="83100" y="11850"/>
            <a:ext cx="9014400" cy="3884400"/>
          </a:xfrm>
          <a:prstGeom prst="rect">
            <a:avLst/>
          </a:prstGeom>
          <a:solidFill>
            <a:schemeClr val="lt1"/>
          </a:solidFill>
          <a:ln w="9525"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500"/>
              <a:t>Prompt: </a:t>
            </a:r>
            <a:r>
              <a:rPr lang="en" sz="1500">
                <a:solidFill>
                  <a:schemeClr val="dk2"/>
                </a:solidFill>
              </a:rPr>
              <a:t>Analyze the effects of westward expansion on Native American homelands and cultures.</a:t>
            </a:r>
            <a:endParaRPr sz="1500">
              <a:solidFill>
                <a:schemeClr val="dk2"/>
              </a:solidFill>
            </a:endParaRPr>
          </a:p>
          <a:p>
            <a:pPr marL="0" lvl="0" indent="0" algn="l" rtl="0">
              <a:spcBef>
                <a:spcPts val="1200"/>
              </a:spcBef>
              <a:spcAft>
                <a:spcPts val="1200"/>
              </a:spcAft>
              <a:buNone/>
            </a:pPr>
            <a:r>
              <a:rPr lang="en" sz="1500">
                <a:solidFill>
                  <a:schemeClr val="dk2"/>
                </a:solidFill>
              </a:rPr>
              <a:t>In the late 1800’s many Americans moved west for land. This movement affected Native Americans by taking their land, destroying their buffalo population, involving them in battles, and making them assimilate. When the government passed the Homestead Act and built the Transcontinental Railroad, this brought American settlers into the west. Because of this movement, Native Americans were forced onto reservations.  To try and prevent this Native Americans fought back and many died in battle. In the Battle of Little BigHorn, Indians fought back and massacred American troops, but in most battles such as Sand Creek and Wounded Knee, Native Americans were massacred. When Americans went west they also destroyed the buffalo population.This caused them to not have the necessary things the@y needed to survive like shelter, food and weapons. In source 1, Chief Joseph talks about all of the Native Americans that died in battles. Another way that Native Americans were affected was by Americans trying to assimilate them. </a:t>
            </a:r>
            <a:r>
              <a:rPr lang="en" sz="1500">
                <a:solidFill>
                  <a:srgbClr val="434343"/>
                </a:solidFill>
              </a:rPr>
              <a:t>In th</a:t>
            </a:r>
            <a:r>
              <a:rPr lang="en" sz="1500">
                <a:solidFill>
                  <a:srgbClr val="4E4E51"/>
                </a:solidFill>
              </a:rPr>
              <a:t>e Carlisle Indian School Images you can see that Native Americans were changed to appear more American looking</a:t>
            </a:r>
            <a:endParaRPr/>
          </a:p>
        </p:txBody>
      </p:sp>
      <p:pic>
        <p:nvPicPr>
          <p:cNvPr id="1175" name="Google Shape;1175;p149"/>
          <p:cNvPicPr preferRelativeResize="0"/>
          <p:nvPr/>
        </p:nvPicPr>
        <p:blipFill>
          <a:blip r:embed="rId3">
            <a:alphaModFix/>
          </a:blip>
          <a:stretch>
            <a:fillRect/>
          </a:stretch>
        </p:blipFill>
        <p:spPr>
          <a:xfrm>
            <a:off x="8100775" y="4033529"/>
            <a:ext cx="952875" cy="879025"/>
          </a:xfrm>
          <a:prstGeom prst="rect">
            <a:avLst/>
          </a:prstGeom>
          <a:noFill/>
          <a:ln>
            <a:noFill/>
          </a:ln>
        </p:spPr>
      </p:pic>
      <p:sp>
        <p:nvSpPr>
          <p:cNvPr id="1176" name="Google Shape;1176;p14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52</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1180"/>
        <p:cNvGrpSpPr/>
        <p:nvPr/>
      </p:nvGrpSpPr>
      <p:grpSpPr>
        <a:xfrm>
          <a:off x="0" y="0"/>
          <a:ext cx="0" cy="0"/>
          <a:chOff x="0" y="0"/>
          <a:chExt cx="0" cy="0"/>
        </a:xfrm>
      </p:grpSpPr>
      <p:sp>
        <p:nvSpPr>
          <p:cNvPr id="1181" name="Google Shape;1181;p150"/>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182" name="Google Shape;1182;p150"/>
          <p:cNvSpPr txBox="1">
            <a:spLocks noGrp="1"/>
          </p:cNvSpPr>
          <p:nvPr>
            <p:ph type="body" idx="1"/>
          </p:nvPr>
        </p:nvSpPr>
        <p:spPr>
          <a:xfrm>
            <a:off x="311700" y="712925"/>
            <a:ext cx="8651700" cy="35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rubric, how should the example below be scored? </a:t>
            </a:r>
            <a:endParaRPr/>
          </a:p>
          <a:p>
            <a:pPr marL="0" lvl="0" indent="0" algn="l" rtl="0">
              <a:spcBef>
                <a:spcPts val="0"/>
              </a:spcBef>
              <a:spcAft>
                <a:spcPts val="0"/>
              </a:spcAft>
              <a:buNone/>
            </a:pPr>
            <a:endParaRPr sz="1500"/>
          </a:p>
          <a:p>
            <a:pPr marL="0" lvl="0" indent="0" algn="l" rtl="0">
              <a:spcBef>
                <a:spcPts val="0"/>
              </a:spcBef>
              <a:spcAft>
                <a:spcPts val="0"/>
              </a:spcAft>
              <a:buNone/>
            </a:pPr>
            <a:r>
              <a:rPr lang="en"/>
              <a:t>Prompt: </a:t>
            </a:r>
            <a:r>
              <a:rPr lang="en">
                <a:solidFill>
                  <a:schemeClr val="dk2"/>
                </a:solidFill>
              </a:rPr>
              <a:t>Analyze the effects of westward expansion on Native Americans’ homeland and culture.</a:t>
            </a:r>
            <a:endParaRPr>
              <a:solidFill>
                <a:schemeClr val="dk2"/>
              </a:solidFill>
            </a:endParaRPr>
          </a:p>
          <a:p>
            <a:pPr marL="0" lvl="0" indent="0" algn="l" rtl="0">
              <a:spcBef>
                <a:spcPts val="0"/>
              </a:spcBef>
              <a:spcAft>
                <a:spcPts val="0"/>
              </a:spcAft>
              <a:buNone/>
            </a:pPr>
            <a:endParaRPr sz="1100">
              <a:solidFill>
                <a:schemeClr val="dk2"/>
              </a:solidFill>
            </a:endParaRPr>
          </a:p>
          <a:p>
            <a:pPr marL="0" lvl="0" indent="0" algn="l" rtl="0">
              <a:spcBef>
                <a:spcPts val="0"/>
              </a:spcBef>
              <a:spcAft>
                <a:spcPts val="0"/>
              </a:spcAft>
              <a:buNone/>
            </a:pPr>
            <a:r>
              <a:rPr lang="en" sz="1400">
                <a:solidFill>
                  <a:schemeClr val="dk2"/>
                </a:solidFill>
                <a:highlight>
                  <a:schemeClr val="accent4"/>
                </a:highlight>
              </a:rPr>
              <a:t>In the late 1800’s many Americans moved west for land. This movement affected Native Americans by taking their land, destroying their buffalo population, involving them in battles, and making them assimilate. </a:t>
            </a:r>
            <a:endParaRPr sz="1400">
              <a:solidFill>
                <a:schemeClr val="dk2"/>
              </a:solidFill>
            </a:endParaRPr>
          </a:p>
          <a:p>
            <a:pPr marL="0" lvl="0" indent="0" algn="l" rtl="0">
              <a:spcBef>
                <a:spcPts val="0"/>
              </a:spcBef>
              <a:spcAft>
                <a:spcPts val="0"/>
              </a:spcAft>
              <a:buNone/>
            </a:pPr>
            <a:endParaRPr sz="1400">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sz="1400"/>
          </a:p>
        </p:txBody>
      </p:sp>
      <p:sp>
        <p:nvSpPr>
          <p:cNvPr id="1183" name="Google Shape;1183;p150"/>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53</a:t>
            </a:fld>
            <a:endParaRPr/>
          </a:p>
        </p:txBody>
      </p:sp>
      <p:pic>
        <p:nvPicPr>
          <p:cNvPr id="1184" name="Google Shape;1184;p150"/>
          <p:cNvPicPr preferRelativeResize="0"/>
          <p:nvPr/>
        </p:nvPicPr>
        <p:blipFill>
          <a:blip r:embed="rId3">
            <a:alphaModFix/>
          </a:blip>
          <a:stretch>
            <a:fillRect/>
          </a:stretch>
        </p:blipFill>
        <p:spPr>
          <a:xfrm>
            <a:off x="8337425" y="61213"/>
            <a:ext cx="706475" cy="651725"/>
          </a:xfrm>
          <a:prstGeom prst="rect">
            <a:avLst/>
          </a:prstGeom>
          <a:noFill/>
          <a:ln>
            <a:noFill/>
          </a:ln>
        </p:spPr>
      </p:pic>
      <p:sp>
        <p:nvSpPr>
          <p:cNvPr id="1185" name="Google Shape;1185;p150"/>
          <p:cNvSpPr txBox="1"/>
          <p:nvPr/>
        </p:nvSpPr>
        <p:spPr>
          <a:xfrm>
            <a:off x="4953000" y="4495800"/>
            <a:ext cx="3000000" cy="5817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1200" b="1" u="sng">
                <a:solidFill>
                  <a:schemeClr val="lt1"/>
                </a:solidFill>
                <a:latin typeface="Public Sans"/>
                <a:ea typeface="Public Sans"/>
                <a:cs typeface="Public Sans"/>
                <a:sym typeface="Public Sans"/>
              </a:rPr>
              <a:t>classroomsupporttoolbox@la.gov</a:t>
            </a:r>
            <a:r>
              <a:rPr lang="en" sz="1200" b="1">
                <a:solidFill>
                  <a:schemeClr val="lt1"/>
                </a:solidFill>
                <a:latin typeface="Public Sans"/>
                <a:ea typeface="Public Sans"/>
                <a:cs typeface="Public Sans"/>
                <a:sym typeface="Public Sans"/>
              </a:rPr>
              <a:t>   </a:t>
            </a:r>
            <a:r>
              <a:rPr lang="en" sz="12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assessment@la.gov</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189"/>
        <p:cNvGrpSpPr/>
        <p:nvPr/>
      </p:nvGrpSpPr>
      <p:grpSpPr>
        <a:xfrm>
          <a:off x="0" y="0"/>
          <a:ext cx="0" cy="0"/>
          <a:chOff x="0" y="0"/>
          <a:chExt cx="0" cy="0"/>
        </a:xfrm>
      </p:grpSpPr>
      <p:sp>
        <p:nvSpPr>
          <p:cNvPr id="1190" name="Google Shape;1190;p151"/>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191" name="Google Shape;1191;p151"/>
          <p:cNvSpPr txBox="1">
            <a:spLocks noGrp="1"/>
          </p:cNvSpPr>
          <p:nvPr>
            <p:ph type="body" idx="1"/>
          </p:nvPr>
        </p:nvSpPr>
        <p:spPr>
          <a:xfrm>
            <a:off x="311700" y="712925"/>
            <a:ext cx="8651700" cy="35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rubric, how should the example below be scored? </a:t>
            </a:r>
            <a:endParaRPr/>
          </a:p>
          <a:p>
            <a:pPr marL="0" lvl="0" indent="0" algn="l" rtl="0">
              <a:spcBef>
                <a:spcPts val="0"/>
              </a:spcBef>
              <a:spcAft>
                <a:spcPts val="0"/>
              </a:spcAft>
              <a:buNone/>
            </a:pPr>
            <a:endParaRPr sz="1500"/>
          </a:p>
          <a:p>
            <a:pPr marL="0" lvl="0" indent="0" algn="l" rtl="0">
              <a:spcBef>
                <a:spcPts val="0"/>
              </a:spcBef>
              <a:spcAft>
                <a:spcPts val="0"/>
              </a:spcAft>
              <a:buNone/>
            </a:pPr>
            <a:r>
              <a:rPr lang="en"/>
              <a:t>Prompt: </a:t>
            </a:r>
            <a:r>
              <a:rPr lang="en">
                <a:solidFill>
                  <a:schemeClr val="dk2"/>
                </a:solidFill>
              </a:rPr>
              <a:t>Analyze the effects of westward expansion on Native Americans’ homeland and culture.</a:t>
            </a:r>
            <a:endParaRPr>
              <a:solidFill>
                <a:schemeClr val="dk2"/>
              </a:solidFill>
            </a:endParaRPr>
          </a:p>
          <a:p>
            <a:pPr marL="0" lvl="0" indent="0" algn="l" rtl="0">
              <a:spcBef>
                <a:spcPts val="0"/>
              </a:spcBef>
              <a:spcAft>
                <a:spcPts val="0"/>
              </a:spcAft>
              <a:buNone/>
            </a:pPr>
            <a:endParaRPr sz="1100">
              <a:solidFill>
                <a:schemeClr val="dk2"/>
              </a:solidFill>
            </a:endParaRPr>
          </a:p>
          <a:p>
            <a:pPr marL="0" lvl="0" indent="0" algn="l" rtl="0">
              <a:spcBef>
                <a:spcPts val="0"/>
              </a:spcBef>
              <a:spcAft>
                <a:spcPts val="0"/>
              </a:spcAft>
              <a:buNone/>
            </a:pPr>
            <a:r>
              <a:rPr lang="en" sz="1200">
                <a:solidFill>
                  <a:schemeClr val="dk2"/>
                </a:solidFill>
                <a:highlight>
                  <a:schemeClr val="accent4"/>
                </a:highlight>
              </a:rPr>
              <a:t>In the late 1800’s many Americans moved west for land. This movement affected Native Americans by taking their land, destroying their buffalo population, involving them in battles, and making them assimilate. </a:t>
            </a:r>
            <a:r>
              <a:rPr lang="en" sz="1200">
                <a:solidFill>
                  <a:schemeClr val="dk2"/>
                </a:solidFill>
                <a:highlight>
                  <a:schemeClr val="accent6"/>
                </a:highlight>
              </a:rPr>
              <a:t>When the government passed the Homestead Act and built the Transcontinental Railroad, this brought American settlers into the west.  Because of this movement, Native Americans were forced onto reservations.  </a:t>
            </a:r>
            <a:r>
              <a:rPr lang="en" sz="1200">
                <a:solidFill>
                  <a:schemeClr val="dk2"/>
                </a:solidFill>
                <a:highlight>
                  <a:schemeClr val="accent4"/>
                </a:highlight>
              </a:rPr>
              <a:t> </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p>
        </p:txBody>
      </p:sp>
      <p:sp>
        <p:nvSpPr>
          <p:cNvPr id="1192" name="Google Shape;1192;p151"/>
          <p:cNvSpPr txBox="1">
            <a:spLocks noGrp="1"/>
          </p:cNvSpPr>
          <p:nvPr>
            <p:ph type="subTitle" idx="2"/>
          </p:nvPr>
        </p:nvSpPr>
        <p:spPr>
          <a:xfrm>
            <a:off x="4380525" y="4464175"/>
            <a:ext cx="31947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50" b="1" u="sng"/>
              <a:t>classroomsupporttoolbox@la.gov</a:t>
            </a:r>
            <a:r>
              <a:rPr lang="en" sz="1250" b="1"/>
              <a:t>   </a:t>
            </a:r>
            <a:r>
              <a:rPr lang="en" sz="1250" b="1" u="sng">
                <a:hlinkClick r:id="rId3"/>
              </a:rPr>
              <a:t>assessment@la.gov</a:t>
            </a:r>
            <a:endParaRPr sz="1250" b="1"/>
          </a:p>
          <a:p>
            <a:pPr marL="0" lvl="0" indent="0" algn="r" rtl="0">
              <a:spcBef>
                <a:spcPts val="1200"/>
              </a:spcBef>
              <a:spcAft>
                <a:spcPts val="1200"/>
              </a:spcAft>
              <a:buNone/>
            </a:pPr>
            <a:endParaRPr/>
          </a:p>
        </p:txBody>
      </p:sp>
      <p:sp>
        <p:nvSpPr>
          <p:cNvPr id="1193" name="Google Shape;1193;p15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54</a:t>
            </a:fld>
            <a:endParaRPr/>
          </a:p>
        </p:txBody>
      </p:sp>
      <p:pic>
        <p:nvPicPr>
          <p:cNvPr id="1194" name="Google Shape;1194;p151"/>
          <p:cNvPicPr preferRelativeResize="0"/>
          <p:nvPr/>
        </p:nvPicPr>
        <p:blipFill>
          <a:blip r:embed="rId4">
            <a:alphaModFix/>
          </a:blip>
          <a:stretch>
            <a:fillRect/>
          </a:stretch>
        </p:blipFill>
        <p:spPr>
          <a:xfrm>
            <a:off x="8337425" y="61213"/>
            <a:ext cx="706475" cy="651725"/>
          </a:xfrm>
          <a:prstGeom prst="rect">
            <a:avLst/>
          </a:prstGeom>
          <a:noFill/>
          <a:ln>
            <a:noFill/>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198"/>
        <p:cNvGrpSpPr/>
        <p:nvPr/>
      </p:nvGrpSpPr>
      <p:grpSpPr>
        <a:xfrm>
          <a:off x="0" y="0"/>
          <a:ext cx="0" cy="0"/>
          <a:chOff x="0" y="0"/>
          <a:chExt cx="0" cy="0"/>
        </a:xfrm>
      </p:grpSpPr>
      <p:sp>
        <p:nvSpPr>
          <p:cNvPr id="1199" name="Google Shape;1199;p15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200" name="Google Shape;1200;p152"/>
          <p:cNvSpPr txBox="1">
            <a:spLocks noGrp="1"/>
          </p:cNvSpPr>
          <p:nvPr>
            <p:ph type="body" idx="1"/>
          </p:nvPr>
        </p:nvSpPr>
        <p:spPr>
          <a:xfrm>
            <a:off x="311700" y="712925"/>
            <a:ext cx="8651700" cy="3554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rubric, how should the example below be scored? </a:t>
            </a:r>
            <a:endParaRPr/>
          </a:p>
          <a:p>
            <a:pPr marL="0" lvl="0" indent="0" algn="l" rtl="0">
              <a:spcBef>
                <a:spcPts val="0"/>
              </a:spcBef>
              <a:spcAft>
                <a:spcPts val="0"/>
              </a:spcAft>
              <a:buNone/>
            </a:pPr>
            <a:endParaRPr sz="1500"/>
          </a:p>
          <a:p>
            <a:pPr marL="0" lvl="0" indent="0" algn="l" rtl="0">
              <a:spcBef>
                <a:spcPts val="0"/>
              </a:spcBef>
              <a:spcAft>
                <a:spcPts val="0"/>
              </a:spcAft>
              <a:buNone/>
            </a:pPr>
            <a:r>
              <a:rPr lang="en"/>
              <a:t>Prompt: </a:t>
            </a:r>
            <a:r>
              <a:rPr lang="en">
                <a:solidFill>
                  <a:schemeClr val="dk2"/>
                </a:solidFill>
              </a:rPr>
              <a:t>Analyze the effects of westward expansion on Native Americans’ homeland and culture.</a:t>
            </a:r>
            <a:endParaRPr>
              <a:solidFill>
                <a:schemeClr val="dk2"/>
              </a:solidFill>
            </a:endParaRPr>
          </a:p>
          <a:p>
            <a:pPr marL="0" lvl="0" indent="0" algn="l" rtl="0">
              <a:spcBef>
                <a:spcPts val="0"/>
              </a:spcBef>
              <a:spcAft>
                <a:spcPts val="0"/>
              </a:spcAft>
              <a:buNone/>
            </a:pPr>
            <a:endParaRPr sz="1100">
              <a:solidFill>
                <a:schemeClr val="dk2"/>
              </a:solidFill>
            </a:endParaRPr>
          </a:p>
          <a:p>
            <a:pPr marL="0" lvl="0" indent="0" algn="l" rtl="0">
              <a:spcBef>
                <a:spcPts val="0"/>
              </a:spcBef>
              <a:spcAft>
                <a:spcPts val="0"/>
              </a:spcAft>
              <a:buNone/>
            </a:pPr>
            <a:r>
              <a:rPr lang="en" sz="1200">
                <a:solidFill>
                  <a:schemeClr val="dk2"/>
                </a:solidFill>
                <a:highlight>
                  <a:schemeClr val="accent4"/>
                </a:highlight>
              </a:rPr>
              <a:t>In the late 1800’s many Americans moved west for land. This movement affected Native Americans by taking their land, destroying their buffalo population, involving them in battles, and making them assimilate. </a:t>
            </a:r>
            <a:r>
              <a:rPr lang="en" sz="1200">
                <a:solidFill>
                  <a:schemeClr val="dk2"/>
                </a:solidFill>
                <a:highlight>
                  <a:schemeClr val="accent6"/>
                </a:highlight>
              </a:rPr>
              <a:t>When the government passed the Homestead Act and built the Transcontinental Railroad, this brought American settlers into the west.  Because of this movement, Native Americans were forced onto reservations. </a:t>
            </a:r>
            <a:r>
              <a:rPr lang="en" sz="1200">
                <a:solidFill>
                  <a:schemeClr val="dk2"/>
                </a:solidFill>
                <a:highlight>
                  <a:schemeClr val="accent4"/>
                </a:highlight>
              </a:rPr>
              <a:t> </a:t>
            </a:r>
            <a:r>
              <a:rPr lang="en" sz="1200">
                <a:solidFill>
                  <a:schemeClr val="dk2"/>
                </a:solidFill>
                <a:highlight>
                  <a:schemeClr val="accent2"/>
                </a:highlight>
              </a:rPr>
              <a:t>To try and prevent this Native Americans fought back and many died in battle.   In the Battle of Little BigHorn, Indians fought back and massacred American troops, but in most battles such as Sand Creek and Wounded Knee, Native Americans were massacred.  </a:t>
            </a:r>
            <a:r>
              <a:rPr lang="en" sz="1200">
                <a:solidFill>
                  <a:schemeClr val="dk2"/>
                </a:solidFill>
                <a:highlight>
                  <a:schemeClr val="accent6"/>
                </a:highlight>
              </a:rPr>
              <a:t>When Americans went west they also destroyed the buffalo population</a:t>
            </a:r>
            <a:r>
              <a:rPr lang="en" sz="1200">
                <a:solidFill>
                  <a:schemeClr val="dk2"/>
                </a:solidFill>
                <a:highlight>
                  <a:schemeClr val="accent2"/>
                </a:highlight>
              </a:rPr>
              <a:t>. This caused them to not have the necessary things they needed to survive like shelter, food and weapons.</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p>
        </p:txBody>
      </p:sp>
      <p:sp>
        <p:nvSpPr>
          <p:cNvPr id="1201" name="Google Shape;1201;p152"/>
          <p:cNvSpPr txBox="1">
            <a:spLocks noGrp="1"/>
          </p:cNvSpPr>
          <p:nvPr>
            <p:ph type="subTitle" idx="2"/>
          </p:nvPr>
        </p:nvSpPr>
        <p:spPr>
          <a:xfrm>
            <a:off x="4380525" y="4464175"/>
            <a:ext cx="31947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50" b="1" u="sng"/>
              <a:t>classroomsupporttoolbox@la.gov</a:t>
            </a:r>
            <a:r>
              <a:rPr lang="en" sz="1250">
                <a:solidFill>
                  <a:schemeClr val="dk1"/>
                </a:solidFill>
              </a:rPr>
              <a:t>   </a:t>
            </a:r>
            <a:r>
              <a:rPr lang="en" sz="1250" b="1" u="sng">
                <a:hlinkClick r:id="rId3"/>
              </a:rPr>
              <a:t>assessment@la.gov</a:t>
            </a:r>
            <a:endParaRPr sz="1250" b="1"/>
          </a:p>
          <a:p>
            <a:pPr marL="0" lvl="0" indent="0" algn="r" rtl="0">
              <a:spcBef>
                <a:spcPts val="1200"/>
              </a:spcBef>
              <a:spcAft>
                <a:spcPts val="1200"/>
              </a:spcAft>
              <a:buNone/>
            </a:pPr>
            <a:endParaRPr/>
          </a:p>
        </p:txBody>
      </p:sp>
      <p:sp>
        <p:nvSpPr>
          <p:cNvPr id="1202" name="Google Shape;1202;p15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55</a:t>
            </a:fld>
            <a:endParaRPr/>
          </a:p>
        </p:txBody>
      </p:sp>
      <p:pic>
        <p:nvPicPr>
          <p:cNvPr id="1203" name="Google Shape;1203;p152"/>
          <p:cNvPicPr preferRelativeResize="0"/>
          <p:nvPr/>
        </p:nvPicPr>
        <p:blipFill>
          <a:blip r:embed="rId4">
            <a:alphaModFix/>
          </a:blip>
          <a:stretch>
            <a:fillRect/>
          </a:stretch>
        </p:blipFill>
        <p:spPr>
          <a:xfrm>
            <a:off x="8337425" y="61213"/>
            <a:ext cx="706475" cy="651725"/>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1207"/>
        <p:cNvGrpSpPr/>
        <p:nvPr/>
      </p:nvGrpSpPr>
      <p:grpSpPr>
        <a:xfrm>
          <a:off x="0" y="0"/>
          <a:ext cx="0" cy="0"/>
          <a:chOff x="0" y="0"/>
          <a:chExt cx="0" cy="0"/>
        </a:xfrm>
      </p:grpSpPr>
      <p:sp>
        <p:nvSpPr>
          <p:cNvPr id="1208" name="Google Shape;1208;p15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209" name="Google Shape;1209;p153"/>
          <p:cNvSpPr txBox="1">
            <a:spLocks noGrp="1"/>
          </p:cNvSpPr>
          <p:nvPr>
            <p:ph type="body" idx="1"/>
          </p:nvPr>
        </p:nvSpPr>
        <p:spPr>
          <a:xfrm>
            <a:off x="141450" y="639400"/>
            <a:ext cx="8776200" cy="4176000"/>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rubric, how should the example below be scored? </a:t>
            </a:r>
            <a:endParaRPr/>
          </a:p>
          <a:p>
            <a:pPr marL="0" lvl="0" indent="0" algn="l" rtl="0">
              <a:spcBef>
                <a:spcPts val="0"/>
              </a:spcBef>
              <a:spcAft>
                <a:spcPts val="0"/>
              </a:spcAft>
              <a:buNone/>
            </a:pPr>
            <a:endParaRPr sz="1000"/>
          </a:p>
          <a:p>
            <a:pPr marL="0" lvl="0" indent="0" algn="l" rtl="0">
              <a:spcBef>
                <a:spcPts val="0"/>
              </a:spcBef>
              <a:spcAft>
                <a:spcPts val="0"/>
              </a:spcAft>
              <a:buNone/>
            </a:pPr>
            <a:r>
              <a:rPr lang="en"/>
              <a:t>Prompt: </a:t>
            </a:r>
            <a:r>
              <a:rPr lang="en">
                <a:solidFill>
                  <a:schemeClr val="dk2"/>
                </a:solidFill>
              </a:rPr>
              <a:t>Analyze the effects of westward expansion on Native Americans’ homeland and culture.</a:t>
            </a:r>
            <a:endParaRPr>
              <a:solidFill>
                <a:schemeClr val="dk2"/>
              </a:solidFill>
            </a:endParaRPr>
          </a:p>
          <a:p>
            <a:pPr marL="0" lvl="0" indent="0" algn="l" rtl="0">
              <a:spcBef>
                <a:spcPts val="0"/>
              </a:spcBef>
              <a:spcAft>
                <a:spcPts val="0"/>
              </a:spcAft>
              <a:buNone/>
            </a:pPr>
            <a:endParaRPr sz="1400">
              <a:solidFill>
                <a:schemeClr val="dk2"/>
              </a:solidFill>
            </a:endParaRPr>
          </a:p>
          <a:p>
            <a:pPr marL="0" lvl="0" indent="0" algn="l" rtl="0">
              <a:spcBef>
                <a:spcPts val="0"/>
              </a:spcBef>
              <a:spcAft>
                <a:spcPts val="0"/>
              </a:spcAft>
              <a:buNone/>
            </a:pPr>
            <a:r>
              <a:rPr lang="en" sz="1400">
                <a:solidFill>
                  <a:schemeClr val="dk2"/>
                </a:solidFill>
                <a:highlight>
                  <a:schemeClr val="accent4"/>
                </a:highlight>
              </a:rPr>
              <a:t>In the late 1800’s many Americans moved west for land. This movement affected Native Americans by taking their land, destroying their buffalo population, involving them in battles, and making them assimilate. </a:t>
            </a:r>
            <a:r>
              <a:rPr lang="en" sz="1400">
                <a:solidFill>
                  <a:schemeClr val="dk2"/>
                </a:solidFill>
                <a:highlight>
                  <a:schemeClr val="accent6"/>
                </a:highlight>
              </a:rPr>
              <a:t>When the government passed the Homestead Act and built the Transcontinental Railroad, this brought American settlers into the west.  Because of this movement, Native Americans were forced onto reservations. </a:t>
            </a:r>
            <a:r>
              <a:rPr lang="en" sz="1400">
                <a:solidFill>
                  <a:schemeClr val="dk2"/>
                </a:solidFill>
                <a:highlight>
                  <a:schemeClr val="accent4"/>
                </a:highlight>
              </a:rPr>
              <a:t> </a:t>
            </a:r>
            <a:r>
              <a:rPr lang="en" sz="1400">
                <a:solidFill>
                  <a:schemeClr val="dk2"/>
                </a:solidFill>
                <a:highlight>
                  <a:schemeClr val="accent2"/>
                </a:highlight>
              </a:rPr>
              <a:t>To try and prevent this Native Americans fought back and many died in battle.   In the Battle of Little BigHorn, Indians fought back and massacred American troops, but in most battles such as Sand Creek and Wounded Knee, Native Americans were massacred.  </a:t>
            </a:r>
            <a:r>
              <a:rPr lang="en" sz="1400">
                <a:solidFill>
                  <a:schemeClr val="dk2"/>
                </a:solidFill>
                <a:highlight>
                  <a:schemeClr val="accent6"/>
                </a:highlight>
              </a:rPr>
              <a:t>When Americans went west they also destroyed the buffalo population.</a:t>
            </a:r>
            <a:r>
              <a:rPr lang="en" sz="1400">
                <a:solidFill>
                  <a:schemeClr val="dk2"/>
                </a:solidFill>
                <a:highlight>
                  <a:schemeClr val="accent2"/>
                </a:highlight>
              </a:rPr>
              <a:t> This caused them to not have the necessary things they needed to survive like shelter, food and weapons.</a:t>
            </a:r>
            <a:r>
              <a:rPr lang="en" sz="1400">
                <a:solidFill>
                  <a:schemeClr val="dk2"/>
                </a:solidFill>
                <a:highlight>
                  <a:srgbClr val="D9D9D9"/>
                </a:highlight>
              </a:rPr>
              <a:t> In source 1, Chief Joseph talks about all of the Native Americans that died in battles. </a:t>
            </a:r>
            <a:r>
              <a:rPr lang="en" sz="1400">
                <a:solidFill>
                  <a:schemeClr val="dk2"/>
                </a:solidFill>
                <a:highlight>
                  <a:schemeClr val="accent6"/>
                </a:highlight>
              </a:rPr>
              <a:t>Another way that Native Americans were affected was by Americans trying to assimilate them.</a:t>
            </a:r>
            <a:endParaRPr sz="1400">
              <a:solidFill>
                <a:schemeClr val="dk2"/>
              </a:solidFill>
              <a:highlight>
                <a:schemeClr val="accent6"/>
              </a:highlight>
            </a:endParaRPr>
          </a:p>
          <a:p>
            <a:pPr marL="0" lvl="0" indent="0" algn="l" rtl="0">
              <a:spcBef>
                <a:spcPts val="0"/>
              </a:spcBef>
              <a:spcAft>
                <a:spcPts val="0"/>
              </a:spcAft>
              <a:buNone/>
            </a:pPr>
            <a:r>
              <a:rPr lang="en" sz="1400">
                <a:solidFill>
                  <a:srgbClr val="434343"/>
                </a:solidFill>
                <a:highlight>
                  <a:srgbClr val="D9D9D9"/>
                </a:highlight>
              </a:rPr>
              <a:t>In th</a:t>
            </a:r>
            <a:r>
              <a:rPr lang="en" sz="1400">
                <a:solidFill>
                  <a:srgbClr val="4E4E51"/>
                </a:solidFill>
                <a:highlight>
                  <a:srgbClr val="D9D9D9"/>
                </a:highlight>
              </a:rPr>
              <a:t>e Carlisle Indian School Images you can see that Native Americans were changed to appear more American looking.</a:t>
            </a:r>
            <a:endParaRPr sz="1400">
              <a:solidFill>
                <a:srgbClr val="4E4E51"/>
              </a:solidFill>
              <a:highlight>
                <a:srgbClr val="D9D9D9"/>
              </a:highlight>
            </a:endParaRPr>
          </a:p>
          <a:p>
            <a:pPr marL="0" lvl="0" indent="0" algn="l" rtl="0">
              <a:spcBef>
                <a:spcPts val="0"/>
              </a:spcBef>
              <a:spcAft>
                <a:spcPts val="0"/>
              </a:spcAft>
              <a:buNone/>
            </a:pPr>
            <a:endParaRPr sz="1200">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p>
        </p:txBody>
      </p:sp>
      <p:sp>
        <p:nvSpPr>
          <p:cNvPr id="1210" name="Google Shape;1210;p15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56</a:t>
            </a:fld>
            <a:endParaRPr/>
          </a:p>
        </p:txBody>
      </p:sp>
      <p:pic>
        <p:nvPicPr>
          <p:cNvPr id="1211" name="Google Shape;1211;p153"/>
          <p:cNvPicPr preferRelativeResize="0"/>
          <p:nvPr/>
        </p:nvPicPr>
        <p:blipFill>
          <a:blip r:embed="rId3">
            <a:alphaModFix/>
          </a:blip>
          <a:stretch>
            <a:fillRect/>
          </a:stretch>
        </p:blipFill>
        <p:spPr>
          <a:xfrm>
            <a:off x="8289575" y="61225"/>
            <a:ext cx="754325" cy="747925"/>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1215"/>
        <p:cNvGrpSpPr/>
        <p:nvPr/>
      </p:nvGrpSpPr>
      <p:grpSpPr>
        <a:xfrm>
          <a:off x="0" y="0"/>
          <a:ext cx="0" cy="0"/>
          <a:chOff x="0" y="0"/>
          <a:chExt cx="0" cy="0"/>
        </a:xfrm>
      </p:grpSpPr>
      <p:sp>
        <p:nvSpPr>
          <p:cNvPr id="1216" name="Google Shape;1216;p154"/>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217" name="Google Shape;1217;p154"/>
          <p:cNvSpPr txBox="1">
            <a:spLocks noGrp="1"/>
          </p:cNvSpPr>
          <p:nvPr>
            <p:ph type="body" idx="1"/>
          </p:nvPr>
        </p:nvSpPr>
        <p:spPr>
          <a:xfrm>
            <a:off x="311700" y="785250"/>
            <a:ext cx="8520600" cy="348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rubric, how should the example below be scored? </a:t>
            </a:r>
            <a:endParaRPr/>
          </a:p>
          <a:p>
            <a:pPr marL="0" lvl="0" indent="0" algn="l" rtl="0">
              <a:spcBef>
                <a:spcPts val="0"/>
              </a:spcBef>
              <a:spcAft>
                <a:spcPts val="0"/>
              </a:spcAft>
              <a:buNone/>
            </a:pPr>
            <a:endParaRPr/>
          </a:p>
          <a:p>
            <a:pPr marL="0" lvl="0" indent="0" algn="l" rtl="0">
              <a:spcBef>
                <a:spcPts val="0"/>
              </a:spcBef>
              <a:spcAft>
                <a:spcPts val="0"/>
              </a:spcAft>
              <a:buNone/>
            </a:pPr>
            <a:r>
              <a:rPr lang="en"/>
              <a:t>Prompt: </a:t>
            </a:r>
            <a:r>
              <a:rPr lang="en">
                <a:solidFill>
                  <a:schemeClr val="dk2"/>
                </a:solidFill>
              </a:rPr>
              <a:t>Analyze the effects of westward expansion on Native Americans’ homeland and culture.</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sz="1300">
                <a:solidFill>
                  <a:schemeClr val="dk2"/>
                </a:solidFill>
              </a:rPr>
              <a:t>I</a:t>
            </a:r>
            <a:r>
              <a:rPr lang="en" sz="1400">
                <a:solidFill>
                  <a:schemeClr val="dk2"/>
                </a:solidFill>
              </a:rPr>
              <a:t>n the late 1800’s many Americans moved west for land. This movement affected Native Americans by taking their land, destroying their buffalo population, involving them in battles, and making them assimilate. When the government passed the Homestead Act and built the Transcontinental Railroad, this brought American settlers into the west.  Because of this movement, Native Americans were forced onto reservations. To try and prevent this Native Americans fought back and many died in battle. In the Battle of Little BigHorn, Indians fought back and massacred American troops, but in most battles such as Sand Creek and Wounded Knee, Native Americans were massacred. When Americans went west they also destroyed the buffalo population. This caused them to not have the necessary things they needed to survive like shelter, food and weapons. </a:t>
            </a:r>
            <a:endParaRPr sz="1400">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p>
        </p:txBody>
      </p:sp>
      <p:sp>
        <p:nvSpPr>
          <p:cNvPr id="1218" name="Google Shape;1218;p15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57</a:t>
            </a:fld>
            <a:endParaRPr/>
          </a:p>
        </p:txBody>
      </p:sp>
      <p:pic>
        <p:nvPicPr>
          <p:cNvPr id="1219" name="Google Shape;1219;p154"/>
          <p:cNvPicPr preferRelativeResize="0"/>
          <p:nvPr/>
        </p:nvPicPr>
        <p:blipFill>
          <a:blip r:embed="rId3">
            <a:alphaModFix/>
          </a:blip>
          <a:stretch>
            <a:fillRect/>
          </a:stretch>
        </p:blipFill>
        <p:spPr>
          <a:xfrm>
            <a:off x="8353000" y="61200"/>
            <a:ext cx="706475" cy="651725"/>
          </a:xfrm>
          <a:prstGeom prst="rect">
            <a:avLst/>
          </a:prstGeom>
          <a:noFill/>
          <a:ln>
            <a:noFill/>
          </a:ln>
        </p:spPr>
      </p:pic>
      <p:sp>
        <p:nvSpPr>
          <p:cNvPr id="1220" name="Google Shape;1220;p154"/>
          <p:cNvSpPr txBox="1"/>
          <p:nvPr/>
        </p:nvSpPr>
        <p:spPr>
          <a:xfrm>
            <a:off x="4876800" y="4495800"/>
            <a:ext cx="3000000" cy="581700"/>
          </a:xfrm>
          <a:prstGeom prst="rect">
            <a:avLst/>
          </a:prstGeom>
          <a:noFill/>
          <a:ln>
            <a:noFill/>
          </a:ln>
        </p:spPr>
        <p:txBody>
          <a:bodyPr spcFirstLastPara="1" wrap="square" lIns="91425" tIns="91425" rIns="91425" bIns="91425" anchor="t" anchorCtr="0">
            <a:spAutoFit/>
          </a:bodyPr>
          <a:lstStyle/>
          <a:p>
            <a:pPr marL="0" lvl="0" indent="0" algn="r" rtl="0">
              <a:lnSpc>
                <a:spcPct val="115000"/>
              </a:lnSpc>
              <a:spcBef>
                <a:spcPts val="0"/>
              </a:spcBef>
              <a:spcAft>
                <a:spcPts val="1200"/>
              </a:spcAft>
              <a:buNone/>
            </a:pPr>
            <a:r>
              <a:rPr lang="en" sz="1200" b="1" u="sng">
                <a:solidFill>
                  <a:schemeClr val="lt1"/>
                </a:solidFill>
                <a:latin typeface="Public Sans"/>
                <a:ea typeface="Public Sans"/>
                <a:cs typeface="Public Sans"/>
                <a:sym typeface="Public Sans"/>
              </a:rPr>
              <a:t>classroomsupporttoolbox@la.gov</a:t>
            </a:r>
            <a:r>
              <a:rPr lang="en" sz="1200" b="1">
                <a:solidFill>
                  <a:schemeClr val="lt1"/>
                </a:solidFill>
                <a:latin typeface="Public Sans"/>
                <a:ea typeface="Public Sans"/>
                <a:cs typeface="Public Sans"/>
                <a:sym typeface="Public Sans"/>
              </a:rPr>
              <a:t>   </a:t>
            </a:r>
            <a:r>
              <a:rPr lang="en" sz="1200" b="1" u="sng">
                <a:solidFill>
                  <a:schemeClr val="lt1"/>
                </a:solidFill>
                <a:latin typeface="Public Sans"/>
                <a:ea typeface="Public Sans"/>
                <a:cs typeface="Public Sans"/>
                <a:sym typeface="Public Sans"/>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assessment@la.gov</a:t>
            </a: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1224"/>
        <p:cNvGrpSpPr/>
        <p:nvPr/>
      </p:nvGrpSpPr>
      <p:grpSpPr>
        <a:xfrm>
          <a:off x="0" y="0"/>
          <a:ext cx="0" cy="0"/>
          <a:chOff x="0" y="0"/>
          <a:chExt cx="0" cy="0"/>
        </a:xfrm>
      </p:grpSpPr>
      <p:sp>
        <p:nvSpPr>
          <p:cNvPr id="1225" name="Google Shape;1225;p155"/>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226" name="Google Shape;1226;p155"/>
          <p:cNvSpPr txBox="1">
            <a:spLocks noGrp="1"/>
          </p:cNvSpPr>
          <p:nvPr>
            <p:ph type="body" idx="1"/>
          </p:nvPr>
        </p:nvSpPr>
        <p:spPr>
          <a:xfrm>
            <a:off x="311700" y="712925"/>
            <a:ext cx="8237100" cy="362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rubric, how should the example below be scored? </a:t>
            </a:r>
            <a:endParaRPr/>
          </a:p>
          <a:p>
            <a:pPr marL="0" lvl="0" indent="0" algn="l" rtl="0">
              <a:spcBef>
                <a:spcPts val="0"/>
              </a:spcBef>
              <a:spcAft>
                <a:spcPts val="0"/>
              </a:spcAft>
              <a:buNone/>
            </a:pPr>
            <a:endParaRPr/>
          </a:p>
          <a:p>
            <a:pPr marL="0" lvl="0" indent="0" algn="l" rtl="0">
              <a:spcBef>
                <a:spcPts val="0"/>
              </a:spcBef>
              <a:spcAft>
                <a:spcPts val="0"/>
              </a:spcAft>
              <a:buNone/>
            </a:pPr>
            <a:r>
              <a:rPr lang="en"/>
              <a:t>Prompt: </a:t>
            </a:r>
            <a:r>
              <a:rPr lang="en">
                <a:solidFill>
                  <a:schemeClr val="dk2"/>
                </a:solidFill>
              </a:rPr>
              <a:t>Analyze the effects of westward expansion on Native American homelands and cultures.</a:t>
            </a:r>
            <a:endParaRPr>
              <a:solidFill>
                <a:schemeClr val="dk2"/>
              </a:solidFill>
            </a:endParaRPr>
          </a:p>
          <a:p>
            <a:pPr marL="0" lvl="0" indent="0" algn="l" rtl="0">
              <a:spcBef>
                <a:spcPts val="0"/>
              </a:spcBef>
              <a:spcAft>
                <a:spcPts val="0"/>
              </a:spcAft>
              <a:buNone/>
            </a:pPr>
            <a:endParaRPr sz="1000">
              <a:solidFill>
                <a:schemeClr val="dk2"/>
              </a:solidFill>
            </a:endParaRPr>
          </a:p>
          <a:p>
            <a:pPr marL="0" lvl="0" indent="0" algn="l" rtl="0">
              <a:spcBef>
                <a:spcPts val="0"/>
              </a:spcBef>
              <a:spcAft>
                <a:spcPts val="0"/>
              </a:spcAft>
              <a:buNone/>
            </a:pPr>
            <a:r>
              <a:rPr lang="en" sz="1350">
                <a:solidFill>
                  <a:schemeClr val="dk2"/>
                </a:solidFill>
                <a:highlight>
                  <a:schemeClr val="accent4"/>
                </a:highlight>
              </a:rPr>
              <a:t>In the late 1800’s many Americans moved west for land. This movement affected Native Americans by taking their land, destroying their buffalo population, involving them in battles, and making them assimilate. </a:t>
            </a:r>
            <a:r>
              <a:rPr lang="en" sz="1350">
                <a:solidFill>
                  <a:schemeClr val="dk2"/>
                </a:solidFill>
                <a:highlight>
                  <a:schemeClr val="accent6"/>
                </a:highlight>
              </a:rPr>
              <a:t>When the government passed the Homestead Act and built the Transcontinental Railroad, this brought American settlers into the west.  Because of this movement, Native Americans were forced onto reservations. </a:t>
            </a:r>
            <a:r>
              <a:rPr lang="en" sz="1350">
                <a:solidFill>
                  <a:schemeClr val="dk2"/>
                </a:solidFill>
                <a:highlight>
                  <a:schemeClr val="accent2"/>
                </a:highlight>
              </a:rPr>
              <a:t>To try and prevent this Native Americans fought back and many died in battle. In the Battle of Little BigHorn, Indians fought back and massacred American troops, but in most battles such as Sand Creek and Wounded Knee, Native Americans were massacred. </a:t>
            </a:r>
            <a:r>
              <a:rPr lang="en" sz="1350">
                <a:solidFill>
                  <a:schemeClr val="dk2"/>
                </a:solidFill>
                <a:highlight>
                  <a:schemeClr val="accent6"/>
                </a:highlight>
              </a:rPr>
              <a:t>When Americans went west they also destroyed the buffalo population</a:t>
            </a:r>
            <a:r>
              <a:rPr lang="en" sz="1350">
                <a:solidFill>
                  <a:schemeClr val="dk2"/>
                </a:solidFill>
                <a:highlight>
                  <a:schemeClr val="accent2"/>
                </a:highlight>
              </a:rPr>
              <a:t>. This caused them to not have the necessary things they needed to survive like shelter, food and weapons.</a:t>
            </a:r>
            <a:r>
              <a:rPr lang="en" sz="1350">
                <a:solidFill>
                  <a:schemeClr val="dk2"/>
                </a:solidFill>
                <a:highlight>
                  <a:schemeClr val="accent6"/>
                </a:highlight>
              </a:rPr>
              <a:t> </a:t>
            </a:r>
            <a:endParaRPr sz="1350">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p>
        </p:txBody>
      </p:sp>
      <p:sp>
        <p:nvSpPr>
          <p:cNvPr id="1227" name="Google Shape;1227;p155"/>
          <p:cNvSpPr txBox="1">
            <a:spLocks noGrp="1"/>
          </p:cNvSpPr>
          <p:nvPr>
            <p:ph type="subTitle" idx="2"/>
          </p:nvPr>
        </p:nvSpPr>
        <p:spPr>
          <a:xfrm>
            <a:off x="4326150" y="4471950"/>
            <a:ext cx="32337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50" b="1" u="sng"/>
              <a:t>classroomsupporttoolbox@la.gov</a:t>
            </a:r>
            <a:r>
              <a:rPr lang="en" sz="1250" b="1"/>
              <a:t>   </a:t>
            </a:r>
            <a:r>
              <a:rPr lang="en" sz="1250" b="1" u="sng">
                <a:hlinkClick r:id="rId3"/>
              </a:rPr>
              <a:t>assessment@la.gov</a:t>
            </a:r>
            <a:endParaRPr sz="1250" b="1"/>
          </a:p>
          <a:p>
            <a:pPr marL="0" lvl="0" indent="0" algn="r" rtl="0">
              <a:spcBef>
                <a:spcPts val="1200"/>
              </a:spcBef>
              <a:spcAft>
                <a:spcPts val="1200"/>
              </a:spcAft>
              <a:buNone/>
            </a:pPr>
            <a:endParaRPr/>
          </a:p>
        </p:txBody>
      </p:sp>
      <p:sp>
        <p:nvSpPr>
          <p:cNvPr id="1228" name="Google Shape;1228;p15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58</a:t>
            </a:fld>
            <a:endParaRPr/>
          </a:p>
        </p:txBody>
      </p:sp>
      <p:pic>
        <p:nvPicPr>
          <p:cNvPr id="1229" name="Google Shape;1229;p155"/>
          <p:cNvPicPr preferRelativeResize="0"/>
          <p:nvPr/>
        </p:nvPicPr>
        <p:blipFill>
          <a:blip r:embed="rId4">
            <a:alphaModFix/>
          </a:blip>
          <a:stretch>
            <a:fillRect/>
          </a:stretch>
        </p:blipFill>
        <p:spPr>
          <a:xfrm>
            <a:off x="8353000" y="61200"/>
            <a:ext cx="706475" cy="651725"/>
          </a:xfrm>
          <a:prstGeom prst="rect">
            <a:avLst/>
          </a:prstGeom>
          <a:noFill/>
          <a:ln>
            <a:noFill/>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1233"/>
        <p:cNvGrpSpPr/>
        <p:nvPr/>
      </p:nvGrpSpPr>
      <p:grpSpPr>
        <a:xfrm>
          <a:off x="0" y="0"/>
          <a:ext cx="0" cy="0"/>
          <a:chOff x="0" y="0"/>
          <a:chExt cx="0" cy="0"/>
        </a:xfrm>
      </p:grpSpPr>
      <p:sp>
        <p:nvSpPr>
          <p:cNvPr id="1234" name="Google Shape;1234;p15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235" name="Google Shape;1235;p156"/>
          <p:cNvSpPr txBox="1">
            <a:spLocks noGrp="1"/>
          </p:cNvSpPr>
          <p:nvPr>
            <p:ph type="body" idx="1"/>
          </p:nvPr>
        </p:nvSpPr>
        <p:spPr>
          <a:xfrm>
            <a:off x="311700" y="785250"/>
            <a:ext cx="85206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rubric, how should the example below be scored? </a:t>
            </a:r>
            <a:endParaRPr/>
          </a:p>
          <a:p>
            <a:pPr marL="0" lvl="0" indent="0" algn="l" rtl="0">
              <a:spcBef>
                <a:spcPts val="0"/>
              </a:spcBef>
              <a:spcAft>
                <a:spcPts val="0"/>
              </a:spcAft>
              <a:buNone/>
            </a:pPr>
            <a:endParaRPr/>
          </a:p>
          <a:p>
            <a:pPr marL="0" lvl="0" indent="0" algn="l" rtl="0">
              <a:spcBef>
                <a:spcPts val="0"/>
              </a:spcBef>
              <a:spcAft>
                <a:spcPts val="0"/>
              </a:spcAft>
              <a:buNone/>
            </a:pPr>
            <a:r>
              <a:rPr lang="en"/>
              <a:t>Prompt: </a:t>
            </a:r>
            <a:r>
              <a:rPr lang="en">
                <a:solidFill>
                  <a:schemeClr val="dk2"/>
                </a:solidFill>
              </a:rPr>
              <a:t>Analyze the effects of westward expansion on Native American homelands and cultures.</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sz="1400">
                <a:solidFill>
                  <a:schemeClr val="dk2"/>
                </a:solidFill>
              </a:rPr>
              <a:t>When the government passed the Homestead Act and built the Transcontinental Railroad, this brought American settlers into the west.  Because of this movement, many Native Americans died in battles.</a:t>
            </a:r>
            <a:endParaRPr sz="1400">
              <a:solidFill>
                <a:schemeClr val="dk2"/>
              </a:solidFill>
            </a:endParaRPr>
          </a:p>
          <a:p>
            <a:pPr marL="0" lvl="0" indent="0" algn="l" rtl="0">
              <a:spcBef>
                <a:spcPts val="0"/>
              </a:spcBef>
              <a:spcAft>
                <a:spcPts val="0"/>
              </a:spcAft>
              <a:buNone/>
            </a:pPr>
            <a:r>
              <a:rPr lang="en" sz="1400">
                <a:solidFill>
                  <a:schemeClr val="dk2"/>
                </a:solidFill>
              </a:rPr>
              <a:t>In source 1, Chief Joseph talks about all of the Native Americans that died in battles. Another way that Native Americans were affected was by Americans trying to assimilate them. </a:t>
            </a:r>
            <a:endParaRPr sz="1400">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p>
        </p:txBody>
      </p:sp>
      <p:sp>
        <p:nvSpPr>
          <p:cNvPr id="1236" name="Google Shape;1236;p156"/>
          <p:cNvSpPr txBox="1">
            <a:spLocks noGrp="1"/>
          </p:cNvSpPr>
          <p:nvPr>
            <p:ph type="subTitle" idx="2"/>
          </p:nvPr>
        </p:nvSpPr>
        <p:spPr>
          <a:xfrm>
            <a:off x="4365000" y="4464175"/>
            <a:ext cx="32337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50" b="1" u="sng"/>
              <a:t>classroomsupporttoolbox@la.gov</a:t>
            </a:r>
            <a:r>
              <a:rPr lang="en" sz="1250" b="1"/>
              <a:t>   </a:t>
            </a:r>
            <a:r>
              <a:rPr lang="en" sz="1250" b="1" u="sng">
                <a:hlinkClick r:id="rId3"/>
              </a:rPr>
              <a:t>assessment@la.gov</a:t>
            </a:r>
            <a:endParaRPr sz="1250" b="1"/>
          </a:p>
          <a:p>
            <a:pPr marL="0" lvl="0" indent="0" algn="r" rtl="0">
              <a:spcBef>
                <a:spcPts val="1200"/>
              </a:spcBef>
              <a:spcAft>
                <a:spcPts val="1200"/>
              </a:spcAft>
              <a:buNone/>
            </a:pPr>
            <a:endParaRPr/>
          </a:p>
        </p:txBody>
      </p:sp>
      <p:sp>
        <p:nvSpPr>
          <p:cNvPr id="1237" name="Google Shape;1237;p15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59</a:t>
            </a:fld>
            <a:endParaRPr/>
          </a:p>
        </p:txBody>
      </p:sp>
      <p:pic>
        <p:nvPicPr>
          <p:cNvPr id="1238" name="Google Shape;1238;p156"/>
          <p:cNvPicPr preferRelativeResize="0"/>
          <p:nvPr/>
        </p:nvPicPr>
        <p:blipFill>
          <a:blip r:embed="rId4">
            <a:alphaModFix/>
          </a:blip>
          <a:stretch>
            <a:fillRect/>
          </a:stretch>
        </p:blipFill>
        <p:spPr>
          <a:xfrm>
            <a:off x="8189825" y="88950"/>
            <a:ext cx="706475" cy="6517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22"/>
        <p:cNvGrpSpPr/>
        <p:nvPr/>
      </p:nvGrpSpPr>
      <p:grpSpPr>
        <a:xfrm>
          <a:off x="0" y="0"/>
          <a:ext cx="0" cy="0"/>
          <a:chOff x="0" y="0"/>
          <a:chExt cx="0" cy="0"/>
        </a:xfrm>
      </p:grpSpPr>
      <p:sp>
        <p:nvSpPr>
          <p:cNvPr id="723" name="Google Shape;723;p10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Timeline and Background</a:t>
            </a:r>
            <a:endParaRPr>
              <a:solidFill>
                <a:schemeClr val="dk1"/>
              </a:solidFill>
            </a:endParaRPr>
          </a:p>
        </p:txBody>
      </p:sp>
      <p:sp>
        <p:nvSpPr>
          <p:cNvPr id="724" name="Google Shape;724;p103"/>
          <p:cNvSpPr txBox="1">
            <a:spLocks noGrp="1"/>
          </p:cNvSpPr>
          <p:nvPr>
            <p:ph type="body" idx="1"/>
          </p:nvPr>
        </p:nvSpPr>
        <p:spPr>
          <a:xfrm>
            <a:off x="311700" y="3347500"/>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600">
                <a:solidFill>
                  <a:schemeClr val="dk2"/>
                </a:solidFill>
              </a:rPr>
              <a:t>Through field-testing and feedback from various committees, it was determined that there was a need for a resource outlining best practices when using the LEAP 4 point CR and ER rubrics in a classroom setting. </a:t>
            </a:r>
            <a:endParaRPr sz="1600">
              <a:solidFill>
                <a:schemeClr val="dk2"/>
              </a:solidFill>
            </a:endParaRPr>
          </a:p>
        </p:txBody>
      </p:sp>
      <p:sp>
        <p:nvSpPr>
          <p:cNvPr id="725" name="Google Shape;725;p10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sp>
        <p:nvSpPr>
          <p:cNvPr id="726" name="Google Shape;726;p103"/>
          <p:cNvSpPr/>
          <p:nvPr/>
        </p:nvSpPr>
        <p:spPr>
          <a:xfrm>
            <a:off x="554821" y="886043"/>
            <a:ext cx="1497600" cy="581100"/>
          </a:xfrm>
          <a:prstGeom prst="roundRect">
            <a:avLst>
              <a:gd name="adj" fmla="val 16667"/>
            </a:avLst>
          </a:prstGeom>
          <a:solidFill>
            <a:srgbClr val="EBE8EE"/>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Topic and Source Proposal and Review</a:t>
            </a:r>
            <a:endParaRPr sz="1200" b="1" i="0" u="none" strike="noStrike" cap="none">
              <a:solidFill>
                <a:srgbClr val="4D4D4F"/>
              </a:solidFill>
              <a:latin typeface="Public Sans"/>
              <a:ea typeface="Public Sans"/>
              <a:cs typeface="Public Sans"/>
              <a:sym typeface="Public Sans"/>
            </a:endParaRPr>
          </a:p>
        </p:txBody>
      </p:sp>
      <p:sp>
        <p:nvSpPr>
          <p:cNvPr id="727" name="Google Shape;727;p103"/>
          <p:cNvSpPr/>
          <p:nvPr/>
        </p:nvSpPr>
        <p:spPr>
          <a:xfrm>
            <a:off x="3601478" y="872933"/>
            <a:ext cx="1497600" cy="581100"/>
          </a:xfrm>
          <a:prstGeom prst="roundRect">
            <a:avLst>
              <a:gd name="adj" fmla="val 16667"/>
            </a:avLst>
          </a:prstGeom>
          <a:solidFill>
            <a:srgbClr val="F9EDE9"/>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Source Review Committee Meeting(s)</a:t>
            </a:r>
            <a:endParaRPr sz="1200" b="1" i="0" u="none" strike="noStrike" cap="none">
              <a:solidFill>
                <a:srgbClr val="4D4D4F"/>
              </a:solidFill>
              <a:latin typeface="Public Sans"/>
              <a:ea typeface="Public Sans"/>
              <a:cs typeface="Public Sans"/>
              <a:sym typeface="Public Sans"/>
            </a:endParaRPr>
          </a:p>
        </p:txBody>
      </p:sp>
      <p:cxnSp>
        <p:nvCxnSpPr>
          <p:cNvPr id="728" name="Google Shape;728;p103"/>
          <p:cNvCxnSpPr/>
          <p:nvPr/>
        </p:nvCxnSpPr>
        <p:spPr>
          <a:xfrm>
            <a:off x="2690864" y="1193604"/>
            <a:ext cx="449100" cy="1500"/>
          </a:xfrm>
          <a:prstGeom prst="straightConnector1">
            <a:avLst/>
          </a:prstGeom>
          <a:noFill/>
          <a:ln w="19050" cap="flat" cmpd="sng">
            <a:solidFill>
              <a:srgbClr val="4D4D4F"/>
            </a:solidFill>
            <a:prstDash val="solid"/>
            <a:round/>
            <a:headEnd type="none" w="sm" len="sm"/>
            <a:tailEnd type="triangle" w="med" len="med"/>
          </a:ln>
        </p:spPr>
      </p:cxnSp>
      <p:cxnSp>
        <p:nvCxnSpPr>
          <p:cNvPr id="729" name="Google Shape;729;p103"/>
          <p:cNvCxnSpPr/>
          <p:nvPr/>
        </p:nvCxnSpPr>
        <p:spPr>
          <a:xfrm>
            <a:off x="5666014" y="1162204"/>
            <a:ext cx="449100" cy="1500"/>
          </a:xfrm>
          <a:prstGeom prst="straightConnector1">
            <a:avLst/>
          </a:prstGeom>
          <a:noFill/>
          <a:ln w="19050" cap="flat" cmpd="sng">
            <a:solidFill>
              <a:srgbClr val="4D4D4F"/>
            </a:solidFill>
            <a:prstDash val="solid"/>
            <a:round/>
            <a:headEnd type="none" w="sm" len="sm"/>
            <a:tailEnd type="triangle" w="med" len="med"/>
          </a:ln>
        </p:spPr>
      </p:cxnSp>
      <p:grpSp>
        <p:nvGrpSpPr>
          <p:cNvPr id="730" name="Google Shape;730;p103"/>
          <p:cNvGrpSpPr/>
          <p:nvPr/>
        </p:nvGrpSpPr>
        <p:grpSpPr>
          <a:xfrm>
            <a:off x="1140195" y="2291448"/>
            <a:ext cx="6561447" cy="283292"/>
            <a:chOff x="1257438" y="5037952"/>
            <a:chExt cx="6675600" cy="372900"/>
          </a:xfrm>
        </p:grpSpPr>
        <p:cxnSp>
          <p:nvCxnSpPr>
            <p:cNvPr id="731" name="Google Shape;731;p103"/>
            <p:cNvCxnSpPr/>
            <p:nvPr/>
          </p:nvCxnSpPr>
          <p:spPr>
            <a:xfrm flipH="1">
              <a:off x="1257438" y="5190352"/>
              <a:ext cx="6675600" cy="220500"/>
            </a:xfrm>
            <a:prstGeom prst="bentConnector3">
              <a:avLst>
                <a:gd name="adj1" fmla="val 50000"/>
              </a:avLst>
            </a:prstGeom>
            <a:noFill/>
            <a:ln w="19050" cap="flat" cmpd="sng">
              <a:solidFill>
                <a:srgbClr val="4D4D4F"/>
              </a:solidFill>
              <a:prstDash val="solid"/>
              <a:round/>
              <a:headEnd type="none" w="sm" len="sm"/>
              <a:tailEnd type="triangle" w="med" len="med"/>
            </a:ln>
          </p:spPr>
        </p:cxnSp>
        <p:cxnSp>
          <p:nvCxnSpPr>
            <p:cNvPr id="732" name="Google Shape;732;p103"/>
            <p:cNvCxnSpPr/>
            <p:nvPr/>
          </p:nvCxnSpPr>
          <p:spPr>
            <a:xfrm rot="10800000">
              <a:off x="7933038" y="5037952"/>
              <a:ext cx="0" cy="152400"/>
            </a:xfrm>
            <a:prstGeom prst="straightConnector1">
              <a:avLst/>
            </a:prstGeom>
            <a:noFill/>
            <a:ln w="19050" cap="flat" cmpd="sng">
              <a:solidFill>
                <a:srgbClr val="4D4D4F"/>
              </a:solidFill>
              <a:prstDash val="solid"/>
              <a:round/>
              <a:headEnd type="none" w="sm" len="sm"/>
              <a:tailEnd type="none" w="sm" len="sm"/>
            </a:ln>
          </p:spPr>
        </p:cxnSp>
      </p:grpSp>
      <p:grpSp>
        <p:nvGrpSpPr>
          <p:cNvPr id="733" name="Google Shape;733;p103"/>
          <p:cNvGrpSpPr/>
          <p:nvPr/>
        </p:nvGrpSpPr>
        <p:grpSpPr>
          <a:xfrm>
            <a:off x="1162507" y="1416067"/>
            <a:ext cx="6561447" cy="283292"/>
            <a:chOff x="1257438" y="5037952"/>
            <a:chExt cx="6675600" cy="372900"/>
          </a:xfrm>
        </p:grpSpPr>
        <p:cxnSp>
          <p:nvCxnSpPr>
            <p:cNvPr id="734" name="Google Shape;734;p103"/>
            <p:cNvCxnSpPr/>
            <p:nvPr/>
          </p:nvCxnSpPr>
          <p:spPr>
            <a:xfrm flipH="1">
              <a:off x="1257438" y="5190352"/>
              <a:ext cx="6675600" cy="220500"/>
            </a:xfrm>
            <a:prstGeom prst="bentConnector3">
              <a:avLst>
                <a:gd name="adj1" fmla="val 50000"/>
              </a:avLst>
            </a:prstGeom>
            <a:noFill/>
            <a:ln w="19050" cap="flat" cmpd="sng">
              <a:solidFill>
                <a:srgbClr val="4D4D4F"/>
              </a:solidFill>
              <a:prstDash val="solid"/>
              <a:round/>
              <a:headEnd type="none" w="sm" len="sm"/>
              <a:tailEnd type="triangle" w="med" len="med"/>
            </a:ln>
          </p:spPr>
        </p:cxnSp>
        <p:cxnSp>
          <p:nvCxnSpPr>
            <p:cNvPr id="735" name="Google Shape;735;p103"/>
            <p:cNvCxnSpPr/>
            <p:nvPr/>
          </p:nvCxnSpPr>
          <p:spPr>
            <a:xfrm rot="10800000">
              <a:off x="7933038" y="5037952"/>
              <a:ext cx="0" cy="152400"/>
            </a:xfrm>
            <a:prstGeom prst="straightConnector1">
              <a:avLst/>
            </a:prstGeom>
            <a:noFill/>
            <a:ln w="19050" cap="flat" cmpd="sng">
              <a:solidFill>
                <a:srgbClr val="4D4D4F"/>
              </a:solidFill>
              <a:prstDash val="solid"/>
              <a:round/>
              <a:headEnd type="none" w="sm" len="sm"/>
              <a:tailEnd type="none" w="sm" len="sm"/>
            </a:ln>
          </p:spPr>
        </p:cxnSp>
      </p:grpSp>
      <p:sp>
        <p:nvSpPr>
          <p:cNvPr id="736" name="Google Shape;736;p103"/>
          <p:cNvSpPr/>
          <p:nvPr/>
        </p:nvSpPr>
        <p:spPr>
          <a:xfrm>
            <a:off x="8260922" y="2351533"/>
            <a:ext cx="374400" cy="288900"/>
          </a:xfrm>
          <a:prstGeom prst="star5">
            <a:avLst>
              <a:gd name="adj" fmla="val 0"/>
              <a:gd name="hf" fmla="val 105146"/>
              <a:gd name="vf" fmla="val 110557"/>
            </a:avLst>
          </a:prstGeom>
          <a:solidFill>
            <a:srgbClr val="FFC000"/>
          </a:solidFill>
          <a:ln>
            <a:noFill/>
          </a:ln>
        </p:spPr>
        <p:txBody>
          <a:bodyPr spcFirstLastPara="1" wrap="square" lIns="45700" tIns="49300" rIns="45700" bIns="49300" anchor="ctr" anchorCtr="0">
            <a:noAutofit/>
          </a:bodyPr>
          <a:lstStyle/>
          <a:p>
            <a:pPr marL="0" marR="0" lvl="0" indent="0" algn="l" rtl="0">
              <a:lnSpc>
                <a:spcPct val="90000"/>
              </a:lnSpc>
              <a:spcBef>
                <a:spcPts val="0"/>
              </a:spcBef>
              <a:spcAft>
                <a:spcPts val="0"/>
              </a:spcAft>
              <a:buClr>
                <a:srgbClr val="000000"/>
              </a:buClr>
              <a:buSzPts val="1400"/>
              <a:buFont typeface="Arial"/>
              <a:buNone/>
            </a:pPr>
            <a:endParaRPr sz="1400" b="1" i="0" u="none" strike="noStrike" cap="none">
              <a:solidFill>
                <a:srgbClr val="FFFFFF"/>
              </a:solidFill>
              <a:latin typeface="Calibri"/>
              <a:ea typeface="Calibri"/>
              <a:cs typeface="Calibri"/>
              <a:sym typeface="Calibri"/>
            </a:endParaRPr>
          </a:p>
        </p:txBody>
      </p:sp>
      <p:sp>
        <p:nvSpPr>
          <p:cNvPr id="737" name="Google Shape;737;p103"/>
          <p:cNvSpPr/>
          <p:nvPr/>
        </p:nvSpPr>
        <p:spPr>
          <a:xfrm>
            <a:off x="6763025" y="2593725"/>
            <a:ext cx="1602000" cy="659400"/>
          </a:xfrm>
          <a:prstGeom prst="roundRect">
            <a:avLst>
              <a:gd name="adj" fmla="val 16667"/>
            </a:avLst>
          </a:prstGeom>
          <a:solidFill>
            <a:srgbClr val="EBE8EE"/>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Operational Test Bank Approval or Rejection</a:t>
            </a:r>
            <a:endParaRPr sz="1200" b="1" i="0" u="none" strike="noStrike" cap="none">
              <a:solidFill>
                <a:srgbClr val="4D4D4F"/>
              </a:solidFill>
              <a:latin typeface="Public Sans"/>
              <a:ea typeface="Public Sans"/>
              <a:cs typeface="Public Sans"/>
              <a:sym typeface="Public Sans"/>
            </a:endParaRPr>
          </a:p>
        </p:txBody>
      </p:sp>
      <p:sp>
        <p:nvSpPr>
          <p:cNvPr id="738" name="Google Shape;738;p103"/>
          <p:cNvSpPr/>
          <p:nvPr/>
        </p:nvSpPr>
        <p:spPr>
          <a:xfrm>
            <a:off x="6789944" y="828150"/>
            <a:ext cx="1497600" cy="581100"/>
          </a:xfrm>
          <a:prstGeom prst="roundRect">
            <a:avLst>
              <a:gd name="adj" fmla="val 16667"/>
            </a:avLst>
          </a:prstGeom>
          <a:solidFill>
            <a:srgbClr val="EBE8EE"/>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Source Updates and Approval</a:t>
            </a:r>
            <a:endParaRPr sz="1200" b="1" i="0" u="none" strike="noStrike" cap="none">
              <a:solidFill>
                <a:srgbClr val="4D4D4F"/>
              </a:solidFill>
              <a:latin typeface="Public Sans"/>
              <a:ea typeface="Public Sans"/>
              <a:cs typeface="Public Sans"/>
              <a:sym typeface="Public Sans"/>
            </a:endParaRPr>
          </a:p>
        </p:txBody>
      </p:sp>
      <p:sp>
        <p:nvSpPr>
          <p:cNvPr id="739" name="Google Shape;739;p103"/>
          <p:cNvSpPr/>
          <p:nvPr/>
        </p:nvSpPr>
        <p:spPr>
          <a:xfrm>
            <a:off x="530025" y="1778300"/>
            <a:ext cx="1542600" cy="581100"/>
          </a:xfrm>
          <a:prstGeom prst="roundRect">
            <a:avLst>
              <a:gd name="adj" fmla="val 16667"/>
            </a:avLst>
          </a:prstGeom>
          <a:solidFill>
            <a:srgbClr val="EBE8EE"/>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Item Development and Review</a:t>
            </a:r>
            <a:endParaRPr sz="1200" b="1" i="0" u="none" strike="noStrike" cap="none">
              <a:solidFill>
                <a:srgbClr val="4D4D4F"/>
              </a:solidFill>
              <a:latin typeface="Public Sans"/>
              <a:ea typeface="Public Sans"/>
              <a:cs typeface="Public Sans"/>
              <a:sym typeface="Public Sans"/>
            </a:endParaRPr>
          </a:p>
        </p:txBody>
      </p:sp>
      <p:sp>
        <p:nvSpPr>
          <p:cNvPr id="740" name="Google Shape;740;p103"/>
          <p:cNvSpPr/>
          <p:nvPr/>
        </p:nvSpPr>
        <p:spPr>
          <a:xfrm>
            <a:off x="3556475" y="1692975"/>
            <a:ext cx="1542600" cy="581100"/>
          </a:xfrm>
          <a:prstGeom prst="roundRect">
            <a:avLst>
              <a:gd name="adj" fmla="val 16667"/>
            </a:avLst>
          </a:prstGeom>
          <a:solidFill>
            <a:srgbClr val="F9EDE9"/>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Item Review Committee Meeting(s)</a:t>
            </a:r>
            <a:endParaRPr sz="1200" b="1" i="0" u="none" strike="noStrike" cap="none">
              <a:solidFill>
                <a:srgbClr val="4D4D4F"/>
              </a:solidFill>
              <a:latin typeface="Public Sans"/>
              <a:ea typeface="Public Sans"/>
              <a:cs typeface="Public Sans"/>
              <a:sym typeface="Public Sans"/>
            </a:endParaRPr>
          </a:p>
        </p:txBody>
      </p:sp>
      <p:sp>
        <p:nvSpPr>
          <p:cNvPr id="741" name="Google Shape;741;p103"/>
          <p:cNvSpPr/>
          <p:nvPr/>
        </p:nvSpPr>
        <p:spPr>
          <a:xfrm>
            <a:off x="6763017" y="1696574"/>
            <a:ext cx="1497600" cy="581100"/>
          </a:xfrm>
          <a:prstGeom prst="roundRect">
            <a:avLst>
              <a:gd name="adj" fmla="val 16667"/>
            </a:avLst>
          </a:prstGeom>
          <a:solidFill>
            <a:srgbClr val="EBE8EE"/>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Item Updates and Approval</a:t>
            </a:r>
            <a:endParaRPr sz="1200" b="1" i="0" u="none" strike="noStrike" cap="none">
              <a:solidFill>
                <a:srgbClr val="4D4D4F"/>
              </a:solidFill>
              <a:latin typeface="Public Sans"/>
              <a:ea typeface="Public Sans"/>
              <a:cs typeface="Public Sans"/>
              <a:sym typeface="Public Sans"/>
            </a:endParaRPr>
          </a:p>
        </p:txBody>
      </p:sp>
      <p:cxnSp>
        <p:nvCxnSpPr>
          <p:cNvPr id="742" name="Google Shape;742;p103"/>
          <p:cNvCxnSpPr/>
          <p:nvPr/>
        </p:nvCxnSpPr>
        <p:spPr>
          <a:xfrm>
            <a:off x="2671384" y="1934920"/>
            <a:ext cx="449100" cy="1500"/>
          </a:xfrm>
          <a:prstGeom prst="straightConnector1">
            <a:avLst/>
          </a:prstGeom>
          <a:noFill/>
          <a:ln w="19050" cap="flat" cmpd="sng">
            <a:solidFill>
              <a:srgbClr val="4D4D4F"/>
            </a:solidFill>
            <a:prstDash val="solid"/>
            <a:round/>
            <a:headEnd type="none" w="sm" len="sm"/>
            <a:tailEnd type="triangle" w="med" len="med"/>
          </a:ln>
        </p:spPr>
      </p:cxnSp>
      <p:cxnSp>
        <p:nvCxnSpPr>
          <p:cNvPr id="743" name="Google Shape;743;p103"/>
          <p:cNvCxnSpPr/>
          <p:nvPr/>
        </p:nvCxnSpPr>
        <p:spPr>
          <a:xfrm>
            <a:off x="5666031" y="1951730"/>
            <a:ext cx="449100" cy="1500"/>
          </a:xfrm>
          <a:prstGeom prst="straightConnector1">
            <a:avLst/>
          </a:prstGeom>
          <a:noFill/>
          <a:ln w="19050" cap="flat" cmpd="sng">
            <a:solidFill>
              <a:srgbClr val="4D4D4F"/>
            </a:solidFill>
            <a:prstDash val="solid"/>
            <a:round/>
            <a:headEnd type="none" w="sm" len="sm"/>
            <a:tailEnd type="triangle" w="med" len="med"/>
          </a:ln>
        </p:spPr>
      </p:cxnSp>
      <p:sp>
        <p:nvSpPr>
          <p:cNvPr id="744" name="Google Shape;744;p103"/>
          <p:cNvSpPr/>
          <p:nvPr/>
        </p:nvSpPr>
        <p:spPr>
          <a:xfrm>
            <a:off x="474525" y="2670575"/>
            <a:ext cx="1497600" cy="581100"/>
          </a:xfrm>
          <a:prstGeom prst="roundRect">
            <a:avLst>
              <a:gd name="adj" fmla="val 16667"/>
            </a:avLst>
          </a:prstGeom>
          <a:solidFill>
            <a:srgbClr val="EBE8EE"/>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300" b="1" i="0" u="none" strike="noStrike" cap="none">
                <a:solidFill>
                  <a:srgbClr val="4D4D4F"/>
                </a:solidFill>
                <a:latin typeface="Public Sans"/>
                <a:ea typeface="Public Sans"/>
                <a:cs typeface="Public Sans"/>
                <a:sym typeface="Public Sans"/>
              </a:rPr>
              <a:t>Field Testing</a:t>
            </a:r>
            <a:endParaRPr sz="1300" b="1" i="0" u="none" strike="noStrike" cap="none">
              <a:solidFill>
                <a:srgbClr val="4D4D4F"/>
              </a:solidFill>
              <a:latin typeface="Public Sans"/>
              <a:ea typeface="Public Sans"/>
              <a:cs typeface="Public Sans"/>
              <a:sym typeface="Public Sans"/>
            </a:endParaRPr>
          </a:p>
        </p:txBody>
      </p:sp>
      <p:sp>
        <p:nvSpPr>
          <p:cNvPr id="745" name="Google Shape;745;p103"/>
          <p:cNvSpPr/>
          <p:nvPr/>
        </p:nvSpPr>
        <p:spPr>
          <a:xfrm>
            <a:off x="2623025" y="2592125"/>
            <a:ext cx="1542600" cy="659400"/>
          </a:xfrm>
          <a:prstGeom prst="roundRect">
            <a:avLst>
              <a:gd name="adj" fmla="val 16667"/>
            </a:avLst>
          </a:prstGeom>
          <a:solidFill>
            <a:srgbClr val="F9EDE9"/>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Rangefinding</a:t>
            </a:r>
            <a:endParaRPr sz="1200" b="1">
              <a:solidFill>
                <a:srgbClr val="4D4D4F"/>
              </a:solidFill>
              <a:latin typeface="Public Sans"/>
              <a:ea typeface="Public Sans"/>
              <a:cs typeface="Public Sans"/>
              <a:sym typeface="Public Sans"/>
            </a:endParaRPr>
          </a:p>
          <a:p>
            <a:pPr marL="0" marR="0" lvl="0" indent="-57150" algn="ctr" rtl="0">
              <a:lnSpc>
                <a:spcPct val="90000"/>
              </a:lnSpc>
              <a:spcBef>
                <a:spcPts val="0"/>
              </a:spcBef>
              <a:spcAft>
                <a:spcPts val="0"/>
              </a:spcAft>
              <a:buClr>
                <a:srgbClr val="000000"/>
              </a:buClr>
              <a:buSzPts val="1400"/>
              <a:buFont typeface="Arial"/>
              <a:buNone/>
            </a:pPr>
            <a:r>
              <a:rPr lang="en" sz="1200" b="1" i="0" u="none" strike="noStrike" cap="none">
                <a:solidFill>
                  <a:srgbClr val="4D4D4F"/>
                </a:solidFill>
                <a:latin typeface="Public Sans"/>
                <a:ea typeface="Public Sans"/>
                <a:cs typeface="Public Sans"/>
                <a:sym typeface="Public Sans"/>
              </a:rPr>
              <a:t>Committee Meeting(s) </a:t>
            </a:r>
            <a:endParaRPr sz="1200" b="1" i="0" u="none" strike="noStrike" cap="none">
              <a:solidFill>
                <a:srgbClr val="4D4D4F"/>
              </a:solidFill>
              <a:latin typeface="Public Sans"/>
              <a:ea typeface="Public Sans"/>
              <a:cs typeface="Public Sans"/>
              <a:sym typeface="Public Sans"/>
            </a:endParaRPr>
          </a:p>
        </p:txBody>
      </p:sp>
      <p:sp>
        <p:nvSpPr>
          <p:cNvPr id="746" name="Google Shape;746;p103"/>
          <p:cNvSpPr/>
          <p:nvPr/>
        </p:nvSpPr>
        <p:spPr>
          <a:xfrm>
            <a:off x="4771825" y="2600875"/>
            <a:ext cx="1497600" cy="659400"/>
          </a:xfrm>
          <a:prstGeom prst="roundRect">
            <a:avLst>
              <a:gd name="adj" fmla="val 16667"/>
            </a:avLst>
          </a:prstGeom>
          <a:solidFill>
            <a:srgbClr val="F9EDE9"/>
          </a:solidFill>
          <a:ln w="19050"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l" rtl="0">
              <a:lnSpc>
                <a:spcPct val="90000"/>
              </a:lnSpc>
              <a:spcBef>
                <a:spcPts val="0"/>
              </a:spcBef>
              <a:spcAft>
                <a:spcPts val="0"/>
              </a:spcAft>
              <a:buClr>
                <a:srgbClr val="000000"/>
              </a:buClr>
              <a:buSzPts val="1400"/>
              <a:buFont typeface="Arial"/>
              <a:buNone/>
            </a:pPr>
            <a:r>
              <a:rPr lang="en" b="1">
                <a:solidFill>
                  <a:srgbClr val="4D4D4F"/>
                </a:solidFill>
                <a:latin typeface="Calibri"/>
                <a:ea typeface="Calibri"/>
                <a:cs typeface="Calibri"/>
                <a:sym typeface="Calibri"/>
              </a:rPr>
              <a:t>           </a:t>
            </a:r>
            <a:r>
              <a:rPr lang="en" sz="1300" b="1">
                <a:solidFill>
                  <a:srgbClr val="4D4D4F"/>
                </a:solidFill>
                <a:latin typeface="Calibri"/>
                <a:ea typeface="Calibri"/>
                <a:cs typeface="Calibri"/>
                <a:sym typeface="Calibri"/>
              </a:rPr>
              <a:t> </a:t>
            </a:r>
            <a:r>
              <a:rPr lang="en" sz="1300" b="1" i="0" u="none" strike="noStrike" cap="none">
                <a:solidFill>
                  <a:srgbClr val="4D4D4F"/>
                </a:solidFill>
                <a:latin typeface="Public Sans"/>
                <a:ea typeface="Public Sans"/>
                <a:cs typeface="Public Sans"/>
                <a:sym typeface="Public Sans"/>
              </a:rPr>
              <a:t>Data </a:t>
            </a:r>
            <a:endParaRPr sz="1300" b="1" i="0" u="none" strike="noStrike" cap="none">
              <a:solidFill>
                <a:srgbClr val="4D4D4F"/>
              </a:solidFill>
              <a:latin typeface="Public Sans"/>
              <a:ea typeface="Public Sans"/>
              <a:cs typeface="Public Sans"/>
              <a:sym typeface="Public Sans"/>
            </a:endParaRPr>
          </a:p>
          <a:p>
            <a:pPr marL="0" marR="0" lvl="0" indent="0" algn="ctr" rtl="0">
              <a:lnSpc>
                <a:spcPct val="90000"/>
              </a:lnSpc>
              <a:spcBef>
                <a:spcPts val="0"/>
              </a:spcBef>
              <a:spcAft>
                <a:spcPts val="0"/>
              </a:spcAft>
              <a:buClr>
                <a:srgbClr val="000000"/>
              </a:buClr>
              <a:buSzPts val="1400"/>
              <a:buFont typeface="Arial"/>
              <a:buNone/>
            </a:pPr>
            <a:r>
              <a:rPr lang="en" sz="1300" b="1" i="0" u="none" strike="noStrike" cap="none">
                <a:solidFill>
                  <a:srgbClr val="4D4D4F"/>
                </a:solidFill>
                <a:latin typeface="Public Sans"/>
                <a:ea typeface="Public Sans"/>
                <a:cs typeface="Public Sans"/>
                <a:sym typeface="Public Sans"/>
              </a:rPr>
              <a:t>Review</a:t>
            </a:r>
            <a:endParaRPr sz="1300" b="1" i="0" u="none" strike="noStrike" cap="none">
              <a:solidFill>
                <a:srgbClr val="4D4D4F"/>
              </a:solidFill>
              <a:latin typeface="Public Sans"/>
              <a:ea typeface="Public Sans"/>
              <a:cs typeface="Public Sans"/>
              <a:sym typeface="Public Sans"/>
            </a:endParaRPr>
          </a:p>
        </p:txBody>
      </p:sp>
      <p:cxnSp>
        <p:nvCxnSpPr>
          <p:cNvPr id="747" name="Google Shape;747;p103"/>
          <p:cNvCxnSpPr/>
          <p:nvPr/>
        </p:nvCxnSpPr>
        <p:spPr>
          <a:xfrm>
            <a:off x="2045381" y="2844443"/>
            <a:ext cx="449100" cy="1500"/>
          </a:xfrm>
          <a:prstGeom prst="straightConnector1">
            <a:avLst/>
          </a:prstGeom>
          <a:noFill/>
          <a:ln w="19050" cap="flat" cmpd="sng">
            <a:solidFill>
              <a:srgbClr val="4D4D4F"/>
            </a:solidFill>
            <a:prstDash val="solid"/>
            <a:round/>
            <a:headEnd type="none" w="sm" len="sm"/>
            <a:tailEnd type="triangle" w="med" len="med"/>
          </a:ln>
        </p:spPr>
      </p:cxnSp>
      <p:cxnSp>
        <p:nvCxnSpPr>
          <p:cNvPr id="748" name="Google Shape;748;p103"/>
          <p:cNvCxnSpPr/>
          <p:nvPr/>
        </p:nvCxnSpPr>
        <p:spPr>
          <a:xfrm>
            <a:off x="4237135" y="2844449"/>
            <a:ext cx="449100" cy="1500"/>
          </a:xfrm>
          <a:prstGeom prst="straightConnector1">
            <a:avLst/>
          </a:prstGeom>
          <a:noFill/>
          <a:ln w="19050" cap="flat" cmpd="sng">
            <a:solidFill>
              <a:srgbClr val="4D4D4F"/>
            </a:solidFill>
            <a:prstDash val="solid"/>
            <a:round/>
            <a:headEnd type="none" w="sm" len="sm"/>
            <a:tailEnd type="triangle" w="med" len="med"/>
          </a:ln>
        </p:spPr>
      </p:cxnSp>
      <p:cxnSp>
        <p:nvCxnSpPr>
          <p:cNvPr id="749" name="Google Shape;749;p103"/>
          <p:cNvCxnSpPr/>
          <p:nvPr/>
        </p:nvCxnSpPr>
        <p:spPr>
          <a:xfrm>
            <a:off x="6291673" y="2844443"/>
            <a:ext cx="449100" cy="1500"/>
          </a:xfrm>
          <a:prstGeom prst="straightConnector1">
            <a:avLst/>
          </a:prstGeom>
          <a:noFill/>
          <a:ln w="19050" cap="flat" cmpd="sng">
            <a:solidFill>
              <a:srgbClr val="4D4D4F"/>
            </a:solidFill>
            <a:prstDash val="solid"/>
            <a:round/>
            <a:headEnd type="none" w="sm" len="sm"/>
            <a:tailEnd type="triangle" w="med" len="med"/>
          </a:ln>
        </p:spPr>
      </p:cxnSp>
      <p:sp>
        <p:nvSpPr>
          <p:cNvPr id="750" name="Google Shape;750;p103"/>
          <p:cNvSpPr/>
          <p:nvPr/>
        </p:nvSpPr>
        <p:spPr>
          <a:xfrm>
            <a:off x="3792523" y="2778550"/>
            <a:ext cx="343800" cy="289200"/>
          </a:xfrm>
          <a:prstGeom prst="star5">
            <a:avLst>
              <a:gd name="adj" fmla="val 19098"/>
              <a:gd name="hf" fmla="val 105146"/>
              <a:gd name="vf" fmla="val 110557"/>
            </a:avLst>
          </a:prstGeom>
          <a:solidFill>
            <a:srgbClr val="FF9900"/>
          </a:solidFill>
          <a:ln w="9525"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1" i="0" u="none" strike="noStrike" cap="none">
              <a:solidFill>
                <a:srgbClr val="FFFFFF"/>
              </a:solidFill>
              <a:latin typeface="Calibri"/>
              <a:ea typeface="Calibri"/>
              <a:cs typeface="Calibri"/>
              <a:sym typeface="Calibri"/>
            </a:endParaRPr>
          </a:p>
        </p:txBody>
      </p:sp>
      <p:sp>
        <p:nvSpPr>
          <p:cNvPr id="751" name="Google Shape;751;p103"/>
          <p:cNvSpPr/>
          <p:nvPr/>
        </p:nvSpPr>
        <p:spPr>
          <a:xfrm>
            <a:off x="5807412" y="2778699"/>
            <a:ext cx="374400" cy="288900"/>
          </a:xfrm>
          <a:prstGeom prst="star5">
            <a:avLst>
              <a:gd name="adj" fmla="val 19098"/>
              <a:gd name="hf" fmla="val 105146"/>
              <a:gd name="vf" fmla="val 110557"/>
            </a:avLst>
          </a:prstGeom>
          <a:solidFill>
            <a:srgbClr val="FF9900"/>
          </a:solidFill>
          <a:ln w="9525"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1" i="0" u="none" strike="noStrike" cap="none">
              <a:solidFill>
                <a:srgbClr val="FFFFFF"/>
              </a:solidFill>
              <a:latin typeface="Calibri"/>
              <a:ea typeface="Calibri"/>
              <a:cs typeface="Calibri"/>
              <a:sym typeface="Calibri"/>
            </a:endParaRPr>
          </a:p>
        </p:txBody>
      </p:sp>
      <p:sp>
        <p:nvSpPr>
          <p:cNvPr id="752" name="Google Shape;752;p103"/>
          <p:cNvSpPr/>
          <p:nvPr/>
        </p:nvSpPr>
        <p:spPr>
          <a:xfrm>
            <a:off x="1746725" y="2844431"/>
            <a:ext cx="374700" cy="289200"/>
          </a:xfrm>
          <a:prstGeom prst="star5">
            <a:avLst>
              <a:gd name="adj" fmla="val 19098"/>
              <a:gd name="hf" fmla="val 105146"/>
              <a:gd name="vf" fmla="val 110557"/>
            </a:avLst>
          </a:prstGeom>
          <a:solidFill>
            <a:srgbClr val="FF9900"/>
          </a:solidFill>
          <a:ln w="9525" cap="flat" cmpd="sng">
            <a:solidFill>
              <a:srgbClr val="000000"/>
            </a:solidFill>
            <a:prstDash val="solid"/>
            <a:round/>
            <a:headEnd type="none" w="sm" len="sm"/>
            <a:tailEnd type="none" w="sm" len="sm"/>
          </a:ln>
        </p:spPr>
        <p:txBody>
          <a:bodyPr spcFirstLastPara="1" wrap="square" lIns="45700" tIns="49300" rIns="45700" bIns="49300" anchor="ctr" anchorCtr="0">
            <a:noAutofit/>
          </a:bodyPr>
          <a:lstStyle/>
          <a:p>
            <a:pPr marL="0" marR="0" lvl="0" indent="0" algn="ctr" rtl="0">
              <a:lnSpc>
                <a:spcPct val="90000"/>
              </a:lnSpc>
              <a:spcBef>
                <a:spcPts val="0"/>
              </a:spcBef>
              <a:spcAft>
                <a:spcPts val="0"/>
              </a:spcAft>
              <a:buClr>
                <a:srgbClr val="000000"/>
              </a:buClr>
              <a:buSzPts val="1400"/>
              <a:buFont typeface="Arial"/>
              <a:buNone/>
            </a:pPr>
            <a:endParaRPr sz="1400" b="1" i="0" u="none" strike="noStrike" cap="none">
              <a:solidFill>
                <a:srgbClr val="FFFFFF"/>
              </a:solidFill>
              <a:latin typeface="Calibri"/>
              <a:ea typeface="Calibri"/>
              <a:cs typeface="Calibri"/>
              <a:sym typeface="Calibri"/>
            </a:endParaRPr>
          </a:p>
        </p:txBody>
      </p:sp>
      <p:pic>
        <p:nvPicPr>
          <p:cNvPr id="753" name="Google Shape;753;p103"/>
          <p:cNvPicPr preferRelativeResize="0"/>
          <p:nvPr/>
        </p:nvPicPr>
        <p:blipFill>
          <a:blip r:embed="rId3">
            <a:alphaModFix/>
          </a:blip>
          <a:stretch>
            <a:fillRect/>
          </a:stretch>
        </p:blipFill>
        <p:spPr>
          <a:xfrm>
            <a:off x="8287550" y="38748"/>
            <a:ext cx="778975" cy="775652"/>
          </a:xfrm>
          <a:prstGeom prst="rect">
            <a:avLst/>
          </a:prstGeom>
          <a:noFill/>
          <a:ln>
            <a:noFill/>
          </a:ln>
        </p:spPr>
      </p:pic>
      <p:sp>
        <p:nvSpPr>
          <p:cNvPr id="754" name="Google Shape;754;p103"/>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1242"/>
        <p:cNvGrpSpPr/>
        <p:nvPr/>
      </p:nvGrpSpPr>
      <p:grpSpPr>
        <a:xfrm>
          <a:off x="0" y="0"/>
          <a:ext cx="0" cy="0"/>
          <a:chOff x="0" y="0"/>
          <a:chExt cx="0" cy="0"/>
        </a:xfrm>
      </p:grpSpPr>
      <p:sp>
        <p:nvSpPr>
          <p:cNvPr id="1243" name="Google Shape;1243;p157"/>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How would you score this response?</a:t>
            </a:r>
            <a:endParaRPr/>
          </a:p>
        </p:txBody>
      </p:sp>
      <p:sp>
        <p:nvSpPr>
          <p:cNvPr id="1244" name="Google Shape;1244;p157"/>
          <p:cNvSpPr txBox="1">
            <a:spLocks noGrp="1"/>
          </p:cNvSpPr>
          <p:nvPr>
            <p:ph type="body" idx="1"/>
          </p:nvPr>
        </p:nvSpPr>
        <p:spPr>
          <a:xfrm>
            <a:off x="311700" y="785250"/>
            <a:ext cx="85206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According to the rubric, how should the example below be scored? </a:t>
            </a:r>
            <a:endParaRPr/>
          </a:p>
          <a:p>
            <a:pPr marL="0" lvl="0" indent="0" algn="l" rtl="0">
              <a:spcBef>
                <a:spcPts val="0"/>
              </a:spcBef>
              <a:spcAft>
                <a:spcPts val="0"/>
              </a:spcAft>
              <a:buNone/>
            </a:pPr>
            <a:endParaRPr/>
          </a:p>
          <a:p>
            <a:pPr marL="0" lvl="0" indent="0" algn="l" rtl="0">
              <a:spcBef>
                <a:spcPts val="0"/>
              </a:spcBef>
              <a:spcAft>
                <a:spcPts val="0"/>
              </a:spcAft>
              <a:buNone/>
            </a:pPr>
            <a:r>
              <a:rPr lang="en"/>
              <a:t>Prompt: </a:t>
            </a:r>
            <a:r>
              <a:rPr lang="en">
                <a:solidFill>
                  <a:schemeClr val="dk2"/>
                </a:solidFill>
              </a:rPr>
              <a:t>Analyze the effects of westward expansion on Native American homelands and cultures.</a:t>
            </a: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r>
              <a:rPr lang="en" sz="1400">
                <a:solidFill>
                  <a:schemeClr val="dk2"/>
                </a:solidFill>
                <a:highlight>
                  <a:schemeClr val="accent4"/>
                </a:highlight>
              </a:rPr>
              <a:t>When the government passed the Homestead Act and built the Transcontinental Railroad, this brought American settlers into the west.  Because of this movement, many Native Americans died in battles.</a:t>
            </a:r>
            <a:endParaRPr sz="1400">
              <a:solidFill>
                <a:schemeClr val="dk2"/>
              </a:solidFill>
              <a:highlight>
                <a:schemeClr val="accent4"/>
              </a:highlight>
            </a:endParaRPr>
          </a:p>
          <a:p>
            <a:pPr marL="0" lvl="0" indent="0" algn="l" rtl="0">
              <a:spcBef>
                <a:spcPts val="0"/>
              </a:spcBef>
              <a:spcAft>
                <a:spcPts val="0"/>
              </a:spcAft>
              <a:buNone/>
            </a:pPr>
            <a:r>
              <a:rPr lang="en" sz="1400">
                <a:solidFill>
                  <a:schemeClr val="dk2"/>
                </a:solidFill>
                <a:highlight>
                  <a:srgbClr val="D9D9D9"/>
                </a:highlight>
              </a:rPr>
              <a:t>In source 1, Chief Joseph talks about all of the Native Americans that died in battles. Another way that Native Americans were affected was by Americans trying to assimilate them. </a:t>
            </a:r>
            <a:endParaRPr sz="1400">
              <a:solidFill>
                <a:schemeClr val="dk2"/>
              </a:solidFill>
              <a:highlight>
                <a:srgbClr val="D9D9D9"/>
              </a:highlight>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solidFill>
                <a:schemeClr val="dk2"/>
              </a:solidFill>
            </a:endParaRPr>
          </a:p>
          <a:p>
            <a:pPr marL="0" lvl="0" indent="0" algn="l" rtl="0">
              <a:spcBef>
                <a:spcPts val="0"/>
              </a:spcBef>
              <a:spcAft>
                <a:spcPts val="0"/>
              </a:spcAft>
              <a:buNone/>
            </a:pPr>
            <a:endParaRPr/>
          </a:p>
        </p:txBody>
      </p:sp>
      <p:sp>
        <p:nvSpPr>
          <p:cNvPr id="1245" name="Google Shape;1245;p157"/>
          <p:cNvSpPr txBox="1">
            <a:spLocks noGrp="1"/>
          </p:cNvSpPr>
          <p:nvPr>
            <p:ph type="subTitle" idx="2"/>
          </p:nvPr>
        </p:nvSpPr>
        <p:spPr>
          <a:xfrm>
            <a:off x="4365000" y="4464175"/>
            <a:ext cx="32337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sz="1250" b="1" u="sng"/>
              <a:t>classroomsupporttoolbox@la.gov</a:t>
            </a:r>
            <a:r>
              <a:rPr lang="en" sz="1250" b="1"/>
              <a:t>   </a:t>
            </a:r>
            <a:r>
              <a:rPr lang="en" sz="1250" b="1" u="sng">
                <a:hlinkClick r:id="rId3"/>
              </a:rPr>
              <a:t>assessment@la.gov</a:t>
            </a:r>
            <a:endParaRPr sz="1250" b="1"/>
          </a:p>
          <a:p>
            <a:pPr marL="0" lvl="0" indent="0" algn="r" rtl="0">
              <a:spcBef>
                <a:spcPts val="1200"/>
              </a:spcBef>
              <a:spcAft>
                <a:spcPts val="1200"/>
              </a:spcAft>
              <a:buNone/>
            </a:pPr>
            <a:endParaRPr/>
          </a:p>
        </p:txBody>
      </p:sp>
      <p:sp>
        <p:nvSpPr>
          <p:cNvPr id="1246" name="Google Shape;1246;p157"/>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60</a:t>
            </a:fld>
            <a:endParaRPr/>
          </a:p>
        </p:txBody>
      </p:sp>
      <p:pic>
        <p:nvPicPr>
          <p:cNvPr id="1247" name="Google Shape;1247;p157"/>
          <p:cNvPicPr preferRelativeResize="0"/>
          <p:nvPr/>
        </p:nvPicPr>
        <p:blipFill>
          <a:blip r:embed="rId4">
            <a:alphaModFix/>
          </a:blip>
          <a:stretch>
            <a:fillRect/>
          </a:stretch>
        </p:blipFill>
        <p:spPr>
          <a:xfrm>
            <a:off x="8189825" y="88950"/>
            <a:ext cx="706475" cy="651725"/>
          </a:xfrm>
          <a:prstGeom prst="rect">
            <a:avLst/>
          </a:prstGeom>
          <a:noFill/>
          <a:ln>
            <a:noFill/>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1251"/>
        <p:cNvGrpSpPr/>
        <p:nvPr/>
      </p:nvGrpSpPr>
      <p:grpSpPr>
        <a:xfrm>
          <a:off x="0" y="0"/>
          <a:ext cx="0" cy="0"/>
          <a:chOff x="0" y="0"/>
          <a:chExt cx="0" cy="0"/>
        </a:xfrm>
      </p:grpSpPr>
      <p:sp>
        <p:nvSpPr>
          <p:cNvPr id="1252" name="Google Shape;1252;p158"/>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Implement Learning</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1253" name="Google Shape;1253;p158"/>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December 2024</a:t>
            </a:r>
            <a:endParaRPr/>
          </a:p>
        </p:txBody>
      </p:sp>
      <p:sp>
        <p:nvSpPr>
          <p:cNvPr id="1254" name="Google Shape;1254;p158"/>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61</a:t>
            </a:fld>
            <a:endParaRPr/>
          </a:p>
        </p:txBody>
      </p:sp>
      <p:pic>
        <p:nvPicPr>
          <p:cNvPr id="1255" name="Google Shape;1255;p158"/>
          <p:cNvPicPr preferRelativeResize="0"/>
          <p:nvPr/>
        </p:nvPicPr>
        <p:blipFill>
          <a:blip r:embed="rId3">
            <a:alphaModFix/>
          </a:blip>
          <a:stretch>
            <a:fillRect/>
          </a:stretch>
        </p:blipFill>
        <p:spPr>
          <a:xfrm>
            <a:off x="546750" y="1533275"/>
            <a:ext cx="1504900" cy="1318175"/>
          </a:xfrm>
          <a:prstGeom prst="rect">
            <a:avLst/>
          </a:prstGeom>
          <a:noFill/>
          <a:ln>
            <a:noFill/>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1259"/>
        <p:cNvGrpSpPr/>
        <p:nvPr/>
      </p:nvGrpSpPr>
      <p:grpSpPr>
        <a:xfrm>
          <a:off x="0" y="0"/>
          <a:ext cx="0" cy="0"/>
          <a:chOff x="0" y="0"/>
          <a:chExt cx="0" cy="0"/>
        </a:xfrm>
      </p:grpSpPr>
      <p:sp>
        <p:nvSpPr>
          <p:cNvPr id="1260" name="Google Shape;1260;p159"/>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 the Prompt and Rubric</a:t>
            </a:r>
            <a:endParaRPr/>
          </a:p>
        </p:txBody>
      </p:sp>
      <p:sp>
        <p:nvSpPr>
          <p:cNvPr id="1261" name="Google Shape;1261;p159"/>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Use your note catcher to complete the tasks below:</a:t>
            </a:r>
            <a:endParaRPr/>
          </a:p>
          <a:p>
            <a:pPr marL="0" lvl="0" indent="0" algn="l" rtl="0">
              <a:spcBef>
                <a:spcPts val="0"/>
              </a:spcBef>
              <a:spcAft>
                <a:spcPts val="0"/>
              </a:spcAft>
              <a:buNone/>
            </a:pPr>
            <a:endParaRPr/>
          </a:p>
          <a:p>
            <a:pPr marL="0" lvl="0" indent="0" algn="l" rtl="0">
              <a:spcBef>
                <a:spcPts val="0"/>
              </a:spcBef>
              <a:spcAft>
                <a:spcPts val="0"/>
              </a:spcAft>
              <a:buNone/>
            </a:pPr>
            <a:r>
              <a:rPr lang="en"/>
              <a:t>Prompt: How did the construction of the Grand Canal through China help solve some of the difficulty of governing such a large area?</a:t>
            </a:r>
            <a:endParaRPr/>
          </a:p>
          <a:p>
            <a:pPr marL="0" lvl="0" indent="0" algn="l" rtl="0">
              <a:spcBef>
                <a:spcPts val="0"/>
              </a:spcBef>
              <a:spcAft>
                <a:spcPts val="0"/>
              </a:spcAft>
              <a:buNone/>
            </a:pPr>
            <a:endParaRPr/>
          </a:p>
          <a:p>
            <a:pPr marL="457200" lvl="0" indent="-342900" algn="l" rtl="0">
              <a:spcBef>
                <a:spcPts val="0"/>
              </a:spcBef>
              <a:spcAft>
                <a:spcPts val="0"/>
              </a:spcAft>
              <a:buClr>
                <a:srgbClr val="4E4E51"/>
              </a:buClr>
              <a:buSzPts val="1800"/>
              <a:buAutoNum type="arabicPeriod"/>
            </a:pPr>
            <a:r>
              <a:rPr lang="en"/>
              <a:t>Adapt the prompt to correlate with either the ER or CR LEAP Assessment Rubric. </a:t>
            </a:r>
            <a:endParaRPr/>
          </a:p>
          <a:p>
            <a:pPr marL="0" lvl="0" indent="0" algn="l" rtl="0">
              <a:spcBef>
                <a:spcPts val="0"/>
              </a:spcBef>
              <a:spcAft>
                <a:spcPts val="0"/>
              </a:spcAft>
              <a:buNone/>
            </a:pPr>
            <a:endParaRPr sz="900"/>
          </a:p>
          <a:p>
            <a:pPr marL="457200" lvl="0" indent="-342900" algn="l" rtl="0">
              <a:spcBef>
                <a:spcPts val="0"/>
              </a:spcBef>
              <a:spcAft>
                <a:spcPts val="0"/>
              </a:spcAft>
              <a:buClr>
                <a:srgbClr val="4E4E51"/>
              </a:buClr>
              <a:buSzPts val="1800"/>
              <a:buAutoNum type="arabicPeriod"/>
            </a:pPr>
            <a:r>
              <a:rPr lang="en"/>
              <a:t>Write the LEAP Assessment Rubric to correlate to the new prompt.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62" name="Google Shape;1262;p159"/>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62</a:t>
            </a:fld>
            <a:endParaRPr/>
          </a:p>
        </p:txBody>
      </p:sp>
      <p:pic>
        <p:nvPicPr>
          <p:cNvPr id="1263" name="Google Shape;1263;p159"/>
          <p:cNvPicPr preferRelativeResize="0"/>
          <p:nvPr/>
        </p:nvPicPr>
        <p:blipFill>
          <a:blip r:embed="rId3">
            <a:alphaModFix/>
          </a:blip>
          <a:stretch>
            <a:fillRect/>
          </a:stretch>
        </p:blipFill>
        <p:spPr>
          <a:xfrm>
            <a:off x="8195825" y="54675"/>
            <a:ext cx="819100" cy="793400"/>
          </a:xfrm>
          <a:prstGeom prst="rect">
            <a:avLst/>
          </a:prstGeom>
          <a:noFill/>
          <a:ln>
            <a:noFill/>
          </a:ln>
        </p:spPr>
      </p:pic>
      <p:sp>
        <p:nvSpPr>
          <p:cNvPr id="1264" name="Google Shape;1264;p159"/>
          <p:cNvSpPr txBox="1">
            <a:spLocks noGrp="1"/>
          </p:cNvSpPr>
          <p:nvPr>
            <p:ph type="subTitle" idx="2"/>
          </p:nvPr>
        </p:nvSpPr>
        <p:spPr>
          <a:xfrm>
            <a:off x="4572000"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b="1"/>
          </a:p>
          <a:p>
            <a:pPr marL="0" lvl="0" indent="0" algn="r" rtl="0">
              <a:spcBef>
                <a:spcPts val="1200"/>
              </a:spcBef>
              <a:spcAft>
                <a:spcPts val="1200"/>
              </a:spcAft>
              <a:buNone/>
            </a:pP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Shape 1268"/>
        <p:cNvGrpSpPr/>
        <p:nvPr/>
      </p:nvGrpSpPr>
      <p:grpSpPr>
        <a:xfrm>
          <a:off x="0" y="0"/>
          <a:ext cx="0" cy="0"/>
          <a:chOff x="0" y="0"/>
          <a:chExt cx="0" cy="0"/>
        </a:xfrm>
      </p:grpSpPr>
      <p:sp>
        <p:nvSpPr>
          <p:cNvPr id="1269" name="Google Shape;1269;p160"/>
          <p:cNvSpPr txBox="1">
            <a:spLocks noGrp="1"/>
          </p:cNvSpPr>
          <p:nvPr>
            <p:ph type="title"/>
          </p:nvPr>
        </p:nvSpPr>
        <p:spPr>
          <a:xfrm>
            <a:off x="311700" y="927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Adapt the Prompt and Rubric</a:t>
            </a:r>
            <a:endParaRPr/>
          </a:p>
        </p:txBody>
      </p:sp>
      <p:sp>
        <p:nvSpPr>
          <p:cNvPr id="1270" name="Google Shape;1270;p160"/>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Prompt: How did the construction of the Grand Canal through China help solve some of the difficulty of governing such a large area?</a:t>
            </a:r>
            <a:endParaRPr/>
          </a:p>
          <a:p>
            <a:pPr marL="0" lvl="0" indent="0" algn="l" rtl="0">
              <a:spcBef>
                <a:spcPts val="0"/>
              </a:spcBef>
              <a:spcAft>
                <a:spcPts val="0"/>
              </a:spcAft>
              <a:buNone/>
            </a:pPr>
            <a:endParaRPr/>
          </a:p>
          <a:p>
            <a:pPr marL="0" lvl="0" indent="0" algn="l" rtl="0">
              <a:spcBef>
                <a:spcPts val="0"/>
              </a:spcBef>
              <a:spcAft>
                <a:spcPts val="0"/>
              </a:spcAft>
              <a:buNone/>
            </a:pPr>
            <a:r>
              <a:rPr lang="en"/>
              <a:t>Are there any volunteers that would like to share their adapted prompt?</a:t>
            </a:r>
            <a:endParaRPr/>
          </a:p>
          <a:p>
            <a:pPr marL="0" lvl="0" indent="0" algn="l" rtl="0">
              <a:spcBef>
                <a:spcPts val="0"/>
              </a:spcBef>
              <a:spcAft>
                <a:spcPts val="0"/>
              </a:spcAft>
              <a:buNone/>
            </a:pPr>
            <a:endParaRPr/>
          </a:p>
          <a:p>
            <a:pPr marL="0" lvl="0" indent="0" algn="l" rtl="0">
              <a:spcBef>
                <a:spcPts val="0"/>
              </a:spcBef>
              <a:spcAft>
                <a:spcPts val="0"/>
              </a:spcAft>
              <a:buNone/>
            </a:pPr>
            <a:r>
              <a:rPr lang="en"/>
              <a:t>Take a minute to share and discuss with your neighbor.</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271" name="Google Shape;1271;p160"/>
          <p:cNvSpPr txBox="1">
            <a:spLocks noGrp="1"/>
          </p:cNvSpPr>
          <p:nvPr>
            <p:ph type="sldNum" idx="12"/>
          </p:nvPr>
        </p:nvSpPr>
        <p:spPr>
          <a:xfrm>
            <a:off x="8548658" y="46919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63</a:t>
            </a:fld>
            <a:endParaRPr/>
          </a:p>
        </p:txBody>
      </p:sp>
      <p:pic>
        <p:nvPicPr>
          <p:cNvPr id="1272" name="Google Shape;1272;p160"/>
          <p:cNvPicPr preferRelativeResize="0"/>
          <p:nvPr/>
        </p:nvPicPr>
        <p:blipFill>
          <a:blip r:embed="rId3">
            <a:alphaModFix/>
          </a:blip>
          <a:stretch>
            <a:fillRect/>
          </a:stretch>
        </p:blipFill>
        <p:spPr>
          <a:xfrm>
            <a:off x="8195825" y="54675"/>
            <a:ext cx="819100" cy="793400"/>
          </a:xfrm>
          <a:prstGeom prst="rect">
            <a:avLst/>
          </a:prstGeom>
          <a:noFill/>
          <a:ln>
            <a:noFill/>
          </a:ln>
        </p:spPr>
      </p:pic>
      <p:sp>
        <p:nvSpPr>
          <p:cNvPr id="1273" name="Google Shape;1273;p160"/>
          <p:cNvSpPr txBox="1">
            <a:spLocks noGrp="1"/>
          </p:cNvSpPr>
          <p:nvPr>
            <p:ph type="subTitle" idx="2"/>
          </p:nvPr>
        </p:nvSpPr>
        <p:spPr>
          <a:xfrm>
            <a:off x="4572000"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b="1"/>
          </a:p>
          <a:p>
            <a:pPr marL="0" lvl="0" indent="0" algn="r" rtl="0">
              <a:spcBef>
                <a:spcPts val="1200"/>
              </a:spcBef>
              <a:spcAft>
                <a:spcPts val="1200"/>
              </a:spcAft>
              <a:buNone/>
            </a:pPr>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1277"/>
        <p:cNvGrpSpPr/>
        <p:nvPr/>
      </p:nvGrpSpPr>
      <p:grpSpPr>
        <a:xfrm>
          <a:off x="0" y="0"/>
          <a:ext cx="0" cy="0"/>
          <a:chOff x="0" y="0"/>
          <a:chExt cx="0" cy="0"/>
        </a:xfrm>
      </p:grpSpPr>
      <p:sp>
        <p:nvSpPr>
          <p:cNvPr id="1278" name="Google Shape;1278;p161"/>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Assess Impact</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1279" name="Google Shape;1279;p161"/>
          <p:cNvSpPr txBox="1">
            <a:spLocks noGrp="1"/>
          </p:cNvSpPr>
          <p:nvPr>
            <p:ph type="subTitle" idx="1"/>
          </p:nvPr>
        </p:nvSpPr>
        <p:spPr>
          <a:xfrm>
            <a:off x="497917" y="4439425"/>
            <a:ext cx="3859200" cy="452400"/>
          </a:xfrm>
          <a:prstGeom prst="rect">
            <a:avLst/>
          </a:prstGeom>
        </p:spPr>
        <p:txBody>
          <a:bodyPr spcFirstLastPara="1" wrap="square" lIns="91425" tIns="91425" rIns="91425" bIns="91425" anchor="t" anchorCtr="0">
            <a:noAutofit/>
          </a:bodyPr>
          <a:lstStyle/>
          <a:p>
            <a:pPr marL="0" lvl="0" indent="0" algn="l" rtl="0">
              <a:spcBef>
                <a:spcPts val="0"/>
              </a:spcBef>
              <a:spcAft>
                <a:spcPts val="1200"/>
              </a:spcAft>
              <a:buNone/>
            </a:pPr>
            <a:r>
              <a:rPr lang="en"/>
              <a:t>December 2024</a:t>
            </a:r>
            <a:endParaRPr/>
          </a:p>
        </p:txBody>
      </p:sp>
      <p:sp>
        <p:nvSpPr>
          <p:cNvPr id="1280" name="Google Shape;1280;p161"/>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64</a:t>
            </a:fld>
            <a:endParaRPr/>
          </a:p>
        </p:txBody>
      </p:sp>
      <p:pic>
        <p:nvPicPr>
          <p:cNvPr id="1281" name="Google Shape;1281;p161"/>
          <p:cNvPicPr preferRelativeResize="0"/>
          <p:nvPr/>
        </p:nvPicPr>
        <p:blipFill rotWithShape="1">
          <a:blip r:embed="rId3">
            <a:alphaModFix/>
          </a:blip>
          <a:srcRect l="5461" r="8398" b="2752"/>
          <a:stretch/>
        </p:blipFill>
        <p:spPr>
          <a:xfrm>
            <a:off x="616775" y="1533275"/>
            <a:ext cx="1561800" cy="1573200"/>
          </a:xfrm>
          <a:prstGeom prst="ellipse">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1285"/>
        <p:cNvGrpSpPr/>
        <p:nvPr/>
      </p:nvGrpSpPr>
      <p:grpSpPr>
        <a:xfrm>
          <a:off x="0" y="0"/>
          <a:ext cx="0" cy="0"/>
          <a:chOff x="0" y="0"/>
          <a:chExt cx="0" cy="0"/>
        </a:xfrm>
      </p:grpSpPr>
      <p:sp>
        <p:nvSpPr>
          <p:cNvPr id="1286" name="Google Shape;1286;p162"/>
          <p:cNvSpPr txBox="1">
            <a:spLocks noGrp="1"/>
          </p:cNvSpPr>
          <p:nvPr>
            <p:ph type="subTitle" idx="3"/>
          </p:nvPr>
        </p:nvSpPr>
        <p:spPr>
          <a:xfrm>
            <a:off x="3033450" y="4721791"/>
            <a:ext cx="4524000" cy="235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287" name="Google Shape;1287;p162"/>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Reflection</a:t>
            </a:r>
            <a:endParaRPr/>
          </a:p>
        </p:txBody>
      </p:sp>
      <p:sp>
        <p:nvSpPr>
          <p:cNvPr id="1288" name="Google Shape;1288;p162"/>
          <p:cNvSpPr txBox="1">
            <a:spLocks noGrp="1"/>
          </p:cNvSpPr>
          <p:nvPr>
            <p:ph type="subTitle" idx="2"/>
          </p:nvPr>
        </p:nvSpPr>
        <p:spPr>
          <a:xfrm>
            <a:off x="2764450" y="4487500"/>
            <a:ext cx="4792800" cy="310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endParaRPr/>
          </a:p>
        </p:txBody>
      </p:sp>
      <p:sp>
        <p:nvSpPr>
          <p:cNvPr id="1289" name="Google Shape;1289;p162"/>
          <p:cNvSpPr txBox="1">
            <a:spLocks noGrp="1"/>
          </p:cNvSpPr>
          <p:nvPr>
            <p:ph type="body" idx="1"/>
          </p:nvPr>
        </p:nvSpPr>
        <p:spPr>
          <a:xfrm>
            <a:off x="311700" y="848075"/>
            <a:ext cx="8520600" cy="348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rgbClr val="000000"/>
                </a:solidFill>
              </a:rPr>
              <a:t>Take a moment to choose a question below and reflect with your partner. Share out your thoughts with the group.</a:t>
            </a:r>
            <a:endParaRPr>
              <a:solidFill>
                <a:srgbClr val="000000"/>
              </a:solidFill>
            </a:endParaRPr>
          </a:p>
          <a:p>
            <a:pPr marL="0" lvl="0" indent="0" algn="l" rtl="0">
              <a:spcBef>
                <a:spcPts val="0"/>
              </a:spcBef>
              <a:spcAft>
                <a:spcPts val="0"/>
              </a:spcAft>
              <a:buNone/>
            </a:pPr>
            <a:endParaRPr>
              <a:solidFill>
                <a:srgbClr val="000000"/>
              </a:solidFill>
            </a:endParaRPr>
          </a:p>
          <a:p>
            <a:pPr marL="457200" lvl="0" indent="-342900" algn="l" rtl="0">
              <a:spcBef>
                <a:spcPts val="0"/>
              </a:spcBef>
              <a:spcAft>
                <a:spcPts val="0"/>
              </a:spcAft>
              <a:buClr>
                <a:srgbClr val="000000"/>
              </a:buClr>
              <a:buSzPts val="1800"/>
              <a:buAutoNum type="arabicPeriod"/>
            </a:pPr>
            <a:r>
              <a:rPr lang="en">
                <a:solidFill>
                  <a:srgbClr val="000000"/>
                </a:solidFill>
              </a:rPr>
              <a:t>Why is today’s new learning important?</a:t>
            </a:r>
            <a:endParaRPr>
              <a:solidFill>
                <a:srgbClr val="000000"/>
              </a:solidFill>
            </a:endParaRPr>
          </a:p>
          <a:p>
            <a:pPr marL="457200" lvl="0" indent="-342900" algn="l" rtl="0">
              <a:spcBef>
                <a:spcPts val="1000"/>
              </a:spcBef>
              <a:spcAft>
                <a:spcPts val="0"/>
              </a:spcAft>
              <a:buClr>
                <a:srgbClr val="000000"/>
              </a:buClr>
              <a:buSzPts val="1800"/>
              <a:buAutoNum type="arabicPeriod"/>
            </a:pPr>
            <a:r>
              <a:rPr lang="en">
                <a:solidFill>
                  <a:srgbClr val="000000"/>
                </a:solidFill>
              </a:rPr>
              <a:t>How will we be able to assess the impact of today’s new learning? </a:t>
            </a:r>
            <a:endParaRPr>
              <a:solidFill>
                <a:srgbClr val="000000"/>
              </a:solidFill>
            </a:endParaRPr>
          </a:p>
          <a:p>
            <a:pPr marL="457200" lvl="0" indent="-342900" algn="l" rtl="0">
              <a:spcBef>
                <a:spcPts val="1000"/>
              </a:spcBef>
              <a:spcAft>
                <a:spcPts val="0"/>
              </a:spcAft>
              <a:buClr>
                <a:srgbClr val="000000"/>
              </a:buClr>
              <a:buSzPts val="1800"/>
              <a:buAutoNum type="arabicPeriod"/>
            </a:pPr>
            <a:r>
              <a:rPr lang="en">
                <a:solidFill>
                  <a:srgbClr val="000000"/>
                </a:solidFill>
              </a:rPr>
              <a:t>What do we hope to see as a result of today’s new learning?</a:t>
            </a:r>
            <a:endParaRPr>
              <a:solidFill>
                <a:srgbClr val="000000"/>
              </a:solidFill>
            </a:endParaRPr>
          </a:p>
          <a:p>
            <a:pPr marL="0" lvl="0" indent="0" algn="l" rtl="0">
              <a:spcBef>
                <a:spcPts val="1000"/>
              </a:spcBef>
              <a:spcAft>
                <a:spcPts val="0"/>
              </a:spcAft>
              <a:buNone/>
            </a:pPr>
            <a:endParaRPr/>
          </a:p>
        </p:txBody>
      </p:sp>
      <p:sp>
        <p:nvSpPr>
          <p:cNvPr id="1290" name="Google Shape;1290;p162"/>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65</a:t>
            </a:fld>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1294"/>
        <p:cNvGrpSpPr/>
        <p:nvPr/>
      </p:nvGrpSpPr>
      <p:grpSpPr>
        <a:xfrm>
          <a:off x="0" y="0"/>
          <a:ext cx="0" cy="0"/>
          <a:chOff x="0" y="0"/>
          <a:chExt cx="0" cy="0"/>
        </a:xfrm>
      </p:grpSpPr>
      <p:sp>
        <p:nvSpPr>
          <p:cNvPr id="1295" name="Google Shape;1295;p163"/>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Assessment Resources</a:t>
            </a:r>
            <a:endParaRPr>
              <a:solidFill>
                <a:schemeClr val="dk1"/>
              </a:solidFill>
            </a:endParaRPr>
          </a:p>
        </p:txBody>
      </p:sp>
      <p:sp>
        <p:nvSpPr>
          <p:cNvPr id="1296" name="Google Shape;1296;p163"/>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66</a:t>
            </a:fld>
            <a:endParaRPr/>
          </a:p>
        </p:txBody>
      </p:sp>
      <p:graphicFrame>
        <p:nvGraphicFramePr>
          <p:cNvPr id="1297" name="Google Shape;1297;p163"/>
          <p:cNvGraphicFramePr/>
          <p:nvPr/>
        </p:nvGraphicFramePr>
        <p:xfrm>
          <a:off x="513113" y="979588"/>
          <a:ext cx="3000000" cy="3000000"/>
        </p:xfrm>
        <a:graphic>
          <a:graphicData uri="http://schemas.openxmlformats.org/drawingml/2006/table">
            <a:tbl>
              <a:tblPr>
                <a:noFill/>
                <a:tableStyleId>{2F291333-5F76-443D-B948-7BEC18E367F0}</a:tableStyleId>
              </a:tblPr>
              <a:tblGrid>
                <a:gridCol w="1869675">
                  <a:extLst>
                    <a:ext uri="{9D8B030D-6E8A-4147-A177-3AD203B41FA5}">
                      <a16:colId xmlns:a16="http://schemas.microsoft.com/office/drawing/2014/main" val="20000"/>
                    </a:ext>
                  </a:extLst>
                </a:gridCol>
                <a:gridCol w="5885200">
                  <a:extLst>
                    <a:ext uri="{9D8B030D-6E8A-4147-A177-3AD203B41FA5}">
                      <a16:colId xmlns:a16="http://schemas.microsoft.com/office/drawing/2014/main" val="20001"/>
                    </a:ext>
                  </a:extLst>
                </a:gridCol>
              </a:tblGrid>
              <a:tr h="389050">
                <a:tc>
                  <a:txBody>
                    <a:bodyPr/>
                    <a:lstStyle/>
                    <a:p>
                      <a:pPr marL="0" lvl="0" indent="0" algn="ctr" rtl="0">
                        <a:spcBef>
                          <a:spcPts val="0"/>
                        </a:spcBef>
                        <a:spcAft>
                          <a:spcPts val="0"/>
                        </a:spcAft>
                        <a:buNone/>
                      </a:pPr>
                      <a:r>
                        <a:rPr lang="en" b="1">
                          <a:solidFill>
                            <a:schemeClr val="dk1"/>
                          </a:solidFill>
                          <a:latin typeface="Public Sans"/>
                          <a:ea typeface="Public Sans"/>
                          <a:cs typeface="Public Sans"/>
                          <a:sym typeface="Public Sans"/>
                        </a:rPr>
                        <a:t>Resource</a:t>
                      </a:r>
                      <a:endParaRPr b="1">
                        <a:solidFill>
                          <a:schemeClr val="dk1"/>
                        </a:solidFill>
                        <a:latin typeface="Public Sans"/>
                        <a:ea typeface="Public Sans"/>
                        <a:cs typeface="Public Sans"/>
                        <a:sym typeface="Public Sans"/>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b="1">
                          <a:solidFill>
                            <a:schemeClr val="dk1"/>
                          </a:solidFill>
                          <a:latin typeface="Public Sans"/>
                          <a:ea typeface="Public Sans"/>
                          <a:cs typeface="Public Sans"/>
                          <a:sym typeface="Public Sans"/>
                        </a:rPr>
                        <a:t>Description</a:t>
                      </a:r>
                      <a:endParaRPr b="1">
                        <a:solidFill>
                          <a:schemeClr val="dk1"/>
                        </a:solidFill>
                        <a:latin typeface="Public Sans"/>
                        <a:ea typeface="Public Sans"/>
                        <a:cs typeface="Public Sans"/>
                        <a:sym typeface="Public Sans"/>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661450">
                <a:tc>
                  <a:txBody>
                    <a:bodyPr/>
                    <a:lstStyle/>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3"/>
                        </a:rPr>
                        <a:t>Assessment Guides</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Provide information about the 2025 LEAP Assessments including details on design and item types</a:t>
                      </a:r>
                      <a:endParaRPr>
                        <a:solidFill>
                          <a:schemeClr val="lt1"/>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1"/>
                  </a:ext>
                </a:extLst>
              </a:tr>
              <a:tr h="661450">
                <a:tc>
                  <a:txBody>
                    <a:bodyPr/>
                    <a:lstStyle/>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4"/>
                        </a:rPr>
                        <a:t>Leap Practice Questions</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Provide educators with high-quality materials that they may choose to incorporate into daily instruction and/or classroom assessments</a:t>
                      </a:r>
                      <a:endParaRPr>
                        <a:solidFill>
                          <a:schemeClr val="lt1"/>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2"/>
                  </a:ext>
                </a:extLst>
              </a:tr>
              <a:tr h="661450">
                <a:tc>
                  <a:txBody>
                    <a:bodyPr/>
                    <a:lstStyle/>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5"/>
                        </a:rPr>
                        <a:t>Using LEAP Social Studies Rubrics</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Help educators to understand, modify, and use the LEAP Social Studies constructed-response and extended-response rubrics.</a:t>
                      </a:r>
                      <a:endParaRPr>
                        <a:solidFill>
                          <a:schemeClr val="lt1"/>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3"/>
                  </a:ext>
                </a:extLst>
              </a:tr>
              <a:tr h="661450">
                <a:tc>
                  <a:txBody>
                    <a:bodyPr/>
                    <a:lstStyle/>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6"/>
                        </a:rPr>
                        <a:t>Online Tools Training</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Help students and educators become familiar with the tools and features of the testing platform</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pic>
        <p:nvPicPr>
          <p:cNvPr id="1298" name="Google Shape;1298;p163"/>
          <p:cNvPicPr preferRelativeResize="0"/>
          <p:nvPr/>
        </p:nvPicPr>
        <p:blipFill rotWithShape="1">
          <a:blip r:embed="rId7">
            <a:alphaModFix/>
          </a:blip>
          <a:srcRect l="5461" r="8398" b="2752"/>
          <a:stretch/>
        </p:blipFill>
        <p:spPr>
          <a:xfrm>
            <a:off x="8268000" y="47001"/>
            <a:ext cx="829200" cy="835500"/>
          </a:xfrm>
          <a:prstGeom prst="ellipse">
            <a:avLst/>
          </a:prstGeom>
          <a:noFill/>
          <a:ln>
            <a:noFill/>
          </a:ln>
        </p:spPr>
      </p:pic>
      <p:sp>
        <p:nvSpPr>
          <p:cNvPr id="1299" name="Google Shape;1299;p163"/>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8"/>
              </a:rPr>
              <a:t>assessment@la.gov</a:t>
            </a:r>
            <a:endParaRPr sz="900" b="1"/>
          </a:p>
          <a:p>
            <a:pPr marL="0" lvl="0" indent="0" algn="r" rtl="0">
              <a:spcBef>
                <a:spcPts val="1200"/>
              </a:spcBef>
              <a:spcAft>
                <a:spcPts val="1200"/>
              </a:spcAft>
              <a:buNone/>
            </a:pPr>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1303"/>
        <p:cNvGrpSpPr/>
        <p:nvPr/>
      </p:nvGrpSpPr>
      <p:grpSpPr>
        <a:xfrm>
          <a:off x="0" y="0"/>
          <a:ext cx="0" cy="0"/>
          <a:chOff x="0" y="0"/>
          <a:chExt cx="0" cy="0"/>
        </a:xfrm>
      </p:grpSpPr>
      <p:sp>
        <p:nvSpPr>
          <p:cNvPr id="1304" name="Google Shape;1304;p164"/>
          <p:cNvSpPr txBox="1">
            <a:spLocks noGrp="1"/>
          </p:cNvSpPr>
          <p:nvPr>
            <p:ph type="title"/>
          </p:nvPr>
        </p:nvSpPr>
        <p:spPr>
          <a:xfrm>
            <a:off x="311700" y="140225"/>
            <a:ext cx="8520600" cy="572700"/>
          </a:xfrm>
          <a:prstGeom prst="rect">
            <a:avLst/>
          </a:prstGeom>
          <a:solidFill>
            <a:schemeClr val="lt1"/>
          </a:solidFill>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Teaching + Learning Resources</a:t>
            </a:r>
            <a:endParaRPr>
              <a:solidFill>
                <a:schemeClr val="dk1"/>
              </a:solidFill>
            </a:endParaRPr>
          </a:p>
        </p:txBody>
      </p:sp>
      <p:sp>
        <p:nvSpPr>
          <p:cNvPr id="1305" name="Google Shape;1305;p16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67</a:t>
            </a:fld>
            <a:endParaRPr/>
          </a:p>
        </p:txBody>
      </p:sp>
      <p:graphicFrame>
        <p:nvGraphicFramePr>
          <p:cNvPr id="1306" name="Google Shape;1306;p164"/>
          <p:cNvGraphicFramePr/>
          <p:nvPr/>
        </p:nvGraphicFramePr>
        <p:xfrm>
          <a:off x="634238" y="867763"/>
          <a:ext cx="3000000" cy="3000000"/>
        </p:xfrm>
        <a:graphic>
          <a:graphicData uri="http://schemas.openxmlformats.org/drawingml/2006/table">
            <a:tbl>
              <a:tblPr>
                <a:noFill/>
                <a:tableStyleId>{2F291333-5F76-443D-B948-7BEC18E367F0}</a:tableStyleId>
              </a:tblPr>
              <a:tblGrid>
                <a:gridCol w="2141150">
                  <a:extLst>
                    <a:ext uri="{9D8B030D-6E8A-4147-A177-3AD203B41FA5}">
                      <a16:colId xmlns:a16="http://schemas.microsoft.com/office/drawing/2014/main" val="20000"/>
                    </a:ext>
                  </a:extLst>
                </a:gridCol>
                <a:gridCol w="5598625">
                  <a:extLst>
                    <a:ext uri="{9D8B030D-6E8A-4147-A177-3AD203B41FA5}">
                      <a16:colId xmlns:a16="http://schemas.microsoft.com/office/drawing/2014/main" val="20001"/>
                    </a:ext>
                  </a:extLst>
                </a:gridCol>
              </a:tblGrid>
              <a:tr h="317375">
                <a:tc>
                  <a:txBody>
                    <a:bodyPr/>
                    <a:lstStyle/>
                    <a:p>
                      <a:pPr marL="0" lvl="0" indent="0" algn="ctr" rtl="0">
                        <a:spcBef>
                          <a:spcPts val="0"/>
                        </a:spcBef>
                        <a:spcAft>
                          <a:spcPts val="0"/>
                        </a:spcAft>
                        <a:buNone/>
                      </a:pPr>
                      <a:r>
                        <a:rPr lang="en" b="1">
                          <a:solidFill>
                            <a:schemeClr val="dk1"/>
                          </a:solidFill>
                          <a:latin typeface="Public Sans"/>
                          <a:ea typeface="Public Sans"/>
                          <a:cs typeface="Public Sans"/>
                          <a:sym typeface="Public Sans"/>
                        </a:rPr>
                        <a:t>Resource</a:t>
                      </a:r>
                      <a:endParaRPr b="1">
                        <a:solidFill>
                          <a:schemeClr val="dk1"/>
                        </a:solidFill>
                        <a:latin typeface="Public Sans"/>
                        <a:ea typeface="Public Sans"/>
                        <a:cs typeface="Public Sans"/>
                        <a:sym typeface="Public Sans"/>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tc>
                  <a:txBody>
                    <a:bodyPr/>
                    <a:lstStyle/>
                    <a:p>
                      <a:pPr marL="0" lvl="0" indent="0" algn="ctr" rtl="0">
                        <a:spcBef>
                          <a:spcPts val="0"/>
                        </a:spcBef>
                        <a:spcAft>
                          <a:spcPts val="0"/>
                        </a:spcAft>
                        <a:buNone/>
                      </a:pPr>
                      <a:r>
                        <a:rPr lang="en" b="1">
                          <a:solidFill>
                            <a:schemeClr val="dk1"/>
                          </a:solidFill>
                          <a:latin typeface="Public Sans"/>
                          <a:ea typeface="Public Sans"/>
                          <a:cs typeface="Public Sans"/>
                          <a:sym typeface="Public Sans"/>
                        </a:rPr>
                        <a:t>Description</a:t>
                      </a:r>
                      <a:endParaRPr b="1">
                        <a:solidFill>
                          <a:schemeClr val="dk1"/>
                        </a:solidFill>
                        <a:latin typeface="Public Sans"/>
                        <a:ea typeface="Public Sans"/>
                        <a:cs typeface="Public Sans"/>
                        <a:sym typeface="Public Sans"/>
                      </a:endParaRPr>
                    </a:p>
                  </a:txBody>
                  <a:tcPr marL="91425" marR="91425" marT="45700" marB="45700" anchor="ctr">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accent6"/>
                    </a:solidFill>
                  </a:tcPr>
                </a:tc>
                <a:extLst>
                  <a:ext uri="{0D108BD9-81ED-4DB2-BD59-A6C34878D82A}">
                    <a16:rowId xmlns:a16="http://schemas.microsoft.com/office/drawing/2014/main" val="10000"/>
                  </a:ext>
                </a:extLst>
              </a:tr>
              <a:tr h="761800">
                <a:tc>
                  <a:txBody>
                    <a:bodyPr/>
                    <a:lstStyle/>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3"/>
                        </a:rPr>
                        <a:t>K-12 Louisiana Student Standards for Social Studies</a:t>
                      </a:r>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Outline of what students should know and be able to do in social studies in grades K-HS.</a:t>
                      </a:r>
                      <a:endParaRPr>
                        <a:solidFill>
                          <a:schemeClr val="lt1"/>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761800">
                <a:tc>
                  <a:txBody>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4"/>
                        </a:rPr>
                        <a:t>Bayou Bridges</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K-8 Louisiana social studies curriculum for whole-class instruction that aligns with student expectations outlined in LSSSS</a:t>
                      </a:r>
                      <a:endParaRPr>
                        <a:solidFill>
                          <a:schemeClr val="lt1"/>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39575">
                <a:tc>
                  <a:txBody>
                    <a:bodyPr/>
                    <a:lstStyle/>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5"/>
                        </a:rPr>
                        <a:t>Instructional Materials Review</a:t>
                      </a:r>
                      <a:endParaRPr>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A list of social studies materials that meet non-negotiable criteria and indicators of superior quality.</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984000">
                <a:tc>
                  <a:txBody>
                    <a:bodyPr/>
                    <a:lstStyle/>
                    <a:p>
                      <a:pPr marL="0" lvl="0" indent="0" algn="l" rtl="0">
                        <a:spcBef>
                          <a:spcPts val="0"/>
                        </a:spcBef>
                        <a:spcAft>
                          <a:spcPts val="0"/>
                        </a:spcAft>
                        <a:buNone/>
                      </a:pPr>
                      <a:endParaRPr/>
                    </a:p>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6"/>
                        </a:rPr>
                        <a:t>Civics Framework</a:t>
                      </a:r>
                      <a:endParaRPr>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Suggested resources for grades without Tier 1 curriculum, designed to support teachers in implementing the 2022 LSSSS by scoping and sequencing content standards over the course of the year. </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39575">
                <a:tc>
                  <a:txBody>
                    <a:bodyPr/>
                    <a:lstStyle/>
                    <a:p>
                      <a:pPr marL="0" lvl="0" indent="0" algn="l" rtl="0">
                        <a:spcBef>
                          <a:spcPts val="0"/>
                        </a:spcBef>
                        <a:spcAft>
                          <a:spcPts val="0"/>
                        </a:spcAft>
                        <a:buNone/>
                      </a:pPr>
                      <a:r>
                        <a:rPr lang="en" u="sng">
                          <a:solidFill>
                            <a:schemeClr val="hlink"/>
                          </a:solidFill>
                          <a:latin typeface="Public Sans Medium"/>
                          <a:ea typeface="Public Sans Medium"/>
                          <a:cs typeface="Public Sans Medium"/>
                          <a:sym typeface="Public Sans Medium"/>
                          <a:hlinkClick r:id="rId6"/>
                        </a:rPr>
                        <a:t>K-HS Scoring Notes</a:t>
                      </a:r>
                      <a:endParaRPr>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r>
                        <a:rPr lang="en">
                          <a:solidFill>
                            <a:schemeClr val="dk2"/>
                          </a:solidFill>
                          <a:latin typeface="Public Sans Medium"/>
                          <a:ea typeface="Public Sans Medium"/>
                          <a:cs typeface="Public Sans Medium"/>
                          <a:sym typeface="Public Sans Medium"/>
                        </a:rPr>
                        <a:t>Adapted prompts and scoring notes based on framing questions located within social studies frameworks.</a:t>
                      </a:r>
                      <a:endParaRPr>
                        <a:solidFill>
                          <a:schemeClr val="dk2"/>
                        </a:solidFill>
                        <a:latin typeface="Public Sans Medium"/>
                        <a:ea typeface="Public Sans Medium"/>
                        <a:cs typeface="Public Sans Medium"/>
                        <a:sym typeface="Public Sans Medium"/>
                      </a:endParaRPr>
                    </a:p>
                  </a:txBody>
                  <a:tcPr marL="91425" marR="91425" marT="45700" marB="45700">
                    <a:lnL w="9525" cap="flat" cmpd="sng">
                      <a:solidFill>
                        <a:schemeClr val="lt2"/>
                      </a:solidFill>
                      <a:prstDash val="solid"/>
                      <a:round/>
                      <a:headEnd type="none" w="sm" len="sm"/>
                      <a:tailEnd type="none" w="sm" len="sm"/>
                    </a:lnL>
                    <a:lnR w="9525" cap="flat" cmpd="sng">
                      <a:solidFill>
                        <a:schemeClr val="lt2"/>
                      </a:solidFill>
                      <a:prstDash val="solid"/>
                      <a:round/>
                      <a:headEnd type="none" w="sm" len="sm"/>
                      <a:tailEnd type="none" w="sm" len="sm"/>
                    </a:lnR>
                    <a:lnT w="9525" cap="flat" cmpd="sng">
                      <a:solidFill>
                        <a:schemeClr val="lt2"/>
                      </a:solidFill>
                      <a:prstDash val="solid"/>
                      <a:round/>
                      <a:headEnd type="none" w="sm" len="sm"/>
                      <a:tailEnd type="none" w="sm" len="sm"/>
                    </a:lnT>
                    <a:lnB w="9525" cap="flat" cmpd="sng">
                      <a:solidFill>
                        <a:schemeClr val="lt2"/>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pic>
        <p:nvPicPr>
          <p:cNvPr id="1307" name="Google Shape;1307;p164"/>
          <p:cNvPicPr preferRelativeResize="0"/>
          <p:nvPr/>
        </p:nvPicPr>
        <p:blipFill rotWithShape="1">
          <a:blip r:embed="rId7">
            <a:alphaModFix/>
          </a:blip>
          <a:srcRect l="5461" r="8398" b="2752"/>
          <a:stretch/>
        </p:blipFill>
        <p:spPr>
          <a:xfrm>
            <a:off x="8268000" y="32276"/>
            <a:ext cx="829200" cy="835500"/>
          </a:xfrm>
          <a:prstGeom prst="ellipse">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1311"/>
        <p:cNvGrpSpPr/>
        <p:nvPr/>
      </p:nvGrpSpPr>
      <p:grpSpPr>
        <a:xfrm>
          <a:off x="0" y="0"/>
          <a:ext cx="0" cy="0"/>
          <a:chOff x="0" y="0"/>
          <a:chExt cx="0" cy="0"/>
        </a:xfrm>
      </p:grpSpPr>
      <p:sp>
        <p:nvSpPr>
          <p:cNvPr id="1312" name="Google Shape;1312;p165"/>
          <p:cNvSpPr txBox="1">
            <a:spLocks noGrp="1"/>
          </p:cNvSpPr>
          <p:nvPr>
            <p:ph type="ctrTitle"/>
          </p:nvPr>
        </p:nvSpPr>
        <p:spPr>
          <a:xfrm>
            <a:off x="531550"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Questions?</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1313" name="Google Shape;1313;p16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68</a:t>
            </a:fld>
            <a:endParaRPr/>
          </a:p>
        </p:txBody>
      </p:sp>
      <p:pic>
        <p:nvPicPr>
          <p:cNvPr id="1314" name="Google Shape;1314;p165"/>
          <p:cNvPicPr preferRelativeResize="0"/>
          <p:nvPr/>
        </p:nvPicPr>
        <p:blipFill rotWithShape="1">
          <a:blip r:embed="rId3">
            <a:alphaModFix/>
          </a:blip>
          <a:srcRect l="5461" r="8398" b="2752"/>
          <a:stretch/>
        </p:blipFill>
        <p:spPr>
          <a:xfrm>
            <a:off x="616775" y="1533275"/>
            <a:ext cx="1561800" cy="1573200"/>
          </a:xfrm>
          <a:prstGeom prst="ellipse">
            <a:avLst/>
          </a:prstGeom>
          <a:noFill/>
          <a:ln>
            <a:noFill/>
          </a:ln>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1318"/>
        <p:cNvGrpSpPr/>
        <p:nvPr/>
      </p:nvGrpSpPr>
      <p:grpSpPr>
        <a:xfrm>
          <a:off x="0" y="0"/>
          <a:ext cx="0" cy="0"/>
          <a:chOff x="0" y="0"/>
          <a:chExt cx="0" cy="0"/>
        </a:xfrm>
      </p:grpSpPr>
      <p:sp>
        <p:nvSpPr>
          <p:cNvPr id="1319" name="Google Shape;1319;p166"/>
          <p:cNvSpPr txBox="1">
            <a:spLocks noGrp="1"/>
          </p:cNvSpPr>
          <p:nvPr>
            <p:ph type="title"/>
          </p:nvPr>
        </p:nvSpPr>
        <p:spPr>
          <a:xfrm>
            <a:off x="311700" y="1402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Next Steps</a:t>
            </a:r>
            <a:endParaRPr>
              <a:solidFill>
                <a:schemeClr val="dk1"/>
              </a:solidFill>
            </a:endParaRPr>
          </a:p>
        </p:txBody>
      </p:sp>
      <p:sp>
        <p:nvSpPr>
          <p:cNvPr id="1320" name="Google Shape;1320;p166"/>
          <p:cNvSpPr txBox="1">
            <a:spLocks noGrp="1"/>
          </p:cNvSpPr>
          <p:nvPr>
            <p:ph type="body" idx="1"/>
          </p:nvPr>
        </p:nvSpPr>
        <p:spPr>
          <a:xfrm>
            <a:off x="311700" y="831550"/>
            <a:ext cx="8520600" cy="29784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Clr>
                <a:schemeClr val="dk2"/>
              </a:buClr>
              <a:buSzPts val="1800"/>
              <a:buChar char="●"/>
            </a:pPr>
            <a:r>
              <a:rPr lang="en">
                <a:solidFill>
                  <a:schemeClr val="dk2"/>
                </a:solidFill>
              </a:rPr>
              <a:t>Familiarize yourself with the </a:t>
            </a:r>
            <a:r>
              <a:rPr lang="en" u="sng">
                <a:solidFill>
                  <a:schemeClr val="hlink"/>
                </a:solidFill>
                <a:hlinkClick r:id="rId3"/>
              </a:rPr>
              <a:t>Social Studies Assessment Guides</a:t>
            </a:r>
            <a:r>
              <a:rPr lang="en">
                <a:solidFill>
                  <a:schemeClr val="dk2"/>
                </a:solidFill>
              </a:rPr>
              <a:t> and </a:t>
            </a:r>
            <a:r>
              <a:rPr lang="en" u="sng">
                <a:solidFill>
                  <a:schemeClr val="hlink"/>
                </a:solidFill>
                <a:hlinkClick r:id="rId4"/>
              </a:rPr>
              <a:t>Using LEAP Social Studies Rubrics</a:t>
            </a:r>
            <a:r>
              <a:rPr lang="en">
                <a:solidFill>
                  <a:schemeClr val="dk2"/>
                </a:solidFill>
              </a:rPr>
              <a:t> document to better prepare your students for End of Year testing.</a:t>
            </a:r>
            <a:endParaRPr>
              <a:solidFill>
                <a:schemeClr val="dk2"/>
              </a:solidFill>
            </a:endParaRPr>
          </a:p>
          <a:p>
            <a:pPr marL="0" lvl="0" indent="0" algn="l" rtl="0">
              <a:spcBef>
                <a:spcPts val="0"/>
              </a:spcBef>
              <a:spcAft>
                <a:spcPts val="0"/>
              </a:spcAft>
              <a:buNone/>
            </a:pPr>
            <a:endParaRPr sz="800">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Implement your school system’s chosen high quality curriculum as intended. </a:t>
            </a:r>
            <a:endParaRPr>
              <a:solidFill>
                <a:schemeClr val="dk2"/>
              </a:solidFill>
            </a:endParaRPr>
          </a:p>
          <a:p>
            <a:pPr marL="0" lvl="0" indent="0" algn="l" rtl="0">
              <a:spcBef>
                <a:spcPts val="0"/>
              </a:spcBef>
              <a:spcAft>
                <a:spcPts val="0"/>
              </a:spcAft>
              <a:buNone/>
            </a:pPr>
            <a:endParaRPr sz="800">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Utilize the </a:t>
            </a:r>
            <a:r>
              <a:rPr lang="en" u="sng">
                <a:solidFill>
                  <a:schemeClr val="hlink"/>
                </a:solidFill>
                <a:hlinkClick r:id="rId5"/>
              </a:rPr>
              <a:t>Unit Study Tool</a:t>
            </a:r>
            <a:r>
              <a:rPr lang="en">
                <a:solidFill>
                  <a:schemeClr val="dk2"/>
                </a:solidFill>
              </a:rPr>
              <a:t> to analyze the performance task and written assessment questions with the LEAP rubric in mind prior to instructing the unit. </a:t>
            </a:r>
            <a:endParaRPr>
              <a:solidFill>
                <a:schemeClr val="dk2"/>
              </a:solidFill>
            </a:endParaRPr>
          </a:p>
          <a:p>
            <a:pPr marL="457200" lvl="0" indent="0" algn="l" rtl="0">
              <a:spcBef>
                <a:spcPts val="0"/>
              </a:spcBef>
              <a:spcAft>
                <a:spcPts val="0"/>
              </a:spcAft>
              <a:buNone/>
            </a:pPr>
            <a:endParaRPr sz="800">
              <a:solidFill>
                <a:schemeClr val="dk2"/>
              </a:solidFill>
            </a:endParaRPr>
          </a:p>
          <a:p>
            <a:pPr marL="457200" lvl="0" indent="-342900" algn="l" rtl="0">
              <a:spcBef>
                <a:spcPts val="0"/>
              </a:spcBef>
              <a:spcAft>
                <a:spcPts val="0"/>
              </a:spcAft>
              <a:buClr>
                <a:schemeClr val="dk2"/>
              </a:buClr>
              <a:buSzPts val="1800"/>
              <a:buChar char="●"/>
            </a:pPr>
            <a:r>
              <a:rPr lang="en">
                <a:solidFill>
                  <a:schemeClr val="dk2"/>
                </a:solidFill>
              </a:rPr>
              <a:t>Share the resources shown on the previous slides with other educators.</a:t>
            </a:r>
            <a:endParaRPr>
              <a:solidFill>
                <a:schemeClr val="dk2"/>
              </a:solidFill>
            </a:endParaRPr>
          </a:p>
        </p:txBody>
      </p:sp>
      <p:sp>
        <p:nvSpPr>
          <p:cNvPr id="1321" name="Google Shape;1321;p16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69</a:t>
            </a:fld>
            <a:endParaRPr/>
          </a:p>
        </p:txBody>
      </p:sp>
      <p:pic>
        <p:nvPicPr>
          <p:cNvPr id="1322" name="Google Shape;1322;p166"/>
          <p:cNvPicPr preferRelativeResize="0"/>
          <p:nvPr/>
        </p:nvPicPr>
        <p:blipFill rotWithShape="1">
          <a:blip r:embed="rId6">
            <a:alphaModFix/>
          </a:blip>
          <a:srcRect l="5461" r="8398" b="2752"/>
          <a:stretch/>
        </p:blipFill>
        <p:spPr>
          <a:xfrm>
            <a:off x="8268000" y="47001"/>
            <a:ext cx="829500" cy="835500"/>
          </a:xfrm>
          <a:prstGeom prst="ellipse">
            <a:avLst/>
          </a:prstGeom>
          <a:noFill/>
          <a:ln>
            <a:noFill/>
          </a:ln>
        </p:spPr>
      </p:pic>
      <p:sp>
        <p:nvSpPr>
          <p:cNvPr id="1323" name="Google Shape;1323;p166"/>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7"/>
              </a:rPr>
              <a:t>assessment@la.gov</a:t>
            </a:r>
            <a:endParaRPr sz="900" b="1"/>
          </a:p>
          <a:p>
            <a:pPr marL="0" lvl="0" indent="0" algn="r" rtl="0">
              <a:spcBef>
                <a:spcPts val="1200"/>
              </a:spcBef>
              <a:spcAft>
                <a:spcPts val="120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104"/>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Receive New Learning</a:t>
            </a:r>
            <a:endParaRPr>
              <a:solidFill>
                <a:schemeClr val="dk1"/>
              </a:solidFill>
            </a:endParaRPr>
          </a:p>
          <a:p>
            <a:pPr marL="0" lvl="0" indent="0" algn="l" rtl="0">
              <a:spcBef>
                <a:spcPts val="0"/>
              </a:spcBef>
              <a:spcAft>
                <a:spcPts val="0"/>
              </a:spcAft>
              <a:buNone/>
            </a:pPr>
            <a:endParaRPr>
              <a:solidFill>
                <a:schemeClr val="dk1"/>
              </a:solidFill>
            </a:endParaRPr>
          </a:p>
        </p:txBody>
      </p:sp>
      <p:sp>
        <p:nvSpPr>
          <p:cNvPr id="760" name="Google Shape;760;p104"/>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7</a:t>
            </a:fld>
            <a:endParaRPr/>
          </a:p>
        </p:txBody>
      </p:sp>
      <p:pic>
        <p:nvPicPr>
          <p:cNvPr id="761" name="Google Shape;761;p104"/>
          <p:cNvPicPr preferRelativeResize="0"/>
          <p:nvPr/>
        </p:nvPicPr>
        <p:blipFill rotWithShape="1">
          <a:blip r:embed="rId3">
            <a:alphaModFix/>
          </a:blip>
          <a:srcRect l="9696" t="4045" r="9226" b="5045"/>
          <a:stretch/>
        </p:blipFill>
        <p:spPr>
          <a:xfrm>
            <a:off x="684675" y="1420250"/>
            <a:ext cx="1561800" cy="1527900"/>
          </a:xfrm>
          <a:prstGeom prst="ellipse">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65"/>
        <p:cNvGrpSpPr/>
        <p:nvPr/>
      </p:nvGrpSpPr>
      <p:grpSpPr>
        <a:xfrm>
          <a:off x="0" y="0"/>
          <a:ext cx="0" cy="0"/>
          <a:chOff x="0" y="0"/>
          <a:chExt cx="0" cy="0"/>
        </a:xfrm>
      </p:grpSpPr>
      <p:sp>
        <p:nvSpPr>
          <p:cNvPr id="766" name="Google Shape;766;p105"/>
          <p:cNvSpPr txBox="1">
            <a:spLocks noGrp="1"/>
          </p:cNvSpPr>
          <p:nvPr>
            <p:ph type="ctrTitle"/>
          </p:nvPr>
        </p:nvSpPr>
        <p:spPr>
          <a:xfrm>
            <a:off x="421725" y="740675"/>
            <a:ext cx="8221200" cy="792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Constructed Response</a:t>
            </a:r>
            <a:endParaRPr>
              <a:solidFill>
                <a:schemeClr val="dk1"/>
              </a:solidFill>
            </a:endParaRPr>
          </a:p>
        </p:txBody>
      </p:sp>
      <p:sp>
        <p:nvSpPr>
          <p:cNvPr id="767" name="Google Shape;767;p105"/>
          <p:cNvSpPr txBox="1">
            <a:spLocks noGrp="1"/>
          </p:cNvSpPr>
          <p:nvPr>
            <p:ph type="subTitle" idx="1"/>
          </p:nvPr>
        </p:nvSpPr>
        <p:spPr>
          <a:xfrm>
            <a:off x="576750" y="1311500"/>
            <a:ext cx="8520600" cy="618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Grades 3-8 and Civics</a:t>
            </a:r>
            <a:endParaRPr/>
          </a:p>
        </p:txBody>
      </p:sp>
      <p:sp>
        <p:nvSpPr>
          <p:cNvPr id="768" name="Google Shape;768;p105"/>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8</a:t>
            </a:fld>
            <a:endParaRPr/>
          </a:p>
        </p:txBody>
      </p:sp>
      <p:pic>
        <p:nvPicPr>
          <p:cNvPr id="769" name="Google Shape;769;p105"/>
          <p:cNvPicPr preferRelativeResize="0"/>
          <p:nvPr/>
        </p:nvPicPr>
        <p:blipFill rotWithShape="1">
          <a:blip r:embed="rId3">
            <a:alphaModFix/>
          </a:blip>
          <a:srcRect l="9696" t="4045" r="9226" b="5045"/>
          <a:stretch/>
        </p:blipFill>
        <p:spPr>
          <a:xfrm>
            <a:off x="421725" y="1807800"/>
            <a:ext cx="1561800" cy="1527900"/>
          </a:xfrm>
          <a:prstGeom prst="ellipse">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773"/>
        <p:cNvGrpSpPr/>
        <p:nvPr/>
      </p:nvGrpSpPr>
      <p:grpSpPr>
        <a:xfrm>
          <a:off x="0" y="0"/>
          <a:ext cx="0" cy="0"/>
          <a:chOff x="0" y="0"/>
          <a:chExt cx="0" cy="0"/>
        </a:xfrm>
      </p:grpSpPr>
      <p:pic>
        <p:nvPicPr>
          <p:cNvPr id="774" name="Google Shape;774;p106"/>
          <p:cNvPicPr preferRelativeResize="0"/>
          <p:nvPr/>
        </p:nvPicPr>
        <p:blipFill rotWithShape="1">
          <a:blip r:embed="rId3">
            <a:alphaModFix/>
          </a:blip>
          <a:srcRect l="9696" t="4045" r="9226" b="5045"/>
          <a:stretch/>
        </p:blipFill>
        <p:spPr>
          <a:xfrm>
            <a:off x="8272600" y="45574"/>
            <a:ext cx="825000" cy="807000"/>
          </a:xfrm>
          <a:prstGeom prst="ellipse">
            <a:avLst/>
          </a:prstGeom>
          <a:noFill/>
          <a:ln>
            <a:noFill/>
          </a:ln>
        </p:spPr>
      </p:pic>
      <p:sp>
        <p:nvSpPr>
          <p:cNvPr id="775" name="Google Shape;775;p106"/>
          <p:cNvSpPr txBox="1">
            <a:spLocks noGrp="1"/>
          </p:cNvSpPr>
          <p:nvPr>
            <p:ph type="title"/>
          </p:nvPr>
        </p:nvSpPr>
        <p:spPr>
          <a:xfrm>
            <a:off x="311700" y="140225"/>
            <a:ext cx="77547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dk1"/>
                </a:solidFill>
              </a:rPr>
              <a:t>Overview of Constructed Response Items</a:t>
            </a:r>
            <a:endParaRPr>
              <a:solidFill>
                <a:schemeClr val="dk1"/>
              </a:solidFill>
            </a:endParaRPr>
          </a:p>
        </p:txBody>
      </p:sp>
      <p:sp>
        <p:nvSpPr>
          <p:cNvPr id="776" name="Google Shape;776;p106"/>
          <p:cNvSpPr txBox="1">
            <a:spLocks noGrp="1"/>
          </p:cNvSpPr>
          <p:nvPr>
            <p:ph type="body" idx="1"/>
          </p:nvPr>
        </p:nvSpPr>
        <p:spPr>
          <a:xfrm>
            <a:off x="158425" y="712925"/>
            <a:ext cx="8538300" cy="4401900"/>
          </a:xfrm>
          <a:prstGeom prst="rect">
            <a:avLst/>
          </a:prstGeom>
        </p:spPr>
        <p:txBody>
          <a:bodyPr spcFirstLastPara="1" wrap="square" lIns="91425" tIns="91425" rIns="91425" bIns="91425" anchor="t" anchorCtr="0">
            <a:noAutofit/>
          </a:bodyPr>
          <a:lstStyle/>
          <a:p>
            <a:pPr marL="457200" lvl="0" indent="-330200" algn="l" rtl="0">
              <a:spcBef>
                <a:spcPts val="0"/>
              </a:spcBef>
              <a:spcAft>
                <a:spcPts val="0"/>
              </a:spcAft>
              <a:buClr>
                <a:schemeClr val="dk2"/>
              </a:buClr>
              <a:buSzPts val="1600"/>
              <a:buChar char="●"/>
            </a:pPr>
            <a:r>
              <a:rPr lang="en" sz="1600">
                <a:solidFill>
                  <a:schemeClr val="dk2"/>
                </a:solidFill>
              </a:rPr>
              <a:t>Require students to write a short response providing an answer that shows their social studies or civics knowledge </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Skills and Practices Reporting Category A: Establishing Context </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Items may require students to apply chronological reasoning; examine continuity and change; make comparisons and connections; and apply spatial understandings.</a:t>
            </a:r>
            <a:endParaRPr sz="1600">
              <a:solidFill>
                <a:schemeClr val="dk2"/>
              </a:solidFill>
            </a:endParaRPr>
          </a:p>
          <a:p>
            <a:pPr marL="457200" lvl="0" indent="-330200" algn="l" rtl="0">
              <a:spcBef>
                <a:spcPts val="0"/>
              </a:spcBef>
              <a:spcAft>
                <a:spcPts val="0"/>
              </a:spcAft>
              <a:buClr>
                <a:schemeClr val="dk2"/>
              </a:buClr>
              <a:buSzPts val="1600"/>
              <a:buChar char="●"/>
            </a:pPr>
            <a:r>
              <a:rPr lang="en" sz="1600">
                <a:solidFill>
                  <a:schemeClr val="dk2"/>
                </a:solidFill>
              </a:rPr>
              <a:t>4-point Rubric </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Responses </a:t>
            </a:r>
            <a:r>
              <a:rPr lang="en" sz="1600" b="1">
                <a:solidFill>
                  <a:schemeClr val="dk2"/>
                </a:solidFill>
              </a:rPr>
              <a:t>are </a:t>
            </a:r>
            <a:r>
              <a:rPr lang="en" sz="1600">
                <a:solidFill>
                  <a:schemeClr val="dk2"/>
                </a:solidFill>
              </a:rPr>
              <a:t>scored for demonstration of social studies content knowledge </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Responses are </a:t>
            </a:r>
            <a:r>
              <a:rPr lang="en" sz="1600" b="1">
                <a:solidFill>
                  <a:schemeClr val="dk2"/>
                </a:solidFill>
              </a:rPr>
              <a:t>not </a:t>
            </a:r>
            <a:r>
              <a:rPr lang="en" sz="1600">
                <a:solidFill>
                  <a:schemeClr val="dk2"/>
                </a:solidFill>
              </a:rPr>
              <a:t>scored for spelling, punctuation, grammar, capitalization, style, or format</a:t>
            </a:r>
            <a:endParaRPr sz="1600">
              <a:solidFill>
                <a:schemeClr val="dk2"/>
              </a:solidFill>
            </a:endParaRPr>
          </a:p>
          <a:p>
            <a:pPr marL="914400" lvl="1" indent="-330200" algn="l" rtl="0">
              <a:spcBef>
                <a:spcPts val="0"/>
              </a:spcBef>
              <a:spcAft>
                <a:spcPts val="0"/>
              </a:spcAft>
              <a:buClr>
                <a:schemeClr val="dk2"/>
              </a:buClr>
              <a:buSzPts val="1600"/>
              <a:buChar char="○"/>
            </a:pPr>
            <a:r>
              <a:rPr lang="en" sz="1600">
                <a:solidFill>
                  <a:schemeClr val="dk2"/>
                </a:solidFill>
              </a:rPr>
              <a:t>Bulleting and listing modes of response are acceptable. Students do not have to respond in complete sentences, but </a:t>
            </a:r>
            <a:r>
              <a:rPr lang="en" sz="1600" b="1">
                <a:solidFill>
                  <a:schemeClr val="dk2"/>
                </a:solidFill>
              </a:rPr>
              <a:t>should be encouraged to fully answer all parts of the prompt and communicate as clearly as possible.</a:t>
            </a:r>
            <a:r>
              <a:rPr lang="en" sz="1600">
                <a:solidFill>
                  <a:schemeClr val="dk2"/>
                </a:solidFill>
              </a:rPr>
              <a:t> </a:t>
            </a:r>
            <a:endParaRPr sz="1600" b="1">
              <a:solidFill>
                <a:schemeClr val="dk2"/>
              </a:solidFill>
            </a:endParaRPr>
          </a:p>
        </p:txBody>
      </p:sp>
      <p:sp>
        <p:nvSpPr>
          <p:cNvPr id="777" name="Google Shape;777;p106"/>
          <p:cNvSpPr txBox="1">
            <a:spLocks noGrp="1"/>
          </p:cNvSpPr>
          <p:nvPr>
            <p:ph type="sldNum" idx="12"/>
          </p:nvPr>
        </p:nvSpPr>
        <p:spPr>
          <a:xfrm>
            <a:off x="8548658" y="47394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9</a:t>
            </a:fld>
            <a:endParaRPr/>
          </a:p>
        </p:txBody>
      </p:sp>
      <p:sp>
        <p:nvSpPr>
          <p:cNvPr id="778" name="Google Shape;778;p106"/>
          <p:cNvSpPr txBox="1">
            <a:spLocks noGrp="1"/>
          </p:cNvSpPr>
          <p:nvPr>
            <p:ph type="subTitle" idx="2"/>
          </p:nvPr>
        </p:nvSpPr>
        <p:spPr>
          <a:xfrm>
            <a:off x="4449925" y="4465325"/>
            <a:ext cx="2777100" cy="310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b="1" u="sng"/>
              <a:t>classroomsupporttoolbox@la.gov</a:t>
            </a:r>
            <a:r>
              <a:rPr lang="en" b="1"/>
              <a:t>   </a:t>
            </a:r>
            <a:r>
              <a:rPr lang="en" b="1" u="sng">
                <a:hlinkClick r:id="rId4"/>
              </a:rPr>
              <a:t>assessment@la.gov</a:t>
            </a:r>
            <a:endParaRPr sz="900"/>
          </a:p>
          <a:p>
            <a:pPr marL="0" lvl="0" indent="0" algn="r" rtl="0">
              <a:spcBef>
                <a:spcPts val="1200"/>
              </a:spcBef>
              <a:spcAft>
                <a:spcPts val="1200"/>
              </a:spcAft>
              <a:buNone/>
            </a:pPr>
            <a:endParaRPr/>
          </a:p>
        </p:txBody>
      </p:sp>
    </p:spTree>
  </p:cSld>
  <p:clrMapOvr>
    <a:masterClrMapping/>
  </p:clrMapOvr>
</p:sld>
</file>

<file path=ppt/theme/theme1.xml><?xml version="1.0" encoding="utf-8"?>
<a:theme xmlns:a="http://schemas.openxmlformats.org/drawingml/2006/main"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LDOE">
  <a:themeElements>
    <a:clrScheme name="Simple Light">
      <a:dk1>
        <a:srgbClr val="3B1A53"/>
      </a:dk1>
      <a:lt1>
        <a:srgbClr val="FFFFFF"/>
      </a:lt1>
      <a:dk2>
        <a:srgbClr val="434343"/>
      </a:dk2>
      <a:lt2>
        <a:srgbClr val="377E90"/>
      </a:lt2>
      <a:accent1>
        <a:srgbClr val="3B1A53"/>
      </a:accent1>
      <a:accent2>
        <a:srgbClr val="EBE8EE"/>
      </a:accent2>
      <a:accent3>
        <a:srgbClr val="C44B27"/>
      </a:accent3>
      <a:accent4>
        <a:srgbClr val="F9EDE9"/>
      </a:accent4>
      <a:accent5>
        <a:srgbClr val="CD873D"/>
      </a:accent5>
      <a:accent6>
        <a:srgbClr val="D0E7EB"/>
      </a:accent6>
      <a:hlink>
        <a:srgbClr val="377E9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17292</Words>
  <Application>Microsoft Office PowerPoint</Application>
  <PresentationFormat>On-screen Show (16:9)</PresentationFormat>
  <Paragraphs>1015</Paragraphs>
  <Slides>69</Slides>
  <Notes>69</Notes>
  <HiddenSlides>1</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69</vt:i4>
      </vt:variant>
    </vt:vector>
  </HeadingPairs>
  <TitlesOfParts>
    <vt:vector size="80" baseType="lpstr">
      <vt:lpstr>Public Sans Medium</vt:lpstr>
      <vt:lpstr>Noto Sans Symbols</vt:lpstr>
      <vt:lpstr>Source Sans 3 Medium</vt:lpstr>
      <vt:lpstr>Public Sans</vt:lpstr>
      <vt:lpstr>Public Sans SemiBold</vt:lpstr>
      <vt:lpstr>Calibri</vt:lpstr>
      <vt:lpstr>Arial</vt:lpstr>
      <vt:lpstr>LDOE</vt:lpstr>
      <vt:lpstr>LDOE</vt:lpstr>
      <vt:lpstr>LDOE</vt:lpstr>
      <vt:lpstr>LDOE</vt:lpstr>
      <vt:lpstr>Understanding the LEAP 2025 Social Studies Rubric through the HQIM Lens </vt:lpstr>
      <vt:lpstr>Objectives</vt:lpstr>
      <vt:lpstr>Agenda</vt:lpstr>
      <vt:lpstr>Define Purpose </vt:lpstr>
      <vt:lpstr>Cohesive Vision - Instruction and Assessment</vt:lpstr>
      <vt:lpstr>Timeline and Background</vt:lpstr>
      <vt:lpstr>Receive New Learning </vt:lpstr>
      <vt:lpstr>Constructed Response</vt:lpstr>
      <vt:lpstr>Overview of Constructed Response Items</vt:lpstr>
      <vt:lpstr>LEAP Social Studies General CR Rubric</vt:lpstr>
      <vt:lpstr>Defining the Language </vt:lpstr>
      <vt:lpstr>Pulse Check</vt:lpstr>
      <vt:lpstr>Example CR Prompt and Rubric</vt:lpstr>
      <vt:lpstr>What’s the score for this response?</vt:lpstr>
      <vt:lpstr>What’s the score for this response?</vt:lpstr>
      <vt:lpstr>What’s the score for this response?</vt:lpstr>
      <vt:lpstr>Extended Response </vt:lpstr>
      <vt:lpstr>Overview of Extended Response Items</vt:lpstr>
      <vt:lpstr>Overview of Extended Response Items</vt:lpstr>
      <vt:lpstr>LEAP Social Studies General ER Rubric</vt:lpstr>
      <vt:lpstr>LEAP Social Studies General ER Rubric</vt:lpstr>
      <vt:lpstr>Defining the Language </vt:lpstr>
      <vt:lpstr>Pulse Check</vt:lpstr>
      <vt:lpstr>Example ER Prompt</vt:lpstr>
      <vt:lpstr>Example ER Rubric</vt:lpstr>
      <vt:lpstr>What’s the score for this response?</vt:lpstr>
      <vt:lpstr>What’s the score for this response?</vt:lpstr>
      <vt:lpstr>What’s the score for this response?</vt:lpstr>
      <vt:lpstr>Internalize and Practice </vt:lpstr>
      <vt:lpstr>Using HQIM with the LEAP Rubrics</vt:lpstr>
      <vt:lpstr>High Quality Instructional Materials (HQIM)</vt:lpstr>
      <vt:lpstr>Considerations When Adapting Questions</vt:lpstr>
      <vt:lpstr>Considerations When Adapting Questions</vt:lpstr>
      <vt:lpstr>Are the questions below compatible to the LEAP Assessment Rubric?</vt:lpstr>
      <vt:lpstr>Constructed Response</vt:lpstr>
      <vt:lpstr>Acceptable Adaptation of HQIM Questions for Constructed Response Use </vt:lpstr>
      <vt:lpstr>Adapting the Prompt</vt:lpstr>
      <vt:lpstr>Adapting the Rubric</vt:lpstr>
      <vt:lpstr>Example CR Rubric </vt:lpstr>
      <vt:lpstr>Pulse Check</vt:lpstr>
      <vt:lpstr>How would you score this response?</vt:lpstr>
      <vt:lpstr>How would you score this response?</vt:lpstr>
      <vt:lpstr>How would you score this response?</vt:lpstr>
      <vt:lpstr>Extended Response</vt:lpstr>
      <vt:lpstr>Acceptable Adaptation of HQIM Questions to  the Extended Response Rubric</vt:lpstr>
      <vt:lpstr>Adapting the ER Prompt</vt:lpstr>
      <vt:lpstr>Adapted Extended Response Prompt</vt:lpstr>
      <vt:lpstr>Adapting the Rubric</vt:lpstr>
      <vt:lpstr>Example ER Rubric</vt:lpstr>
      <vt:lpstr>Example ER Rubric</vt:lpstr>
      <vt:lpstr>Pulse Check</vt:lpstr>
      <vt:lpstr>How would you score this response? </vt:lpstr>
      <vt:lpstr>How would you score this response?</vt:lpstr>
      <vt:lpstr>How would you score this response?</vt:lpstr>
      <vt:lpstr>How would you score this response?</vt:lpstr>
      <vt:lpstr>How would you score this response?</vt:lpstr>
      <vt:lpstr>How would you score this response?</vt:lpstr>
      <vt:lpstr>How would you score this response?</vt:lpstr>
      <vt:lpstr>How would you score this response?</vt:lpstr>
      <vt:lpstr>How would you score this response?</vt:lpstr>
      <vt:lpstr>Implement Learning </vt:lpstr>
      <vt:lpstr>Adapt the Prompt and Rubric</vt:lpstr>
      <vt:lpstr>Adapt the Prompt and Rubric</vt:lpstr>
      <vt:lpstr>Assess Impact </vt:lpstr>
      <vt:lpstr>Reflection</vt:lpstr>
      <vt:lpstr>Assessment Resources</vt:lpstr>
      <vt:lpstr>Teaching + Learning Resources</vt:lpstr>
      <vt:lpstr>Questions? </vt:lpstr>
      <vt:lpstr>Next Steps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the LEAP 2025 Social Studies Rubric through the HQIM Lens </dc:title>
  <dc:creator>Michelle McAdams</dc:creator>
  <cp:lastModifiedBy>Michelle McAdams</cp:lastModifiedBy>
  <cp:revision>1</cp:revision>
  <dcterms:modified xsi:type="dcterms:W3CDTF">2024-11-18T17:47:55Z</dcterms:modified>
</cp:coreProperties>
</file>