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 id="2147483713" r:id="rId2"/>
    <p:sldMasterId id="2147483714" r:id="rId3"/>
    <p:sldMasterId id="2147483715" r:id="rId4"/>
    <p:sldMasterId id="2147483716" r:id="rId5"/>
    <p:sldMasterId id="2147483717" r:id="rId6"/>
    <p:sldMasterId id="2147483718" r:id="rId7"/>
    <p:sldMasterId id="2147483719" r:id="rId8"/>
    <p:sldMasterId id="2147483720" r:id="rId9"/>
  </p:sldMasterIdLst>
  <p:notesMasterIdLst>
    <p:notesMasterId r:id="rId102"/>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5"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Lst>
  <p:sldSz cx="9144000" cy="5143500" type="screen16x9"/>
  <p:notesSz cx="6858000" cy="9144000"/>
  <p:embeddedFontLst>
    <p:embeddedFont>
      <p:font typeface="Calibri" panose="020F0502020204030204" pitchFamily="34" charset="0"/>
      <p:regular r:id="rId103"/>
      <p:bold r:id="rId104"/>
      <p:italic r:id="rId105"/>
      <p:boldItalic r:id="rId106"/>
    </p:embeddedFont>
    <p:embeddedFont>
      <p:font typeface="Century Schoolbook" panose="02040604050505020304" pitchFamily="18" charset="0"/>
      <p:regular r:id="rId107"/>
      <p:bold r:id="rId108"/>
      <p:italic r:id="rId109"/>
      <p:boldItalic r:id="rId110"/>
    </p:embeddedFont>
    <p:embeddedFont>
      <p:font typeface="Century" panose="02040604050505020304" pitchFamily="18" charset="0"/>
      <p:regular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C63A05-2DB4-40AA-8881-175972A79480}">
  <a:tblStyle styleId="{0AC63A05-2DB4-40AA-8881-175972A794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3BBD20-4A6E-4E4C-B50E-5015B74BFD1C}" styleName="Table_1">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E7A8406-9D7E-4CD7-ABA2-70C82AEE0C04}"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70B0302-E5AD-41BA-9331-054389B9FD4F}"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BB3169-08B5-459F-9476-DD937D9BEDE8}" styleName="Table_4">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4B8086-53A1-4E4C-970F-C95EF928518E}"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83" autoAdjust="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font" Target="fonts/font5.fntdata"/><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viewProps" Target="viewProp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font" Target="fonts/font4.fntdata"/><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font" Target="fonts/font7.fntdata"/><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font" Target="fonts/font2.fntdata"/><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font" Target="fonts/font8.fntdata"/><Relationship Id="rId115"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font" Target="fonts/font3.fntdata"/><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53546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96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781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7238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522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9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79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983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145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139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804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656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84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606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998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431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Shape 4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631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766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18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874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4323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1519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941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1480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574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Shape 5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5258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543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43453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44482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60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41" name="Shape 54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753303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Shape 5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0950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sz="1100" dirty="0">
              <a:latin typeface="Calibri"/>
              <a:ea typeface="Calibri"/>
              <a:cs typeface="Calibri"/>
              <a:sym typeface="Calibri"/>
            </a:endParaRPr>
          </a:p>
        </p:txBody>
      </p:sp>
      <p:sp>
        <p:nvSpPr>
          <p:cNvPr id="570" name="Shape 57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38</a:t>
            </a:fld>
            <a:endParaRPr/>
          </a:p>
        </p:txBody>
      </p:sp>
    </p:spTree>
    <p:extLst>
      <p:ext uri="{BB962C8B-B14F-4D97-AF65-F5344CB8AC3E}">
        <p14:creationId xmlns:p14="http://schemas.microsoft.com/office/powerpoint/2010/main" val="3860091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188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0089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Shape 5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138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0" name="Shape 59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874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879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Shape 6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4123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Shape 6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8907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Shape 6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3686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Shape 6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668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33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6311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Shape 6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173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17201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7949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Shape 6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8270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solidFill>
                <a:srgbClr val="000000"/>
              </a:solidFill>
            </a:endParaRPr>
          </a:p>
        </p:txBody>
      </p:sp>
      <p:sp>
        <p:nvSpPr>
          <p:cNvPr id="664" name="Shape 66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52</a:t>
            </a:fld>
            <a:endParaRPr/>
          </a:p>
        </p:txBody>
      </p:sp>
    </p:spTree>
    <p:extLst>
      <p:ext uri="{BB962C8B-B14F-4D97-AF65-F5344CB8AC3E}">
        <p14:creationId xmlns:p14="http://schemas.microsoft.com/office/powerpoint/2010/main" val="2561602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14439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153506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9277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2016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38176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3" name="Shape 7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24821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3954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94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75158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15110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2" name="Shape 7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32924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88234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3326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p>
        </p:txBody>
      </p:sp>
      <p:sp>
        <p:nvSpPr>
          <p:cNvPr id="754" name="Shape 75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65</a:t>
            </a:fld>
            <a:endParaRPr/>
          </a:p>
        </p:txBody>
      </p:sp>
    </p:spTree>
    <p:extLst>
      <p:ext uri="{BB962C8B-B14F-4D97-AF65-F5344CB8AC3E}">
        <p14:creationId xmlns:p14="http://schemas.microsoft.com/office/powerpoint/2010/main" val="158041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110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51485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Shape 7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774" name="Shape 77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294422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Shape 7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781" name="Shape 78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626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02877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Shape 7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88" name="Shape 788"/>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56697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95" name="Shape 7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27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dirty="0">
              <a:solidFill>
                <a:schemeClr val="dk1"/>
              </a:solidFill>
              <a:latin typeface="Calibri"/>
              <a:ea typeface="Calibri"/>
              <a:cs typeface="Calibri"/>
              <a:sym typeface="Calibri"/>
            </a:endParaRPr>
          </a:p>
        </p:txBody>
      </p:sp>
      <p:sp>
        <p:nvSpPr>
          <p:cNvPr id="801" name="Shape 8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7673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Shape 8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808" name="Shape 808"/>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73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3618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70332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Shape 8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828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Shape 8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17145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29" name="Shape 82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7744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Shape 8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37" name="Shape 83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84564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Shape 8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45" name="Shape 84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0457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08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93406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859" name="Shape 85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80</a:t>
            </a:fld>
            <a:endParaRPr/>
          </a:p>
        </p:txBody>
      </p:sp>
    </p:spTree>
    <p:extLst>
      <p:ext uri="{BB962C8B-B14F-4D97-AF65-F5344CB8AC3E}">
        <p14:creationId xmlns:p14="http://schemas.microsoft.com/office/powerpoint/2010/main" val="15533840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5" name="Shape 8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98450" rtl="0">
              <a:lnSpc>
                <a:spcPct val="115000"/>
              </a:lnSpc>
              <a:spcBef>
                <a:spcPts val="0"/>
              </a:spcBef>
              <a:spcAft>
                <a:spcPts val="0"/>
              </a:spcAft>
              <a:buSzPts val="1100"/>
              <a:buChar char="●"/>
            </a:pPr>
            <a:endParaRPr sz="1100" dirty="0"/>
          </a:p>
        </p:txBody>
      </p:sp>
      <p:sp>
        <p:nvSpPr>
          <p:cNvPr id="866" name="Shape 86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81</a:t>
            </a:fld>
            <a:endParaRPr/>
          </a:p>
        </p:txBody>
      </p:sp>
    </p:spTree>
    <p:extLst>
      <p:ext uri="{BB962C8B-B14F-4D97-AF65-F5344CB8AC3E}">
        <p14:creationId xmlns:p14="http://schemas.microsoft.com/office/powerpoint/2010/main" val="2586233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Shape 8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100" dirty="0"/>
          </a:p>
        </p:txBody>
      </p:sp>
      <p:sp>
        <p:nvSpPr>
          <p:cNvPr id="874" name="Shape 87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82</a:t>
            </a:fld>
            <a:endParaRPr/>
          </a:p>
        </p:txBody>
      </p:sp>
    </p:spTree>
    <p:extLst>
      <p:ext uri="{BB962C8B-B14F-4D97-AF65-F5344CB8AC3E}">
        <p14:creationId xmlns:p14="http://schemas.microsoft.com/office/powerpoint/2010/main" val="5202843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3" name="Shape 8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884" name="Shape 88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83</a:t>
            </a:fld>
            <a:endParaRPr/>
          </a:p>
        </p:txBody>
      </p:sp>
    </p:spTree>
    <p:extLst>
      <p:ext uri="{BB962C8B-B14F-4D97-AF65-F5344CB8AC3E}">
        <p14:creationId xmlns:p14="http://schemas.microsoft.com/office/powerpoint/2010/main" val="18890645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0" name="Shape 8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400" dirty="0">
              <a:solidFill>
                <a:srgbClr val="000000"/>
              </a:solidFill>
            </a:endParaRPr>
          </a:p>
        </p:txBody>
      </p:sp>
      <p:sp>
        <p:nvSpPr>
          <p:cNvPr id="891" name="Shape 89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84</a:t>
            </a:fld>
            <a:endParaRPr/>
          </a:p>
        </p:txBody>
      </p:sp>
    </p:spTree>
    <p:extLst>
      <p:ext uri="{BB962C8B-B14F-4D97-AF65-F5344CB8AC3E}">
        <p14:creationId xmlns:p14="http://schemas.microsoft.com/office/powerpoint/2010/main" val="40215608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9" name="Shape 8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900" name="Shape 90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85</a:t>
            </a:fld>
            <a:endParaRPr/>
          </a:p>
        </p:txBody>
      </p:sp>
    </p:spTree>
    <p:extLst>
      <p:ext uri="{BB962C8B-B14F-4D97-AF65-F5344CB8AC3E}">
        <p14:creationId xmlns:p14="http://schemas.microsoft.com/office/powerpoint/2010/main" val="14490562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8" name="Shape 9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909" name="Shape 90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86</a:t>
            </a:fld>
            <a:endParaRPr/>
          </a:p>
        </p:txBody>
      </p:sp>
    </p:spTree>
    <p:extLst>
      <p:ext uri="{BB962C8B-B14F-4D97-AF65-F5344CB8AC3E}">
        <p14:creationId xmlns:p14="http://schemas.microsoft.com/office/powerpoint/2010/main" val="1194583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Shape 9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26170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Shape 9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25565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Shape 9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89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040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22759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Shape 9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36" name="Shape 9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72791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2" name="Shape 9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5086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8" name="Shape 9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14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7" name="Shape 5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8" name="Shape 5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4" name="Shape 10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26" name="Shape 12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Shape 14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1" name="Shape 16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7" name="Shape 17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78" name="Shape 178"/>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 name="Shape 18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2" name="Shape 6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5" name="Shape 19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6" name="Shape 19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9" name="Shape 1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5" name="Shape 20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213" name="Shape 213"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4"/>
        <p:cNvGrpSpPr/>
        <p:nvPr/>
      </p:nvGrpSpPr>
      <p:grpSpPr>
        <a:xfrm>
          <a:off x="0" y="0"/>
          <a:ext cx="0" cy="0"/>
          <a:chOff x="0" y="0"/>
          <a:chExt cx="0" cy="0"/>
        </a:xfrm>
      </p:grpSpPr>
      <p:pic>
        <p:nvPicPr>
          <p:cNvPr id="215" name="Shape 2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16" name="Shape 21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17" name="Shape 2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8" name="Shape 21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0" name="Shape 220"/>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3" name="Shape 22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5" name="Shape 22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6" name="Shape 22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27" name="Shape 22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28" name="Shape 22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29" name="Shape 2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32" name="Shape 23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4" name="Shape 234"/>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Shape 23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6" name="Shape 23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7" name="Shape 23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38" name="Shape 23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9"/>
        <p:cNvGrpSpPr/>
        <p:nvPr/>
      </p:nvGrpSpPr>
      <p:grpSpPr>
        <a:xfrm>
          <a:off x="0" y="0"/>
          <a:ext cx="0" cy="0"/>
          <a:chOff x="0" y="0"/>
          <a:chExt cx="0" cy="0"/>
        </a:xfrm>
      </p:grpSpPr>
      <p:pic>
        <p:nvPicPr>
          <p:cNvPr id="240" name="Shape 24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41" name="Shape 241"/>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242" name="Shape 242"/>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4" name="Shape 244"/>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Shape 6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46"/>
        <p:cNvGrpSpPr/>
        <p:nvPr/>
      </p:nvGrpSpPr>
      <p:grpSpPr>
        <a:xfrm>
          <a:off x="0" y="0"/>
          <a:ext cx="0" cy="0"/>
          <a:chOff x="0" y="0"/>
          <a:chExt cx="0" cy="0"/>
        </a:xfrm>
      </p:grpSpPr>
      <p:pic>
        <p:nvPicPr>
          <p:cNvPr id="247" name="Shape 24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8" name="Shape 248"/>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9"/>
        <p:cNvGrpSpPr/>
        <p:nvPr/>
      </p:nvGrpSpPr>
      <p:grpSpPr>
        <a:xfrm>
          <a:off x="0" y="0"/>
          <a:ext cx="0" cy="0"/>
          <a:chOff x="0" y="0"/>
          <a:chExt cx="0" cy="0"/>
        </a:xfrm>
      </p:grpSpPr>
      <p:pic>
        <p:nvPicPr>
          <p:cNvPr id="250" name="Shape 2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1" name="Shape 251"/>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56" name="Shape 256"/>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7"/>
        <p:cNvGrpSpPr/>
        <p:nvPr/>
      </p:nvGrpSpPr>
      <p:grpSpPr>
        <a:xfrm>
          <a:off x="0" y="0"/>
          <a:ext cx="0" cy="0"/>
          <a:chOff x="0" y="0"/>
          <a:chExt cx="0" cy="0"/>
        </a:xfrm>
      </p:grpSpPr>
      <p:pic>
        <p:nvPicPr>
          <p:cNvPr id="258" name="Shape 25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59" name="Shape 25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60" name="Shape 26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61" name="Shape 26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3" name="Shape 26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66" name="Shape 26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8" name="Shape 26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Shape 26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0" name="Shape 27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1" name="Shape 271"/>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72" name="Shape 27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73"/>
        <p:cNvGrpSpPr/>
        <p:nvPr/>
      </p:nvGrpSpPr>
      <p:grpSpPr>
        <a:xfrm>
          <a:off x="0" y="0"/>
          <a:ext cx="0" cy="0"/>
          <a:chOff x="0" y="0"/>
          <a:chExt cx="0" cy="0"/>
        </a:xfrm>
      </p:grpSpPr>
      <p:pic>
        <p:nvPicPr>
          <p:cNvPr id="274" name="Shape 274"/>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75" name="Shape 27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7" name="Shape 27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Shape 27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9" name="Shape 27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0" name="Shape 28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1" name="Shape 2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82"/>
        <p:cNvGrpSpPr/>
        <p:nvPr/>
      </p:nvGrpSpPr>
      <p:grpSpPr>
        <a:xfrm>
          <a:off x="0" y="0"/>
          <a:ext cx="0" cy="0"/>
          <a:chOff x="0" y="0"/>
          <a:chExt cx="0" cy="0"/>
        </a:xfrm>
      </p:grpSpPr>
      <p:pic>
        <p:nvPicPr>
          <p:cNvPr id="283" name="Shape 283"/>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84" name="Shape 284"/>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85" name="Shape 285"/>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87" name="Shape 287"/>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89"/>
        <p:cNvGrpSpPr/>
        <p:nvPr/>
      </p:nvGrpSpPr>
      <p:grpSpPr>
        <a:xfrm>
          <a:off x="0" y="0"/>
          <a:ext cx="0" cy="0"/>
          <a:chOff x="0" y="0"/>
          <a:chExt cx="0" cy="0"/>
        </a:xfrm>
      </p:grpSpPr>
      <p:pic>
        <p:nvPicPr>
          <p:cNvPr id="290" name="Shape 29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1" name="Shape 291"/>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92"/>
        <p:cNvGrpSpPr/>
        <p:nvPr/>
      </p:nvGrpSpPr>
      <p:grpSpPr>
        <a:xfrm>
          <a:off x="0" y="0"/>
          <a:ext cx="0" cy="0"/>
          <a:chOff x="0" y="0"/>
          <a:chExt cx="0" cy="0"/>
        </a:xfrm>
      </p:grpSpPr>
      <p:pic>
        <p:nvPicPr>
          <p:cNvPr id="293" name="Shape 29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4" name="Shape 294"/>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98"/>
        <p:cNvGrpSpPr/>
        <p:nvPr/>
      </p:nvGrpSpPr>
      <p:grpSpPr>
        <a:xfrm>
          <a:off x="0" y="0"/>
          <a:ext cx="0" cy="0"/>
          <a:chOff x="0" y="0"/>
          <a:chExt cx="0" cy="0"/>
        </a:xfrm>
      </p:grpSpPr>
      <p:sp>
        <p:nvSpPr>
          <p:cNvPr id="299" name="Shape 299"/>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300" name="Shape 300"/>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01" name="Shape 301"/>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0" name="Shape 8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Shape 8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6.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Shape 7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4" name="Shape 7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75" name="Shape 7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Shape 9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97" name="Shape 9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98" name="Shape 9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Shape 11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20" name="Shape 12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21" name="Shape 12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Shape 1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43" name="Shape 143"/>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44" name="Shape 14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Shape 165"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66" name="Shape 16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7" name="Shape 167"/>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Shape 18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89" name="Shape 18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90" name="Shape 19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drcedirect.com/all/eca-portal-ui/welcome/L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hyperlink" Target="http://www.caveon.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kea-and-k-3-literacy-assessment-guidance.pdf?sfvrsn=40"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surveymonkey.com/r/PZM8MHC"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uchicagoimpact.org/steptm-assessment-kit" TargetMode="External"/><Relationship Id="rId3" Type="http://schemas.openxmlformats.org/officeDocument/2006/relationships/hyperlink" Target="http://drdpk.org/" TargetMode="External"/><Relationship Id="rId7" Type="http://schemas.openxmlformats.org/officeDocument/2006/relationships/hyperlink" Target="http://www.isteep.com/dataoptions.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dibels.uoregon.edu/assessment/dibels" TargetMode="External"/><Relationship Id="rId5" Type="http://schemas.openxmlformats.org/officeDocument/2006/relationships/hyperlink" Target="https://www.louisianabelieves.com/docs/default-source/assessment/kea-faqs.pdf?sfvrsn=2" TargetMode="External"/><Relationship Id="rId10" Type="http://schemas.openxmlformats.org/officeDocument/2006/relationships/hyperlink" Target="https://www.louisianabelieves.com/docs/default-source/assessment/score-guidance---k-3-assessment-scores.pdf?sfvrsn=2" TargetMode="External"/><Relationship Id="rId4" Type="http://schemas.openxmlformats.org/officeDocument/2006/relationships/hyperlink" Target="https://teachingstrategies.com/wp-content/uploads/2017/08/MyTeachingStrategies-How-To-Guide-for-Teachers_V2_KEA.pdf" TargetMode="External"/><Relationship Id="rId9" Type="http://schemas.openxmlformats.org/officeDocument/2006/relationships/hyperlink" Target="https://www.louisianabelieves.com/docs/default-source/teacher-toolbox-resources/k-3-assessment-schedule-and-guidelines-for-administering-alterrnate-assessments.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hyperlink" Target="https://la.drcedirect.com/default.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hyperlink" Target="http://www.louisianabelieves.com/docs/default-source/assessment/participation-form-for-nonpublic-school-students.pdf?sfvrsn=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assessment-development-educator-review-committees.pdf?sfvrsn=4" TargetMode="External"/><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hyperlink" Target="https://www.louisianabelieves.com/resources/library/assessment-guidan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hyperlink" Target="https://www.louisianabelieves.com/docs/default-source/assessment/2017-2018-highschool-assessment-frequently-asked-questions.pdf?sfvrsn=16"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45.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spring-2017-assessments.pdf?sfvrsn=4" TargetMode="External"/><Relationship Id="rId2" Type="http://schemas.openxmlformats.org/officeDocument/2006/relationships/notesSlide" Target="../notesSlides/notesSlide5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hyperlink" Target="http://www.act.org/content/dam/act/unsecured/documents/OrderingAdditionalMaterialsGuide-StateandDistrict.pdf" TargetMode="External"/><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s://www.act.org/content/dam/act/unsecured/documents/SDU-TroubleshootingGuideSpring.pdf"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hyperlink" Target="https://www.act.org/content/dam/act/unsecured/documents/SDU-FileRequirementsandLoadingInstructions-FixedWidth.pdf" TargetMode="External"/><Relationship Id="rId11" Type="http://schemas.openxmlformats.org/officeDocument/2006/relationships/hyperlink" Target="https://www.act.org/content/dam/act/unsecured/documents/user-guide-test-accessibility-and-accommodations.pdf" TargetMode="External"/><Relationship Id="rId5" Type="http://schemas.openxmlformats.org/officeDocument/2006/relationships/hyperlink" Target="http://www.act.org/content/dam/act/unsecured/documents/SDUExcelTemplateSandD.xlsx" TargetMode="External"/><Relationship Id="rId10" Type="http://schemas.openxmlformats.org/officeDocument/2006/relationships/hyperlink" Target="http://www.act.org/content/dam/act/unsecured/documents/RetestwithAccomsSandD.pdf" TargetMode="External"/><Relationship Id="rId4" Type="http://schemas.openxmlformats.org/officeDocument/2006/relationships/hyperlink" Target="https://www.act.org/content/dam/act/unsecured/documents/ScheduleofEventsACTandWorkKeys-LA.pdf" TargetMode="External"/><Relationship Id="rId9" Type="http://schemas.openxmlformats.org/officeDocument/2006/relationships/hyperlink" Target="https://www.act.org/content/dam/act/unsecured/documents/StateandDistrictTestingAccomsQandA-LA.ppt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la.portal.airast.org/users/test-administrators"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hyperlink" Target="https://www.louisianabelieves.com/resources/family-support-toolbox" TargetMode="External"/><Relationship Id="rId2" Type="http://schemas.openxmlformats.org/officeDocument/2006/relationships/notesSlide" Target="../notesSlides/notesSlide65.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louisianabelieves.com/docs/default-source/district-support/leap-360-improvements_march-2018.pdf?sfvrsn=4"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hyperlink" Target="http://r20.rs6.net/tn.jsp?f=001BZz9U-UNHQua5OOpk7RtYx1gnsnH6jXop7kkyjeEGRec5P2wPsKXdko5J9UVeFKbOtaEKY15jcWprzaSY5OqToQE1NskM9FXlKz1ohaFwM8I3tg8uwzcV_A-As7ML71s7KTLvAB7cLX6nCOtyb9qNHQVYsfa3umAhCcuzv5bWttkcaf-6ml40o0smdMx61_Ixv_byBf0u1Y=&amp;c=pA_Q_tz0katDLgVtjj0GL8cj-X6ujGou2H4JW_tyOsk3X1FDJ6qJAA==&amp;ch=P2rWxiyjrdrvtA1GqGg-9h7llV-WaRDfQ-46Xaz89JWvVo_lYIUgNA==" TargetMode="External"/><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5.xml"/><Relationship Id="rId1" Type="http://schemas.openxmlformats.org/officeDocument/2006/relationships/slideLayout" Target="../slideLayouts/slideLayout10.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www.louisianabelieves.com/docs/default-source/assessment/leap-2025-social-studies-assessment-framework.pdf?sfvrsn=2"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bte.drcedirect.com/LA/portals/la"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80.xml"/><Relationship Id="rId1" Type="http://schemas.openxmlformats.org/officeDocument/2006/relationships/slideLayout" Target="../slideLayouts/slideLayout43.xml"/><Relationship Id="rId4" Type="http://schemas.openxmlformats.org/officeDocument/2006/relationships/hyperlink" Target="mailto:districtsupport@la.gov"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2018-tl-summit-overview.pdf?sfvrsn=2" TargetMode="External"/><Relationship Id="rId2" Type="http://schemas.openxmlformats.org/officeDocument/2006/relationships/notesSlide" Target="../notesSlides/notesSlide81.xml"/><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43.xml"/><Relationship Id="rId4" Type="http://schemas.openxmlformats.org/officeDocument/2006/relationships/hyperlink" Target="mailto:louisianateacherleaders@la.gov"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3" Type="http://schemas.openxmlformats.org/officeDocument/2006/relationships/hyperlink" Target="mailto:beverly.diaz@la.gov" TargetMode="External"/><Relationship Id="rId2" Type="http://schemas.openxmlformats.org/officeDocument/2006/relationships/notesSlide" Target="../notesSlides/notesSlide85.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strategies-for-success-a-guidebook-for-supporting-students-with-disabilities.pdf?sfvrsn=6" TargetMode="External"/><Relationship Id="rId2" Type="http://schemas.openxmlformats.org/officeDocument/2006/relationships/notesSlide" Target="../notesSlides/notesSlide86.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87.xml"/><Relationship Id="rId1" Type="http://schemas.openxmlformats.org/officeDocument/2006/relationships/slideLayout" Target="../slideLayouts/slideLayout10.xml"/><Relationship Id="rId4" Type="http://schemas.openxmlformats.org/officeDocument/2006/relationships/hyperlink" Target="http://www.louisianabelieves.com/resources/library/assessment"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8.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hyperlink" Target="http://www.louisianabelieves.com/resources/library/accountabil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hyperlink" Target="mailto:edtech@la.gov"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310" name="Shape 310"/>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a:p>
          <a:p>
            <a:pPr marL="0" marR="0" lvl="0" indent="0" algn="ctr" rtl="0">
              <a:lnSpc>
                <a:spcPct val="100000"/>
              </a:lnSpc>
              <a:spcBef>
                <a:spcPts val="0"/>
              </a:spcBef>
              <a:spcAft>
                <a:spcPts val="0"/>
              </a:spcAft>
              <a:buClr>
                <a:srgbClr val="FF0000"/>
              </a:buClr>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64" name="Shape 3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Third Year Assessment Cohort Files</a:t>
            </a:r>
            <a:endParaRPr sz="3000" dirty="0"/>
          </a:p>
        </p:txBody>
      </p:sp>
      <p:sp>
        <p:nvSpPr>
          <p:cNvPr id="370" name="Shape 370"/>
          <p:cNvSpPr txBox="1">
            <a:spLocks noGrp="1"/>
          </p:cNvSpPr>
          <p:nvPr>
            <p:ph type="body" idx="1"/>
          </p:nvPr>
        </p:nvSpPr>
        <p:spPr>
          <a:xfrm>
            <a:off x="50" y="957450"/>
            <a:ext cx="9144000" cy="406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ESSA law requires that all students take an ELA and mathematics test at least one time in high school grades.  In Louisiana, policy requires that all students must have taken English II and Algebra I or LAA I ELA and mathematics even if they are never enrolled in the courses.</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LDOE posted a roster of students who have not taken an ELA and/or math high school  assessment by their third year of high school (students must have taken both) in district ftps.  The file name is 2017-18_EOC_Third_Year_Assessment_Cohort.  Also posted to the ftp is a third year assessment cohort FAQ that explains the roster.</a:t>
            </a:r>
            <a:endParaRPr sz="1800" dirty="0"/>
          </a:p>
          <a:p>
            <a:pPr marL="0" lvl="0" indent="0" rtl="0">
              <a:spcBef>
                <a:spcPts val="0"/>
              </a:spcBef>
              <a:spcAft>
                <a:spcPts val="0"/>
              </a:spcAft>
              <a:buNone/>
            </a:pPr>
            <a:endParaRPr sz="1800" dirty="0"/>
          </a:p>
          <a:p>
            <a:pPr marL="0" lvl="0" indent="0">
              <a:spcBef>
                <a:spcPts val="0"/>
              </a:spcBef>
              <a:spcAft>
                <a:spcPts val="0"/>
              </a:spcAft>
              <a:buNone/>
            </a:pPr>
            <a:r>
              <a:rPr lang="en" sz="1800" dirty="0"/>
              <a:t>Students have been pre-loaded in eDIRECT and must either be tested or assigned an appropriate accountability code.  Students not tested and not coded will be assigned a zero for each subject in the assessment and progress indices used to calculate school performance scores.</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Third Year Assessment Cohort Codes</a:t>
            </a:r>
            <a:endParaRPr sz="3000" dirty="0"/>
          </a:p>
        </p:txBody>
      </p:sp>
      <p:sp>
        <p:nvSpPr>
          <p:cNvPr id="376" name="Shape 376"/>
          <p:cNvSpPr txBox="1">
            <a:spLocks noGrp="1"/>
          </p:cNvSpPr>
          <p:nvPr>
            <p:ph type="body" idx="1"/>
          </p:nvPr>
        </p:nvSpPr>
        <p:spPr>
          <a:xfrm>
            <a:off x="99450" y="918050"/>
            <a:ext cx="8945100" cy="3860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A student who takes the English III or Geometry test in spring will not need to participate in English II and/or Algebra if they are not enrolled in the English II and/or Algebra I course.</a:t>
            </a:r>
            <a:endParaRPr sz="1800" dirty="0"/>
          </a:p>
          <a:p>
            <a:pPr marL="0" lvl="0" indent="0" rtl="0">
              <a:spcBef>
                <a:spcPts val="0"/>
              </a:spcBef>
              <a:spcAft>
                <a:spcPts val="0"/>
              </a:spcAft>
              <a:buNone/>
            </a:pPr>
            <a:endParaRPr lang="en" sz="1800" dirty="0" smtClean="0"/>
          </a:p>
          <a:p>
            <a:pPr marL="0" lvl="0" indent="0" rtl="0">
              <a:spcBef>
                <a:spcPts val="0"/>
              </a:spcBef>
              <a:spcAft>
                <a:spcPts val="0"/>
              </a:spcAft>
              <a:buNone/>
            </a:pPr>
            <a:r>
              <a:rPr lang="en" sz="1800" dirty="0" smtClean="0"/>
              <a:t>The </a:t>
            </a:r>
            <a:r>
              <a:rPr lang="en" sz="1800" dirty="0"/>
              <a:t>following codes may be used to excuse a student from testing as part of the third year assessment cohort:</a:t>
            </a:r>
            <a:endParaRPr sz="1800" dirty="0"/>
          </a:p>
          <a:p>
            <a:pPr marL="457200" lvl="0" indent="-342900" rtl="0">
              <a:spcBef>
                <a:spcPts val="0"/>
              </a:spcBef>
              <a:spcAft>
                <a:spcPts val="0"/>
              </a:spcAft>
              <a:buSzPts val="1800"/>
              <a:buChar char="•"/>
            </a:pPr>
            <a:r>
              <a:rPr lang="en" sz="1800" dirty="0"/>
              <a:t>01-44, 97:  The student is no longer enrolled in the school at the time of testing</a:t>
            </a:r>
            <a:endParaRPr sz="1800" dirty="0"/>
          </a:p>
          <a:p>
            <a:pPr marL="457200" lvl="0" indent="-342900" rtl="0">
              <a:spcBef>
                <a:spcPts val="0"/>
              </a:spcBef>
              <a:spcAft>
                <a:spcPts val="0"/>
              </a:spcAft>
              <a:buSzPts val="1800"/>
              <a:buChar char="•"/>
            </a:pPr>
            <a:r>
              <a:rPr lang="en" sz="1800" dirty="0"/>
              <a:t>80: The student has a doctor’s letter indicating illness for the entire testing window</a:t>
            </a:r>
            <a:endParaRPr sz="1800" dirty="0"/>
          </a:p>
          <a:p>
            <a:pPr marL="457200" lvl="0" indent="-342900" rtl="0">
              <a:spcBef>
                <a:spcPts val="0"/>
              </a:spcBef>
              <a:spcAft>
                <a:spcPts val="0"/>
              </a:spcAft>
              <a:buSzPts val="1800"/>
              <a:buChar char="•"/>
            </a:pPr>
            <a:r>
              <a:rPr lang="en" sz="1800" dirty="0"/>
              <a:t>94:  The student participated in ELA and math LAA I testing</a:t>
            </a:r>
            <a:endParaRPr sz="1800" dirty="0"/>
          </a:p>
          <a:p>
            <a:pPr marL="457200" lvl="0" indent="-342900" rtl="0">
              <a:spcBef>
                <a:spcPts val="0"/>
              </a:spcBef>
              <a:spcAft>
                <a:spcPts val="0"/>
              </a:spcAft>
              <a:buSzPts val="1800"/>
              <a:buChar char="•"/>
            </a:pPr>
            <a:r>
              <a:rPr lang="en" sz="1800" dirty="0"/>
              <a:t>96:  The student earned a credit for English II and/or Algebra I from an out of state or nonpublic school as evidenced by the official transcript in STS</a:t>
            </a:r>
            <a:endParaRPr sz="1800" dirty="0"/>
          </a:p>
          <a:p>
            <a:pPr marL="0" lvl="0" indent="0" rtl="0">
              <a:spcBef>
                <a:spcPts val="0"/>
              </a:spcBef>
              <a:spcAft>
                <a:spcPts val="0"/>
              </a:spcAft>
              <a:buNone/>
            </a:pPr>
            <a:endParaRPr lang="en" sz="1800" b="1" dirty="0" smtClean="0"/>
          </a:p>
          <a:p>
            <a:pPr marL="0" lvl="0" indent="0" rtl="0">
              <a:spcBef>
                <a:spcPts val="0"/>
              </a:spcBef>
              <a:spcAft>
                <a:spcPts val="0"/>
              </a:spcAft>
              <a:buNone/>
            </a:pPr>
            <a:r>
              <a:rPr lang="en" sz="1800" b="1" dirty="0" smtClean="0"/>
              <a:t>Please </a:t>
            </a:r>
            <a:r>
              <a:rPr lang="en" sz="1800" b="1" dirty="0"/>
              <a:t>note that </a:t>
            </a:r>
            <a:r>
              <a:rPr lang="en" sz="1800" dirty="0"/>
              <a:t>code 99 cannot be used to excuse third year assessment cohort students.</a:t>
            </a:r>
            <a:endParaRPr sz="1800" dirty="0"/>
          </a:p>
          <a:p>
            <a:pPr marL="0" lvl="0" indent="0">
              <a:spcBef>
                <a:spcPts val="0"/>
              </a:spcBef>
              <a:spcAft>
                <a:spcPts val="0"/>
              </a:spcAft>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Shape 3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5" name="Shape 39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01" name="Shape 401"/>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407" name="Shape 407"/>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There are a number of actions that must occur</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to prepare devices in schools prior to the </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administration including setting up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Site Manager (TSM) and installing INSIGHT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on testing devices.</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 following steps can be used to ensure that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TSM and devices are connected and are working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properly.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Launch the Insight application.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Click on Test Sign </a:t>
            </a:r>
            <a:r>
              <a:rPr lang="en" sz="1600" b="0" i="0" u="none" strike="noStrike" cap="none" dirty="0" smtClean="0">
                <a:solidFill>
                  <a:schemeClr val="dk1"/>
                </a:solidFill>
                <a:latin typeface="Calibri"/>
                <a:ea typeface="Calibri"/>
                <a:cs typeface="Calibri"/>
                <a:sym typeface="Calibri"/>
              </a:rPr>
              <a:t>In.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dirty="0">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408" name="Shape 408"/>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414" name="Shape 414"/>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alert your STC or technology coordinator.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dirty="0" smtClean="0"/>
              <a:t>Reminder: Windows </a:t>
            </a:r>
            <a:r>
              <a:rPr lang="en" sz="3200" dirty="0"/>
              <a:t>10 Devices</a:t>
            </a:r>
            <a:endParaRPr sz="3200" b="0" i="0" u="none" strike="noStrike" cap="none" dirty="0">
              <a:solidFill>
                <a:schemeClr val="dk1"/>
              </a:solidFill>
              <a:latin typeface="Calibri"/>
              <a:ea typeface="Calibri"/>
              <a:cs typeface="Calibri"/>
              <a:sym typeface="Calibri"/>
            </a:endParaRPr>
          </a:p>
        </p:txBody>
      </p:sp>
      <p:sp>
        <p:nvSpPr>
          <p:cNvPr id="420" name="Shape 420"/>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lvl="0" indent="0">
              <a:buNone/>
            </a:pPr>
            <a:r>
              <a:rPr lang="en" sz="1800" dirty="0" smtClean="0"/>
              <a:t>If </a:t>
            </a:r>
            <a:r>
              <a:rPr lang="en" sz="1800" dirty="0"/>
              <a:t>students will be testing on Windows 10 devices, please ensure those devices have had access turned off to the Cortana search feature or </a:t>
            </a:r>
            <a:r>
              <a:rPr lang="en" sz="1800" dirty="0" smtClean="0"/>
              <a:t>the Internet </a:t>
            </a:r>
            <a:r>
              <a:rPr lang="en" sz="1800" dirty="0"/>
              <a:t>search within Cortana </a:t>
            </a:r>
            <a:r>
              <a:rPr lang="en" sz="1800" dirty="0" smtClean="0"/>
              <a:t>disabled.  </a:t>
            </a:r>
            <a:r>
              <a:rPr lang="en" sz="1800" dirty="0"/>
              <a:t>This can be accomplished </a:t>
            </a:r>
            <a:r>
              <a:rPr lang="en" sz="1800" dirty="0" smtClean="0"/>
              <a:t>manually</a:t>
            </a:r>
            <a:r>
              <a:rPr lang="en" sz="1800" dirty="0"/>
              <a:t>, using group </a:t>
            </a:r>
            <a:r>
              <a:rPr lang="en" sz="1800" dirty="0" smtClean="0"/>
              <a:t>policy, </a:t>
            </a:r>
            <a:r>
              <a:rPr lang="en" sz="1800" dirty="0"/>
              <a:t>or </a:t>
            </a:r>
            <a:r>
              <a:rPr lang="en" sz="1800" dirty="0" smtClean="0"/>
              <a:t>using the registry editor.</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426" name="Shape 42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t>
            </a:r>
            <a:r>
              <a:rPr lang="en" sz="1800" b="0" i="0" u="none" strike="noStrike" cap="none" dirty="0" smtClean="0">
                <a:solidFill>
                  <a:schemeClr val="dk1"/>
                </a:solidFill>
                <a:latin typeface="Calibri"/>
                <a:ea typeface="Calibri"/>
                <a:cs typeface="Calibri"/>
                <a:sym typeface="Calibri"/>
              </a:rPr>
              <a:t>		</a:t>
            </a:r>
            <a:r>
              <a:rPr lang="en" sz="1800" dirty="0"/>
              <a:t> </a:t>
            </a:r>
            <a:r>
              <a:rPr lang="en" sz="1800" dirty="0" smtClean="0"/>
              <a:t>	</a:t>
            </a:r>
            <a:r>
              <a:rPr lang="en" sz="1800" b="0" i="0" u="none" strike="noStrike" cap="none" dirty="0" smtClean="0">
                <a:solidFill>
                  <a:schemeClr val="dk1"/>
                </a:solidFill>
                <a:latin typeface="Calibri"/>
                <a:ea typeface="Calibri"/>
                <a:cs typeface="Calibri"/>
                <a:sym typeface="Calibri"/>
              </a:rPr>
              <a:t>    </a:t>
            </a:r>
            <a:r>
              <a:rPr lang="en" sz="1800" b="0" i="0" u="none" strike="noStrike" cap="none" dirty="0">
                <a:solidFill>
                  <a:schemeClr val="dk1"/>
                </a:solidFill>
                <a:latin typeface="Calibri"/>
                <a:ea typeface="Calibri"/>
                <a:cs typeface="Calibri"/>
                <a:sym typeface="Calibri"/>
              </a:rPr>
              <a:t>LDOE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1-888-718-4836 </a:t>
            </a:r>
            <a:r>
              <a:rPr lang="en" sz="1800" b="0" i="0" u="none" strike="noStrike" cap="none" dirty="0" smtClean="0">
                <a:solidFill>
                  <a:schemeClr val="dk1"/>
                </a:solidFill>
                <a:latin typeface="Calibri"/>
                <a:ea typeface="Calibri"/>
                <a:cs typeface="Calibri"/>
                <a:sym typeface="Calibri"/>
              </a:rPr>
              <a:t>						            1-844-268-7320      </a:t>
            </a:r>
            <a:r>
              <a:rPr lang="en" sz="1800" b="0" i="0" u="sng" strike="noStrike" cap="none" dirty="0" smtClean="0">
                <a:solidFill>
                  <a:schemeClr val="hlink"/>
                </a:solidFill>
                <a:latin typeface="Calibri"/>
                <a:ea typeface="Calibri"/>
                <a:cs typeface="Calibri"/>
                <a:sym typeface="Calibri"/>
                <a:hlinkClick r:id="rId5"/>
              </a:rPr>
              <a:t>LAHelpdesk@datarecognitioncorp.com</a:t>
            </a:r>
            <a:r>
              <a:rPr lang="en" sz="1800" b="0" i="0" u="none" strike="noStrike" cap="none" dirty="0" smtClean="0">
                <a:solidFill>
                  <a:schemeClr val="dk1"/>
                </a:solidFill>
                <a:latin typeface="Calibri"/>
                <a:ea typeface="Calibri"/>
                <a:cs typeface="Calibri"/>
                <a:sym typeface="Calibri"/>
              </a:rPr>
              <a:t> 			          </a:t>
            </a:r>
            <a:r>
              <a:rPr lang="en-US" sz="1800" dirty="0" smtClean="0"/>
              <a:t>assessment@la.gov</a:t>
            </a:r>
            <a:endParaRPr lang="en-US" sz="1800" dirty="0"/>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smtClean="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433" name="Shape 433"/>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316" name="Shape 316"/>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2017-2018 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439" name="Shape 439"/>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440" name="Shape 440"/>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Shape 441"/>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447" name="Shape 447"/>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Training Accounts</a:t>
            </a:r>
            <a:endParaRPr sz="3200" b="0" i="0" u="none" strike="noStrike" cap="none">
              <a:solidFill>
                <a:srgbClr val="333333"/>
              </a:solidFill>
              <a:latin typeface="Calibri"/>
              <a:ea typeface="Calibri"/>
              <a:cs typeface="Calibri"/>
              <a:sym typeface="Calibri"/>
            </a:endParaRPr>
          </a:p>
        </p:txBody>
      </p:sp>
      <p:sp>
        <p:nvSpPr>
          <p:cNvPr id="453" name="Shape 45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Each LEA has a Sample School (777) in eDIRECT to use for training purposes only.</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training school will only be placed in the Practice Test 2018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Ten sample students have been added to each 777 site and should be used to practice creating test sessions.</a:t>
            </a:r>
            <a:endParaRPr sz="1800" b="0" i="0" u="none" strike="noStrike" cap="none">
              <a:solidFill>
                <a:schemeClr val="dk1"/>
              </a:solidFill>
              <a:latin typeface="Calibri"/>
              <a:ea typeface="Calibri"/>
              <a:cs typeface="Calibri"/>
              <a:sym typeface="Calibri"/>
            </a:endParaRPr>
          </a:p>
          <a:p>
            <a:pPr marL="800098" marR="0" lvl="0" indent="-366711"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Homebound Students</a:t>
            </a:r>
            <a:endParaRPr sz="4400" b="0" i="0" u="none" strike="noStrike" cap="none">
              <a:solidFill>
                <a:srgbClr val="333333"/>
              </a:solidFill>
              <a:latin typeface="Calibri"/>
              <a:ea typeface="Calibri"/>
              <a:cs typeface="Calibri"/>
              <a:sym typeface="Calibri"/>
            </a:endParaRPr>
          </a:p>
        </p:txBody>
      </p:sp>
      <p:sp>
        <p:nvSpPr>
          <p:cNvPr id="460" name="Shape 460"/>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Policy requires that homebound students participate in state testing unless it is determined by a doctor in writing that they are too ill to test.  The doctor’s letter must include all dates of testing, including makeup days.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Secure materials must be checked in and out daily by homebound test administrators.  When possible the test administrator should be the regular homebound teacher.  Tests should be administered in accordance with all rules for test administration and security.   Any accommodations should be documented on an the IEP.</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The four options for testing homebound students 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both the TSM and Insight client on a single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Virtual Private Network (VPN) software and the client software on a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Utilize the district’s virtual desktop infrastructure (VDI) to set up and deliver a web-based login to access the district’s internal TSM and client software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222222"/>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Purchase a hosted VDI as a service solution to deliver TSM and client software access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467" name="Shape 46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are populated in the database.</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You need the student 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468" name="Shape 468"/>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475" name="Shape 47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6" name="Shape 476"/>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483" name="Shape 483"/>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95" name="Shape 49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smtClean="0">
                <a:solidFill>
                  <a:srgbClr val="333333"/>
                </a:solidFill>
                <a:latin typeface="Calibri"/>
                <a:ea typeface="Calibri"/>
                <a:cs typeface="Calibri"/>
                <a:sym typeface="Calibri"/>
              </a:rPr>
              <a:t>Investigations</a:t>
            </a:r>
            <a:endParaRPr dirty="0"/>
          </a:p>
        </p:txBody>
      </p:sp>
      <p:sp>
        <p:nvSpPr>
          <p:cNvPr id="501" name="Shape 501"/>
          <p:cNvSpPr txBox="1">
            <a:spLocks noGrp="1"/>
          </p:cNvSpPr>
          <p:nvPr>
            <p:ph type="body" idx="1"/>
          </p:nvPr>
        </p:nvSpPr>
        <p:spPr>
          <a:xfrm>
            <a:off x="71875" y="971775"/>
            <a:ext cx="8839200" cy="382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According to Bulletin 118, the District Test Coordinator (DTC) is responsible for initiating the investigation of any severe irregularity in the district including, but not limited to, those resulting in the voiding of a student’s test score or lost secure materials. The</a:t>
            </a:r>
            <a:r>
              <a:rPr lang="en" sz="1800" b="0" i="0" u="sng" strike="noStrike" cap="none" dirty="0">
                <a:solidFill>
                  <a:schemeClr val="hlink"/>
                </a:solidFill>
                <a:latin typeface="Calibri"/>
                <a:ea typeface="Calibri"/>
                <a:cs typeface="Calibri"/>
                <a:sym typeface="Calibri"/>
                <a:hlinkClick r:id="rId3"/>
              </a:rPr>
              <a:t> investigation report template</a:t>
            </a:r>
            <a:r>
              <a:rPr lang="en" sz="1800" b="0" i="0" u="sng" strike="noStrike" cap="none" dirty="0">
                <a:solidFill>
                  <a:schemeClr val="hlink"/>
                </a:solidFill>
                <a:latin typeface="Calibri"/>
                <a:ea typeface="Calibri"/>
                <a:cs typeface="Calibri"/>
                <a:sym typeface="Calibri"/>
              </a:rPr>
              <a:t> </a:t>
            </a:r>
            <a:r>
              <a:rPr lang="en" sz="1800" b="0" i="0" u="none" strike="noStrike" cap="none" dirty="0">
                <a:solidFill>
                  <a:schemeClr val="dk1"/>
                </a:solidFill>
                <a:latin typeface="Calibri"/>
                <a:ea typeface="Calibri"/>
                <a:cs typeface="Calibri"/>
                <a:sym typeface="Calibri"/>
              </a:rPr>
              <a:t>represents the minimum that the LEA must report to the LDOE regarding voided tests. LDOE reserves the right to conduct any additional investigations it deems necessary.</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Investigations are due to </a:t>
            </a:r>
            <a:r>
              <a:rPr lang="en" sz="1800" b="0" i="0" u="sng" strike="noStrike" cap="none" dirty="0">
                <a:solidFill>
                  <a:srgbClr val="0000FF"/>
                </a:solidFill>
                <a:latin typeface="Calibri"/>
                <a:ea typeface="Calibri"/>
                <a:cs typeface="Calibri"/>
                <a:sym typeface="Calibri"/>
              </a:rPr>
              <a:t>assessment@la.gov</a:t>
            </a:r>
            <a:r>
              <a:rPr lang="en" sz="1800" b="0" i="0" u="none" strike="noStrike" cap="none" dirty="0">
                <a:solidFill>
                  <a:schemeClr val="dk1"/>
                </a:solidFill>
                <a:latin typeface="Calibri"/>
                <a:ea typeface="Calibri"/>
                <a:cs typeface="Calibri"/>
                <a:sym typeface="Calibri"/>
              </a:rPr>
              <a:t> 30 days after notification to the LEA.</a:t>
            </a:r>
            <a:endParaRPr dirty="0"/>
          </a:p>
          <a:p>
            <a:pPr marL="0" marR="0" lvl="0" indent="0" algn="l" rtl="0">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322" name="Shape 322"/>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a:p>
        </p:txBody>
      </p:sp>
      <p:sp>
        <p:nvSpPr>
          <p:cNvPr id="507" name="Shape 50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a:p>
          <a:p>
            <a:pPr marL="0" marR="0" lvl="0" indent="0" algn="l" rtl="0">
              <a:lnSpc>
                <a:spcPct val="100000"/>
              </a:lnSpc>
              <a:spcBef>
                <a:spcPts val="0"/>
              </a:spcBef>
              <a:spcAft>
                <a:spcPts val="0"/>
              </a:spcAft>
              <a:buClr>
                <a:schemeClr val="dk1"/>
              </a:buClr>
              <a:buSzPts val="733"/>
              <a:buFont typeface="Arial"/>
              <a:buNone/>
            </a:pP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to LDOE at assessment@la.gov.</a:t>
            </a:r>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0" y="0"/>
            <a:ext cx="9144000" cy="103051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Caveon Test Security Services</a:t>
            </a:r>
            <a:endParaRPr dirty="0"/>
          </a:p>
        </p:txBody>
      </p:sp>
      <p:sp>
        <p:nvSpPr>
          <p:cNvPr id="513" name="Shape 51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Monitoring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Investigations</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Training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a:t>
            </a:r>
            <a:r>
              <a:rPr lang="en" sz="1600" u="none">
                <a:solidFill>
                  <a:schemeClr val="dk1"/>
                </a:solidFill>
              </a:rPr>
              <a:t>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a:t>
            </a:r>
            <a:r>
              <a:rPr lang="en" sz="1600" u="none">
                <a:solidFill>
                  <a:schemeClr val="dk1"/>
                </a:solidFill>
              </a:rPr>
              <a:t>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Shape 51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19" name="Shape 51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K-3 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1297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solidFill>
                  <a:srgbClr val="333333"/>
                </a:solidFill>
              </a:rPr>
              <a:t>KEA and K-3 Literacy Assessments</a:t>
            </a:r>
            <a:endParaRPr sz="3200" dirty="0">
              <a:solidFill>
                <a:srgbClr val="333333"/>
              </a:solidFill>
            </a:endParaRPr>
          </a:p>
          <a:p>
            <a:pPr marL="0" lvl="0" indent="0">
              <a:spcBef>
                <a:spcPts val="0"/>
              </a:spcBef>
              <a:spcAft>
                <a:spcPts val="0"/>
              </a:spcAft>
              <a:buClr>
                <a:schemeClr val="dk1"/>
              </a:buClr>
              <a:buSzPts val="1100"/>
              <a:buFont typeface="Arial"/>
              <a:buNone/>
            </a:pPr>
            <a:r>
              <a:rPr lang="en" sz="3200" dirty="0">
                <a:solidFill>
                  <a:srgbClr val="333333"/>
                </a:solidFill>
              </a:rPr>
              <a:t>2018-2019</a:t>
            </a:r>
            <a:endParaRPr sz="3200" dirty="0">
              <a:solidFill>
                <a:srgbClr val="333333"/>
              </a:solidFill>
            </a:endParaRPr>
          </a:p>
        </p:txBody>
      </p:sp>
      <p:sp>
        <p:nvSpPr>
          <p:cNvPr id="525" name="Shape 525"/>
          <p:cNvSpPr txBox="1">
            <a:spLocks noGrp="1"/>
          </p:cNvSpPr>
          <p:nvPr>
            <p:ph type="body" idx="1"/>
          </p:nvPr>
        </p:nvSpPr>
        <p:spPr>
          <a:xfrm>
            <a:off x="-108855" y="929328"/>
            <a:ext cx="9122226" cy="36066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The 2018-2019 Guidance on the Kindergarten Entry Assessment and K-3 Literacy Screening Assessment can be found</a:t>
            </a:r>
            <a:r>
              <a:rPr lang="en" sz="1800" dirty="0">
                <a:uFill>
                  <a:noFill/>
                </a:uFill>
                <a:latin typeface="Calibri" panose="020F0502020204030204" pitchFamily="34" charset="0"/>
                <a:ea typeface="Arial"/>
                <a:cs typeface="Arial"/>
                <a:sym typeface="Arial"/>
                <a:hlinkClick r:id="rId3"/>
              </a:rPr>
              <a:t> </a:t>
            </a:r>
            <a:r>
              <a:rPr lang="en" sz="1800" b="1" u="sng" dirty="0">
                <a:solidFill>
                  <a:schemeClr val="hlink"/>
                </a:solidFill>
                <a:latin typeface="Calibri" panose="020F0502020204030204" pitchFamily="34" charset="0"/>
                <a:ea typeface="Arial"/>
                <a:cs typeface="Arial"/>
                <a:sym typeface="Arial"/>
                <a:hlinkClick r:id="rId3"/>
              </a:rPr>
              <a:t>here</a:t>
            </a:r>
            <a:r>
              <a:rPr lang="en" sz="1800" dirty="0">
                <a:latin typeface="Calibri" panose="020F0502020204030204" pitchFamily="34" charset="0"/>
                <a:ea typeface="Arial"/>
                <a:cs typeface="Arial"/>
                <a:sym typeface="Arial"/>
              </a:rPr>
              <a:t>.</a:t>
            </a:r>
            <a:endParaRPr sz="1800" dirty="0">
              <a:latin typeface="Calibri" panose="020F0502020204030204" pitchFamily="34" charset="0"/>
              <a:ea typeface="Arial"/>
              <a:cs typeface="Arial"/>
              <a:sym typeface="Arial"/>
            </a:endParaRPr>
          </a:p>
          <a:p>
            <a:pPr marL="457200" lvl="0" indent="-317500" rtl="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Each fall, public schools must administer a kindergarten-readiness screener and a K-3 Literacy screener within the first 30 days of school.</a:t>
            </a:r>
            <a:endParaRPr sz="1800" dirty="0">
              <a:latin typeface="Calibri" panose="020F0502020204030204" pitchFamily="34" charset="0"/>
              <a:ea typeface="Arial"/>
              <a:cs typeface="Arial"/>
              <a:sym typeface="Arial"/>
            </a:endParaRPr>
          </a:p>
          <a:p>
            <a:pPr marL="914400" lvl="1" indent="-317500" rtl="0">
              <a:spcBef>
                <a:spcPts val="0"/>
              </a:spcBef>
              <a:spcAft>
                <a:spcPts val="0"/>
              </a:spcAft>
              <a:buSzPts val="1400"/>
              <a:buFont typeface="Arial"/>
              <a:buChar char="–"/>
            </a:pPr>
            <a:r>
              <a:rPr lang="en" sz="1800" dirty="0" smtClean="0">
                <a:latin typeface="Calibri" panose="020F0502020204030204" pitchFamily="34" charset="0"/>
                <a:ea typeface="Arial"/>
                <a:cs typeface="Arial"/>
                <a:sym typeface="Arial"/>
              </a:rPr>
              <a:t>A </a:t>
            </a:r>
            <a:r>
              <a:rPr lang="en" sz="1800" dirty="0">
                <a:latin typeface="Calibri" panose="020F0502020204030204" pitchFamily="34" charset="0"/>
                <a:ea typeface="Arial"/>
                <a:cs typeface="Arial"/>
                <a:sym typeface="Arial"/>
              </a:rPr>
              <a:t>KEA must be given to all first-time kindergarten students. Two KEA assessment options are approved: DRDP and TS Gold.</a:t>
            </a:r>
            <a:endParaRPr sz="1800" dirty="0">
              <a:latin typeface="Calibri" panose="020F0502020204030204" pitchFamily="34" charset="0"/>
              <a:ea typeface="Arial"/>
              <a:cs typeface="Arial"/>
              <a:sym typeface="Arial"/>
            </a:endParaRPr>
          </a:p>
          <a:p>
            <a:pPr marL="914400" lvl="1" indent="-317500" rtl="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A K-3 Literacy screener must be administered to all kindergarten, 1st, 2nd, and 3rd grade students. Three assessment options are approved: DIBELS Next, STEEP, and STEP. </a:t>
            </a:r>
            <a:endParaRPr sz="1800" dirty="0">
              <a:latin typeface="Calibri" panose="020F0502020204030204" pitchFamily="34" charset="0"/>
              <a:ea typeface="Arial"/>
              <a:cs typeface="Arial"/>
              <a:sym typeface="Arial"/>
            </a:endParaRPr>
          </a:p>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School systems will submit KEA and K-3 Literacy data with the SIS October 1 MFP </a:t>
            </a:r>
            <a:r>
              <a:rPr lang="en" sz="1800" dirty="0" smtClean="0">
                <a:latin typeface="Calibri" panose="020F0502020204030204" pitchFamily="34" charset="0"/>
                <a:ea typeface="Arial"/>
                <a:cs typeface="Arial"/>
                <a:sym typeface="Arial"/>
              </a:rPr>
              <a:t>Collection.</a:t>
            </a:r>
            <a:endParaRPr sz="1800" dirty="0">
              <a:latin typeface="Calibri" panose="020F0502020204030204" pitchFamily="34" charset="0"/>
              <a:ea typeface="Arial"/>
              <a:cs typeface="Arial"/>
              <a:sym typeface="Arial"/>
            </a:endParaRPr>
          </a:p>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In order to provide better support and training to teachers, the Department is asking school systems to communicate their assessment choices by completing this short survey</a:t>
            </a:r>
            <a:r>
              <a:rPr lang="en" sz="1800" dirty="0">
                <a:uFill>
                  <a:noFill/>
                </a:uFill>
                <a:latin typeface="Calibri" panose="020F0502020204030204" pitchFamily="34" charset="0"/>
                <a:ea typeface="Arial"/>
                <a:cs typeface="Arial"/>
                <a:sym typeface="Arial"/>
                <a:hlinkClick r:id="rId4"/>
              </a:rPr>
              <a:t> </a:t>
            </a:r>
            <a:r>
              <a:rPr lang="en" sz="1800" b="1" u="sng" dirty="0">
                <a:solidFill>
                  <a:schemeClr val="hlink"/>
                </a:solidFill>
                <a:latin typeface="Calibri" panose="020F0502020204030204" pitchFamily="34" charset="0"/>
                <a:ea typeface="Arial"/>
                <a:cs typeface="Arial"/>
                <a:sym typeface="Arial"/>
                <a:hlinkClick r:id="rId4"/>
              </a:rPr>
              <a:t>here</a:t>
            </a:r>
            <a:r>
              <a:rPr lang="en" sz="1800" dirty="0">
                <a:latin typeface="Calibri" panose="020F0502020204030204" pitchFamily="34" charset="0"/>
                <a:ea typeface="Arial"/>
                <a:cs typeface="Arial"/>
                <a:sym typeface="Arial"/>
              </a:rPr>
              <a:t> by April 27.</a:t>
            </a:r>
            <a:endParaRPr sz="1800" dirty="0">
              <a:latin typeface="Calibri" panose="020F0502020204030204" pitchFamily="34" charset="0"/>
              <a:ea typeface="Arial"/>
              <a:cs typeface="Arial"/>
              <a:sym typeface="Arial"/>
            </a:endParaRPr>
          </a:p>
          <a:p>
            <a:pPr marL="0" lvl="0" indent="0">
              <a:spcBef>
                <a:spcPts val="0"/>
              </a:spcBef>
              <a:spcAft>
                <a:spcPts val="0"/>
              </a:spcAft>
              <a:buClr>
                <a:schemeClr val="dk1"/>
              </a:buClr>
              <a:buSzPts val="1100"/>
              <a:buFont typeface="Arial"/>
              <a:buNone/>
            </a:pPr>
            <a:endParaRPr sz="1800" dirty="0">
              <a:latin typeface="Calibri" panose="020F0502020204030204" pitchFamily="34" charset="0"/>
              <a:ea typeface="Arial"/>
              <a:cs typeface="Arial"/>
              <a:sym typeface="Arial"/>
            </a:endParaRPr>
          </a:p>
          <a:p>
            <a:pPr marL="0" lvl="0" indent="0">
              <a:spcBef>
                <a:spcPts val="0"/>
              </a:spcBef>
              <a:spcAft>
                <a:spcPts val="0"/>
              </a:spcAft>
              <a:buClr>
                <a:schemeClr val="dk1"/>
              </a:buClr>
              <a:buSzPts val="1100"/>
              <a:buFont typeface="Arial"/>
              <a:buNone/>
            </a:pPr>
            <a:endParaRPr sz="1800" dirty="0">
              <a:latin typeface="Calibri" panose="020F0502020204030204" pitchFamily="34" charset="0"/>
              <a:ea typeface="Arial"/>
              <a:cs typeface="Arial"/>
              <a:sym typeface="Arial"/>
            </a:endParaRPr>
          </a:p>
          <a:p>
            <a:pPr marL="0" lvl="0" indent="0">
              <a:spcBef>
                <a:spcPts val="0"/>
              </a:spcBef>
              <a:spcAft>
                <a:spcPts val="0"/>
              </a:spcAft>
              <a:buNone/>
            </a:pPr>
            <a:endParaRPr sz="180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endParaRPr sz="3200">
              <a:solidFill>
                <a:srgbClr val="333333"/>
              </a:solidFill>
            </a:endParaRPr>
          </a:p>
          <a:p>
            <a:pPr marL="0" lvl="0" indent="0">
              <a:spcBef>
                <a:spcPts val="0"/>
              </a:spcBef>
              <a:spcAft>
                <a:spcPts val="0"/>
              </a:spcAft>
              <a:buNone/>
            </a:pPr>
            <a:r>
              <a:rPr lang="en" sz="3200">
                <a:solidFill>
                  <a:srgbClr val="333333"/>
                </a:solidFill>
              </a:rPr>
              <a:t>KEA and K-3 Literacy Assessments</a:t>
            </a:r>
            <a:endParaRPr sz="3200">
              <a:solidFill>
                <a:srgbClr val="333333"/>
              </a:solidFill>
            </a:endParaRPr>
          </a:p>
          <a:p>
            <a:pPr marL="0" lvl="0" indent="0">
              <a:spcBef>
                <a:spcPts val="0"/>
              </a:spcBef>
              <a:spcAft>
                <a:spcPts val="0"/>
              </a:spcAft>
              <a:buClr>
                <a:schemeClr val="dk1"/>
              </a:buClr>
              <a:buSzPts val="1100"/>
              <a:buFont typeface="Arial"/>
              <a:buNone/>
            </a:pPr>
            <a:r>
              <a:rPr lang="en" sz="3200">
                <a:solidFill>
                  <a:srgbClr val="333333"/>
                </a:solidFill>
              </a:rPr>
              <a:t>2018-2019</a:t>
            </a:r>
            <a:endParaRPr sz="3200">
              <a:solidFill>
                <a:srgbClr val="333333"/>
              </a:solidFill>
            </a:endParaRPr>
          </a:p>
          <a:p>
            <a:pPr marL="0" lvl="0" indent="0">
              <a:spcBef>
                <a:spcPts val="0"/>
              </a:spcBef>
              <a:spcAft>
                <a:spcPts val="0"/>
              </a:spcAft>
              <a:buNone/>
            </a:pPr>
            <a:endParaRPr/>
          </a:p>
        </p:txBody>
      </p:sp>
      <p:graphicFrame>
        <p:nvGraphicFramePr>
          <p:cNvPr id="531" name="Shape 531"/>
          <p:cNvGraphicFramePr/>
          <p:nvPr>
            <p:extLst>
              <p:ext uri="{D42A27DB-BD31-4B8C-83A1-F6EECF244321}">
                <p14:modId xmlns:p14="http://schemas.microsoft.com/office/powerpoint/2010/main" val="449730092"/>
              </p:ext>
            </p:extLst>
          </p:nvPr>
        </p:nvGraphicFramePr>
        <p:xfrm>
          <a:off x="253999" y="1063378"/>
          <a:ext cx="8665029" cy="3711385"/>
        </p:xfrm>
        <a:graphic>
          <a:graphicData uri="http://schemas.openxmlformats.org/drawingml/2006/table">
            <a:tbl>
              <a:tblPr>
                <a:noFill/>
                <a:tableStyleId>{0AC63A05-2DB4-40AA-8881-175972A79480}</a:tableStyleId>
              </a:tblPr>
              <a:tblGrid>
                <a:gridCol w="1139372"/>
                <a:gridCol w="1211943"/>
                <a:gridCol w="3189190"/>
                <a:gridCol w="1147327"/>
                <a:gridCol w="905819"/>
                <a:gridCol w="1071378"/>
              </a:tblGrid>
              <a:tr h="598508">
                <a:tc>
                  <a:txBody>
                    <a:bodyPr/>
                    <a:lstStyle/>
                    <a:p>
                      <a:pPr marL="0" lvl="0" indent="0" algn="ctr" rtl="0">
                        <a:spcBef>
                          <a:spcPts val="0"/>
                        </a:spcBef>
                        <a:spcAft>
                          <a:spcPts val="0"/>
                        </a:spcAft>
                        <a:buNone/>
                      </a:pPr>
                      <a:r>
                        <a:rPr lang="en" sz="1400" b="1" dirty="0">
                          <a:latin typeface="Calibri" panose="020F0502020204030204" pitchFamily="34" charset="0"/>
                        </a:rPr>
                        <a:t>Grade Band</a:t>
                      </a:r>
                      <a:endParaRPr sz="14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dirty="0">
                          <a:latin typeface="Calibri" panose="020F0502020204030204" pitchFamily="34" charset="0"/>
                        </a:rPr>
                        <a:t>Available Assessments</a:t>
                      </a:r>
                      <a:endParaRPr sz="14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Key Skills Measured</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Resources</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Testing</a:t>
                      </a:r>
                      <a:endParaRPr sz="1400" b="1">
                        <a:latin typeface="Calibri" panose="020F0502020204030204" pitchFamily="34" charset="0"/>
                      </a:endParaRPr>
                    </a:p>
                    <a:p>
                      <a:pPr marL="0" lvl="0" indent="0" algn="ctr" rtl="0">
                        <a:spcBef>
                          <a:spcPts val="0"/>
                        </a:spcBef>
                        <a:spcAft>
                          <a:spcPts val="0"/>
                        </a:spcAft>
                        <a:buNone/>
                      </a:pPr>
                      <a:r>
                        <a:rPr lang="en" sz="1400" b="1">
                          <a:latin typeface="Calibri" panose="020F0502020204030204" pitchFamily="34" charset="0"/>
                        </a:rPr>
                        <a:t>Window</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Reporting</a:t>
                      </a:r>
                      <a:endParaRPr sz="1400" b="1">
                        <a:latin typeface="Calibri" panose="020F0502020204030204" pitchFamily="34" charset="0"/>
                      </a:endParaRPr>
                    </a:p>
                  </a:txBody>
                  <a:tcPr marL="91425" marR="91425" marT="91425" marB="91425" anchor="ctr"/>
                </a:tc>
              </a:tr>
              <a:tr h="1186533">
                <a:tc>
                  <a:txBody>
                    <a:bodyPr/>
                    <a:lstStyle/>
                    <a:p>
                      <a:pPr marL="0" lvl="0" indent="0" rtl="0">
                        <a:spcBef>
                          <a:spcPts val="0"/>
                        </a:spcBef>
                        <a:spcAft>
                          <a:spcPts val="0"/>
                        </a:spcAft>
                        <a:buNone/>
                      </a:pPr>
                      <a:r>
                        <a:rPr lang="en" sz="1400" b="1" dirty="0">
                          <a:latin typeface="Calibri" panose="020F0502020204030204" pitchFamily="34" charset="0"/>
                        </a:rPr>
                        <a:t>K-Readiness</a:t>
                      </a:r>
                      <a:endParaRPr sz="1400" b="1" dirty="0">
                        <a:latin typeface="Calibri" panose="020F0502020204030204" pitchFamily="34" charset="0"/>
                      </a:endParaRPr>
                    </a:p>
                    <a:p>
                      <a:pPr marL="0" lvl="0" indent="0" rtl="0">
                        <a:spcBef>
                          <a:spcPts val="0"/>
                        </a:spcBef>
                        <a:spcAft>
                          <a:spcPts val="0"/>
                        </a:spcAft>
                        <a:buNone/>
                      </a:pPr>
                      <a:r>
                        <a:rPr lang="en" sz="1400" dirty="0">
                          <a:latin typeface="Calibri" panose="020F0502020204030204" pitchFamily="34" charset="0"/>
                        </a:rPr>
                        <a:t>(First-time Kindergarten children)</a:t>
                      </a:r>
                      <a:endParaRPr sz="14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400" u="sng" dirty="0">
                          <a:solidFill>
                            <a:schemeClr val="hlink"/>
                          </a:solidFill>
                          <a:latin typeface="Calibri" panose="020F0502020204030204" pitchFamily="34" charset="0"/>
                          <a:hlinkClick r:id="rId3"/>
                        </a:rPr>
                        <a:t>DRDP</a:t>
                      </a:r>
                      <a:endParaRPr sz="1400" dirty="0">
                        <a:latin typeface="Calibri" panose="020F0502020204030204" pitchFamily="34" charset="0"/>
                      </a:endParaRPr>
                    </a:p>
                    <a:p>
                      <a:pPr marL="0" lvl="0" indent="0" rtl="0">
                        <a:spcBef>
                          <a:spcPts val="0"/>
                        </a:spcBef>
                        <a:spcAft>
                          <a:spcPts val="0"/>
                        </a:spcAft>
                        <a:buNone/>
                      </a:pPr>
                      <a:r>
                        <a:rPr lang="en" sz="1400" u="sng" dirty="0">
                          <a:solidFill>
                            <a:schemeClr val="hlink"/>
                          </a:solidFill>
                          <a:latin typeface="Calibri" panose="020F0502020204030204" pitchFamily="34" charset="0"/>
                          <a:hlinkClick r:id="rId4"/>
                        </a:rPr>
                        <a:t>Gold</a:t>
                      </a:r>
                      <a:endParaRPr sz="1400" dirty="0">
                        <a:latin typeface="Calibri" panose="020F0502020204030204" pitchFamily="34" charset="0"/>
                      </a:endParaRPr>
                    </a:p>
                  </a:txBody>
                  <a:tcPr marL="91425" marR="91425" marT="91425" marB="91425" anchor="ctr"/>
                </a:tc>
                <a:tc>
                  <a:txBody>
                    <a:bodyPr/>
                    <a:lstStyle/>
                    <a:p>
                      <a:pPr marL="457200" lvl="0" indent="-298450" rtl="0">
                        <a:spcBef>
                          <a:spcPts val="0"/>
                        </a:spcBef>
                        <a:spcAft>
                          <a:spcPts val="0"/>
                        </a:spcAft>
                        <a:buSzPts val="1100"/>
                        <a:buChar char="●"/>
                      </a:pPr>
                      <a:r>
                        <a:rPr lang="en" sz="1400" dirty="0">
                          <a:latin typeface="Calibri" panose="020F0502020204030204" pitchFamily="34" charset="0"/>
                        </a:rPr>
                        <a:t>Language/Literacy</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Math</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Social-Emotional</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Approaches to Learning</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Physical</a:t>
                      </a:r>
                      <a:endParaRPr sz="1400"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u="sng">
                          <a:solidFill>
                            <a:schemeClr val="hlink"/>
                          </a:solidFill>
                          <a:latin typeface="Calibri" panose="020F0502020204030204" pitchFamily="34" charset="0"/>
                          <a:hlinkClick r:id="rId5"/>
                        </a:rPr>
                        <a:t>KEA FAQs</a:t>
                      </a:r>
                      <a:endParaRPr sz="1400">
                        <a:latin typeface="Calibri" panose="020F0502020204030204" pitchFamily="34" charset="0"/>
                      </a:endParaRPr>
                    </a:p>
                  </a:txBody>
                  <a:tcPr marL="91425" marR="91425" marT="91425" marB="91425" anchor="ctr"/>
                </a:tc>
                <a:tc rowSpan="2">
                  <a:txBody>
                    <a:bodyPr/>
                    <a:lstStyle/>
                    <a:p>
                      <a:pPr marL="0" lvl="0" indent="0" algn="ctr" rtl="0">
                        <a:spcBef>
                          <a:spcPts val="0"/>
                        </a:spcBef>
                        <a:spcAft>
                          <a:spcPts val="0"/>
                        </a:spcAft>
                        <a:buNone/>
                      </a:pPr>
                      <a:r>
                        <a:rPr lang="en" sz="1400">
                          <a:latin typeface="Calibri" panose="020F0502020204030204" pitchFamily="34" charset="0"/>
                        </a:rPr>
                        <a:t>First 30 days of school</a:t>
                      </a:r>
                      <a:endParaRPr sz="1400">
                        <a:latin typeface="Calibri" panose="020F0502020204030204" pitchFamily="34" charset="0"/>
                      </a:endParaRPr>
                    </a:p>
                  </a:txBody>
                  <a:tcPr marL="91425" marR="91425" marT="91425" marB="91425" anchor="ctr"/>
                </a:tc>
                <a:tc rowSpan="2">
                  <a:txBody>
                    <a:bodyPr/>
                    <a:lstStyle/>
                    <a:p>
                      <a:pPr marL="0" lvl="0" indent="0" algn="ctr" rtl="0">
                        <a:spcBef>
                          <a:spcPts val="0"/>
                        </a:spcBef>
                        <a:spcAft>
                          <a:spcPts val="0"/>
                        </a:spcAft>
                        <a:buNone/>
                      </a:pPr>
                      <a:r>
                        <a:rPr lang="en" sz="1400">
                          <a:latin typeface="Calibri" panose="020F0502020204030204" pitchFamily="34" charset="0"/>
                        </a:rPr>
                        <a:t>Submit with SIS October 1 MFP Collection</a:t>
                      </a:r>
                      <a:endParaRPr sz="1400">
                        <a:latin typeface="Calibri" panose="020F0502020204030204" pitchFamily="34" charset="0"/>
                      </a:endParaRPr>
                    </a:p>
                  </a:txBody>
                  <a:tcPr marL="91425" marR="91425" marT="91425" marB="91425" anchor="ctr"/>
                </a:tc>
              </a:tr>
              <a:tr h="1852165">
                <a:tc>
                  <a:txBody>
                    <a:bodyPr/>
                    <a:lstStyle/>
                    <a:p>
                      <a:pPr marL="0" lvl="0" indent="0">
                        <a:spcBef>
                          <a:spcPts val="0"/>
                        </a:spcBef>
                        <a:spcAft>
                          <a:spcPts val="0"/>
                        </a:spcAft>
                        <a:buNone/>
                      </a:pPr>
                      <a:r>
                        <a:rPr lang="en" sz="1400" b="1">
                          <a:latin typeface="Calibri" panose="020F0502020204030204" pitchFamily="34" charset="0"/>
                        </a:rPr>
                        <a:t>K-3 Literacy Screening</a:t>
                      </a:r>
                      <a:endParaRPr sz="1400" b="1">
                        <a:latin typeface="Calibri" panose="020F0502020204030204" pitchFamily="34" charset="0"/>
                      </a:endParaRPr>
                    </a:p>
                    <a:p>
                      <a:pPr marL="0" lvl="0" indent="0" rtl="0">
                        <a:spcBef>
                          <a:spcPts val="0"/>
                        </a:spcBef>
                        <a:spcAft>
                          <a:spcPts val="0"/>
                        </a:spcAft>
                        <a:buNone/>
                      </a:pPr>
                      <a:r>
                        <a:rPr lang="en" sz="1400">
                          <a:latin typeface="Calibri" panose="020F0502020204030204" pitchFamily="34" charset="0"/>
                        </a:rPr>
                        <a:t>(All children)</a:t>
                      </a:r>
                      <a:endParaRPr sz="14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400" u="sng">
                          <a:solidFill>
                            <a:schemeClr val="hlink"/>
                          </a:solidFill>
                          <a:latin typeface="Calibri" panose="020F0502020204030204" pitchFamily="34" charset="0"/>
                          <a:hlinkClick r:id="rId6"/>
                        </a:rPr>
                        <a:t>DIBELS Next</a:t>
                      </a:r>
                      <a:endParaRPr sz="1400">
                        <a:latin typeface="Calibri" panose="020F0502020204030204" pitchFamily="34" charset="0"/>
                      </a:endParaRPr>
                    </a:p>
                    <a:p>
                      <a:pPr marL="0" lvl="0" indent="0" rtl="0">
                        <a:spcBef>
                          <a:spcPts val="0"/>
                        </a:spcBef>
                        <a:spcAft>
                          <a:spcPts val="0"/>
                        </a:spcAft>
                        <a:buNone/>
                      </a:pPr>
                      <a:r>
                        <a:rPr lang="en" sz="1400" u="sng">
                          <a:solidFill>
                            <a:schemeClr val="hlink"/>
                          </a:solidFill>
                          <a:latin typeface="Calibri" panose="020F0502020204030204" pitchFamily="34" charset="0"/>
                          <a:hlinkClick r:id="rId7"/>
                        </a:rPr>
                        <a:t>STEEP</a:t>
                      </a:r>
                      <a:endParaRPr sz="1400">
                        <a:latin typeface="Calibri" panose="020F0502020204030204" pitchFamily="34" charset="0"/>
                      </a:endParaRPr>
                    </a:p>
                    <a:p>
                      <a:pPr marL="0" lvl="0" indent="0" rtl="0">
                        <a:spcBef>
                          <a:spcPts val="0"/>
                        </a:spcBef>
                        <a:spcAft>
                          <a:spcPts val="0"/>
                        </a:spcAft>
                        <a:buNone/>
                      </a:pPr>
                      <a:r>
                        <a:rPr lang="en" sz="1400" u="sng">
                          <a:solidFill>
                            <a:schemeClr val="hlink"/>
                          </a:solidFill>
                          <a:latin typeface="Calibri" panose="020F0502020204030204" pitchFamily="34" charset="0"/>
                          <a:hlinkClick r:id="rId8"/>
                        </a:rPr>
                        <a:t>STEP</a:t>
                      </a:r>
                      <a:endParaRPr sz="1400">
                        <a:latin typeface="Calibri" panose="020F0502020204030204" pitchFamily="34" charset="0"/>
                      </a:endParaRPr>
                    </a:p>
                  </a:txBody>
                  <a:tcPr marL="91425" marR="91425" marT="91425" marB="91425" anchor="ctr"/>
                </a:tc>
                <a:tc>
                  <a:txBody>
                    <a:bodyPr/>
                    <a:lstStyle/>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Social-Emotional</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First Sound Fluency (K)</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Work Fluency (1st)*</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Oral Reading Fluency (2nd)</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Comprehension (3rd**)</a:t>
                      </a:r>
                      <a:endParaRPr sz="1400" dirty="0">
                        <a:solidFill>
                          <a:schemeClr val="dk1"/>
                        </a:solidFill>
                        <a:latin typeface="Calibri" panose="020F0502020204030204" pitchFamily="34" charset="0"/>
                      </a:endParaRPr>
                    </a:p>
                    <a:p>
                      <a:pPr marL="0" lvl="0" indent="0" rtl="0">
                        <a:spcBef>
                          <a:spcPts val="0"/>
                        </a:spcBef>
                        <a:spcAft>
                          <a:spcPts val="0"/>
                        </a:spcAft>
                        <a:buNone/>
                      </a:pPr>
                      <a:endParaRPr sz="400" dirty="0">
                        <a:solidFill>
                          <a:schemeClr val="dk1"/>
                        </a:solidFill>
                        <a:latin typeface="Calibri" panose="020F0502020204030204" pitchFamily="34" charset="0"/>
                      </a:endParaRPr>
                    </a:p>
                    <a:p>
                      <a:pPr marL="0" lvl="0" indent="0" rtl="0">
                        <a:spcBef>
                          <a:spcPts val="0"/>
                        </a:spcBef>
                        <a:spcAft>
                          <a:spcPts val="0"/>
                        </a:spcAft>
                        <a:buNone/>
                      </a:pPr>
                      <a:r>
                        <a:rPr lang="en" sz="1400" i="1" dirty="0">
                          <a:solidFill>
                            <a:schemeClr val="dk1"/>
                          </a:solidFill>
                          <a:latin typeface="Calibri" panose="020F0502020204030204" pitchFamily="34" charset="0"/>
                        </a:rPr>
                        <a:t>*Nonsense Words for DIBELS and STEEP</a:t>
                      </a:r>
                      <a:endParaRPr sz="1400" i="1" dirty="0">
                        <a:solidFill>
                          <a:schemeClr val="dk1"/>
                        </a:solidFill>
                        <a:latin typeface="Calibri" panose="020F0502020204030204" pitchFamily="34" charset="0"/>
                      </a:endParaRPr>
                    </a:p>
                    <a:p>
                      <a:pPr marL="0" lvl="0" indent="0" rtl="0">
                        <a:spcBef>
                          <a:spcPts val="0"/>
                        </a:spcBef>
                        <a:spcAft>
                          <a:spcPts val="0"/>
                        </a:spcAft>
                        <a:buNone/>
                      </a:pPr>
                      <a:r>
                        <a:rPr lang="en" sz="1400" i="1" dirty="0">
                          <a:solidFill>
                            <a:schemeClr val="dk1"/>
                          </a:solidFill>
                          <a:latin typeface="Calibri" panose="020F0502020204030204" pitchFamily="34" charset="0"/>
                        </a:rPr>
                        <a:t>**DIBELS Daze for 3rd grade</a:t>
                      </a:r>
                      <a:endParaRPr sz="1400" dirty="0">
                        <a:solidFill>
                          <a:schemeClr val="dk1"/>
                        </a:solidFill>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u="sng" dirty="0">
                          <a:solidFill>
                            <a:schemeClr val="hlink"/>
                          </a:solidFill>
                          <a:latin typeface="Calibri" panose="020F0502020204030204" pitchFamily="34" charset="0"/>
                          <a:hlinkClick r:id="rId9"/>
                        </a:rPr>
                        <a:t>Guidelines for Students with Special Needs</a:t>
                      </a:r>
                      <a:endParaRPr sz="1400" dirty="0">
                        <a:latin typeface="Calibri" panose="020F0502020204030204" pitchFamily="34" charset="0"/>
                      </a:endParaRPr>
                    </a:p>
                    <a:p>
                      <a:pPr marL="0" lvl="0" indent="0" algn="ctr" rtl="0">
                        <a:spcBef>
                          <a:spcPts val="0"/>
                        </a:spcBef>
                        <a:spcAft>
                          <a:spcPts val="0"/>
                        </a:spcAft>
                        <a:buNone/>
                      </a:pPr>
                      <a:endParaRPr sz="1400" dirty="0">
                        <a:latin typeface="Calibri" panose="020F0502020204030204" pitchFamily="34" charset="0"/>
                      </a:endParaRPr>
                    </a:p>
                    <a:p>
                      <a:pPr marL="0" lvl="0" indent="0" algn="ctr" rtl="0">
                        <a:spcBef>
                          <a:spcPts val="0"/>
                        </a:spcBef>
                        <a:spcAft>
                          <a:spcPts val="0"/>
                        </a:spcAft>
                        <a:buNone/>
                      </a:pPr>
                      <a:r>
                        <a:rPr lang="en" sz="1400" u="sng" dirty="0">
                          <a:solidFill>
                            <a:schemeClr val="hlink"/>
                          </a:solidFill>
                          <a:latin typeface="Calibri" panose="020F0502020204030204" pitchFamily="34" charset="0"/>
                          <a:hlinkClick r:id="rId10"/>
                        </a:rPr>
                        <a:t>Score Guidelines</a:t>
                      </a:r>
                      <a:endParaRPr sz="1400" dirty="0">
                        <a:latin typeface="Calibri" panose="020F0502020204030204" pitchFamily="34" charset="0"/>
                      </a:endParaRPr>
                    </a:p>
                  </a:txBody>
                  <a:tcPr marL="91425" marR="91425" marT="91425" marB="91425" anchor="ct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37" name="Shape 53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rgbClr val="333333"/>
              </a:buClr>
              <a:buFont typeface="Calibri"/>
              <a:buNone/>
            </a:pPr>
            <a:r>
              <a:rPr lang="en" sz="2800"/>
              <a:t>Communicating 2018 Assessment Results</a:t>
            </a:r>
            <a:endParaRPr sz="2800"/>
          </a:p>
        </p:txBody>
      </p:sp>
      <p:sp>
        <p:nvSpPr>
          <p:cNvPr id="544" name="Shape 544"/>
          <p:cNvSpPr txBox="1">
            <a:spLocks noGrp="1"/>
          </p:cNvSpPr>
          <p:nvPr>
            <p:ph type="body" idx="1"/>
          </p:nvPr>
        </p:nvSpPr>
        <p:spPr>
          <a:xfrm>
            <a:off x="76200" y="849950"/>
            <a:ext cx="8977500" cy="3904500"/>
          </a:xfrm>
          <a:prstGeom prst="rect">
            <a:avLst/>
          </a:prstGeom>
        </p:spPr>
        <p:txBody>
          <a:bodyPr spcFirstLastPara="1" wrap="square" lIns="91425" tIns="91425" rIns="91425" bIns="91425" anchor="t" anchorCtr="0">
            <a:noAutofit/>
          </a:bodyPr>
          <a:lstStyle/>
          <a:p>
            <a:pPr marL="0" lvl="0" indent="0" rtl="0">
              <a:lnSpc>
                <a:spcPct val="100000"/>
              </a:lnSpc>
              <a:spcBef>
                <a:spcPts val="750"/>
              </a:spcBef>
              <a:spcAft>
                <a:spcPts val="0"/>
              </a:spcAft>
              <a:buNone/>
            </a:pPr>
            <a:r>
              <a:rPr lang="en" sz="1400"/>
              <a:t>Below is the timeline for the release of the 2017-2018 school- and school system-level assessment results. School systems should develop a plan for communicating these results to principals, teachers, and families.</a:t>
            </a:r>
            <a:endParaRPr sz="1400"/>
          </a:p>
        </p:txBody>
      </p:sp>
      <p:graphicFrame>
        <p:nvGraphicFramePr>
          <p:cNvPr id="546" name="Shape 546"/>
          <p:cNvGraphicFramePr/>
          <p:nvPr/>
        </p:nvGraphicFramePr>
        <p:xfrm>
          <a:off x="168913" y="1491790"/>
          <a:ext cx="8792075" cy="3356340"/>
        </p:xfrm>
        <a:graphic>
          <a:graphicData uri="http://schemas.openxmlformats.org/drawingml/2006/table">
            <a:tbl>
              <a:tblPr>
                <a:noFill/>
                <a:tableStyleId>{0AC63A05-2DB4-40AA-8881-175972A79480}</a:tableStyleId>
              </a:tblPr>
              <a:tblGrid>
                <a:gridCol w="2606000"/>
                <a:gridCol w="3127375"/>
                <a:gridCol w="3058700"/>
              </a:tblGrid>
              <a:tr h="326700">
                <a:tc>
                  <a:txBody>
                    <a:bodyPr/>
                    <a:lstStyle/>
                    <a:p>
                      <a:pPr marL="0" lvl="0" indent="0" rtl="0">
                        <a:spcBef>
                          <a:spcPts val="0"/>
                        </a:spcBef>
                        <a:spcAft>
                          <a:spcPts val="0"/>
                        </a:spcAft>
                        <a:buNone/>
                      </a:pPr>
                      <a:r>
                        <a:rPr lang="en" sz="1100" b="1">
                          <a:latin typeface="Calibri"/>
                          <a:ea typeface="Calibri"/>
                          <a:cs typeface="Calibri"/>
                          <a:sym typeface="Calibri"/>
                        </a:rPr>
                        <a:t>Assessment</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lvl="0" indent="0" rtl="0">
                        <a:spcBef>
                          <a:spcPts val="0"/>
                        </a:spcBef>
                        <a:spcAft>
                          <a:spcPts val="0"/>
                        </a:spcAft>
                        <a:buNone/>
                      </a:pPr>
                      <a:r>
                        <a:rPr lang="en" sz="1100" b="1">
                          <a:latin typeface="Calibri"/>
                          <a:ea typeface="Calibri"/>
                          <a:cs typeface="Calibri"/>
                          <a:sym typeface="Calibri"/>
                        </a:rPr>
                        <a:t>Student Report Timeline and Location</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lvl="0" indent="0" rtl="0">
                        <a:spcBef>
                          <a:spcPts val="0"/>
                        </a:spcBef>
                        <a:spcAft>
                          <a:spcPts val="0"/>
                        </a:spcAft>
                        <a:buNone/>
                      </a:pPr>
                      <a:r>
                        <a:rPr lang="en" sz="1100" b="1">
                          <a:latin typeface="Calibri"/>
                          <a:ea typeface="Calibri"/>
                          <a:cs typeface="Calibri"/>
                          <a:sym typeface="Calibri"/>
                        </a:rPr>
                        <a:t>District-Level Results Time and Location</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0">
                <a:tc>
                  <a:txBody>
                    <a:bodyPr/>
                    <a:lstStyle/>
                    <a:p>
                      <a:pPr marL="0" lvl="0" indent="0" rtl="0">
                        <a:spcBef>
                          <a:spcPts val="0"/>
                        </a:spcBef>
                        <a:spcAft>
                          <a:spcPts val="0"/>
                        </a:spcAft>
                        <a:buNone/>
                      </a:pPr>
                      <a:r>
                        <a:rPr lang="en" sz="1000">
                          <a:latin typeface="Calibri"/>
                          <a:ea typeface="Calibri"/>
                          <a:cs typeface="Calibri"/>
                          <a:sym typeface="Calibri"/>
                        </a:rPr>
                        <a:t>ELPT</a:t>
                      </a:r>
                      <a:endParaRPr sz="1000">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3"/>
                        </a:rPr>
                        <a:t>AIR Portal</a:t>
                      </a:r>
                      <a:endParaRPr sz="1000">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3"/>
                        </a:rPr>
                        <a:t>AIR Portal</a:t>
                      </a:r>
                      <a:endParaRPr sz="1000">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lvl="0" indent="0" rtl="0">
                        <a:spcBef>
                          <a:spcPts val="0"/>
                        </a:spcBef>
                        <a:spcAft>
                          <a:spcPts val="0"/>
                        </a:spcAft>
                        <a:buNone/>
                      </a:pPr>
                      <a:r>
                        <a:rPr lang="en" sz="1000">
                          <a:latin typeface="Calibri"/>
                          <a:ea typeface="Calibri"/>
                          <a:cs typeface="Calibri"/>
                          <a:sym typeface="Calibri"/>
                        </a:rPr>
                        <a:t>LAA 1/LEAP Connect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May in</a:t>
                      </a:r>
                      <a:r>
                        <a:rPr lang="en" sz="1000">
                          <a:solidFill>
                            <a:srgbClr val="3D9BBA"/>
                          </a:solidFill>
                          <a:latin typeface="Calibri"/>
                          <a:ea typeface="Calibri"/>
                          <a:cs typeface="Calibri"/>
                          <a:sym typeface="Calibri"/>
                        </a:rPr>
                        <a:t>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295975">
                <a:tc>
                  <a:txBody>
                    <a:bodyPr/>
                    <a:lstStyle/>
                    <a:p>
                      <a:pPr marL="0" lvl="0" indent="0" rtl="0">
                        <a:spcBef>
                          <a:spcPts val="0"/>
                        </a:spcBef>
                        <a:spcAft>
                          <a:spcPts val="0"/>
                        </a:spcAft>
                        <a:buNone/>
                      </a:pPr>
                      <a:r>
                        <a:rPr lang="en" sz="1000">
                          <a:latin typeface="Calibri"/>
                          <a:ea typeface="Calibri"/>
                          <a:cs typeface="Calibri"/>
                          <a:sym typeface="Calibri"/>
                        </a:rPr>
                        <a:t>LEAP Online Cleanup</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not applicable</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June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429350">
                <a:tc>
                  <a:txBody>
                    <a:bodyPr/>
                    <a:lstStyle/>
                    <a:p>
                      <a:pPr marL="0" lvl="0" indent="0" rtl="0">
                        <a:spcBef>
                          <a:spcPts val="0"/>
                        </a:spcBef>
                        <a:spcAft>
                          <a:spcPts val="0"/>
                        </a:spcAft>
                        <a:buNone/>
                      </a:pPr>
                      <a:r>
                        <a:rPr lang="en" sz="1000">
                          <a:latin typeface="Calibri"/>
                          <a:ea typeface="Calibri"/>
                          <a:cs typeface="Calibri"/>
                          <a:sym typeface="Calibri"/>
                        </a:rPr>
                        <a:t>LEAP 2025 (3-8, HS)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Grade 3-8: June in </a:t>
                      </a:r>
                      <a:r>
                        <a:rPr lang="en" sz="1000" u="sng">
                          <a:solidFill>
                            <a:schemeClr val="hlink"/>
                          </a:solidFill>
                          <a:latin typeface="Calibri"/>
                          <a:ea typeface="Calibri"/>
                          <a:cs typeface="Calibri"/>
                          <a:sym typeface="Calibri"/>
                          <a:hlinkClick r:id="rId4"/>
                        </a:rPr>
                        <a:t>eDIRECT</a:t>
                      </a:r>
                      <a:endParaRPr sz="1000" u="sng">
                        <a:solidFill>
                          <a:srgbClr val="3D9BBA"/>
                        </a:solidFill>
                        <a:latin typeface="Calibri"/>
                        <a:ea typeface="Calibri"/>
                        <a:cs typeface="Calibri"/>
                        <a:sym typeface="Calibri"/>
                      </a:endParaRPr>
                    </a:p>
                    <a:p>
                      <a:pPr marL="0" lvl="0" indent="0" rtl="0">
                        <a:spcBef>
                          <a:spcPts val="0"/>
                        </a:spcBef>
                        <a:spcAft>
                          <a:spcPts val="0"/>
                        </a:spcAft>
                        <a:buNone/>
                      </a:pPr>
                      <a:r>
                        <a:rPr lang="en" sz="1000">
                          <a:latin typeface="Calibri"/>
                          <a:ea typeface="Calibri"/>
                          <a:cs typeface="Calibri"/>
                          <a:sym typeface="Calibri"/>
                        </a:rPr>
                        <a:t>HS:  5-level ELA and math at end of testing window</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June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295975">
                <a:tc>
                  <a:txBody>
                    <a:bodyPr/>
                    <a:lstStyle/>
                    <a:p>
                      <a:pPr marL="0" lvl="0" indent="0" rtl="0">
                        <a:spcBef>
                          <a:spcPts val="0"/>
                        </a:spcBef>
                        <a:spcAft>
                          <a:spcPts val="0"/>
                        </a:spcAft>
                        <a:buNone/>
                      </a:pPr>
                      <a:r>
                        <a:rPr lang="en" sz="1000">
                          <a:latin typeface="Calibri"/>
                          <a:ea typeface="Calibri"/>
                          <a:cs typeface="Calibri"/>
                          <a:sym typeface="Calibri"/>
                        </a:rPr>
                        <a:t>EOC (Eng III, Bio, US History) Final Reports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HS 4-level all subjects: In window</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319300">
                <a:tc>
                  <a:txBody>
                    <a:bodyPr/>
                    <a:lstStyle/>
                    <a:p>
                      <a:pPr marL="0" lvl="0" indent="0" rtl="0">
                        <a:spcBef>
                          <a:spcPts val="0"/>
                        </a:spcBef>
                        <a:spcAft>
                          <a:spcPts val="0"/>
                        </a:spcAft>
                        <a:buNone/>
                      </a:pPr>
                      <a:r>
                        <a:rPr lang="en" sz="1000">
                          <a:latin typeface="Calibri"/>
                          <a:ea typeface="Calibri"/>
                          <a:cs typeface="Calibri"/>
                          <a:sym typeface="Calibri"/>
                        </a:rPr>
                        <a:t>ACT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spring, state administered student and school results from ACT sent to schools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iCD and district profile from ACT in summer; additional reporting in FTP</a:t>
                      </a:r>
                      <a:endParaRPr sz="1000">
                        <a:latin typeface="Calibri"/>
                        <a:ea typeface="Calibri"/>
                        <a:cs typeface="Calibri"/>
                        <a:sym typeface="Calibri"/>
                      </a:endParaRPr>
                    </a:p>
                  </a:txBody>
                  <a:tcPr marL="91425" marR="91425" marT="91425" marB="91425"/>
                </a:tc>
              </a:tr>
              <a:tr h="272650">
                <a:tc>
                  <a:txBody>
                    <a:bodyPr/>
                    <a:lstStyle/>
                    <a:p>
                      <a:pPr marL="0" lvl="0" indent="0" rtl="0">
                        <a:spcBef>
                          <a:spcPts val="0"/>
                        </a:spcBef>
                        <a:spcAft>
                          <a:spcPts val="0"/>
                        </a:spcAft>
                        <a:buNone/>
                      </a:pPr>
                      <a:r>
                        <a:rPr lang="en" sz="1000">
                          <a:latin typeface="Calibri"/>
                          <a:ea typeface="Calibri"/>
                          <a:cs typeface="Calibri"/>
                          <a:sym typeface="Calibri"/>
                        </a:rPr>
                        <a:t>Advanced Placement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sent to schools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FTP</a:t>
                      </a:r>
                      <a:endParaRPr sz="1000">
                        <a:latin typeface="Calibri"/>
                        <a:ea typeface="Calibri"/>
                        <a:cs typeface="Calibri"/>
                        <a:sym typeface="Calibri"/>
                      </a:endParaRPr>
                    </a:p>
                  </a:txBody>
                  <a:tcPr marL="91425" marR="91425" marT="91425" marB="91425"/>
                </a:tc>
              </a:tr>
              <a:tr h="354300">
                <a:tc>
                  <a:txBody>
                    <a:bodyPr/>
                    <a:lstStyle/>
                    <a:p>
                      <a:pPr marL="0" lvl="0" indent="0" rtl="0">
                        <a:spcBef>
                          <a:spcPts val="0"/>
                        </a:spcBef>
                        <a:spcAft>
                          <a:spcPts val="0"/>
                        </a:spcAft>
                        <a:buNone/>
                      </a:pPr>
                      <a:r>
                        <a:rPr lang="en" sz="1000">
                          <a:latin typeface="Calibri"/>
                          <a:ea typeface="Calibri"/>
                          <a:cs typeface="Calibri"/>
                          <a:sym typeface="Calibri"/>
                        </a:rPr>
                        <a:t>LEAP 2025 US History</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Students from Nonpublic Schools</a:t>
            </a:r>
            <a:endParaRPr sz="4400" b="0" i="0" u="none" strike="noStrike" cap="none">
              <a:solidFill>
                <a:srgbClr val="333333"/>
              </a:solidFill>
              <a:latin typeface="Calibri"/>
              <a:ea typeface="Calibri"/>
              <a:cs typeface="Calibri"/>
              <a:sym typeface="Calibri"/>
            </a:endParaRPr>
          </a:p>
        </p:txBody>
      </p:sp>
      <p:sp>
        <p:nvSpPr>
          <p:cNvPr id="560" name="Shape 560"/>
          <p:cNvSpPr txBox="1">
            <a:spLocks noGrp="1"/>
          </p:cNvSpPr>
          <p:nvPr>
            <p:ph type="body" idx="1"/>
          </p:nvPr>
        </p:nvSpPr>
        <p:spPr>
          <a:xfrm>
            <a:off x="152400" y="971550"/>
            <a:ext cx="8991600" cy="3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39"/>
              <a:buFont typeface="Arial"/>
              <a:buNone/>
            </a:pPr>
            <a:r>
              <a:rPr lang="en" sz="1600" b="0" i="0" u="none" strike="noStrike" cap="none">
                <a:solidFill>
                  <a:schemeClr val="dk1"/>
                </a:solidFill>
                <a:latin typeface="Calibri"/>
                <a:ea typeface="Calibri"/>
                <a:cs typeface="Calibri"/>
                <a:sym typeface="Calibri"/>
              </a:rPr>
              <a:t>State law does not require testing of students in nonpublic schools.  The </a:t>
            </a:r>
            <a:r>
              <a:rPr lang="en" sz="1600" b="0" i="0" u="sng" strike="noStrike" cap="none">
                <a:solidFill>
                  <a:schemeClr val="hlink"/>
                </a:solidFill>
                <a:latin typeface="Calibri"/>
                <a:ea typeface="Calibri"/>
                <a:cs typeface="Calibri"/>
                <a:sym typeface="Calibri"/>
                <a:hlinkClick r:id="rId3"/>
              </a:rPr>
              <a:t>FAQ about Testing Home Study and Nonpublic School Students</a:t>
            </a:r>
            <a:r>
              <a:rPr lang="en" sz="1600" b="0" i="0" u="none" strike="noStrike" cap="none">
                <a:solidFill>
                  <a:schemeClr val="dk1"/>
                </a:solidFill>
                <a:latin typeface="Calibri"/>
                <a:ea typeface="Calibri"/>
                <a:cs typeface="Calibri"/>
                <a:sym typeface="Calibri"/>
              </a:rPr>
              <a:t> and </a:t>
            </a:r>
            <a:r>
              <a:rPr lang="en" sz="1600" b="0" i="0" u="sng" strike="noStrike" cap="none">
                <a:solidFill>
                  <a:schemeClr val="hlink"/>
                </a:solidFill>
                <a:latin typeface="Calibri"/>
                <a:ea typeface="Calibri"/>
                <a:cs typeface="Calibri"/>
                <a:sym typeface="Calibri"/>
                <a:hlinkClick r:id="rId4"/>
              </a:rPr>
              <a:t>Participation Form for Nonpublic School Students</a:t>
            </a:r>
            <a:r>
              <a:rPr lang="en" sz="1600" b="0" i="0" u="none" strike="noStrike" cap="none">
                <a:solidFill>
                  <a:schemeClr val="dk1"/>
                </a:solidFill>
                <a:latin typeface="Calibri"/>
                <a:ea typeface="Calibri"/>
                <a:cs typeface="Calibri"/>
                <a:sym typeface="Calibri"/>
              </a:rPr>
              <a:t> are available in the Assessment Library.   Some highlights from those documents include: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Nonpublic school students who have a scholarship or TDR should test at their scholarship or TDR school.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Other nonpublic school students can be tested if the district is willing to pay DRC directly for testing them.  The cost per student is $50.00.</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district can determine how and where the students are tested.</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tests must be given in accordance with all guidelines for test administration and test security.</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DRC will provide a nonpublic/nonscholarship participation form that will need to be completed by the district, providing the names of students being tested.</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These students should be tested under the 997 site code.</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LASID for non-public, non-scholarship students is the SSN with a leading “0”.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Reports will be returned with all other student reports in eDIRECT.  If students are incorrectly loaded under a school sitecode, then the scores will be included in the school’s assessment reporting.</a:t>
            </a:r>
            <a:endParaRPr sz="16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700"/>
              <a:buFont typeface="Arial"/>
              <a:buNone/>
            </a:pPr>
            <a:endParaRPr sz="1600" b="0" i="0" u="none" strike="noStrike" cap="none">
              <a:solidFill>
                <a:schemeClr val="dk1"/>
              </a:solidFill>
              <a:latin typeface="Calibri"/>
              <a:ea typeface="Calibri"/>
              <a:cs typeface="Calibri"/>
              <a:sym typeface="Calibri"/>
            </a:endParaRPr>
          </a:p>
          <a:p>
            <a:pPr marL="457200" marR="0" lvl="0" indent="-234950" algn="l" rtl="0">
              <a:lnSpc>
                <a:spcPct val="100000"/>
              </a:lnSpc>
              <a:spcBef>
                <a:spcPts val="0"/>
              </a:spcBef>
              <a:spcAft>
                <a:spcPts val="0"/>
              </a:spcAft>
              <a:buClr>
                <a:schemeClr val="dk1"/>
              </a:buClr>
              <a:buSzPts val="17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400"/>
              <a:t>Assessment Development Educator Review Committees</a:t>
            </a:r>
            <a:endParaRPr sz="2400"/>
          </a:p>
        </p:txBody>
      </p:sp>
      <p:sp>
        <p:nvSpPr>
          <p:cNvPr id="573" name="Shape 573"/>
          <p:cNvSpPr txBox="1">
            <a:spLocks noGrp="1"/>
          </p:cNvSpPr>
          <p:nvPr>
            <p:ph type="body" idx="1"/>
          </p:nvPr>
        </p:nvSpPr>
        <p:spPr>
          <a:xfrm>
            <a:off x="385050" y="956475"/>
            <a:ext cx="8444700" cy="3591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dirty="0">
                <a:solidFill>
                  <a:srgbClr val="000000"/>
                </a:solidFill>
              </a:rPr>
              <a:t>Assessment Development Educator Review Committees</a:t>
            </a:r>
            <a:endParaRPr sz="1400" dirty="0">
              <a:solidFill>
                <a:srgbClr val="000000"/>
              </a:solidFill>
            </a:endParaRPr>
          </a:p>
          <a:p>
            <a:pPr marL="457200" lvl="0" indent="-317500" rtl="0">
              <a:lnSpc>
                <a:spcPct val="100000"/>
              </a:lnSpc>
              <a:spcBef>
                <a:spcPts val="0"/>
              </a:spcBef>
              <a:spcAft>
                <a:spcPts val="0"/>
              </a:spcAft>
              <a:buSzPts val="1400"/>
              <a:buFont typeface="Calibri"/>
              <a:buChar char="●"/>
            </a:pPr>
            <a:r>
              <a:rPr lang="en" sz="1400" dirty="0"/>
              <a:t>convene from May through September</a:t>
            </a:r>
            <a:endParaRPr sz="1400" dirty="0"/>
          </a:p>
          <a:p>
            <a:pPr marL="457200" lvl="0" indent="-317500" rtl="0">
              <a:lnSpc>
                <a:spcPct val="100000"/>
              </a:lnSpc>
              <a:spcBef>
                <a:spcPts val="0"/>
              </a:spcBef>
              <a:spcAft>
                <a:spcPts val="0"/>
              </a:spcAft>
              <a:buSzPts val="1400"/>
              <a:buFont typeface="Calibri"/>
              <a:buChar char="●"/>
            </a:pPr>
            <a:r>
              <a:rPr lang="en" sz="1400" dirty="0">
                <a:solidFill>
                  <a:srgbClr val="000000"/>
                </a:solidFill>
              </a:rPr>
              <a:t>selected educators review potential assessment items or provide recommendations for scoring tasks</a:t>
            </a:r>
            <a:endParaRPr sz="1400" dirty="0">
              <a:solidFill>
                <a:srgbClr val="000000"/>
              </a:solidFill>
            </a:endParaRPr>
          </a:p>
          <a:p>
            <a:pPr marL="0" lvl="0" indent="0" rtl="0">
              <a:lnSpc>
                <a:spcPct val="100000"/>
              </a:lnSpc>
              <a:spcBef>
                <a:spcPts val="0"/>
              </a:spcBef>
              <a:spcAft>
                <a:spcPts val="0"/>
              </a:spcAft>
              <a:buNone/>
            </a:pPr>
            <a:endParaRPr sz="1400" dirty="0">
              <a:solidFill>
                <a:srgbClr val="000000"/>
              </a:solidFill>
            </a:endParaRPr>
          </a:p>
          <a:p>
            <a:pPr marL="0" lvl="0" indent="0" rtl="0">
              <a:lnSpc>
                <a:spcPct val="100000"/>
              </a:lnSpc>
              <a:spcBef>
                <a:spcPts val="0"/>
              </a:spcBef>
              <a:spcAft>
                <a:spcPts val="0"/>
              </a:spcAft>
              <a:buNone/>
            </a:pPr>
            <a:r>
              <a:rPr lang="en" sz="1400" dirty="0"/>
              <a:t>Interest survey links, specific information about the different committees, and contact information for the assessment coordinators can be found at</a:t>
            </a:r>
            <a:r>
              <a:rPr lang="en" sz="1400" dirty="0">
                <a:uFill>
                  <a:noFill/>
                </a:uFill>
                <a:hlinkClick r:id="rId3"/>
              </a:rPr>
              <a:t> </a:t>
            </a:r>
            <a:r>
              <a:rPr lang="en" sz="1400" u="sng" dirty="0">
                <a:solidFill>
                  <a:srgbClr val="3DA8CA"/>
                </a:solidFill>
                <a:hlinkClick r:id="rId3"/>
              </a:rPr>
              <a:t>Assessment Development Educator Review Committees</a:t>
            </a:r>
            <a:r>
              <a:rPr lang="en" sz="1400" dirty="0"/>
              <a:t> in the</a:t>
            </a:r>
            <a:r>
              <a:rPr lang="en" sz="1400" dirty="0">
                <a:uFill>
                  <a:noFill/>
                </a:uFill>
                <a:hlinkClick r:id="rId4"/>
              </a:rPr>
              <a:t> </a:t>
            </a:r>
            <a:r>
              <a:rPr lang="en" sz="1400" u="sng" dirty="0">
                <a:solidFill>
                  <a:srgbClr val="3DA8CA"/>
                </a:solidFill>
                <a:hlinkClick r:id="rId4"/>
              </a:rPr>
              <a:t>Assessment Guidance</a:t>
            </a:r>
            <a:r>
              <a:rPr lang="en" sz="1400" dirty="0"/>
              <a:t> library. The Assessment Development Educator Review Committees webinar recording is located in the </a:t>
            </a:r>
            <a:r>
              <a:rPr lang="en" sz="1400" u="sng" dirty="0">
                <a:solidFill>
                  <a:schemeClr val="hlink"/>
                </a:solidFill>
                <a:hlinkClick r:id="rId4"/>
              </a:rPr>
              <a:t>Assessment Guidance</a:t>
            </a:r>
            <a:r>
              <a:rPr lang="en" sz="1400" dirty="0"/>
              <a:t> library.</a:t>
            </a: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r>
              <a:rPr lang="en" sz="1400" dirty="0"/>
              <a:t>Vendor provides: lodging, breakfast, lunch, and </a:t>
            </a:r>
            <a:r>
              <a:rPr lang="en" sz="1400" dirty="0" smtClean="0"/>
              <a:t>stipend 	Vendor </a:t>
            </a:r>
            <a:r>
              <a:rPr lang="en" sz="1400" dirty="0"/>
              <a:t>reimburses: mileage and substitutes</a:t>
            </a: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r>
              <a:rPr lang="en" sz="1400" dirty="0">
                <a:solidFill>
                  <a:srgbClr val="000000"/>
                </a:solidFill>
              </a:rPr>
              <a:t>The following interest surveys will </a:t>
            </a:r>
            <a:r>
              <a:rPr lang="en" sz="1400" b="1" dirty="0">
                <a:solidFill>
                  <a:srgbClr val="000000"/>
                </a:solidFill>
              </a:rPr>
              <a:t>close soon.</a:t>
            </a:r>
            <a:endParaRPr sz="1400" b="1" dirty="0">
              <a:solidFill>
                <a:srgbClr val="000000"/>
              </a:solidFill>
            </a:endParaRPr>
          </a:p>
          <a:p>
            <a:pPr marL="0" lvl="0" indent="0" rtl="0">
              <a:lnSpc>
                <a:spcPct val="100000"/>
              </a:lnSpc>
              <a:spcBef>
                <a:spcPts val="0"/>
              </a:spcBef>
              <a:spcAft>
                <a:spcPts val="0"/>
              </a:spcAft>
              <a:buNone/>
            </a:pPr>
            <a:r>
              <a:rPr lang="en" sz="1400" b="1" dirty="0">
                <a:solidFill>
                  <a:srgbClr val="000000"/>
                </a:solidFill>
              </a:rPr>
              <a:t>Closing April 20</a:t>
            </a:r>
            <a:r>
              <a:rPr lang="en" sz="1400" dirty="0">
                <a:solidFill>
                  <a:srgbClr val="000000"/>
                </a:solidFill>
              </a:rPr>
              <a:t>:				</a:t>
            </a:r>
            <a:r>
              <a:rPr lang="en" sz="1400" b="1" dirty="0" smtClean="0">
                <a:solidFill>
                  <a:srgbClr val="000000"/>
                </a:solidFill>
              </a:rPr>
              <a:t>Closing </a:t>
            </a:r>
            <a:r>
              <a:rPr lang="en" sz="1400" b="1" dirty="0">
                <a:solidFill>
                  <a:srgbClr val="000000"/>
                </a:solidFill>
              </a:rPr>
              <a:t>May </a:t>
            </a:r>
            <a:r>
              <a:rPr lang="en" sz="1400" b="1" dirty="0" smtClean="0">
                <a:solidFill>
                  <a:srgbClr val="000000"/>
                </a:solidFill>
              </a:rPr>
              <a:t>4:</a:t>
            </a:r>
            <a:endParaRPr lang="en" sz="1400" dirty="0">
              <a:solidFill>
                <a:srgbClr val="000000"/>
              </a:solidFill>
            </a:endParaRPr>
          </a:p>
          <a:p>
            <a:pPr marL="0" lvl="0" indent="0" rtl="0">
              <a:lnSpc>
                <a:spcPct val="100000"/>
              </a:lnSpc>
              <a:spcBef>
                <a:spcPts val="0"/>
              </a:spcBef>
              <a:spcAft>
                <a:spcPts val="0"/>
              </a:spcAft>
              <a:buNone/>
            </a:pPr>
            <a:r>
              <a:rPr lang="en" sz="1400" dirty="0" smtClean="0">
                <a:solidFill>
                  <a:srgbClr val="000000"/>
                </a:solidFill>
              </a:rPr>
              <a:t>Item </a:t>
            </a:r>
            <a:r>
              <a:rPr lang="en" sz="1400" dirty="0">
                <a:solidFill>
                  <a:srgbClr val="000000"/>
                </a:solidFill>
              </a:rPr>
              <a:t>Content and Bias Reviews: All math		</a:t>
            </a:r>
            <a:r>
              <a:rPr lang="en" sz="1400" dirty="0" smtClean="0">
                <a:solidFill>
                  <a:srgbClr val="000000"/>
                </a:solidFill>
              </a:rPr>
              <a:t>Data </a:t>
            </a:r>
            <a:r>
              <a:rPr lang="en" sz="1400" dirty="0">
                <a:solidFill>
                  <a:srgbClr val="000000"/>
                </a:solidFill>
              </a:rPr>
              <a:t>Review: All math, all ELA, and </a:t>
            </a:r>
            <a:r>
              <a:rPr lang="en" sz="1400" dirty="0" smtClean="0">
                <a:solidFill>
                  <a:srgbClr val="000000"/>
                </a:solidFill>
              </a:rPr>
              <a:t>Biology</a:t>
            </a:r>
            <a:endParaRPr lang="en" sz="1400" dirty="0">
              <a:solidFill>
                <a:srgbClr val="000000"/>
              </a:solidFill>
            </a:endParaRPr>
          </a:p>
          <a:p>
            <a:pPr marL="0" lvl="0" indent="0" rtl="0">
              <a:lnSpc>
                <a:spcPct val="100000"/>
              </a:lnSpc>
              <a:spcBef>
                <a:spcPts val="0"/>
              </a:spcBef>
              <a:spcAft>
                <a:spcPts val="0"/>
              </a:spcAft>
              <a:buNone/>
            </a:pPr>
            <a:r>
              <a:rPr lang="en" sz="1400" dirty="0" smtClean="0">
                <a:solidFill>
                  <a:srgbClr val="000000"/>
                </a:solidFill>
              </a:rPr>
              <a:t>Rangefinding</a:t>
            </a:r>
            <a:r>
              <a:rPr lang="en" sz="1400" dirty="0">
                <a:solidFill>
                  <a:srgbClr val="000000"/>
                </a:solidFill>
              </a:rPr>
              <a:t>: social studies 6-8, math 3-8, science 3-8	</a:t>
            </a:r>
            <a:r>
              <a:rPr lang="en" sz="1400" dirty="0" smtClean="0">
                <a:solidFill>
                  <a:srgbClr val="000000"/>
                </a:solidFill>
              </a:rPr>
              <a:t>U.S</a:t>
            </a:r>
            <a:r>
              <a:rPr lang="en" sz="1400" dirty="0">
                <a:solidFill>
                  <a:srgbClr val="000000"/>
                </a:solidFill>
              </a:rPr>
              <a:t>. History Standard Setting</a:t>
            </a:r>
            <a:endParaRPr sz="1400" dirty="0">
              <a:solidFill>
                <a:srgbClr val="000000"/>
              </a:solidFill>
            </a:endParaRPr>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Shape 57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79" name="Shape 57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28" name="Shape 328"/>
          <p:cNvSpPr txBox="1">
            <a:spLocks noGrp="1"/>
          </p:cNvSpPr>
          <p:nvPr>
            <p:ph type="body" idx="1"/>
          </p:nvPr>
        </p:nvSpPr>
        <p:spPr>
          <a:xfrm>
            <a:off x="85800" y="895350"/>
            <a:ext cx="89727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spcBef>
                <a:spcPts val="0"/>
              </a:spcBef>
              <a:spcAft>
                <a:spcPts val="0"/>
              </a:spcAft>
              <a:buClr>
                <a:schemeClr val="dk1"/>
              </a:buClr>
              <a:buSzPts val="3200"/>
              <a:buFont typeface="Arial"/>
              <a:buNone/>
            </a:pPr>
            <a:r>
              <a:rPr lang="en" sz="1800" b="1" dirty="0"/>
              <a:t>Apr: </a:t>
            </a:r>
            <a:r>
              <a:rPr lang="en" sz="1800" u="sng" dirty="0">
                <a:solidFill>
                  <a:schemeClr val="hlink"/>
                </a:solidFill>
                <a:hlinkClick r:id="rId3"/>
              </a:rPr>
              <a:t>Assessment and Accountability Office Hours</a:t>
            </a:r>
            <a:r>
              <a:rPr lang="en" sz="1800" dirty="0"/>
              <a:t>—Tuesdays at 1:00 p.m.</a:t>
            </a:r>
            <a:endParaRPr sz="1800" b="1" dirty="0"/>
          </a:p>
          <a:p>
            <a:pPr marL="76200" marR="76200" lvl="0" indent="0" rtl="0">
              <a:spcBef>
                <a:spcPts val="0"/>
              </a:spcBef>
              <a:spcAft>
                <a:spcPts val="0"/>
              </a:spcAft>
              <a:buClr>
                <a:schemeClr val="dk1"/>
              </a:buClr>
              <a:buSzPts val="3200"/>
              <a:buFont typeface="Arial"/>
              <a:buNone/>
            </a:pPr>
            <a:r>
              <a:rPr lang="en" sz="1800" b="1" dirty="0"/>
              <a:t>Apr 12</a:t>
            </a:r>
            <a:r>
              <a:rPr lang="en" sz="1800" dirty="0"/>
              <a:t>: </a:t>
            </a:r>
            <a:r>
              <a:rPr lang="en" sz="1800" u="sng" dirty="0">
                <a:solidFill>
                  <a:schemeClr val="hlink"/>
                </a:solidFill>
                <a:hlinkClick r:id="rId4"/>
              </a:rPr>
              <a:t>Data Coordinator Monthly Webinar at 1:00 pm</a:t>
            </a:r>
            <a:endParaRPr sz="1800" dirty="0"/>
          </a:p>
          <a:p>
            <a:pPr marL="76200" marR="76200" lvl="0" indent="0" rtl="0">
              <a:spcBef>
                <a:spcPts val="0"/>
              </a:spcBef>
              <a:spcAft>
                <a:spcPts val="0"/>
              </a:spcAft>
              <a:buClr>
                <a:schemeClr val="dk1"/>
              </a:buClr>
              <a:buSzPts val="1100"/>
              <a:buFont typeface="Arial"/>
              <a:buNone/>
            </a:pPr>
            <a:r>
              <a:rPr lang="en" sz="1800" b="1" dirty="0"/>
              <a:t>Apr 11: </a:t>
            </a:r>
            <a:r>
              <a:rPr lang="en" sz="1800" u="sng" dirty="0">
                <a:solidFill>
                  <a:schemeClr val="hlink"/>
                </a:solidFill>
                <a:hlinkClick r:id="rId5"/>
              </a:rPr>
              <a:t>School System Monthly Planning Call</a:t>
            </a:r>
            <a:endParaRPr sz="1800" dirty="0">
              <a:solidFill>
                <a:schemeClr val="hlink"/>
              </a:solidFill>
            </a:endParaRPr>
          </a:p>
          <a:p>
            <a:pPr marL="55562" marR="38100" lvl="0" indent="3175" rtl="0">
              <a:spcBef>
                <a:spcPts val="0"/>
              </a:spcBef>
              <a:spcAft>
                <a:spcPts val="0"/>
              </a:spcAft>
              <a:buClr>
                <a:schemeClr val="dk1"/>
              </a:buClr>
              <a:buSzPts val="1100"/>
              <a:buFont typeface="Arial"/>
              <a:buNone/>
            </a:pPr>
            <a:r>
              <a:rPr lang="en" sz="1800" b="1" dirty="0"/>
              <a:t>Apr 17:</a:t>
            </a:r>
            <a:r>
              <a:rPr lang="en" sz="1800" dirty="0"/>
              <a:t> </a:t>
            </a:r>
            <a:r>
              <a:rPr lang="en" sz="1800" u="sng" dirty="0">
                <a:solidFill>
                  <a:schemeClr val="hlink"/>
                </a:solidFill>
                <a:hlinkClick r:id="rId5"/>
              </a:rPr>
              <a:t>DTC Monthly Call</a:t>
            </a:r>
            <a:endParaRPr sz="1800" dirty="0"/>
          </a:p>
          <a:p>
            <a:pPr marL="55562" marR="38100" lvl="0" indent="3175" rtl="0">
              <a:spcBef>
                <a:spcPts val="0"/>
              </a:spcBef>
              <a:spcAft>
                <a:spcPts val="0"/>
              </a:spcAft>
              <a:buClr>
                <a:schemeClr val="dk1"/>
              </a:buClr>
              <a:buSzPts val="1100"/>
              <a:buFont typeface="Arial"/>
              <a:buNone/>
            </a:pPr>
            <a:endParaRPr sz="800" dirty="0"/>
          </a:p>
          <a:p>
            <a:pPr marL="55562" marR="76200" lvl="0" indent="3175" rtl="0">
              <a:spcBef>
                <a:spcPts val="0"/>
              </a:spcBef>
              <a:spcAft>
                <a:spcPts val="0"/>
              </a:spcAft>
              <a:buClr>
                <a:schemeClr val="dk1"/>
              </a:buClr>
              <a:buSzPts val="32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Assist as needed all appropriate staff, STCs and school leaders with amendments to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IEPs, IAPs, PNPs that must be final 30 days prior to LEAP 2025 testing; assignment of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appropriate accommodations to students during testing</a:t>
            </a:r>
            <a:endParaRPr sz="1800" dirty="0">
              <a:solidFill>
                <a:srgbClr val="000000"/>
              </a:solidFill>
            </a:endParaRPr>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Submit makeup orders for standard time ACT test materials</a:t>
            </a:r>
            <a:endParaRPr sz="1800" dirty="0">
              <a:solidFill>
                <a:srgbClr val="000000"/>
              </a:solidFill>
            </a:endParaRPr>
          </a:p>
          <a:p>
            <a:pPr marL="76200" marR="38100" lvl="0" indent="0" rtl="0">
              <a:lnSpc>
                <a:spcPct val="100000"/>
              </a:lnSpc>
              <a:spcBef>
                <a:spcPts val="0"/>
              </a:spcBef>
              <a:spcAft>
                <a:spcPts val="0"/>
              </a:spcAft>
              <a:buNone/>
            </a:pPr>
            <a:r>
              <a:rPr lang="en" sz="1800" b="1" dirty="0"/>
              <a:t>Apr</a:t>
            </a:r>
            <a:r>
              <a:rPr lang="en" sz="1800" dirty="0"/>
              <a:t>: Access Test Administrator Upload System in eDIRECT for LEAP 2025 high school tests </a:t>
            </a:r>
            <a:endParaRPr sz="1800" dirty="0">
              <a:solidFill>
                <a:srgbClr val="000000"/>
              </a:solidFill>
            </a:endParaRPr>
          </a:p>
          <a:p>
            <a:pPr marL="76200" marR="38100" lvl="0" indent="0" rtl="0">
              <a:lnSpc>
                <a:spcPct val="100000"/>
              </a:lnSpc>
              <a:spcBef>
                <a:spcPts val="0"/>
              </a:spcBef>
              <a:spcAft>
                <a:spcPts val="0"/>
              </a:spcAft>
              <a:buNone/>
            </a:pPr>
            <a:r>
              <a:rPr lang="en" sz="1800" b="1" dirty="0">
                <a:solidFill>
                  <a:srgbClr val="000000"/>
                </a:solidFill>
              </a:rPr>
              <a:t>Late Mar–Mid Apr</a:t>
            </a:r>
            <a:r>
              <a:rPr lang="en" sz="1800" dirty="0">
                <a:solidFill>
                  <a:srgbClr val="000000"/>
                </a:solidFill>
              </a:rPr>
              <a:t>: Order additional test materials in eDIRECT for spring testing</a:t>
            </a:r>
            <a:endParaRPr sz="1800" dirty="0">
              <a:solidFill>
                <a:srgbClr val="000000"/>
              </a:solidFill>
            </a:endParaRPr>
          </a:p>
          <a:p>
            <a:pPr marL="76200" marR="38100" lvl="0" indent="0" rtl="0">
              <a:lnSpc>
                <a:spcPct val="100000"/>
              </a:lnSpc>
              <a:spcBef>
                <a:spcPts val="0"/>
              </a:spcBef>
              <a:spcAft>
                <a:spcPts val="0"/>
              </a:spcAft>
              <a:buNone/>
            </a:pPr>
            <a:r>
              <a:rPr lang="en" sz="1800" b="1" dirty="0"/>
              <a:t>Early–Mid Apr</a:t>
            </a:r>
            <a:r>
              <a:rPr lang="en" sz="1800" dirty="0"/>
              <a:t>: LEAP 2025  paper materials delivered to LEAs</a:t>
            </a:r>
            <a:endParaRPr sz="1800" dirty="0">
              <a:solidFill>
                <a:srgbClr val="000000"/>
              </a:solidFill>
            </a:endParaRPr>
          </a:p>
          <a:p>
            <a:pPr marL="230187" lvl="0" indent="569912" rtl="0">
              <a:lnSpc>
                <a:spcPct val="100000"/>
              </a:lnSpc>
              <a:spcBef>
                <a:spcPts val="0"/>
              </a:spcBef>
              <a:spcAft>
                <a:spcPts val="0"/>
              </a:spcAft>
              <a:buNone/>
            </a:pPr>
            <a:endParaRPr sz="1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sz="4400" b="0" i="0" u="none" strike="noStrike" cap="none">
              <a:solidFill>
                <a:srgbClr val="333333"/>
              </a:solidFill>
              <a:latin typeface="Calibri"/>
              <a:ea typeface="Calibri"/>
              <a:cs typeface="Calibri"/>
              <a:sym typeface="Calibri"/>
            </a:endParaRPr>
          </a:p>
        </p:txBody>
      </p:sp>
      <p:graphicFrame>
        <p:nvGraphicFramePr>
          <p:cNvPr id="586" name="Shape 586"/>
          <p:cNvGraphicFramePr/>
          <p:nvPr>
            <p:extLst>
              <p:ext uri="{D42A27DB-BD31-4B8C-83A1-F6EECF244321}">
                <p14:modId xmlns:p14="http://schemas.microsoft.com/office/powerpoint/2010/main" val="1328960705"/>
              </p:ext>
            </p:extLst>
          </p:nvPr>
        </p:nvGraphicFramePr>
        <p:xfrm>
          <a:off x="417486" y="1065925"/>
          <a:ext cx="8309028" cy="3671196"/>
        </p:xfrm>
        <a:graphic>
          <a:graphicData uri="http://schemas.openxmlformats.org/drawingml/2006/table">
            <a:tbl>
              <a:tblPr>
                <a:noFill/>
                <a:tableStyleId>{B93BBD20-4A6E-4E4C-B50E-5015B74BFD1C}</a:tableStyleId>
              </a:tblPr>
              <a:tblGrid>
                <a:gridCol w="6453920"/>
                <a:gridCol w="1855108"/>
              </a:tblGrid>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 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Computer-based Testing Window</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84439">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16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446232">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March 10 - CBT</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April 17 - PBT</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608046">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u="none" strike="noStrike" cap="none">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08322">
                <a:tc>
                  <a:txBody>
                    <a:bodyPr/>
                    <a:lstStyle/>
                    <a:p>
                      <a:pPr marL="0" marR="0" lvl="0" indent="0" algn="l" rtl="0">
                        <a:lnSpc>
                          <a:spcPct val="100000"/>
                        </a:lnSpc>
                        <a:spcBef>
                          <a:spcPts val="0"/>
                        </a:spcBef>
                        <a:spcAft>
                          <a:spcPts val="0"/>
                        </a:spcAft>
                        <a:buNone/>
                      </a:pPr>
                      <a:r>
                        <a:rPr lang="en" sz="1200">
                          <a:latin typeface="Calibri"/>
                          <a:ea typeface="Calibri"/>
                          <a:cs typeface="Calibri"/>
                          <a:sym typeface="Calibri"/>
                        </a:rPr>
                        <a:t>Deadline to invalidate test in eDIRECT/communicate testing irregularities to assessment@la.gov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dirty="0">
                          <a:latin typeface="Calibri"/>
                          <a:ea typeface="Calibri"/>
                          <a:cs typeface="Calibri"/>
                          <a:sym typeface="Calibri"/>
                        </a:rPr>
                        <a:t>May 9</a:t>
                      </a:r>
                      <a:endParaRPr sz="1200" b="0" i="0" u="none" strike="noStrike" cap="none" dirty="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sz="4400" b="0" i="0" u="none" strike="noStrike" cap="none">
              <a:solidFill>
                <a:srgbClr val="333333"/>
              </a:solidFill>
              <a:latin typeface="Calibri"/>
              <a:ea typeface="Calibri"/>
              <a:cs typeface="Calibri"/>
              <a:sym typeface="Calibri"/>
            </a:endParaRPr>
          </a:p>
        </p:txBody>
      </p:sp>
      <p:graphicFrame>
        <p:nvGraphicFramePr>
          <p:cNvPr id="593" name="Shape 593"/>
          <p:cNvGraphicFramePr/>
          <p:nvPr/>
        </p:nvGraphicFramePr>
        <p:xfrm>
          <a:off x="1586332" y="1445502"/>
          <a:ext cx="5971325" cy="2240210"/>
        </p:xfrm>
        <a:graphic>
          <a:graphicData uri="http://schemas.openxmlformats.org/drawingml/2006/table">
            <a:tbl>
              <a:tblPr>
                <a:noFill/>
                <a:tableStyleId>{B93BBD20-4A6E-4E4C-B50E-5015B74BFD1C}</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(see 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7 – 8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(administration materials)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Shape 59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99" name="Shape 59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a:t>
            </a:r>
            <a:r>
              <a:rPr lang="en" sz="3200"/>
              <a:t>m</a:t>
            </a:r>
            <a:r>
              <a:rPr lang="en" sz="3200" b="0" i="0" u="none" strike="noStrike" cap="none">
                <a:solidFill>
                  <a:schemeClr val="dk1"/>
                </a:solidFill>
                <a:latin typeface="Calibri"/>
                <a:ea typeface="Calibri"/>
                <a:cs typeface="Calibri"/>
                <a:sym typeface="Calibri"/>
              </a:rPr>
              <a:t>inistration Key Dates</a:t>
            </a:r>
            <a:endParaRPr sz="3200" b="0" i="0" u="none" strike="noStrike" cap="none">
              <a:solidFill>
                <a:schemeClr val="dk1"/>
              </a:solidFill>
              <a:latin typeface="Calibri"/>
              <a:ea typeface="Calibri"/>
              <a:cs typeface="Calibri"/>
              <a:sym typeface="Calibri"/>
            </a:endParaRPr>
          </a:p>
        </p:txBody>
      </p:sp>
      <p:graphicFrame>
        <p:nvGraphicFramePr>
          <p:cNvPr id="605" name="Shape 605"/>
          <p:cNvGraphicFramePr/>
          <p:nvPr>
            <p:extLst>
              <p:ext uri="{D42A27DB-BD31-4B8C-83A1-F6EECF244321}">
                <p14:modId xmlns:p14="http://schemas.microsoft.com/office/powerpoint/2010/main" val="1562325592"/>
              </p:ext>
            </p:extLst>
          </p:nvPr>
        </p:nvGraphicFramePr>
        <p:xfrm>
          <a:off x="1548800" y="1206400"/>
          <a:ext cx="6046400" cy="3391080"/>
        </p:xfrm>
        <a:graphic>
          <a:graphicData uri="http://schemas.openxmlformats.org/drawingml/2006/table">
            <a:tbl>
              <a:tblPr firstRow="1" bandRow="1">
                <a:noFill/>
                <a:tableStyleId>{4E7A8406-9D7E-4CD7-ABA2-70C82AEE0C04}</a:tableStyleId>
              </a:tblPr>
              <a:tblGrid>
                <a:gridCol w="4249875"/>
                <a:gridCol w="1796525"/>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latin typeface="Calibri"/>
                          <a:ea typeface="Calibri"/>
                          <a:cs typeface="Calibri"/>
                          <a:sym typeface="Calibri"/>
                        </a:rPr>
                        <a:t>eDIRECT Manage Users available</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400" u="none" strike="noStrike" cap="none">
                          <a:latin typeface="Calibri"/>
                          <a:ea typeface="Calibri"/>
                          <a:cs typeface="Calibri"/>
                          <a:sym typeface="Calibri"/>
                        </a:rPr>
                        <a:t>March 14</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eDIRECT Test Setup available with preidentified students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March 26 -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Assign and Enter TA numbers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dk1"/>
                          </a:solidFill>
                          <a:latin typeface="Calibri"/>
                          <a:ea typeface="Calibri"/>
                          <a:cs typeface="Calibri"/>
                          <a:sym typeface="Calibri"/>
                        </a:rPr>
                        <a:t>March 26 -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Materials delivered to School System</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10</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Window for ordering </a:t>
                      </a:r>
                      <a:r>
                        <a:rPr lang="en" sz="1400" i="1" u="none" strike="noStrike" cap="none">
                          <a:solidFill>
                            <a:srgbClr val="000000"/>
                          </a:solidFill>
                          <a:latin typeface="Calibri"/>
                          <a:ea typeface="Calibri"/>
                          <a:cs typeface="Calibri"/>
                          <a:sym typeface="Calibri"/>
                        </a:rPr>
                        <a:t>additional materials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11 - May 17</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End-of-Course/LEAP 2025 HS testing window</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23 -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dirty="0">
                          <a:solidFill>
                            <a:srgbClr val="000000"/>
                          </a:solidFill>
                          <a:latin typeface="Calibri"/>
                          <a:ea typeface="Calibri"/>
                          <a:cs typeface="Calibri"/>
                          <a:sym typeface="Calibri"/>
                        </a:rPr>
                        <a:t>Test Ticket invalidations must be completed; Void Notification and Verification forms due to the Louisiana Department of Education</a:t>
                      </a:r>
                      <a:endParaRPr sz="14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May 21</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All secure accommodated materials returned to DRC including braille instructions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May 23</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All rescore requests are due to DRC</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400" u="none" strike="noStrike" cap="none" dirty="0">
                          <a:latin typeface="Calibri"/>
                          <a:ea typeface="Calibri"/>
                          <a:cs typeface="Calibri"/>
                          <a:sym typeface="Calibri"/>
                        </a:rPr>
                        <a:t>June 15</a:t>
                      </a:r>
                      <a:endParaRPr sz="14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457200" y="-2"/>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11" name="Shape 61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Scheduling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When scheduling test sessions, school test coordinators must enter the designated begin and end dates for each test session.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LEAP 2025 tests are timed; EOC tests are not timed.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 EOC tests taken for courses earned prior to 2017–2018 will be accepted. For more information consult the </a:t>
            </a:r>
            <a:r>
              <a:rPr lang="en" sz="1800" b="0" i="0" u="sng" strike="noStrike" cap="none">
                <a:solidFill>
                  <a:schemeClr val="hlink"/>
                </a:solidFill>
                <a:latin typeface="Calibri"/>
                <a:ea typeface="Calibri"/>
                <a:cs typeface="Calibri"/>
                <a:sym typeface="Calibri"/>
                <a:hlinkClick r:id="rId3"/>
              </a:rPr>
              <a:t>2017–2018 High School Assessment Frequently Asked Questions</a:t>
            </a:r>
            <a:r>
              <a:rPr lang="en" sz="1800" b="0" i="0"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rgbClr val="333333"/>
              </a:solidFill>
              <a:latin typeface="Calibri"/>
              <a:ea typeface="Calibri"/>
              <a:cs typeface="Calibri"/>
              <a:sym typeface="Calibri"/>
            </a:endParaRPr>
          </a:p>
        </p:txBody>
      </p:sp>
      <p:sp>
        <p:nvSpPr>
          <p:cNvPr id="617" name="Shape 61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Unlocking and Invalidating Test Tickets: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rgbClr val="0000FF"/>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3200" b="0" i="0" u="none" strike="noStrike" cap="none">
              <a:solidFill>
                <a:schemeClr val="dk1"/>
              </a:solidFill>
              <a:latin typeface="Calibri"/>
              <a:ea typeface="Calibri"/>
              <a:cs typeface="Calibri"/>
              <a:sym typeface="Calibri"/>
            </a:endParaRPr>
          </a:p>
          <a:p>
            <a:pPr marL="230186" marR="0" lvl="0" indent="569912"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8" name="Shape 618"/>
          <p:cNvPicPr preferRelativeResize="0"/>
          <p:nvPr/>
        </p:nvPicPr>
        <p:blipFill rotWithShape="1">
          <a:blip r:embed="rId4">
            <a:alphaModFix/>
          </a:blip>
          <a:srcRect/>
          <a:stretch/>
        </p:blipFill>
        <p:spPr>
          <a:xfrm>
            <a:off x="1536900" y="2274038"/>
            <a:ext cx="2257425" cy="2443163"/>
          </a:xfrm>
          <a:prstGeom prst="rect">
            <a:avLst/>
          </a:prstGeom>
          <a:noFill/>
          <a:ln>
            <a:noFill/>
          </a:ln>
        </p:spPr>
      </p:pic>
      <p:pic>
        <p:nvPicPr>
          <p:cNvPr id="619" name="Shape 619"/>
          <p:cNvPicPr preferRelativeResize="0"/>
          <p:nvPr/>
        </p:nvPicPr>
        <p:blipFill rotWithShape="1">
          <a:blip r:embed="rId5">
            <a:alphaModFix/>
          </a:blip>
          <a:srcRect/>
          <a:stretch/>
        </p:blipFill>
        <p:spPr>
          <a:xfrm>
            <a:off x="5458250" y="2489466"/>
            <a:ext cx="2643188" cy="147875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with accommodations in SER and SIS will be uploaded by DRC. Nonpreidentified students must be added to eDIRECT manually.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coordinators need to manually enter Read Aloud accommodations for students with accommodations in SIS. Students with Read Aloud accommodations in SER will be populated in eDIRECT.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will manually select accommodations or accessibility features in eDIRECT for students that have PNP or LEP accommodations.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School test coordinators must assign and/or verify accommodations of all Education Classification, Section 504, and Limited English Proficient (LEP) students </a:t>
            </a:r>
            <a:r>
              <a:rPr lang="en" sz="1800" b="1" i="0"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students are placed into eDIRECT test sessions so students with accommodations receive the correct forms.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should review and verify accommodations for all students in eDIRECT.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New</a:t>
            </a:r>
            <a:r>
              <a:rPr lang="en" sz="1800" b="0" i="0" u="none" strike="noStrike" cap="none">
                <a:solidFill>
                  <a:schemeClr val="dk1"/>
                </a:solidFill>
                <a:latin typeface="Calibri"/>
                <a:ea typeface="Calibri"/>
                <a:cs typeface="Calibri"/>
                <a:sym typeface="Calibri"/>
              </a:rPr>
              <a:t>: Student accommodations will display on the Student Test Rosters so STCs can verify accommodations before handing out Test Tickets.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English III reading passages in sessions 2 and 3 and their related questions may not be read aloud or signed; doing so is a violation of test security, which will result in voiding of the tests. All parts of the LEAP 2025 English I and English II tests are read aloud for students with the read aloud accommodation.</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063224"/>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Reports: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for all EOC subjects (EOC English III, EOC U.S. History, EOC Biology) become available four days after a student completes all sessions of a test and exits the test properly.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Seniors receiving an automatic rescore of a 4-level EOC test will receive scores eight days after taking the test.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for 5-level LEAP 2025 high school assessments, except for the LEAP 2025 5-level U.S. History, will be available</a:t>
            </a:r>
            <a:r>
              <a:rPr lang="en" sz="1800" b="1" i="0" u="none" strike="noStrike" cap="none">
                <a:solidFill>
                  <a:schemeClr val="dk1"/>
                </a:solidFill>
                <a:latin typeface="Calibri"/>
                <a:ea typeface="Calibri"/>
                <a:cs typeface="Calibri"/>
                <a:sym typeface="Calibri"/>
              </a:rPr>
              <a:t> </a:t>
            </a:r>
            <a:r>
              <a:rPr lang="en" sz="1800" b="1"/>
              <a:t>at the end of the </a:t>
            </a:r>
            <a:r>
              <a:rPr lang="en" sz="1800" b="1" i="0" u="none" strike="noStrike" cap="none">
                <a:solidFill>
                  <a:schemeClr val="dk1"/>
                </a:solidFill>
                <a:latin typeface="Calibri"/>
                <a:ea typeface="Calibri"/>
                <a:cs typeface="Calibri"/>
                <a:sym typeface="Calibri"/>
              </a:rPr>
              <a:t>window</a:t>
            </a:r>
            <a:r>
              <a:rPr lang="en" sz="1800" b="0" i="0" u="none" strike="noStrike" cap="none">
                <a:solidFill>
                  <a:schemeClr val="dk1"/>
                </a:solidFill>
                <a:latin typeface="Calibri"/>
                <a:ea typeface="Calibri"/>
                <a:cs typeface="Calibri"/>
                <a:sym typeface="Calibri"/>
              </a:rPr>
              <a:t>. School test coordinators should use the reports available in eDIRECT to ensure students have completed the LEAP 2025 5-level U.S. History test.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All scores from the LEAP 2025 U.S. History 5-level assessments will be available in the summer of 2018.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159656" y="995998"/>
            <a:ext cx="8825493" cy="36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Other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must be provided scratch paper (blank, lined, or graph). Scratch paper used during administration of the assessments must be collected at the end of the administration of each session and turned in to the school test coordinator to be destroyed. Used scratch paper should be treated as secure materials.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protocol below should be used for students that transfer.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graphicFrame>
        <p:nvGraphicFramePr>
          <p:cNvPr id="644" name="Shape 644"/>
          <p:cNvGraphicFramePr/>
          <p:nvPr/>
        </p:nvGraphicFramePr>
        <p:xfrm>
          <a:off x="222150" y="2835898"/>
          <a:ext cx="8763000" cy="1898600"/>
        </p:xfrm>
        <a:graphic>
          <a:graphicData uri="http://schemas.openxmlformats.org/drawingml/2006/table">
            <a:tbl>
              <a:tblPr>
                <a:noFill/>
                <a:tableStyleId>{B93BBD20-4A6E-4E4C-B50E-5015B74BFD1C}</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34" name="Shape 334"/>
          <p:cNvSpPr txBox="1">
            <a:spLocks noGrp="1"/>
          </p:cNvSpPr>
          <p:nvPr>
            <p:ph type="body" idx="1"/>
          </p:nvPr>
        </p:nvSpPr>
        <p:spPr>
          <a:xfrm>
            <a:off x="152400" y="895350"/>
            <a:ext cx="8839200" cy="3828900"/>
          </a:xfrm>
          <a:prstGeom prst="rect">
            <a:avLst/>
          </a:prstGeom>
        </p:spPr>
        <p:txBody>
          <a:bodyPr spcFirstLastPara="1" wrap="square" lIns="91425" tIns="91425" rIns="91425" bIns="91425" anchor="t" anchorCtr="0">
            <a:noAutofit/>
          </a:bodyPr>
          <a:lstStyle/>
          <a:p>
            <a:pPr marL="55562" marR="76200" lvl="0" indent="0" rtl="0">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spcBef>
                <a:spcPts val="0"/>
              </a:spcBef>
              <a:spcAft>
                <a:spcPts val="0"/>
              </a:spcAft>
              <a:buNone/>
            </a:pPr>
            <a:r>
              <a:rPr lang="en" sz="1800" b="1" dirty="0">
                <a:solidFill>
                  <a:srgbClr val="000000"/>
                </a:solidFill>
              </a:rPr>
              <a:t>Mid-Apr</a:t>
            </a:r>
            <a:r>
              <a:rPr lang="en" sz="1800" dirty="0">
                <a:solidFill>
                  <a:srgbClr val="000000"/>
                </a:solidFill>
              </a:rPr>
              <a:t>: Final deadline for schools to order AP exams</a:t>
            </a:r>
            <a:endParaRPr sz="1800" dirty="0">
              <a:solidFill>
                <a:srgbClr val="000000"/>
              </a:solidFill>
            </a:endParaRPr>
          </a:p>
          <a:p>
            <a:pPr marL="76200" marR="38100" lvl="0" indent="0" rtl="0">
              <a:lnSpc>
                <a:spcPct val="115000"/>
              </a:lnSpc>
              <a:spcBef>
                <a:spcPts val="0"/>
              </a:spcBef>
              <a:spcAft>
                <a:spcPts val="0"/>
              </a:spcAft>
              <a:buClr>
                <a:schemeClr val="dk1"/>
              </a:buClr>
              <a:buSzPts val="1100"/>
              <a:buFont typeface="Arial"/>
              <a:buNone/>
            </a:pPr>
            <a:r>
              <a:rPr lang="en" sz="1800" b="1" dirty="0"/>
              <a:t>Apr</a:t>
            </a:r>
            <a:r>
              <a:rPr lang="en" sz="1800" dirty="0"/>
              <a:t>: Order additional test materials in eDIRECT for LEAP 2025</a:t>
            </a:r>
            <a:endParaRPr sz="1800" dirty="0"/>
          </a:p>
          <a:p>
            <a:pPr marL="76200" marR="38100" lvl="0" indent="0" rtl="0">
              <a:lnSpc>
                <a:spcPct val="115000"/>
              </a:lnSpc>
              <a:spcBef>
                <a:spcPts val="0"/>
              </a:spcBef>
              <a:spcAft>
                <a:spcPts val="0"/>
              </a:spcAft>
              <a:buClr>
                <a:schemeClr val="dk1"/>
              </a:buClr>
              <a:buSzPts val="1100"/>
              <a:buFont typeface="Arial"/>
              <a:buNone/>
            </a:pPr>
            <a:r>
              <a:rPr lang="en" sz="1800" b="1" dirty="0"/>
              <a:t>Apr</a:t>
            </a:r>
            <a:r>
              <a:rPr lang="en" sz="1800" dirty="0"/>
              <a:t>: LEAP 2025 PBT materials delivered to districts</a:t>
            </a:r>
            <a:endParaRPr sz="1800" dirty="0"/>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a:t>
            </a:r>
            <a:r>
              <a:rPr lang="en" sz="1800" dirty="0">
                <a:solidFill>
                  <a:srgbClr val="000000"/>
                </a:solidFill>
              </a:rPr>
              <a:t>: Final ACT national test date for grade 12 students to earn highest score included the High School SPS ACT index</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7</a:t>
            </a:r>
            <a:r>
              <a:rPr lang="en" sz="1800" dirty="0">
                <a:solidFill>
                  <a:srgbClr val="000000"/>
                </a:solidFill>
              </a:rPr>
              <a:t>: Extension Deadline for AP exam ordering</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6</a:t>
            </a:r>
            <a:r>
              <a:rPr lang="en" sz="1800" dirty="0">
                <a:solidFill>
                  <a:srgbClr val="000000"/>
                </a:solidFill>
              </a:rPr>
              <a:t>: Order additional ACT standard time materials for makeup testing (only </a:t>
            </a:r>
            <a:r>
              <a:rPr lang="en" sz="1800" i="1" dirty="0">
                <a:solidFill>
                  <a:srgbClr val="000000"/>
                </a:solidFill>
              </a:rPr>
              <a:t>for students retesting due to administrative error from the initial testing date)</a:t>
            </a:r>
            <a:endParaRPr sz="1800" i="1"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April 13: </a:t>
            </a:r>
            <a:r>
              <a:rPr lang="en" sz="1800" dirty="0">
                <a:solidFill>
                  <a:srgbClr val="000000"/>
                </a:solidFill>
              </a:rPr>
              <a:t>WorkKeys online testing window closes for all students</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14</a:t>
            </a:r>
            <a:r>
              <a:rPr lang="en" sz="1800" dirty="0">
                <a:solidFill>
                  <a:srgbClr val="000000"/>
                </a:solidFill>
              </a:rPr>
              <a:t>: Final Deadline for AP exam ordering</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18: </a:t>
            </a:r>
            <a:r>
              <a:rPr lang="en" sz="1800" dirty="0">
                <a:solidFill>
                  <a:srgbClr val="000000"/>
                </a:solidFill>
              </a:rPr>
              <a:t>Deadline to order ACT accommodations materials for makeup testing by calling ACT</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endParaRPr sz="1800" dirty="0">
              <a:solidFill>
                <a:srgbClr val="000000"/>
              </a:solidFill>
            </a:endParaRPr>
          </a:p>
          <a:p>
            <a:pPr marL="76200" marR="38100" lvl="0" indent="0" rtl="0">
              <a:spcBef>
                <a:spcPts val="0"/>
              </a:spcBef>
              <a:spcAft>
                <a:spcPts val="0"/>
              </a:spcAft>
              <a:buClr>
                <a:schemeClr val="dk1"/>
              </a:buClr>
              <a:buSzPts val="1100"/>
              <a:buFont typeface="Arial"/>
              <a:buNone/>
            </a:pPr>
            <a:endParaRP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sz="4400" b="0" i="0" u="none" strike="noStrike" cap="none">
              <a:solidFill>
                <a:srgbClr val="333333"/>
              </a:solidFill>
              <a:latin typeface="Calibri"/>
              <a:ea typeface="Calibri"/>
              <a:cs typeface="Calibri"/>
              <a:sym typeface="Calibri"/>
            </a:endParaRPr>
          </a:p>
        </p:txBody>
      </p:sp>
      <p:sp>
        <p:nvSpPr>
          <p:cNvPr id="651" name="Shape 65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complete all accountability coding in the eDIRECT system.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Documentation for a code should be available for review during an audit.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sz="32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sz="2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sz="2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sz="4400" b="0" i="0" u="none" strike="noStrike" cap="none">
              <a:solidFill>
                <a:srgbClr val="333333"/>
              </a:solidFill>
              <a:latin typeface="Calibri"/>
              <a:ea typeface="Calibri"/>
              <a:cs typeface="Calibri"/>
              <a:sym typeface="Calibri"/>
            </a:endParaRPr>
          </a:p>
        </p:txBody>
      </p:sp>
      <p:sp>
        <p:nvSpPr>
          <p:cNvPr id="657" name="Shape 657"/>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technical assistance protocol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sz="3200" b="0" i="0" u="none" strike="noStrike" cap="none">
              <a:solidFill>
                <a:schemeClr val="dk1"/>
              </a:solidFill>
              <a:latin typeface="Calibri"/>
              <a:ea typeface="Calibri"/>
              <a:cs typeface="Calibri"/>
              <a:sym typeface="Calibri"/>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58" name="Shape 658"/>
          <p:cNvPicPr preferRelativeResize="0"/>
          <p:nvPr/>
        </p:nvPicPr>
        <p:blipFill rotWithShape="1">
          <a:blip r:embed="rId4">
            <a:alphaModFix/>
          </a:blip>
          <a:srcRect/>
          <a:stretch/>
        </p:blipFill>
        <p:spPr>
          <a:xfrm>
            <a:off x="1925240" y="1988550"/>
            <a:ext cx="5293519" cy="2314575"/>
          </a:xfrm>
          <a:prstGeom prst="rect">
            <a:avLst/>
          </a:prstGeom>
          <a:noFill/>
          <a:ln>
            <a:noFill/>
          </a:ln>
        </p:spPr>
      </p:pic>
      <p:sp>
        <p:nvSpPr>
          <p:cNvPr id="659" name="Shape 659"/>
          <p:cNvSpPr txBox="1"/>
          <p:nvPr/>
        </p:nvSpPr>
        <p:spPr>
          <a:xfrm>
            <a:off x="0" y="3622725"/>
            <a:ext cx="4027734"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sz="1400" b="0" i="0" u="none" strike="noStrike" cap="none">
              <a:solidFill>
                <a:srgbClr val="000000"/>
              </a:solidFill>
              <a:latin typeface="Arial"/>
              <a:ea typeface="Arial"/>
              <a:cs typeface="Arial"/>
              <a:sym typeface="Arial"/>
            </a:endParaRPr>
          </a:p>
        </p:txBody>
      </p:sp>
      <p:sp>
        <p:nvSpPr>
          <p:cNvPr id="660" name="Shape 660"/>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Preparing for Summer 2018 High School Testing</a:t>
            </a:r>
            <a:endParaRPr sz="2800"/>
          </a:p>
        </p:txBody>
      </p:sp>
      <p:sp>
        <p:nvSpPr>
          <p:cNvPr id="667" name="Shape 667"/>
          <p:cNvSpPr txBox="1">
            <a:spLocks noGrp="1"/>
          </p:cNvSpPr>
          <p:nvPr>
            <p:ph type="body" idx="1"/>
          </p:nvPr>
        </p:nvSpPr>
        <p:spPr>
          <a:xfrm>
            <a:off x="4" y="941086"/>
            <a:ext cx="8941500" cy="4791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400" b="1" dirty="0"/>
              <a:t>The summer testing window for high school students is June 18-22.</a:t>
            </a:r>
            <a:r>
              <a:rPr lang="en" sz="1400" dirty="0"/>
              <a:t/>
            </a:r>
            <a:br>
              <a:rPr lang="en" sz="1400" dirty="0"/>
            </a:br>
            <a:r>
              <a:rPr lang="en" sz="1400" dirty="0">
                <a:solidFill>
                  <a:srgbClr val="000000"/>
                </a:solidFill>
              </a:rPr>
              <a:t>District Test Coordinators must work with District Technology Coordinators to ensure preparation for testing is completed.  A plan for support should be in place prior to and during spring assessments.  Technology Coordinators should use the</a:t>
            </a:r>
            <a:r>
              <a:rPr lang="en" sz="1400" dirty="0">
                <a:solidFill>
                  <a:srgbClr val="000000"/>
                </a:solidFill>
                <a:uFill>
                  <a:noFill/>
                </a:uFill>
                <a:hlinkClick r:id="rId3"/>
              </a:rPr>
              <a:t> </a:t>
            </a:r>
            <a:r>
              <a:rPr lang="en" sz="1400" u="sng" dirty="0">
                <a:solidFill>
                  <a:srgbClr val="3DA8CA"/>
                </a:solidFill>
                <a:hlinkClick r:id="rId3"/>
              </a:rPr>
              <a:t>Technology User Guide</a:t>
            </a:r>
            <a:r>
              <a:rPr lang="en" sz="1400" dirty="0">
                <a:solidFill>
                  <a:srgbClr val="000000"/>
                </a:solidFill>
              </a:rPr>
              <a:t> for steps to prepare devices and the TSM. Technology Coordinators should be aware of the following responsibilities:</a:t>
            </a:r>
            <a:endParaRPr sz="1400" dirty="0">
              <a:solidFill>
                <a:srgbClr val="000000"/>
              </a:solidFill>
            </a:endParaRPr>
          </a:p>
          <a:p>
            <a:pPr marL="0" lvl="0" indent="0" rtl="0">
              <a:lnSpc>
                <a:spcPct val="115000"/>
              </a:lnSpc>
              <a:spcBef>
                <a:spcPts val="0"/>
              </a:spcBef>
              <a:spcAft>
                <a:spcPts val="0"/>
              </a:spcAft>
              <a:buNone/>
            </a:pPr>
            <a:endParaRPr sz="1400" dirty="0">
              <a:solidFill>
                <a:srgbClr val="000000"/>
              </a:solidFill>
            </a:endParaRPr>
          </a:p>
          <a:p>
            <a:pPr marL="0" lvl="0" indent="0" rtl="0">
              <a:lnSpc>
                <a:spcPct val="120000"/>
              </a:lnSpc>
              <a:spcBef>
                <a:spcPts val="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0" lvl="0" indent="0" algn="r"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p>
          <a:p>
            <a:pPr marL="171450" lvl="0" indent="-38100" rtl="0">
              <a:spcBef>
                <a:spcPts val="750"/>
              </a:spcBef>
              <a:spcAft>
                <a:spcPts val="0"/>
              </a:spcAft>
              <a:buNone/>
            </a:pPr>
            <a:r>
              <a:rPr lang="en" sz="1400" dirty="0"/>
              <a:t> </a:t>
            </a:r>
            <a:endParaRPr sz="1400" dirty="0"/>
          </a:p>
        </p:txBody>
      </p:sp>
      <p:sp>
        <p:nvSpPr>
          <p:cNvPr id="668" name="Shape 668"/>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b="1" dirty="0">
                <a:latin typeface="Calibri"/>
                <a:ea typeface="Calibri"/>
                <a:cs typeface="Calibri"/>
                <a:sym typeface="Calibri"/>
              </a:rPr>
              <a:t>During Testing:</a:t>
            </a:r>
            <a:endParaRPr b="1"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being readily available while testing is in process.</a:t>
            </a:r>
            <a:endParaRPr dirty="0"/>
          </a:p>
        </p:txBody>
      </p:sp>
      <p:sp>
        <p:nvSpPr>
          <p:cNvPr id="669" name="Shape 669"/>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b="1" dirty="0">
                <a:latin typeface="Calibri"/>
                <a:ea typeface="Calibri"/>
                <a:cs typeface="Calibri"/>
                <a:sym typeface="Calibri"/>
              </a:rPr>
              <a:t>Before Testing:</a:t>
            </a:r>
            <a:endParaRPr b="1"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attending relevant monthly webinars,</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becoming familiar with Technology User Guide,</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installing secure web browser,</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ensuring computers are configured prior to testing,</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completing the System Readiness Check in INSIGHT to ensure computers are ready for testing, and</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creating a Communication Plan with School Test Coordinator to support test administrators during testing.</a:t>
            </a:r>
            <a:endParaRPr dirty="0">
              <a:latin typeface="Calibri"/>
              <a:ea typeface="Calibri"/>
              <a:cs typeface="Calibri"/>
              <a:sym typeface="Calibri"/>
            </a:endParaRPr>
          </a:p>
          <a:p>
            <a:pPr marL="0" lvl="0" indent="0" rtl="0">
              <a:lnSpc>
                <a:spcPct val="115000"/>
              </a:lnSpc>
              <a:spcBef>
                <a:spcPts val="0"/>
              </a:spcBef>
              <a:spcAft>
                <a:spcPts val="0"/>
              </a:spcAft>
              <a:buNone/>
            </a:pPr>
            <a:endParaRPr dirty="0">
              <a:latin typeface="Calibri"/>
              <a:ea typeface="Calibri"/>
              <a:cs typeface="Calibri"/>
              <a:sym typeface="Calibri"/>
            </a:endParaRPr>
          </a:p>
          <a:p>
            <a:pPr marL="0" lvl="0" indent="0" rtl="0">
              <a:spcBef>
                <a:spcPts val="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Shape 674"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675" name="Shape 67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p:nvPr/>
        </p:nvSpPr>
        <p:spPr>
          <a:xfrm>
            <a:off x="753675" y="89300"/>
            <a:ext cx="7193700" cy="878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Calibri"/>
                <a:ea typeface="Calibri"/>
                <a:cs typeface="Calibri"/>
                <a:sym typeface="Calibri"/>
              </a:rPr>
              <a:t>ACT and WorkKeys Support</a:t>
            </a:r>
            <a:endParaRPr sz="3000">
              <a:latin typeface="Calibri"/>
              <a:ea typeface="Calibri"/>
              <a:cs typeface="Calibri"/>
              <a:sym typeface="Calibri"/>
            </a:endParaRPr>
          </a:p>
        </p:txBody>
      </p:sp>
      <p:sp>
        <p:nvSpPr>
          <p:cNvPr id="681" name="Shape 681"/>
          <p:cNvSpPr txBox="1"/>
          <p:nvPr/>
        </p:nvSpPr>
        <p:spPr>
          <a:xfrm>
            <a:off x="125025" y="1125150"/>
            <a:ext cx="8822400" cy="3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The following resources for ACT and WorkKeys can be found on the</a:t>
            </a:r>
            <a:r>
              <a:rPr lang="en" u="sng">
                <a:solidFill>
                  <a:schemeClr val="hlink"/>
                </a:solidFill>
                <a:latin typeface="Calibri"/>
                <a:ea typeface="Calibri"/>
                <a:cs typeface="Calibri"/>
                <a:sym typeface="Calibri"/>
                <a:hlinkClick r:id="rId3"/>
              </a:rPr>
              <a:t> ACT State Testing Website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Char char="●"/>
            </a:pPr>
            <a:r>
              <a:rPr lang="en" u="sng">
                <a:solidFill>
                  <a:schemeClr val="hlink"/>
                </a:solidFill>
                <a:latin typeface="Calibri"/>
                <a:ea typeface="Calibri"/>
                <a:cs typeface="Calibri"/>
                <a:sym typeface="Calibri"/>
                <a:hlinkClick r:id="rId4"/>
              </a:rPr>
              <a:t>ACT Schedule of Events</a:t>
            </a:r>
            <a:r>
              <a:rPr lang="en">
                <a:solidFill>
                  <a:schemeClr val="dk1"/>
                </a:solidFill>
              </a:rPr>
              <a:t> </a:t>
            </a:r>
            <a:r>
              <a:rPr lang="en" i="1">
                <a:solidFill>
                  <a:schemeClr val="dk1"/>
                </a:solidFill>
                <a:latin typeface="Calibri"/>
                <a:ea typeface="Calibri"/>
                <a:cs typeface="Calibri"/>
                <a:sym typeface="Calibri"/>
              </a:rPr>
              <a:t>(PDF)</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5"/>
              </a:rPr>
              <a:t>Student Data Upload (SDU) Template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(Excel)</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6"/>
              </a:rPr>
              <a:t>Student Data Upload (SDU) File Layout and Loading Instructions</a:t>
            </a:r>
            <a:r>
              <a:rPr lang="en" i="1" u="sng">
                <a:solidFill>
                  <a:schemeClr val="hlink"/>
                </a:solidFill>
                <a:latin typeface="Calibri"/>
                <a:ea typeface="Calibri"/>
                <a:cs typeface="Calibri"/>
                <a:sym typeface="Calibri"/>
                <a:hlinkClick r:id="rId6"/>
              </a:rPr>
              <a:t> (PDF)</a:t>
            </a:r>
            <a:endParaRPr i="1" u="sng">
              <a:solidFill>
                <a:schemeClr val="hlink"/>
              </a:solidFill>
              <a:latin typeface="Calibri"/>
              <a:ea typeface="Calibri"/>
              <a:cs typeface="Calibri"/>
              <a:sym typeface="Calibri"/>
              <a:hlinkClick r:id="rId6"/>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7"/>
              </a:rPr>
              <a:t>Student Data Upload (SDU) Troubleshooting Guide</a:t>
            </a:r>
            <a:r>
              <a:rPr lang="en" u="sng">
                <a:solidFill>
                  <a:schemeClr val="hlink"/>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8"/>
              </a:rPr>
              <a:t>Ordering Additional Materials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Welcome to the Accommodations Q&amp;A Session for Spring 2018 Testing </a:t>
            </a:r>
            <a:r>
              <a:rPr lang="en" i="1" u="sng">
                <a:solidFill>
                  <a:schemeClr val="hlink"/>
                </a:solidFill>
                <a:latin typeface="Calibri"/>
                <a:ea typeface="Calibri"/>
                <a:cs typeface="Calibri"/>
                <a:sym typeface="Calibri"/>
                <a:hlinkClick r:id="rId9"/>
              </a:rPr>
              <a:t>(</a:t>
            </a:r>
            <a:r>
              <a:rPr lang="en" i="1">
                <a:solidFill>
                  <a:schemeClr val="dk1"/>
                </a:solidFill>
                <a:latin typeface="Calibri"/>
                <a:ea typeface="Calibri"/>
                <a:cs typeface="Calibri"/>
                <a:sym typeface="Calibri"/>
              </a:rPr>
              <a:t>Recorded Webinar)</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Welcome to the Louisiana Test Administration Q&amp;A Session for the ACT Test</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(PowerPoint)</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0"/>
              </a:rPr>
              <a:t>Instructions for Retesting with Accommodations</a:t>
            </a:r>
            <a:r>
              <a:rPr lang="en" u="sng">
                <a:solidFill>
                  <a:schemeClr val="hlink"/>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Test Accessibility and Accommodations (TAA) User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ACT helpdesk - 800-553-6244 ext. 2800 (standard time) ext. 1788 (accommodations) State Code 19</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WorkKeys helpdesk - 800-967-5539  State Code 19</a:t>
            </a:r>
            <a:endParaRPr>
              <a:solidFill>
                <a:schemeClr val="dk1"/>
              </a:solidFill>
              <a:latin typeface="Calibri"/>
              <a:ea typeface="Calibri"/>
              <a:cs typeface="Calibri"/>
              <a:sym typeface="Calibri"/>
            </a:endParaRPr>
          </a:p>
          <a:p>
            <a:pPr marL="0" lvl="0" indent="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p:nvPr/>
        </p:nvSpPr>
        <p:spPr>
          <a:xfrm>
            <a:off x="653650" y="76200"/>
            <a:ext cx="7551000" cy="1017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ACT and WorkKeys</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Important Dates and Resources</a:t>
            </a:r>
            <a:endParaRPr sz="3000">
              <a:solidFill>
                <a:schemeClr val="dk1"/>
              </a:solidFill>
              <a:latin typeface="Calibri"/>
              <a:ea typeface="Calibri"/>
              <a:cs typeface="Calibri"/>
              <a:sym typeface="Calibri"/>
            </a:endParaRPr>
          </a:p>
          <a:p>
            <a:pPr marL="0" lvl="0" indent="0" algn="ctr">
              <a:spcBef>
                <a:spcPts val="0"/>
              </a:spcBef>
              <a:spcAft>
                <a:spcPts val="0"/>
              </a:spcAft>
              <a:buNone/>
            </a:pPr>
            <a:endParaRPr/>
          </a:p>
        </p:txBody>
      </p:sp>
      <p:sp>
        <p:nvSpPr>
          <p:cNvPr id="687" name="Shape 687"/>
          <p:cNvSpPr txBox="1"/>
          <p:nvPr/>
        </p:nvSpPr>
        <p:spPr>
          <a:xfrm>
            <a:off x="125025" y="1110850"/>
            <a:ext cx="88797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3200">
              <a:solidFill>
                <a:schemeClr val="dk1"/>
              </a:solidFill>
              <a:latin typeface="Calibri"/>
              <a:ea typeface="Calibri"/>
              <a:cs typeface="Calibri"/>
              <a:sym typeface="Calibri"/>
            </a:endParaRPr>
          </a:p>
          <a:p>
            <a:pPr marL="0" lvl="0" indent="0">
              <a:spcBef>
                <a:spcPts val="0"/>
              </a:spcBef>
              <a:spcAft>
                <a:spcPts val="0"/>
              </a:spcAft>
              <a:buNone/>
            </a:pPr>
            <a:endParaRPr/>
          </a:p>
        </p:txBody>
      </p:sp>
      <p:graphicFrame>
        <p:nvGraphicFramePr>
          <p:cNvPr id="688" name="Shape 688"/>
          <p:cNvGraphicFramePr/>
          <p:nvPr>
            <p:extLst>
              <p:ext uri="{D42A27DB-BD31-4B8C-83A1-F6EECF244321}">
                <p14:modId xmlns:p14="http://schemas.microsoft.com/office/powerpoint/2010/main" val="916701860"/>
              </p:ext>
            </p:extLst>
          </p:nvPr>
        </p:nvGraphicFramePr>
        <p:xfrm>
          <a:off x="127850" y="1005425"/>
          <a:ext cx="8907375" cy="3275755"/>
        </p:xfrm>
        <a:graphic>
          <a:graphicData uri="http://schemas.openxmlformats.org/drawingml/2006/table">
            <a:tbl>
              <a:tblPr>
                <a:noFill/>
                <a:tableStyleId>{F70B0302-E5AD-41BA-9331-054389B9FD4F}</a:tableStyleId>
              </a:tblPr>
              <a:tblGrid>
                <a:gridCol w="1315025"/>
                <a:gridCol w="7592350"/>
              </a:tblGrid>
              <a:tr h="363475">
                <a:tc>
                  <a:txBody>
                    <a:bodyPr/>
                    <a:lstStyle/>
                    <a:p>
                      <a:pPr marL="88900" marR="88900" lvl="0" indent="0" rtl="0">
                        <a:lnSpc>
                          <a:spcPct val="100000"/>
                        </a:lnSpc>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4BACC6"/>
                    </a:solidFill>
                  </a:tcPr>
                </a:tc>
                <a:tc>
                  <a:txBody>
                    <a:bodyPr/>
                    <a:lstStyle/>
                    <a:p>
                      <a:pPr marL="88900" marR="88900" lvl="0" indent="0" rtl="0">
                        <a:lnSpc>
                          <a:spcPct val="100000"/>
                        </a:lnSpc>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4BACC6"/>
                    </a:solidFill>
                  </a:tcPr>
                </a:tc>
              </a:tr>
              <a:tr h="557575">
                <a:tc>
                  <a:txBody>
                    <a:bodyPr/>
                    <a:lstStyle/>
                    <a:p>
                      <a:pPr marL="88900" marR="88900" lvl="0" indent="0" rtl="0">
                        <a:lnSpc>
                          <a:spcPct val="100000"/>
                        </a:lnSpc>
                        <a:spcBef>
                          <a:spcPts val="0"/>
                        </a:spcBef>
                        <a:spcAft>
                          <a:spcPts val="0"/>
                        </a:spcAft>
                        <a:buNone/>
                      </a:pPr>
                      <a:r>
                        <a:rPr lang="en" b="1" dirty="0">
                          <a:latin typeface="Calibri"/>
                          <a:ea typeface="Calibri"/>
                          <a:cs typeface="Calibri"/>
                          <a:sym typeface="Calibri"/>
                        </a:rPr>
                        <a:t>April 18</a:t>
                      </a:r>
                      <a:endParaRPr b="1" dirty="0">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12700" cap="flat" cmpd="sng" algn="ctr">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Deadline to order ACT accommodations materials for makeup testing by calling ACT, 800-553-6244 ext. 1788</a:t>
                      </a:r>
                      <a:endParaRPr>
                        <a:latin typeface="Calibri"/>
                        <a:ea typeface="Calibri"/>
                        <a:cs typeface="Calibri"/>
                        <a:sym typeface="Calibri"/>
                      </a:endParaRPr>
                    </a:p>
                  </a:txBody>
                  <a:tcPr marL="91425" marR="91425" marT="91425" marB="91425">
                    <a:lnL w="12700" cap="flat" cmpd="sng" algn="ctr">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lgn="ctr">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36347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24</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Administer the makeup ACT on paper with standard time</a:t>
                      </a:r>
                      <a:endParaRPr>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55757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24-30</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Administer the makeup ACT on paper with accommodations and/or supports (</a:t>
                      </a:r>
                      <a:r>
                        <a:rPr lang="en" i="1">
                          <a:latin typeface="Calibri"/>
                          <a:ea typeface="Calibri"/>
                          <a:cs typeface="Calibri"/>
                          <a:sym typeface="Calibri"/>
                        </a:rPr>
                        <a:t>only</a:t>
                      </a:r>
                      <a:r>
                        <a:rPr lang="en">
                          <a:latin typeface="Calibri"/>
                          <a:ea typeface="Calibri"/>
                          <a:cs typeface="Calibri"/>
                          <a:sym typeface="Calibri"/>
                        </a:rPr>
                        <a:t> </a:t>
                      </a:r>
                      <a:r>
                        <a:rPr lang="en" i="1">
                          <a:latin typeface="Calibri"/>
                          <a:ea typeface="Calibri"/>
                          <a:cs typeface="Calibri"/>
                          <a:sym typeface="Calibri"/>
                        </a:rPr>
                        <a:t>for students retesting due to administrative error from the initial testing date)</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50192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26</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FedEx pre-scheduled pickup for ACT standard time makeup materials. </a:t>
                      </a:r>
                      <a:r>
                        <a:rPr lang="en" i="1">
                          <a:latin typeface="Calibri"/>
                          <a:ea typeface="Calibri"/>
                          <a:cs typeface="Calibri"/>
                          <a:sym typeface="Calibri"/>
                        </a:rPr>
                        <a:t>(answer documents received after May 4</a:t>
                      </a:r>
                      <a:r>
                        <a:rPr lang="en" i="1" baseline="30000">
                          <a:latin typeface="Calibri"/>
                          <a:ea typeface="Calibri"/>
                          <a:cs typeface="Calibri"/>
                          <a:sym typeface="Calibri"/>
                        </a:rPr>
                        <a:t>th</a:t>
                      </a:r>
                      <a:r>
                        <a:rPr lang="en" i="1">
                          <a:latin typeface="Calibri"/>
                          <a:ea typeface="Calibri"/>
                          <a:cs typeface="Calibri"/>
                          <a:sym typeface="Calibri"/>
                        </a:rPr>
                        <a:t> will not be scored)</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654625">
                <a:tc>
                  <a:txBody>
                    <a:bodyPr/>
                    <a:lstStyle/>
                    <a:p>
                      <a:pPr marL="88900" marR="88900" lvl="0" indent="0" rtl="0">
                        <a:lnSpc>
                          <a:spcPct val="100000"/>
                        </a:lnSpc>
                        <a:spcBef>
                          <a:spcPts val="0"/>
                        </a:spcBef>
                        <a:spcAft>
                          <a:spcPts val="800"/>
                        </a:spcAft>
                        <a:buNone/>
                      </a:pPr>
                      <a:r>
                        <a:rPr lang="en" b="1">
                          <a:latin typeface="Calibri"/>
                          <a:ea typeface="Calibri"/>
                          <a:cs typeface="Calibri"/>
                          <a:sym typeface="Calibri"/>
                        </a:rPr>
                        <a:t>May 2</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800"/>
                        </a:spcAft>
                        <a:buNone/>
                      </a:pPr>
                      <a:r>
                        <a:rPr lang="en">
                          <a:latin typeface="Calibri"/>
                          <a:ea typeface="Calibri"/>
                          <a:cs typeface="Calibri"/>
                          <a:sym typeface="Calibri"/>
                        </a:rPr>
                        <a:t>FedEx pre-scheduled pickup for ACT accommodated makeup materials. </a:t>
                      </a:r>
                      <a:r>
                        <a:rPr lang="en" i="1">
                          <a:latin typeface="Calibri"/>
                          <a:ea typeface="Calibri"/>
                          <a:cs typeface="Calibri"/>
                          <a:sym typeface="Calibri"/>
                        </a:rPr>
                        <a:t>(answer documents received after May 10</a:t>
                      </a:r>
                      <a:r>
                        <a:rPr lang="en" i="1" baseline="30000">
                          <a:latin typeface="Calibri"/>
                          <a:ea typeface="Calibri"/>
                          <a:cs typeface="Calibri"/>
                          <a:sym typeface="Calibri"/>
                        </a:rPr>
                        <a:t>th</a:t>
                      </a:r>
                      <a:r>
                        <a:rPr lang="en" i="1">
                          <a:latin typeface="Calibri"/>
                          <a:ea typeface="Calibri"/>
                          <a:cs typeface="Calibri"/>
                          <a:sym typeface="Calibri"/>
                        </a:rPr>
                        <a:t> will not be scored)</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Shape 69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4" name="Shape 69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 and 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ELPT Results</a:t>
            </a:r>
            <a:endParaRPr sz="2800"/>
          </a:p>
        </p:txBody>
      </p:sp>
      <p:sp>
        <p:nvSpPr>
          <p:cNvPr id="700" name="Shape 700"/>
          <p:cNvSpPr txBox="1">
            <a:spLocks noGrp="1"/>
          </p:cNvSpPr>
          <p:nvPr>
            <p:ph type="body" idx="1"/>
          </p:nvPr>
        </p:nvSpPr>
        <p:spPr>
          <a:xfrm>
            <a:off x="321825" y="977250"/>
            <a:ext cx="86238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Results will be available in May 2018.</a:t>
            </a:r>
            <a:endParaRPr sz="1800" dirty="0"/>
          </a:p>
          <a:p>
            <a:pPr marL="457200" lvl="0" indent="-342900" rtl="0">
              <a:spcBef>
                <a:spcPts val="640"/>
              </a:spcBef>
              <a:spcAft>
                <a:spcPts val="0"/>
              </a:spcAft>
              <a:buSzPts val="1800"/>
              <a:buChar char="•"/>
            </a:pPr>
            <a:r>
              <a:rPr lang="en" sz="1800" dirty="0"/>
              <a:t>Results will be posted in the AIR Online Reporting System (ORS) that is accessed through the </a:t>
            </a:r>
            <a:r>
              <a:rPr lang="en" sz="1800" u="sng" dirty="0">
                <a:solidFill>
                  <a:schemeClr val="hlink"/>
                </a:solidFill>
                <a:hlinkClick r:id="rId3"/>
              </a:rPr>
              <a:t>ELPT portal</a:t>
            </a:r>
            <a:r>
              <a:rPr lang="en" sz="1800" dirty="0"/>
              <a:t>.</a:t>
            </a:r>
            <a:br>
              <a:rPr lang="en" sz="1800" dirty="0"/>
            </a:br>
            <a:endParaRPr sz="1800" dirty="0"/>
          </a:p>
          <a:p>
            <a:pPr marL="0" lvl="0" indent="0" algn="l" rtl="0">
              <a:spcBef>
                <a:spcPts val="640"/>
              </a:spcBef>
              <a:spcAft>
                <a:spcPts val="0"/>
              </a:spcAft>
              <a:buNone/>
            </a:pPr>
            <a:r>
              <a:rPr lang="en" sz="1800" dirty="0"/>
              <a:t>Online Reporting System (ORS)</a:t>
            </a:r>
            <a:endParaRPr sz="1800" dirty="0"/>
          </a:p>
          <a:p>
            <a:pPr marL="457200" lvl="0" indent="-342900" rtl="0">
              <a:spcBef>
                <a:spcPts val="640"/>
              </a:spcBef>
              <a:spcAft>
                <a:spcPts val="0"/>
              </a:spcAft>
              <a:buSzPts val="1800"/>
              <a:buChar char="•"/>
            </a:pPr>
            <a:r>
              <a:rPr lang="en" sz="1800" dirty="0"/>
              <a:t>The Online Reporting System User Guide will be posted in the ELPT Portal under resources prior to results being released.</a:t>
            </a:r>
            <a:endParaRPr sz="1800" dirty="0"/>
          </a:p>
          <a:p>
            <a:pPr marL="457200" lvl="0" indent="-342900" rtl="0">
              <a:spcBef>
                <a:spcPts val="0"/>
              </a:spcBef>
              <a:spcAft>
                <a:spcPts val="0"/>
              </a:spcAft>
              <a:buSzPts val="1800"/>
              <a:buChar char="•"/>
            </a:pPr>
            <a:r>
              <a:rPr lang="en" sz="1800" dirty="0"/>
              <a:t>The user guide provides information about all ORS features, including instructions for viewing score reports, downloading student results, creating and editing rosters, and searching for students.</a:t>
            </a:r>
            <a:endParaRPr sz="1800" dirty="0"/>
          </a:p>
          <a:p>
            <a:pPr marL="457200" lvl="0" indent="-342900" rtl="0">
              <a:spcBef>
                <a:spcPts val="0"/>
              </a:spcBef>
              <a:spcAft>
                <a:spcPts val="0"/>
              </a:spcAft>
              <a:buSzPts val="1800"/>
              <a:buChar char="•"/>
            </a:pPr>
            <a:r>
              <a:rPr lang="en" sz="1800" dirty="0"/>
              <a:t>ORS login will be the same login as TIDE and the TA Interface.</a:t>
            </a:r>
            <a:endParaRPr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Shape 705"/>
          <p:cNvPicPr preferRelativeResize="0"/>
          <p:nvPr/>
        </p:nvPicPr>
        <p:blipFill>
          <a:blip r:embed="rId3">
            <a:alphaModFix/>
          </a:blip>
          <a:stretch>
            <a:fillRect/>
          </a:stretch>
        </p:blipFill>
        <p:spPr>
          <a:xfrm>
            <a:off x="1718076" y="2869725"/>
            <a:ext cx="5486351" cy="1892300"/>
          </a:xfrm>
          <a:prstGeom prst="rect">
            <a:avLst/>
          </a:prstGeom>
          <a:noFill/>
          <a:ln>
            <a:noFill/>
          </a:ln>
        </p:spPr>
      </p:pic>
      <p:sp>
        <p:nvSpPr>
          <p:cNvPr id="706" name="Shape 706"/>
          <p:cNvSpPr txBox="1">
            <a:spLocks noGrp="1"/>
          </p:cNvSpPr>
          <p:nvPr>
            <p:ph type="title"/>
          </p:nvPr>
        </p:nvSpPr>
        <p:spPr>
          <a:xfrm>
            <a:off x="487275" y="0"/>
            <a:ext cx="8229600" cy="952628"/>
          </a:xfrm>
          <a:prstGeom prst="rect">
            <a:avLst/>
          </a:prstGeom>
        </p:spPr>
        <p:txBody>
          <a:bodyPr spcFirstLastPara="1" wrap="square" lIns="91425" tIns="91425" rIns="91425" bIns="91425" anchor="b" anchorCtr="0">
            <a:noAutofit/>
          </a:bodyPr>
          <a:lstStyle/>
          <a:p>
            <a:pPr marL="0" lvl="0" indent="0" rtl="0">
              <a:lnSpc>
                <a:spcPct val="115000"/>
              </a:lnSpc>
              <a:spcBef>
                <a:spcPts val="2400"/>
              </a:spcBef>
              <a:spcAft>
                <a:spcPts val="600"/>
              </a:spcAft>
              <a:buNone/>
            </a:pPr>
            <a:r>
              <a:rPr lang="en" sz="2800" dirty="0"/>
              <a:t>Overview of the ORS</a:t>
            </a:r>
            <a:endParaRPr dirty="0"/>
          </a:p>
        </p:txBody>
      </p:sp>
      <p:sp>
        <p:nvSpPr>
          <p:cNvPr id="707" name="Shape 707"/>
          <p:cNvSpPr txBox="1">
            <a:spLocks noGrp="1"/>
          </p:cNvSpPr>
          <p:nvPr>
            <p:ph type="body" idx="1"/>
          </p:nvPr>
        </p:nvSpPr>
        <p:spPr>
          <a:xfrm>
            <a:off x="184575" y="952625"/>
            <a:ext cx="88350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dirty="0"/>
              <a:t>ORS contains two major features: Score Reports and Reports </a:t>
            </a:r>
            <a:r>
              <a:rPr lang="en" sz="1600" dirty="0" smtClean="0"/>
              <a:t>and </a:t>
            </a:r>
            <a:r>
              <a:rPr lang="en" sz="1600" dirty="0"/>
              <a:t>Files</a:t>
            </a:r>
            <a:endParaRPr sz="1600" dirty="0"/>
          </a:p>
          <a:p>
            <a:pPr marL="457200" lvl="0" indent="-330200" rtl="0">
              <a:spcBef>
                <a:spcPts val="640"/>
              </a:spcBef>
              <a:spcAft>
                <a:spcPts val="0"/>
              </a:spcAft>
              <a:buSzPts val="1600"/>
              <a:buChar char="•"/>
            </a:pPr>
            <a:r>
              <a:rPr lang="en" sz="1600" b="1" dirty="0"/>
              <a:t>Score Reports:</a:t>
            </a:r>
            <a:r>
              <a:rPr lang="en" sz="1600" dirty="0"/>
              <a:t> Provides score data for each Louisiana </a:t>
            </a:r>
            <a:r>
              <a:rPr lang="en" sz="1600" dirty="0" smtClean="0"/>
              <a:t>ELPT. </a:t>
            </a:r>
            <a:r>
              <a:rPr lang="en" sz="1600" dirty="0"/>
              <a:t>You can compare score data between individual students and the school, district, or overall state average scores. ORS also provides information about performance on domains when applicable.</a:t>
            </a:r>
            <a:endParaRPr sz="1600" b="1" dirty="0"/>
          </a:p>
          <a:p>
            <a:pPr marL="457200" lvl="0" indent="-330200" rtl="0">
              <a:spcBef>
                <a:spcPts val="0"/>
              </a:spcBef>
              <a:spcAft>
                <a:spcPts val="0"/>
              </a:spcAft>
              <a:buSzPts val="1600"/>
              <a:buChar char="•"/>
            </a:pPr>
            <a:r>
              <a:rPr lang="en" sz="1600" b="1" dirty="0"/>
              <a:t>Retrieve Student Results:</a:t>
            </a:r>
            <a:r>
              <a:rPr lang="en" sz="1600" dirty="0"/>
              <a:t> Provides summary statistics (count and percentages) of students who tested in a selected subject and grade level. Enables you to download student data files containing test scores and demographic information.</a:t>
            </a:r>
            <a:endParaRPr sz="1600" dirty="0"/>
          </a:p>
          <a:p>
            <a:pPr marL="0" lvl="0" indent="0">
              <a:spcBef>
                <a:spcPts val="640"/>
              </a:spcBef>
              <a:spcAft>
                <a:spcPts val="0"/>
              </a:spcAft>
              <a:buNone/>
            </a:pPr>
            <a:endParaRPr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t>ORS: Score Reports  </a:t>
            </a:r>
            <a:endParaRPr sz="2800" dirty="0"/>
          </a:p>
        </p:txBody>
      </p:sp>
      <p:sp>
        <p:nvSpPr>
          <p:cNvPr id="713" name="Shape 713"/>
          <p:cNvSpPr txBox="1">
            <a:spLocks noGrp="1"/>
          </p:cNvSpPr>
          <p:nvPr>
            <p:ph type="body" idx="1"/>
          </p:nvPr>
        </p:nvSpPr>
        <p:spPr>
          <a:xfrm>
            <a:off x="231225" y="1063375"/>
            <a:ext cx="50658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dirty="0"/>
              <a:t>Score </a:t>
            </a:r>
            <a:r>
              <a:rPr lang="en" sz="1800" b="1" dirty="0" smtClean="0"/>
              <a:t>Reports</a:t>
            </a:r>
            <a:r>
              <a:rPr lang="en" sz="1800" dirty="0" smtClean="0"/>
              <a:t>: links </a:t>
            </a:r>
            <a:r>
              <a:rPr lang="en" sz="1800" dirty="0"/>
              <a:t>to the Home Page Dashboard page which displays the overall summary of score data and testing progress for your state, district, or school, and is the starting point for data analysis.</a:t>
            </a:r>
            <a:endParaRPr sz="1800" dirty="0"/>
          </a:p>
          <a:p>
            <a:pPr marL="457200" lvl="0" indent="-342900" rtl="0">
              <a:spcBef>
                <a:spcPts val="640"/>
              </a:spcBef>
              <a:spcAft>
                <a:spcPts val="0"/>
              </a:spcAft>
              <a:buSzPts val="1800"/>
              <a:buChar char="•"/>
            </a:pPr>
            <a:r>
              <a:rPr lang="en" sz="1800" dirty="0"/>
              <a:t>An asterisk (*) on the summary table indicates that less than 10 students were reported in scoring.</a:t>
            </a:r>
            <a:endParaRPr sz="1800" dirty="0"/>
          </a:p>
          <a:p>
            <a:pPr marL="0" lvl="0" indent="0">
              <a:spcBef>
                <a:spcPts val="640"/>
              </a:spcBef>
              <a:spcAft>
                <a:spcPts val="0"/>
              </a:spcAft>
              <a:buNone/>
            </a:pPr>
            <a:endParaRPr sz="1800" dirty="0"/>
          </a:p>
        </p:txBody>
      </p:sp>
      <p:pic>
        <p:nvPicPr>
          <p:cNvPr id="714" name="Shape 714"/>
          <p:cNvPicPr preferRelativeResize="0"/>
          <p:nvPr/>
        </p:nvPicPr>
        <p:blipFill>
          <a:blip r:embed="rId3">
            <a:alphaModFix/>
          </a:blip>
          <a:stretch>
            <a:fillRect/>
          </a:stretch>
        </p:blipFill>
        <p:spPr>
          <a:xfrm>
            <a:off x="5533100" y="1129975"/>
            <a:ext cx="3190050" cy="3649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200"/>
          </a:p>
          <a:p>
            <a:pPr marL="0" lvl="0" indent="0">
              <a:spcBef>
                <a:spcPts val="0"/>
              </a:spcBef>
              <a:spcAft>
                <a:spcPts val="0"/>
              </a:spcAft>
              <a:buClr>
                <a:schemeClr val="dk1"/>
              </a:buClr>
              <a:buSzPts val="1100"/>
              <a:buFont typeface="Arial"/>
              <a:buNone/>
            </a:pPr>
            <a:r>
              <a:rPr lang="en" sz="3200"/>
              <a:t>April Assessment and Accountability Checklist</a:t>
            </a:r>
            <a:endParaRPr/>
          </a:p>
          <a:p>
            <a:pPr marL="0" lvl="0" indent="0">
              <a:spcBef>
                <a:spcPts val="0"/>
              </a:spcBef>
              <a:spcAft>
                <a:spcPts val="0"/>
              </a:spcAft>
              <a:buNone/>
            </a:pPr>
            <a:endParaRPr/>
          </a:p>
        </p:txBody>
      </p:sp>
      <p:sp>
        <p:nvSpPr>
          <p:cNvPr id="340" name="Shape 340"/>
          <p:cNvSpPr txBox="1">
            <a:spLocks noGrp="1"/>
          </p:cNvSpPr>
          <p:nvPr>
            <p:ph type="body" idx="1"/>
          </p:nvPr>
        </p:nvSpPr>
        <p:spPr>
          <a:xfrm>
            <a:off x="152400" y="1066800"/>
            <a:ext cx="8839200" cy="37159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dirty="0"/>
              <a:t>April 24:</a:t>
            </a:r>
            <a:r>
              <a:rPr lang="en" sz="1800" dirty="0"/>
              <a:t> Deadline to add students and update student information in PAnext for ACT makeup testing</a:t>
            </a:r>
            <a:endParaRPr sz="1800" dirty="0"/>
          </a:p>
          <a:p>
            <a:pPr marL="0" lvl="0" indent="0" rtl="0">
              <a:spcBef>
                <a:spcPts val="0"/>
              </a:spcBef>
              <a:spcAft>
                <a:spcPts val="0"/>
              </a:spcAft>
              <a:buNone/>
            </a:pPr>
            <a:r>
              <a:rPr lang="en" sz="1800" b="1" dirty="0"/>
              <a:t>April 16-20: </a:t>
            </a:r>
            <a:r>
              <a:rPr lang="en" sz="1800" dirty="0"/>
              <a:t>Receive ACT test materials for makeup testing</a:t>
            </a:r>
            <a:endParaRPr sz="1800" dirty="0"/>
          </a:p>
          <a:p>
            <a:pPr marL="0" lvl="0" indent="0" rtl="0">
              <a:spcBef>
                <a:spcPts val="0"/>
              </a:spcBef>
              <a:spcAft>
                <a:spcPts val="0"/>
              </a:spcAft>
              <a:buNone/>
            </a:pPr>
            <a:r>
              <a:rPr lang="en" sz="1800" b="1" dirty="0"/>
              <a:t>April 23:</a:t>
            </a:r>
            <a:r>
              <a:rPr lang="en" sz="1800" dirty="0"/>
              <a:t>  Deadline to conduct sessions for examinees to complete non-test information on the answer documents for paper testing</a:t>
            </a:r>
            <a:endParaRPr sz="1800" dirty="0"/>
          </a:p>
          <a:p>
            <a:pPr marL="0" lvl="0" indent="0" rtl="0">
              <a:spcBef>
                <a:spcPts val="0"/>
              </a:spcBef>
              <a:spcAft>
                <a:spcPts val="0"/>
              </a:spcAft>
              <a:buNone/>
            </a:pPr>
            <a:r>
              <a:rPr lang="en" sz="1800" b="1" dirty="0"/>
              <a:t>April 24: </a:t>
            </a:r>
            <a:r>
              <a:rPr lang="en" sz="1800" dirty="0"/>
              <a:t>Administer the makeup ACT on paper with standard time </a:t>
            </a:r>
            <a:endParaRPr sz="1800" i="1" dirty="0"/>
          </a:p>
          <a:p>
            <a:pPr marL="0" lvl="0" indent="0" rtl="0">
              <a:spcBef>
                <a:spcPts val="0"/>
              </a:spcBef>
              <a:spcAft>
                <a:spcPts val="0"/>
              </a:spcAft>
              <a:buNone/>
            </a:pPr>
            <a:r>
              <a:rPr lang="en" sz="1800" b="1" dirty="0"/>
              <a:t>April 24-30: </a:t>
            </a:r>
            <a:r>
              <a:rPr lang="en" sz="1800" dirty="0"/>
              <a:t>Administer the makeup ACT on paper with accommodations and/or supports </a:t>
            </a:r>
            <a:r>
              <a:rPr lang="en" sz="1800" i="1" dirty="0"/>
              <a:t>(only students retesting due to an administrative error during the initial testing date)</a:t>
            </a:r>
            <a:endParaRPr sz="1800" dirty="0"/>
          </a:p>
          <a:p>
            <a:pPr marL="0" lvl="0" indent="0" rtl="0">
              <a:spcBef>
                <a:spcPts val="0"/>
              </a:spcBef>
              <a:spcAft>
                <a:spcPts val="0"/>
              </a:spcAft>
              <a:buNone/>
            </a:pPr>
            <a:r>
              <a:rPr lang="en" sz="1800" b="1" dirty="0"/>
              <a:t>April 26: </a:t>
            </a:r>
            <a:r>
              <a:rPr lang="en" sz="1800" dirty="0"/>
              <a:t>Pre-scheduled FedEx pickup of standard time makeup ACT materials </a:t>
            </a:r>
            <a:r>
              <a:rPr lang="en" sz="1800" i="1" dirty="0"/>
              <a:t>(answer documents received after May 4th will not be scored)</a:t>
            </a:r>
            <a:endParaRPr sz="1800" i="1" dirty="0"/>
          </a:p>
          <a:p>
            <a:pPr marL="0" lvl="0" indent="0" rtl="0">
              <a:spcBef>
                <a:spcPts val="0"/>
              </a:spcBef>
              <a:spcAft>
                <a:spcPts val="0"/>
              </a:spcAft>
              <a:buNone/>
            </a:pPr>
            <a:r>
              <a:rPr lang="en" sz="1800" b="1" dirty="0"/>
              <a:t>May 2: </a:t>
            </a:r>
            <a:r>
              <a:rPr lang="en" sz="1800" dirty="0"/>
              <a:t>Pre-scheduled FedEx pickup of accommodations makeup ACT materials </a:t>
            </a:r>
            <a:r>
              <a:rPr lang="en" sz="1800" i="1" dirty="0"/>
              <a:t>(answer documents received after May 10th will not be scored)</a:t>
            </a:r>
            <a:endParaRPr sz="1800" i="1" dirty="0"/>
          </a:p>
          <a:p>
            <a:pPr marL="0" lvl="0" indent="0" rtl="0">
              <a:spcBef>
                <a:spcPts val="0"/>
              </a:spcBef>
              <a:spcAft>
                <a:spcPts val="0"/>
              </a:spcAft>
              <a:buNone/>
            </a:pPr>
            <a:endParaRPr sz="1800" b="1" dirty="0"/>
          </a:p>
          <a:p>
            <a:pPr marL="0" lvl="0" indent="0">
              <a:spcBef>
                <a:spcPts val="0"/>
              </a:spcBef>
              <a:spcAft>
                <a:spcPts val="0"/>
              </a:spcAft>
              <a:buNone/>
            </a:pPr>
            <a:endParaRPr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ORS: Score Reports</a:t>
            </a:r>
            <a:endParaRPr sz="2800"/>
          </a:p>
        </p:txBody>
      </p:sp>
      <p:sp>
        <p:nvSpPr>
          <p:cNvPr id="720" name="Shape 720"/>
          <p:cNvSpPr txBox="1">
            <a:spLocks noGrp="1"/>
          </p:cNvSpPr>
          <p:nvPr>
            <p:ph type="body" idx="1"/>
          </p:nvPr>
        </p:nvSpPr>
        <p:spPr>
          <a:xfrm>
            <a:off x="213150" y="1154950"/>
            <a:ext cx="39540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The </a:t>
            </a:r>
            <a:r>
              <a:rPr lang="en" sz="1800" b="1"/>
              <a:t>Exploration Menu</a:t>
            </a:r>
            <a:r>
              <a:rPr lang="en" sz="1800"/>
              <a:t> lets you navigate to different types of score reports by grade. </a:t>
            </a:r>
            <a:endParaRPr sz="1800"/>
          </a:p>
          <a:p>
            <a:pPr marL="457200" lvl="0" indent="-342900" rtl="0">
              <a:spcBef>
                <a:spcPts val="640"/>
              </a:spcBef>
              <a:spcAft>
                <a:spcPts val="0"/>
              </a:spcAft>
              <a:buSzPts val="1800"/>
              <a:buChar char="•"/>
            </a:pPr>
            <a:r>
              <a:rPr lang="en" sz="1800"/>
              <a:t>Reports can be navigated by making different selections from the </a:t>
            </a:r>
            <a:r>
              <a:rPr lang="en" sz="1800" i="1"/>
              <a:t>Who</a:t>
            </a:r>
            <a:r>
              <a:rPr lang="en" sz="1800"/>
              <a:t> and </a:t>
            </a:r>
            <a:r>
              <a:rPr lang="en" sz="1800" i="1"/>
              <a:t>What </a:t>
            </a:r>
            <a:r>
              <a:rPr lang="en" sz="1800"/>
              <a:t>drop-down lists. </a:t>
            </a:r>
            <a:endParaRPr sz="1800"/>
          </a:p>
        </p:txBody>
      </p:sp>
      <p:pic>
        <p:nvPicPr>
          <p:cNvPr id="721" name="Shape 721"/>
          <p:cNvPicPr preferRelativeResize="0"/>
          <p:nvPr/>
        </p:nvPicPr>
        <p:blipFill rotWithShape="1">
          <a:blip r:embed="rId3">
            <a:alphaModFix/>
          </a:blip>
          <a:srcRect b="27134"/>
          <a:stretch/>
        </p:blipFill>
        <p:spPr>
          <a:xfrm>
            <a:off x="4482225" y="3009400"/>
            <a:ext cx="4530199" cy="1239175"/>
          </a:xfrm>
          <a:prstGeom prst="rect">
            <a:avLst/>
          </a:prstGeom>
          <a:noFill/>
          <a:ln>
            <a:noFill/>
          </a:ln>
        </p:spPr>
      </p:pic>
      <p:pic>
        <p:nvPicPr>
          <p:cNvPr id="722" name="Shape 722"/>
          <p:cNvPicPr preferRelativeResize="0"/>
          <p:nvPr/>
        </p:nvPicPr>
        <p:blipFill>
          <a:blip r:embed="rId4">
            <a:alphaModFix/>
          </a:blip>
          <a:stretch>
            <a:fillRect/>
          </a:stretch>
        </p:blipFill>
        <p:spPr>
          <a:xfrm>
            <a:off x="5758175" y="965975"/>
            <a:ext cx="1630725" cy="20434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a:t>ORS: Reports and Files</a:t>
            </a:r>
            <a:endParaRPr/>
          </a:p>
        </p:txBody>
      </p:sp>
      <p:sp>
        <p:nvSpPr>
          <p:cNvPr id="728" name="Shape 728"/>
          <p:cNvSpPr txBox="1">
            <a:spLocks noGrp="1"/>
          </p:cNvSpPr>
          <p:nvPr>
            <p:ph type="body" idx="1"/>
          </p:nvPr>
        </p:nvSpPr>
        <p:spPr>
          <a:xfrm>
            <a:off x="312550" y="1063375"/>
            <a:ext cx="3936000" cy="3512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dirty="0"/>
              <a:t>Retrieve Student Results</a:t>
            </a:r>
            <a:r>
              <a:rPr lang="en" sz="1800" dirty="0"/>
              <a:t> allows a user to download student data for a selected administration by district, school, teacher, or roster. </a:t>
            </a:r>
            <a:endParaRPr sz="1800" dirty="0"/>
          </a:p>
          <a:p>
            <a:pPr marL="457200" lvl="0" indent="-342900" rtl="0">
              <a:spcBef>
                <a:spcPts val="640"/>
              </a:spcBef>
              <a:spcAft>
                <a:spcPts val="0"/>
              </a:spcAft>
              <a:buSzPts val="1800"/>
              <a:buChar char="•"/>
            </a:pPr>
            <a:r>
              <a:rPr lang="en" sz="1800" dirty="0"/>
              <a:t>The data includes students’ </a:t>
            </a:r>
            <a:r>
              <a:rPr lang="en" sz="1800" dirty="0" smtClean="0"/>
              <a:t>information</a:t>
            </a:r>
            <a:r>
              <a:rPr lang="en" sz="1800" dirty="0"/>
              <a:t>, including enrolled school and district, grade level, and the selected test scores and domain scores (if applicable). </a:t>
            </a:r>
            <a:endParaRPr sz="1800" dirty="0"/>
          </a:p>
          <a:p>
            <a:pPr marL="457200" lvl="0" indent="-342900">
              <a:spcBef>
                <a:spcPts val="0"/>
              </a:spcBef>
              <a:spcAft>
                <a:spcPts val="0"/>
              </a:spcAft>
              <a:buSzPts val="1800"/>
              <a:buChar char="•"/>
            </a:pPr>
            <a:r>
              <a:rPr lang="en" sz="1800" dirty="0"/>
              <a:t>You can also generate PDFs of Individual Student Reports in a Zip file.</a:t>
            </a:r>
            <a:endParaRPr sz="1800" dirty="0"/>
          </a:p>
          <a:p>
            <a:pPr marL="0" lvl="0" indent="0">
              <a:spcBef>
                <a:spcPts val="640"/>
              </a:spcBef>
              <a:spcAft>
                <a:spcPts val="0"/>
              </a:spcAft>
              <a:buNone/>
            </a:pPr>
            <a:endParaRPr sz="1800" dirty="0"/>
          </a:p>
        </p:txBody>
      </p:sp>
      <p:pic>
        <p:nvPicPr>
          <p:cNvPr id="729" name="Shape 729"/>
          <p:cNvPicPr preferRelativeResize="0"/>
          <p:nvPr/>
        </p:nvPicPr>
        <p:blipFill>
          <a:blip r:embed="rId3">
            <a:alphaModFix/>
          </a:blip>
          <a:stretch>
            <a:fillRect/>
          </a:stretch>
        </p:blipFill>
        <p:spPr>
          <a:xfrm>
            <a:off x="4400950" y="1215778"/>
            <a:ext cx="4590650" cy="351265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Shape 734"/>
          <p:cNvSpPr txBox="1">
            <a:spLocks noGrp="1"/>
          </p:cNvSpPr>
          <p:nvPr>
            <p:ph type="title"/>
          </p:nvPr>
        </p:nvSpPr>
        <p:spPr>
          <a:xfrm>
            <a:off x="457200" y="8370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t>LEAP Connect/LAA1 Results</a:t>
            </a:r>
            <a:endParaRPr dirty="0"/>
          </a:p>
        </p:txBody>
      </p:sp>
      <p:sp>
        <p:nvSpPr>
          <p:cNvPr id="735" name="Shape 735"/>
          <p:cNvSpPr txBox="1">
            <a:spLocks noGrp="1"/>
          </p:cNvSpPr>
          <p:nvPr>
            <p:ph type="body" idx="1"/>
          </p:nvPr>
        </p:nvSpPr>
        <p:spPr>
          <a:xfrm>
            <a:off x="303525" y="1100700"/>
            <a:ext cx="78051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LEAP Connect/LAA1 results will be available in </a:t>
            </a:r>
            <a:r>
              <a:rPr lang="en" sz="1800" u="sng">
                <a:solidFill>
                  <a:schemeClr val="hlink"/>
                </a:solidFill>
                <a:hlinkClick r:id="rId3"/>
              </a:rPr>
              <a:t>eDIRECT</a:t>
            </a:r>
            <a:r>
              <a:rPr lang="en" sz="1800"/>
              <a:t> in May 2018. Reports can be accessed through Report Delivery under All Applications.</a:t>
            </a:r>
            <a:endParaRPr sz="1800"/>
          </a:p>
          <a:p>
            <a:pPr marL="0" lvl="0" indent="0" rtl="0">
              <a:spcBef>
                <a:spcPts val="640"/>
              </a:spcBef>
              <a:spcAft>
                <a:spcPts val="0"/>
              </a:spcAft>
              <a:buNone/>
            </a:pPr>
            <a:endParaRPr sz="1800"/>
          </a:p>
          <a:p>
            <a:pPr marL="0" lvl="0" indent="0">
              <a:spcBef>
                <a:spcPts val="640"/>
              </a:spcBef>
              <a:spcAft>
                <a:spcPts val="0"/>
              </a:spcAft>
              <a:buNone/>
            </a:pPr>
            <a:endParaRPr sz="1800"/>
          </a:p>
        </p:txBody>
      </p:sp>
      <p:pic>
        <p:nvPicPr>
          <p:cNvPr id="736" name="Shape 736"/>
          <p:cNvPicPr preferRelativeResize="0"/>
          <p:nvPr/>
        </p:nvPicPr>
        <p:blipFill>
          <a:blip r:embed="rId4">
            <a:alphaModFix/>
          </a:blip>
          <a:stretch>
            <a:fillRect/>
          </a:stretch>
        </p:blipFill>
        <p:spPr>
          <a:xfrm>
            <a:off x="830738" y="2457875"/>
            <a:ext cx="7115175" cy="12763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457200" y="127828"/>
            <a:ext cx="8229600" cy="857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2800"/>
              <a:t>Report Delivery Options</a:t>
            </a:r>
            <a:endParaRPr sz="2800"/>
          </a:p>
        </p:txBody>
      </p:sp>
      <p:sp>
        <p:nvSpPr>
          <p:cNvPr id="742" name="Shape 742"/>
          <p:cNvSpPr txBox="1">
            <a:spLocks noGrp="1"/>
          </p:cNvSpPr>
          <p:nvPr>
            <p:ph type="body" idx="1"/>
          </p:nvPr>
        </p:nvSpPr>
        <p:spPr>
          <a:xfrm>
            <a:off x="267375" y="1179625"/>
            <a:ext cx="38457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b="1"/>
              <a:t>Student Reports</a:t>
            </a:r>
            <a:endParaRPr sz="1800" b="1"/>
          </a:p>
          <a:p>
            <a:pPr marL="0" lvl="0" indent="0" rtl="0">
              <a:spcBef>
                <a:spcPts val="640"/>
              </a:spcBef>
              <a:spcAft>
                <a:spcPts val="0"/>
              </a:spcAft>
              <a:buNone/>
            </a:pPr>
            <a:r>
              <a:rPr lang="en" sz="1800" u="sng">
                <a:solidFill>
                  <a:schemeClr val="hlink"/>
                </a:solidFill>
                <a:hlinkClick r:id="rId3"/>
              </a:rPr>
              <a:t>eDIRECT</a:t>
            </a:r>
            <a:r>
              <a:rPr lang="en" sz="1800"/>
              <a:t> users can display testing scores for students and save the results in Portable Document Format (.pdf).</a:t>
            </a:r>
            <a:endParaRPr/>
          </a:p>
        </p:txBody>
      </p:sp>
      <p:pic>
        <p:nvPicPr>
          <p:cNvPr id="743" name="Shape 743"/>
          <p:cNvPicPr preferRelativeResize="0"/>
          <p:nvPr/>
        </p:nvPicPr>
        <p:blipFill>
          <a:blip r:embed="rId4">
            <a:alphaModFix/>
          </a:blip>
          <a:stretch>
            <a:fillRect/>
          </a:stretch>
        </p:blipFill>
        <p:spPr>
          <a:xfrm>
            <a:off x="4690000" y="1116350"/>
            <a:ext cx="3933775" cy="38463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57200" y="115578"/>
            <a:ext cx="8229600" cy="857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2800"/>
              <a:t>Report Delivery Options</a:t>
            </a:r>
            <a:endParaRPr/>
          </a:p>
        </p:txBody>
      </p:sp>
      <p:sp>
        <p:nvSpPr>
          <p:cNvPr id="749" name="Shape 749"/>
          <p:cNvSpPr txBox="1">
            <a:spLocks noGrp="1"/>
          </p:cNvSpPr>
          <p:nvPr>
            <p:ph type="body" idx="1"/>
          </p:nvPr>
        </p:nvSpPr>
        <p:spPr>
          <a:xfrm>
            <a:off x="457200" y="1200150"/>
            <a:ext cx="38184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a:t>View Reports</a:t>
            </a:r>
            <a:endParaRPr sz="1800" b="1"/>
          </a:p>
          <a:p>
            <a:pPr marL="0" lvl="0" indent="0" rtl="0">
              <a:spcBef>
                <a:spcPts val="640"/>
              </a:spcBef>
              <a:spcAft>
                <a:spcPts val="0"/>
              </a:spcAft>
              <a:buNone/>
            </a:pPr>
            <a:r>
              <a:rPr lang="en" sz="1800" u="sng">
                <a:solidFill>
                  <a:schemeClr val="hlink"/>
                </a:solidFill>
                <a:hlinkClick r:id="rId3"/>
              </a:rPr>
              <a:t>eDIRECT</a:t>
            </a:r>
            <a:r>
              <a:rPr lang="en" sz="1800"/>
              <a:t> users can display reports by administration, district, school, and report name.</a:t>
            </a:r>
            <a:endParaRPr/>
          </a:p>
        </p:txBody>
      </p:sp>
      <p:pic>
        <p:nvPicPr>
          <p:cNvPr id="750" name="Shape 750"/>
          <p:cNvPicPr preferRelativeResize="0"/>
          <p:nvPr/>
        </p:nvPicPr>
        <p:blipFill>
          <a:blip r:embed="rId4">
            <a:alphaModFix/>
          </a:blip>
          <a:stretch>
            <a:fillRect/>
          </a:stretch>
        </p:blipFill>
        <p:spPr>
          <a:xfrm>
            <a:off x="4879975" y="1063375"/>
            <a:ext cx="3318875" cy="38514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Parent Guides to the LEAP Connect and ELPT Student Reports</a:t>
            </a:r>
            <a:endParaRPr sz="2800"/>
          </a:p>
        </p:txBody>
      </p:sp>
      <p:sp>
        <p:nvSpPr>
          <p:cNvPr id="757" name="Shape 757"/>
          <p:cNvSpPr txBox="1">
            <a:spLocks noGrp="1"/>
          </p:cNvSpPr>
          <p:nvPr>
            <p:ph type="body" idx="1"/>
          </p:nvPr>
        </p:nvSpPr>
        <p:spPr>
          <a:xfrm>
            <a:off x="152400" y="914400"/>
            <a:ext cx="60117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700"/>
              <a:t>The Department released parent guides provides to the LEAP Connect student reports for grades 3-8 and the English Language Proficiency Test student reports for grades K-12. </a:t>
            </a:r>
            <a:endParaRPr sz="1700"/>
          </a:p>
          <a:p>
            <a:pPr marL="0" lvl="0" indent="0" rtl="0">
              <a:spcBef>
                <a:spcPts val="750"/>
              </a:spcBef>
              <a:spcAft>
                <a:spcPts val="0"/>
              </a:spcAft>
              <a:buNone/>
            </a:pPr>
            <a:r>
              <a:rPr lang="en" sz="1700"/>
              <a:t>The guides provide families with information on:</a:t>
            </a:r>
            <a:endParaRPr sz="1700"/>
          </a:p>
          <a:p>
            <a:pPr marL="457200" lvl="0" indent="-336550" rtl="0">
              <a:spcBef>
                <a:spcPts val="750"/>
              </a:spcBef>
              <a:spcAft>
                <a:spcPts val="0"/>
              </a:spcAft>
              <a:buSzPts val="1700"/>
              <a:buChar char="•"/>
            </a:pPr>
            <a:r>
              <a:rPr lang="en" sz="1700"/>
              <a:t>student achievement level by content or domain;</a:t>
            </a:r>
            <a:endParaRPr sz="1700"/>
          </a:p>
          <a:p>
            <a:pPr marL="457200" lvl="0" indent="-336550" rtl="0">
              <a:spcBef>
                <a:spcPts val="0"/>
              </a:spcBef>
              <a:spcAft>
                <a:spcPts val="0"/>
              </a:spcAft>
              <a:buSzPts val="1700"/>
              <a:buChar char="•"/>
            </a:pPr>
            <a:r>
              <a:rPr lang="en" sz="1700"/>
              <a:t>a comparison of the student’s progress to others; and</a:t>
            </a:r>
            <a:endParaRPr sz="1700"/>
          </a:p>
          <a:p>
            <a:pPr marL="457200" lvl="0" indent="-336550" rtl="0">
              <a:spcBef>
                <a:spcPts val="0"/>
              </a:spcBef>
              <a:spcAft>
                <a:spcPts val="0"/>
              </a:spcAft>
              <a:buSzPts val="1700"/>
              <a:buChar char="•"/>
            </a:pPr>
            <a:r>
              <a:rPr lang="en" sz="1700"/>
              <a:t>information to help parents understand how to use these results to guide discussions with their child’s teacher.</a:t>
            </a:r>
            <a:endParaRPr sz="1700"/>
          </a:p>
          <a:p>
            <a:pPr marL="0" lvl="0" indent="0" rtl="0">
              <a:spcBef>
                <a:spcPts val="750"/>
              </a:spcBef>
              <a:spcAft>
                <a:spcPts val="0"/>
              </a:spcAft>
              <a:buNone/>
            </a:pPr>
            <a:r>
              <a:rPr lang="en" sz="1700" b="1"/>
              <a:t>Schools should send the parent guides home to parents along with the student reports in May. </a:t>
            </a:r>
            <a:endParaRPr sz="1700" b="1"/>
          </a:p>
          <a:p>
            <a:pPr marL="0" lvl="0" indent="0" rtl="0">
              <a:spcBef>
                <a:spcPts val="750"/>
              </a:spcBef>
              <a:spcAft>
                <a:spcPts val="0"/>
              </a:spcAft>
              <a:buNone/>
            </a:pPr>
            <a:r>
              <a:rPr lang="en" sz="1700"/>
              <a:t>Both of these guides, and all other assessment resources, can be found in the </a:t>
            </a:r>
            <a:r>
              <a:rPr lang="en" sz="1700" u="sng">
                <a:solidFill>
                  <a:schemeClr val="hlink"/>
                </a:solidFill>
                <a:hlinkClick r:id="rId3"/>
              </a:rPr>
              <a:t>Family Support Toolbox</a:t>
            </a:r>
            <a:r>
              <a:rPr lang="en" sz="1700"/>
              <a:t>. </a:t>
            </a:r>
            <a:endParaRPr sz="1700"/>
          </a:p>
        </p:txBody>
      </p:sp>
      <p:pic>
        <p:nvPicPr>
          <p:cNvPr id="758" name="Shape 758"/>
          <p:cNvPicPr preferRelativeResize="0"/>
          <p:nvPr/>
        </p:nvPicPr>
        <p:blipFill>
          <a:blip r:embed="rId4">
            <a:alphaModFix/>
          </a:blip>
          <a:stretch>
            <a:fillRect/>
          </a:stretch>
        </p:blipFill>
        <p:spPr>
          <a:xfrm>
            <a:off x="6316500" y="1185875"/>
            <a:ext cx="2675100" cy="337474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64" name="Shape 7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333333"/>
              </a:buClr>
              <a:buSzPts val="1400"/>
              <a:buFont typeface="Calibri"/>
              <a:buNone/>
            </a:pPr>
            <a:r>
              <a:rPr lang="en" sz="3200"/>
              <a:t>LEAP 360 Reporting</a:t>
            </a:r>
            <a:endParaRPr/>
          </a:p>
        </p:txBody>
      </p:sp>
      <p:sp>
        <p:nvSpPr>
          <p:cNvPr id="770" name="Shape 7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Interim reports for all forms were posted in eDIRECT on </a:t>
            </a:r>
            <a:r>
              <a:rPr lang="en" sz="1800" dirty="0" smtClean="0"/>
              <a:t>April 9 including</a:t>
            </a:r>
            <a:r>
              <a:rPr lang="en" sz="1800" dirty="0"/>
              <a:t>:</a:t>
            </a:r>
            <a:endParaRPr sz="1800" dirty="0"/>
          </a:p>
          <a:p>
            <a:pPr marL="457200" lvl="0" indent="-342900" rtl="0">
              <a:spcBef>
                <a:spcPts val="640"/>
              </a:spcBef>
              <a:spcAft>
                <a:spcPts val="0"/>
              </a:spcAft>
              <a:buSzPts val="1800"/>
              <a:buChar char="•"/>
            </a:pPr>
            <a:r>
              <a:rPr lang="en" sz="1800" dirty="0"/>
              <a:t>LEAP 360 Interim Assessment District Item Response Files</a:t>
            </a:r>
            <a:endParaRPr sz="1800" dirty="0"/>
          </a:p>
          <a:p>
            <a:pPr marL="457200" lvl="0" indent="-342900" rtl="0">
              <a:spcBef>
                <a:spcPts val="0"/>
              </a:spcBef>
              <a:spcAft>
                <a:spcPts val="0"/>
              </a:spcAft>
              <a:buSzPts val="1800"/>
              <a:buChar char="•"/>
            </a:pPr>
            <a:r>
              <a:rPr lang="en" sz="1800" dirty="0"/>
              <a:t>School Test Session Summary Reports</a:t>
            </a:r>
            <a:endParaRPr sz="1800" dirty="0"/>
          </a:p>
          <a:p>
            <a:pPr marL="457200" lvl="0" indent="-342900" rtl="0">
              <a:spcBef>
                <a:spcPts val="0"/>
              </a:spcBef>
              <a:spcAft>
                <a:spcPts val="0"/>
              </a:spcAft>
              <a:buSzPts val="1800"/>
              <a:buChar char="•"/>
            </a:pPr>
            <a:r>
              <a:rPr lang="en" sz="1800" dirty="0"/>
              <a:t>Test Session Summary Reports </a:t>
            </a:r>
            <a:br>
              <a:rPr lang="en" sz="1800" dirty="0"/>
            </a:br>
            <a:endParaRPr sz="1800" dirty="0"/>
          </a:p>
          <a:p>
            <a:pPr marL="0" lvl="0" indent="0">
              <a:spcBef>
                <a:spcPts val="640"/>
              </a:spcBef>
              <a:spcAft>
                <a:spcPts val="0"/>
              </a:spcAft>
              <a:buClr>
                <a:schemeClr val="dk1"/>
              </a:buClr>
              <a:buSzPts val="1100"/>
              <a:buFont typeface="Arial"/>
              <a:buNone/>
            </a:pPr>
            <a:r>
              <a:rPr lang="en" sz="1800" dirty="0"/>
              <a:t>Future scheduled report postings will be: </a:t>
            </a:r>
            <a:endParaRPr sz="1800" dirty="0"/>
          </a:p>
          <a:p>
            <a:pPr marL="457200" lvl="0" indent="-342900" rtl="0">
              <a:spcBef>
                <a:spcPts val="0"/>
              </a:spcBef>
              <a:spcAft>
                <a:spcPts val="0"/>
              </a:spcAft>
              <a:buSzPts val="1800"/>
              <a:buFont typeface="Calibri"/>
              <a:buChar char="•"/>
            </a:pPr>
            <a:r>
              <a:rPr lang="en" sz="1800" dirty="0" smtClean="0"/>
              <a:t>April </a:t>
            </a:r>
            <a:r>
              <a:rPr lang="en" sz="1800" dirty="0"/>
              <a:t>23</a:t>
            </a:r>
            <a:endParaRPr sz="1800" dirty="0"/>
          </a:p>
          <a:p>
            <a:pPr marL="457200" lvl="0" indent="-342900" rtl="0">
              <a:spcBef>
                <a:spcPts val="0"/>
              </a:spcBef>
              <a:spcAft>
                <a:spcPts val="0"/>
              </a:spcAft>
              <a:buSzPts val="1800"/>
              <a:buFont typeface="Calibri"/>
              <a:buChar char="•"/>
            </a:pPr>
            <a:r>
              <a:rPr lang="en" sz="1800" dirty="0"/>
              <a:t>May 7</a:t>
            </a:r>
            <a:endParaRPr sz="1800" dirty="0"/>
          </a:p>
          <a:p>
            <a:pPr marL="457200" lvl="0" indent="-342900" rtl="0">
              <a:spcBef>
                <a:spcPts val="0"/>
              </a:spcBef>
              <a:spcAft>
                <a:spcPts val="0"/>
              </a:spcAft>
              <a:buSzPts val="1800"/>
              <a:buFont typeface="Calibri"/>
              <a:buChar char="•"/>
            </a:pPr>
            <a:r>
              <a:rPr lang="en" sz="1800" dirty="0"/>
              <a:t>May 21</a:t>
            </a:r>
            <a:endParaRPr sz="1800" dirty="0"/>
          </a:p>
          <a:p>
            <a:pPr marL="457200" lvl="0" indent="-342900" rtl="0">
              <a:spcBef>
                <a:spcPts val="0"/>
              </a:spcBef>
              <a:spcAft>
                <a:spcPts val="0"/>
              </a:spcAft>
              <a:buSzPts val="1800"/>
              <a:buFont typeface="Calibri"/>
              <a:buChar char="•"/>
            </a:pPr>
            <a:r>
              <a:rPr lang="en" sz="1800" dirty="0"/>
              <a:t>June 4</a:t>
            </a:r>
            <a:endParaRPr sz="1800" dirty="0"/>
          </a:p>
          <a:p>
            <a:pPr marL="457200" lvl="0" indent="-342900">
              <a:spcBef>
                <a:spcPts val="0"/>
              </a:spcBef>
              <a:spcAft>
                <a:spcPts val="0"/>
              </a:spcAft>
              <a:buSzPts val="1800"/>
              <a:buFont typeface="Calibri"/>
              <a:buChar char="•"/>
            </a:pPr>
            <a:r>
              <a:rPr lang="en" sz="1800" dirty="0"/>
              <a:t>June 18 </a:t>
            </a:r>
            <a:endParaRPr sz="1800" dirty="0"/>
          </a:p>
          <a:p>
            <a:pPr marL="0" lvl="0" indent="0">
              <a:spcBef>
                <a:spcPts val="640"/>
              </a:spcBef>
              <a:spcAft>
                <a:spcPts val="0"/>
              </a:spcAft>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777" name="Shape 777"/>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LEAP 360 will be available to districts in the 2018-2019 at no cost.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Year two provides school systems with an opportunity to:</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re-evaluate existing practices,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reduce duplicative testing, and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784" name="Shape 784"/>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Next Steps</a:t>
            </a: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Enhancements across usability, administration, and reporting will be implemented for the 2018-2019 school year.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Please click</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here</a:t>
            </a:r>
            <a:r>
              <a:rPr lang="en" sz="1800" b="0" i="0" u="none" strike="noStrike" cap="none">
                <a:solidFill>
                  <a:schemeClr val="dk1"/>
                </a:solidFill>
                <a:latin typeface="Calibri"/>
                <a:ea typeface="Calibri"/>
                <a:cs typeface="Calibri"/>
                <a:sym typeface="Calibri"/>
              </a:rPr>
              <a:t> to download the </a:t>
            </a:r>
            <a:r>
              <a:rPr lang="en" sz="1800" b="1" i="0" u="none" strike="noStrike" cap="none">
                <a:solidFill>
                  <a:schemeClr val="dk1"/>
                </a:solidFill>
                <a:latin typeface="Calibri"/>
                <a:ea typeface="Calibri"/>
                <a:cs typeface="Calibri"/>
                <a:sym typeface="Calibri"/>
              </a:rPr>
              <a:t>LEAP 360 MOU Amendment (2018-2019)</a:t>
            </a:r>
            <a:r>
              <a:rPr lang="en" sz="1800" b="0" i="0" u="none" strike="noStrike" cap="none">
                <a:solidFill>
                  <a:schemeClr val="dk1"/>
                </a:solidFill>
                <a:latin typeface="Calibri"/>
                <a:ea typeface="Calibri"/>
                <a:cs typeface="Calibri"/>
                <a:sym typeface="Calibri"/>
              </a:rPr>
              <a:t> form. Complete, sign, and return an electronic copy to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by </a:t>
            </a:r>
            <a:r>
              <a:rPr lang="en" sz="1800" b="1" i="0" u="none" strike="noStrike" cap="none">
                <a:solidFill>
                  <a:schemeClr val="dk1"/>
                </a:solidFill>
                <a:latin typeface="Calibri"/>
                <a:ea typeface="Calibri"/>
                <a:cs typeface="Calibri"/>
                <a:sym typeface="Calibri"/>
              </a:rPr>
              <a:t>July 7, 2018</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Note:</a:t>
            </a:r>
            <a:r>
              <a:rPr lang="en" sz="1800" b="0" i="0" u="none" strike="noStrike" cap="none">
                <a:solidFill>
                  <a:schemeClr val="dk1"/>
                </a:solidFill>
                <a:latin typeface="Calibri"/>
                <a:ea typeface="Calibri"/>
                <a:cs typeface="Calibri"/>
                <a:sym typeface="Calibri"/>
              </a:rPr>
              <a:t> School systems should anticipate a cost for the 2019-2020 school year.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46" name="Shape 34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lnSpc>
                <a:spcPct val="100000"/>
              </a:lnSpc>
              <a:spcBef>
                <a:spcPts val="300"/>
              </a:spcBef>
              <a:spcAft>
                <a:spcPts val="0"/>
              </a:spcAft>
              <a:buNone/>
            </a:pPr>
            <a:r>
              <a:rPr lang="en" sz="1800" b="1"/>
              <a:t>Assessment Administration and Reporting</a:t>
            </a:r>
            <a:endParaRPr sz="1800" b="1"/>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2-May 31</a:t>
            </a:r>
            <a:r>
              <a:rPr lang="en" sz="1800">
                <a:solidFill>
                  <a:srgbClr val="000000"/>
                </a:solidFill>
              </a:rPr>
              <a:t>: ICILS and TIMSS testing for selected schools</a:t>
            </a:r>
            <a:endParaRPr sz="1800">
              <a:solidFill>
                <a:srgbClr val="000000"/>
              </a:solidFill>
            </a:endParaRPr>
          </a:p>
          <a:p>
            <a:pPr marL="76200" marR="38100" lvl="0" indent="0" rtl="0">
              <a:lnSpc>
                <a:spcPct val="100000"/>
              </a:lnSpc>
              <a:spcBef>
                <a:spcPts val="300"/>
              </a:spcBef>
              <a:spcAft>
                <a:spcPts val="0"/>
              </a:spcAft>
              <a:buNone/>
            </a:pPr>
            <a:r>
              <a:rPr lang="en" sz="1800" b="1">
                <a:solidFill>
                  <a:srgbClr val="000000"/>
                </a:solidFill>
              </a:rPr>
              <a:t>Once materials arrive-April 4</a:t>
            </a:r>
            <a:r>
              <a:rPr lang="en" sz="1800">
                <a:solidFill>
                  <a:srgbClr val="000000"/>
                </a:solidFill>
              </a:rPr>
              <a:t>: Conduct sessions for examinees to complete non-test </a:t>
            </a:r>
            <a:endParaRPr sz="1800">
              <a:solidFill>
                <a:srgbClr val="000000"/>
              </a:solidFill>
            </a:endParaRPr>
          </a:p>
          <a:p>
            <a:pPr marL="0" marR="38100" lvl="0" indent="0" rtl="0">
              <a:lnSpc>
                <a:spcPct val="100000"/>
              </a:lnSpc>
              <a:spcBef>
                <a:spcPts val="300"/>
              </a:spcBef>
              <a:spcAft>
                <a:spcPts val="0"/>
              </a:spcAft>
              <a:buNone/>
            </a:pPr>
            <a:r>
              <a:rPr lang="en" sz="1800">
                <a:solidFill>
                  <a:srgbClr val="000000"/>
                </a:solidFill>
              </a:rPr>
              <a:t>          information for the ACT taken online or provide the information to examinees to</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complete on their own</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4–May 4</a:t>
            </a:r>
            <a:r>
              <a:rPr lang="en" sz="1800">
                <a:solidFill>
                  <a:srgbClr val="000000"/>
                </a:solidFill>
              </a:rPr>
              <a:t>: Administer grades 3-8 computer-based LEAP 2025 assessments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13</a:t>
            </a:r>
            <a:r>
              <a:rPr lang="en" sz="1800">
                <a:solidFill>
                  <a:srgbClr val="000000"/>
                </a:solidFill>
              </a:rPr>
              <a:t>: WorkKeys online test administration window closes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24-30</a:t>
            </a:r>
            <a:r>
              <a:rPr lang="en" sz="1800">
                <a:solidFill>
                  <a:srgbClr val="000000"/>
                </a:solidFill>
              </a:rPr>
              <a:t>: ACT Paper Accommodated Makeup Window</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23–May 18</a:t>
            </a:r>
            <a:r>
              <a:rPr lang="en" sz="1800">
                <a:solidFill>
                  <a:srgbClr val="000000"/>
                </a:solidFill>
              </a:rPr>
              <a:t>: Administer high school LEAP 2025 Spring 2017 test</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a:t>
            </a:r>
            <a:r>
              <a:rPr lang="en" sz="1800">
                <a:solidFill>
                  <a:srgbClr val="000000"/>
                </a:solidFill>
              </a:rPr>
              <a:t>: ACT Paper Makeup Test</a:t>
            </a:r>
            <a:endParaRPr sz="1800">
              <a:solidFill>
                <a:srgbClr val="000000"/>
              </a:solidFill>
            </a:endParaRPr>
          </a:p>
          <a:p>
            <a:pPr marL="76200" marR="38100" lvl="0" indent="0" rtl="0">
              <a:lnSpc>
                <a:spcPct val="100000"/>
              </a:lnSpc>
              <a:spcBef>
                <a:spcPts val="300"/>
              </a:spcBef>
              <a:spcAft>
                <a:spcPts val="0"/>
              </a:spcAft>
              <a:buClr>
                <a:schemeClr val="dk1"/>
              </a:buClr>
              <a:buSzPts val="1100"/>
              <a:buFont typeface="Arial"/>
              <a:buNone/>
            </a:pPr>
            <a:endParaRPr sz="1800"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Improvements for 2018-2019</a:t>
            </a:r>
            <a:endParaRPr sz="3200" b="0" i="0" u="none" strike="noStrike" cap="none">
              <a:solidFill>
                <a:srgbClr val="333333"/>
              </a:solidFill>
              <a:latin typeface="Calibri"/>
              <a:ea typeface="Calibri"/>
              <a:cs typeface="Calibri"/>
              <a:sym typeface="Calibri"/>
            </a:endParaRPr>
          </a:p>
        </p:txBody>
      </p:sp>
      <p:sp>
        <p:nvSpPr>
          <p:cNvPr id="791" name="Shape 791"/>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70</a:t>
            </a:fld>
            <a:endParaRPr sz="1200" b="0" i="0" u="none" strike="noStrike" cap="none">
              <a:solidFill>
                <a:srgbClr val="888888"/>
              </a:solidFill>
              <a:latin typeface="Arial"/>
              <a:ea typeface="Arial"/>
              <a:cs typeface="Arial"/>
              <a:sym typeface="Arial"/>
            </a:endParaRPr>
          </a:p>
        </p:txBody>
      </p:sp>
      <p:sp>
        <p:nvSpPr>
          <p:cNvPr id="792" name="Shape 792"/>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During the first year of LEAP 360 implementation, feedback was collected from multiple avenues, including focus groups, district and school leaders, and teachers. Feedback was categorized into five focus areas: </a:t>
            </a:r>
            <a:endParaRPr sz="1800" b="1"/>
          </a:p>
          <a:p>
            <a:pPr marL="914400" lvl="0" indent="-342900" rtl="0">
              <a:spcBef>
                <a:spcPts val="0"/>
              </a:spcBef>
              <a:spcAft>
                <a:spcPts val="0"/>
              </a:spcAft>
              <a:buSzPts val="1800"/>
              <a:buFont typeface="Calibri"/>
              <a:buChar char="•"/>
            </a:pPr>
            <a:r>
              <a:rPr lang="en" sz="1800"/>
              <a:t>Data Management</a:t>
            </a:r>
            <a:endParaRPr sz="1800"/>
          </a:p>
          <a:p>
            <a:pPr marL="914400" lvl="0" indent="-342900" rtl="0">
              <a:spcBef>
                <a:spcPts val="0"/>
              </a:spcBef>
              <a:spcAft>
                <a:spcPts val="0"/>
              </a:spcAft>
              <a:buSzPts val="1800"/>
              <a:buFont typeface="Calibri"/>
              <a:buChar char="•"/>
            </a:pPr>
            <a:r>
              <a:rPr lang="en" sz="1800"/>
              <a:t>Educator Scoring</a:t>
            </a:r>
            <a:endParaRPr sz="1800"/>
          </a:p>
          <a:p>
            <a:pPr marL="914400" lvl="0" indent="-342900" rtl="0">
              <a:spcBef>
                <a:spcPts val="0"/>
              </a:spcBef>
              <a:spcAft>
                <a:spcPts val="0"/>
              </a:spcAft>
              <a:buSzPts val="1800"/>
              <a:buFont typeface="Calibri"/>
              <a:buChar char="•"/>
            </a:pPr>
            <a:r>
              <a:rPr lang="en" sz="1800"/>
              <a:t>Reporting</a:t>
            </a:r>
            <a:endParaRPr sz="1800"/>
          </a:p>
          <a:p>
            <a:pPr marL="914400" lvl="0" indent="-342900" rtl="0">
              <a:spcBef>
                <a:spcPts val="0"/>
              </a:spcBef>
              <a:spcAft>
                <a:spcPts val="0"/>
              </a:spcAft>
              <a:buSzPts val="1800"/>
              <a:buFont typeface="Calibri"/>
              <a:buChar char="•"/>
            </a:pPr>
            <a:r>
              <a:rPr lang="en" sz="1800"/>
              <a:t>Content</a:t>
            </a:r>
            <a:endParaRPr sz="1800"/>
          </a:p>
          <a:p>
            <a:pPr marL="914400" lvl="0" indent="-342900" rtl="0">
              <a:spcBef>
                <a:spcPts val="0"/>
              </a:spcBef>
              <a:spcAft>
                <a:spcPts val="0"/>
              </a:spcAft>
              <a:buSzPts val="1800"/>
              <a:buFont typeface="Calibri"/>
              <a:buChar char="•"/>
            </a:pPr>
            <a:r>
              <a:rPr lang="en" sz="1800"/>
              <a:t>EAGLE</a:t>
            </a:r>
            <a:endParaRPr sz="1800"/>
          </a:p>
          <a:p>
            <a:pPr marL="0" marR="0" lvl="0" indent="0" algn="l" rtl="0">
              <a:lnSpc>
                <a:spcPct val="100000"/>
              </a:lnSpc>
              <a:spcBef>
                <a:spcPts val="0"/>
              </a:spcBef>
              <a:spcAft>
                <a:spcPts val="0"/>
              </a:spcAft>
              <a:buNone/>
            </a:pPr>
            <a:endParaRPr sz="1800" b="1">
              <a:solidFill>
                <a:srgbClr val="000000"/>
              </a:solidFill>
            </a:endParaRPr>
          </a:p>
          <a:p>
            <a:pPr marL="0" marR="0" lvl="0" indent="0" algn="l" rtl="0">
              <a:lnSpc>
                <a:spcPct val="100000"/>
              </a:lnSpc>
              <a:spcBef>
                <a:spcPts val="0"/>
              </a:spcBef>
              <a:spcAft>
                <a:spcPts val="0"/>
              </a:spcAft>
              <a:buNone/>
            </a:pPr>
            <a:r>
              <a:rPr lang="en" sz="1800" b="0" i="0" u="none" strike="noStrike" cap="none">
                <a:solidFill>
                  <a:srgbClr val="000000"/>
                </a:solidFill>
                <a:latin typeface="Calibri"/>
                <a:ea typeface="Calibri"/>
                <a:cs typeface="Calibri"/>
                <a:sym typeface="Calibri"/>
              </a:rPr>
              <a:t>Details about upcoming improvements w</a:t>
            </a:r>
            <a:r>
              <a:rPr lang="en" sz="1800">
                <a:solidFill>
                  <a:srgbClr val="000000"/>
                </a:solidFill>
              </a:rPr>
              <a:t>ere</a:t>
            </a:r>
            <a:r>
              <a:rPr lang="en" sz="1800" b="0" i="0" u="none" strike="noStrike" cap="none">
                <a:solidFill>
                  <a:srgbClr val="000000"/>
                </a:solidFill>
                <a:latin typeface="Calibri"/>
                <a:ea typeface="Calibri"/>
                <a:cs typeface="Calibri"/>
                <a:sym typeface="Calibri"/>
              </a:rPr>
              <a:t> provided at the </a:t>
            </a:r>
            <a:r>
              <a:rPr lang="en" sz="1800" b="0" i="0" u="sng" strike="noStrike" cap="none">
                <a:solidFill>
                  <a:schemeClr val="hlink"/>
                </a:solidFill>
                <a:latin typeface="Calibri"/>
                <a:ea typeface="Calibri"/>
                <a:cs typeface="Calibri"/>
                <a:sym typeface="Calibri"/>
                <a:hlinkClick r:id="rId3"/>
              </a:rPr>
              <a:t>March Supervisor Collaborations</a:t>
            </a:r>
            <a:r>
              <a:rPr lang="en" sz="1800" b="0" i="0" u="none" strike="noStrike" cap="none">
                <a:solidFill>
                  <a:srgbClr val="000000"/>
                </a:solidFill>
                <a:latin typeface="Calibri"/>
                <a:ea typeface="Calibri"/>
                <a:cs typeface="Calibri"/>
                <a:sym typeface="Calibri"/>
              </a:rPr>
              <a:t> and additional details will be reviewed a</a:t>
            </a:r>
            <a:r>
              <a:rPr lang="en" sz="1800">
                <a:solidFill>
                  <a:srgbClr val="000000"/>
                </a:solidFill>
              </a:rPr>
              <a:t>t the </a:t>
            </a:r>
            <a:r>
              <a:rPr lang="en" sz="1800" b="0" i="0" u="none" strike="noStrike" cap="none">
                <a:solidFill>
                  <a:srgbClr val="000000"/>
                </a:solidFill>
                <a:latin typeface="Calibri"/>
                <a:ea typeface="Calibri"/>
                <a:cs typeface="Calibri"/>
                <a:sym typeface="Calibri"/>
              </a:rPr>
              <a:t>annual Teacher Leader Summit.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Shape 7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98" name="Shape 7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lvl="0" indent="0" rtl="0">
              <a:lnSpc>
                <a:spcPct val="108000"/>
              </a:lnSpc>
              <a:spcBef>
                <a:spcPts val="0"/>
              </a:spcBef>
              <a:spcAft>
                <a:spcPts val="0"/>
              </a:spcAft>
              <a:buClr>
                <a:schemeClr val="dk1"/>
              </a:buClr>
              <a:buSzPts val="1100"/>
              <a:buFont typeface="Arial"/>
              <a:buNone/>
            </a:pPr>
            <a:endParaRPr sz="2800"/>
          </a:p>
          <a:p>
            <a:pPr marL="0" lvl="0" indent="0" rtl="0">
              <a:lnSpc>
                <a:spcPct val="108000"/>
              </a:lnSpc>
              <a:spcBef>
                <a:spcPts val="0"/>
              </a:spcBef>
              <a:spcAft>
                <a:spcPts val="0"/>
              </a:spcAft>
              <a:buClr>
                <a:schemeClr val="dk1"/>
              </a:buClr>
              <a:buSzPts val="1100"/>
              <a:buFont typeface="Arial"/>
              <a:buNone/>
            </a:pPr>
            <a:endParaRPr sz="2800"/>
          </a:p>
          <a:p>
            <a:pPr marL="0" lvl="0" indent="0" rtl="0">
              <a:lnSpc>
                <a:spcPct val="108000"/>
              </a:lnSpc>
              <a:spcBef>
                <a:spcPts val="0"/>
              </a:spcBef>
              <a:spcAft>
                <a:spcPts val="0"/>
              </a:spcAft>
              <a:buClr>
                <a:schemeClr val="dk1"/>
              </a:buClr>
              <a:buSzPts val="1100"/>
              <a:buFont typeface="Arial"/>
              <a:buNone/>
            </a:pPr>
            <a:r>
              <a:rPr lang="en" sz="3200"/>
              <a:t>Data Systems: Closing Out the School Year</a:t>
            </a:r>
            <a:endParaRPr sz="3200"/>
          </a:p>
          <a:p>
            <a:pPr marL="0" lvl="0" indent="0" algn="l" rtl="0">
              <a:lnSpc>
                <a:spcPct val="115000"/>
              </a:lnSpc>
              <a:spcBef>
                <a:spcPts val="0"/>
              </a:spcBef>
              <a:spcAft>
                <a:spcPts val="0"/>
              </a:spcAft>
              <a:buClr>
                <a:schemeClr val="dk1"/>
              </a:buClr>
              <a:buSzPts val="1100"/>
              <a:buFont typeface="Arial"/>
              <a:buNone/>
            </a:pPr>
            <a:endParaRPr sz="2800"/>
          </a:p>
          <a:p>
            <a:pPr marL="0" marR="0" lvl="0" indent="0" algn="ctr" rtl="0">
              <a:lnSpc>
                <a:spcPct val="100000"/>
              </a:lnSpc>
              <a:spcBef>
                <a:spcPts val="0"/>
              </a:spcBef>
              <a:spcAft>
                <a:spcPts val="0"/>
              </a:spcAft>
              <a:buClr>
                <a:srgbClr val="333333"/>
              </a:buClr>
              <a:buSzPts val="1400"/>
              <a:buFont typeface="Calibri"/>
              <a:buNone/>
            </a:pPr>
            <a:endParaRPr sz="3200"/>
          </a:p>
        </p:txBody>
      </p:sp>
      <p:sp>
        <p:nvSpPr>
          <p:cNvPr id="804" name="Shape 804"/>
          <p:cNvSpPr txBox="1">
            <a:spLocks noGrp="1"/>
          </p:cNvSpPr>
          <p:nvPr>
            <p:ph type="body" idx="1"/>
          </p:nvPr>
        </p:nvSpPr>
        <p:spPr>
          <a:xfrm>
            <a:off x="152400" y="971700"/>
            <a:ext cx="8839200" cy="3829200"/>
          </a:xfrm>
          <a:prstGeom prst="rect">
            <a:avLst/>
          </a:prstGeom>
          <a:noFill/>
          <a:ln>
            <a:noFill/>
          </a:ln>
        </p:spPr>
        <p:txBody>
          <a:bodyPr spcFirstLastPara="1" wrap="square" lIns="91425" tIns="91425" rIns="91425" bIns="91425" anchor="t" anchorCtr="0">
            <a:noAutofit/>
          </a:bodyPr>
          <a:lstStyle/>
          <a:p>
            <a:pPr marL="0" lvl="0" indent="0" rtl="0">
              <a:lnSpc>
                <a:spcPct val="108000"/>
              </a:lnSpc>
              <a:spcBef>
                <a:spcPts val="800"/>
              </a:spcBef>
              <a:spcAft>
                <a:spcPts val="0"/>
              </a:spcAft>
              <a:buClr>
                <a:schemeClr val="dk1"/>
              </a:buClr>
              <a:buSzPts val="1100"/>
              <a:buFont typeface="Arial"/>
              <a:buNone/>
            </a:pPr>
            <a:r>
              <a:rPr lang="en" sz="1600" b="1">
                <a:solidFill>
                  <a:srgbClr val="212121"/>
                </a:solidFill>
              </a:rPr>
              <a:t>Forward to Data Coordinators:  </a:t>
            </a:r>
            <a:r>
              <a:rPr lang="en" sz="1600">
                <a:solidFill>
                  <a:srgbClr val="212121"/>
                </a:solidFill>
              </a:rPr>
              <a:t>Key data coordinator action items in April include submitting data to close out the school year and providing feedback/updates to the Department for next school year.</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End-of-year data is important to:</a:t>
            </a:r>
            <a:endParaRPr sz="1600">
              <a:solidFill>
                <a:srgbClr val="212121"/>
              </a:solidFill>
            </a:endParaRPr>
          </a:p>
          <a:p>
            <a:pPr marL="457200" lvl="0" indent="-330200" rtl="0">
              <a:lnSpc>
                <a:spcPct val="108000"/>
              </a:lnSpc>
              <a:spcBef>
                <a:spcPts val="800"/>
              </a:spcBef>
              <a:spcAft>
                <a:spcPts val="0"/>
              </a:spcAft>
              <a:buClr>
                <a:srgbClr val="212121"/>
              </a:buClr>
              <a:buSzPts val="1600"/>
              <a:buChar char="●"/>
            </a:pPr>
            <a:r>
              <a:rPr lang="en" sz="1600">
                <a:solidFill>
                  <a:srgbClr val="212121"/>
                </a:solidFill>
              </a:rPr>
              <a:t>students (meeting graduation, TOPS, and/or post-secondary enrollment requirements),</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funding (updates to October and February enrollments),</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Accountability (Early Childhood and K12), and</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Career/Tech work.</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It is important for school system program teams to work with data managers to ensure submissions are accurate.</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Details on closing out the school year will be provided at the</a:t>
            </a:r>
            <a:r>
              <a:rPr lang="en" sz="1600">
                <a:solidFill>
                  <a:srgbClr val="212121"/>
                </a:solidFill>
                <a:uFill>
                  <a:noFill/>
                </a:uFill>
                <a:hlinkClick r:id="rId3"/>
              </a:rPr>
              <a:t> </a:t>
            </a:r>
            <a:r>
              <a:rPr lang="en" sz="1600" u="sng">
                <a:solidFill>
                  <a:srgbClr val="3D9BBA"/>
                </a:solidFill>
                <a:hlinkClick r:id="rId3"/>
              </a:rPr>
              <a:t>Data Coordinator’s monthly webinar</a:t>
            </a:r>
            <a:r>
              <a:rPr lang="en" sz="1600" b="1">
                <a:solidFill>
                  <a:srgbClr val="212121"/>
                </a:solidFill>
              </a:rPr>
              <a:t> April 12 at 1:00 p.m. </a:t>
            </a:r>
            <a:r>
              <a:rPr lang="en" sz="1600">
                <a:solidFill>
                  <a:srgbClr val="212121"/>
                </a:solidFill>
              </a:rPr>
              <a:t>All staff responsible for submitting school system data to state data systems should attend. No pre-registration required.</a:t>
            </a:r>
            <a:endParaRPr sz="1600">
              <a:solidFill>
                <a:srgbClr val="212121"/>
              </a:solidFill>
            </a:endParaRPr>
          </a:p>
          <a:p>
            <a:pPr marL="0" lvl="0" indent="0" rtl="0">
              <a:lnSpc>
                <a:spcPct val="115000"/>
              </a:lnSpc>
              <a:spcBef>
                <a:spcPts val="0"/>
              </a:spcBef>
              <a:spcAft>
                <a:spcPts val="0"/>
              </a:spcAft>
              <a:buClr>
                <a:schemeClr val="dk1"/>
              </a:buClr>
              <a:buSzPts val="1100"/>
              <a:buFont typeface="Arial"/>
              <a:buNone/>
            </a:pPr>
            <a:endParaRPr sz="1600">
              <a:solidFill>
                <a:srgbClr val="212121"/>
              </a:solidFill>
            </a:endParaRPr>
          </a:p>
          <a:p>
            <a:pPr marL="0" marR="0" lvl="0" indent="0" algn="l" rtl="0">
              <a:lnSpc>
                <a:spcPct val="100000"/>
              </a:lnSpc>
              <a:spcBef>
                <a:spcPts val="200"/>
              </a:spcBef>
              <a:spcAft>
                <a:spcPts val="0"/>
              </a:spcAft>
              <a:buClr>
                <a:schemeClr val="dk1"/>
              </a:buClr>
              <a:buSzPts val="3200"/>
              <a:buFont typeface="Arial"/>
              <a:buNone/>
            </a:pPr>
            <a:endParaRPr sz="1600" b="1"/>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a:t>Data Systems: </a:t>
            </a:r>
            <a:r>
              <a:rPr lang="en" sz="3200" b="0" i="0" u="none" strike="noStrike" cap="none">
                <a:solidFill>
                  <a:srgbClr val="333333"/>
                </a:solidFill>
                <a:latin typeface="Calibri"/>
                <a:ea typeface="Calibri"/>
                <a:cs typeface="Calibri"/>
                <a:sym typeface="Calibri"/>
              </a:rPr>
              <a:t>2018-2019 Enhancements </a:t>
            </a:r>
            <a:endParaRPr sz="3200" b="0" i="0" u="none" strike="noStrike" cap="none">
              <a:solidFill>
                <a:srgbClr val="333333"/>
              </a:solidFill>
              <a:latin typeface="Calibri"/>
              <a:ea typeface="Calibri"/>
              <a:cs typeface="Calibri"/>
              <a:sym typeface="Calibri"/>
            </a:endParaRPr>
          </a:p>
        </p:txBody>
      </p:sp>
      <p:sp>
        <p:nvSpPr>
          <p:cNvPr id="811" name="Shape 811"/>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73</a:t>
            </a:fld>
            <a:endParaRPr sz="1200" b="0" i="0" u="none" strike="noStrike" cap="none">
              <a:solidFill>
                <a:srgbClr val="888888"/>
              </a:solidFill>
              <a:latin typeface="Arial"/>
              <a:ea typeface="Arial"/>
              <a:cs typeface="Arial"/>
              <a:sym typeface="Arial"/>
            </a:endParaRPr>
          </a:p>
        </p:txBody>
      </p:sp>
      <p:sp>
        <p:nvSpPr>
          <p:cNvPr id="812" name="Shape 812"/>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i="0" u="none" strike="noStrike" cap="none" dirty="0">
                <a:solidFill>
                  <a:srgbClr val="000000"/>
                </a:solidFill>
                <a:latin typeface="Calibri"/>
                <a:ea typeface="Calibri"/>
                <a:cs typeface="Calibri"/>
                <a:sym typeface="Calibri"/>
              </a:rPr>
              <a:t>Data Systems </a:t>
            </a:r>
            <a:endParaRPr sz="1800" b="1" i="0" u="none" strike="noStrike" cap="none" dirty="0">
              <a:solidFill>
                <a:srgbClr val="000000"/>
              </a:solidFill>
              <a:latin typeface="Calibri"/>
              <a:ea typeface="Calibri"/>
              <a:cs typeface="Calibri"/>
              <a:sym typeface="Calibri"/>
            </a:endParaRPr>
          </a:p>
          <a:p>
            <a:pPr marL="457200" lvl="0" indent="-342900" rtl="0">
              <a:spcBef>
                <a:spcPts val="0"/>
              </a:spcBef>
              <a:spcAft>
                <a:spcPts val="0"/>
              </a:spcAft>
              <a:buSzPts val="1800"/>
              <a:buChar char="•"/>
            </a:pPr>
            <a:r>
              <a:rPr lang="en" sz="1800" dirty="0"/>
              <a:t>Details about the upcoming enhancements were provided at the March Supervisor Collaborations.  </a:t>
            </a:r>
            <a:endParaRPr sz="1800" dirty="0"/>
          </a:p>
          <a:p>
            <a:pPr marL="457200" lvl="0" indent="-342900" rtl="0">
              <a:spcBef>
                <a:spcPts val="0"/>
              </a:spcBef>
              <a:spcAft>
                <a:spcPts val="0"/>
              </a:spcAft>
              <a:buSzPts val="1800"/>
              <a:buChar char="•"/>
            </a:pPr>
            <a:r>
              <a:rPr lang="en" sz="1800" dirty="0" smtClean="0"/>
              <a:t>Data </a:t>
            </a:r>
            <a:r>
              <a:rPr lang="en" sz="1800" dirty="0"/>
              <a:t>Coordinators </a:t>
            </a:r>
            <a:r>
              <a:rPr lang="en" sz="1800" dirty="0" smtClean="0"/>
              <a:t>reviewed </a:t>
            </a:r>
            <a:r>
              <a:rPr lang="en" sz="1800" dirty="0"/>
              <a:t>changes to the data systems and </a:t>
            </a:r>
            <a:r>
              <a:rPr lang="en" sz="1800" dirty="0" smtClean="0"/>
              <a:t>submitted feedback.</a:t>
            </a:r>
            <a:endParaRPr sz="1800" b="1"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SzPts val="1800"/>
              <a:buChar char="•"/>
            </a:pPr>
            <a:r>
              <a:rPr lang="en" sz="1800" i="0" u="none" strike="noStrike" cap="none" dirty="0">
                <a:solidFill>
                  <a:srgbClr val="000000"/>
                </a:solidFill>
              </a:rPr>
              <a:t>Changes of interest to DT</a:t>
            </a:r>
            <a:r>
              <a:rPr lang="en" sz="1800" dirty="0">
                <a:solidFill>
                  <a:srgbClr val="000000"/>
                </a:solidFill>
              </a:rPr>
              <a:t>Cs </a:t>
            </a:r>
            <a:r>
              <a:rPr lang="en" sz="1800" i="0" u="none" strike="noStrike" cap="none" dirty="0">
                <a:solidFill>
                  <a:srgbClr val="000000"/>
                </a:solidFill>
              </a:rPr>
              <a:t>include the following:</a:t>
            </a:r>
            <a:endParaRPr sz="1800" i="0" u="none" strike="noStrike" cap="none"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Online Sponsor Site (SPS) update forms</a:t>
            </a:r>
            <a:endParaRPr sz="1800" dirty="0">
              <a:solidFill>
                <a:srgbClr val="000000"/>
              </a:solidFill>
            </a:endParaRPr>
          </a:p>
          <a:p>
            <a:pPr marL="914400" marR="0" lvl="1" indent="-342900" algn="l" rtl="0">
              <a:lnSpc>
                <a:spcPct val="100000"/>
              </a:lnSpc>
              <a:spcBef>
                <a:spcPts val="0"/>
              </a:spcBef>
              <a:spcAft>
                <a:spcPts val="0"/>
              </a:spcAft>
              <a:buSzPts val="1800"/>
              <a:buChar char="•"/>
            </a:pPr>
            <a:r>
              <a:rPr lang="en" sz="1800" i="0" strike="noStrike" cap="none" dirty="0">
                <a:solidFill>
                  <a:srgbClr val="000000"/>
                </a:solidFill>
              </a:rPr>
              <a:t>Clean LEADS Inquiry (LIQ) Assessment Data and Build Better Report Options</a:t>
            </a:r>
            <a:endParaRPr sz="1800" i="0" u="none" strike="noStrike" cap="none"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eScholar and DRC Change</a:t>
            </a:r>
            <a:r>
              <a:rPr lang="en" sz="1800" i="0" strike="noStrike" cap="none" dirty="0">
                <a:solidFill>
                  <a:srgbClr val="000000"/>
                </a:solidFill>
              </a:rPr>
              <a:t> </a:t>
            </a:r>
            <a:endParaRPr sz="1800"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504 Accommodations </a:t>
            </a:r>
            <a:endParaRPr sz="1800" dirty="0">
              <a:solidFill>
                <a:srgbClr val="000000"/>
              </a:solidFill>
            </a:endParaRPr>
          </a:p>
          <a:p>
            <a:pPr marL="0" marR="0" lvl="0" indent="0" algn="l" rtl="0">
              <a:lnSpc>
                <a:spcPct val="10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dirty="0">
                <a:solidFill>
                  <a:srgbClr val="000000"/>
                </a:solidFill>
              </a:rPr>
              <a:t> </a:t>
            </a:r>
            <a:endParaRPr sz="1800" dirty="0">
              <a:solidFill>
                <a:srgbClr val="000000"/>
              </a:solidFill>
            </a:endParaRPr>
          </a:p>
          <a:p>
            <a:pPr marL="0" marR="0" lvl="0" indent="0" algn="l" rtl="0">
              <a:lnSpc>
                <a:spcPct val="100000"/>
              </a:lnSpc>
              <a:spcBef>
                <a:spcPts val="0"/>
              </a:spcBef>
              <a:spcAft>
                <a:spcPts val="0"/>
              </a:spcAft>
              <a:buClr>
                <a:schemeClr val="dk1"/>
              </a:buClr>
              <a:buSzPts val="3200"/>
              <a:buFont typeface="Arial"/>
              <a:buNone/>
            </a:pPr>
            <a:endParaRPr sz="1800" dirty="0">
              <a:solidFill>
                <a:srgbClr val="000000"/>
              </a:solidFill>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Shape 81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18" name="Shape 81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a:t>
            </a:r>
            <a:endParaRPr sz="3000" b="0" i="0" u="none" strike="noStrike" cap="none">
              <a:solidFill>
                <a:srgbClr val="000000"/>
              </a:solidFill>
              <a:latin typeface="Calibri"/>
              <a:ea typeface="Calibri"/>
              <a:cs typeface="Calibri"/>
              <a:sym typeface="Calibri"/>
            </a:endParaRPr>
          </a:p>
        </p:txBody>
      </p:sp>
      <p:sp>
        <p:nvSpPr>
          <p:cNvPr id="824" name="Shape 824"/>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Assessment Guidance</a:t>
            </a:r>
            <a:r>
              <a:rPr lang="en" sz="1800" b="0" i="0" u="none" strike="noStrike" cap="none">
                <a:solidFill>
                  <a:srgbClr val="000000"/>
                </a:solidFill>
                <a:latin typeface="Calibri"/>
                <a:ea typeface="Calibri"/>
                <a:cs typeface="Calibri"/>
                <a:sym typeface="Calibri"/>
              </a:rPr>
              <a:t> library</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LEAP 2025 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Science Field Test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Reference sheets, rubrics, and checklists*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Webinars - presentations and recordings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Sample social studies item sets and task sets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Equation builder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Link to Desmos online graphing calculator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825" name="Shape 825"/>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sng" strike="noStrike" cap="none" dirty="0">
                <a:solidFill>
                  <a:schemeClr val="hlink"/>
                </a:solidFill>
                <a:latin typeface="Calibri"/>
                <a:ea typeface="Calibri"/>
                <a:cs typeface="Calibri"/>
                <a:sym typeface="Calibri"/>
                <a:hlinkClick r:id="rId3"/>
              </a:rPr>
              <a:t>Assessment</a:t>
            </a:r>
            <a:r>
              <a:rPr lang="en" sz="1800" b="0" i="0" u="none" strike="noStrike" cap="none" dirty="0">
                <a:solidFill>
                  <a:schemeClr val="dk1"/>
                </a:solidFill>
                <a:latin typeface="Calibri"/>
                <a:ea typeface="Calibri"/>
                <a:cs typeface="Calibri"/>
                <a:sym typeface="Calibri"/>
              </a:rPr>
              <a:t> library</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4"/>
              </a:rPr>
              <a:t>LEAP 2025 Technology Enhanced Item Types</a:t>
            </a:r>
            <a:r>
              <a:rPr lang="en"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5"/>
              </a:rPr>
              <a:t>LEAP </a:t>
            </a:r>
            <a:r>
              <a:rPr lang="en" sz="1800" b="0" i="0" u="sng" strike="noStrike" cap="none" dirty="0" smtClean="0">
                <a:solidFill>
                  <a:schemeClr val="hlink"/>
                </a:solidFill>
                <a:latin typeface="Calibri"/>
                <a:ea typeface="Calibri"/>
                <a:cs typeface="Calibri"/>
                <a:sym typeface="Calibri"/>
                <a:hlinkClick r:id="rId5"/>
              </a:rPr>
              <a:t>2025 Accessibility </a:t>
            </a:r>
            <a:r>
              <a:rPr lang="en" sz="1800" b="0" i="0" u="sng" strike="noStrike" cap="none" dirty="0">
                <a:solidFill>
                  <a:schemeClr val="hlink"/>
                </a:solidFill>
                <a:latin typeface="Calibri"/>
                <a:ea typeface="Calibri"/>
                <a:cs typeface="Calibri"/>
                <a:sym typeface="Calibri"/>
                <a:hlinkClick r:id="rId5"/>
              </a:rPr>
              <a:t>and Accommodations Manual</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INSIGHT™</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Computer-based practice tests</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Online Training Tools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*Also found in </a:t>
            </a:r>
            <a:r>
              <a:rPr lang="en" sz="1800" b="0" i="0" u="sng" strike="noStrike" cap="none" dirty="0">
                <a:solidFill>
                  <a:schemeClr val="hlink"/>
                </a:solidFill>
                <a:latin typeface="Calibri"/>
                <a:ea typeface="Calibri"/>
                <a:cs typeface="Calibri"/>
                <a:sym typeface="Calibri"/>
                <a:hlinkClick r:id="rId6"/>
              </a:rPr>
              <a:t>eDIRECT</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sp>
        <p:nvSpPr>
          <p:cNvPr id="833" name="Shape 8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76</a:t>
            </a:fld>
            <a:endParaRPr sz="800" b="0" i="0" u="none" strike="noStrike" cap="none">
              <a:solidFill>
                <a:srgbClr val="7F7F7F"/>
              </a:solidFill>
              <a:latin typeface="Arial"/>
              <a:ea typeface="Arial"/>
              <a:cs typeface="Arial"/>
              <a:sym typeface="Arial"/>
            </a:endParaRPr>
          </a:p>
        </p:txBody>
      </p:sp>
      <p:sp>
        <p:nvSpPr>
          <p:cNvPr id="2" name="Text Placeholder 1"/>
          <p:cNvSpPr>
            <a:spLocks noGrp="1"/>
          </p:cNvSpPr>
          <p:nvPr>
            <p:ph type="body" idx="1"/>
          </p:nvPr>
        </p:nvSpPr>
        <p:spPr/>
        <p:txBody>
          <a:bodyPr/>
          <a:lstStyle/>
          <a:p>
            <a:endParaRPr lang="en-US"/>
          </a:p>
        </p:txBody>
      </p:sp>
      <p:graphicFrame>
        <p:nvGraphicFramePr>
          <p:cNvPr id="832" name="Shape 832"/>
          <p:cNvGraphicFramePr/>
          <p:nvPr/>
        </p:nvGraphicFramePr>
        <p:xfrm>
          <a:off x="164650" y="1172800"/>
          <a:ext cx="8761000" cy="3440175"/>
        </p:xfrm>
        <a:graphic>
          <a:graphicData uri="http://schemas.openxmlformats.org/drawingml/2006/table">
            <a:tbl>
              <a:tblPr>
                <a:noFill/>
                <a:tableStyleId>{94BB3169-08B5-459F-9476-DD937D9BEDE8}</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8674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r>
                        <a:rPr lang="en" sz="1100" u="none" strike="noStrike" cap="none">
                          <a:solidFill>
                            <a:srgbClr val="3D9BBA"/>
                          </a:solidFill>
                          <a:latin typeface="Calibri"/>
                          <a:ea typeface="Calibri"/>
                          <a:cs typeface="Calibri"/>
                          <a:sym typeface="Calibri"/>
                        </a:rPr>
                        <a:t>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867450">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High School Assessment Webinars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Assessment Guidance </a:t>
                      </a:r>
                      <a:r>
                        <a:rPr lang="en" sz="1100" u="sng" strike="noStrike" cap="none">
                          <a:solidFill>
                            <a:schemeClr val="hlink"/>
                          </a:solidFill>
                          <a:latin typeface="Calibri"/>
                          <a:ea typeface="Calibri"/>
                          <a:cs typeface="Calibri"/>
                          <a:sym typeface="Calibri"/>
                          <a:hlinkClick r:id="rId3"/>
                        </a:rPr>
                        <a:t>library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Explain the changes to high school assessments for 2017-2018 and how these changes inform instruction.</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917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hlink"/>
                        </a:buClr>
                        <a:buSzPts val="1100"/>
                        <a:buFont typeface="Calibri"/>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Grade- or course-level, paper-based (grades 3 and 4 ELA, math, social studies) and computer-based (grades 3-8 ELA, math, social studies; English I, English II, Algebra I, Geometry, US History)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graphicFrame>
        <p:nvGraphicFramePr>
          <p:cNvPr id="839" name="Shape 839"/>
          <p:cNvGraphicFramePr/>
          <p:nvPr/>
        </p:nvGraphicFramePr>
        <p:xfrm>
          <a:off x="164650" y="1172800"/>
          <a:ext cx="8814700" cy="3399460"/>
        </p:xfrm>
        <a:graphic>
          <a:graphicData uri="http://schemas.openxmlformats.org/drawingml/2006/table">
            <a:tbl>
              <a:tblPr>
                <a:noFill/>
                <a:tableStyleId>{94BB3169-08B5-459F-9476-DD937D9BEDE8}</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Practice Test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Webinars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teachers/district personnel direct links to resources for setup, administration, scoring, reporting, and guidance on how to use practice test results.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chemeClr val="hlink"/>
                        </a:buClr>
                        <a:buSzPts val="1100"/>
                        <a:buFont typeface="Calibri"/>
                        <a:buNone/>
                      </a:pPr>
                      <a:r>
                        <a:rPr lang="en" sz="1100" b="1" u="sng" strike="noStrike" cap="none">
                          <a:solidFill>
                            <a:schemeClr val="hlink"/>
                          </a:solidFill>
                          <a:latin typeface="Calibri"/>
                          <a:ea typeface="Calibri"/>
                          <a:cs typeface="Calibri"/>
                          <a:sym typeface="Calibri"/>
                          <a:hlinkClick r:id="rId4"/>
                        </a:rPr>
                        <a:t>LEAP 2025 Social Studies Assessment Framework</a:t>
                      </a:r>
                      <a:endParaRPr sz="1400" u="none" strike="noStrike" cap="none">
                        <a:solidFill>
                          <a:srgbClr val="3D9BBA"/>
                        </a:solidFill>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Demonstrates how the LEAP 2025 social studies assessments connect to classroom instruction. Includes annotated sets from the practice tests showing how content and claims are assessed.</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Social Studies grades 3-8 Practice Test </a:t>
                      </a:r>
                      <a:endParaRPr sz="1400" u="none" strike="noStrike" cap="none"/>
                    </a:p>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Answer Keys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Updated to include annotated student responses. </a:t>
                      </a:r>
                      <a:r>
                        <a:rPr lang="en" sz="1100" u="none" strike="noStrike" cap="none">
                          <a:latin typeface="Calibri"/>
                          <a:ea typeface="Calibri"/>
                          <a:cs typeface="Calibri"/>
                          <a:sym typeface="Calibri"/>
                        </a:rPr>
                        <a:t>Demonstrates how to score student responses to social studies constructed-response and extended-response tasks.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bl>
          </a:graphicData>
        </a:graphic>
      </p:graphicFrame>
      <p:sp>
        <p:nvSpPr>
          <p:cNvPr id="840" name="Shape 840"/>
          <p:cNvSpPr txBox="1">
            <a:spLocks noGrp="1"/>
          </p:cNvSpPr>
          <p:nvPr>
            <p:ph type="sldNum" idx="4294967295"/>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77</a:t>
            </a:fld>
            <a:endParaRPr sz="800" b="0" i="0" u="none" strike="noStrike" cap="none">
              <a:solidFill>
                <a:srgbClr val="7F7F7F"/>
              </a:solidFill>
              <a:latin typeface="Arial"/>
              <a:ea typeface="Arial"/>
              <a:cs typeface="Arial"/>
              <a:sym typeface="Arial"/>
            </a:endParaRPr>
          </a:p>
        </p:txBody>
      </p:sp>
      <p:sp>
        <p:nvSpPr>
          <p:cNvPr id="841" name="Shape 841"/>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aphicFrame>
        <p:nvGraphicFramePr>
          <p:cNvPr id="847" name="Shape 847"/>
          <p:cNvGraphicFramePr/>
          <p:nvPr/>
        </p:nvGraphicFramePr>
        <p:xfrm>
          <a:off x="164650" y="1172800"/>
          <a:ext cx="8814700" cy="3233500"/>
        </p:xfrm>
        <a:graphic>
          <a:graphicData uri="http://schemas.openxmlformats.org/drawingml/2006/table">
            <a:tbl>
              <a:tblPr>
                <a:noFill/>
                <a:tableStyleId>{94BB3169-08B5-459F-9476-DD937D9BEDE8}</a:tableStyleId>
              </a:tblPr>
              <a:tblGrid>
                <a:gridCol w="1414500"/>
                <a:gridCol w="2010575"/>
                <a:gridCol w="5389625"/>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6417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Guides to the Online Equation Builders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Provide information to teachers and students about how to enter equations and symbols in the online platform.</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Social Studies Extended-Response Checklists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Provide students with support when responding to the extended-response tasks.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ELA Rubrics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Define how the prose constructed-response portion of the Literary Analysis, Narrative Writing, and Research Simulation Tasks is scored.</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Online Tools Training (OTT)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Available in INSIGHT or </a:t>
                      </a:r>
                      <a:r>
                        <a:rPr lang="en" sz="1100" u="sng" strike="noStrike" cap="none">
                          <a:solidFill>
                            <a:schemeClr val="hlink"/>
                          </a:solidFill>
                          <a:latin typeface="Calibri"/>
                          <a:ea typeface="Calibri"/>
                          <a:cs typeface="Calibri"/>
                          <a:sym typeface="Calibri"/>
                          <a:hlinkClick r:id="rId4"/>
                        </a:rPr>
                        <a:t>here </a:t>
                      </a:r>
                      <a:r>
                        <a:rPr lang="en" sz="1100" u="none" strike="noStrike" cap="none">
                          <a:solidFill>
                            <a:schemeClr val="dk1"/>
                          </a:solidFill>
                          <a:latin typeface="Calibri"/>
                          <a:ea typeface="Calibri"/>
                          <a:cs typeface="Calibri"/>
                          <a:sym typeface="Calibri"/>
                        </a:rPr>
                        <a:t>using the Chrome browser</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and students examples of interactive, technology-enhanced items so they can become familiar with the computer-based testing format. </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848" name="Shape 848"/>
          <p:cNvSpPr txBox="1">
            <a:spLocks noGrp="1"/>
          </p:cNvSpPr>
          <p:nvPr>
            <p:ph type="sldNum" idx="4294967295"/>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78</a:t>
            </a:fld>
            <a:endParaRPr sz="800" b="0" i="0" u="none" strike="noStrike" cap="none">
              <a:solidFill>
                <a:srgbClr val="7F7F7F"/>
              </a:solidFill>
              <a:latin typeface="Arial"/>
              <a:ea typeface="Arial"/>
              <a:cs typeface="Arial"/>
              <a:sym typeface="Arial"/>
            </a:endParaRPr>
          </a:p>
        </p:txBody>
      </p:sp>
      <p:sp>
        <p:nvSpPr>
          <p:cNvPr id="849" name="Shape 849"/>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Shape 854"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855" name="Shape 85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May Assessment and Accountability Checklist</a:t>
            </a:r>
            <a:endParaRPr/>
          </a:p>
        </p:txBody>
      </p:sp>
      <p:sp>
        <p:nvSpPr>
          <p:cNvPr id="352" name="Shape 35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76200" lvl="0" indent="0" rtl="0">
              <a:lnSpc>
                <a:spcPct val="100000"/>
              </a:lnSpc>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lnSpc>
                <a:spcPct val="100000"/>
              </a:lnSpc>
              <a:spcBef>
                <a:spcPts val="0"/>
              </a:spcBef>
              <a:spcAft>
                <a:spcPts val="0"/>
              </a:spcAft>
              <a:buClr>
                <a:srgbClr val="000000"/>
              </a:buClr>
              <a:buSzPts val="1100"/>
              <a:buFont typeface="Arial"/>
              <a:buNone/>
            </a:pPr>
            <a:r>
              <a:rPr lang="en" sz="1800" b="1" dirty="0"/>
              <a:t>May 3</a:t>
            </a:r>
            <a:r>
              <a:rPr lang="en" sz="1800" dirty="0"/>
              <a:t>:</a:t>
            </a:r>
            <a:r>
              <a:rPr lang="en" sz="1800" b="1" dirty="0"/>
              <a:t> </a:t>
            </a:r>
            <a:r>
              <a:rPr lang="en" sz="1800" u="sng" dirty="0">
                <a:solidFill>
                  <a:srgbClr val="1155CC"/>
                </a:solidFill>
                <a:hlinkClick r:id="rId3"/>
              </a:rPr>
              <a:t>Data Coordinator Monthly Webinar</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9</a:t>
            </a:r>
            <a:r>
              <a:rPr lang="en" sz="1800" dirty="0">
                <a:solidFill>
                  <a:srgbClr val="000000"/>
                </a:solidFill>
              </a:rPr>
              <a:t>: </a:t>
            </a:r>
            <a:r>
              <a:rPr lang="en" sz="1800" u="sng" dirty="0">
                <a:solidFill>
                  <a:srgbClr val="1155CC"/>
                </a:solidFill>
                <a:hlinkClick r:id="rId4"/>
              </a:rPr>
              <a:t>School System Monthly Planning Call</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15</a:t>
            </a:r>
            <a:r>
              <a:rPr lang="en" sz="1800" dirty="0">
                <a:solidFill>
                  <a:srgbClr val="000000"/>
                </a:solidFill>
              </a:rPr>
              <a:t>: </a:t>
            </a:r>
            <a:r>
              <a:rPr lang="en" sz="1800" u="sng" dirty="0">
                <a:solidFill>
                  <a:srgbClr val="1155CC"/>
                </a:solidFill>
                <a:hlinkClick r:id="rId5"/>
              </a:rPr>
              <a:t>Monthly Assessment and Accountability Call</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30-June 1</a:t>
            </a:r>
            <a:r>
              <a:rPr lang="en" sz="1800" dirty="0">
                <a:solidFill>
                  <a:srgbClr val="000000"/>
                </a:solidFill>
              </a:rPr>
              <a:t>: Teacher Leader Summit</a:t>
            </a:r>
            <a:endParaRPr sz="1800" dirty="0">
              <a:solidFill>
                <a:srgbClr val="000000"/>
              </a:solidFill>
            </a:endParaRPr>
          </a:p>
          <a:p>
            <a:pPr marL="55562" marR="76200" lvl="0" indent="0" rtl="0">
              <a:lnSpc>
                <a:spcPct val="100000"/>
              </a:lnSpc>
              <a:spcBef>
                <a:spcPts val="0"/>
              </a:spcBef>
              <a:spcAft>
                <a:spcPts val="0"/>
              </a:spcAft>
              <a:buClr>
                <a:schemeClr val="dk1"/>
              </a:buClr>
              <a:buSzPts val="1100"/>
              <a:buFont typeface="Arial"/>
              <a:buNone/>
            </a:pPr>
            <a:endParaRPr sz="1800" b="1" dirty="0"/>
          </a:p>
          <a:p>
            <a:pPr marL="55562" marR="76200" lvl="0" indent="0" rtl="0">
              <a:lnSpc>
                <a:spcPct val="100000"/>
              </a:lnSpc>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a:t>
            </a:r>
            <a:r>
              <a:rPr lang="en" sz="1800" dirty="0">
                <a:solidFill>
                  <a:srgbClr val="000000"/>
                </a:solidFill>
              </a:rPr>
              <a:t>: ELPT and LEAP Connect School Rosters, Student Reports, and CSV files available</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5</a:t>
            </a:r>
            <a:r>
              <a:rPr lang="en" sz="1800" dirty="0">
                <a:solidFill>
                  <a:srgbClr val="000000"/>
                </a:solidFill>
              </a:rPr>
              <a:t>: Contact courier agency. Scheduled pickup of ACT secure and non-secure make up </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dirty="0">
                <a:solidFill>
                  <a:srgbClr val="000000"/>
                </a:solidFill>
              </a:rPr>
              <a:t>              materials from LEA/district office</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11</a:t>
            </a:r>
            <a:r>
              <a:rPr lang="en" sz="1800" dirty="0">
                <a:solidFill>
                  <a:srgbClr val="000000"/>
                </a:solidFill>
              </a:rPr>
              <a:t>: Last day for College Level Examination Program (CLEP) test scores included in SPS </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dirty="0">
                <a:solidFill>
                  <a:srgbClr val="000000"/>
                </a:solidFill>
              </a:rPr>
              <a:t>                for graduation cohort members</a:t>
            </a:r>
            <a:endParaRPr sz="1800" dirty="0">
              <a:solidFill>
                <a:srgbClr val="000000"/>
              </a:solidFill>
            </a:endParaRPr>
          </a:p>
          <a:p>
            <a:pPr marL="76200" marR="38100" lvl="0" indent="0" rtl="0">
              <a:lnSpc>
                <a:spcPct val="100000"/>
              </a:lnSpc>
              <a:spcBef>
                <a:spcPts val="0"/>
              </a:spcBef>
              <a:spcAft>
                <a:spcPts val="0"/>
              </a:spcAft>
              <a:buClr>
                <a:schemeClr val="dk1"/>
              </a:buClr>
              <a:buSzPts val="1100"/>
              <a:buFont typeface="Arial"/>
              <a:buNone/>
            </a:pPr>
            <a:endParaRPr sz="18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School System Planning Calendar</a:t>
            </a:r>
            <a:endParaRPr sz="2800"/>
          </a:p>
        </p:txBody>
      </p:sp>
      <p:sp>
        <p:nvSpPr>
          <p:cNvPr id="862" name="Shape 86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800"/>
              <a:t>The Department released the </a:t>
            </a:r>
            <a:r>
              <a:rPr lang="en" sz="1800" u="sng">
                <a:solidFill>
                  <a:schemeClr val="hlink"/>
                </a:solidFill>
                <a:hlinkClick r:id="rId3"/>
              </a:rPr>
              <a:t>2018-2019 school system planning calendar</a:t>
            </a:r>
            <a:r>
              <a:rPr lang="en" sz="1800"/>
              <a:t> containing dates for:</a:t>
            </a:r>
            <a:endParaRPr sz="1800"/>
          </a:p>
          <a:p>
            <a:pPr marL="457200" lvl="0" indent="-342900" rtl="0">
              <a:spcBef>
                <a:spcPts val="750"/>
              </a:spcBef>
              <a:spcAft>
                <a:spcPts val="0"/>
              </a:spcAft>
              <a:buSzPts val="1800"/>
              <a:buChar char="•"/>
            </a:pPr>
            <a:r>
              <a:rPr lang="en" sz="1800"/>
              <a:t>Supervisor, Principal and Teacher Leader Collaborations</a:t>
            </a:r>
            <a:endParaRPr sz="1800"/>
          </a:p>
          <a:p>
            <a:pPr marL="457200" lvl="0" indent="-342900" rtl="0">
              <a:spcBef>
                <a:spcPts val="0"/>
              </a:spcBef>
              <a:spcAft>
                <a:spcPts val="0"/>
              </a:spcAft>
              <a:buSzPts val="1800"/>
              <a:buChar char="•"/>
            </a:pPr>
            <a:r>
              <a:rPr lang="en" sz="1800"/>
              <a:t>Monthly Planning Calls: School System, Assessment &amp; Accountability, Data Coordinator, Special Education, Ed Technology</a:t>
            </a:r>
            <a:endParaRPr sz="1800"/>
          </a:p>
          <a:p>
            <a:pPr marL="457200" lvl="0" indent="-342900" rtl="0">
              <a:spcBef>
                <a:spcPts val="0"/>
              </a:spcBef>
              <a:spcAft>
                <a:spcPts val="0"/>
              </a:spcAft>
              <a:buSzPts val="1800"/>
              <a:buChar char="•"/>
            </a:pPr>
            <a:r>
              <a:rPr lang="en" sz="1800"/>
              <a:t>Newsletter distribution: Superintendents, Charter, Nonpublic, Teacher Leader, Believe and Prepare, Counselor Connect and Early Childhood</a:t>
            </a:r>
            <a:endParaRPr sz="1800"/>
          </a:p>
          <a:p>
            <a:pPr marL="457200" lvl="0" indent="-342900" rtl="0">
              <a:spcBef>
                <a:spcPts val="0"/>
              </a:spcBef>
              <a:spcAft>
                <a:spcPts val="0"/>
              </a:spcAft>
              <a:buSzPts val="1800"/>
              <a:buChar char="•"/>
            </a:pPr>
            <a:r>
              <a:rPr lang="en" sz="1800"/>
              <a:t>BESE and Advisory Council meetings</a:t>
            </a:r>
            <a:endParaRPr sz="1800"/>
          </a:p>
          <a:p>
            <a:pPr marL="0" lvl="0" indent="0" rtl="0">
              <a:spcBef>
                <a:spcPts val="750"/>
              </a:spcBef>
              <a:spcAft>
                <a:spcPts val="0"/>
              </a:spcAft>
              <a:buNone/>
            </a:pPr>
            <a:endParaRPr sz="1800"/>
          </a:p>
          <a:p>
            <a:pPr marL="0" lvl="0" indent="0" rtl="0">
              <a:spcBef>
                <a:spcPts val="750"/>
              </a:spcBef>
              <a:spcAft>
                <a:spcPts val="0"/>
              </a:spcAft>
              <a:buNone/>
            </a:pPr>
            <a:r>
              <a:rPr lang="en" sz="1800"/>
              <a:t>Email </a:t>
            </a:r>
            <a:r>
              <a:rPr lang="en" sz="1800" u="sng">
                <a:solidFill>
                  <a:schemeClr val="hlink"/>
                </a:solidFill>
                <a:hlinkClick r:id="rId4"/>
              </a:rPr>
              <a:t>districtsupport@la.gov</a:t>
            </a:r>
            <a:r>
              <a:rPr lang="en" sz="1800"/>
              <a:t> with questions. </a:t>
            </a:r>
            <a:endParaRPr sz="1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a:t>
            </a:r>
            <a:endParaRPr sz="2800"/>
          </a:p>
          <a:p>
            <a:pPr marL="0" lvl="0" indent="0" rtl="0">
              <a:spcBef>
                <a:spcPts val="0"/>
              </a:spcBef>
              <a:spcAft>
                <a:spcPts val="0"/>
              </a:spcAft>
              <a:buNone/>
            </a:pPr>
            <a:r>
              <a:rPr lang="en" sz="2800"/>
              <a:t>Teacher Leader Summit</a:t>
            </a:r>
            <a:endParaRPr sz="2800"/>
          </a:p>
        </p:txBody>
      </p:sp>
      <p:sp>
        <p:nvSpPr>
          <p:cNvPr id="869" name="Shape 869"/>
          <p:cNvSpPr txBox="1"/>
          <p:nvPr/>
        </p:nvSpPr>
        <p:spPr>
          <a:xfrm>
            <a:off x="201750" y="1122950"/>
            <a:ext cx="8587800" cy="32919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The 2018 Louisiana Teacher Leader Summit will take place Wednesday, May 30 through Friday, June 1 at the Morial Convention Center in New Orleans.</a:t>
            </a: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rgbClr val="212121"/>
                </a:solidFill>
                <a:latin typeface="Calibri"/>
                <a:ea typeface="Calibri"/>
                <a:cs typeface="Calibri"/>
                <a:sym typeface="Calibri"/>
              </a:rPr>
              <a:t>Sessions will focus on the theme “meaningful growth for every student, every day.”</a:t>
            </a:r>
            <a:r>
              <a:rPr lang="en" sz="1800" i="1">
                <a:solidFill>
                  <a:srgbClr val="212121"/>
                </a:solidFill>
                <a:latin typeface="Calibri"/>
                <a:ea typeface="Calibri"/>
                <a:cs typeface="Calibri"/>
                <a:sym typeface="Calibri"/>
              </a:rPr>
              <a:t> </a:t>
            </a:r>
            <a:r>
              <a:rPr lang="en" sz="1800">
                <a:solidFill>
                  <a:srgbClr val="212121"/>
                </a:solidFill>
                <a:latin typeface="Calibri"/>
                <a:ea typeface="Calibri"/>
                <a:cs typeface="Calibri"/>
                <a:sym typeface="Calibri"/>
              </a:rPr>
              <a:t>In addition to presentations from hundreds of Louisiana educators, this year’s Summit will feature presentations from esteemed national experts. </a:t>
            </a:r>
            <a:endParaRPr sz="1800">
              <a:solidFill>
                <a:srgbClr val="21212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Refer to the </a:t>
            </a:r>
            <a:r>
              <a:rPr lang="en" sz="1800" u="sng">
                <a:solidFill>
                  <a:schemeClr val="hlink"/>
                </a:solidFill>
                <a:latin typeface="Calibri"/>
                <a:ea typeface="Calibri"/>
                <a:cs typeface="Calibri"/>
                <a:sym typeface="Calibri"/>
                <a:hlinkClick r:id="rId3"/>
              </a:rPr>
              <a:t>2018 Teacher Leader Summit overview</a:t>
            </a:r>
            <a:r>
              <a:rPr lang="en" sz="1800">
                <a:solidFill>
                  <a:schemeClr val="dk1"/>
                </a:solidFill>
                <a:latin typeface="Calibri"/>
                <a:ea typeface="Calibri"/>
                <a:cs typeface="Calibri"/>
                <a:sym typeface="Calibri"/>
              </a:rPr>
              <a:t> for information about the schedule, recommended attendees, and lodging.</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p:txBody>
      </p:sp>
      <p:pic>
        <p:nvPicPr>
          <p:cNvPr id="870" name="Shape 870"/>
          <p:cNvPicPr preferRelativeResize="0"/>
          <p:nvPr/>
        </p:nvPicPr>
        <p:blipFill>
          <a:blip r:embed="rId4">
            <a:alphaModFix/>
          </a:blip>
          <a:stretch>
            <a:fillRect/>
          </a:stretch>
        </p:blipFill>
        <p:spPr>
          <a:xfrm>
            <a:off x="7948750" y="3695000"/>
            <a:ext cx="1027600" cy="11112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a:t>
            </a:r>
            <a:endParaRPr sz="2800"/>
          </a:p>
          <a:p>
            <a:pPr marL="0" lvl="0" indent="0" rtl="0">
              <a:spcBef>
                <a:spcPts val="0"/>
              </a:spcBef>
              <a:spcAft>
                <a:spcPts val="0"/>
              </a:spcAft>
              <a:buNone/>
            </a:pPr>
            <a:r>
              <a:rPr lang="en" sz="2800"/>
              <a:t>Teacher Leader Summit</a:t>
            </a:r>
            <a:endParaRPr sz="2800"/>
          </a:p>
        </p:txBody>
      </p:sp>
      <p:sp>
        <p:nvSpPr>
          <p:cNvPr id="877" name="Shape 877"/>
          <p:cNvSpPr txBox="1"/>
          <p:nvPr/>
        </p:nvSpPr>
        <p:spPr>
          <a:xfrm>
            <a:off x="201750" y="1046750"/>
            <a:ext cx="8587800" cy="2641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212121"/>
                </a:solidFill>
                <a:latin typeface="Calibri"/>
                <a:ea typeface="Calibri"/>
                <a:cs typeface="Calibri"/>
                <a:sym typeface="Calibri"/>
              </a:rPr>
              <a:t>Registration will open in WisdomWhere on April 23. Start planning for who will attend.</a:t>
            </a:r>
            <a:endParaRPr sz="1800" b="1">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Registration for the event will be first come, first served</a:t>
            </a:r>
            <a:r>
              <a:rPr lang="en" sz="1800">
                <a:solidFill>
                  <a:srgbClr val="212121"/>
                </a:solidFill>
                <a:latin typeface="Calibri"/>
                <a:ea typeface="Calibri"/>
                <a:cs typeface="Calibri"/>
                <a:sym typeface="Calibri"/>
              </a:rPr>
              <a:t>. This means school systems will not receive specific allotments of seats.</a:t>
            </a:r>
            <a:endParaRPr sz="1800">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The Department will release the session list when registration opens on April 23.</a:t>
            </a:r>
            <a:endParaRPr sz="1800">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The majority of individual sessions will be first come, first served, but a handful will require pre-registration.</a:t>
            </a:r>
            <a:r>
              <a:rPr lang="en" sz="1800">
                <a:solidFill>
                  <a:srgbClr val="212121"/>
                </a:solidFill>
                <a:latin typeface="Calibri"/>
                <a:ea typeface="Calibri"/>
                <a:cs typeface="Calibri"/>
                <a:sym typeface="Calibri"/>
              </a:rPr>
              <a:t> Pre-registration for these sessions will also take place via WisdomWhere beginning on April 23. </a:t>
            </a:r>
            <a:endParaRPr sz="1800">
              <a:solidFill>
                <a:srgbClr val="212121"/>
              </a:solidFill>
              <a:latin typeface="Calibri"/>
              <a:ea typeface="Calibri"/>
              <a:cs typeface="Calibri"/>
              <a:sym typeface="Calibri"/>
            </a:endParaRPr>
          </a:p>
          <a:p>
            <a:pPr marL="0" lvl="0" indent="0" rtl="0">
              <a:spcBef>
                <a:spcPts val="1000"/>
              </a:spcBef>
              <a:spcAft>
                <a:spcPts val="0"/>
              </a:spcAft>
              <a:buNone/>
            </a:pPr>
            <a:endParaRPr sz="1800" b="1">
              <a:solidFill>
                <a:srgbClr val="212121"/>
              </a:solidFill>
              <a:latin typeface="Calibri"/>
              <a:ea typeface="Calibri"/>
              <a:cs typeface="Calibri"/>
              <a:sym typeface="Calibri"/>
            </a:endParaRPr>
          </a:p>
        </p:txBody>
      </p:sp>
      <p:pic>
        <p:nvPicPr>
          <p:cNvPr id="878" name="Shape 878"/>
          <p:cNvPicPr preferRelativeResize="0"/>
          <p:nvPr/>
        </p:nvPicPr>
        <p:blipFill>
          <a:blip r:embed="rId3">
            <a:alphaModFix/>
          </a:blip>
          <a:stretch>
            <a:fillRect/>
          </a:stretch>
        </p:blipFill>
        <p:spPr>
          <a:xfrm>
            <a:off x="7948750" y="3618800"/>
            <a:ext cx="1027600" cy="1111250"/>
          </a:xfrm>
          <a:prstGeom prst="rect">
            <a:avLst/>
          </a:prstGeom>
          <a:noFill/>
          <a:ln>
            <a:noFill/>
          </a:ln>
        </p:spPr>
      </p:pic>
      <p:sp>
        <p:nvSpPr>
          <p:cNvPr id="879" name="Shape 879"/>
          <p:cNvSpPr txBox="1"/>
          <p:nvPr/>
        </p:nvSpPr>
        <p:spPr>
          <a:xfrm>
            <a:off x="201750" y="3415100"/>
            <a:ext cx="7771200" cy="1047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1000"/>
              </a:spcAft>
              <a:buClr>
                <a:schemeClr val="dk1"/>
              </a:buClr>
              <a:buSzPts val="1800"/>
              <a:buFont typeface="Calibri"/>
              <a:buChar char="●"/>
            </a:pPr>
            <a:r>
              <a:rPr lang="en" sz="1800">
                <a:solidFill>
                  <a:schemeClr val="dk1"/>
                </a:solidFill>
                <a:latin typeface="Calibri"/>
                <a:ea typeface="Calibri"/>
                <a:cs typeface="Calibri"/>
                <a:sym typeface="Calibri"/>
              </a:rPr>
              <a:t>Approximately 70 percent of the sessions will target classroom teachers, therefore </a:t>
            </a:r>
            <a:r>
              <a:rPr lang="en" sz="1800" b="1">
                <a:solidFill>
                  <a:schemeClr val="dk1"/>
                </a:solidFill>
                <a:latin typeface="Calibri"/>
                <a:ea typeface="Calibri"/>
                <a:cs typeface="Calibri"/>
                <a:sym typeface="Calibri"/>
              </a:rPr>
              <a:t>school system leaders should ensure that about 70 percent of their attendees are current classroom teachers.</a:t>
            </a:r>
            <a:endParaRPr sz="1800" b="1">
              <a:solidFill>
                <a:schemeClr val="dk1"/>
              </a:solidFill>
              <a:latin typeface="Calibri"/>
              <a:ea typeface="Calibri"/>
              <a:cs typeface="Calibri"/>
              <a:sym typeface="Calibri"/>
            </a:endParaRPr>
          </a:p>
        </p:txBody>
      </p:sp>
      <p:sp>
        <p:nvSpPr>
          <p:cNvPr id="880" name="Shape 880"/>
          <p:cNvSpPr txBox="1"/>
          <p:nvPr/>
        </p:nvSpPr>
        <p:spPr>
          <a:xfrm>
            <a:off x="201750" y="4480700"/>
            <a:ext cx="5470800" cy="302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Calibri"/>
                <a:ea typeface="Calibri"/>
                <a:cs typeface="Calibri"/>
                <a:sym typeface="Calibri"/>
              </a:rPr>
              <a:t>Contact</a:t>
            </a:r>
            <a:r>
              <a:rPr lang="en" sz="1800">
                <a:solidFill>
                  <a:srgbClr val="3DA8CA"/>
                </a:solidFill>
                <a:latin typeface="Calibri"/>
                <a:ea typeface="Calibri"/>
                <a:cs typeface="Calibri"/>
                <a:sym typeface="Calibri"/>
              </a:rPr>
              <a:t> </a:t>
            </a:r>
            <a:r>
              <a:rPr lang="en" sz="1800" u="sng">
                <a:solidFill>
                  <a:schemeClr val="hlink"/>
                </a:solidFill>
                <a:latin typeface="Calibri"/>
                <a:ea typeface="Calibri"/>
                <a:cs typeface="Calibri"/>
                <a:sym typeface="Calibri"/>
                <a:hlinkClick r:id="rId4"/>
              </a:rPr>
              <a:t>louisianateacherleaders@la.gov</a:t>
            </a:r>
            <a:r>
              <a:rPr lang="en" sz="1800">
                <a:latin typeface="Calibri"/>
                <a:ea typeface="Calibri"/>
                <a:cs typeface="Calibri"/>
                <a:sym typeface="Calibri"/>
              </a:rPr>
              <a:t> with questions.</a:t>
            </a:r>
            <a:endParaRPr sz="1800">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LEAP 360 TL Summit Sessions</a:t>
            </a:r>
            <a:endParaRPr sz="2800"/>
          </a:p>
        </p:txBody>
      </p:sp>
      <p:sp>
        <p:nvSpPr>
          <p:cNvPr id="887" name="Shape 88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a:solidFill>
                  <a:srgbClr val="000000"/>
                </a:solidFill>
              </a:rPr>
              <a:t>The upcoming Teacher Leader Summit will provide LEAP 360 sessions that will focus on the connection between standards, instruction, and assessment. These sessions will provide information regarding:</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dirty="0">
                <a:solidFill>
                  <a:srgbClr val="000000"/>
                </a:solidFill>
              </a:rPr>
              <a:t>LEAP 360 Overview</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LEAP 360 guidance documents</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ELA specific data and resources</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Math specific data and resources</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171450" lvl="0" indent="-38100" rtl="0">
              <a:spcBef>
                <a:spcPts val="750"/>
              </a:spcBef>
              <a:spcAft>
                <a:spcPts val="0"/>
              </a:spcAft>
              <a:buNone/>
            </a:pP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LEAP 2025 TL Summit Sessions</a:t>
            </a:r>
            <a:endParaRPr sz="2800"/>
          </a:p>
        </p:txBody>
      </p:sp>
      <p:sp>
        <p:nvSpPr>
          <p:cNvPr id="894" name="Shape 894"/>
          <p:cNvSpPr txBox="1"/>
          <p:nvPr/>
        </p:nvSpPr>
        <p:spPr>
          <a:xfrm>
            <a:off x="371650" y="989824"/>
            <a:ext cx="8458500" cy="61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latin typeface="Calibri"/>
                <a:ea typeface="Calibri"/>
                <a:cs typeface="Calibri"/>
                <a:sym typeface="Calibri"/>
              </a:rPr>
              <a:t>All Assessment Content Teacher Leader Summit sessions will focus on helping students develop skills in written communication of content knowledge and conceptual understanding. Highlights</a:t>
            </a:r>
            <a:endParaRPr sz="1600">
              <a:latin typeface="Calibri"/>
              <a:ea typeface="Calibri"/>
              <a:cs typeface="Calibri"/>
              <a:sym typeface="Calibri"/>
            </a:endParaRPr>
          </a:p>
        </p:txBody>
      </p:sp>
      <p:graphicFrame>
        <p:nvGraphicFramePr>
          <p:cNvPr id="895" name="Shape 895"/>
          <p:cNvGraphicFramePr/>
          <p:nvPr/>
        </p:nvGraphicFramePr>
        <p:xfrm>
          <a:off x="371650" y="1646225"/>
          <a:ext cx="8458500" cy="3136740"/>
        </p:xfrm>
        <a:graphic>
          <a:graphicData uri="http://schemas.openxmlformats.org/drawingml/2006/table">
            <a:tbl>
              <a:tblPr>
                <a:noFill/>
                <a:tableStyleId>{0AC63A05-2DB4-40AA-8881-175972A79480}</a:tableStyleId>
              </a:tblPr>
              <a:tblGrid>
                <a:gridCol w="821175"/>
                <a:gridCol w="7637325"/>
              </a:tblGrid>
              <a:tr h="566375">
                <a:tc>
                  <a:txBody>
                    <a:bodyPr/>
                    <a:lstStyle/>
                    <a:p>
                      <a:pPr marL="0" lvl="0" indent="0" algn="ctr" rtl="0">
                        <a:spcBef>
                          <a:spcPts val="0"/>
                        </a:spcBef>
                        <a:spcAft>
                          <a:spcPts val="0"/>
                        </a:spcAft>
                        <a:buNone/>
                      </a:pPr>
                      <a:r>
                        <a:rPr lang="en" b="1">
                          <a:latin typeface="Calibri"/>
                          <a:ea typeface="Calibri"/>
                          <a:cs typeface="Calibri"/>
                          <a:sym typeface="Calibri"/>
                        </a:rPr>
                        <a:t>ELA</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ELA Assessment Results Make the Case: How to Build ELA Knowledge in Writing and Reading (grades 3-5; grades 6-10)</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960700">
                <a:tc>
                  <a:txBody>
                    <a:bodyPr/>
                    <a:lstStyle/>
                    <a:p>
                      <a:pPr marL="0" lvl="0" indent="0" algn="ctr" rtl="0">
                        <a:spcBef>
                          <a:spcPts val="0"/>
                        </a:spcBef>
                        <a:spcAft>
                          <a:spcPts val="0"/>
                        </a:spcAft>
                        <a:buNone/>
                      </a:pPr>
                      <a:r>
                        <a:rPr lang="en" b="1">
                          <a:latin typeface="Calibri"/>
                          <a:ea typeface="Calibri"/>
                          <a:cs typeface="Calibri"/>
                          <a:sym typeface="Calibri"/>
                        </a:rPr>
                        <a:t>Math</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Math Assessment Results Make the Case: Creating Type II and Type III Tasks (grades 3-5; grades 6-8; Algebra I and Geometry)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Charge up your math classes with the Desmos Calculator!</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Facilitating Productive Classroom Conversations Using Desmos Activity Builder</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63550">
                <a:tc>
                  <a:txBody>
                    <a:bodyPr/>
                    <a:lstStyle/>
                    <a:p>
                      <a:pPr marL="0" lvl="0" indent="0" algn="ctr" rtl="0">
                        <a:spcBef>
                          <a:spcPts val="0"/>
                        </a:spcBef>
                        <a:spcAft>
                          <a:spcPts val="0"/>
                        </a:spcAft>
                        <a:buNone/>
                      </a:pPr>
                      <a:r>
                        <a:rPr lang="en" b="1">
                          <a:latin typeface="Calibri"/>
                          <a:ea typeface="Calibri"/>
                          <a:cs typeface="Calibri"/>
                          <a:sym typeface="Calibri"/>
                        </a:rPr>
                        <a:t>Social</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Studies</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Social Studies Assessment Results Make the Case: Scoring Student Responses to Extended-Response Tasks (grades 3-5; grades 6-8 &amp; U.S. History)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Join the Revolution! Build Your Own Social Studies Assessments</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667950">
                <a:tc>
                  <a:txBody>
                    <a:bodyPr/>
                    <a:lstStyle/>
                    <a:p>
                      <a:pPr marL="0" lvl="0" indent="0" algn="ctr" rtl="0">
                        <a:spcBef>
                          <a:spcPts val="0"/>
                        </a:spcBef>
                        <a:spcAft>
                          <a:spcPts val="0"/>
                        </a:spcAft>
                        <a:buNone/>
                      </a:pPr>
                      <a:r>
                        <a:rPr lang="en" b="1">
                          <a:latin typeface="Calibri"/>
                          <a:ea typeface="Calibri"/>
                          <a:cs typeface="Calibri"/>
                          <a:sym typeface="Calibri"/>
                        </a:rPr>
                        <a:t>Science</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New LEAP 2025 Grades 3-8 Science &amp; Biology Assessment Overview</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Engineer Your Own Multi-Dimensional Science Assessments</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English Learner TL Summit Sessions</a:t>
            </a:r>
            <a:endParaRPr sz="2800"/>
          </a:p>
        </p:txBody>
      </p:sp>
      <p:sp>
        <p:nvSpPr>
          <p:cNvPr id="903" name="Shape 903"/>
          <p:cNvSpPr txBox="1">
            <a:spLocks noGrp="1"/>
          </p:cNvSpPr>
          <p:nvPr>
            <p:ph type="body" idx="1"/>
          </p:nvPr>
        </p:nvSpPr>
        <p:spPr>
          <a:xfrm>
            <a:off x="216400" y="1172150"/>
            <a:ext cx="4115400" cy="3422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600">
                <a:solidFill>
                  <a:srgbClr val="000000"/>
                </a:solidFill>
              </a:rPr>
              <a:t>The upcoming Teacher Leader Summit will provide a set of English learner sessions that build upon the strategies in the forthcoming English Learner Guidebook, including integrating learning around curriculum, classroom practice, and content knowledge with an EL’s lens.  </a:t>
            </a:r>
            <a:endParaRPr sz="1600">
              <a:solidFill>
                <a:srgbClr val="000000"/>
              </a:solidFill>
            </a:endParaRPr>
          </a:p>
          <a:p>
            <a:pPr marL="0" lvl="0" indent="0" rtl="0">
              <a:lnSpc>
                <a:spcPct val="100000"/>
              </a:lnSpc>
              <a:spcBef>
                <a:spcPts val="800"/>
              </a:spcBef>
              <a:spcAft>
                <a:spcPts val="0"/>
              </a:spcAft>
              <a:buNone/>
            </a:pPr>
            <a:r>
              <a:rPr lang="en" sz="1600">
                <a:solidFill>
                  <a:srgbClr val="000000"/>
                </a:solidFill>
              </a:rPr>
              <a:t>All EL sessions for Wednesday and Thursday will require </a:t>
            </a:r>
            <a:r>
              <a:rPr lang="en" sz="1600" b="1">
                <a:solidFill>
                  <a:srgbClr val="000000"/>
                </a:solidFill>
              </a:rPr>
              <a:t>pre-registration </a:t>
            </a:r>
            <a:r>
              <a:rPr lang="en" sz="1600">
                <a:solidFill>
                  <a:srgbClr val="000000"/>
                </a:solidFill>
              </a:rPr>
              <a:t>and have </a:t>
            </a:r>
            <a:r>
              <a:rPr lang="en" sz="1600" b="1">
                <a:solidFill>
                  <a:srgbClr val="000000"/>
                </a:solidFill>
              </a:rPr>
              <a:t>seat limitations.</a:t>
            </a:r>
            <a:endParaRPr sz="1600" b="1">
              <a:solidFill>
                <a:srgbClr val="000000"/>
              </a:solidFill>
            </a:endParaRPr>
          </a:p>
          <a:p>
            <a:pPr marL="0" lvl="0" indent="0" rtl="0">
              <a:lnSpc>
                <a:spcPct val="100000"/>
              </a:lnSpc>
              <a:spcBef>
                <a:spcPts val="800"/>
              </a:spcBef>
              <a:spcAft>
                <a:spcPts val="0"/>
              </a:spcAft>
              <a:buNone/>
            </a:pPr>
            <a:r>
              <a:rPr lang="en" sz="1600">
                <a:solidFill>
                  <a:srgbClr val="000000"/>
                </a:solidFill>
              </a:rPr>
              <a:t>Please prepare to register as soon as registration opens on April 23.  </a:t>
            </a:r>
            <a:endParaRPr sz="1600">
              <a:solidFill>
                <a:srgbClr val="000000"/>
              </a:solidFill>
            </a:endParaRPr>
          </a:p>
          <a:p>
            <a:pPr marL="0" lvl="0" indent="0" rtl="0">
              <a:lnSpc>
                <a:spcPct val="100000"/>
              </a:lnSpc>
              <a:spcBef>
                <a:spcPts val="800"/>
              </a:spcBef>
              <a:spcAft>
                <a:spcPts val="0"/>
              </a:spcAft>
              <a:buNone/>
            </a:pPr>
            <a:endParaRPr sz="8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600">
              <a:solidFill>
                <a:srgbClr val="000000"/>
              </a:solidFill>
            </a:endParaRPr>
          </a:p>
          <a:p>
            <a:pPr marL="0" lvl="0" indent="0" rtl="0">
              <a:lnSpc>
                <a:spcPct val="100000"/>
              </a:lnSpc>
              <a:spcBef>
                <a:spcPts val="800"/>
              </a:spcBef>
              <a:spcAft>
                <a:spcPts val="0"/>
              </a:spcAft>
              <a:buNone/>
            </a:pPr>
            <a:endParaRPr sz="6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400">
              <a:solidFill>
                <a:srgbClr val="000000"/>
              </a:solidFill>
            </a:endParaRPr>
          </a:p>
          <a:p>
            <a:pPr marL="0" lvl="0" indent="0" rtl="0">
              <a:lnSpc>
                <a:spcPct val="100000"/>
              </a:lnSpc>
              <a:spcBef>
                <a:spcPts val="800"/>
              </a:spcBef>
              <a:spcAft>
                <a:spcPts val="0"/>
              </a:spcAft>
              <a:buNone/>
            </a:pPr>
            <a:endParaRPr sz="1600">
              <a:solidFill>
                <a:srgbClr val="000000"/>
              </a:solidFill>
            </a:endParaRPr>
          </a:p>
          <a:p>
            <a:pPr marL="0" lvl="0" indent="0" rtl="0">
              <a:lnSpc>
                <a:spcPct val="100000"/>
              </a:lnSpc>
              <a:spcBef>
                <a:spcPts val="800"/>
              </a:spcBef>
              <a:spcAft>
                <a:spcPts val="0"/>
              </a:spcAft>
              <a:buNone/>
            </a:pPr>
            <a:endParaRPr sz="16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6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800"/>
              </a:spcAft>
              <a:buNone/>
            </a:pPr>
            <a:r>
              <a:rPr lang="en" sz="1400">
                <a:solidFill>
                  <a:srgbClr val="000000"/>
                </a:solidFill>
              </a:rPr>
              <a:t>                                                                                                           </a:t>
            </a:r>
            <a:endParaRPr/>
          </a:p>
        </p:txBody>
      </p:sp>
      <p:graphicFrame>
        <p:nvGraphicFramePr>
          <p:cNvPr id="904" name="Shape 904"/>
          <p:cNvGraphicFramePr/>
          <p:nvPr/>
        </p:nvGraphicFramePr>
        <p:xfrm>
          <a:off x="4469900" y="1307775"/>
          <a:ext cx="4414325" cy="2679132"/>
        </p:xfrm>
        <a:graphic>
          <a:graphicData uri="http://schemas.openxmlformats.org/drawingml/2006/table">
            <a:tbl>
              <a:tblPr>
                <a:noFill/>
                <a:tableStyleId>{0AC63A05-2DB4-40AA-8881-175972A79480}</a:tableStyleId>
              </a:tblPr>
              <a:tblGrid>
                <a:gridCol w="992525"/>
                <a:gridCol w="3421800"/>
              </a:tblGrid>
              <a:tr h="1595450">
                <a:tc>
                  <a:txBody>
                    <a:bodyPr/>
                    <a:lstStyle/>
                    <a:p>
                      <a:pPr marL="0" lvl="0" indent="0" algn="ctr" rtl="0">
                        <a:spcBef>
                          <a:spcPts val="0"/>
                        </a:spcBef>
                        <a:spcAft>
                          <a:spcPts val="0"/>
                        </a:spcAft>
                        <a:buNone/>
                      </a:pPr>
                      <a:r>
                        <a:rPr lang="en" sz="1200" b="1">
                          <a:latin typeface="Calibri"/>
                          <a:ea typeface="Calibri"/>
                          <a:cs typeface="Calibri"/>
                          <a:sym typeface="Calibri"/>
                        </a:rPr>
                        <a:t>Strategy 1 </a:t>
                      </a:r>
                      <a:r>
                        <a:rPr lang="en" sz="1200">
                          <a:latin typeface="Calibri"/>
                          <a:ea typeface="Calibri"/>
                          <a:cs typeface="Calibri"/>
                          <a:sym typeface="Calibri"/>
                        </a:rPr>
                        <a:t>Integrated Instruction</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Strategy 3 </a:t>
                      </a:r>
                      <a:r>
                        <a:rPr lang="en" sz="1200">
                          <a:latin typeface="Calibri"/>
                          <a:ea typeface="Calibri"/>
                          <a:cs typeface="Calibri"/>
                          <a:sym typeface="Calibri"/>
                        </a:rPr>
                        <a:t>Immersion Model</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Sheltered English Framework (SIOP)</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Lesson Preparation</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Building Background Knowledge and Comprehensible Input</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Strategies and Interaction    </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Connectors for ELs—Introduction:1.1</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ELA Guidebook Lesson Model—Fully</a:t>
                      </a:r>
                      <a:br>
                        <a:rPr lang="en" sz="1200">
                          <a:latin typeface="Calibri"/>
                          <a:ea typeface="Calibri"/>
                          <a:cs typeface="Calibri"/>
                          <a:sym typeface="Calibri"/>
                        </a:rPr>
                      </a:br>
                      <a:r>
                        <a:rPr lang="en" sz="1200">
                          <a:latin typeface="Calibri"/>
                          <a:ea typeface="Calibri"/>
                          <a:cs typeface="Calibri"/>
                          <a:sym typeface="Calibri"/>
                        </a:rPr>
                        <a:t>Scaffolded</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9575">
                <a:tc>
                  <a:txBody>
                    <a:bodyPr/>
                    <a:lstStyle/>
                    <a:p>
                      <a:pPr marL="0" lvl="0" indent="0" algn="ctr" rtl="0">
                        <a:spcBef>
                          <a:spcPts val="0"/>
                        </a:spcBef>
                        <a:spcAft>
                          <a:spcPts val="0"/>
                        </a:spcAft>
                        <a:buNone/>
                      </a:pPr>
                      <a:r>
                        <a:rPr lang="en" sz="1200" b="1">
                          <a:latin typeface="Calibri"/>
                          <a:ea typeface="Calibri"/>
                          <a:cs typeface="Calibri"/>
                          <a:sym typeface="Calibri"/>
                        </a:rPr>
                        <a:t>Strategy 2</a:t>
                      </a:r>
                      <a:endParaRPr sz="1200" b="1">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Progress Monitoring</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ELPT Results—Next Steps: Individual Learning Plan</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Reveal of the NEW EL screener: ELPS</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905" name="Shape 905"/>
          <p:cNvSpPr txBox="1"/>
          <p:nvPr/>
        </p:nvSpPr>
        <p:spPr>
          <a:xfrm>
            <a:off x="4469888" y="4559950"/>
            <a:ext cx="4534800" cy="24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Calibri"/>
                <a:ea typeface="Calibri"/>
                <a:cs typeface="Calibri"/>
                <a:sym typeface="Calibri"/>
              </a:rPr>
              <a:t>        Please contact  </a:t>
            </a:r>
            <a:r>
              <a:rPr lang="en" u="sng" dirty="0">
                <a:solidFill>
                  <a:schemeClr val="hlink"/>
                </a:solidFill>
                <a:latin typeface="Calibri"/>
                <a:ea typeface="Calibri"/>
                <a:cs typeface="Calibri"/>
                <a:sym typeface="Calibri"/>
                <a:hlinkClick r:id="rId3"/>
              </a:rPr>
              <a:t>beverly.diaz@la.gov</a:t>
            </a:r>
            <a:r>
              <a:rPr lang="en" dirty="0">
                <a:latin typeface="Calibri"/>
                <a:ea typeface="Calibri"/>
                <a:cs typeface="Calibri"/>
                <a:sym typeface="Calibri"/>
              </a:rPr>
              <a:t>  with any questions</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Students with Disabilities TL Summit Sessions</a:t>
            </a:r>
            <a:endParaRPr sz="2800"/>
          </a:p>
        </p:txBody>
      </p:sp>
      <p:sp>
        <p:nvSpPr>
          <p:cNvPr id="912" name="Shape 912"/>
          <p:cNvSpPr txBox="1">
            <a:spLocks noGrp="1"/>
          </p:cNvSpPr>
          <p:nvPr>
            <p:ph type="body" idx="1"/>
          </p:nvPr>
        </p:nvSpPr>
        <p:spPr>
          <a:xfrm>
            <a:off x="218250" y="961425"/>
            <a:ext cx="8707500" cy="873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500"/>
              <a:t>The upcoming Teacher Leader Summit will provide sessions that address and build upon the four strategies included in the </a:t>
            </a:r>
            <a:r>
              <a:rPr lang="en" sz="1500" u="sng">
                <a:solidFill>
                  <a:schemeClr val="hlink"/>
                </a:solidFill>
                <a:hlinkClick r:id="rId3"/>
              </a:rPr>
              <a:t>Guidebook for Supporting Students with Disabilities</a:t>
            </a:r>
            <a:r>
              <a:rPr lang="en" sz="1500"/>
              <a:t>. All participants will have the opportunity to increase their pedagogical content knowledge in special education. Highlights include:</a:t>
            </a:r>
            <a:endParaRPr sz="1500"/>
          </a:p>
          <a:p>
            <a:pPr marL="0" lvl="0" indent="0" rtl="0">
              <a:lnSpc>
                <a:spcPct val="100000"/>
              </a:lnSpc>
              <a:spcBef>
                <a:spcPts val="0"/>
              </a:spcBef>
              <a:spcAft>
                <a:spcPts val="0"/>
              </a:spcAft>
              <a:buNone/>
            </a:pPr>
            <a:endParaRPr sz="1400">
              <a:solidFill>
                <a:srgbClr val="000000"/>
              </a:solidFill>
            </a:endParaRPr>
          </a:p>
          <a:p>
            <a:pPr marL="457200" lvl="0" indent="-323850" rtl="0">
              <a:lnSpc>
                <a:spcPct val="100000"/>
              </a:lnSpc>
              <a:spcBef>
                <a:spcPts val="0"/>
              </a:spcBef>
              <a:spcAft>
                <a:spcPts val="0"/>
              </a:spcAft>
              <a:buNone/>
            </a:pPr>
            <a:endParaRPr sz="1600"/>
          </a:p>
          <a:p>
            <a:pPr marL="171450" lvl="0" indent="-38100" rtl="0">
              <a:lnSpc>
                <a:spcPct val="100000"/>
              </a:lnSpc>
              <a:spcBef>
                <a:spcPts val="750"/>
              </a:spcBef>
              <a:spcAft>
                <a:spcPts val="0"/>
              </a:spcAft>
              <a:buNone/>
            </a:pPr>
            <a:endParaRPr sz="1600"/>
          </a:p>
        </p:txBody>
      </p:sp>
      <p:graphicFrame>
        <p:nvGraphicFramePr>
          <p:cNvPr id="913" name="Shape 913"/>
          <p:cNvGraphicFramePr/>
          <p:nvPr/>
        </p:nvGraphicFramePr>
        <p:xfrm>
          <a:off x="218250" y="1747150"/>
          <a:ext cx="8707500" cy="3108840"/>
        </p:xfrm>
        <a:graphic>
          <a:graphicData uri="http://schemas.openxmlformats.org/drawingml/2006/table">
            <a:tbl>
              <a:tblPr>
                <a:noFill/>
                <a:tableStyleId>{0AC63A05-2DB4-40AA-8881-175972A79480}</a:tableStyleId>
              </a:tblPr>
              <a:tblGrid>
                <a:gridCol w="1760850"/>
                <a:gridCol w="6946650"/>
              </a:tblGrid>
              <a:tr h="435700">
                <a:tc>
                  <a:txBody>
                    <a:bodyPr/>
                    <a:lstStyle/>
                    <a:p>
                      <a:pPr marL="0" lvl="0" indent="0" algn="ctr" rtl="0">
                        <a:spcBef>
                          <a:spcPts val="0"/>
                        </a:spcBef>
                        <a:spcAft>
                          <a:spcPts val="0"/>
                        </a:spcAft>
                        <a:buNone/>
                      </a:pPr>
                      <a:r>
                        <a:rPr lang="en" sz="1200" b="1">
                          <a:latin typeface="Calibri"/>
                          <a:ea typeface="Calibri"/>
                          <a:cs typeface="Calibri"/>
                          <a:sym typeface="Calibri"/>
                        </a:rPr>
                        <a:t>Strategy 1</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Early &amp; Accurate ID</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90000"/>
                        </a:lnSpc>
                        <a:spcBef>
                          <a:spcPts val="750"/>
                        </a:spcBef>
                        <a:spcAft>
                          <a:spcPts val="0"/>
                        </a:spcAft>
                        <a:buSzPts val="1200"/>
                        <a:buFont typeface="Calibri"/>
                        <a:buChar char="●"/>
                      </a:pPr>
                      <a:r>
                        <a:rPr lang="en" sz="1200">
                          <a:solidFill>
                            <a:srgbClr val="212121"/>
                          </a:solidFill>
                          <a:latin typeface="Calibri"/>
                          <a:ea typeface="Calibri"/>
                          <a:cs typeface="Calibri"/>
                          <a:sym typeface="Calibri"/>
                        </a:rPr>
                        <a:t>Using screening data to select and implement interventions aligned to students’ needs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201125">
                <a:tc>
                  <a:txBody>
                    <a:bodyPr/>
                    <a:lstStyle/>
                    <a:p>
                      <a:pPr marL="0" lvl="0" indent="0" algn="ctr" rtl="0">
                        <a:spcBef>
                          <a:spcPts val="0"/>
                        </a:spcBef>
                        <a:spcAft>
                          <a:spcPts val="0"/>
                        </a:spcAft>
                        <a:buNone/>
                      </a:pPr>
                      <a:r>
                        <a:rPr lang="en" sz="1200" b="1">
                          <a:latin typeface="Calibri"/>
                          <a:ea typeface="Calibri"/>
                          <a:cs typeface="Calibri"/>
                          <a:sym typeface="Calibri"/>
                        </a:rPr>
                        <a:t>Strategy 2</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High Quality Instruction</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spcBef>
                          <a:spcPts val="0"/>
                        </a:spcBef>
                        <a:spcAft>
                          <a:spcPts val="0"/>
                        </a:spcAft>
                        <a:buClr>
                          <a:srgbClr val="000000"/>
                        </a:buClr>
                        <a:buSzPts val="1200"/>
                        <a:buFont typeface="Calibri"/>
                        <a:buChar char="●"/>
                      </a:pPr>
                      <a:r>
                        <a:rPr lang="en" sz="1200">
                          <a:solidFill>
                            <a:srgbClr val="212121"/>
                          </a:solidFill>
                          <a:latin typeface="Calibri"/>
                          <a:ea typeface="Calibri"/>
                          <a:cs typeface="Calibri"/>
                          <a:sym typeface="Calibri"/>
                        </a:rPr>
                        <a:t>Implementing the Louisiana Science Connectors for students with significant disabilities</a:t>
                      </a:r>
                      <a:endParaRPr sz="1200">
                        <a:solidFill>
                          <a:srgbClr val="212121"/>
                        </a:solidFill>
                        <a:latin typeface="Calibri"/>
                        <a:ea typeface="Calibri"/>
                        <a:cs typeface="Calibri"/>
                        <a:sym typeface="Calibri"/>
                      </a:endParaRPr>
                    </a:p>
                    <a:p>
                      <a:pPr marL="457200" lvl="0" indent="-304800" rtl="0">
                        <a:spcBef>
                          <a:spcPts val="0"/>
                        </a:spcBef>
                        <a:spcAft>
                          <a:spcPts val="0"/>
                        </a:spcAft>
                        <a:buClr>
                          <a:srgbClr val="212121"/>
                        </a:buClr>
                        <a:buSzPts val="1200"/>
                        <a:buFont typeface="Calibri"/>
                        <a:buChar char="●"/>
                      </a:pPr>
                      <a:r>
                        <a:rPr lang="en" sz="1200">
                          <a:solidFill>
                            <a:srgbClr val="000000"/>
                          </a:solidFill>
                          <a:highlight>
                            <a:srgbClr val="FFFFFF"/>
                          </a:highlight>
                          <a:latin typeface="Calibri"/>
                          <a:ea typeface="Calibri"/>
                          <a:cs typeface="Calibri"/>
                          <a:sym typeface="Calibri"/>
                        </a:rPr>
                        <a:t>Using Universal Design for Learning (UDL) and AT to increase access for SWD in ELA and Math</a:t>
                      </a:r>
                      <a:endParaRPr sz="1200">
                        <a:solidFill>
                          <a:srgbClr val="000000"/>
                        </a:solidFill>
                        <a:highlight>
                          <a:srgbClr val="FFFFFF"/>
                        </a:highlight>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Diverse Learners + ELA Guidebooks + Kurzweil 3000 = Success</a:t>
                      </a:r>
                      <a:endParaRPr sz="1200">
                        <a:solidFill>
                          <a:srgbClr val="000000"/>
                        </a:solidFill>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Every Student, Every Day: Supporting Meaningful Reading Growth</a:t>
                      </a:r>
                      <a:endParaRPr sz="1200">
                        <a:solidFill>
                          <a:srgbClr val="000000"/>
                        </a:solidFill>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ELA Guidebooks: A Deeper Dive into 3</a:t>
                      </a:r>
                      <a:r>
                        <a:rPr lang="en" sz="1200">
                          <a:latin typeface="Calibri"/>
                          <a:ea typeface="Calibri"/>
                          <a:cs typeface="Calibri"/>
                          <a:sym typeface="Calibri"/>
                        </a:rPr>
                        <a:t>-</a:t>
                      </a:r>
                      <a:r>
                        <a:rPr lang="en" sz="1200">
                          <a:solidFill>
                            <a:srgbClr val="000000"/>
                          </a:solidFill>
                          <a:latin typeface="Calibri"/>
                          <a:ea typeface="Calibri"/>
                          <a:cs typeface="Calibri"/>
                          <a:sym typeface="Calibri"/>
                        </a:rPr>
                        <a:t>8 Diverse Learner Updates </a:t>
                      </a:r>
                      <a:endParaRPr sz="1200">
                        <a:solidFill>
                          <a:srgbClr val="000000"/>
                        </a:solidFill>
                        <a:latin typeface="Calibri"/>
                        <a:ea typeface="Calibri"/>
                        <a:cs typeface="Calibri"/>
                        <a:sym typeface="Calibri"/>
                      </a:endParaRPr>
                    </a:p>
                    <a:p>
                      <a:pPr marL="457200" lvl="0" indent="-304800" rtl="0">
                        <a:spcBef>
                          <a:spcPts val="0"/>
                        </a:spcBef>
                        <a:spcAft>
                          <a:spcPts val="0"/>
                        </a:spcAft>
                        <a:buSzPts val="1200"/>
                        <a:buFont typeface="Calibri"/>
                        <a:buChar char="●"/>
                      </a:pPr>
                      <a:r>
                        <a:rPr lang="en" sz="1200">
                          <a:latin typeface="Calibri"/>
                          <a:ea typeface="Calibri"/>
                          <a:cs typeface="Calibri"/>
                          <a:sym typeface="Calibri"/>
                        </a:rPr>
                        <a:t>LEAP Connect at High School Assessment Overview</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42025">
                <a:tc>
                  <a:txBody>
                    <a:bodyPr/>
                    <a:lstStyle/>
                    <a:p>
                      <a:pPr marL="0" lvl="0" indent="0" algn="ctr" rtl="0">
                        <a:spcBef>
                          <a:spcPts val="0"/>
                        </a:spcBef>
                        <a:spcAft>
                          <a:spcPts val="0"/>
                        </a:spcAft>
                        <a:buNone/>
                      </a:pPr>
                      <a:r>
                        <a:rPr lang="en" sz="1200" b="1">
                          <a:latin typeface="Calibri"/>
                          <a:ea typeface="Calibri"/>
                          <a:cs typeface="Calibri"/>
                          <a:sym typeface="Calibri"/>
                        </a:rPr>
                        <a:t>Strategy 3</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Supports and Related Services</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00000"/>
                        </a:lnSpc>
                        <a:spcBef>
                          <a:spcPts val="800"/>
                        </a:spcBef>
                        <a:spcAft>
                          <a:spcPts val="0"/>
                        </a:spcAft>
                        <a:buClr>
                          <a:srgbClr val="000000"/>
                        </a:buClr>
                        <a:buSzPts val="1200"/>
                        <a:buFont typeface="Calibri"/>
                        <a:buChar char="●"/>
                      </a:pPr>
                      <a:r>
                        <a:rPr lang="en" sz="1200">
                          <a:solidFill>
                            <a:srgbClr val="212121"/>
                          </a:solidFill>
                          <a:latin typeface="Calibri"/>
                          <a:ea typeface="Calibri"/>
                          <a:cs typeface="Calibri"/>
                          <a:sym typeface="Calibri"/>
                        </a:rPr>
                        <a:t>Implementing function-based intervention strategies to support students with behavioral needs</a:t>
                      </a:r>
                      <a:endParaRPr sz="1200">
                        <a:solidFill>
                          <a:srgbClr val="212121"/>
                        </a:solidFill>
                        <a:latin typeface="Calibri"/>
                        <a:ea typeface="Calibri"/>
                        <a:cs typeface="Calibri"/>
                        <a:sym typeface="Calibri"/>
                      </a:endParaRPr>
                    </a:p>
                    <a:p>
                      <a:pPr marL="457200" lvl="0" indent="-304800" rtl="0">
                        <a:spcBef>
                          <a:spcPts val="0"/>
                        </a:spcBef>
                        <a:spcAft>
                          <a:spcPts val="0"/>
                        </a:spcAft>
                        <a:buClr>
                          <a:srgbClr val="212121"/>
                        </a:buClr>
                        <a:buSzPts val="1200"/>
                        <a:buFont typeface="Calibri"/>
                        <a:buChar char="●"/>
                      </a:pPr>
                      <a:r>
                        <a:rPr lang="en" sz="1200">
                          <a:solidFill>
                            <a:srgbClr val="000000"/>
                          </a:solidFill>
                          <a:latin typeface="Calibri"/>
                          <a:ea typeface="Calibri"/>
                          <a:cs typeface="Calibri"/>
                          <a:sym typeface="Calibri"/>
                        </a:rPr>
                        <a:t>Partnering with Your Parent Center</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1850">
                <a:tc>
                  <a:txBody>
                    <a:bodyPr/>
                    <a:lstStyle/>
                    <a:p>
                      <a:pPr marL="0" lvl="0" indent="0" algn="ctr" rtl="0">
                        <a:spcBef>
                          <a:spcPts val="0"/>
                        </a:spcBef>
                        <a:spcAft>
                          <a:spcPts val="0"/>
                        </a:spcAft>
                        <a:buNone/>
                      </a:pPr>
                      <a:r>
                        <a:rPr lang="en" sz="1200" b="1">
                          <a:latin typeface="Calibri"/>
                          <a:ea typeface="Calibri"/>
                          <a:cs typeface="Calibri"/>
                          <a:sym typeface="Calibri"/>
                        </a:rPr>
                        <a:t>Strategy 4</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Transition</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spcBef>
                          <a:spcPts val="0"/>
                        </a:spcBef>
                        <a:spcAft>
                          <a:spcPts val="0"/>
                        </a:spcAft>
                        <a:buClr>
                          <a:srgbClr val="000000"/>
                        </a:buClr>
                        <a:buSzPts val="1200"/>
                        <a:buFont typeface="Calibri"/>
                        <a:buChar char="●"/>
                      </a:pPr>
                      <a:r>
                        <a:rPr lang="en" sz="1200">
                          <a:solidFill>
                            <a:srgbClr val="000000"/>
                          </a:solidFill>
                          <a:highlight>
                            <a:srgbClr val="FFFFFF"/>
                          </a:highlight>
                          <a:latin typeface="Calibri"/>
                          <a:ea typeface="Calibri"/>
                          <a:cs typeface="Calibri"/>
                          <a:sym typeface="Calibri"/>
                        </a:rPr>
                        <a:t>Leveraging LRS funds to support vocational programs for SWD</a:t>
                      </a:r>
                      <a:endParaRPr sz="1200">
                        <a:solidFill>
                          <a:srgbClr val="000000"/>
                        </a:solidFill>
                        <a:highlight>
                          <a:srgbClr val="FFFFFF"/>
                        </a:highlight>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Using community partnerships to build vocational programs for students with significant disabilities</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Shape 918"/>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919" name="Shape 919"/>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925" name="Shape 925"/>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926" name="Shape 926"/>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33" name="Shape 933"/>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May Assessment and Accountability Checklist</a:t>
            </a:r>
            <a:endParaRPr/>
          </a:p>
        </p:txBody>
      </p:sp>
      <p:sp>
        <p:nvSpPr>
          <p:cNvPr id="358" name="Shape 35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spcBef>
                <a:spcPts val="0"/>
              </a:spcBef>
              <a:spcAft>
                <a:spcPts val="0"/>
              </a:spcAft>
              <a:buClr>
                <a:schemeClr val="dk1"/>
              </a:buClr>
              <a:buSzPts val="1100"/>
              <a:buFont typeface="Arial"/>
              <a:buNone/>
            </a:pPr>
            <a:r>
              <a:rPr lang="en" sz="1800" b="1" dirty="0"/>
              <a:t>Assessment Administration and Reporting</a:t>
            </a:r>
            <a:endParaRPr sz="1800" b="1" dirty="0"/>
          </a:p>
          <a:p>
            <a:pPr marL="76200" marR="38100" lvl="0" indent="0" rtl="0">
              <a:spcBef>
                <a:spcPts val="0"/>
              </a:spcBef>
              <a:spcAft>
                <a:spcPts val="0"/>
              </a:spcAft>
              <a:buClr>
                <a:schemeClr val="dk1"/>
              </a:buClr>
              <a:buSzPts val="1100"/>
              <a:buFont typeface="Arial"/>
              <a:buNone/>
            </a:pPr>
            <a:r>
              <a:rPr lang="en" sz="1800" b="1" dirty="0"/>
              <a:t>Apr 2-May 31</a:t>
            </a:r>
            <a:r>
              <a:rPr lang="en" sz="1800" dirty="0"/>
              <a:t>: ICILS and TIMSS testing for selected schools</a:t>
            </a:r>
            <a:endParaRPr sz="1800" dirty="0"/>
          </a:p>
          <a:p>
            <a:pPr marL="76200" marR="38100" lvl="0" indent="0" rtl="0">
              <a:spcBef>
                <a:spcPts val="0"/>
              </a:spcBef>
              <a:spcAft>
                <a:spcPts val="0"/>
              </a:spcAft>
              <a:buClr>
                <a:schemeClr val="dk1"/>
              </a:buClr>
              <a:buSzPts val="1100"/>
              <a:buFont typeface="Arial"/>
              <a:buNone/>
            </a:pPr>
            <a:r>
              <a:rPr lang="en" sz="1800" b="1" dirty="0"/>
              <a:t>Apr 9–May 4</a:t>
            </a:r>
            <a:r>
              <a:rPr lang="en" sz="1800" dirty="0"/>
              <a:t>: Administer grades 3–8 LEAP 2025 computer-based testing</a:t>
            </a:r>
            <a:endParaRPr sz="1800" dirty="0"/>
          </a:p>
          <a:p>
            <a:pPr marL="76200" marR="38100" lvl="0" indent="0" rtl="0">
              <a:spcBef>
                <a:spcPts val="0"/>
              </a:spcBef>
              <a:spcAft>
                <a:spcPts val="0"/>
              </a:spcAft>
              <a:buClr>
                <a:schemeClr val="dk1"/>
              </a:buClr>
              <a:buSzPts val="1100"/>
              <a:buFont typeface="Arial"/>
              <a:buNone/>
            </a:pPr>
            <a:r>
              <a:rPr lang="en" sz="1800" b="1" dirty="0"/>
              <a:t>Apr 23–May 18</a:t>
            </a:r>
            <a:r>
              <a:rPr lang="en" sz="1800" dirty="0"/>
              <a:t>: Administer high school LEAP 2025 Spring 2018 tests</a:t>
            </a:r>
            <a:endParaRPr sz="1800" dirty="0"/>
          </a:p>
          <a:p>
            <a:pPr marL="76200" marR="38100" lvl="0" indent="0" rtl="0">
              <a:spcBef>
                <a:spcPts val="0"/>
              </a:spcBef>
              <a:spcAft>
                <a:spcPts val="0"/>
              </a:spcAft>
              <a:buClr>
                <a:schemeClr val="dk1"/>
              </a:buClr>
              <a:buSzPts val="1100"/>
              <a:buFont typeface="Arial"/>
              <a:buNone/>
            </a:pPr>
            <a:r>
              <a:rPr lang="en" sz="1800" b="1" dirty="0"/>
              <a:t>Apr 30–May 4</a:t>
            </a:r>
            <a:r>
              <a:rPr lang="en" sz="1800" dirty="0"/>
              <a:t>: Administer grades 3–4 LEAP 2025 paper-based tests</a:t>
            </a:r>
            <a:endParaRPr sz="1800" dirty="0"/>
          </a:p>
          <a:p>
            <a:pPr marL="76200" marR="38100" lvl="0" indent="0" rtl="0">
              <a:spcBef>
                <a:spcPts val="0"/>
              </a:spcBef>
              <a:spcAft>
                <a:spcPts val="0"/>
              </a:spcAft>
              <a:buClr>
                <a:schemeClr val="dk1"/>
              </a:buClr>
              <a:buSzPts val="1100"/>
              <a:buFont typeface="Arial"/>
              <a:buNone/>
            </a:pPr>
            <a:r>
              <a:rPr lang="en" sz="1800" b="1" dirty="0"/>
              <a:t>May 1–12</a:t>
            </a:r>
            <a:r>
              <a:rPr lang="en" sz="1800" dirty="0"/>
              <a:t>: Administer Advanced Placement (AP) test</a:t>
            </a:r>
            <a:endParaRPr sz="1800" dirty="0"/>
          </a:p>
          <a:p>
            <a:pPr marL="76200" marR="38100" lvl="0" indent="0" rtl="0">
              <a:spcBef>
                <a:spcPts val="0"/>
              </a:spcBef>
              <a:spcAft>
                <a:spcPts val="0"/>
              </a:spcAft>
              <a:buClr>
                <a:schemeClr val="dk1"/>
              </a:buClr>
              <a:buSzPts val="1100"/>
              <a:buFont typeface="Arial"/>
              <a:buNone/>
            </a:pPr>
            <a:r>
              <a:rPr lang="en" sz="1800" b="1" dirty="0"/>
              <a:t>May 9</a:t>
            </a:r>
            <a:r>
              <a:rPr lang="en" sz="1800" dirty="0"/>
              <a:t>: Report all LEAP 2025 3-8 test irregularities to </a:t>
            </a:r>
            <a:r>
              <a:rPr lang="en" sz="1800" u="sng" dirty="0">
                <a:solidFill>
                  <a:schemeClr val="hlink"/>
                </a:solidFill>
                <a:hlinkClick r:id="rId3"/>
              </a:rPr>
              <a:t>assessment@la.gov</a:t>
            </a:r>
            <a:endParaRPr sz="1800" dirty="0"/>
          </a:p>
          <a:p>
            <a:pPr marL="76200" marR="38100" lvl="0" indent="0" rtl="0">
              <a:spcBef>
                <a:spcPts val="0"/>
              </a:spcBef>
              <a:spcAft>
                <a:spcPts val="0"/>
              </a:spcAft>
              <a:buClr>
                <a:schemeClr val="dk1"/>
              </a:buClr>
              <a:buSzPts val="1100"/>
              <a:buFont typeface="Arial"/>
              <a:buNone/>
            </a:pPr>
            <a:r>
              <a:rPr lang="en" sz="1800" b="1" dirty="0"/>
              <a:t>May 23</a:t>
            </a:r>
            <a:r>
              <a:rPr lang="en" sz="1800" dirty="0"/>
              <a:t>: Report all LEAP 2025 high school test irregularities to </a:t>
            </a:r>
            <a:r>
              <a:rPr lang="en" sz="1800" u="sng" dirty="0">
                <a:solidFill>
                  <a:schemeClr val="hlink"/>
                </a:solidFill>
                <a:hlinkClick r:id="rId3"/>
              </a:rPr>
              <a:t>assessment@la.gov</a:t>
            </a:r>
            <a:endParaRPr sz="1800" dirty="0"/>
          </a:p>
          <a:p>
            <a:pPr marL="76200" marR="38100" lvl="0" indent="0" rtl="0">
              <a:spcBef>
                <a:spcPts val="0"/>
              </a:spcBef>
              <a:spcAft>
                <a:spcPts val="0"/>
              </a:spcAft>
              <a:buClr>
                <a:schemeClr val="dk1"/>
              </a:buClr>
              <a:buSzPts val="1100"/>
              <a:buFont typeface="Arial"/>
              <a:buNone/>
            </a:pPr>
            <a:endParaRPr sz="1800" dirty="0"/>
          </a:p>
          <a:p>
            <a:pPr marL="76200" marR="38100" lvl="0" indent="0" rtl="0">
              <a:spcBef>
                <a:spcPts val="0"/>
              </a:spcBef>
              <a:spcAft>
                <a:spcPts val="0"/>
              </a:spcAft>
              <a:buClr>
                <a:schemeClr val="dk1"/>
              </a:buClr>
              <a:buSzPts val="1100"/>
              <a:buFont typeface="Arial"/>
              <a:buNone/>
            </a:pPr>
            <a:endParaRPr sz="1800" b="1" dirty="0"/>
          </a:p>
          <a:p>
            <a:pPr marL="76200" marR="38100" lvl="0" indent="0" rtl="0">
              <a:lnSpc>
                <a:spcPct val="100000"/>
              </a:lnSpc>
              <a:spcBef>
                <a:spcPts val="0"/>
              </a:spcBef>
              <a:spcAft>
                <a:spcPts val="0"/>
              </a:spcAft>
              <a:buClr>
                <a:srgbClr val="000000"/>
              </a:buClr>
              <a:buSzPts val="1100"/>
              <a:buFont typeface="Arial"/>
              <a:buNone/>
            </a:pPr>
            <a:endParaRPr sz="1800" b="1" dirty="0"/>
          </a:p>
          <a:p>
            <a:pPr marL="76200" marR="38100" lvl="0" indent="0" rtl="0">
              <a:lnSpc>
                <a:spcPct val="100000"/>
              </a:lnSpc>
              <a:spcBef>
                <a:spcPts val="0"/>
              </a:spcBef>
              <a:spcAft>
                <a:spcPts val="0"/>
              </a:spcAft>
              <a:buClr>
                <a:schemeClr val="dk1"/>
              </a:buClr>
              <a:buSzPts val="1100"/>
              <a:buFont typeface="Arial"/>
              <a:buNone/>
            </a:pPr>
            <a:endParaRPr sz="18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39" name="Shape 939"/>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Shape 94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45" name="Shape 94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aphicFrame>
        <p:nvGraphicFramePr>
          <p:cNvPr id="950" name="Shape 950"/>
          <p:cNvGraphicFramePr/>
          <p:nvPr>
            <p:extLst>
              <p:ext uri="{D42A27DB-BD31-4B8C-83A1-F6EECF244321}">
                <p14:modId xmlns:p14="http://schemas.microsoft.com/office/powerpoint/2010/main" val="4138635165"/>
              </p:ext>
            </p:extLst>
          </p:nvPr>
        </p:nvGraphicFramePr>
        <p:xfrm>
          <a:off x="643962" y="1098465"/>
          <a:ext cx="8006275" cy="1988920"/>
        </p:xfrm>
        <a:graphic>
          <a:graphicData uri="http://schemas.openxmlformats.org/drawingml/2006/table">
            <a:tbl>
              <a:tblPr firstRow="1" bandRow="1">
                <a:noFill/>
                <a:tableStyleId>{564B8086-53A1-4E4C-970F-C95EF928518E}</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dirty="0"/>
                        <a:t>Key Dates</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800" b="1"/>
                        <a:t>April</a:t>
                      </a:r>
                      <a:endParaRPr sz="18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t>Train STCs for spring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March 19 - May 4</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t>Complete </a:t>
                      </a:r>
                      <a:r>
                        <a:rPr lang="en" sz="1800" u="none" strike="noStrike" cap="none"/>
                        <a:t>Test Setup for </a:t>
                      </a:r>
                      <a:r>
                        <a:rPr lang="en" sz="1800"/>
                        <a:t>grades 3-8</a:t>
                      </a:r>
                      <a:r>
                        <a:rPr lang="en" sz="1800" u="none" strike="noStrike" cap="none"/>
                        <a:t>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March 23 - May 18</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t>Complete </a:t>
                      </a:r>
                      <a:r>
                        <a:rPr lang="en" sz="1800" u="none" strike="noStrike" cap="none"/>
                        <a:t>Test Setup for </a:t>
                      </a:r>
                      <a:r>
                        <a:rPr lang="en" sz="1800"/>
                        <a:t>high school</a:t>
                      </a:r>
                      <a:r>
                        <a:rPr lang="en" sz="1800" u="none" strike="noStrike" cap="none"/>
                        <a:t>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April 10</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dirty="0"/>
                        <a:t>Last day to submit changes to LA Data Review for graduation cohort rosters</a:t>
                      </a:r>
                      <a:endParaRPr sz="18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51" name="Shape 951"/>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952" name="Shape 952"/>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May 15</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7679</Words>
  <Application>Microsoft Office PowerPoint</Application>
  <PresentationFormat>On-screen Show (16:9)</PresentationFormat>
  <Paragraphs>860</Paragraphs>
  <Slides>92</Slides>
  <Notes>92</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92</vt:i4>
      </vt:variant>
    </vt:vector>
  </HeadingPairs>
  <TitlesOfParts>
    <vt:vector size="105" baseType="lpstr">
      <vt:lpstr>Calibri</vt:lpstr>
      <vt:lpstr>Century Schoolbook</vt:lpstr>
      <vt:lpstr>Arial</vt:lpstr>
      <vt:lpstr>Century</vt:lpstr>
      <vt:lpstr>Louisiana Believes</vt:lpstr>
      <vt:lpstr>Louisiana Believes</vt:lpstr>
      <vt:lpstr>Louisiana Believes</vt:lpstr>
      <vt:lpstr>Louisiana Believes</vt:lpstr>
      <vt:lpstr>Louisiana Believes</vt:lpstr>
      <vt:lpstr>Louisiana Believes</vt:lpstr>
      <vt:lpstr>Louisiana Believes</vt:lpstr>
      <vt:lpstr>LA Believes</vt:lpstr>
      <vt:lpstr>LA Believes</vt:lpstr>
      <vt:lpstr>PowerPoint Presentation</vt:lpstr>
      <vt:lpstr>Agenda</vt:lpstr>
      <vt:lpstr>2017-2018 Month-by-Month Checklist</vt:lpstr>
      <vt:lpstr>April Assessment and Accountability Checklist</vt:lpstr>
      <vt:lpstr>April Assessment and Accountability Checklist</vt:lpstr>
      <vt:lpstr> April Assessment and Accountability Checklist </vt:lpstr>
      <vt:lpstr>April Assessment and Accountability Checklist</vt:lpstr>
      <vt:lpstr>May Assessment and Accountability Checklist</vt:lpstr>
      <vt:lpstr>May Assessment and Accountability Checklist</vt:lpstr>
      <vt:lpstr>PowerPoint Presentation</vt:lpstr>
      <vt:lpstr>Third Year Assessment Cohort Files</vt:lpstr>
      <vt:lpstr>Third Year Assessment Cohort Codes</vt:lpstr>
      <vt:lpstr>PowerPoint Presentation</vt:lpstr>
      <vt:lpstr>PowerPoint Presentation</vt:lpstr>
      <vt:lpstr>Technology Preparation</vt:lpstr>
      <vt:lpstr>System Readiness Check</vt:lpstr>
      <vt:lpstr>Reminder: Windows 10 Devices</vt:lpstr>
      <vt:lpstr>Technical Assistance</vt:lpstr>
      <vt:lpstr>Online Scheduling Guidance</vt:lpstr>
      <vt:lpstr>Technology FAQ</vt:lpstr>
      <vt:lpstr>Troubleshooting</vt:lpstr>
      <vt:lpstr>Training Accounts</vt:lpstr>
      <vt:lpstr>Testing Homebound Students</vt:lpstr>
      <vt:lpstr>Student Status Dashboard</vt:lpstr>
      <vt:lpstr>Testing Statistics Reports</vt:lpstr>
      <vt:lpstr>Testing Statistics Reports</vt:lpstr>
      <vt:lpstr>Online Tools Training</vt:lpstr>
      <vt:lpstr>PowerPoint Presentation</vt:lpstr>
      <vt:lpstr>Investigations</vt:lpstr>
      <vt:lpstr>Test Security</vt:lpstr>
      <vt:lpstr>Caveon Test Security Services</vt:lpstr>
      <vt:lpstr>PowerPoint Presentation</vt:lpstr>
      <vt:lpstr>KEA and K-3 Literacy Assessments 2018-2019</vt:lpstr>
      <vt:lpstr> KEA and K-3 Literacy Assessments 2018-2019 </vt:lpstr>
      <vt:lpstr>PowerPoint Presentation</vt:lpstr>
      <vt:lpstr>Communicating 2018 Assessment Results</vt:lpstr>
      <vt:lpstr>Testing Students from Nonpublic Schools</vt:lpstr>
      <vt:lpstr>Assessment Development Educator Review Committees</vt:lpstr>
      <vt:lpstr>PowerPoint Presentation</vt:lpstr>
      <vt:lpstr>LEAP 2025 Grades 3-8: Key Dates</vt:lpstr>
      <vt:lpstr>LEAP Key Dates</vt:lpstr>
      <vt:lpstr>PowerPoint Presentation</vt:lpstr>
      <vt:lpstr>Spring High School Administration Key Dates</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Accountability Codes</vt:lpstr>
      <vt:lpstr>Technical Assistance Protocol</vt:lpstr>
      <vt:lpstr>Preparing for Summer 2018 High School Testing</vt:lpstr>
      <vt:lpstr>PowerPoint Presentation</vt:lpstr>
      <vt:lpstr>PowerPoint Presentation</vt:lpstr>
      <vt:lpstr>PowerPoint Presentation</vt:lpstr>
      <vt:lpstr>PowerPoint Presentation</vt:lpstr>
      <vt:lpstr>ELPT Results</vt:lpstr>
      <vt:lpstr>Overview of the ORS</vt:lpstr>
      <vt:lpstr>ORS: Score Reports  </vt:lpstr>
      <vt:lpstr>ORS: Score Reports</vt:lpstr>
      <vt:lpstr>ORS: Reports and Files</vt:lpstr>
      <vt:lpstr>LEAP Connect/LAA1 Results</vt:lpstr>
      <vt:lpstr>Report Delivery Options</vt:lpstr>
      <vt:lpstr>Report Delivery Options</vt:lpstr>
      <vt:lpstr>Parent Guides to the LEAP Connect and ELPT Student Reports</vt:lpstr>
      <vt:lpstr>PowerPoint Presentation</vt:lpstr>
      <vt:lpstr>LEAP 360 Reporting</vt:lpstr>
      <vt:lpstr>LEAP 360 (2018-2019)</vt:lpstr>
      <vt:lpstr>LEAP 360 (2018-2019)</vt:lpstr>
      <vt:lpstr>Improvements for 2018-2019</vt:lpstr>
      <vt:lpstr>PowerPoint Presentation</vt:lpstr>
      <vt:lpstr>  Data Systems: Closing Out the School Year  </vt:lpstr>
      <vt:lpstr>Data Systems: 2018-2019 Enhancements </vt:lpstr>
      <vt:lpstr>PowerPoint Presentation</vt:lpstr>
      <vt:lpstr>PowerPoint Presentation</vt:lpstr>
      <vt:lpstr>LEAP 2025 Resource Availability Timeline</vt:lpstr>
      <vt:lpstr>PowerPoint Presentation</vt:lpstr>
      <vt:lpstr>PowerPoint Presentation</vt:lpstr>
      <vt:lpstr>PowerPoint Presentation</vt:lpstr>
      <vt:lpstr>2018-2019 School System Planning Calendar</vt:lpstr>
      <vt:lpstr>Professional Development: Teacher Leader Summit</vt:lpstr>
      <vt:lpstr>Professional Development: Teacher Leader Summit</vt:lpstr>
      <vt:lpstr>Professional Development:  LEAP 360 TL Summit Sessions</vt:lpstr>
      <vt:lpstr>Professional Development:  LEAP 2025 TL Summit Sessions</vt:lpstr>
      <vt:lpstr>Professional Development:  English Learner TL Summit Sessions</vt:lpstr>
      <vt:lpstr>Professional Development:  Students with Disabilities TL Summit Sessions</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6</cp:revision>
  <dcterms:modified xsi:type="dcterms:W3CDTF">2018-04-10T21:54:35Z</dcterms:modified>
</cp:coreProperties>
</file>