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 id="2147483691" r:id="rId2"/>
    <p:sldMasterId id="2147483692" r:id="rId3"/>
    <p:sldMasterId id="2147483694" r:id="rId4"/>
    <p:sldMasterId id="2147483695" r:id="rId5"/>
    <p:sldMasterId id="2147483696" r:id="rId6"/>
  </p:sldMasterIdLst>
  <p:notesMasterIdLst>
    <p:notesMasterId r:id="rId117"/>
  </p:notesMasterIdLst>
  <p:sldIdLst>
    <p:sldId id="256" r:id="rId7"/>
    <p:sldId id="257" r:id="rId8"/>
    <p:sldId id="258"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71" r:id="rId81"/>
    <p:sldId id="333" r:id="rId82"/>
    <p:sldId id="334" r:id="rId83"/>
    <p:sldId id="335" r:id="rId84"/>
    <p:sldId id="373" r:id="rId85"/>
    <p:sldId id="336" r:id="rId86"/>
    <p:sldId id="337" r:id="rId87"/>
    <p:sldId id="338" r:id="rId88"/>
    <p:sldId id="339" r:id="rId89"/>
    <p:sldId id="340" r:id="rId90"/>
    <p:sldId id="343" r:id="rId91"/>
    <p:sldId id="344"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60" r:id="rId106"/>
    <p:sldId id="361" r:id="rId107"/>
    <p:sldId id="362" r:id="rId108"/>
    <p:sldId id="363" r:id="rId109"/>
    <p:sldId id="364" r:id="rId110"/>
    <p:sldId id="365" r:id="rId111"/>
    <p:sldId id="366" r:id="rId112"/>
    <p:sldId id="367" r:id="rId113"/>
    <p:sldId id="368" r:id="rId114"/>
    <p:sldId id="369" r:id="rId115"/>
    <p:sldId id="370" r:id="rId1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3" clrIdx="0"/>
  <p:cmAuthor id="1" name="Jennifer Baird Duplessis" initials="" lastIdx="2" clrIdx="1"/>
  <p:cmAuthor id="2" name="Jan Sibley" initials="" lastIdx="1" clrIdx="2"/>
  <p:cmAuthor id="3" name="Alice Garcia" initials="" lastIdx="1" clrIdx="3"/>
  <p:cmAuthor id="4" name="Rachel McCloskey"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A288D8-A44F-4FF7-BA25-79E8510495C6}">
  <a:tblStyle styleId="{99A288D8-A44F-4FF7-BA25-79E8510495C6}"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1335922-A8E4-4223-A236-3D3950AC9D4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50B7DFD-53BE-4B00-8ACB-4A4A0EB727C4}"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93269B8-7A1B-4CE0-A486-9D089547C8C8}" styleName="Table_3">
    <a:wholeTbl>
      <a:tcTxStyle b="off" i="off">
        <a:font>
          <a:latin typeface="Arial"/>
          <a:ea typeface="Arial"/>
          <a:cs typeface="Arial"/>
        </a:font>
        <a:schemeClr val="dk1"/>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3E2DD98-D692-4480-B29D-A6DF1C53DD1D}" styleName="Table_4">
    <a:wholeTbl>
      <a:tcTxStyle b="off" i="off">
        <a:font>
          <a:latin typeface="Calibri"/>
          <a:ea typeface="Calibri"/>
          <a:cs typeface="Calibri"/>
        </a:font>
        <a:schemeClr val="dk1"/>
      </a:tcTxStyle>
      <a:tcStyle>
        <a:tcBdr>
          <a:left>
            <a:ln w="12700" cap="flat" cmpd="sng">
              <a:solidFill>
                <a:schemeClr val="accent5"/>
              </a:solidFill>
              <a:prstDash val="solid"/>
              <a:round/>
              <a:headEnd type="none" w="med" len="med"/>
              <a:tailEnd type="none" w="med" len="med"/>
            </a:ln>
          </a:left>
          <a:right>
            <a:ln w="12700" cap="flat" cmpd="sng">
              <a:solidFill>
                <a:schemeClr val="accent5"/>
              </a:solidFill>
              <a:prstDash val="solid"/>
              <a:round/>
              <a:headEnd type="none" w="med" len="med"/>
              <a:tailEnd type="none" w="med" len="med"/>
            </a:ln>
          </a:right>
          <a:top>
            <a:ln w="12700" cap="flat" cmpd="sng">
              <a:solidFill>
                <a:schemeClr val="accent5"/>
              </a:solidFill>
              <a:prstDash val="solid"/>
              <a:round/>
              <a:headEnd type="none" w="med" len="med"/>
              <a:tailEnd type="none" w="med" len="med"/>
            </a:ln>
          </a:top>
          <a:bottom>
            <a:ln w="12700" cap="flat" cmpd="sng">
              <a:solidFill>
                <a:schemeClr val="accent5"/>
              </a:solidFill>
              <a:prstDash val="solid"/>
              <a:round/>
              <a:headEnd type="none" w="med" len="med"/>
              <a:tailEnd type="none" w="med" len="med"/>
            </a:ln>
          </a:bottom>
          <a:insideH>
            <a:ln w="12700" cap="flat" cmpd="sng">
              <a:solidFill>
                <a:schemeClr val="accent5"/>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med" len="med"/>
              <a:tailEnd type="none" w="med" len="med"/>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636" autoAdjust="0"/>
  </p:normalViewPr>
  <p:slideViewPr>
    <p:cSldViewPr snapToGrid="0">
      <p:cViewPr varScale="1">
        <p:scale>
          <a:sx n="72" d="100"/>
          <a:sy n="72" d="100"/>
        </p:scale>
        <p:origin x="3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notesMaster" Target="notesMasters/notesMaster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commentAuthors" Target="commen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17455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715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2" name="Shape 292"/>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621684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Shape 9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5" name="Shape 9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0775104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2" name="Shape 9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38000"/>
              </a:lnSpc>
              <a:spcBef>
                <a:spcPts val="0"/>
              </a:spcBef>
              <a:spcAft>
                <a:spcPts val="0"/>
              </a:spcAft>
              <a:buClr>
                <a:schemeClr val="dk1"/>
              </a:buClr>
              <a:buSzPts val="1100"/>
              <a:buFont typeface="Arial"/>
              <a:buNone/>
            </a:pPr>
            <a:r>
              <a:rPr lang="en" smtClean="0">
                <a:solidFill>
                  <a:schemeClr val="dk1"/>
                </a:solidFill>
                <a:latin typeface="Calibri"/>
                <a:ea typeface="Calibri"/>
                <a:cs typeface="Calibri"/>
                <a:sym typeface="Calibri"/>
              </a:rPr>
              <a:t>This slide shows LEAP 360 changes that have occured over the past month. </a:t>
            </a:r>
            <a:endParaRPr smtClean="0">
              <a:solidFill>
                <a:schemeClr val="dk1"/>
              </a:solidFill>
              <a:latin typeface="Calibri"/>
              <a:ea typeface="Calibri"/>
              <a:cs typeface="Calibri"/>
              <a:sym typeface="Calibri"/>
            </a:endParaRPr>
          </a:p>
          <a:p>
            <a:pPr marL="0" lvl="0" indent="0" rtl="0">
              <a:lnSpc>
                <a:spcPct val="138000"/>
              </a:lnSpc>
              <a:spcBef>
                <a:spcPts val="0"/>
              </a:spcBef>
              <a:spcAft>
                <a:spcPts val="0"/>
              </a:spcAft>
              <a:buClr>
                <a:schemeClr val="dk1"/>
              </a:buClr>
              <a:buSzPts val="1100"/>
              <a:buFont typeface="Arial"/>
              <a:buNone/>
            </a:pPr>
            <a:r>
              <a:rPr lang="en" smtClean="0">
                <a:solidFill>
                  <a:schemeClr val="dk1"/>
                </a:solidFill>
                <a:latin typeface="Calibri"/>
                <a:ea typeface="Calibri"/>
                <a:cs typeface="Calibri"/>
                <a:sym typeface="Calibri"/>
              </a:rPr>
              <a:t>Note: LEAP 360 Interim 2 ELA answer keys and Teacher Access versions will also be posted this month. Interim Form 2 for Math Grades 3-8 will be available later this month, and Interim Form 2 for ELA Grades 3-8 will be available next month. </a:t>
            </a:r>
            <a:endParaRPr smtClean="0">
              <a:solidFill>
                <a:schemeClr val="dk1"/>
              </a:solidFill>
              <a:latin typeface="Calibri"/>
              <a:ea typeface="Calibri"/>
              <a:cs typeface="Calibri"/>
              <a:sym typeface="Calibri"/>
            </a:endParaRPr>
          </a:p>
          <a:p>
            <a:pPr marL="0" lvl="0" indent="0" rtl="0">
              <a:lnSpc>
                <a:spcPct val="138000"/>
              </a:lnSpc>
              <a:spcBef>
                <a:spcPts val="0"/>
              </a:spcBef>
              <a:spcAft>
                <a:spcPts val="0"/>
              </a:spcAft>
              <a:buClr>
                <a:schemeClr val="dk1"/>
              </a:buClr>
              <a:buSzPts val="1100"/>
              <a:buFont typeface="Arial"/>
              <a:buNone/>
            </a:pPr>
            <a:r>
              <a:rPr lang="en" smtClean="0">
                <a:solidFill>
                  <a:schemeClr val="dk1"/>
                </a:solidFill>
                <a:latin typeface="Calibri"/>
                <a:ea typeface="Calibri"/>
                <a:cs typeface="Calibri"/>
                <a:sym typeface="Calibri"/>
              </a:rPr>
              <a:t>New Social Studies passage sets have been added to EAGLE. In the upcoming months, new content will be added for ELA, Math, and Social Studies.</a:t>
            </a: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81803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Shape 9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38" name="Shape 93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5310715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4" name="Shape 9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081849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Shape 9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0" name="Shape 9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445959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7" name="Shape 9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dirty="0"/>
          </a:p>
        </p:txBody>
      </p:sp>
      <p:sp>
        <p:nvSpPr>
          <p:cNvPr id="958" name="Shape 958"/>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106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54214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64" name="Shape 9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277969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0" name="Shape 9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4734240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76" name="Shape 9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187100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Shape 98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82" name="Shape 9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7232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1560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10" name="Shape 310"/>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8121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17" name="Shape 3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0866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5" name="Shape 32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10366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0591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38" name="Shape 3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45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1176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24076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358" name="Shape 3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5534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892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9489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85339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3219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66983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6" name="Shape 3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64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10070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8" name="Shape 4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07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584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3535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5407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8916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8661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7702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865184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383282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16219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164833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43929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036151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407011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58104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76200" marR="38100" lvl="0" indent="-69850" algn="l" rtl="0">
              <a:lnSpc>
                <a:spcPct val="115000"/>
              </a:lnSpc>
              <a:spcBef>
                <a:spcPts val="0"/>
              </a:spcBef>
              <a:spcAft>
                <a:spcPts val="0"/>
              </a:spcAft>
              <a:buClr>
                <a:srgbClr val="000000"/>
              </a:buClr>
              <a:buSzPts val="1100"/>
              <a:buFont typeface="Arial"/>
              <a:buNone/>
            </a:pPr>
            <a:endParaRPr lang="en-US" dirty="0"/>
          </a:p>
        </p:txBody>
      </p:sp>
    </p:spTree>
    <p:extLst>
      <p:ext uri="{BB962C8B-B14F-4D97-AF65-F5344CB8AC3E}">
        <p14:creationId xmlns:p14="http://schemas.microsoft.com/office/powerpoint/2010/main" val="2523180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06679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74275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17" name="Shape 517"/>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3987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72540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7602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5" name="Shape 5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860034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3" name="Shape 5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24955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23673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555" name="Shape 5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729583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124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6764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7" name="Shape 5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3485929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Shape 5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4157279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9" name="Shape 5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69928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5" name="Shape 5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4853551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85190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1937285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7228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5" name="Shape 6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86003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2" name="Shape 6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30644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79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937965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431281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3" name="Shape 6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118681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0" name="Shape 6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539554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7" name="Shape 6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216597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4" name="Shape 6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37018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1" name="Shape 6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15979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8" name="Shape 6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5445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200" dirty="0"/>
          </a:p>
        </p:txBody>
      </p:sp>
    </p:spTree>
    <p:extLst>
      <p:ext uri="{BB962C8B-B14F-4D97-AF65-F5344CB8AC3E}">
        <p14:creationId xmlns:p14="http://schemas.microsoft.com/office/powerpoint/2010/main" val="35344658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2" name="Shape 6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665039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9" name="Shape 6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343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8617127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514636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110052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537623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3214869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1" name="Shape 7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3949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8" name="Shape 7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412450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Shape 7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47" name="Shape 7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016316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Shape 7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3" name="Shape 7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603609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9" name="Shape 7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5341766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endParaRPr sz="1100" dirty="0">
              <a:solidFill>
                <a:schemeClr val="dk1"/>
              </a:solidFill>
            </a:endParaRPr>
          </a:p>
        </p:txBody>
      </p:sp>
    </p:spTree>
    <p:extLst>
      <p:ext uri="{BB962C8B-B14F-4D97-AF65-F5344CB8AC3E}">
        <p14:creationId xmlns:p14="http://schemas.microsoft.com/office/powerpoint/2010/main" val="47744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67601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65" name="Shape 7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519387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7665747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15107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212121"/>
              </a:buClr>
              <a:buSzPts val="2100"/>
              <a:buFont typeface="Arial"/>
              <a:buNone/>
            </a:pPr>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164503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05" name="Shape 8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06" name="Shape 80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743673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3" name="Shape 8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14" name="Shape 81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876158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Shape 8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0" name="Shape 8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21" name="Shape 82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395601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8" name="Shape 8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29" name="Shape 82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88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016427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35" name="Shape 8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04501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Shape 8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42" name="Shape 8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381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9009570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Shape 84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50" name="Shape 8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824499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Shape 85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56" name="Shape 8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12283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Shape 8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2" name="Shape 8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104932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8" name="Shape 8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153781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Shape 8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74" name="Shape 8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4401493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80" name="Shape 8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16070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Shape 8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86" name="Shape 8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309591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92" name="Shape 8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66439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1" name="Shape 9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6202991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19" name="Shape 91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2819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 name="Shape 1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3" name="Shape 1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2865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3" name="Shape 63"/>
          <p:cNvSpPr txBox="1">
            <a:spLocks noGrp="1"/>
          </p:cNvSpPr>
          <p:nvPr>
            <p:ph type="body" idx="1"/>
          </p:nvPr>
        </p:nvSpPr>
        <p:spPr>
          <a:xfrm>
            <a:off x="628651"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4629151" y="1369219"/>
            <a:ext cx="38862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2984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0" name="Shape 70"/>
          <p:cNvSpPr txBox="1">
            <a:spLocks noGrp="1"/>
          </p:cNvSpPr>
          <p:nvPr>
            <p:ph type="body" idx="1"/>
          </p:nvPr>
        </p:nvSpPr>
        <p:spPr>
          <a:xfrm>
            <a:off x="629841" y="1260872"/>
            <a:ext cx="3868340"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629841" y="1878806"/>
            <a:ext cx="3868340"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3"/>
          </p:nvPr>
        </p:nvSpPr>
        <p:spPr>
          <a:xfrm>
            <a:off x="4629151" y="1260872"/>
            <a:ext cx="3887391" cy="617934"/>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4"/>
          </p:nvPr>
        </p:nvSpPr>
        <p:spPr>
          <a:xfrm>
            <a:off x="4629151" y="1878806"/>
            <a:ext cx="3887391" cy="2763441"/>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62865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9" name="Shape 79"/>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629841" y="342900"/>
            <a:ext cx="2949179" cy="120015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8" name="Shape 88"/>
          <p:cNvSpPr txBox="1">
            <a:spLocks noGrp="1"/>
          </p:cNvSpPr>
          <p:nvPr>
            <p:ph type="body" idx="1"/>
          </p:nvPr>
        </p:nvSpPr>
        <p:spPr>
          <a:xfrm>
            <a:off x="3887391" y="740570"/>
            <a:ext cx="4629151" cy="3655219"/>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75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375"/>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629841" y="1543050"/>
            <a:ext cx="2949179"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629841" y="342900"/>
            <a:ext cx="2949179" cy="1200150"/>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5" name="Shape 95"/>
          <p:cNvSpPr>
            <a:spLocks noGrp="1"/>
          </p:cNvSpPr>
          <p:nvPr>
            <p:ph type="pic" idx="2"/>
          </p:nvPr>
        </p:nvSpPr>
        <p:spPr>
          <a:xfrm>
            <a:off x="3887391" y="740570"/>
            <a:ext cx="4629151" cy="3655219"/>
          </a:xfrm>
          <a:prstGeom prst="rect">
            <a:avLst/>
          </a:prstGeom>
          <a:noFill/>
          <a:ln>
            <a:noFill/>
          </a:ln>
        </p:spPr>
        <p:txBody>
          <a:bodyPr spcFirstLastPara="1" wrap="square" lIns="91425" tIns="91425" rIns="91425" bIns="91425" anchor="t" anchorCtr="0"/>
          <a:lstStyle>
            <a:lvl1pPr marL="0" marR="0" lvl="0" indent="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629841" y="1543050"/>
            <a:ext cx="2949179" cy="2858691"/>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75"/>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375"/>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2865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2" name="Shape 102"/>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5350074" y="1467446"/>
            <a:ext cx="4358879" cy="1971675"/>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08" name="Shape 108"/>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1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0" name="Shape 12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21" name="Shape 12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1">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25" name="Shape 12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1" name="Shape 13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4" name="Shape 1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8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86" name="Shape 186"/>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187" name="Shape 18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90" name="Shape 19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1">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96" name="Shape 19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08" name="Shape 208"/>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sz="1200" b="0" i="0" u="none" strike="noStrike" cap="none">
              <a:solidFill>
                <a:srgbClr val="888888"/>
              </a:solidFill>
              <a:latin typeface="Arial"/>
              <a:ea typeface="Arial"/>
              <a:cs typeface="Arial"/>
              <a:sym typeface="Arial"/>
            </a:endParaRPr>
          </a:p>
        </p:txBody>
      </p:sp>
      <p:sp>
        <p:nvSpPr>
          <p:cNvPr id="209" name="Shape 20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Shape 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18" name="Shape 21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
        <p:nvSpPr>
          <p:cNvPr id="219" name="Shape 21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20"/>
        <p:cNvGrpSpPr/>
        <p:nvPr/>
      </p:nvGrpSpPr>
      <p:grpSpPr>
        <a:xfrm>
          <a:off x="0" y="0"/>
          <a:ext cx="0" cy="0"/>
          <a:chOff x="0" y="0"/>
          <a:chExt cx="0" cy="0"/>
        </a:xfrm>
      </p:grpSpPr>
      <p:sp>
        <p:nvSpPr>
          <p:cNvPr id="221" name="Shape 2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300"/>
              <a:buFont typeface="Arial"/>
              <a:buNone/>
            </a:pPr>
            <a:fld id="{00000000-1234-1234-1234-123412341234}" type="slidenum">
              <a:rPr lang="en"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24" name="Shape 22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1">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0" name="Shape 2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2865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6" name="Shape 36"/>
          <p:cNvSpPr txBox="1">
            <a:spLocks noGrp="1"/>
          </p:cNvSpPr>
          <p:nvPr>
            <p:ph type="body" idx="1"/>
          </p:nvPr>
        </p:nvSpPr>
        <p:spPr>
          <a:xfrm>
            <a:off x="628651" y="1369219"/>
            <a:ext cx="78867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pic>
        <p:nvPicPr>
          <p:cNvPr id="40" name="Shape 40"/>
          <p:cNvPicPr preferRelativeResize="0"/>
          <p:nvPr/>
        </p:nvPicPr>
        <p:blipFill rotWithShape="1">
          <a:blip r:embed="rId2">
            <a:alphaModFix/>
          </a:blip>
          <a:srcRect/>
          <a:stretch/>
        </p:blipFill>
        <p:spPr>
          <a:xfrm>
            <a:off x="0" y="4795842"/>
            <a:ext cx="9144000" cy="366713"/>
          </a:xfrm>
          <a:prstGeom prst="rect">
            <a:avLst/>
          </a:prstGeom>
          <a:noFill/>
          <a:ln>
            <a:noFill/>
          </a:ln>
        </p:spPr>
      </p:pic>
      <p:pic>
        <p:nvPicPr>
          <p:cNvPr id="41" name="Shape 41"/>
          <p:cNvPicPr preferRelativeResize="0"/>
          <p:nvPr/>
        </p:nvPicPr>
        <p:blipFill rotWithShape="1">
          <a:blip r:embed="rId3">
            <a:alphaModFix/>
          </a:blip>
          <a:srcRect/>
          <a:stretch/>
        </p:blipFill>
        <p:spPr>
          <a:xfrm>
            <a:off x="0" y="0"/>
            <a:ext cx="9144000" cy="1047750"/>
          </a:xfrm>
          <a:prstGeom prst="rect">
            <a:avLst/>
          </a:prstGeom>
          <a:noFill/>
          <a:ln>
            <a:noFill/>
          </a:ln>
        </p:spPr>
      </p:pic>
      <p:sp>
        <p:nvSpPr>
          <p:cNvPr id="42" name="Shape 42"/>
          <p:cNvSpPr txBox="1"/>
          <p:nvPr/>
        </p:nvSpPr>
        <p:spPr>
          <a:xfrm>
            <a:off x="6800849" y="4800605"/>
            <a:ext cx="2228851" cy="342901"/>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675"/>
              <a:buFont typeface="Calibri"/>
              <a:buNone/>
            </a:pPr>
            <a:fld id="{00000000-1234-1234-1234-123412341234}" type="slidenum">
              <a:rPr lang="en" sz="675" b="0" i="0" u="none" strike="noStrike" cap="none">
                <a:solidFill>
                  <a:srgbClr val="888888"/>
                </a:solidFill>
                <a:latin typeface="Calibri"/>
                <a:ea typeface="Calibri"/>
                <a:cs typeface="Calibri"/>
                <a:sym typeface="Calibri"/>
              </a:rPr>
              <a:t>‹#›</a:t>
            </a:fld>
            <a:endParaRPr sz="675"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ver Title">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85801"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45" name="Shape 45"/>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Only">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7076"/>
            <a:ext cx="9144000" cy="5143500"/>
          </a:xfrm>
          <a:prstGeom prst="rect">
            <a:avLst/>
          </a:prstGeom>
          <a:noFill/>
          <a:ln>
            <a:noFill/>
          </a:ln>
        </p:spPr>
      </p:pic>
      <p:sp>
        <p:nvSpPr>
          <p:cNvPr id="48" name="Shape 48"/>
          <p:cNvSpPr txBox="1">
            <a:spLocks noGrp="1"/>
          </p:cNvSpPr>
          <p:nvPr>
            <p:ph type="title"/>
          </p:nvPr>
        </p:nvSpPr>
        <p:spPr>
          <a:xfrm>
            <a:off x="0" y="1600200"/>
            <a:ext cx="9144000" cy="1657350"/>
          </a:xfrm>
          <a:prstGeom prst="rect">
            <a:avLst/>
          </a:prstGeom>
          <a:solidFill>
            <a:schemeClr val="lt1">
              <a:alpha val="49411"/>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3750"/>
              <a:buFont typeface="Calibri"/>
              <a:buNone/>
              <a:defRPr sz="375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9"/>
        <p:cNvGrpSpPr/>
        <p:nvPr/>
      </p:nvGrpSpPr>
      <p:grpSpPr>
        <a:xfrm>
          <a:off x="0" y="0"/>
          <a:ext cx="0" cy="0"/>
          <a:chOff x="0" y="0"/>
          <a:chExt cx="0" cy="0"/>
        </a:xfrm>
      </p:grpSpPr>
      <p:sp>
        <p:nvSpPr>
          <p:cNvPr id="50" name="Shape 50"/>
          <p:cNvSpPr txBox="1">
            <a:spLocks noGrp="1"/>
          </p:cNvSpPr>
          <p:nvPr>
            <p:ph type="ctrTitle"/>
          </p:nvPr>
        </p:nvSpPr>
        <p:spPr>
          <a:xfrm>
            <a:off x="685800" y="841772"/>
            <a:ext cx="7772400" cy="1790700"/>
          </a:xfrm>
          <a:prstGeom prst="rect">
            <a:avLst/>
          </a:prstGeom>
          <a:noFill/>
          <a:ln>
            <a:noFill/>
          </a:ln>
        </p:spPr>
        <p:txBody>
          <a:bodyPr spcFirstLastPara="1" wrap="square" lIns="91425" tIns="91425" rIns="91425" bIns="91425" anchor="b" anchorCtr="0"/>
          <a:lstStyle>
            <a:lvl1pPr marL="0" marR="0" lvl="0" indent="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1" name="Shape 51"/>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lstStyle>
            <a:lvl1pPr marL="0" marR="0" lvl="0" indent="0" algn="ctr"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623888" y="1282305"/>
            <a:ext cx="7886700" cy="2139553"/>
          </a:xfrm>
          <a:prstGeom prst="rect">
            <a:avLst/>
          </a:prstGeom>
          <a:noFill/>
          <a:ln>
            <a:noFill/>
          </a:ln>
        </p:spPr>
        <p:txBody>
          <a:bodyPr spcFirstLastPara="1" wrap="square" lIns="91425" tIns="91425" rIns="91425" bIns="91425" anchor="b" anchorCtr="0"/>
          <a:lstStyle>
            <a:lvl1pPr marL="0" marR="0" lvl="0" indent="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57" name="Shape 57"/>
          <p:cNvSpPr txBox="1">
            <a:spLocks noGrp="1"/>
          </p:cNvSpPr>
          <p:nvPr>
            <p:ph type="body" idx="1"/>
          </p:nvPr>
        </p:nvSpPr>
        <p:spPr>
          <a:xfrm>
            <a:off x="623888" y="3442099"/>
            <a:ext cx="7886700" cy="112514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375"/>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image" Target="../media/image1.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7" name="Shape 7"/>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8" name="Shape 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28651" y="273845"/>
            <a:ext cx="7886700" cy="994172"/>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30" name="Shape 30"/>
          <p:cNvSpPr txBox="1">
            <a:spLocks noGrp="1"/>
          </p:cNvSpPr>
          <p:nvPr>
            <p:ph type="body" idx="1"/>
          </p:nvPr>
        </p:nvSpPr>
        <p:spPr>
          <a:xfrm>
            <a:off x="628651" y="1369219"/>
            <a:ext cx="7886700" cy="3263504"/>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628651" y="4767264"/>
            <a:ext cx="2057400" cy="273844"/>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028951" y="4767264"/>
            <a:ext cx="3086100" cy="273844"/>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ts val="14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457951" y="4767264"/>
            <a:ext cx="20574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900"/>
              <a:buFont typeface="Calibri"/>
              <a:buNone/>
            </a:pPr>
            <a:fld id="{00000000-1234-1234-1234-123412341234}" type="slidenum">
              <a:rPr lang="en" sz="900" b="0" i="0" u="none" strike="noStrike" cap="none">
                <a:solidFill>
                  <a:srgbClr val="888888"/>
                </a:solidFill>
                <a:latin typeface="Calibri"/>
                <a:ea typeface="Calibri"/>
                <a:cs typeface="Calibri"/>
                <a:sym typeface="Calibri"/>
              </a:rPr>
              <a:t>‹#›</a:t>
            </a:fld>
            <a:endParaRPr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pic>
        <p:nvPicPr>
          <p:cNvPr id="113" name="Shape 113"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14" name="Shape 11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15" name="Shape 115"/>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pic>
        <p:nvPicPr>
          <p:cNvPr id="179" name="Shape 17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80" name="Shape 18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81" name="Shape 18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pic>
        <p:nvPicPr>
          <p:cNvPr id="202" name="Shape 202"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203" name="Shape 203"/>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204" name="Shape 204"/>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pic>
        <p:nvPicPr>
          <p:cNvPr id="212" name="Shape 21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13" name="Shape 213"/>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14" name="Shape 21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 sz="1200" b="0" i="0" u="none" strike="noStrike" cap="none">
                <a:solidFill>
                  <a:srgbClr val="888888"/>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hyperlink" Target="https://wbte.drcedirect.com/LA/#logi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drcedirect.com/all/eca-portal-ui/welcome/DRCPORTAL"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www.louisianabelieves.com/resources/library/assessment"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louisianabelieves.com/resources/library/statewide-superintendents-collaboration-library"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5.xml"/><Relationship Id="rId1" Type="http://schemas.openxmlformats.org/officeDocument/2006/relationships/slideLayout" Target="../slideLayouts/slideLayout19.xml"/><Relationship Id="rId4" Type="http://schemas.openxmlformats.org/officeDocument/2006/relationships/hyperlink" Target="http://www.louisianabelieves.com/resources/library/accountability"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06.xml"/><Relationship Id="rId1" Type="http://schemas.openxmlformats.org/officeDocument/2006/relationships/slideLayout" Target="../slideLayouts/slideLayout19.xml"/><Relationship Id="rId4" Type="http://schemas.openxmlformats.org/officeDocument/2006/relationships/hyperlink" Target="mailto:edtech@la.gov"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7.xml"/><Relationship Id="rId1" Type="http://schemas.openxmlformats.org/officeDocument/2006/relationships/slideLayout" Target="../slideLayouts/slideLayout19.xml"/><Relationship Id="rId4" Type="http://schemas.openxmlformats.org/officeDocument/2006/relationships/image" Target="../media/image46.emf"/></Relationships>
</file>

<file path=ppt/slides/_rels/slide10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ouisianabelieves.com/docs/default-source/assessment/2018-2019-assessment-calendar.pdf?sfvrsn=2"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9.png"/><Relationship Id="rId4" Type="http://schemas.openxmlformats.org/officeDocument/2006/relationships/hyperlink" Target="http://www.louisianabelieves.com/resources/library/assessmen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louisianabelieves.com/docs/default-source/assessment/elpt-technical-specifications-manual.pdf?sfvrsn=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treaming1.louisiana.gov/home/nodes/21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reaming1.louisiana.gov/home/nodes/2111"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la.portal.airast.org/wp-content/uploads/Louisana-Secure-Browser-Installation-Manual.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a.portal.airast.org/core/fileparse.php/2601/urlt/Louisiana-System-Requirements-for-Online-Testing.pdf"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la.portal.airast.org/core/fileparse.php/2601/urlt/Louisiana-Technical-Specifications-Manual.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a.drcedirect.com/default.aspx?ReturnUrl=/Documents/DocNA.aspx?e%3d3&amp;e=3"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www.louisianabelieves.com/docs/default-source/district-support/edirect-refresher.pdf?sfvrsn=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www.caveon.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a.portal.airast.org/core/fileparse.php/2601/urlt/Louisiana-TIDE-User-Guide.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mailto:assessment@la.gov" TargetMode="External"/><Relationship Id="rId4" Type="http://schemas.openxmlformats.org/officeDocument/2006/relationships/hyperlink" Target="https://la.drcedirect.com/Documents/Unsecure/Doc.aspx?id=c2d85631-3899-4d54-8723-955284b4b93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louisianabelieves.com/docs/default-source/assessment/2017-2018-high-school-assessment-frequently-asked-questions.pdf?sfvrsn=20"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8.xml"/><Relationship Id="rId1" Type="http://schemas.openxmlformats.org/officeDocument/2006/relationships/slideLayout" Target="../slideLayouts/slideLayout28.xml"/><Relationship Id="rId4" Type="http://schemas.openxmlformats.org/officeDocument/2006/relationships/hyperlink" Target="http://www.louisianabelieves.com/docs/default-source/assessment/participation-form-for-nonpublic-school-students.pdf?sfvrsn=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www.louisianabelieves.com/resources/library/assessment"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hyperlink" Target="http://www.louisianabelieves.com/docs/default-source/assessment/practice-test-quick-start-guide.pdf?sfvrsn=28" TargetMode="External"/><Relationship Id="rId7" Type="http://schemas.openxmlformats.org/officeDocument/2006/relationships/hyperlink" Target="http://www.louisianabelieves.com/docs/default-source/assessment/leap-2025-social-studies-assessment-framework.pdf?sfvrsn=2" TargetMode="External"/><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hyperlink" Target="http://www.louisianabelieves.com/docs/default-source/assessment/leap-2025-social-studies-practice-test-guidance.docx?sfvrsn=18" TargetMode="External"/><Relationship Id="rId5" Type="http://schemas.openxmlformats.org/officeDocument/2006/relationships/hyperlink" Target="http://www.louisianabelieves.com/docs/default-source/assessment/leap-2025-mathematics-practice-test-guidance.docx?sfvrsn=11" TargetMode="External"/><Relationship Id="rId4" Type="http://schemas.openxmlformats.org/officeDocument/2006/relationships/hyperlink" Target="http://www.louisianabelieves.com/docs/default-source/assessment/leap-2025-ela-practice-test-guidance.docx?sfvrsn=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testadmin.act.org/customer/index.action" TargetMode="External"/><Relationship Id="rId7" Type="http://schemas.openxmlformats.org/officeDocument/2006/relationships/hyperlink" Target="http://www.act.org/content/act/en/products-and-services/state-and-district-solutions/louisiana.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act.org/content/dam/act/unsecured/documents/ScheduleofEventsACTandWorkKeys-LA.pdf" TargetMode="External"/><Relationship Id="rId5" Type="http://schemas.openxmlformats.org/officeDocument/2006/relationships/hyperlink" Target="https://act.ilinc.com/perl/ilinc/lms/register.pl?activity_id=wzrhwht&amp;user_id=" TargetMode="External"/><Relationship Id="rId4" Type="http://schemas.openxmlformats.org/officeDocument/2006/relationships/hyperlink" Target="https://act.ilinc.com/register/shzxtxk"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ct.org/content/dam/act/unsecured/documents/UsingPANfortheACTS&amp;D.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act.org/content/act/en/products-and-services/state-and-district-solutions/louisiana.html" TargetMode="External"/><Relationship Id="rId4" Type="http://schemas.openxmlformats.org/officeDocument/2006/relationships/hyperlink" Target="http://www.act.org/content/dam/act/unsecured/documents/SDUFileLayoutLoadInstructionsSandD.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www.act.org/content/dam/act/secured/documents/pdfs/Admin-Manual-ACT-S&amp;D-Online-Secured.pdf" TargetMode="External"/><Relationship Id="rId3" Type="http://schemas.openxmlformats.org/officeDocument/2006/relationships/hyperlink" Target="http://www.act.org/content/dam/act/unsecured/documents/ScheduleofEventsACTandWorkKeys-LA.pdf" TargetMode="External"/><Relationship Id="rId7" Type="http://schemas.openxmlformats.org/officeDocument/2006/relationships/hyperlink" Target="http://www.act.org/content/dam/act/unsecured/documents/MockAdminGuideACTOnlineS&amp;D.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act.org/content/dam/act/unsecured/documents/TechnicalGuidefortheACTTakenOnline.pdf" TargetMode="External"/><Relationship Id="rId11" Type="http://schemas.openxmlformats.org/officeDocument/2006/relationships/hyperlink" Target="http://www.act.org/content/dam/act/unsecured/documents/TheACTTakenonPaperorOnline.pdf" TargetMode="External"/><Relationship Id="rId5" Type="http://schemas.openxmlformats.org/officeDocument/2006/relationships/hyperlink" Target="http://www.act.org/content/act/en/products-and-services/state-and-district-solutions/act-online-testing.html" TargetMode="External"/><Relationship Id="rId10" Type="http://schemas.openxmlformats.org/officeDocument/2006/relationships/hyperlink" Target="http://www.act.org/stateanddistrict/examinees" TargetMode="External"/><Relationship Id="rId4" Type="http://schemas.openxmlformats.org/officeDocument/2006/relationships/hyperlink" Target="http://www.act.org/content/dam/act/unsecured/documents/ACT-OnlineSiteReadinessPlan.pdf" TargetMode="External"/><Relationship Id="rId9" Type="http://schemas.openxmlformats.org/officeDocument/2006/relationships/hyperlink" Target="http://www.act.org/content/act/en/products-and-services/state-and-district-solutions/louisiana.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ct.org/content/dam/act/unsecured/documents/PANInitialOrderWorkKeysSD.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mailto:ACTStateAccoms@act.org" TargetMode="External"/><Relationship Id="rId5" Type="http://schemas.openxmlformats.org/officeDocument/2006/relationships/hyperlink" Target="http://www.act.org/content/dam/act/unsecured/documents/UsingPANfortheACTS&amp;D.pdf" TargetMode="External"/><Relationship Id="rId4" Type="http://schemas.openxmlformats.org/officeDocument/2006/relationships/hyperlink" Target="http://www.act.org/content/act/en/products-and-services/state-and-district-solutions/louisiana.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hyperlink" Target="https://la.portal.airast.org/core/fileparse.php/2601/urlt/Louisiana-ELPT-Summative-TAM.pdf" TargetMode="External"/><Relationship Id="rId2" Type="http://schemas.openxmlformats.org/officeDocument/2006/relationships/notesSlide" Target="../notesSlides/notesSlide51.xml"/><Relationship Id="rId1" Type="http://schemas.openxmlformats.org/officeDocument/2006/relationships/slideLayout" Target="../slideLayouts/slideLayout19.xml"/><Relationship Id="rId5" Type="http://schemas.openxmlformats.org/officeDocument/2006/relationships/hyperlink" Target="https://la.portal.airast.org/core/fileparse.php/2601/urlt/Louisiana-ELPT-TA-User-Guide.pdf" TargetMode="External"/><Relationship Id="rId4" Type="http://schemas.openxmlformats.org/officeDocument/2006/relationships/hyperlink" Target="https://la.portal.airast.org/core/fileparse.php/2601/urlt/Louisiana-TIDE-User-Guide.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la.portal.airast.org/core/fileparse.php/2601/urlt/ELPT-AA-Manual.pdf" TargetMode="External"/><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hyperlink" Target="http://la.portal.airast.org/wp-content/uploads/Louisiana-ELPT-TA-User-Guide.pdf"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hyperlink" Target="http://la.portal.airast.org/test-administrators/" TargetMode="External"/><Relationship Id="rId5" Type="http://schemas.openxmlformats.org/officeDocument/2006/relationships/hyperlink" Target="http://la.portal.airast.org/supported-browsers/" TargetMode="External"/><Relationship Id="rId4" Type="http://schemas.openxmlformats.org/officeDocument/2006/relationships/hyperlink" Target="https://login4.cloud1.tds.airast.org/student/V219/Pages/LoginShell.aspx?c=Louisiana_PT"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la.portal.airast.org/resources/webinars-and-trainings-ta/"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73.xml"/><Relationship Id="rId1" Type="http://schemas.openxmlformats.org/officeDocument/2006/relationships/slideLayout" Target="../slideLayouts/slideLayout19.xml"/><Relationship Id="rId5" Type="http://schemas.openxmlformats.org/officeDocument/2006/relationships/hyperlink" Target="https://www.louisianabelieves.com/resources/library/english-learners" TargetMode="External"/><Relationship Id="rId4" Type="http://schemas.openxmlformats.org/officeDocument/2006/relationships/hyperlink" Target="http://www.louisianabelieves.com/resources/library/assessment-guidanc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la.portal.airast.org/" TargetMode="External"/><Relationship Id="rId3" Type="http://schemas.openxmlformats.org/officeDocument/2006/relationships/hyperlink" Target="https://www.louisianabelieves.com/docs/default-source/assessment/elpt-achievement-level-descriptors.pdf?sfvrsn=2" TargetMode="External"/><Relationship Id="rId7" Type="http://schemas.openxmlformats.org/officeDocument/2006/relationships/hyperlink" Target="https://www.louisianabelieves.com/docs/default-source/assessment/2017-elpt-frequently-asked-questions-(faq).pdf?sfvrsn=4" TargetMode="External"/><Relationship Id="rId2" Type="http://schemas.openxmlformats.org/officeDocument/2006/relationships/notesSlide" Target="../notesSlides/notesSlide74.xml"/><Relationship Id="rId1" Type="http://schemas.openxmlformats.org/officeDocument/2006/relationships/slideLayout" Target="../slideLayouts/slideLayout19.xml"/><Relationship Id="rId6" Type="http://schemas.openxmlformats.org/officeDocument/2006/relationships/hyperlink" Target="https://www.louisianabelieves.com/resources/library/assessment" TargetMode="External"/><Relationship Id="rId5" Type="http://schemas.openxmlformats.org/officeDocument/2006/relationships/hyperlink" Target="https://www.louisianabelieves.com/resources/library/webinars" TargetMode="External"/><Relationship Id="rId4" Type="http://schemas.openxmlformats.org/officeDocument/2006/relationships/hyperlink" Target="https://www.louisianabelieves.com/docs/default-source/assessment/elpt-assessment-guide.pdf?sfvrsn=4"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louisianabelieves.com/docs/default-source/assessment/vietnamese-parent-guide-to-elpt.pdf?sfvrsn=2" TargetMode="External"/><Relationship Id="rId3" Type="http://schemas.openxmlformats.org/officeDocument/2006/relationships/hyperlink" Target="https://www.louisianabelieves.com/resources/library/assessment" TargetMode="External"/><Relationship Id="rId7" Type="http://schemas.openxmlformats.org/officeDocument/2006/relationships/hyperlink" Target="https://www.louisianabelieves.com/docs/default-source/assessment/spanish-parent-guide-to-elpt.pdf?sfvrsn=2" TargetMode="External"/><Relationship Id="rId2" Type="http://schemas.openxmlformats.org/officeDocument/2006/relationships/hyperlink" Target="https://la.portal.airast.org/training-tests.stml" TargetMode="External"/><Relationship Id="rId1" Type="http://schemas.openxmlformats.org/officeDocument/2006/relationships/slideLayout" Target="../slideLayouts/slideLayout19.xml"/><Relationship Id="rId6" Type="http://schemas.openxmlformats.org/officeDocument/2006/relationships/hyperlink" Target="https://www.louisianabelieves.com/docs/default-source/assessment/arabic-parent-guide-to-elpt.pdf?sfvrsn=2" TargetMode="External"/><Relationship Id="rId5" Type="http://schemas.openxmlformats.org/officeDocument/2006/relationships/hyperlink" Target="https://www.louisianabelieves.com/docs/default-source/assessment/parent-guide-to-elpt.pdf?sfvrsn=3" TargetMode="External"/><Relationship Id="rId10" Type="http://schemas.openxmlformats.org/officeDocument/2006/relationships/hyperlink" Target="https://la.portal.airast.org/core/fileparse.php/2601/urlt/Louisiana-TIDE-User-Guide.pdf" TargetMode="External"/><Relationship Id="rId4" Type="http://schemas.openxmlformats.org/officeDocument/2006/relationships/hyperlink" Target="https://www.louisianabelieves.com/resources/library/english-learners" TargetMode="External"/><Relationship Id="rId9" Type="http://schemas.openxmlformats.org/officeDocument/2006/relationships/hyperlink" Target="https://la.portal.airast.org/core/fileparse.php/2601/urlt/Louisiana-ELPT-TA-User-Guide.pdf"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elpt-assessments.pdf?sfvrsn=2" TargetMode="External"/><Relationship Id="rId2" Type="http://schemas.openxmlformats.org/officeDocument/2006/relationships/notesSlide" Target="../notesSlides/notesSlide75.xml"/><Relationship Id="rId1" Type="http://schemas.openxmlformats.org/officeDocument/2006/relationships/slideLayout" Target="../slideLayouts/slideLayout24.xml"/><Relationship Id="rId5" Type="http://schemas.openxmlformats.org/officeDocument/2006/relationships/image" Target="../media/image39.png"/><Relationship Id="rId4" Type="http://schemas.openxmlformats.org/officeDocument/2006/relationships/hyperlink" Target="https://urldefense.proofpoint.com/v2/url?u=http-3A__la.portal.airast.org_chat_&amp;d=DwMFAg&amp;c=xlPCXuHzMdaH2Flc1sgyicYpGQbQbU9KDEmgNF3_wI0&amp;r=d9einF7hG1Y5mXPArkl3EQ&amp;m=elNH6pTIrppaUbA_6AhrIfjFpMsuUsN5VJssXT-J_SQ&amp;s=mhEeC7ce0C5bz6zTXFvYqSgq0WFwXP0ueXjmcB9t2Fc&amp;e="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86.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89.xml"/><Relationship Id="rId1" Type="http://schemas.openxmlformats.org/officeDocument/2006/relationships/slideLayout" Target="../slideLayouts/slideLayout26.xml"/><Relationship Id="rId4" Type="http://schemas.openxmlformats.org/officeDocument/2006/relationships/hyperlink" Target="https://www.drcedirect.com/all/eca-portal-ui/welcome/LA"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90.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notesSlide" Target="../notesSlides/notesSlide91.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3" Type="http://schemas.openxmlformats.org/officeDocument/2006/relationships/hyperlink" Target="mailto:LAHelpDesk@datarecognitioncorp.com" TargetMode="External"/><Relationship Id="rId2" Type="http://schemas.openxmlformats.org/officeDocument/2006/relationships/notesSlide" Target="../notesSlides/notesSlide96.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spring-2017-assessments.pdf?sfvrsn=4" TargetMode="External"/><Relationship Id="rId2" Type="http://schemas.openxmlformats.org/officeDocument/2006/relationships/notesSlide" Target="../notesSlides/notesSlide97.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8" Type="http://schemas.openxmlformats.org/officeDocument/2006/relationships/hyperlink" Target="https://www.louisianabelieves.com/docs/default-source/students-with-disabilities/strategies-for-success-a-guidebook-for-supporting-students-with-disabilities.pdf?sfvrsn=8" TargetMode="External"/><Relationship Id="rId3" Type="http://schemas.openxmlformats.org/officeDocument/2006/relationships/hyperlink" Target="https://youtu.be/wRPbd0YClRk" TargetMode="External"/><Relationship Id="rId7" Type="http://schemas.openxmlformats.org/officeDocument/2006/relationships/hyperlink" Target="https://wbte.drcedirect.com/LA/portals/la" TargetMode="External"/><Relationship Id="rId2" Type="http://schemas.openxmlformats.org/officeDocument/2006/relationships/notesSlide" Target="../notesSlides/notesSlide98.xml"/><Relationship Id="rId1" Type="http://schemas.openxmlformats.org/officeDocument/2006/relationships/slideLayout" Target="../slideLayouts/slideLayout24.xml"/><Relationship Id="rId6" Type="http://schemas.openxmlformats.org/officeDocument/2006/relationships/hyperlink" Target="https://www.louisianabelieves.com/docs/default-source/students-with-disabilities/leap-connect-sample-items-oct-2017.pdf?sfvrsn=4" TargetMode="External"/><Relationship Id="rId11" Type="http://schemas.openxmlformats.org/officeDocument/2006/relationships/hyperlink" Target="https://www.louisianabelieves.com/docs/default-source/assessment/parent-guide-to-leap-connect.pdf?sfvrsn=4" TargetMode="External"/><Relationship Id="rId5" Type="http://schemas.openxmlformats.org/officeDocument/2006/relationships/hyperlink" Target="http://www.louisianabelieves.com/docs/default-source/assessment/leap-connect-achievement-level-descriptors.pdf?sfvrsn=2" TargetMode="External"/><Relationship Id="rId10" Type="http://schemas.openxmlformats.org/officeDocument/2006/relationships/hyperlink" Target="http://www.louisianabelieves.com/resources/library/academics" TargetMode="External"/><Relationship Id="rId4" Type="http://schemas.openxmlformats.org/officeDocument/2006/relationships/hyperlink" Target="http://www.louisianabelieves.com/docs/default-source/assessment/leap-connect-assessment-guide.pdf?sfvrsn=4" TargetMode="External"/><Relationship Id="rId9" Type="http://schemas.openxmlformats.org/officeDocument/2006/relationships/hyperlink" Target="http://www.louisianabelieves.com/docs/default-source/students-with-disabilities/k-12-louisiana-connectors-for-students-with-significant-disabilities.pdf?sfvrsn=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241" name="Shape 241"/>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January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Shape 29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5" name="Shape 29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Shape 92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22" name="Shape 92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360 Resource Availability Timeline</a:t>
            </a:r>
            <a:endParaRPr sz="2800"/>
          </a:p>
        </p:txBody>
      </p:sp>
      <p:sp>
        <p:nvSpPr>
          <p:cNvPr id="928" name="Shape 928"/>
          <p:cNvSpPr txBox="1">
            <a:spLocks noGrp="1"/>
          </p:cNvSpPr>
          <p:nvPr>
            <p:ph type="body" idx="1"/>
          </p:nvPr>
        </p:nvSpPr>
        <p:spPr>
          <a:xfrm>
            <a:off x="0" y="1025900"/>
            <a:ext cx="8229600" cy="3394500"/>
          </a:xfrm>
          <a:prstGeom prst="rect">
            <a:avLst/>
          </a:prstGeom>
        </p:spPr>
        <p:txBody>
          <a:bodyPr spcFirstLastPara="1" wrap="square" lIns="91425" tIns="91425" rIns="91425" bIns="91425" anchor="t" anchorCtr="0">
            <a:noAutofit/>
          </a:bodyPr>
          <a:lstStyle/>
          <a:p>
            <a:pPr marL="342900" lvl="0" indent="1079500">
              <a:spcBef>
                <a:spcPts val="640"/>
              </a:spcBef>
              <a:spcAft>
                <a:spcPts val="0"/>
              </a:spcAft>
              <a:buNone/>
            </a:pPr>
            <a:endParaRPr/>
          </a:p>
        </p:txBody>
      </p:sp>
      <p:graphicFrame>
        <p:nvGraphicFramePr>
          <p:cNvPr id="929" name="Shape 929"/>
          <p:cNvGraphicFramePr/>
          <p:nvPr>
            <p:extLst>
              <p:ext uri="{D42A27DB-BD31-4B8C-83A1-F6EECF244321}">
                <p14:modId xmlns:p14="http://schemas.microsoft.com/office/powerpoint/2010/main" val="3156766252"/>
              </p:ext>
            </p:extLst>
          </p:nvPr>
        </p:nvGraphicFramePr>
        <p:xfrm>
          <a:off x="89917" y="1039152"/>
          <a:ext cx="8959450" cy="3901506"/>
        </p:xfrm>
        <a:graphic>
          <a:graphicData uri="http://schemas.openxmlformats.org/drawingml/2006/table">
            <a:tbl>
              <a:tblPr>
                <a:noFill/>
                <a:tableStyleId>{D1335922-A8E4-4223-A236-3D3950AC9D48}</a:tableStyleId>
              </a:tblPr>
              <a:tblGrid>
                <a:gridCol w="1036400"/>
                <a:gridCol w="4731145"/>
                <a:gridCol w="3191905"/>
              </a:tblGrid>
              <a:tr h="209800">
                <a:tc>
                  <a:txBody>
                    <a:bodyPr/>
                    <a:lstStyle/>
                    <a:p>
                      <a:pPr marL="0" lvl="0" indent="0" rtl="0">
                        <a:lnSpc>
                          <a:spcPct val="120000"/>
                        </a:lnSpc>
                        <a:spcBef>
                          <a:spcPts val="0"/>
                        </a:spcBef>
                        <a:spcAft>
                          <a:spcPts val="0"/>
                        </a:spcAft>
                        <a:buNone/>
                      </a:pPr>
                      <a:r>
                        <a:rPr lang="en" b="1" dirty="0">
                          <a:latin typeface="Calibri" panose="020F0502020204030204" pitchFamily="34" charset="0"/>
                          <a:ea typeface="Calibri"/>
                          <a:cs typeface="Calibri"/>
                          <a:sym typeface="Calibri"/>
                        </a:rPr>
                        <a:t>Resource</a:t>
                      </a:r>
                      <a:endParaRPr b="1" dirty="0">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c>
                  <a:txBody>
                    <a:bodyPr/>
                    <a:lstStyle/>
                    <a:p>
                      <a:pPr marL="0" lvl="0" indent="0" rtl="0">
                        <a:lnSpc>
                          <a:spcPct val="120000"/>
                        </a:lnSpc>
                        <a:spcBef>
                          <a:spcPts val="0"/>
                        </a:spcBef>
                        <a:spcAft>
                          <a:spcPts val="0"/>
                        </a:spcAft>
                        <a:buNone/>
                      </a:pPr>
                      <a:r>
                        <a:rPr lang="en" b="1">
                          <a:latin typeface="Calibri" panose="020F0502020204030204" pitchFamily="34" charset="0"/>
                          <a:ea typeface="Calibri"/>
                          <a:cs typeface="Calibri"/>
                          <a:sym typeface="Calibri"/>
                        </a:rPr>
                        <a:t>Available</a:t>
                      </a:r>
                      <a:endParaRPr b="1">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c>
                  <a:txBody>
                    <a:bodyPr/>
                    <a:lstStyle/>
                    <a:p>
                      <a:pPr marL="0" lvl="0" indent="0" rtl="0">
                        <a:lnSpc>
                          <a:spcPct val="120000"/>
                        </a:lnSpc>
                        <a:spcBef>
                          <a:spcPts val="0"/>
                        </a:spcBef>
                        <a:spcAft>
                          <a:spcPts val="0"/>
                        </a:spcAft>
                        <a:buNone/>
                      </a:pPr>
                      <a:r>
                        <a:rPr lang="en" b="1">
                          <a:latin typeface="Calibri" panose="020F0502020204030204" pitchFamily="34" charset="0"/>
                          <a:ea typeface="Calibri"/>
                          <a:cs typeface="Calibri"/>
                          <a:sym typeface="Calibri"/>
                        </a:rPr>
                        <a:t>Purpose</a:t>
                      </a:r>
                      <a:endParaRPr b="1">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r>
              <a:tr h="624275">
                <a:tc>
                  <a:txBody>
                    <a:bodyPr/>
                    <a:lstStyle/>
                    <a:p>
                      <a:pPr marL="0" lvl="0" indent="0" rtl="0">
                        <a:lnSpc>
                          <a:spcPct val="120000"/>
                        </a:lnSpc>
                        <a:spcBef>
                          <a:spcPts val="0"/>
                        </a:spcBef>
                        <a:spcAft>
                          <a:spcPts val="0"/>
                        </a:spcAft>
                        <a:buNone/>
                      </a:pPr>
                      <a:r>
                        <a:rPr lang="en" b="1">
                          <a:latin typeface="Calibri" panose="020F0502020204030204" pitchFamily="34" charset="0"/>
                          <a:ea typeface="Calibri"/>
                          <a:cs typeface="Calibri"/>
                          <a:sym typeface="Calibri"/>
                        </a:rPr>
                        <a:t>K-2 Formative Tasks</a:t>
                      </a:r>
                      <a:endParaRPr b="1">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c>
                  <a:txBody>
                    <a:bodyPr/>
                    <a:lstStyle/>
                    <a:p>
                      <a:pPr marL="0" lvl="0" indent="0" rtl="0">
                        <a:lnSpc>
                          <a:spcPct val="120000"/>
                        </a:lnSpc>
                        <a:spcBef>
                          <a:spcPts val="0"/>
                        </a:spcBef>
                        <a:spcAft>
                          <a:spcPts val="0"/>
                        </a:spcAft>
                        <a:buNone/>
                      </a:pPr>
                      <a:r>
                        <a:rPr lang="en" dirty="0">
                          <a:latin typeface="Calibri" panose="020F0502020204030204" pitchFamily="34" charset="0"/>
                          <a:ea typeface="Calibri"/>
                          <a:cs typeface="Calibri"/>
                          <a:sym typeface="Calibri"/>
                        </a:rPr>
                        <a:t>Currently available in</a:t>
                      </a:r>
                      <a:r>
                        <a:rPr lang="en" dirty="0">
                          <a:latin typeface="Calibri" panose="020F0502020204030204" pitchFamily="34" charset="0"/>
                          <a:ea typeface="Calibri"/>
                          <a:cs typeface="Calibri"/>
                          <a:sym typeface="Calibri"/>
                          <a:hlinkClick r:id="rId3"/>
                        </a:rPr>
                        <a:t> </a:t>
                      </a:r>
                      <a:r>
                        <a:rPr lang="en" u="sng" dirty="0">
                          <a:solidFill>
                            <a:srgbClr val="0000FF"/>
                          </a:solidFill>
                          <a:latin typeface="Calibri" panose="020F0502020204030204" pitchFamily="34" charset="0"/>
                          <a:ea typeface="Calibri"/>
                          <a:cs typeface="Calibri"/>
                          <a:sym typeface="Calibri"/>
                          <a:hlinkClick r:id="rId3"/>
                        </a:rPr>
                        <a:t>eDIRECT</a:t>
                      </a:r>
                      <a:endParaRPr u="sng" dirty="0">
                        <a:solidFill>
                          <a:srgbClr val="0000FF"/>
                        </a:solidFill>
                        <a:latin typeface="Calibri" panose="020F0502020204030204" pitchFamily="34" charset="0"/>
                        <a:ea typeface="Calibri"/>
                        <a:cs typeface="Calibri"/>
                        <a:sym typeface="Calibri"/>
                        <a:hlinkClick r:id="rId3"/>
                      </a:endParaRPr>
                    </a:p>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ea typeface="Calibri"/>
                          <a:cs typeface="Calibri"/>
                          <a:sym typeface="Calibri"/>
                        </a:rPr>
                        <a:t>Kindergarten, grade 1: </a:t>
                      </a:r>
                      <a:r>
                        <a:rPr lang="en" dirty="0">
                          <a:latin typeface="Calibri" panose="020F0502020204030204" pitchFamily="34" charset="0"/>
                          <a:ea typeface="Calibri"/>
                          <a:cs typeface="Calibri"/>
                          <a:sym typeface="Calibri"/>
                        </a:rPr>
                        <a:t>6 math tasks, 6 ELA tasks</a:t>
                      </a:r>
                      <a:endParaRPr dirty="0">
                        <a:latin typeface="Calibri" panose="020F0502020204030204" pitchFamily="34" charset="0"/>
                        <a:ea typeface="Calibri"/>
                        <a:cs typeface="Calibri"/>
                        <a:sym typeface="Calibri"/>
                      </a:endParaRPr>
                    </a:p>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ea typeface="Calibri"/>
                          <a:cs typeface="Calibri"/>
                          <a:sym typeface="Calibri"/>
                        </a:rPr>
                        <a:t>Grade 2: </a:t>
                      </a:r>
                      <a:r>
                        <a:rPr lang="en" dirty="0">
                          <a:latin typeface="Calibri" panose="020F0502020204030204" pitchFamily="34" charset="0"/>
                          <a:ea typeface="Calibri"/>
                          <a:cs typeface="Calibri"/>
                          <a:sym typeface="Calibri"/>
                        </a:rPr>
                        <a:t>4 math tasks, 4 ELA tasks</a:t>
                      </a:r>
                      <a:endParaRPr dirty="0">
                        <a:latin typeface="Calibri" panose="020F0502020204030204" pitchFamily="34" charset="0"/>
                        <a:ea typeface="Calibri"/>
                        <a:cs typeface="Calibri"/>
                        <a:sym typeface="Calibri"/>
                      </a:endParaRPr>
                    </a:p>
                  </a:txBody>
                  <a:tcPr marL="95250" marR="95250" marT="66675" marB="66675">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c>
                  <a:txBody>
                    <a:bodyPr/>
                    <a:lstStyle/>
                    <a:p>
                      <a:pPr marL="0" lvl="0" indent="0" rtl="0">
                        <a:lnSpc>
                          <a:spcPct val="120000"/>
                        </a:lnSpc>
                        <a:spcBef>
                          <a:spcPts val="0"/>
                        </a:spcBef>
                        <a:spcAft>
                          <a:spcPts val="0"/>
                        </a:spcAft>
                        <a:buNone/>
                      </a:pPr>
                      <a:r>
                        <a:rPr lang="en" dirty="0">
                          <a:latin typeface="Calibri" panose="020F0502020204030204" pitchFamily="34" charset="0"/>
                          <a:ea typeface="Calibri"/>
                          <a:cs typeface="Calibri"/>
                          <a:sym typeface="Calibri"/>
                        </a:rPr>
                        <a:t>Aid and enhance student learning while allowing teachers to make timely interventions to adjust instruction throughout the year</a:t>
                      </a:r>
                      <a:endParaRPr dirty="0">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r>
              <a:tr h="486100">
                <a:tc>
                  <a:txBody>
                    <a:bodyPr/>
                    <a:lstStyle/>
                    <a:p>
                      <a:pPr marL="0" lvl="0" indent="0" rtl="0">
                        <a:lnSpc>
                          <a:spcPct val="120000"/>
                        </a:lnSpc>
                        <a:spcBef>
                          <a:spcPts val="0"/>
                        </a:spcBef>
                        <a:spcAft>
                          <a:spcPts val="0"/>
                        </a:spcAft>
                        <a:buNone/>
                      </a:pPr>
                      <a:r>
                        <a:rPr lang="en" b="1">
                          <a:latin typeface="Calibri" panose="020F0502020204030204" pitchFamily="34" charset="0"/>
                          <a:ea typeface="Calibri"/>
                          <a:cs typeface="Calibri"/>
                          <a:sym typeface="Calibri"/>
                        </a:rPr>
                        <a:t>Diagnostics</a:t>
                      </a:r>
                      <a:endParaRPr b="1">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c>
                  <a:txBody>
                    <a:bodyPr/>
                    <a:lstStyle/>
                    <a:p>
                      <a:pPr marL="0" lvl="0" indent="0" rtl="0">
                        <a:lnSpc>
                          <a:spcPct val="120000"/>
                        </a:lnSpc>
                        <a:spcBef>
                          <a:spcPts val="0"/>
                        </a:spcBef>
                        <a:spcAft>
                          <a:spcPts val="0"/>
                        </a:spcAft>
                        <a:buNone/>
                      </a:pPr>
                      <a:r>
                        <a:rPr lang="en" dirty="0">
                          <a:latin typeface="Calibri" panose="020F0502020204030204" pitchFamily="34" charset="0"/>
                          <a:ea typeface="Calibri"/>
                          <a:cs typeface="Calibri"/>
                          <a:sym typeface="Calibri"/>
                        </a:rPr>
                        <a:t>Currently available in</a:t>
                      </a:r>
                      <a:r>
                        <a:rPr lang="en" dirty="0">
                          <a:latin typeface="Calibri" panose="020F0502020204030204" pitchFamily="34" charset="0"/>
                          <a:ea typeface="Calibri"/>
                          <a:cs typeface="Calibri"/>
                          <a:sym typeface="Calibri"/>
                          <a:hlinkClick r:id="rId3"/>
                        </a:rPr>
                        <a:t> </a:t>
                      </a:r>
                      <a:r>
                        <a:rPr lang="en" u="sng" dirty="0">
                          <a:solidFill>
                            <a:srgbClr val="0000FF"/>
                          </a:solidFill>
                          <a:latin typeface="Calibri" panose="020F0502020204030204" pitchFamily="34" charset="0"/>
                          <a:ea typeface="Calibri"/>
                          <a:cs typeface="Calibri"/>
                          <a:sym typeface="Calibri"/>
                          <a:hlinkClick r:id="rId3"/>
                        </a:rPr>
                        <a:t>eDIRECT</a:t>
                      </a:r>
                      <a:endParaRPr u="sng" dirty="0">
                        <a:solidFill>
                          <a:srgbClr val="0000FF"/>
                        </a:solidFill>
                        <a:latin typeface="Calibri" panose="020F0502020204030204" pitchFamily="34" charset="0"/>
                        <a:ea typeface="Calibri"/>
                        <a:cs typeface="Calibri"/>
                        <a:sym typeface="Calibri"/>
                        <a:hlinkClick r:id="rId3"/>
                      </a:endParaRPr>
                    </a:p>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ea typeface="Calibri"/>
                          <a:cs typeface="Calibri"/>
                          <a:sym typeface="Calibri"/>
                        </a:rPr>
                        <a:t>Grades 3-8: </a:t>
                      </a:r>
                      <a:r>
                        <a:rPr lang="en" dirty="0">
                          <a:latin typeface="Calibri" panose="020F0502020204030204" pitchFamily="34" charset="0"/>
                          <a:ea typeface="Calibri"/>
                          <a:cs typeface="Calibri"/>
                          <a:sym typeface="Calibri"/>
                        </a:rPr>
                        <a:t>ELA and math, English I, English II, Algebra I, and Geometry</a:t>
                      </a:r>
                      <a:endParaRPr dirty="0">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c>
                  <a:txBody>
                    <a:bodyPr/>
                    <a:lstStyle/>
                    <a:p>
                      <a:pPr marL="0" lvl="0" indent="0" rtl="0">
                        <a:lnSpc>
                          <a:spcPct val="120000"/>
                        </a:lnSpc>
                        <a:spcBef>
                          <a:spcPts val="0"/>
                        </a:spcBef>
                        <a:spcAft>
                          <a:spcPts val="0"/>
                        </a:spcAft>
                        <a:buNone/>
                      </a:pPr>
                      <a:r>
                        <a:rPr lang="en">
                          <a:latin typeface="Calibri" panose="020F0502020204030204" pitchFamily="34" charset="0"/>
                          <a:ea typeface="Calibri"/>
                          <a:cs typeface="Calibri"/>
                          <a:sym typeface="Calibri"/>
                        </a:rPr>
                        <a:t>Help educators identify prerequisite skills students need for success in the current grade level</a:t>
                      </a:r>
                      <a:endParaRPr>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r>
              <a:tr h="1453200">
                <a:tc>
                  <a:txBody>
                    <a:bodyPr/>
                    <a:lstStyle/>
                    <a:p>
                      <a:pPr marL="0" lvl="0" indent="0" rtl="0">
                        <a:lnSpc>
                          <a:spcPct val="120000"/>
                        </a:lnSpc>
                        <a:spcBef>
                          <a:spcPts val="0"/>
                        </a:spcBef>
                        <a:spcAft>
                          <a:spcPts val="0"/>
                        </a:spcAft>
                        <a:buNone/>
                      </a:pPr>
                      <a:r>
                        <a:rPr lang="en" b="1">
                          <a:latin typeface="Calibri" panose="020F0502020204030204" pitchFamily="34" charset="0"/>
                          <a:ea typeface="Calibri"/>
                          <a:cs typeface="Calibri"/>
                          <a:sym typeface="Calibri"/>
                        </a:rPr>
                        <a:t>Interims</a:t>
                      </a:r>
                      <a:endParaRPr b="1">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B6DDE7"/>
                    </a:solidFill>
                  </a:tcPr>
                </a:tc>
                <a:tc>
                  <a:txBody>
                    <a:bodyPr/>
                    <a:lstStyle/>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ea typeface="Calibri"/>
                          <a:cs typeface="Calibri"/>
                          <a:sym typeface="Calibri"/>
                        </a:rPr>
                        <a:t>Form 1:</a:t>
                      </a:r>
                      <a:r>
                        <a:rPr lang="en" dirty="0">
                          <a:latin typeface="Calibri" panose="020F0502020204030204" pitchFamily="34" charset="0"/>
                          <a:ea typeface="Calibri"/>
                          <a:cs typeface="Calibri"/>
                          <a:sym typeface="Calibri"/>
                        </a:rPr>
                        <a:t> currently available in</a:t>
                      </a:r>
                      <a:r>
                        <a:rPr lang="en" dirty="0">
                          <a:latin typeface="Calibri" panose="020F0502020204030204" pitchFamily="34" charset="0"/>
                          <a:ea typeface="Calibri"/>
                          <a:cs typeface="Calibri"/>
                          <a:sym typeface="Calibri"/>
                          <a:hlinkClick r:id="rId3"/>
                        </a:rPr>
                        <a:t> </a:t>
                      </a:r>
                      <a:r>
                        <a:rPr lang="en" u="sng" dirty="0">
                          <a:solidFill>
                            <a:srgbClr val="0000FF"/>
                          </a:solidFill>
                          <a:latin typeface="Calibri" panose="020F0502020204030204" pitchFamily="34" charset="0"/>
                          <a:ea typeface="Calibri"/>
                          <a:cs typeface="Calibri"/>
                          <a:sym typeface="Calibri"/>
                          <a:hlinkClick r:id="rId3"/>
                        </a:rPr>
                        <a:t>eDIRECT</a:t>
                      </a:r>
                      <a:endParaRPr u="sng" dirty="0">
                        <a:solidFill>
                          <a:srgbClr val="0000FF"/>
                        </a:solidFill>
                        <a:latin typeface="Calibri" panose="020F0502020204030204" pitchFamily="34" charset="0"/>
                        <a:ea typeface="Calibri"/>
                        <a:cs typeface="Calibri"/>
                        <a:sym typeface="Calibri"/>
                        <a:hlinkClick r:id="rId3"/>
                      </a:endParaRPr>
                    </a:p>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ea typeface="Calibri"/>
                          <a:cs typeface="Calibri"/>
                          <a:sym typeface="Calibri"/>
                        </a:rPr>
                        <a:t>Form 2 ELA (3-8): </a:t>
                      </a:r>
                      <a:r>
                        <a:rPr lang="en" dirty="0">
                          <a:latin typeface="Calibri" panose="020F0502020204030204" pitchFamily="34" charset="0"/>
                          <a:ea typeface="Calibri"/>
                          <a:cs typeface="Calibri"/>
                          <a:sym typeface="Calibri"/>
                        </a:rPr>
                        <a:t>coming mid February (Teacher Access currently available in</a:t>
                      </a:r>
                      <a:r>
                        <a:rPr lang="en" dirty="0">
                          <a:latin typeface="Calibri" panose="020F0502020204030204" pitchFamily="34" charset="0"/>
                          <a:ea typeface="Calibri"/>
                          <a:cs typeface="Calibri"/>
                          <a:sym typeface="Calibri"/>
                          <a:hlinkClick r:id="rId4"/>
                        </a:rPr>
                        <a:t> </a:t>
                      </a:r>
                      <a:r>
                        <a:rPr lang="en" u="sng" dirty="0">
                          <a:solidFill>
                            <a:srgbClr val="0000FF"/>
                          </a:solidFill>
                          <a:latin typeface="Calibri" panose="020F0502020204030204" pitchFamily="34" charset="0"/>
                          <a:ea typeface="Calibri"/>
                          <a:cs typeface="Calibri"/>
                          <a:sym typeface="Calibri"/>
                          <a:hlinkClick r:id="rId4"/>
                        </a:rPr>
                        <a:t>eDIRECT</a:t>
                      </a:r>
                      <a:r>
                        <a:rPr lang="en" dirty="0">
                          <a:latin typeface="Calibri" panose="020F0502020204030204" pitchFamily="34" charset="0"/>
                          <a:ea typeface="Calibri"/>
                          <a:cs typeface="Calibri"/>
                          <a:sym typeface="Calibri"/>
                        </a:rPr>
                        <a:t>)</a:t>
                      </a:r>
                      <a:endParaRPr dirty="0">
                        <a:latin typeface="Calibri" panose="020F0502020204030204" pitchFamily="34" charset="0"/>
                        <a:ea typeface="Calibri"/>
                        <a:cs typeface="Calibri"/>
                        <a:sym typeface="Calibri"/>
                      </a:endParaRPr>
                    </a:p>
                    <a:p>
                      <a:pPr marL="457200" lvl="0" indent="-317500" rtl="0">
                        <a:lnSpc>
                          <a:spcPct val="120000"/>
                        </a:lnSpc>
                        <a:spcBef>
                          <a:spcPts val="0"/>
                        </a:spcBef>
                        <a:spcAft>
                          <a:spcPts val="0"/>
                        </a:spcAft>
                        <a:buSzPts val="1400"/>
                        <a:buFont typeface="Calibri"/>
                        <a:buChar char="●"/>
                      </a:pPr>
                      <a:r>
                        <a:rPr lang="en" b="1" dirty="0">
                          <a:latin typeface="Calibri" panose="020F0502020204030204" pitchFamily="34" charset="0"/>
                          <a:sym typeface="Calibri"/>
                        </a:rPr>
                        <a:t>Form 2 Math (3-8): </a:t>
                      </a:r>
                      <a:r>
                        <a:rPr lang="en-US" dirty="0" smtClean="0">
                          <a:latin typeface="Calibri" panose="020F0502020204030204" pitchFamily="34" charset="0"/>
                          <a:sym typeface="Calibri"/>
                        </a:rPr>
                        <a:t>currently </a:t>
                      </a:r>
                      <a:r>
                        <a:rPr lang="en-US" dirty="0" smtClean="0">
                          <a:latin typeface="Calibri" panose="020F0502020204030204" pitchFamily="34" charset="0"/>
                          <a:ea typeface="Calibri"/>
                          <a:cs typeface="Calibri"/>
                          <a:sym typeface="Calibri"/>
                        </a:rPr>
                        <a:t>available in</a:t>
                      </a:r>
                      <a:r>
                        <a:rPr lang="en-US" dirty="0" smtClean="0">
                          <a:latin typeface="Calibri" panose="020F0502020204030204" pitchFamily="34" charset="0"/>
                          <a:ea typeface="Calibri"/>
                          <a:cs typeface="Calibri"/>
                          <a:sym typeface="Calibri"/>
                          <a:hlinkClick r:id="rId3"/>
                        </a:rPr>
                        <a:t> </a:t>
                      </a:r>
                      <a:r>
                        <a:rPr lang="en-US" u="sng" dirty="0" err="1" smtClean="0">
                          <a:solidFill>
                            <a:srgbClr val="0000FF"/>
                          </a:solidFill>
                          <a:latin typeface="Calibri" panose="020F0502020204030204" pitchFamily="34" charset="0"/>
                          <a:ea typeface="Calibri"/>
                          <a:cs typeface="Calibri"/>
                          <a:sym typeface="Calibri"/>
                          <a:hlinkClick r:id="rId3"/>
                        </a:rPr>
                        <a:t>eDIRECT</a:t>
                      </a:r>
                      <a:endParaRPr lang="en-US" u="sng" dirty="0" smtClean="0">
                        <a:solidFill>
                          <a:srgbClr val="0000FF"/>
                        </a:solidFill>
                        <a:latin typeface="Calibri" panose="020F0502020204030204" pitchFamily="34" charset="0"/>
                        <a:ea typeface="Calibri"/>
                        <a:cs typeface="Calibri"/>
                        <a:sym typeface="Calibri"/>
                        <a:hlinkClick r:id="rId3"/>
                      </a:endParaRPr>
                    </a:p>
                    <a:p>
                      <a:pPr marL="457200" lvl="0" indent="-317500" rtl="0">
                        <a:lnSpc>
                          <a:spcPct val="120000"/>
                        </a:lnSpc>
                        <a:spcBef>
                          <a:spcPts val="0"/>
                        </a:spcBef>
                        <a:spcAft>
                          <a:spcPts val="0"/>
                        </a:spcAft>
                        <a:buSzPts val="1400"/>
                        <a:buFont typeface="Calibri"/>
                        <a:buChar char="●"/>
                      </a:pPr>
                      <a:r>
                        <a:rPr lang="en" b="1" dirty="0" smtClean="0">
                          <a:latin typeface="Calibri" panose="020F0502020204030204" pitchFamily="34" charset="0"/>
                          <a:ea typeface="Calibri"/>
                          <a:cs typeface="Calibri"/>
                          <a:sym typeface="Calibri"/>
                        </a:rPr>
                        <a:t>Forms </a:t>
                      </a:r>
                      <a:r>
                        <a:rPr lang="en" b="1" dirty="0">
                          <a:latin typeface="Calibri" panose="020F0502020204030204" pitchFamily="34" charset="0"/>
                          <a:ea typeface="Calibri"/>
                          <a:cs typeface="Calibri"/>
                          <a:sym typeface="Calibri"/>
                        </a:rPr>
                        <a:t>2 and 3 (HS): </a:t>
                      </a:r>
                      <a:r>
                        <a:rPr lang="en" dirty="0">
                          <a:latin typeface="Calibri" panose="020F0502020204030204" pitchFamily="34" charset="0"/>
                          <a:ea typeface="Calibri"/>
                          <a:cs typeface="Calibri"/>
                          <a:sym typeface="Calibri"/>
                        </a:rPr>
                        <a:t>currently available in</a:t>
                      </a:r>
                      <a:r>
                        <a:rPr lang="en" dirty="0">
                          <a:latin typeface="Calibri" panose="020F0502020204030204" pitchFamily="34" charset="0"/>
                          <a:ea typeface="Calibri"/>
                          <a:cs typeface="Calibri"/>
                          <a:sym typeface="Calibri"/>
                          <a:hlinkClick r:id="rId3"/>
                        </a:rPr>
                        <a:t> </a:t>
                      </a:r>
                      <a:r>
                        <a:rPr lang="en" u="sng" dirty="0">
                          <a:solidFill>
                            <a:srgbClr val="0000FF"/>
                          </a:solidFill>
                          <a:latin typeface="Calibri" panose="020F0502020204030204" pitchFamily="34" charset="0"/>
                          <a:ea typeface="Calibri"/>
                          <a:cs typeface="Calibri"/>
                          <a:sym typeface="Calibri"/>
                          <a:hlinkClick r:id="rId3"/>
                        </a:rPr>
                        <a:t>eDIRECT</a:t>
                      </a:r>
                      <a:endParaRPr u="sng" dirty="0">
                        <a:solidFill>
                          <a:srgbClr val="0000FF"/>
                        </a:solidFill>
                        <a:latin typeface="Calibri" panose="020F0502020204030204" pitchFamily="34" charset="0"/>
                        <a:ea typeface="Calibri"/>
                        <a:cs typeface="Calibri"/>
                        <a:sym typeface="Calibri"/>
                        <a:hlinkClick r:id="rId3"/>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c>
                  <a:txBody>
                    <a:bodyPr/>
                    <a:lstStyle/>
                    <a:p>
                      <a:pPr marL="0" lvl="0" indent="0" rtl="0">
                        <a:lnSpc>
                          <a:spcPct val="120000"/>
                        </a:lnSpc>
                        <a:spcBef>
                          <a:spcPts val="0"/>
                        </a:spcBef>
                        <a:spcAft>
                          <a:spcPts val="0"/>
                        </a:spcAft>
                        <a:buNone/>
                      </a:pPr>
                      <a:r>
                        <a:rPr lang="en" dirty="0">
                          <a:latin typeface="Calibri" panose="020F0502020204030204" pitchFamily="34" charset="0"/>
                          <a:ea typeface="Calibri"/>
                          <a:cs typeface="Calibri"/>
                          <a:sym typeface="Calibri"/>
                        </a:rPr>
                        <a:t>Help educators identify students’ misconceptions and learning patterns to adjust instruction and target support (grades 3-8 ELA and math, English I, English II, Algebra I, and Geometry)</a:t>
                      </a:r>
                      <a:endParaRPr dirty="0">
                        <a:latin typeface="Calibri" panose="020F0502020204030204" pitchFamily="34" charset="0"/>
                        <a:ea typeface="Calibri"/>
                        <a:cs typeface="Calibri"/>
                        <a:sym typeface="Calibri"/>
                      </a:endParaRPr>
                    </a:p>
                  </a:txBody>
                  <a:tcPr marL="95250" marR="95250" marT="66675" marB="66675" anchor="ctr">
                    <a:lnL w="9525" cap="flat" cmpd="sng">
                      <a:solidFill>
                        <a:srgbClr val="7FB9D5"/>
                      </a:solidFill>
                      <a:prstDash val="solid"/>
                      <a:round/>
                      <a:headEnd type="none" w="med" len="med"/>
                      <a:tailEnd type="none" w="med" len="med"/>
                    </a:lnL>
                    <a:lnR w="9525" cap="flat" cmpd="sng">
                      <a:solidFill>
                        <a:srgbClr val="7FB9D5"/>
                      </a:solidFill>
                      <a:prstDash val="solid"/>
                      <a:round/>
                      <a:headEnd type="none" w="med" len="med"/>
                      <a:tailEnd type="none" w="med" len="med"/>
                    </a:lnR>
                    <a:lnT w="9525" cap="flat" cmpd="sng">
                      <a:solidFill>
                        <a:srgbClr val="7FB9D5"/>
                      </a:solidFill>
                      <a:prstDash val="solid"/>
                      <a:round/>
                      <a:headEnd type="none" w="med" len="med"/>
                      <a:tailEnd type="none" w="med" len="med"/>
                    </a:lnT>
                    <a:lnB w="9525" cap="flat" cmpd="sng">
                      <a:solidFill>
                        <a:srgbClr val="7FB9D5"/>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LEAP 360 Updates</a:t>
            </a:r>
            <a:endParaRPr sz="3200" dirty="0"/>
          </a:p>
        </p:txBody>
      </p:sp>
      <p:sp>
        <p:nvSpPr>
          <p:cNvPr id="935" name="Shape 935"/>
          <p:cNvSpPr txBox="1">
            <a:spLocks noGrp="1"/>
          </p:cNvSpPr>
          <p:nvPr>
            <p:ph type="body" idx="1"/>
          </p:nvPr>
        </p:nvSpPr>
        <p:spPr>
          <a:xfrm>
            <a:off x="457200" y="1200150"/>
            <a:ext cx="8229600" cy="3394500"/>
          </a:xfrm>
          <a:prstGeom prst="rect">
            <a:avLst/>
          </a:prstGeom>
          <a:ln w="9525" cap="flat" cmpd="sng">
            <a:solidFill>
              <a:schemeClr val="bg1"/>
            </a:solidFill>
            <a:prstDash val="solid"/>
            <a:round/>
            <a:headEnd type="none" w="med" len="med"/>
            <a:tailEnd type="none" w="med" len="med"/>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dirty="0" smtClean="0"/>
              <a:t>Interim </a:t>
            </a:r>
            <a:r>
              <a:rPr lang="en" sz="1800" dirty="0"/>
              <a:t>2 </a:t>
            </a:r>
            <a:r>
              <a:rPr lang="en" sz="1800" dirty="0" smtClean="0"/>
              <a:t>grades </a:t>
            </a:r>
            <a:r>
              <a:rPr lang="en" sz="1800" dirty="0"/>
              <a:t>3-8 Math and ELA Teacher Access </a:t>
            </a:r>
            <a:r>
              <a:rPr lang="en" sz="1800" dirty="0" smtClean="0"/>
              <a:t>are </a:t>
            </a:r>
            <a:r>
              <a:rPr lang="en" sz="1800" dirty="0" smtClean="0"/>
              <a:t>available. Math </a:t>
            </a:r>
            <a:r>
              <a:rPr lang="en" sz="1800" dirty="0"/>
              <a:t>Teacher Access versions and answer keys have been posted in </a:t>
            </a:r>
            <a:r>
              <a:rPr lang="en" sz="1800" u="sng" dirty="0">
                <a:solidFill>
                  <a:srgbClr val="0000FF"/>
                </a:solidFill>
                <a:hlinkClick r:id="rId3"/>
              </a:rPr>
              <a:t>eDIRECT</a:t>
            </a:r>
            <a:r>
              <a:rPr lang="en" sz="1800" dirty="0"/>
              <a:t>. </a:t>
            </a:r>
            <a:endParaRPr sz="1800" dirty="0"/>
          </a:p>
          <a:p>
            <a:pPr marL="0" lvl="0" indent="0" rtl="0">
              <a:lnSpc>
                <a:spcPct val="100000"/>
              </a:lnSpc>
              <a:spcBef>
                <a:spcPts val="0"/>
              </a:spcBef>
              <a:spcAft>
                <a:spcPts val="0"/>
              </a:spcAft>
              <a:buNone/>
            </a:pPr>
            <a:endParaRPr sz="1800" dirty="0"/>
          </a:p>
          <a:p>
            <a:pPr marL="0" lvl="0" indent="0" rtl="0">
              <a:lnSpc>
                <a:spcPct val="138000"/>
              </a:lnSpc>
              <a:spcBef>
                <a:spcPts val="0"/>
              </a:spcBef>
              <a:spcAft>
                <a:spcPts val="0"/>
              </a:spcAft>
              <a:buNone/>
            </a:pPr>
            <a:r>
              <a:rPr lang="en" sz="1800" dirty="0"/>
              <a:t>Thirteen new Social Studies passages with items are now available in EAGLE.</a:t>
            </a:r>
            <a:endParaRPr sz="1800" dirty="0"/>
          </a:p>
          <a:p>
            <a:pPr marL="457200" marR="0" lvl="0" indent="-342900" algn="l" rtl="0">
              <a:lnSpc>
                <a:spcPct val="138000"/>
              </a:lnSpc>
              <a:spcBef>
                <a:spcPts val="0"/>
              </a:spcBef>
              <a:spcAft>
                <a:spcPts val="0"/>
              </a:spcAft>
              <a:buClr>
                <a:schemeClr val="dk1"/>
              </a:buClr>
              <a:buSzPts val="1800"/>
              <a:buFont typeface="Arial"/>
              <a:buChar char="•"/>
            </a:pPr>
            <a:r>
              <a:rPr lang="en" sz="1800" dirty="0"/>
              <a:t>Five for Grade 3</a:t>
            </a:r>
            <a:endParaRPr sz="1800" dirty="0"/>
          </a:p>
          <a:p>
            <a:pPr marL="457200" marR="0" lvl="0" indent="-342900" algn="l" rtl="0">
              <a:lnSpc>
                <a:spcPct val="138000"/>
              </a:lnSpc>
              <a:spcBef>
                <a:spcPts val="0"/>
              </a:spcBef>
              <a:spcAft>
                <a:spcPts val="0"/>
              </a:spcAft>
              <a:buClr>
                <a:schemeClr val="dk1"/>
              </a:buClr>
              <a:buSzPts val="1800"/>
              <a:buFont typeface="Arial"/>
              <a:buChar char="•"/>
            </a:pPr>
            <a:r>
              <a:rPr lang="en" sz="1800" dirty="0"/>
              <a:t>Four for Grade 6</a:t>
            </a:r>
            <a:endParaRPr sz="1800" dirty="0"/>
          </a:p>
          <a:p>
            <a:pPr marL="457200" marR="0" lvl="0" indent="-342900" algn="l" rtl="0">
              <a:lnSpc>
                <a:spcPct val="138000"/>
              </a:lnSpc>
              <a:spcBef>
                <a:spcPts val="0"/>
              </a:spcBef>
              <a:spcAft>
                <a:spcPts val="0"/>
              </a:spcAft>
              <a:buClr>
                <a:schemeClr val="dk1"/>
              </a:buClr>
              <a:buSzPts val="1800"/>
              <a:buFont typeface="Arial"/>
              <a:buChar char="•"/>
            </a:pPr>
            <a:r>
              <a:rPr lang="en" sz="1800" dirty="0"/>
              <a:t>Three for Grade 7</a:t>
            </a:r>
            <a:endParaRPr sz="1800" dirty="0"/>
          </a:p>
          <a:p>
            <a:pPr marL="457200" marR="0" lvl="0" indent="-342900" algn="l" rtl="0">
              <a:lnSpc>
                <a:spcPct val="138000"/>
              </a:lnSpc>
              <a:spcBef>
                <a:spcPts val="0"/>
              </a:spcBef>
              <a:spcAft>
                <a:spcPts val="0"/>
              </a:spcAft>
              <a:buClr>
                <a:schemeClr val="dk1"/>
              </a:buClr>
              <a:buSzPts val="1800"/>
              <a:buFont typeface="Arial"/>
              <a:buChar char="•"/>
            </a:pPr>
            <a:r>
              <a:rPr lang="en" sz="1800" dirty="0"/>
              <a:t>One for Grade 8</a:t>
            </a:r>
            <a:endParaRPr sz="1800" dirty="0"/>
          </a:p>
          <a:p>
            <a:pPr marL="342900" lvl="0" indent="1079500">
              <a:spcBef>
                <a:spcPts val="640"/>
              </a:spcBef>
              <a:spcAft>
                <a:spcPts val="0"/>
              </a:spcAft>
              <a:buNone/>
            </a:pPr>
            <a:endParaRP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pic>
        <p:nvPicPr>
          <p:cNvPr id="940" name="Shape 940"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941" name="Shape 94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Shape 946"/>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1"/>
                </a:solidFill>
                <a:latin typeface="Calibri"/>
                <a:ea typeface="Calibri"/>
                <a:cs typeface="Calibri"/>
                <a:sym typeface="Calibri"/>
              </a:rPr>
              <a:t>DTC and Accountability Contact Update</a:t>
            </a:r>
            <a:endParaRPr dirty="0"/>
          </a:p>
        </p:txBody>
      </p:sp>
      <p:sp>
        <p:nvSpPr>
          <p:cNvPr id="947" name="Shape 947"/>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smtClean="0">
                <a:solidFill>
                  <a:schemeClr val="dk1"/>
                </a:solidFill>
                <a:latin typeface="Calibri" panose="020F0502020204030204" pitchFamily="34" charset="0"/>
              </a:rPr>
              <a:t>If </a:t>
            </a:r>
            <a:r>
              <a:rPr lang="en" sz="1800" dirty="0">
                <a:solidFill>
                  <a:schemeClr val="dk1"/>
                </a:solidFill>
                <a:latin typeface="Calibri" panose="020F0502020204030204" pitchFamily="34" charset="0"/>
              </a:rPr>
              <a:t>during the academic year the person appointed as district test coordinator changes, the district superintendent must notify </a:t>
            </a:r>
            <a:r>
              <a:rPr lang="en" sz="1800" dirty="0" smtClean="0">
                <a:solidFill>
                  <a:schemeClr val="dk1"/>
                </a:solidFill>
                <a:latin typeface="Calibri" panose="020F0502020204030204" pitchFamily="34" charset="0"/>
              </a:rPr>
              <a:t>the LODE</a:t>
            </a:r>
            <a:r>
              <a:rPr lang="en" sz="1800" dirty="0">
                <a:solidFill>
                  <a:schemeClr val="dk1"/>
                </a:solidFill>
                <a:latin typeface="Calibri" panose="020F0502020204030204" pitchFamily="34" charset="0"/>
              </a:rPr>
              <a:t>. The notification must be in writing and must be submitted within 15 days of the change in appointment.</a:t>
            </a:r>
            <a:endParaRPr sz="1800" dirty="0">
              <a:solidFill>
                <a:schemeClr val="dk1"/>
              </a:solidFill>
              <a:latin typeface="Calibri" panose="020F0502020204030204" pitchFamily="34" charset="0"/>
            </a:endParaRPr>
          </a:p>
          <a:p>
            <a:pPr marL="0" lvl="0" indent="0">
              <a:spcBef>
                <a:spcPts val="0"/>
              </a:spcBef>
              <a:spcAft>
                <a:spcPts val="0"/>
              </a:spcAft>
              <a:buNone/>
            </a:pPr>
            <a:endParaRPr dirty="0">
              <a:solidFill>
                <a:schemeClr val="dk1"/>
              </a:solidFill>
              <a:latin typeface="Calibri" panose="020F0502020204030204" pitchFamily="34" charset="0"/>
            </a:endParaRPr>
          </a:p>
          <a:p>
            <a:pPr marL="0" lvl="0" indent="0">
              <a:spcBef>
                <a:spcPts val="0"/>
              </a:spcBef>
              <a:spcAft>
                <a:spcPts val="0"/>
              </a:spcAft>
              <a:buNone/>
            </a:pPr>
            <a:r>
              <a:rPr lang="en" sz="1800" dirty="0">
                <a:solidFill>
                  <a:schemeClr val="dk1"/>
                </a:solidFill>
                <a:latin typeface="Calibri" panose="020F0502020204030204" pitchFamily="34" charset="0"/>
              </a:rPr>
              <a:t>Due to the secure nature of the data accessed by accountability contacts and district test coordinators, changes have been made to the submission process for any updates to DTC and accountability contacts:</a:t>
            </a:r>
            <a:endParaRPr sz="1800" dirty="0">
              <a:solidFill>
                <a:schemeClr val="dk1"/>
              </a:solidFill>
              <a:latin typeface="Calibri" panose="020F0502020204030204" pitchFamily="34" charset="0"/>
            </a:endParaRPr>
          </a:p>
          <a:p>
            <a:pPr marL="0" lvl="0" indent="0" rtl="0">
              <a:spcBef>
                <a:spcPts val="0"/>
              </a:spcBef>
              <a:spcAft>
                <a:spcPts val="0"/>
              </a:spcAft>
              <a:buNone/>
            </a:pPr>
            <a:endParaRPr dirty="0">
              <a:solidFill>
                <a:schemeClr val="dk1"/>
              </a:solidFill>
              <a:latin typeface="Calibri" panose="020F0502020204030204" pitchFamily="34" charset="0"/>
            </a:endParaRPr>
          </a:p>
          <a:p>
            <a:pPr marL="457200" lvl="0" indent="-317500" rtl="0">
              <a:spcBef>
                <a:spcPts val="0"/>
              </a:spcBef>
              <a:spcAft>
                <a:spcPts val="0"/>
              </a:spcAft>
              <a:buSzPts val="1400"/>
              <a:buChar char="●"/>
            </a:pPr>
            <a:r>
              <a:rPr lang="en" sz="1800" b="1" dirty="0">
                <a:latin typeface="Calibri" panose="020F0502020204030204" pitchFamily="34" charset="0"/>
              </a:rPr>
              <a:t>Superintendent signature now </a:t>
            </a:r>
            <a:r>
              <a:rPr lang="en" sz="1800" b="1" dirty="0" smtClean="0">
                <a:latin typeface="Calibri" panose="020F0502020204030204" pitchFamily="34" charset="0"/>
              </a:rPr>
              <a:t>required</a:t>
            </a:r>
          </a:p>
          <a:p>
            <a:pPr marL="457200" lvl="0" indent="-317500" rtl="0">
              <a:spcBef>
                <a:spcPts val="0"/>
              </a:spcBef>
              <a:spcAft>
                <a:spcPts val="0"/>
              </a:spcAft>
              <a:buSzPts val="1400"/>
              <a:buChar char="●"/>
            </a:pPr>
            <a:r>
              <a:rPr lang="en" sz="1800" b="1" dirty="0" smtClean="0">
                <a:latin typeface="Calibri" panose="020F0502020204030204" pitchFamily="34" charset="0"/>
              </a:rPr>
              <a:t>The </a:t>
            </a:r>
            <a:r>
              <a:rPr lang="en" sz="1800" b="1" u="sng" dirty="0" smtClean="0">
                <a:solidFill>
                  <a:schemeClr val="hlink"/>
                </a:solidFill>
                <a:latin typeface="Calibri" panose="020F0502020204030204" pitchFamily="34" charset="0"/>
                <a:hlinkClick r:id="rId3"/>
              </a:rPr>
              <a:t>DTC </a:t>
            </a:r>
            <a:r>
              <a:rPr lang="en" sz="1800" b="1" dirty="0" smtClean="0">
                <a:solidFill>
                  <a:schemeClr val="hlink"/>
                </a:solidFill>
                <a:latin typeface="Calibri" panose="020F0502020204030204" pitchFamily="34" charset="0"/>
                <a:hlinkClick r:id="rId3"/>
              </a:rPr>
              <a:t>and Accountability Contact </a:t>
            </a:r>
            <a:r>
              <a:rPr lang="en" sz="1800" b="1" dirty="0">
                <a:solidFill>
                  <a:schemeClr val="hlink"/>
                </a:solidFill>
                <a:latin typeface="Calibri" panose="020F0502020204030204" pitchFamily="34" charset="0"/>
                <a:hlinkClick r:id="rId3"/>
              </a:rPr>
              <a:t>Update Form</a:t>
            </a:r>
            <a:r>
              <a:rPr lang="en" sz="1800" b="1" dirty="0">
                <a:latin typeface="Calibri" panose="020F0502020204030204" pitchFamily="34" charset="0"/>
              </a:rPr>
              <a:t> must be submitted from the superintendent’s district email </a:t>
            </a:r>
            <a:r>
              <a:rPr lang="en" sz="1800" b="1" dirty="0" smtClean="0">
                <a:latin typeface="Calibri" panose="020F0502020204030204" pitchFamily="34" charset="0"/>
              </a:rPr>
              <a:t>account.</a:t>
            </a:r>
            <a:endParaRPr sz="1800" b="1" dirty="0">
              <a:latin typeface="Calibri" panose="020F0502020204030204" pitchFamily="34" charset="0"/>
            </a:endParaRPr>
          </a:p>
          <a:p>
            <a:pPr marL="0" lvl="0" indent="0" rtl="0">
              <a:spcBef>
                <a:spcPts val="0"/>
              </a:spcBef>
              <a:spcAft>
                <a:spcPts val="0"/>
              </a:spcAft>
              <a:buNone/>
            </a:pPr>
            <a:endParaRPr dirty="0">
              <a:latin typeface="Calibri" panose="020F0502020204030204" pitchFamily="34" charset="0"/>
            </a:endParaRPr>
          </a:p>
          <a:p>
            <a:pPr marL="0" lvl="0" indent="0" rtl="0">
              <a:spcBef>
                <a:spcPts val="0"/>
              </a:spcBef>
              <a:spcAft>
                <a:spcPts val="0"/>
              </a:spcAft>
              <a:buNone/>
            </a:pPr>
            <a:r>
              <a:rPr lang="en" sz="1800" dirty="0">
                <a:latin typeface="Calibri" panose="020F0502020204030204" pitchFamily="34" charset="0"/>
              </a:rPr>
              <a:t>The revised </a:t>
            </a:r>
            <a:r>
              <a:rPr lang="en" sz="1800" dirty="0" smtClean="0">
                <a:latin typeface="Calibri" panose="020F0502020204030204" pitchFamily="34" charset="0"/>
              </a:rPr>
              <a:t>DTC and Accountability Contact </a:t>
            </a:r>
            <a:r>
              <a:rPr lang="en" sz="1800" dirty="0">
                <a:latin typeface="Calibri" panose="020F0502020204030204" pitchFamily="34" charset="0"/>
              </a:rPr>
              <a:t>Update Form is </a:t>
            </a:r>
            <a:r>
              <a:rPr lang="en" sz="1800" dirty="0" smtClean="0">
                <a:latin typeface="Calibri" panose="020F0502020204030204" pitchFamily="34" charset="0"/>
              </a:rPr>
              <a:t>located </a:t>
            </a:r>
            <a:r>
              <a:rPr lang="en" sz="1800" dirty="0" smtClean="0">
                <a:solidFill>
                  <a:schemeClr val="dk1"/>
                </a:solidFill>
                <a:latin typeface="Calibri" panose="020F0502020204030204" pitchFamily="34" charset="0"/>
              </a:rPr>
              <a:t>under </a:t>
            </a:r>
            <a:r>
              <a:rPr lang="en" sz="1800" dirty="0">
                <a:solidFill>
                  <a:schemeClr val="dk1"/>
                </a:solidFill>
                <a:latin typeface="Calibri" panose="020F0502020204030204" pitchFamily="34" charset="0"/>
              </a:rPr>
              <a:t>the Resources + Forms section </a:t>
            </a:r>
            <a:r>
              <a:rPr lang="en" sz="1800" dirty="0">
                <a:latin typeface="Calibri" panose="020F0502020204030204" pitchFamily="34" charset="0"/>
              </a:rPr>
              <a:t>in the </a:t>
            </a:r>
            <a:r>
              <a:rPr lang="en" sz="1800" u="sng" dirty="0">
                <a:solidFill>
                  <a:schemeClr val="hlink"/>
                </a:solidFill>
                <a:latin typeface="Calibri" panose="020F0502020204030204" pitchFamily="34" charset="0"/>
              </a:rPr>
              <a:t>A</a:t>
            </a:r>
            <a:r>
              <a:rPr lang="en" sz="1800" u="sng" dirty="0" smtClean="0">
                <a:solidFill>
                  <a:schemeClr val="hlink"/>
                </a:solidFill>
                <a:latin typeface="Calibri" panose="020F0502020204030204" pitchFamily="34" charset="0"/>
                <a:hlinkClick r:id="rId4"/>
              </a:rPr>
              <a:t>ssessment Library</a:t>
            </a:r>
            <a:r>
              <a:rPr lang="en" sz="1800" dirty="0">
                <a:latin typeface="Calibri" panose="020F0502020204030204" pitchFamily="34" charset="0"/>
              </a:rPr>
              <a:t>.</a:t>
            </a:r>
            <a:endParaRPr sz="1800" dirty="0">
              <a:latin typeface="Calibri" panose="020F0502020204030204" pitchFamily="34" charset="0"/>
            </a:endParaRPr>
          </a:p>
          <a:p>
            <a:pPr marL="0" lvl="0" indent="0" rtl="0">
              <a:spcBef>
                <a:spcPts val="0"/>
              </a:spcBef>
              <a:spcAft>
                <a:spcPts val="0"/>
              </a:spcAft>
              <a:buNone/>
            </a:pPr>
            <a:endParaRPr sz="1800" dirty="0">
              <a:latin typeface="Calibri" panose="020F0502020204030204" pitchFamily="34" charset="0"/>
            </a:endParaRPr>
          </a:p>
          <a:p>
            <a:pPr marL="0" lvl="0" indent="0">
              <a:spcBef>
                <a:spcPts val="0"/>
              </a:spcBef>
              <a:spcAft>
                <a:spcPts val="0"/>
              </a:spcAft>
              <a:buNone/>
            </a:pPr>
            <a:endParaRPr sz="1800" dirty="0">
              <a:latin typeface="Calibri" panose="020F0502020204030204"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graphicFrame>
        <p:nvGraphicFramePr>
          <p:cNvPr id="952" name="Shape 952"/>
          <p:cNvGraphicFramePr/>
          <p:nvPr>
            <p:extLst>
              <p:ext uri="{D42A27DB-BD31-4B8C-83A1-F6EECF244321}">
                <p14:modId xmlns:p14="http://schemas.microsoft.com/office/powerpoint/2010/main" val="1240892545"/>
              </p:ext>
            </p:extLst>
          </p:nvPr>
        </p:nvGraphicFramePr>
        <p:xfrm>
          <a:off x="1540612" y="2101269"/>
          <a:ext cx="6062775" cy="2593340"/>
        </p:xfrm>
        <a:graphic>
          <a:graphicData uri="http://schemas.openxmlformats.org/drawingml/2006/table">
            <a:tbl>
              <a:tblPr>
                <a:noFill/>
                <a:tableStyleId>{D1335922-A8E4-4223-A236-3D3950AC9D48}</a:tableStyleId>
              </a:tblPr>
              <a:tblGrid>
                <a:gridCol w="1779000"/>
                <a:gridCol w="3097825"/>
                <a:gridCol w="1185950"/>
              </a:tblGrid>
              <a:tr h="286800">
                <a:tc>
                  <a:txBody>
                    <a:bodyPr/>
                    <a:lstStyle/>
                    <a:p>
                      <a:pPr marL="88900" marR="88900" lvl="0" indent="0" rtl="0">
                        <a:lnSpc>
                          <a:spcPct val="115000"/>
                        </a:lnSpc>
                        <a:spcBef>
                          <a:spcPts val="0"/>
                        </a:spcBef>
                        <a:spcAft>
                          <a:spcPts val="0"/>
                        </a:spcAft>
                        <a:buNone/>
                      </a:pPr>
                      <a:r>
                        <a:rPr lang="en" sz="1000" b="1" u="sng" dirty="0"/>
                        <a:t>Date</a:t>
                      </a:r>
                      <a:endParaRPr sz="1000" b="1" u="sng"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CCCC"/>
                    </a:solidFill>
                  </a:tcPr>
                </a:tc>
                <a:tc gridSpan="2">
                  <a:txBody>
                    <a:bodyPr/>
                    <a:lstStyle/>
                    <a:p>
                      <a:pPr marL="88900" marR="88900" lvl="0" indent="0" rtl="0">
                        <a:lnSpc>
                          <a:spcPct val="115000"/>
                        </a:lnSpc>
                        <a:spcBef>
                          <a:spcPts val="0"/>
                        </a:spcBef>
                        <a:spcAft>
                          <a:spcPts val="0"/>
                        </a:spcAft>
                        <a:buNone/>
                      </a:pPr>
                      <a:r>
                        <a:rPr lang="en" sz="1000" b="1" u="sng"/>
                        <a:t>Location</a:t>
                      </a:r>
                      <a:endParaRPr sz="1000" b="1" u="sng"/>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CCCCCC"/>
                    </a:solidFill>
                  </a:tcPr>
                </a:tc>
                <a:tc hMerge="1">
                  <a:txBody>
                    <a:bodyPr/>
                    <a:lstStyle/>
                    <a:p>
                      <a:endParaRPr lang="en-US"/>
                    </a:p>
                  </a:txBody>
                  <a:tcPr/>
                </a:tc>
              </a:tr>
              <a:tr h="412400">
                <a:tc>
                  <a:txBody>
                    <a:bodyPr/>
                    <a:lstStyle/>
                    <a:p>
                      <a:pPr marL="0" lvl="0" indent="0" rtl="0">
                        <a:lnSpc>
                          <a:spcPct val="115000"/>
                        </a:lnSpc>
                        <a:spcBef>
                          <a:spcPts val="0"/>
                        </a:spcBef>
                        <a:spcAft>
                          <a:spcPts val="0"/>
                        </a:spcAft>
                        <a:buNone/>
                      </a:pPr>
                      <a:r>
                        <a:rPr lang="en" sz="1000" b="1" dirty="0"/>
                        <a:t>Tuesday, January 30</a:t>
                      </a:r>
                      <a:endParaRPr sz="1000" b="1"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dirty="0"/>
                        <a:t>Claiborne Building</a:t>
                      </a:r>
                      <a:endParaRPr sz="1000" b="1" dirty="0"/>
                    </a:p>
                    <a:p>
                      <a:pPr marL="88900" marR="88900" lvl="0" indent="0" rtl="0">
                        <a:lnSpc>
                          <a:spcPct val="115000"/>
                        </a:lnSpc>
                        <a:spcBef>
                          <a:spcPts val="0"/>
                        </a:spcBef>
                        <a:spcAft>
                          <a:spcPts val="0"/>
                        </a:spcAft>
                        <a:buNone/>
                      </a:pPr>
                      <a:r>
                        <a:rPr lang="en" sz="1000" dirty="0"/>
                        <a:t>1201 N.3rd St. Baton Rouge, LA 70802</a:t>
                      </a:r>
                      <a:endParaRPr sz="1000"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a:t>Baton Rouge</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48025">
                <a:tc>
                  <a:txBody>
                    <a:bodyPr/>
                    <a:lstStyle/>
                    <a:p>
                      <a:pPr marL="0" lvl="0" indent="0" rtl="0">
                        <a:lnSpc>
                          <a:spcPct val="115000"/>
                        </a:lnSpc>
                        <a:spcBef>
                          <a:spcPts val="0"/>
                        </a:spcBef>
                        <a:spcAft>
                          <a:spcPts val="0"/>
                        </a:spcAft>
                        <a:buNone/>
                      </a:pPr>
                      <a:r>
                        <a:rPr lang="en" sz="1000" b="1"/>
                        <a:t>Thursday, February 1</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dirty="0"/>
                        <a:t>Jefferson Parish Public School Board</a:t>
                      </a:r>
                      <a:endParaRPr sz="1000" b="1" dirty="0"/>
                    </a:p>
                    <a:p>
                      <a:pPr marL="88900" marR="88900" lvl="0" indent="0" rtl="0">
                        <a:lnSpc>
                          <a:spcPct val="115000"/>
                        </a:lnSpc>
                        <a:spcBef>
                          <a:spcPts val="0"/>
                        </a:spcBef>
                        <a:spcAft>
                          <a:spcPts val="0"/>
                        </a:spcAft>
                        <a:buNone/>
                      </a:pPr>
                      <a:r>
                        <a:rPr lang="en" sz="1000" dirty="0"/>
                        <a:t>501 Manhattan Blvd. Harvey, LA 70058</a:t>
                      </a:r>
                      <a:endParaRPr sz="1000"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a:t>Harvey</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8025">
                <a:tc>
                  <a:txBody>
                    <a:bodyPr/>
                    <a:lstStyle/>
                    <a:p>
                      <a:pPr marL="0" lvl="0" indent="0" rtl="0">
                        <a:lnSpc>
                          <a:spcPct val="115000"/>
                        </a:lnSpc>
                        <a:spcBef>
                          <a:spcPts val="0"/>
                        </a:spcBef>
                        <a:spcAft>
                          <a:spcPts val="0"/>
                        </a:spcAft>
                        <a:buNone/>
                      </a:pPr>
                      <a:r>
                        <a:rPr lang="en" sz="1000" b="1"/>
                        <a:t>Wednesday, February 7</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dirty="0"/>
                        <a:t>Bayou Church</a:t>
                      </a:r>
                      <a:endParaRPr sz="1000" b="1" dirty="0"/>
                    </a:p>
                    <a:p>
                      <a:pPr marL="88900" marR="88900" lvl="0" indent="0" rtl="0">
                        <a:lnSpc>
                          <a:spcPct val="115000"/>
                        </a:lnSpc>
                        <a:spcBef>
                          <a:spcPts val="0"/>
                        </a:spcBef>
                        <a:spcAft>
                          <a:spcPts val="0"/>
                        </a:spcAft>
                        <a:buNone/>
                      </a:pPr>
                      <a:r>
                        <a:rPr lang="en" sz="1000" dirty="0"/>
                        <a:t>2234 Kaliste Saloom Rd. Lafayette, LA 70508</a:t>
                      </a:r>
                      <a:endParaRPr sz="1000"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a:t>Lafayette</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65431">
                <a:tc>
                  <a:txBody>
                    <a:bodyPr/>
                    <a:lstStyle/>
                    <a:p>
                      <a:pPr marL="0" lvl="0" indent="0" rtl="0">
                        <a:lnSpc>
                          <a:spcPct val="115000"/>
                        </a:lnSpc>
                        <a:spcBef>
                          <a:spcPts val="0"/>
                        </a:spcBef>
                        <a:spcAft>
                          <a:spcPts val="0"/>
                        </a:spcAft>
                        <a:buNone/>
                      </a:pPr>
                      <a:r>
                        <a:rPr lang="en" sz="1000" b="1"/>
                        <a:t>Thursday, February 8</a:t>
                      </a:r>
                      <a:endParaRPr sz="1000" b="1"/>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dirty="0"/>
                        <a:t>Trinity Methodist Church</a:t>
                      </a:r>
                      <a:endParaRPr sz="1000" b="1" dirty="0"/>
                    </a:p>
                    <a:p>
                      <a:pPr marL="88900" marR="88900" lvl="0" indent="0" rtl="0">
                        <a:lnSpc>
                          <a:spcPct val="115000"/>
                        </a:lnSpc>
                        <a:spcBef>
                          <a:spcPts val="0"/>
                        </a:spcBef>
                        <a:spcAft>
                          <a:spcPts val="0"/>
                        </a:spcAft>
                        <a:buNone/>
                      </a:pPr>
                      <a:r>
                        <a:rPr lang="en" sz="1000" dirty="0"/>
                        <a:t>1000 Woodward Ave. Ruston, LA 71270</a:t>
                      </a:r>
                      <a:endParaRPr sz="1000"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88900" marR="88900" lvl="0" indent="0" rtl="0">
                        <a:lnSpc>
                          <a:spcPct val="115000"/>
                        </a:lnSpc>
                        <a:spcBef>
                          <a:spcPts val="0"/>
                        </a:spcBef>
                        <a:spcAft>
                          <a:spcPts val="0"/>
                        </a:spcAft>
                        <a:buNone/>
                      </a:pPr>
                      <a:r>
                        <a:rPr lang="en" sz="1000" b="1" dirty="0"/>
                        <a:t>Ruston</a:t>
                      </a:r>
                      <a:endParaRPr sz="1000" b="1" dirty="0"/>
                    </a:p>
                  </a:txBody>
                  <a:tcPr marL="63500" marR="63500" marT="101600" marB="10160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953" name="Shape 953"/>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January/February Collaboration</a:t>
            </a:r>
            <a:endParaRPr sz="3200"/>
          </a:p>
        </p:txBody>
      </p:sp>
      <p:sp>
        <p:nvSpPr>
          <p:cNvPr id="954" name="Shape 954"/>
          <p:cNvSpPr txBox="1">
            <a:spLocks noGrp="1"/>
          </p:cNvSpPr>
          <p:nvPr>
            <p:ph type="body" idx="1"/>
          </p:nvPr>
        </p:nvSpPr>
        <p:spPr>
          <a:xfrm>
            <a:off x="196150" y="970611"/>
            <a:ext cx="8825100" cy="1548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600" dirty="0"/>
              <a:t>Sessions at the January/February Supervisor and Principal Collaborations will focus on topics relevant to school system leaders including but not limited to accountability, school system planning, content area instruction, assessment, early childhood, and data systems.  Registration closes January 19, 2018 in Wisdomwhere, and the overview documents are</a:t>
            </a:r>
            <a:r>
              <a:rPr lang="en" sz="1600" dirty="0">
                <a:hlinkClick r:id="rId3"/>
              </a:rPr>
              <a:t> </a:t>
            </a:r>
            <a:r>
              <a:rPr lang="en" sz="1600" dirty="0">
                <a:solidFill>
                  <a:schemeClr val="hlink"/>
                </a:solidFill>
                <a:hlinkClick r:id="rId3"/>
              </a:rPr>
              <a:t>posted</a:t>
            </a:r>
            <a:r>
              <a:rPr lang="en" sz="1600" dirty="0"/>
              <a:t> on the website.</a:t>
            </a:r>
            <a:endParaRPr sz="1600" dirty="0"/>
          </a:p>
          <a:p>
            <a:pPr marL="0" lvl="0" indent="0" rtl="0">
              <a:lnSpc>
                <a:spcPct val="100000"/>
              </a:lnSpc>
              <a:spcBef>
                <a:spcPts val="0"/>
              </a:spcBef>
              <a:spcAft>
                <a:spcPts val="0"/>
              </a:spcAft>
              <a:buNone/>
            </a:pPr>
            <a:endParaRPr sz="16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a:p>
        </p:txBody>
      </p:sp>
      <p:sp>
        <p:nvSpPr>
          <p:cNvPr id="961" name="Shape 961"/>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a:p>
        </p:txBody>
      </p:sp>
      <p:sp>
        <p:nvSpPr>
          <p:cNvPr id="967" name="Shape 967"/>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dirty="0">
                <a:solidFill>
                  <a:schemeClr val="dk1"/>
                </a:solidFill>
                <a:latin typeface="Calibri"/>
                <a:ea typeface="Calibri"/>
                <a:cs typeface="Calibri"/>
                <a:sym typeface="Calibri"/>
              </a:rPr>
              <a:t>Monthly Educational Technology Calls</a:t>
            </a:r>
            <a:endParaRPr dirty="0"/>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dirty="0">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dirty="0">
                <a:solidFill>
                  <a:schemeClr val="dk1"/>
                </a:solidFill>
                <a:latin typeface="Calibri"/>
                <a:ea typeface="Calibri"/>
                <a:cs typeface="Calibri"/>
                <a:sym typeface="Calibri"/>
              </a:rPr>
              <a:t>Assessment@</a:t>
            </a:r>
            <a:endParaRPr dirty="0"/>
          </a:p>
          <a:p>
            <a:pPr marL="0" marR="0" lvl="0" indent="0" algn="l" rtl="0">
              <a:lnSpc>
                <a:spcPct val="100000"/>
              </a:lnSpc>
              <a:spcBef>
                <a:spcPts val="0"/>
              </a:spcBef>
              <a:spcAft>
                <a:spcPts val="0"/>
              </a:spcAft>
              <a:buClr>
                <a:schemeClr val="dk1"/>
              </a:buClr>
              <a:buSzPts val="3200"/>
              <a:buFont typeface="Arial"/>
              <a:buNone/>
            </a:pPr>
            <a:r>
              <a:rPr lang="en" sz="1600" b="0" i="0" u="none" strike="noStrike" cap="none" dirty="0">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dirty="0">
                <a:solidFill>
                  <a:schemeClr val="hlink"/>
                </a:solidFill>
                <a:latin typeface="Calibri"/>
                <a:ea typeface="Calibri"/>
                <a:cs typeface="Calibri"/>
                <a:sym typeface="Calibri"/>
                <a:hlinkClick r:id="rId3"/>
              </a:rPr>
              <a:t>assessment@la.gov</a:t>
            </a:r>
            <a:r>
              <a:rPr lang="en" sz="16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200"/>
              </a:spcBef>
              <a:spcAft>
                <a:spcPts val="0"/>
              </a:spcAft>
              <a:buClr>
                <a:schemeClr val="dk1"/>
              </a:buClr>
              <a:buSzPts val="3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dirty="0">
                <a:solidFill>
                  <a:schemeClr val="dk1"/>
                </a:solidFill>
                <a:latin typeface="Calibri"/>
                <a:ea typeface="Calibri"/>
                <a:cs typeface="Calibri"/>
                <a:sym typeface="Calibri"/>
              </a:rPr>
              <a:t>Assessment Hotline </a:t>
            </a:r>
            <a:endParaRPr dirty="0"/>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dirty="0">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dirty="0"/>
          </a:p>
          <a:p>
            <a:pPr marL="0" marR="0" lvl="0" indent="0" algn="l" rtl="0">
              <a:lnSpc>
                <a:spcPct val="100000"/>
              </a:lnSpc>
              <a:spcBef>
                <a:spcPts val="200"/>
              </a:spcBef>
              <a:spcAft>
                <a:spcPts val="0"/>
              </a:spcAft>
              <a:buClr>
                <a:schemeClr val="dk1"/>
              </a:buClr>
              <a:buSzPts val="32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dirty="0" smtClean="0">
                <a:solidFill>
                  <a:schemeClr val="dk1"/>
                </a:solidFill>
                <a:latin typeface="Calibri"/>
                <a:ea typeface="Calibri"/>
                <a:cs typeface="Calibri"/>
                <a:sym typeface="Calibri"/>
              </a:rPr>
              <a:t>EdTech@</a:t>
            </a:r>
            <a:endParaRPr lang="en" dirty="0"/>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dirty="0" smtClean="0">
                <a:solidFill>
                  <a:schemeClr val="dk1"/>
                </a:solidFill>
                <a:latin typeface="Calibri"/>
                <a:ea typeface="Calibri"/>
                <a:cs typeface="Calibri"/>
                <a:sym typeface="Calibri"/>
              </a:rPr>
              <a:t>All </a:t>
            </a:r>
            <a:r>
              <a:rPr lang="en" sz="1600" b="0" i="0" u="none" strike="noStrike" cap="none" dirty="0">
                <a:solidFill>
                  <a:schemeClr val="dk1"/>
                </a:solidFill>
                <a:latin typeface="Calibri"/>
                <a:ea typeface="Calibri"/>
                <a:cs typeface="Calibri"/>
                <a:sym typeface="Calibri"/>
              </a:rPr>
              <a:t>stakeholders are encouraged to email technology readiness questions and/or concerns to </a:t>
            </a:r>
            <a:r>
              <a:rPr lang="en" sz="1600" b="0" i="0" u="sng" strike="noStrike" cap="none" dirty="0">
                <a:solidFill>
                  <a:schemeClr val="hlink"/>
                </a:solidFill>
                <a:latin typeface="Calibri"/>
                <a:ea typeface="Calibri"/>
                <a:cs typeface="Calibri"/>
                <a:sym typeface="Calibri"/>
                <a:hlinkClick r:id="rId4"/>
              </a:rPr>
              <a:t>edtech@la.gov</a:t>
            </a:r>
            <a:r>
              <a:rPr lang="en" sz="16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640"/>
              </a:spcBef>
              <a:spcAft>
                <a:spcPts val="0"/>
              </a:spcAft>
              <a:buClr>
                <a:schemeClr val="dk1"/>
              </a:buClr>
              <a:buSzPts val="32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Assessments Customer Service</a:t>
            </a:r>
            <a:endParaRPr sz="3200"/>
          </a:p>
        </p:txBody>
      </p:sp>
      <p:sp>
        <p:nvSpPr>
          <p:cNvPr id="973" name="Shape 973"/>
          <p:cNvSpPr txBox="1">
            <a:spLocks noGrp="1"/>
          </p:cNvSpPr>
          <p:nvPr>
            <p:ph type="body" idx="1"/>
          </p:nvPr>
        </p:nvSpPr>
        <p:spPr>
          <a:xfrm>
            <a:off x="152400" y="2160517"/>
            <a:ext cx="5621219" cy="1559615"/>
          </a:xfrm>
          <a:prstGeom prst="rect">
            <a:avLst/>
          </a:prstGeom>
        </p:spPr>
        <p:txBody>
          <a:bodyPr spcFirstLastPara="1" wrap="square" lIns="91425" tIns="91425" rIns="91425" bIns="91425" anchor="t" anchorCtr="0">
            <a:noAutofit/>
          </a:bodyPr>
          <a:lstStyle/>
          <a:p>
            <a:pPr marL="52388" lvl="0" indent="0">
              <a:spcBef>
                <a:spcPts val="640"/>
              </a:spcBef>
              <a:spcAft>
                <a:spcPts val="0"/>
              </a:spcAft>
              <a:buNone/>
            </a:pPr>
            <a:r>
              <a:rPr lang="en-US" sz="1800" dirty="0" smtClean="0"/>
              <a:t>The Assessments Customer Service Contact Information has been posted to the </a:t>
            </a:r>
            <a:r>
              <a:rPr lang="en-US" sz="1800" dirty="0" smtClean="0">
                <a:hlinkClick r:id="rId3"/>
              </a:rPr>
              <a:t>Assessment Library</a:t>
            </a:r>
            <a:r>
              <a:rPr lang="en-US" sz="1800" dirty="0" smtClean="0"/>
              <a:t>.  This provides all </a:t>
            </a:r>
            <a:r>
              <a:rPr lang="en-US" sz="1800" dirty="0" smtClean="0"/>
              <a:t>customer service </a:t>
            </a:r>
            <a:r>
              <a:rPr lang="en-US" sz="1800" dirty="0" smtClean="0"/>
              <a:t>contact information for all assessments.</a:t>
            </a:r>
            <a:endParaRPr sz="1800" dirty="0"/>
          </a:p>
        </p:txBody>
      </p:sp>
      <p:pic>
        <p:nvPicPr>
          <p:cNvPr id="2" name="Picture 1"/>
          <p:cNvPicPr>
            <a:picLocks noChangeAspect="1"/>
          </p:cNvPicPr>
          <p:nvPr/>
        </p:nvPicPr>
        <p:blipFill>
          <a:blip r:embed="rId4"/>
          <a:stretch>
            <a:fillRect/>
          </a:stretch>
        </p:blipFill>
        <p:spPr>
          <a:xfrm>
            <a:off x="5926019" y="971550"/>
            <a:ext cx="3065581" cy="3937551"/>
          </a:xfrm>
          <a:prstGeom prst="rect">
            <a:avLst/>
          </a:prstGeo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pic>
        <p:nvPicPr>
          <p:cNvPr id="978" name="Shape 97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79" name="Shape 97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ACT Match/No Match Lists</a:t>
            </a:r>
            <a:endParaRPr sz="3000"/>
          </a:p>
        </p:txBody>
      </p:sp>
      <p:sp>
        <p:nvSpPr>
          <p:cNvPr id="301" name="Shape 301"/>
          <p:cNvSpPr txBox="1">
            <a:spLocks noGrp="1"/>
          </p:cNvSpPr>
          <p:nvPr>
            <p:ph type="body" idx="1"/>
          </p:nvPr>
        </p:nvSpPr>
        <p:spPr>
          <a:xfrm>
            <a:off x="457200" y="933975"/>
            <a:ext cx="8229600" cy="3698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1800" dirty="0"/>
              <a:t>The annual </a:t>
            </a:r>
            <a:r>
              <a:rPr lang="en" sz="1800" b="1" i="1" dirty="0"/>
              <a:t>ACT Match/No match Lists</a:t>
            </a:r>
            <a:r>
              <a:rPr lang="en" sz="1800" dirty="0"/>
              <a:t> will be distributed to schools and systems via secure ftp the week of January 15th. </a:t>
            </a:r>
            <a:endParaRPr sz="1800" dirty="0"/>
          </a:p>
          <a:p>
            <a:pPr marL="457200" lvl="0" indent="-342900" rtl="0">
              <a:spcBef>
                <a:spcPts val="640"/>
              </a:spcBef>
              <a:spcAft>
                <a:spcPts val="0"/>
              </a:spcAft>
              <a:buSzPts val="1800"/>
              <a:buChar char="•"/>
            </a:pPr>
            <a:r>
              <a:rPr lang="en" sz="1800" dirty="0"/>
              <a:t>The </a:t>
            </a:r>
            <a:r>
              <a:rPr lang="en" sz="1800" b="1" i="1" dirty="0"/>
              <a:t>ACT Match List</a:t>
            </a:r>
            <a:r>
              <a:rPr lang="en" sz="1800" dirty="0"/>
              <a:t> provides names of students in grade 12 who already have an ACT score and can only be retested in spring at the expense of the school or system.  </a:t>
            </a:r>
            <a:endParaRPr sz="1800" dirty="0"/>
          </a:p>
          <a:p>
            <a:pPr marL="457200" lvl="0" indent="-342900" rtl="0">
              <a:spcBef>
                <a:spcPts val="0"/>
              </a:spcBef>
              <a:spcAft>
                <a:spcPts val="0"/>
              </a:spcAft>
              <a:buSzPts val="1800"/>
              <a:buChar char="•"/>
            </a:pPr>
            <a:r>
              <a:rPr lang="en" sz="1800" dirty="0"/>
              <a:t>The </a:t>
            </a:r>
            <a:r>
              <a:rPr lang="en" sz="1800" b="1" i="1" dirty="0"/>
              <a:t>ACT No Match list</a:t>
            </a:r>
            <a:r>
              <a:rPr lang="en" sz="1800" dirty="0"/>
              <a:t> provides names of students in grade 12 for whom the state does not have an ACT score, and should be tested.  A zero will be applied to the ACT index portion of the school performance score for any student on this list who does not test.</a:t>
            </a:r>
            <a:endParaRPr sz="1800" dirty="0"/>
          </a:p>
          <a:p>
            <a:pPr marL="457200" lvl="0" indent="-342900" rtl="0">
              <a:spcBef>
                <a:spcPts val="0"/>
              </a:spcBef>
              <a:spcAft>
                <a:spcPts val="0"/>
              </a:spcAft>
              <a:buSzPts val="1800"/>
              <a:buChar char="•"/>
            </a:pPr>
            <a:r>
              <a:rPr lang="en" sz="1800" dirty="0"/>
              <a:t>The only students who are exempted from ACT testing are those who </a:t>
            </a:r>
            <a:r>
              <a:rPr lang="en" sz="1800" dirty="0" smtClean="0"/>
              <a:t>participate </a:t>
            </a:r>
            <a:r>
              <a:rPr lang="en" sz="1800" dirty="0"/>
              <a:t>in LAA 1 or LEAP connect assessment.</a:t>
            </a:r>
            <a:endParaRPr sz="1800" dirty="0"/>
          </a:p>
          <a:p>
            <a:pPr marL="457200" lvl="0" indent="-342900" rtl="0">
              <a:spcBef>
                <a:spcPts val="0"/>
              </a:spcBef>
              <a:spcAft>
                <a:spcPts val="0"/>
              </a:spcAft>
              <a:buSzPts val="1800"/>
              <a:buChar char="•"/>
            </a:pPr>
            <a:r>
              <a:rPr lang="en" sz="1800" dirty="0"/>
              <a:t>ACT scores for these students can be updated during data certification in August.  Please do not submit requests for changes at this time.</a:t>
            </a:r>
            <a:endParaRPr sz="1800" dirty="0"/>
          </a:p>
          <a:p>
            <a:pPr marL="342900" lvl="0" indent="1079500">
              <a:spcBef>
                <a:spcPts val="640"/>
              </a:spcBef>
              <a:spcAft>
                <a:spcPts val="0"/>
              </a:spcAft>
              <a:buNone/>
            </a:pPr>
            <a:endParaRP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aphicFrame>
        <p:nvGraphicFramePr>
          <p:cNvPr id="984" name="Shape 984"/>
          <p:cNvGraphicFramePr/>
          <p:nvPr>
            <p:extLst>
              <p:ext uri="{D42A27DB-BD31-4B8C-83A1-F6EECF244321}">
                <p14:modId xmlns:p14="http://schemas.microsoft.com/office/powerpoint/2010/main" val="4059959484"/>
              </p:ext>
            </p:extLst>
          </p:nvPr>
        </p:nvGraphicFramePr>
        <p:xfrm>
          <a:off x="755374" y="1106990"/>
          <a:ext cx="7716513" cy="3048080"/>
        </p:xfrm>
        <a:graphic>
          <a:graphicData uri="http://schemas.openxmlformats.org/drawingml/2006/table">
            <a:tbl>
              <a:tblPr firstRow="1" bandRow="1">
                <a:noFill/>
                <a:tableStyleId>{03E2DD98-D692-4480-B29D-A6DF1C53DD1D}</a:tableStyleId>
              </a:tblPr>
              <a:tblGrid>
                <a:gridCol w="1656522"/>
                <a:gridCol w="6059991"/>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dirty="0"/>
                        <a:t>Key Dates</a:t>
                      </a:r>
                      <a:endParaRPr dirty="0"/>
                    </a:p>
                  </a:txBody>
                  <a:tcPr marL="91450" marR="91450" marT="34300" marB="34300"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Action</a:t>
                      </a:r>
                      <a:endParaRPr/>
                    </a:p>
                  </a:txBody>
                  <a:tcPr marL="91450" marR="91450" marT="34300" marB="34300"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6475">
                <a:tc>
                  <a:txBody>
                    <a:bodyPr/>
                    <a:lstStyle/>
                    <a:p>
                      <a:pPr marL="0" marR="0" lvl="0" indent="0" algn="l" rtl="0">
                        <a:lnSpc>
                          <a:spcPct val="100000"/>
                        </a:lnSpc>
                        <a:spcBef>
                          <a:spcPts val="0"/>
                        </a:spcBef>
                        <a:spcAft>
                          <a:spcPts val="0"/>
                        </a:spcAft>
                        <a:buNone/>
                      </a:pPr>
                      <a:r>
                        <a:rPr lang="en" b="1" dirty="0"/>
                        <a:t>January</a:t>
                      </a:r>
                      <a:endParaRPr b="1" dirty="0"/>
                    </a:p>
                  </a:txBody>
                  <a:tcPr marL="91450" marR="91450" marT="34300" marB="34300"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lvl="0" indent="0" rtl="0">
                        <a:spcBef>
                          <a:spcPts val="0"/>
                        </a:spcBef>
                        <a:spcAft>
                          <a:spcPts val="0"/>
                        </a:spcAft>
                        <a:buNone/>
                      </a:pPr>
                      <a:r>
                        <a:rPr lang="en" dirty="0"/>
                        <a:t>Train STCs for ELPT and LEAP </a:t>
                      </a:r>
                      <a:r>
                        <a:rPr lang="en" dirty="0" smtClean="0"/>
                        <a:t>Connect</a:t>
                      </a:r>
                    </a:p>
                    <a:p>
                      <a:pPr marL="0" lvl="0" indent="0" rtl="0">
                        <a:spcBef>
                          <a:spcPts val="0"/>
                        </a:spcBef>
                        <a:spcAft>
                          <a:spcPts val="0"/>
                        </a:spcAft>
                        <a:buNone/>
                      </a:pPr>
                      <a:r>
                        <a:rPr lang="en" dirty="0" smtClean="0"/>
                        <a:t>Students and teachers must use the ELPT and LEAP Connect OTT prior</a:t>
                      </a:r>
                      <a:r>
                        <a:rPr lang="en" baseline="0" dirty="0" smtClean="0"/>
                        <a:t> to testing</a:t>
                      </a:r>
                    </a:p>
                    <a:p>
                      <a:pPr marL="0" lvl="0" indent="0" rtl="0">
                        <a:spcBef>
                          <a:spcPts val="0"/>
                        </a:spcBef>
                        <a:spcAft>
                          <a:spcPts val="0"/>
                        </a:spcAft>
                        <a:buNone/>
                      </a:pPr>
                      <a:r>
                        <a:rPr lang="en" baseline="0" dirty="0" smtClean="0"/>
                        <a:t>Use LEAP 2025 Practice Test resources to make district and s</a:t>
                      </a:r>
                      <a:r>
                        <a:rPr lang="en-US" baseline="0" dirty="0" err="1" smtClean="0"/>
                        <a:t>chool</a:t>
                      </a:r>
                      <a:r>
                        <a:rPr lang="en-US" baseline="0" dirty="0" smtClean="0"/>
                        <a:t> </a:t>
                      </a:r>
                      <a:r>
                        <a:rPr lang="en" baseline="0" dirty="0" smtClean="0"/>
                        <a:t>planning decisions</a:t>
                      </a:r>
                      <a:endParaRPr dirty="0"/>
                    </a:p>
                  </a:txBody>
                  <a:tcPr marL="91450" marR="91450" marT="34300" marB="34300"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US" b="1" dirty="0" smtClean="0"/>
                        <a:t>Week of January 15</a:t>
                      </a:r>
                      <a:endParaRPr b="1" dirty="0"/>
                    </a:p>
                  </a:txBody>
                  <a:tcPr marL="91450" marR="91450" marT="34300" marB="34300" anchor="ctr">
                    <a:lnL w="12700" cap="flat" cmpd="sng">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dirty="0" smtClean="0"/>
                        <a:t>Use</a:t>
                      </a:r>
                      <a:r>
                        <a:rPr lang="en-US" baseline="0" dirty="0" smtClean="0"/>
                        <a:t> the ACT Match/No Match list to determine which students need to take the ACT</a:t>
                      </a:r>
                    </a:p>
                    <a:p>
                      <a:pPr marL="0" marR="0" lvl="0" indent="0" algn="l" rtl="0">
                        <a:lnSpc>
                          <a:spcPct val="100000"/>
                        </a:lnSpc>
                        <a:spcBef>
                          <a:spcPts val="0"/>
                        </a:spcBef>
                        <a:spcAft>
                          <a:spcPts val="0"/>
                        </a:spcAft>
                        <a:buClr>
                          <a:srgbClr val="000000"/>
                        </a:buClr>
                        <a:buSzPts val="1400"/>
                        <a:buFont typeface="Arial"/>
                        <a:buNone/>
                      </a:pPr>
                      <a:r>
                        <a:rPr lang="en-US" baseline="0" dirty="0" smtClean="0"/>
                        <a:t>Distribute fall high school LEAP 2025 score reports</a:t>
                      </a:r>
                      <a:endParaRPr dirty="0"/>
                    </a:p>
                  </a:txBody>
                  <a:tcPr marL="91450" marR="91450" marT="34300" marB="34300" anchor="ctr">
                    <a:lnL w="9525"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b="1" u="none" strike="noStrike" cap="none" dirty="0"/>
                        <a:t>January/February</a:t>
                      </a:r>
                      <a:endParaRPr b="1" dirty="0"/>
                    </a:p>
                  </a:txBody>
                  <a:tcPr marL="91450" marR="91450" marT="34300" marB="34300" anchor="ctr">
                    <a:lnL w="12700"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u="none" strike="noStrike" cap="none" dirty="0"/>
                        <a:t>Plan to attend January/February Collaboration Events</a:t>
                      </a:r>
                      <a:endParaRPr dirty="0"/>
                    </a:p>
                    <a:p>
                      <a:pPr marL="457200" marR="0" lvl="0" indent="-317500" algn="l" rtl="0">
                        <a:lnSpc>
                          <a:spcPct val="100000"/>
                        </a:lnSpc>
                        <a:spcBef>
                          <a:spcPts val="0"/>
                        </a:spcBef>
                        <a:spcAft>
                          <a:spcPts val="0"/>
                        </a:spcAft>
                        <a:buClr>
                          <a:srgbClr val="000000"/>
                        </a:buClr>
                        <a:buSzPts val="1400"/>
                        <a:buFont typeface="Arial"/>
                        <a:buChar char="●"/>
                      </a:pPr>
                      <a:r>
                        <a:rPr lang="en" u="none" strike="noStrike" cap="none" dirty="0"/>
                        <a:t>January 30: Baton Rouge</a:t>
                      </a:r>
                      <a:endParaRPr dirty="0"/>
                    </a:p>
                    <a:p>
                      <a:pPr marL="457200" marR="0" lvl="0" indent="-317500" algn="l" rtl="0">
                        <a:lnSpc>
                          <a:spcPct val="100000"/>
                        </a:lnSpc>
                        <a:spcBef>
                          <a:spcPts val="0"/>
                        </a:spcBef>
                        <a:spcAft>
                          <a:spcPts val="0"/>
                        </a:spcAft>
                        <a:buClr>
                          <a:srgbClr val="000000"/>
                        </a:buClr>
                        <a:buSzPts val="1400"/>
                        <a:buFont typeface="Arial"/>
                        <a:buChar char="●"/>
                      </a:pPr>
                      <a:r>
                        <a:rPr lang="en" u="none" strike="noStrike" cap="none" dirty="0"/>
                        <a:t>February 1: Jefferson</a:t>
                      </a:r>
                      <a:endParaRPr dirty="0"/>
                    </a:p>
                    <a:p>
                      <a:pPr marL="457200" marR="0" lvl="0" indent="-317500" algn="l" rtl="0">
                        <a:lnSpc>
                          <a:spcPct val="100000"/>
                        </a:lnSpc>
                        <a:spcBef>
                          <a:spcPts val="0"/>
                        </a:spcBef>
                        <a:spcAft>
                          <a:spcPts val="0"/>
                        </a:spcAft>
                        <a:buClr>
                          <a:srgbClr val="000000"/>
                        </a:buClr>
                        <a:buSzPts val="1400"/>
                        <a:buFont typeface="Arial"/>
                        <a:buChar char="●"/>
                      </a:pPr>
                      <a:r>
                        <a:rPr lang="en" u="none" strike="noStrike" cap="none" dirty="0"/>
                        <a:t>February 7: Lafayette</a:t>
                      </a:r>
                      <a:endParaRPr dirty="0"/>
                    </a:p>
                    <a:p>
                      <a:pPr marL="457200" marR="0" lvl="0" indent="-317500" algn="l" rtl="0">
                        <a:lnSpc>
                          <a:spcPct val="100000"/>
                        </a:lnSpc>
                        <a:spcBef>
                          <a:spcPts val="0"/>
                        </a:spcBef>
                        <a:spcAft>
                          <a:spcPts val="0"/>
                        </a:spcAft>
                        <a:buClr>
                          <a:srgbClr val="000000"/>
                        </a:buClr>
                        <a:buSzPts val="1400"/>
                        <a:buFont typeface="Arial"/>
                        <a:buChar char="●"/>
                      </a:pPr>
                      <a:r>
                        <a:rPr lang="en" u="none" strike="noStrike" cap="none" dirty="0"/>
                        <a:t>February 8: Ruston</a:t>
                      </a:r>
                      <a:endParaRPr dirty="0"/>
                    </a:p>
                  </a:txBody>
                  <a:tcPr marL="91450" marR="91450" marT="34300" marB="34300" anchor="ctr">
                    <a:lnL w="9525"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985" name="Shape 985"/>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a:p>
        </p:txBody>
      </p:sp>
      <p:sp>
        <p:nvSpPr>
          <p:cNvPr id="986" name="Shape 986"/>
          <p:cNvSpPr txBox="1"/>
          <p:nvPr/>
        </p:nvSpPr>
        <p:spPr>
          <a:xfrm>
            <a:off x="639874" y="4354950"/>
            <a:ext cx="8610600" cy="50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dirty="0" smtClean="0">
                <a:solidFill>
                  <a:schemeClr val="dk1"/>
                </a:solidFill>
                <a:latin typeface="Calibri"/>
                <a:ea typeface="Calibri"/>
                <a:cs typeface="Calibri"/>
                <a:sym typeface="Calibri"/>
              </a:rPr>
              <a:t>Next </a:t>
            </a:r>
            <a:r>
              <a:rPr lang="en" sz="1800" b="1" i="0" u="none" strike="noStrike" cap="none" dirty="0">
                <a:solidFill>
                  <a:schemeClr val="dk1"/>
                </a:solidFill>
                <a:latin typeface="Calibri"/>
                <a:ea typeface="Calibri"/>
                <a:cs typeface="Calibri"/>
                <a:sym typeface="Calibri"/>
              </a:rPr>
              <a:t>Assessment and Accountability Monthly Call:</a:t>
            </a:r>
            <a:r>
              <a:rPr lang="en" sz="1800" b="0" i="0" u="none" strike="noStrike" cap="none" dirty="0">
                <a:solidFill>
                  <a:schemeClr val="dk1"/>
                </a:solidFill>
                <a:latin typeface="Calibri"/>
                <a:ea typeface="Calibri"/>
                <a:cs typeface="Calibri"/>
                <a:sym typeface="Calibri"/>
              </a:rPr>
              <a:t> </a:t>
            </a:r>
            <a:r>
              <a:rPr lang="en" sz="1800" dirty="0">
                <a:solidFill>
                  <a:schemeClr val="dk1"/>
                </a:solidFill>
                <a:latin typeface="Calibri"/>
                <a:ea typeface="Calibri"/>
                <a:cs typeface="Calibri"/>
                <a:sym typeface="Calibri"/>
              </a:rPr>
              <a:t>February 20, </a:t>
            </a:r>
            <a:r>
              <a:rPr lang="en" sz="1800" b="0" i="0" u="none" strike="noStrike" cap="none" dirty="0">
                <a:solidFill>
                  <a:schemeClr val="dk1"/>
                </a:solidFill>
                <a:latin typeface="Calibri"/>
                <a:ea typeface="Calibri"/>
                <a:cs typeface="Calibri"/>
                <a:sym typeface="Calibri"/>
              </a:rPr>
              <a:t>2018 </a:t>
            </a: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Shape 31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13" name="Shape 31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2018-2019 Assessment Calendar</a:t>
            </a:r>
            <a:endParaRPr sz="2800" b="0" i="0" u="none" strike="noStrike" cap="none">
              <a:solidFill>
                <a:srgbClr val="333333"/>
              </a:solidFill>
              <a:latin typeface="Calibri"/>
              <a:ea typeface="Calibri"/>
              <a:cs typeface="Calibri"/>
              <a:sym typeface="Calibri"/>
            </a:endParaRPr>
          </a:p>
        </p:txBody>
      </p:sp>
      <p:sp>
        <p:nvSpPr>
          <p:cNvPr id="320" name="Shape 320"/>
          <p:cNvSpPr txBox="1">
            <a:spLocks noGrp="1"/>
          </p:cNvSpPr>
          <p:nvPr>
            <p:ph type="body" idx="1"/>
          </p:nvPr>
        </p:nvSpPr>
        <p:spPr>
          <a:xfrm>
            <a:off x="271194" y="1792940"/>
            <a:ext cx="3572400" cy="202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The Department released the </a:t>
            </a:r>
            <a:r>
              <a:rPr lang="en" sz="1600" b="0" i="0" u="sng" strike="noStrike" cap="none">
                <a:solidFill>
                  <a:schemeClr val="hlink"/>
                </a:solidFill>
                <a:latin typeface="Calibri"/>
                <a:ea typeface="Calibri"/>
                <a:cs typeface="Calibri"/>
                <a:sym typeface="Calibri"/>
                <a:hlinkClick r:id="rId3"/>
              </a:rPr>
              <a:t>2018-2019 Assessment Calendar</a:t>
            </a:r>
            <a:r>
              <a:rPr lang="en" sz="1600" b="0" i="0" u="none" strike="noStrike" cap="none">
                <a:solidFill>
                  <a:schemeClr val="dk1"/>
                </a:solidFill>
                <a:latin typeface="Calibri"/>
                <a:ea typeface="Calibri"/>
                <a:cs typeface="Calibri"/>
                <a:sym typeface="Calibri"/>
              </a:rPr>
              <a:t> in </a:t>
            </a:r>
            <a:r>
              <a:rPr lang="en" sz="1600"/>
              <a:t>last week’s </a:t>
            </a:r>
            <a:r>
              <a:rPr lang="en" sz="1600" b="0" i="0" u="none" strike="noStrike" cap="none">
                <a:solidFill>
                  <a:schemeClr val="dk1"/>
                </a:solidFill>
                <a:latin typeface="Calibri"/>
                <a:ea typeface="Calibri"/>
                <a:cs typeface="Calibri"/>
                <a:sym typeface="Calibri"/>
              </a:rPr>
              <a:t>school system newsletter. </a:t>
            </a:r>
            <a:endParaRPr/>
          </a:p>
          <a:p>
            <a:pPr marL="0" marR="0" lvl="0" indent="0" algn="l" rtl="0">
              <a:lnSpc>
                <a:spcPct val="100000"/>
              </a:lnSpc>
              <a:spcBef>
                <a:spcPts val="64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It can also be found in the </a:t>
            </a:r>
            <a:r>
              <a:rPr lang="en" sz="1600" b="0" i="0" u="sng" strike="noStrike" cap="none">
                <a:solidFill>
                  <a:schemeClr val="hlink"/>
                </a:solidFill>
                <a:latin typeface="Calibri"/>
                <a:ea typeface="Calibri"/>
                <a:cs typeface="Calibri"/>
                <a:sym typeface="Calibri"/>
                <a:hlinkClick r:id="rId4"/>
              </a:rPr>
              <a:t>Assessment Library</a:t>
            </a:r>
            <a:r>
              <a:rPr lang="en" sz="1600"/>
              <a:t> </a:t>
            </a:r>
            <a:r>
              <a:rPr lang="en" sz="1600" b="0" i="0" u="none" strike="noStrike" cap="none">
                <a:solidFill>
                  <a:schemeClr val="dk1"/>
                </a:solidFill>
                <a:latin typeface="Calibri"/>
                <a:ea typeface="Calibri"/>
                <a:cs typeface="Calibri"/>
                <a:sym typeface="Calibri"/>
              </a:rPr>
              <a:t>under “Assessment Calendar”.</a:t>
            </a:r>
            <a:endParaRPr sz="1600" b="0" i="0" u="none" strike="noStrike" cap="none">
              <a:solidFill>
                <a:schemeClr val="dk1"/>
              </a:solidFill>
              <a:latin typeface="Calibri"/>
              <a:ea typeface="Calibri"/>
              <a:cs typeface="Calibri"/>
              <a:sym typeface="Calibri"/>
            </a:endParaRPr>
          </a:p>
        </p:txBody>
      </p:sp>
      <p:pic>
        <p:nvPicPr>
          <p:cNvPr id="321" name="Shape 321"/>
          <p:cNvPicPr preferRelativeResize="0"/>
          <p:nvPr/>
        </p:nvPicPr>
        <p:blipFill rotWithShape="1">
          <a:blip r:embed="rId5">
            <a:alphaModFix/>
          </a:blip>
          <a:srcRect/>
          <a:stretch/>
        </p:blipFill>
        <p:spPr>
          <a:xfrm>
            <a:off x="4087905" y="971700"/>
            <a:ext cx="4811820" cy="37132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Shape 32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28" name="Shape 328"/>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628649" y="9525"/>
            <a:ext cx="788670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ELPT Secure Browser</a:t>
            </a:r>
            <a:endParaRPr/>
          </a:p>
        </p:txBody>
      </p:sp>
      <p:sp>
        <p:nvSpPr>
          <p:cNvPr id="334" name="Shape 334"/>
          <p:cNvSpPr txBox="1">
            <a:spLocks noGrp="1"/>
          </p:cNvSpPr>
          <p:nvPr>
            <p:ph type="body" idx="1"/>
          </p:nvPr>
        </p:nvSpPr>
        <p:spPr>
          <a:xfrm>
            <a:off x="101600" y="1003696"/>
            <a:ext cx="9042400" cy="377785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AIR Secure Browser must be installed on any computers used for the ELPT. Click on the Secure Browsers link on the Portal to access the Secure Browser download page. Directions can be found in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a:t>
            </a:r>
            <a:endParaRPr/>
          </a:p>
          <a:p>
            <a:pPr marL="171450" marR="0" lvl="0" indent="-171450" algn="l" rtl="0">
              <a:lnSpc>
                <a:spcPct val="90000"/>
              </a:lnSpc>
              <a:spcBef>
                <a:spcPts val="75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90000"/>
              </a:lnSpc>
              <a:spcBef>
                <a:spcPts val="75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335" name="Shape 335" descr="LA Portal - Internet Explorer">
            <a:hlinkClick r:id="rId4"/>
          </p:cNvPr>
          <p:cNvPicPr preferRelativeResize="0"/>
          <p:nvPr/>
        </p:nvPicPr>
        <p:blipFill rotWithShape="1">
          <a:blip r:embed="rId5">
            <a:alphaModFix/>
          </a:blip>
          <a:srcRect l="65554" t="38919" r="18888" b="53692"/>
          <a:stretch/>
        </p:blipFill>
        <p:spPr>
          <a:xfrm>
            <a:off x="3058984" y="2586164"/>
            <a:ext cx="2662195" cy="8984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628650" y="9525"/>
            <a:ext cx="7886700" cy="1036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Downloading the Secure Browser</a:t>
            </a:r>
            <a:endParaRPr/>
          </a:p>
        </p:txBody>
      </p:sp>
      <p:sp>
        <p:nvSpPr>
          <p:cNvPr id="341" name="Shape 341"/>
          <p:cNvSpPr txBox="1">
            <a:spLocks noGrp="1"/>
          </p:cNvSpPr>
          <p:nvPr>
            <p:ph type="body" idx="1"/>
          </p:nvPr>
        </p:nvSpPr>
        <p:spPr>
          <a:xfrm>
            <a:off x="508000" y="1003697"/>
            <a:ext cx="8007351" cy="362902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In order to download the secure ELPT browser, scroll down the Secure Browser page and choose the appropriate tab for information about downloading the Secure Browser for your operating system.</a:t>
            </a:r>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342" name="Shape 342" descr="Secure Browsers : LA Portal - Internet Explorer">
            <a:hlinkClick r:id="rId3"/>
          </p:cNvPr>
          <p:cNvPicPr preferRelativeResize="0"/>
          <p:nvPr/>
        </p:nvPicPr>
        <p:blipFill rotWithShape="1">
          <a:blip r:embed="rId4">
            <a:alphaModFix/>
          </a:blip>
          <a:srcRect l="16667" t="13065" r="17777" b="3830"/>
          <a:stretch/>
        </p:blipFill>
        <p:spPr>
          <a:xfrm>
            <a:off x="1821851" y="1847750"/>
            <a:ext cx="5896800" cy="30944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628651" y="57150"/>
            <a:ext cx="788670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Installing the Secure Browser</a:t>
            </a:r>
            <a:endParaRPr/>
          </a:p>
        </p:txBody>
      </p:sp>
      <p:sp>
        <p:nvSpPr>
          <p:cNvPr id="348" name="Shape 348"/>
          <p:cNvSpPr txBox="1">
            <a:spLocks noGrp="1"/>
          </p:cNvSpPr>
          <p:nvPr>
            <p:ph type="body" idx="1"/>
          </p:nvPr>
        </p:nvSpPr>
        <p:spPr>
          <a:xfrm>
            <a:off x="101600" y="1051322"/>
            <a:ext cx="8413751" cy="3581401"/>
          </a:xfrm>
          <a:prstGeom prst="rect">
            <a:avLst/>
          </a:prstGeom>
          <a:noFill/>
          <a:ln>
            <a:noFill/>
          </a:ln>
        </p:spPr>
        <p:txBody>
          <a:bodyPr spcFirstLastPara="1"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Each tab on the Secure Browsers page of the Portal includes a link to download the Secure Browser and an overview of the process for installing that Secure Browser. </a:t>
            </a:r>
            <a:endParaRPr/>
          </a:p>
          <a:p>
            <a:pPr marL="171450" marR="0" lvl="0" indent="-17145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Important Information link includes additional resources:</a:t>
            </a:r>
            <a:endParaRPr/>
          </a:p>
          <a:p>
            <a:pPr marL="514350" marR="0" lvl="1" indent="-171450" algn="l" rtl="0">
              <a:lnSpc>
                <a:spcPct val="90000"/>
              </a:lnSpc>
              <a:spcBef>
                <a:spcPts val="375"/>
              </a:spcBef>
              <a:spcAft>
                <a:spcPts val="0"/>
              </a:spcAft>
              <a:buClr>
                <a:schemeClr val="dk1"/>
              </a:buClr>
              <a:buSzPts val="1800"/>
              <a:buFont typeface="Arial"/>
              <a:buChar char="•"/>
            </a:pPr>
            <a:r>
              <a:rPr lang="en" sz="1800" b="0" i="0" u="sng" strike="noStrike" cap="none">
                <a:solidFill>
                  <a:schemeClr val="hlink"/>
                </a:solidFill>
                <a:latin typeface="Calibri"/>
                <a:ea typeface="Calibri"/>
                <a:cs typeface="Calibri"/>
                <a:sym typeface="Calibri"/>
                <a:hlinkClick r:id="rId3"/>
              </a:rPr>
              <a:t>Secure Browser Installation Manual</a:t>
            </a:r>
            <a:r>
              <a:rPr lang="en" sz="1800" b="0" i="0" u="none" strike="noStrike" cap="none">
                <a:solidFill>
                  <a:schemeClr val="dk1"/>
                </a:solidFill>
                <a:latin typeface="Calibri"/>
                <a:ea typeface="Calibri"/>
                <a:cs typeface="Calibri"/>
                <a:sym typeface="Calibri"/>
              </a:rPr>
              <a:t>: detailed information about Secure Browser installation including instructions for installing the Secure Browser on multiple computers from a central network location.</a:t>
            </a:r>
            <a:endParaRPr/>
          </a:p>
          <a:p>
            <a:pPr marL="171450" marR="0" lvl="0" indent="-17145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628651" y="28575"/>
            <a:ext cx="788670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Network Diagnostic Tool</a:t>
            </a:r>
            <a:endParaRPr/>
          </a:p>
        </p:txBody>
      </p:sp>
      <p:sp>
        <p:nvSpPr>
          <p:cNvPr id="354" name="Shape 354"/>
          <p:cNvSpPr txBox="1">
            <a:spLocks noGrp="1"/>
          </p:cNvSpPr>
          <p:nvPr>
            <p:ph type="body" idx="1"/>
          </p:nvPr>
        </p:nvSpPr>
        <p:spPr>
          <a:xfrm>
            <a:off x="275248" y="1171028"/>
            <a:ext cx="8515350" cy="36099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main page of the Secure Browser includes a link to a network diagnostic tool:</a:t>
            </a:r>
            <a:endParaRPr/>
          </a:p>
          <a:p>
            <a:pPr marL="171450" marR="0" lvl="0" indent="-17145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355" name="Shape 355"/>
          <p:cNvPicPr preferRelativeResize="0"/>
          <p:nvPr/>
        </p:nvPicPr>
        <p:blipFill rotWithShape="1">
          <a:blip r:embed="rId3">
            <a:alphaModFix/>
          </a:blip>
          <a:srcRect/>
          <a:stretch/>
        </p:blipFill>
        <p:spPr>
          <a:xfrm>
            <a:off x="1016000" y="2016919"/>
            <a:ext cx="7033847" cy="7337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628651" y="57150"/>
            <a:ext cx="7886700" cy="99417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Network Diagnostic Tool </a:t>
            </a:r>
            <a:endParaRPr/>
          </a:p>
        </p:txBody>
      </p:sp>
      <p:sp>
        <p:nvSpPr>
          <p:cNvPr id="361" name="Shape 361"/>
          <p:cNvSpPr txBox="1">
            <a:spLocks noGrp="1"/>
          </p:cNvSpPr>
          <p:nvPr>
            <p:ph type="body" idx="1"/>
          </p:nvPr>
        </p:nvSpPr>
        <p:spPr>
          <a:xfrm>
            <a:off x="101600" y="1051322"/>
            <a:ext cx="8413751" cy="358140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network diagnostic tool allows you to run two checks:</a:t>
            </a:r>
            <a:endParaRPr/>
          </a:p>
          <a:p>
            <a:pPr marL="514350" marR="0" lvl="1" indent="-171450" algn="l" rtl="0">
              <a:lnSpc>
                <a:spcPct val="90000"/>
              </a:lnSpc>
              <a:spcBef>
                <a:spcPts val="375"/>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Network Diagnostics Test checks for bandwidth</a:t>
            </a:r>
            <a:endParaRPr/>
          </a:p>
          <a:p>
            <a:pPr marL="514350" marR="0" lvl="1" indent="-171450" algn="l" rtl="0">
              <a:lnSpc>
                <a:spcPct val="90000"/>
              </a:lnSpc>
              <a:spcBef>
                <a:spcPts val="375"/>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Recording and Playback checks confirm that your computer’s recording system is working correctly for testing ELPT speaking</a:t>
            </a:r>
            <a:r>
              <a:rPr lang="en" sz="1700" b="0" i="0" u="none" strike="noStrike" cap="none">
                <a:solidFill>
                  <a:schemeClr val="dk1"/>
                </a:solidFill>
                <a:latin typeface="Calibri"/>
                <a:ea typeface="Calibri"/>
                <a:cs typeface="Calibri"/>
                <a:sym typeface="Calibri"/>
              </a:rPr>
              <a:t>.</a:t>
            </a:r>
            <a:endParaRPr/>
          </a:p>
          <a:p>
            <a:pPr marL="171450" marR="0" lvl="0" indent="-17145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362" name="Shape 362"/>
          <p:cNvPicPr preferRelativeResize="0"/>
          <p:nvPr/>
        </p:nvPicPr>
        <p:blipFill rotWithShape="1">
          <a:blip r:embed="rId3">
            <a:alphaModFix/>
          </a:blip>
          <a:srcRect/>
          <a:stretch/>
        </p:blipFill>
        <p:spPr>
          <a:xfrm>
            <a:off x="1424598" y="2314318"/>
            <a:ext cx="5767754" cy="26362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247" name="Shape 247"/>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dirty="0">
                <a:solidFill>
                  <a:srgbClr val="000000"/>
                </a:solidFill>
                <a:latin typeface="Calibri"/>
                <a:ea typeface="Calibri"/>
                <a:cs typeface="Calibri"/>
                <a:sym typeface="Calibri"/>
              </a:rPr>
              <a:t>Month-by-Month Checklist</a:t>
            </a:r>
            <a:endParaRPr dirty="0"/>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dirty="0" smtClean="0">
                <a:solidFill>
                  <a:srgbClr val="000000"/>
                </a:solidFill>
                <a:latin typeface="Calibri"/>
                <a:ea typeface="Calibri"/>
                <a:cs typeface="Calibri"/>
                <a:sym typeface="Calibri"/>
              </a:rPr>
              <a:t>Accountability</a:t>
            </a:r>
            <a:endParaRPr dirty="0"/>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dirty="0" smtClean="0">
                <a:solidFill>
                  <a:srgbClr val="000000"/>
                </a:solidFill>
                <a:latin typeface="Calibri"/>
                <a:ea typeface="Calibri"/>
                <a:cs typeface="Calibri"/>
                <a:sym typeface="Calibri"/>
              </a:rPr>
              <a:t>Assessment </a:t>
            </a:r>
            <a:r>
              <a:rPr lang="en" sz="1800" b="1" i="0" u="none" strike="noStrike" cap="none" dirty="0">
                <a:solidFill>
                  <a:srgbClr val="000000"/>
                </a:solidFill>
                <a:latin typeface="Calibri"/>
                <a:ea typeface="Calibri"/>
                <a:cs typeface="Calibri"/>
                <a:sym typeface="Calibri"/>
              </a:rPr>
              <a:t>Administration</a:t>
            </a:r>
            <a:endParaRPr dirty="0"/>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dirty="0" smtClean="0">
                <a:solidFill>
                  <a:srgbClr val="000000"/>
                </a:solidFill>
                <a:latin typeface="Calibri"/>
                <a:ea typeface="Calibri"/>
                <a:cs typeface="Calibri"/>
                <a:sym typeface="Calibri"/>
              </a:rPr>
              <a:t>Support </a:t>
            </a:r>
            <a:r>
              <a:rPr lang="en" sz="1800" b="1" i="0" u="none" strike="noStrike" cap="none" dirty="0">
                <a:solidFill>
                  <a:srgbClr val="000000"/>
                </a:solidFill>
                <a:latin typeface="Calibri"/>
                <a:ea typeface="Calibri"/>
                <a:cs typeface="Calibri"/>
                <a:sym typeface="Calibri"/>
              </a:rPr>
              <a:t>and Communication</a:t>
            </a:r>
            <a:endParaRPr dirty="0"/>
          </a:p>
          <a:p>
            <a:pPr marL="400050" marR="0" lvl="0" indent="-400050" algn="l" rtl="0">
              <a:lnSpc>
                <a:spcPct val="80000"/>
              </a:lnSpc>
              <a:spcBef>
                <a:spcPts val="333"/>
              </a:spcBef>
              <a:spcAft>
                <a:spcPts val="0"/>
              </a:spcAft>
              <a:buClr>
                <a:schemeClr val="dk1"/>
              </a:buClr>
              <a:buFont typeface="Calibri"/>
              <a:buNone/>
            </a:pPr>
            <a:endParaRPr sz="18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628651" y="42320"/>
            <a:ext cx="7886700" cy="9942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t>Technology Checklist: ELPT</a:t>
            </a:r>
            <a:endParaRPr sz="3200"/>
          </a:p>
        </p:txBody>
      </p:sp>
      <p:sp>
        <p:nvSpPr>
          <p:cNvPr id="368" name="Shape 368"/>
          <p:cNvSpPr txBox="1">
            <a:spLocks noGrp="1"/>
          </p:cNvSpPr>
          <p:nvPr>
            <p:ph type="body" idx="1"/>
          </p:nvPr>
        </p:nvSpPr>
        <p:spPr>
          <a:xfrm>
            <a:off x="0" y="1036525"/>
            <a:ext cx="9099300" cy="3764700"/>
          </a:xfrm>
          <a:prstGeom prst="rect">
            <a:avLst/>
          </a:prstGeom>
        </p:spPr>
        <p:txBody>
          <a:bodyPr spcFirstLastPara="1" wrap="square" lIns="91425" tIns="91425" rIns="91425" bIns="91425" anchor="t" anchorCtr="0">
            <a:noAutofit/>
          </a:bodyPr>
          <a:lstStyle/>
          <a:p>
            <a:pPr marL="171450" lvl="0" indent="0">
              <a:spcBef>
                <a:spcPts val="750"/>
              </a:spcBef>
              <a:spcAft>
                <a:spcPts val="0"/>
              </a:spcAft>
              <a:buNone/>
            </a:pPr>
            <a:endParaRPr/>
          </a:p>
        </p:txBody>
      </p:sp>
      <p:graphicFrame>
        <p:nvGraphicFramePr>
          <p:cNvPr id="369" name="Shape 369"/>
          <p:cNvGraphicFramePr/>
          <p:nvPr/>
        </p:nvGraphicFramePr>
        <p:xfrm>
          <a:off x="436600" y="1246513"/>
          <a:ext cx="8270800" cy="3333295"/>
        </p:xfrm>
        <a:graphic>
          <a:graphicData uri="http://schemas.openxmlformats.org/drawingml/2006/table">
            <a:tbl>
              <a:tblPr>
                <a:noFill/>
                <a:tableStyleId>{99A288D8-A44F-4FF7-BA25-79E8510495C6}</a:tableStyleId>
              </a:tblPr>
              <a:tblGrid>
                <a:gridCol w="4025550"/>
                <a:gridCol w="4245250"/>
              </a:tblGrid>
              <a:tr h="548625">
                <a:tc>
                  <a:txBody>
                    <a:bodyPr/>
                    <a:lstStyle/>
                    <a:p>
                      <a:pPr marL="0" lvl="0" indent="0">
                        <a:spcBef>
                          <a:spcPts val="0"/>
                        </a:spcBef>
                        <a:spcAft>
                          <a:spcPts val="0"/>
                        </a:spcAft>
                        <a:buNone/>
                      </a:pPr>
                      <a:r>
                        <a:rPr lang="en" sz="1800" b="1">
                          <a:latin typeface="Calibri"/>
                          <a:ea typeface="Calibri"/>
                          <a:cs typeface="Calibri"/>
                          <a:sym typeface="Calibri"/>
                        </a:rPr>
                        <a:t>Checklist Item</a:t>
                      </a:r>
                      <a:endParaRPr sz="1800" b="1">
                        <a:latin typeface="Calibri"/>
                        <a:ea typeface="Calibri"/>
                        <a:cs typeface="Calibri"/>
                        <a:sym typeface="Calibri"/>
                      </a:endParaRPr>
                    </a:p>
                  </a:txBody>
                  <a:tcPr marL="91425" marR="91425" marT="91425" marB="91425">
                    <a:solidFill>
                      <a:srgbClr val="A4C2F4"/>
                    </a:solidFill>
                  </a:tcPr>
                </a:tc>
                <a:tc>
                  <a:txBody>
                    <a:bodyPr/>
                    <a:lstStyle/>
                    <a:p>
                      <a:pPr marL="0" lvl="0" indent="0">
                        <a:spcBef>
                          <a:spcPts val="0"/>
                        </a:spcBef>
                        <a:spcAft>
                          <a:spcPts val="0"/>
                        </a:spcAft>
                        <a:buNone/>
                      </a:pPr>
                      <a:r>
                        <a:rPr lang="en" sz="1800" b="1">
                          <a:latin typeface="Calibri"/>
                          <a:ea typeface="Calibri"/>
                          <a:cs typeface="Calibri"/>
                          <a:sym typeface="Calibri"/>
                        </a:rPr>
                        <a:t>Reference Documents</a:t>
                      </a:r>
                      <a:endParaRPr sz="1800" b="1">
                        <a:latin typeface="Calibri"/>
                        <a:ea typeface="Calibri"/>
                        <a:cs typeface="Calibri"/>
                        <a:sym typeface="Calibri"/>
                      </a:endParaRPr>
                    </a:p>
                  </a:txBody>
                  <a:tcPr marL="91425" marR="91425" marT="91425" marB="91425">
                    <a:solidFill>
                      <a:srgbClr val="A4C2F4"/>
                    </a:solidFill>
                  </a:tcPr>
                </a:tc>
              </a:tr>
              <a:tr h="773050">
                <a:tc>
                  <a:txBody>
                    <a:bodyPr/>
                    <a:lstStyle/>
                    <a:p>
                      <a:pPr marL="0" lvl="0" indent="0">
                        <a:spcBef>
                          <a:spcPts val="0"/>
                        </a:spcBef>
                        <a:spcAft>
                          <a:spcPts val="0"/>
                        </a:spcAft>
                        <a:buNone/>
                      </a:pPr>
                      <a:r>
                        <a:rPr lang="en" sz="1800">
                          <a:latin typeface="Calibri"/>
                          <a:ea typeface="Calibri"/>
                          <a:cs typeface="Calibri"/>
                          <a:sym typeface="Calibri"/>
                        </a:rPr>
                        <a:t>Verify that all devices to be used for testing meet the minimum technology specifications. </a:t>
                      </a:r>
                      <a:endParaRPr sz="18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 sz="1800" u="sng">
                          <a:solidFill>
                            <a:schemeClr val="hlink"/>
                          </a:solidFill>
                          <a:latin typeface="Calibri"/>
                          <a:ea typeface="Calibri"/>
                          <a:cs typeface="Calibri"/>
                          <a:sym typeface="Calibri"/>
                          <a:hlinkClick r:id="rId3"/>
                        </a:rPr>
                        <a:t>System Requirements for Online Testing</a:t>
                      </a:r>
                      <a:endParaRPr sz="1800">
                        <a:latin typeface="Calibri"/>
                        <a:ea typeface="Calibri"/>
                        <a:cs typeface="Calibri"/>
                        <a:sym typeface="Calibri"/>
                      </a:endParaRPr>
                    </a:p>
                  </a:txBody>
                  <a:tcPr marL="91425" marR="91425" marT="91425" marB="91425"/>
                </a:tc>
              </a:tr>
              <a:tr h="773050">
                <a:tc>
                  <a:txBody>
                    <a:bodyPr/>
                    <a:lstStyle/>
                    <a:p>
                      <a:pPr marL="0" lvl="0" indent="0">
                        <a:spcBef>
                          <a:spcPts val="0"/>
                        </a:spcBef>
                        <a:spcAft>
                          <a:spcPts val="0"/>
                        </a:spcAft>
                        <a:buNone/>
                      </a:pPr>
                      <a:r>
                        <a:rPr lang="en" sz="1800">
                          <a:latin typeface="Calibri"/>
                          <a:ea typeface="Calibri"/>
                          <a:cs typeface="Calibri"/>
                          <a:sym typeface="Calibri"/>
                        </a:rPr>
                        <a:t>Verify that your school’s network and Internet are properly configured for testing.</a:t>
                      </a:r>
                      <a:endParaRPr sz="18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 sz="1800" u="sng">
                          <a:solidFill>
                            <a:schemeClr val="hlink"/>
                          </a:solidFill>
                          <a:latin typeface="Calibri"/>
                          <a:ea typeface="Calibri"/>
                          <a:cs typeface="Calibri"/>
                          <a:sym typeface="Calibri"/>
                          <a:hlinkClick r:id="rId4"/>
                        </a:rPr>
                        <a:t>Technical Specifications Manual for Online Testing</a:t>
                      </a:r>
                      <a:endParaRPr sz="1800">
                        <a:latin typeface="Calibri"/>
                        <a:ea typeface="Calibri"/>
                        <a:cs typeface="Calibri"/>
                        <a:sym typeface="Calibri"/>
                      </a:endParaRPr>
                    </a:p>
                  </a:txBody>
                  <a:tcPr marL="91425" marR="91425" marT="91425" marB="91425"/>
                </a:tc>
              </a:tr>
              <a:tr h="773050">
                <a:tc>
                  <a:txBody>
                    <a:bodyPr/>
                    <a:lstStyle/>
                    <a:p>
                      <a:pPr marL="0" lvl="0" indent="0">
                        <a:spcBef>
                          <a:spcPts val="0"/>
                        </a:spcBef>
                        <a:spcAft>
                          <a:spcPts val="0"/>
                        </a:spcAft>
                        <a:buNone/>
                      </a:pPr>
                      <a:r>
                        <a:rPr lang="en" sz="1800">
                          <a:latin typeface="Calibri"/>
                          <a:ea typeface="Calibri"/>
                          <a:cs typeface="Calibri"/>
                          <a:sym typeface="Calibri"/>
                        </a:rPr>
                        <a:t>Enable pop-up windows and microphone settings on all ELPT computers. </a:t>
                      </a:r>
                      <a:endParaRPr sz="1800">
                        <a:latin typeface="Calibri"/>
                        <a:ea typeface="Calibri"/>
                        <a:cs typeface="Calibri"/>
                        <a:sym typeface="Calibri"/>
                      </a:endParaRPr>
                    </a:p>
                  </a:txBody>
                  <a:tcPr marL="91425" marR="91425" marT="91425" marB="91425"/>
                </a:tc>
                <a:tc>
                  <a:txBody>
                    <a:bodyPr/>
                    <a:lstStyle/>
                    <a:p>
                      <a:pPr marL="0" lvl="0" indent="0">
                        <a:spcBef>
                          <a:spcPts val="0"/>
                        </a:spcBef>
                        <a:spcAft>
                          <a:spcPts val="0"/>
                        </a:spcAft>
                        <a:buClr>
                          <a:schemeClr val="dk1"/>
                        </a:buClr>
                        <a:buSzPts val="1100"/>
                        <a:buFont typeface="Arial"/>
                        <a:buNone/>
                      </a:pPr>
                      <a:r>
                        <a:rPr lang="en" sz="1800" u="sng">
                          <a:solidFill>
                            <a:schemeClr val="hlink"/>
                          </a:solidFill>
                          <a:latin typeface="Calibri"/>
                          <a:ea typeface="Calibri"/>
                          <a:cs typeface="Calibri"/>
                          <a:sym typeface="Calibri"/>
                          <a:hlinkClick r:id="rId4"/>
                        </a:rPr>
                        <a:t>Technical Specifications Manual for Online Testing</a:t>
                      </a:r>
                      <a:endParaRPr sz="180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628650" y="0"/>
            <a:ext cx="7886700" cy="1076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3300"/>
              <a:buFont typeface="Calibri"/>
              <a:buNone/>
            </a:pPr>
            <a:r>
              <a:rPr lang="en" sz="3200" b="0" i="0" u="none" strike="noStrike" cap="none">
                <a:solidFill>
                  <a:schemeClr val="dk1"/>
                </a:solidFill>
                <a:latin typeface="Calibri"/>
                <a:ea typeface="Calibri"/>
                <a:cs typeface="Calibri"/>
                <a:sym typeface="Calibri"/>
              </a:rPr>
              <a:t>User Guide Updates</a:t>
            </a:r>
            <a:endParaRPr sz="3200"/>
          </a:p>
        </p:txBody>
      </p:sp>
      <p:sp>
        <p:nvSpPr>
          <p:cNvPr id="375" name="Shape 375"/>
          <p:cNvSpPr txBox="1">
            <a:spLocks noGrp="1"/>
          </p:cNvSpPr>
          <p:nvPr>
            <p:ph type="body" idx="1"/>
          </p:nvPr>
        </p:nvSpPr>
        <p:spPr>
          <a:xfrm>
            <a:off x="60400" y="1076800"/>
            <a:ext cx="9028800" cy="370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eDIRECT User Guide</a:t>
            </a:r>
            <a:r>
              <a:rPr lang="en" sz="1800" b="0" i="0" u="none" strike="noStrike" cap="none">
                <a:solidFill>
                  <a:schemeClr val="dk1"/>
                </a:solidFill>
                <a:latin typeface="Calibri"/>
                <a:ea typeface="Calibri"/>
                <a:cs typeface="Calibri"/>
                <a:sym typeface="Calibri"/>
              </a:rPr>
              <a:t> has been updated with the following information:</a:t>
            </a:r>
            <a:endParaRPr/>
          </a:p>
          <a:p>
            <a:pPr marL="285750" marR="0" lvl="0" indent="-285750" algn="l" rtl="0">
              <a:lnSpc>
                <a:spcPct val="100000"/>
              </a:lnSpc>
              <a:spcBef>
                <a:spcPts val="0"/>
              </a:spcBef>
              <a:spcAft>
                <a:spcPts val="0"/>
              </a:spcAft>
              <a:buClr>
                <a:schemeClr val="dk1"/>
              </a:buClr>
              <a:buSzPts val="2100"/>
              <a:buFont typeface="Arial"/>
              <a:buChar char="•"/>
            </a:pPr>
            <a:r>
              <a:rPr lang="en" sz="1800" b="0" i="0" u="none" strike="noStrike" cap="none">
                <a:solidFill>
                  <a:schemeClr val="dk1"/>
                </a:solidFill>
                <a:latin typeface="Calibri"/>
                <a:ea typeface="Calibri"/>
                <a:cs typeface="Calibri"/>
                <a:sym typeface="Calibri"/>
              </a:rPr>
              <a:t>Sample Schools used for Training </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100"/>
              <a:buFont typeface="Arial"/>
              <a:buChar char="•"/>
            </a:pPr>
            <a:r>
              <a:rPr lang="en" sz="1800" b="0" i="0" u="none" strike="noStrike" cap="none">
                <a:solidFill>
                  <a:schemeClr val="dk1"/>
                </a:solidFill>
                <a:latin typeface="Calibri"/>
                <a:ea typeface="Calibri"/>
                <a:cs typeface="Calibri"/>
                <a:sym typeface="Calibri"/>
              </a:rPr>
              <a:t>LEAP Connect added in Permission Matrix, </a:t>
            </a:r>
            <a:r>
              <a:rPr lang="en" sz="1800" b="0" i="1" u="none" strike="noStrike" cap="none">
                <a:solidFill>
                  <a:schemeClr val="dk1"/>
                </a:solidFill>
                <a:latin typeface="Calibri"/>
                <a:ea typeface="Calibri"/>
                <a:cs typeface="Calibri"/>
                <a:sym typeface="Calibri"/>
              </a:rPr>
              <a:t>What's in this guide</a:t>
            </a:r>
            <a:r>
              <a:rPr lang="en" sz="1800" b="0" i="0" u="none" strike="noStrike" cap="none">
                <a:solidFill>
                  <a:schemeClr val="dk1"/>
                </a:solidFill>
                <a:latin typeface="Calibri"/>
                <a:ea typeface="Calibri"/>
                <a:cs typeface="Calibri"/>
                <a:sym typeface="Calibri"/>
              </a:rPr>
              <a:t> section, and test setup</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0" i="0" u="none" strike="noStrike" cap="none">
                <a:solidFill>
                  <a:srgbClr val="000000"/>
                </a:solidFill>
                <a:latin typeface="Calibri"/>
                <a:ea typeface="Calibri"/>
                <a:cs typeface="Calibri"/>
                <a:sym typeface="Calibri"/>
              </a:rPr>
              <a:t>Test Coordinators can </a:t>
            </a:r>
            <a:r>
              <a:rPr lang="en" sz="1800">
                <a:solidFill>
                  <a:srgbClr val="000000"/>
                </a:solidFill>
              </a:rPr>
              <a:t>access</a:t>
            </a:r>
            <a:r>
              <a:rPr lang="en" sz="1800" b="0" i="0" u="none" strike="noStrike" cap="none">
                <a:solidFill>
                  <a:srgbClr val="000000"/>
                </a:solidFill>
                <a:latin typeface="Calibri"/>
                <a:ea typeface="Calibri"/>
                <a:cs typeface="Calibri"/>
                <a:sym typeface="Calibri"/>
              </a:rPr>
              <a:t> the eDIRECT refresher presentation from the November collaboration session </a:t>
            </a:r>
            <a:r>
              <a:rPr lang="en" sz="1800" b="0" i="0" u="sng" strike="noStrike" cap="none">
                <a:solidFill>
                  <a:schemeClr val="hlink"/>
                </a:solidFill>
                <a:latin typeface="Calibri"/>
                <a:ea typeface="Calibri"/>
                <a:cs typeface="Calibri"/>
                <a:sym typeface="Calibri"/>
                <a:hlinkClick r:id="rId4"/>
              </a:rPr>
              <a:t>here</a:t>
            </a:r>
            <a:r>
              <a:rPr lang="en" sz="1800" b="0" i="0" u="none" strike="noStrike" cap="none">
                <a:solidFill>
                  <a:srgbClr val="000000"/>
                </a:solidFill>
                <a:latin typeface="Calibri"/>
                <a:ea typeface="Calibri"/>
                <a:cs typeface="Calibri"/>
                <a:sym typeface="Calibri"/>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457200" y="26349"/>
            <a:ext cx="8229600" cy="103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Assessment Technology Specifications</a:t>
            </a:r>
            <a:endParaRPr sz="3200"/>
          </a:p>
        </p:txBody>
      </p:sp>
      <p:sp>
        <p:nvSpPr>
          <p:cNvPr id="381" name="Shape 381"/>
          <p:cNvSpPr txBox="1">
            <a:spLocks noGrp="1"/>
          </p:cNvSpPr>
          <p:nvPr>
            <p:ph type="body" idx="1"/>
          </p:nvPr>
        </p:nvSpPr>
        <p:spPr>
          <a:xfrm>
            <a:off x="59075" y="1063375"/>
            <a:ext cx="9025800" cy="3709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rgbClr val="000000"/>
              </a:buClr>
              <a:buSzPts val="1100"/>
              <a:buFont typeface="Arial"/>
              <a:buNone/>
            </a:pPr>
            <a:r>
              <a:rPr lang="en" sz="1800"/>
              <a:t>Updated technology specifications for the 2018-2019 school year have been posted in the </a:t>
            </a:r>
            <a:r>
              <a:rPr lang="en" sz="1800" u="sng">
                <a:solidFill>
                  <a:schemeClr val="hlink"/>
                </a:solidFill>
                <a:hlinkClick r:id="rId3"/>
              </a:rPr>
              <a:t>Assessment Library</a:t>
            </a:r>
            <a:r>
              <a:rPr lang="en" sz="1800"/>
              <a:t>. Any devices used for testing during the 2017-2018 school year will continue to run properly, and schools can expect to see the same level of performance. </a:t>
            </a:r>
            <a:endParaRPr sz="1800"/>
          </a:p>
          <a:p>
            <a:pPr marL="0" lvl="0" indent="0" rtl="0">
              <a:spcBef>
                <a:spcPts val="640"/>
              </a:spcBef>
              <a:spcAft>
                <a:spcPts val="0"/>
              </a:spcAft>
              <a:buClr>
                <a:srgbClr val="000000"/>
              </a:buClr>
              <a:buSzPts val="1100"/>
              <a:buFont typeface="Arial"/>
              <a:buNone/>
            </a:pPr>
            <a:endParaRPr sz="1800"/>
          </a:p>
          <a:p>
            <a:pPr marL="0" lvl="0" indent="0" rtl="0">
              <a:spcBef>
                <a:spcPts val="640"/>
              </a:spcBef>
              <a:spcAft>
                <a:spcPts val="0"/>
              </a:spcAft>
              <a:buClr>
                <a:srgbClr val="000000"/>
              </a:buClr>
              <a:buSzPts val="1100"/>
              <a:buFont typeface="Arial"/>
              <a:buNone/>
            </a:pPr>
            <a:r>
              <a:rPr lang="en" sz="1800"/>
              <a:t>Districts looking to purchase new devices should use the specifications to guide future purchasing. </a:t>
            </a:r>
            <a:endParaRPr sz="1800"/>
          </a:p>
          <a:p>
            <a:pPr marL="0" lvl="0" indent="0" rtl="0">
              <a:spcBef>
                <a:spcPts val="640"/>
              </a:spcBef>
              <a:spcAft>
                <a:spcPts val="0"/>
              </a:spcAft>
              <a:buClr>
                <a:srgbClr val="000000"/>
              </a:buClr>
              <a:buSzPts val="1100"/>
              <a:buFont typeface="Arial"/>
              <a:buNone/>
            </a:pPr>
            <a:endParaRPr sz="1800"/>
          </a:p>
          <a:p>
            <a:pPr marL="0" lvl="0" indent="0" rtl="0">
              <a:spcBef>
                <a:spcPts val="640"/>
              </a:spcBef>
              <a:spcAft>
                <a:spcPts val="0"/>
              </a:spcAft>
              <a:buClr>
                <a:srgbClr val="000000"/>
              </a:buClr>
              <a:buSzPts val="1100"/>
              <a:buFont typeface="Arial"/>
              <a:buNone/>
            </a:pPr>
            <a:r>
              <a:rPr lang="en" sz="1800"/>
              <a:t>The current 9.2 TSM will remain active for the 2018-2019 school year. Please ensure your TSM is set to automatic updates.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93" name="Shape 39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Investigation Support</a:t>
            </a:r>
            <a:endParaRPr sz="3200"/>
          </a:p>
        </p:txBody>
      </p:sp>
      <p:sp>
        <p:nvSpPr>
          <p:cNvPr id="399" name="Shape 399"/>
          <p:cNvSpPr txBox="1">
            <a:spLocks noGrp="1"/>
          </p:cNvSpPr>
          <p:nvPr>
            <p:ph type="body" idx="1"/>
          </p:nvPr>
        </p:nvSpPr>
        <p:spPr>
          <a:xfrm>
            <a:off x="95000" y="1063375"/>
            <a:ext cx="9048900" cy="3686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t>Student tests should be voided if there is an instance of cheating—whether by a student or by anyone else. In the case of student cheating:</a:t>
            </a:r>
            <a:endParaRPr sz="1800"/>
          </a:p>
          <a:p>
            <a:pPr marL="457200" lvl="0" indent="-342900" rtl="0">
              <a:lnSpc>
                <a:spcPct val="115000"/>
              </a:lnSpc>
              <a:spcBef>
                <a:spcPts val="0"/>
              </a:spcBef>
              <a:spcAft>
                <a:spcPts val="0"/>
              </a:spcAft>
              <a:buSzPts val="1800"/>
              <a:buChar char="•"/>
            </a:pPr>
            <a:r>
              <a:rPr lang="en" sz="1800"/>
              <a:t>The </a:t>
            </a:r>
            <a:r>
              <a:rPr lang="en" sz="1800" b="1"/>
              <a:t>Test Administrator </a:t>
            </a:r>
            <a:r>
              <a:rPr lang="en" sz="1800"/>
              <a:t>should give the School Test Coordinator a written account of the incident, with any available additional documentation, including the lithocode number of the answer document or consumable test booklet and the domain to be voided.</a:t>
            </a:r>
            <a:endParaRPr sz="1800"/>
          </a:p>
          <a:p>
            <a:pPr marL="457200" lvl="0" indent="-342900" rtl="0">
              <a:lnSpc>
                <a:spcPct val="115000"/>
              </a:lnSpc>
              <a:spcBef>
                <a:spcPts val="0"/>
              </a:spcBef>
              <a:spcAft>
                <a:spcPts val="0"/>
              </a:spcAft>
              <a:buSzPts val="1800"/>
              <a:buChar char="•"/>
            </a:pPr>
            <a:r>
              <a:rPr lang="en" sz="1800"/>
              <a:t>The </a:t>
            </a:r>
            <a:r>
              <a:rPr lang="en" sz="1800" b="1"/>
              <a:t>School Test Coordinator </a:t>
            </a:r>
            <a:r>
              <a:rPr lang="en" sz="1800"/>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1800"/>
          </a:p>
          <a:p>
            <a:pPr marL="457200" lvl="0" indent="-342900" rtl="0">
              <a:lnSpc>
                <a:spcPct val="115000"/>
              </a:lnSpc>
              <a:spcBef>
                <a:spcPts val="0"/>
              </a:spcBef>
              <a:spcAft>
                <a:spcPts val="0"/>
              </a:spcAft>
              <a:buSzPts val="1800"/>
              <a:buChar char="•"/>
            </a:pPr>
            <a:r>
              <a:rPr lang="en" sz="1800"/>
              <a:t>The </a:t>
            </a:r>
            <a:r>
              <a:rPr lang="en" sz="1800" b="1"/>
              <a:t>District Test Coordinator </a:t>
            </a:r>
            <a:r>
              <a:rPr lang="en" sz="1800"/>
              <a:t>should mark the test invalid in the appropriate online system and email a completed testing irregularity form to </a:t>
            </a:r>
            <a:r>
              <a:rPr lang="en" sz="1800" u="sng">
                <a:solidFill>
                  <a:schemeClr val="hlink"/>
                </a:solidFill>
                <a:hlinkClick r:id="rId3"/>
              </a:rPr>
              <a:t>assessment@la.gov</a:t>
            </a:r>
            <a:r>
              <a:rPr lang="en" sz="1800"/>
              <a:t>. </a:t>
            </a:r>
            <a:endParaRPr sz="1800"/>
          </a:p>
          <a:p>
            <a:pPr marL="0" lvl="0" indent="0">
              <a:spcBef>
                <a:spcPts val="64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Investigation Support</a:t>
            </a:r>
            <a:endParaRPr sz="3200"/>
          </a:p>
        </p:txBody>
      </p:sp>
      <p:sp>
        <p:nvSpPr>
          <p:cNvPr id="405" name="Shape 405"/>
          <p:cNvSpPr txBox="1">
            <a:spLocks noGrp="1"/>
          </p:cNvSpPr>
          <p:nvPr>
            <p:ph type="body" idx="1"/>
          </p:nvPr>
        </p:nvSpPr>
        <p:spPr>
          <a:xfrm>
            <a:off x="-5350" y="871300"/>
            <a:ext cx="9289050" cy="3659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700" dirty="0"/>
              <a:t>The following items are required by Bulletin 118 for any test security investigation:</a:t>
            </a:r>
            <a:endParaRPr sz="1700" dirty="0"/>
          </a:p>
          <a:p>
            <a:pPr marL="457200" lvl="0" indent="-336550" rtl="0">
              <a:spcBef>
                <a:spcPts val="640"/>
              </a:spcBef>
              <a:spcAft>
                <a:spcPts val="0"/>
              </a:spcAft>
              <a:buSzPts val="1700"/>
              <a:buChar char="•"/>
            </a:pPr>
            <a:r>
              <a:rPr lang="en" sz="1700" dirty="0"/>
              <a:t>Explanation of the incident in complete detail. </a:t>
            </a:r>
            <a:endParaRPr sz="1700" dirty="0"/>
          </a:p>
          <a:p>
            <a:pPr marL="457200" lvl="0" indent="-336550" rtl="0">
              <a:spcBef>
                <a:spcPts val="0"/>
              </a:spcBef>
              <a:spcAft>
                <a:spcPts val="0"/>
              </a:spcAft>
              <a:buSzPts val="1700"/>
              <a:buChar char="•"/>
            </a:pPr>
            <a:r>
              <a:rPr lang="en" sz="1700" dirty="0"/>
              <a:t>A list of all people involved. </a:t>
            </a:r>
            <a:endParaRPr sz="1700" dirty="0"/>
          </a:p>
          <a:p>
            <a:pPr marL="457200" lvl="0" indent="-336550" rtl="0">
              <a:spcBef>
                <a:spcPts val="0"/>
              </a:spcBef>
              <a:spcAft>
                <a:spcPts val="0"/>
              </a:spcAft>
              <a:buSzPts val="1700"/>
              <a:buChar char="•"/>
            </a:pPr>
            <a:r>
              <a:rPr lang="en" sz="1700" dirty="0"/>
              <a:t>Description of the secure storage area and a list of people with access to the secure storage area. </a:t>
            </a:r>
            <a:endParaRPr sz="1700" dirty="0"/>
          </a:p>
          <a:p>
            <a:pPr marL="457200" lvl="0" indent="-336550" rtl="0">
              <a:spcBef>
                <a:spcPts val="0"/>
              </a:spcBef>
              <a:spcAft>
                <a:spcPts val="0"/>
              </a:spcAft>
              <a:buSzPts val="1700"/>
              <a:buChar char="•"/>
            </a:pPr>
            <a:r>
              <a:rPr lang="en" sz="1700" dirty="0"/>
              <a:t>Transcripts of interviews with the following people:</a:t>
            </a:r>
            <a:endParaRPr sz="1700" dirty="0"/>
          </a:p>
          <a:p>
            <a:pPr marL="914400" lvl="1" indent="-336550" rtl="0">
              <a:spcBef>
                <a:spcPts val="0"/>
              </a:spcBef>
              <a:spcAft>
                <a:spcPts val="0"/>
              </a:spcAft>
              <a:buSzPts val="1700"/>
              <a:buChar char="–"/>
            </a:pPr>
            <a:r>
              <a:rPr lang="en" sz="1700" dirty="0"/>
              <a:t>Principal</a:t>
            </a:r>
            <a:endParaRPr sz="1700" dirty="0"/>
          </a:p>
          <a:p>
            <a:pPr marL="914400" lvl="1" indent="-336550" rtl="0">
              <a:spcBef>
                <a:spcPts val="0"/>
              </a:spcBef>
              <a:spcAft>
                <a:spcPts val="0"/>
              </a:spcAft>
              <a:buSzPts val="1700"/>
              <a:buChar char="–"/>
            </a:pPr>
            <a:r>
              <a:rPr lang="en" sz="1700" dirty="0"/>
              <a:t>School Test Coordinator</a:t>
            </a:r>
            <a:endParaRPr sz="1700" dirty="0"/>
          </a:p>
          <a:p>
            <a:pPr marL="914400" lvl="1" indent="-336550" rtl="0">
              <a:spcBef>
                <a:spcPts val="0"/>
              </a:spcBef>
              <a:spcAft>
                <a:spcPts val="0"/>
              </a:spcAft>
              <a:buSzPts val="1700"/>
              <a:buChar char="–"/>
            </a:pPr>
            <a:r>
              <a:rPr lang="en" sz="1700" dirty="0"/>
              <a:t>Test Administrator(s)</a:t>
            </a:r>
            <a:endParaRPr sz="1700" dirty="0"/>
          </a:p>
          <a:p>
            <a:pPr marL="914400" lvl="1" indent="-336550" rtl="0">
              <a:spcBef>
                <a:spcPts val="0"/>
              </a:spcBef>
              <a:spcAft>
                <a:spcPts val="0"/>
              </a:spcAft>
              <a:buSzPts val="1700"/>
              <a:buChar char="–"/>
            </a:pPr>
            <a:r>
              <a:rPr lang="en" sz="1700" dirty="0"/>
              <a:t>Proctor(s)</a:t>
            </a:r>
            <a:endParaRPr sz="1700" dirty="0"/>
          </a:p>
          <a:p>
            <a:pPr marL="457200" lvl="0" indent="-336550" rtl="0">
              <a:spcBef>
                <a:spcPts val="0"/>
              </a:spcBef>
              <a:spcAft>
                <a:spcPts val="0"/>
              </a:spcAft>
              <a:buSzPts val="1700"/>
              <a:buChar char="•"/>
            </a:pPr>
            <a:r>
              <a:rPr lang="en" sz="1700" dirty="0"/>
              <a:t>Transcripts of interviews with multiple students regarding the information below:</a:t>
            </a:r>
            <a:endParaRPr sz="1700" dirty="0"/>
          </a:p>
          <a:p>
            <a:pPr marL="914400" lvl="1" indent="-336550" rtl="0">
              <a:spcBef>
                <a:spcPts val="0"/>
              </a:spcBef>
              <a:spcAft>
                <a:spcPts val="0"/>
              </a:spcAft>
              <a:buSzPts val="1700"/>
              <a:buChar char="–"/>
            </a:pPr>
            <a:r>
              <a:rPr lang="en" sz="1700" dirty="0"/>
              <a:t>Testing procedures</a:t>
            </a:r>
            <a:endParaRPr sz="1700" dirty="0"/>
          </a:p>
          <a:p>
            <a:pPr marL="914400" lvl="1" indent="-336550" rtl="0">
              <a:spcBef>
                <a:spcPts val="0"/>
              </a:spcBef>
              <a:spcAft>
                <a:spcPts val="0"/>
              </a:spcAft>
              <a:buSzPts val="1700"/>
              <a:buChar char="–"/>
            </a:pPr>
            <a:r>
              <a:rPr lang="en" sz="1700" dirty="0"/>
              <a:t>Layout of the classroom</a:t>
            </a:r>
            <a:endParaRPr sz="1700" dirty="0"/>
          </a:p>
          <a:p>
            <a:pPr marL="914400" lvl="1" indent="-336550" rtl="0">
              <a:spcBef>
                <a:spcPts val="0"/>
              </a:spcBef>
              <a:spcAft>
                <a:spcPts val="0"/>
              </a:spcAft>
              <a:buSzPts val="1700"/>
              <a:buChar char="–"/>
            </a:pPr>
            <a:r>
              <a:rPr lang="en" sz="1700" dirty="0"/>
              <a:t>Access to test materials before the test</a:t>
            </a:r>
            <a:endParaRPr sz="1700" dirty="0"/>
          </a:p>
          <a:p>
            <a:pPr marL="914400" lvl="1" indent="-336550" rtl="0">
              <a:spcBef>
                <a:spcPts val="0"/>
              </a:spcBef>
              <a:spcAft>
                <a:spcPts val="0"/>
              </a:spcAft>
              <a:buSzPts val="1700"/>
              <a:buChar char="–"/>
            </a:pPr>
            <a:r>
              <a:rPr lang="en" sz="1700" dirty="0"/>
              <a:t>Access to unauthorized materials during testing</a:t>
            </a:r>
            <a:endParaRPr sz="1700" dirty="0"/>
          </a:p>
          <a:p>
            <a:pPr marL="0" lvl="0" indent="0" rtl="0">
              <a:spcBef>
                <a:spcPts val="640"/>
              </a:spcBef>
              <a:spcAft>
                <a:spcPts val="0"/>
              </a:spcAft>
              <a:buNone/>
            </a:pPr>
            <a:endParaRPr sz="1700" dirty="0"/>
          </a:p>
          <a:p>
            <a:pPr marL="0" lvl="0" indent="0">
              <a:spcBef>
                <a:spcPts val="640"/>
              </a:spcBef>
              <a:spcAft>
                <a:spcPts val="0"/>
              </a:spcAft>
              <a:buNone/>
            </a:pPr>
            <a:endParaRPr sz="17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Investigation Support</a:t>
            </a:r>
            <a:endParaRPr sz="3200"/>
          </a:p>
        </p:txBody>
      </p:sp>
      <p:sp>
        <p:nvSpPr>
          <p:cNvPr id="411" name="Shape 411"/>
          <p:cNvSpPr txBox="1">
            <a:spLocks noGrp="1"/>
          </p:cNvSpPr>
          <p:nvPr>
            <p:ph type="body" idx="1"/>
          </p:nvPr>
        </p:nvSpPr>
        <p:spPr>
          <a:xfrm>
            <a:off x="183100" y="890750"/>
            <a:ext cx="8877300" cy="3672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The following are recommendations based on best practices in conducting investigations:</a:t>
            </a:r>
            <a:endParaRPr sz="1800" dirty="0"/>
          </a:p>
          <a:p>
            <a:pPr marL="0" lvl="0" indent="0" rtl="0">
              <a:spcBef>
                <a:spcPts val="0"/>
              </a:spcBef>
              <a:spcAft>
                <a:spcPts val="0"/>
              </a:spcAft>
              <a:buNone/>
            </a:pPr>
            <a:endParaRPr lang="en" sz="1100" dirty="0" smtClean="0"/>
          </a:p>
          <a:p>
            <a:pPr marL="0" lvl="0" indent="0" rtl="0">
              <a:spcBef>
                <a:spcPts val="0"/>
              </a:spcBef>
              <a:spcAft>
                <a:spcPts val="0"/>
              </a:spcAft>
              <a:buNone/>
            </a:pPr>
            <a:r>
              <a:rPr lang="en" sz="1800" b="1" dirty="0" smtClean="0"/>
              <a:t>Collect/view </a:t>
            </a:r>
            <a:r>
              <a:rPr lang="en" sz="1800" b="1" dirty="0"/>
              <a:t>all evidence prior to conducting any </a:t>
            </a:r>
            <a:r>
              <a:rPr lang="en" sz="1800" b="1" dirty="0" smtClean="0"/>
              <a:t>interviews.</a:t>
            </a:r>
            <a:endParaRPr lang="en" sz="1800" b="1" dirty="0"/>
          </a:p>
          <a:p>
            <a:pPr marL="0" indent="0">
              <a:spcBef>
                <a:spcPts val="0"/>
              </a:spcBef>
              <a:buNone/>
            </a:pPr>
            <a:r>
              <a:rPr lang="en" sz="1800" dirty="0" smtClean="0"/>
              <a:t>Schedule </a:t>
            </a:r>
            <a:r>
              <a:rPr lang="en" sz="1800" dirty="0"/>
              <a:t>a plagiarism/answer change analysis viewing by emailing </a:t>
            </a:r>
            <a:r>
              <a:rPr lang="en" sz="1800" u="sng" dirty="0">
                <a:solidFill>
                  <a:schemeClr val="hlink"/>
                </a:solidFill>
                <a:hlinkClick r:id="rId3"/>
              </a:rPr>
              <a:t>assessment@la.gov</a:t>
            </a:r>
            <a:r>
              <a:rPr lang="en" sz="1800" dirty="0"/>
              <a:t>, if </a:t>
            </a:r>
            <a:r>
              <a:rPr lang="en" sz="1800" dirty="0" smtClean="0"/>
              <a:t>applicable.</a:t>
            </a:r>
            <a:endParaRPr lang="en" sz="1800" dirty="0"/>
          </a:p>
          <a:p>
            <a:pPr marL="0" indent="0">
              <a:spcBef>
                <a:spcPts val="0"/>
              </a:spcBef>
              <a:buNone/>
            </a:pPr>
            <a:r>
              <a:rPr lang="en" sz="1800" dirty="0" smtClean="0"/>
              <a:t>View </a:t>
            </a:r>
            <a:r>
              <a:rPr lang="en" sz="1800" dirty="0"/>
              <a:t>security camera footage if </a:t>
            </a:r>
            <a:r>
              <a:rPr lang="en" sz="1800" dirty="0" smtClean="0"/>
              <a:t>available.</a:t>
            </a:r>
            <a:endParaRPr lang="en" sz="1800" dirty="0"/>
          </a:p>
          <a:p>
            <a:pPr marL="0" indent="0">
              <a:spcBef>
                <a:spcPts val="0"/>
              </a:spcBef>
              <a:buNone/>
            </a:pPr>
            <a:r>
              <a:rPr lang="en" sz="1800" dirty="0" smtClean="0"/>
              <a:t>Obtain </a:t>
            </a:r>
            <a:r>
              <a:rPr lang="en" sz="1800" dirty="0"/>
              <a:t>oaths of security and confidentiality, test security and administration sign-in sheets and training materials.</a:t>
            </a:r>
            <a:endParaRPr sz="1800" dirty="0"/>
          </a:p>
          <a:p>
            <a:pPr marL="0" lvl="0" indent="0" rtl="0">
              <a:spcBef>
                <a:spcPts val="0"/>
              </a:spcBef>
              <a:spcAft>
                <a:spcPts val="0"/>
              </a:spcAft>
              <a:buNone/>
            </a:pPr>
            <a:endParaRPr lang="en" sz="1100" b="1" dirty="0" smtClean="0"/>
          </a:p>
          <a:p>
            <a:pPr marL="0" lvl="0" indent="0" rtl="0">
              <a:spcBef>
                <a:spcPts val="0"/>
              </a:spcBef>
              <a:spcAft>
                <a:spcPts val="0"/>
              </a:spcAft>
              <a:buNone/>
            </a:pPr>
            <a:r>
              <a:rPr lang="en" sz="1800" b="1" dirty="0" smtClean="0"/>
              <a:t>Interview </a:t>
            </a:r>
            <a:r>
              <a:rPr lang="en" sz="1800" b="1" dirty="0"/>
              <a:t>test administrators, proctors, and students in question last. Interview other personnel </a:t>
            </a:r>
            <a:r>
              <a:rPr lang="en" sz="1800" b="1" dirty="0" smtClean="0"/>
              <a:t>first.</a:t>
            </a:r>
            <a:endParaRPr lang="en" sz="1800" b="1" dirty="0"/>
          </a:p>
          <a:p>
            <a:pPr lvl="0" indent="-285750" rtl="0">
              <a:spcBef>
                <a:spcPts val="0"/>
              </a:spcBef>
              <a:spcAft>
                <a:spcPts val="0"/>
              </a:spcAft>
              <a:buFontTx/>
              <a:buChar char="-"/>
            </a:pPr>
            <a:r>
              <a:rPr lang="en" sz="1800" dirty="0" smtClean="0"/>
              <a:t>Questions </a:t>
            </a:r>
            <a:r>
              <a:rPr lang="en" sz="1800" dirty="0"/>
              <a:t>should include general procedures and about the </a:t>
            </a:r>
            <a:r>
              <a:rPr lang="en" sz="1800" dirty="0" smtClean="0"/>
              <a:t>incident.</a:t>
            </a:r>
            <a:endParaRPr lang="en" sz="1800" dirty="0"/>
          </a:p>
          <a:p>
            <a:pPr lvl="0" indent="-285750" rtl="0">
              <a:spcBef>
                <a:spcPts val="0"/>
              </a:spcBef>
              <a:spcAft>
                <a:spcPts val="0"/>
              </a:spcAft>
              <a:buFontTx/>
              <a:buChar char="-"/>
            </a:pPr>
            <a:r>
              <a:rPr lang="en" sz="1800" dirty="0" smtClean="0"/>
              <a:t>Ask </a:t>
            </a:r>
            <a:r>
              <a:rPr lang="en" sz="1800" dirty="0"/>
              <a:t>as many open-ended questions as possible; limit the number of yes and no questions.</a:t>
            </a:r>
            <a:endParaRPr sz="1800" dirty="0"/>
          </a:p>
          <a:p>
            <a:pPr marL="0" marR="0" lvl="0" indent="0" algn="l" rtl="0">
              <a:lnSpc>
                <a:spcPct val="100000"/>
              </a:lnSpc>
              <a:spcBef>
                <a:spcPts val="0"/>
              </a:spcBef>
              <a:spcAft>
                <a:spcPts val="0"/>
              </a:spcAft>
              <a:buNone/>
            </a:pPr>
            <a:endParaRPr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Investigation Support</a:t>
            </a:r>
            <a:endParaRPr sz="3200"/>
          </a:p>
        </p:txBody>
      </p:sp>
      <p:sp>
        <p:nvSpPr>
          <p:cNvPr id="417" name="Shape 417"/>
          <p:cNvSpPr txBox="1">
            <a:spLocks noGrp="1"/>
          </p:cNvSpPr>
          <p:nvPr>
            <p:ph type="body" idx="1"/>
          </p:nvPr>
        </p:nvSpPr>
        <p:spPr>
          <a:xfrm>
            <a:off x="139700" y="881200"/>
            <a:ext cx="8877300" cy="379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dirty="0" smtClean="0"/>
              <a:t>Interview </a:t>
            </a:r>
            <a:r>
              <a:rPr lang="en" sz="1800" b="1" dirty="0"/>
              <a:t>all individuals who were in the room but not directly involved in the event. </a:t>
            </a:r>
            <a:endParaRPr lang="en" sz="1800" b="1" dirty="0" smtClean="0"/>
          </a:p>
          <a:p>
            <a:pPr marL="285750" lvl="0" indent="-285750" rtl="0">
              <a:spcBef>
                <a:spcPts val="0"/>
              </a:spcBef>
              <a:spcAft>
                <a:spcPts val="0"/>
              </a:spcAft>
              <a:buFontTx/>
              <a:buChar char="-"/>
            </a:pPr>
            <a:r>
              <a:rPr lang="en" sz="1800" dirty="0" smtClean="0"/>
              <a:t>All </a:t>
            </a:r>
            <a:r>
              <a:rPr lang="en" sz="1800" dirty="0"/>
              <a:t>interviews should be conducted at least twice across multiple days. </a:t>
            </a:r>
          </a:p>
          <a:p>
            <a:pPr marL="285750" lvl="0" indent="-285750" rtl="0">
              <a:spcBef>
                <a:spcPts val="0"/>
              </a:spcBef>
              <a:spcAft>
                <a:spcPts val="0"/>
              </a:spcAft>
              <a:buFontTx/>
              <a:buChar char="-"/>
            </a:pPr>
            <a:r>
              <a:rPr lang="en" sz="1800" dirty="0" smtClean="0"/>
              <a:t>Questions </a:t>
            </a:r>
            <a:r>
              <a:rPr lang="en" sz="1800" dirty="0"/>
              <a:t>should include general procedures and questions about the </a:t>
            </a:r>
            <a:r>
              <a:rPr lang="en" sz="1800" dirty="0" smtClean="0"/>
              <a:t>incident.</a:t>
            </a:r>
            <a:endParaRPr lang="en" sz="1800" dirty="0"/>
          </a:p>
          <a:p>
            <a:pPr marL="285750" lvl="0" indent="-285750" rtl="0">
              <a:spcBef>
                <a:spcPts val="0"/>
              </a:spcBef>
              <a:spcAft>
                <a:spcPts val="0"/>
              </a:spcAft>
              <a:buFontTx/>
              <a:buChar char="-"/>
            </a:pPr>
            <a:r>
              <a:rPr lang="en" sz="1800" dirty="0" smtClean="0"/>
              <a:t>Ask </a:t>
            </a:r>
            <a:r>
              <a:rPr lang="en" sz="1800" dirty="0"/>
              <a:t>as many open-ended questions as possible; limit the number of yes and no </a:t>
            </a:r>
            <a:r>
              <a:rPr lang="en" sz="1800" dirty="0" smtClean="0"/>
              <a:t>questions.</a:t>
            </a:r>
            <a:endParaRPr lang="en" sz="1800" dirty="0"/>
          </a:p>
          <a:p>
            <a:pPr marL="285750" lvl="0" indent="-285750" rtl="0">
              <a:spcBef>
                <a:spcPts val="0"/>
              </a:spcBef>
              <a:spcAft>
                <a:spcPts val="0"/>
              </a:spcAft>
              <a:buFontTx/>
              <a:buChar char="-"/>
            </a:pPr>
            <a:r>
              <a:rPr lang="en" sz="1800" dirty="0" smtClean="0"/>
              <a:t>Individuals </a:t>
            </a:r>
            <a:r>
              <a:rPr lang="en" sz="1800" dirty="0"/>
              <a:t>in this group should not be told who is being investigated. </a:t>
            </a:r>
            <a:endParaRPr sz="1800" dirty="0"/>
          </a:p>
          <a:p>
            <a:pPr marL="0" lvl="0" indent="0" rtl="0">
              <a:spcBef>
                <a:spcPts val="0"/>
              </a:spcBef>
              <a:spcAft>
                <a:spcPts val="0"/>
              </a:spcAft>
              <a:buNone/>
            </a:pPr>
            <a:endParaRPr lang="en" sz="1800" dirty="0" smtClean="0"/>
          </a:p>
          <a:p>
            <a:pPr marL="0" lvl="0" indent="0" rtl="0">
              <a:spcBef>
                <a:spcPts val="0"/>
              </a:spcBef>
              <a:spcAft>
                <a:spcPts val="0"/>
              </a:spcAft>
              <a:buNone/>
            </a:pPr>
            <a:r>
              <a:rPr lang="en" sz="1800" b="1" dirty="0" smtClean="0"/>
              <a:t>Interview </a:t>
            </a:r>
            <a:r>
              <a:rPr lang="en" sz="1800" b="1" dirty="0"/>
              <a:t>all individuals who were directly involved in the event.</a:t>
            </a:r>
            <a:r>
              <a:rPr lang="en" sz="1800" dirty="0"/>
              <a:t> </a:t>
            </a:r>
          </a:p>
          <a:p>
            <a:pPr marL="285750" lvl="0" indent="-285750" rtl="0">
              <a:spcBef>
                <a:spcPts val="0"/>
              </a:spcBef>
              <a:spcAft>
                <a:spcPts val="0"/>
              </a:spcAft>
              <a:buFontTx/>
              <a:buChar char="-"/>
            </a:pPr>
            <a:r>
              <a:rPr lang="en" sz="1800" dirty="0" smtClean="0"/>
              <a:t>All </a:t>
            </a:r>
            <a:r>
              <a:rPr lang="en" sz="1800" dirty="0"/>
              <a:t>interviews should be conducted at least twice across multiple days. </a:t>
            </a:r>
          </a:p>
          <a:p>
            <a:pPr marL="285750" lvl="0" indent="-285750" rtl="0">
              <a:spcBef>
                <a:spcPts val="0"/>
              </a:spcBef>
              <a:spcAft>
                <a:spcPts val="0"/>
              </a:spcAft>
              <a:buFontTx/>
              <a:buChar char="-"/>
            </a:pPr>
            <a:r>
              <a:rPr lang="en" sz="1800" dirty="0" smtClean="0"/>
              <a:t>Questions </a:t>
            </a:r>
            <a:r>
              <a:rPr lang="en" sz="1800" dirty="0"/>
              <a:t>should include general procedures and questions about the </a:t>
            </a:r>
            <a:r>
              <a:rPr lang="en" sz="1800" dirty="0" smtClean="0"/>
              <a:t>incident.</a:t>
            </a:r>
            <a:endParaRPr lang="en" sz="1800" dirty="0"/>
          </a:p>
          <a:p>
            <a:pPr marL="285750" lvl="0" indent="-285750" rtl="0">
              <a:spcBef>
                <a:spcPts val="0"/>
              </a:spcBef>
              <a:spcAft>
                <a:spcPts val="0"/>
              </a:spcAft>
              <a:buFontTx/>
              <a:buChar char="-"/>
            </a:pPr>
            <a:r>
              <a:rPr lang="en" sz="1800" dirty="0" smtClean="0"/>
              <a:t>Ask </a:t>
            </a:r>
            <a:r>
              <a:rPr lang="en" sz="1800" dirty="0"/>
              <a:t>as many open-ended questions as possible; limit the number of yes and no </a:t>
            </a:r>
            <a:r>
              <a:rPr lang="en" sz="1800" dirty="0" smtClean="0"/>
              <a:t>questions.</a:t>
            </a:r>
            <a:endParaRPr lang="en" sz="1800" dirty="0"/>
          </a:p>
          <a:p>
            <a:pPr marL="285750" lvl="0" indent="-285750" rtl="0">
              <a:spcBef>
                <a:spcPts val="0"/>
              </a:spcBef>
              <a:spcAft>
                <a:spcPts val="0"/>
              </a:spcAft>
              <a:buFontTx/>
              <a:buChar char="-"/>
            </a:pPr>
            <a:r>
              <a:rPr lang="en" sz="1800" dirty="0" smtClean="0"/>
              <a:t>Individuals </a:t>
            </a:r>
            <a:r>
              <a:rPr lang="en" sz="1800" dirty="0"/>
              <a:t>in this group should not be told they are under investigation until absolutely </a:t>
            </a:r>
            <a:r>
              <a:rPr lang="en" sz="1800" dirty="0" smtClean="0"/>
              <a:t>necessary.</a:t>
            </a:r>
            <a:endParaRPr lang="en" sz="1800" dirty="0"/>
          </a:p>
          <a:p>
            <a:pPr marL="285750" lvl="0" indent="-285750" rtl="0">
              <a:spcBef>
                <a:spcPts val="0"/>
              </a:spcBef>
              <a:spcAft>
                <a:spcPts val="0"/>
              </a:spcAft>
              <a:buFontTx/>
              <a:buChar char="-"/>
            </a:pPr>
            <a:r>
              <a:rPr lang="en" sz="1800" dirty="0" smtClean="0"/>
              <a:t>Avoid </a:t>
            </a:r>
            <a:r>
              <a:rPr lang="en" sz="1800" dirty="0"/>
              <a:t>being overly aggressive. Investigators who are friendly and helpful get better results.</a:t>
            </a:r>
            <a:endParaRPr sz="1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smtClean="0"/>
              <a:t>Off Grade </a:t>
            </a:r>
            <a:r>
              <a:rPr lang="en" sz="3200" dirty="0"/>
              <a:t>Voids</a:t>
            </a:r>
            <a:endParaRPr sz="3200" dirty="0"/>
          </a:p>
        </p:txBody>
      </p:sp>
      <p:sp>
        <p:nvSpPr>
          <p:cNvPr id="423" name="Shape 423"/>
          <p:cNvSpPr txBox="1">
            <a:spLocks noGrp="1"/>
          </p:cNvSpPr>
          <p:nvPr>
            <p:ph type="body" idx="1"/>
          </p:nvPr>
        </p:nvSpPr>
        <p:spPr>
          <a:xfrm>
            <a:off x="67850" y="1063375"/>
            <a:ext cx="8997600" cy="36594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All students should take the appropriate grade level or grade span assessment. </a:t>
            </a:r>
            <a:endParaRPr sz="1800" dirty="0"/>
          </a:p>
          <a:p>
            <a:pPr marL="0" lvl="0" indent="0" rtl="0">
              <a:spcBef>
                <a:spcPts val="640"/>
              </a:spcBef>
              <a:spcAft>
                <a:spcPts val="0"/>
              </a:spcAft>
              <a:buNone/>
            </a:pPr>
            <a:endParaRPr sz="1800" dirty="0"/>
          </a:p>
          <a:p>
            <a:pPr marL="0" lvl="0" indent="0" rtl="0">
              <a:spcBef>
                <a:spcPts val="640"/>
              </a:spcBef>
              <a:spcAft>
                <a:spcPts val="0"/>
              </a:spcAft>
              <a:buNone/>
            </a:pPr>
            <a:r>
              <a:rPr lang="en" sz="1800" dirty="0"/>
              <a:t>All official grade assignments are in SIS, and changes must be documented in SIS. </a:t>
            </a:r>
            <a:endParaRPr sz="1800" dirty="0"/>
          </a:p>
          <a:p>
            <a:pPr marL="0" lvl="0" indent="0" rtl="0">
              <a:spcBef>
                <a:spcPts val="640"/>
              </a:spcBef>
              <a:spcAft>
                <a:spcPts val="0"/>
              </a:spcAft>
              <a:buNone/>
            </a:pPr>
            <a:endParaRPr sz="1800" dirty="0"/>
          </a:p>
          <a:p>
            <a:pPr marL="0" lvl="0" indent="0">
              <a:spcBef>
                <a:spcPts val="640"/>
              </a:spcBef>
              <a:spcAft>
                <a:spcPts val="0"/>
              </a:spcAft>
              <a:buNone/>
            </a:pPr>
            <a:r>
              <a:rPr lang="en" sz="1800" dirty="0" smtClean="0"/>
              <a:t>Students </a:t>
            </a:r>
            <a:r>
              <a:rPr lang="en" sz="1800" dirty="0"/>
              <a:t>who take a grade level test lower than their enrolled grade or grade span will have their </a:t>
            </a:r>
            <a:r>
              <a:rPr lang="en" sz="1800" dirty="0" smtClean="0"/>
              <a:t>test </a:t>
            </a:r>
            <a:r>
              <a:rPr lang="en" sz="1800" dirty="0"/>
              <a:t>voided. </a:t>
            </a:r>
            <a:endParaRPr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457200" y="31599"/>
            <a:ext cx="8229600" cy="103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333333"/>
                </a:solidFill>
              </a:rPr>
              <a:t>Caveon Test Security Services</a:t>
            </a:r>
            <a:endParaRPr/>
          </a:p>
        </p:txBody>
      </p:sp>
      <p:sp>
        <p:nvSpPr>
          <p:cNvPr id="429" name="Shape 429"/>
          <p:cNvSpPr txBox="1">
            <a:spLocks noGrp="1"/>
          </p:cNvSpPr>
          <p:nvPr>
            <p:ph type="body" idx="1"/>
          </p:nvPr>
        </p:nvSpPr>
        <p:spPr>
          <a:xfrm>
            <a:off x="32400" y="938550"/>
            <a:ext cx="9079200" cy="3749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600" dirty="0"/>
              <a:t>In order to help districts and schools improve test security, the LDOE has negotiated an agreement with Caveon, the nation’s leading test security experts, to provide the following services:</a:t>
            </a:r>
            <a:endParaRPr sz="1600" dirty="0"/>
          </a:p>
          <a:p>
            <a:pPr marL="0" lvl="0" indent="0" rtl="0">
              <a:lnSpc>
                <a:spcPct val="115000"/>
              </a:lnSpc>
              <a:spcBef>
                <a:spcPts val="0"/>
              </a:spcBef>
              <a:spcAft>
                <a:spcPts val="0"/>
              </a:spcAft>
              <a:buClr>
                <a:schemeClr val="dk1"/>
              </a:buClr>
              <a:buSzPts val="1100"/>
              <a:buFont typeface="Arial"/>
              <a:buNone/>
            </a:pPr>
            <a:endParaRPr sz="1200" dirty="0"/>
          </a:p>
          <a:p>
            <a:pPr marL="0" lvl="0" indent="0" rtl="0">
              <a:lnSpc>
                <a:spcPct val="115000"/>
              </a:lnSpc>
              <a:spcBef>
                <a:spcPts val="0"/>
              </a:spcBef>
              <a:spcAft>
                <a:spcPts val="0"/>
              </a:spcAft>
              <a:buClr>
                <a:schemeClr val="dk1"/>
              </a:buClr>
              <a:buSzPts val="1100"/>
              <a:buFont typeface="Arial"/>
              <a:buNone/>
            </a:pPr>
            <a:r>
              <a:rPr lang="en" sz="1600" dirty="0"/>
              <a:t>Monitoring</a:t>
            </a:r>
            <a:endParaRPr sz="1600" dirty="0"/>
          </a:p>
          <a:p>
            <a:pPr marL="457200" lvl="0" indent="-330200" rtl="0">
              <a:lnSpc>
                <a:spcPct val="115000"/>
              </a:lnSpc>
              <a:spcBef>
                <a:spcPts val="0"/>
              </a:spcBef>
              <a:spcAft>
                <a:spcPts val="0"/>
              </a:spcAft>
              <a:buSzPts val="1600"/>
              <a:buChar char="•"/>
            </a:pPr>
            <a:r>
              <a:rPr lang="en" sz="1600" dirty="0"/>
              <a:t>Provides two Caveon monitors on campus on one day of testing</a:t>
            </a:r>
            <a:endParaRPr sz="1600" dirty="0"/>
          </a:p>
          <a:p>
            <a:pPr marL="457200" lvl="0" indent="-330200" rtl="0">
              <a:lnSpc>
                <a:spcPct val="115000"/>
              </a:lnSpc>
              <a:spcBef>
                <a:spcPts val="0"/>
              </a:spcBef>
              <a:spcAft>
                <a:spcPts val="0"/>
              </a:spcAft>
              <a:buSzPts val="1600"/>
              <a:buChar char="•"/>
            </a:pPr>
            <a:r>
              <a:rPr lang="en" sz="1600" dirty="0"/>
              <a:t>Provides districts with accurate information of every testing room at the school</a:t>
            </a:r>
            <a:endParaRPr sz="1600" dirty="0"/>
          </a:p>
          <a:p>
            <a:pPr marL="0" lvl="0" indent="0" rtl="0">
              <a:lnSpc>
                <a:spcPct val="115000"/>
              </a:lnSpc>
              <a:spcBef>
                <a:spcPts val="0"/>
              </a:spcBef>
              <a:spcAft>
                <a:spcPts val="0"/>
              </a:spcAft>
              <a:buClr>
                <a:schemeClr val="dk1"/>
              </a:buClr>
              <a:buSzPts val="1100"/>
              <a:buFont typeface="Arial"/>
              <a:buNone/>
            </a:pPr>
            <a:r>
              <a:rPr lang="en" sz="1600" dirty="0"/>
              <a:t>Investigations</a:t>
            </a:r>
            <a:endParaRPr sz="1600" dirty="0"/>
          </a:p>
          <a:p>
            <a:pPr marL="457200" lvl="0" indent="-330200" rtl="0">
              <a:lnSpc>
                <a:spcPct val="115000"/>
              </a:lnSpc>
              <a:spcBef>
                <a:spcPts val="0"/>
              </a:spcBef>
              <a:spcAft>
                <a:spcPts val="0"/>
              </a:spcAft>
              <a:buSzPts val="1600"/>
              <a:buChar char="•"/>
            </a:pPr>
            <a:r>
              <a:rPr lang="en" sz="1600" dirty="0"/>
              <a:t>Provides districts with professional investigators to investigate and report on any testing irregularity that occurred in the district</a:t>
            </a:r>
            <a:endParaRPr sz="1600" dirty="0"/>
          </a:p>
          <a:p>
            <a:pPr marL="0" lvl="0" indent="0" rtl="0">
              <a:lnSpc>
                <a:spcPct val="115000"/>
              </a:lnSpc>
              <a:spcBef>
                <a:spcPts val="0"/>
              </a:spcBef>
              <a:spcAft>
                <a:spcPts val="0"/>
              </a:spcAft>
              <a:buNone/>
            </a:pPr>
            <a:r>
              <a:rPr lang="en" sz="1600" dirty="0"/>
              <a:t>Training</a:t>
            </a:r>
            <a:endParaRPr sz="1600" dirty="0"/>
          </a:p>
          <a:p>
            <a:pPr marL="457200" lvl="0" indent="-330200" rtl="0">
              <a:lnSpc>
                <a:spcPct val="115000"/>
              </a:lnSpc>
              <a:spcBef>
                <a:spcPts val="0"/>
              </a:spcBef>
              <a:spcAft>
                <a:spcPts val="0"/>
              </a:spcAft>
              <a:buSzPts val="1600"/>
              <a:buChar char="•"/>
            </a:pPr>
            <a:r>
              <a:rPr lang="en" sz="1600" dirty="0"/>
              <a:t>Provides districts with active online training modules created by Caveon</a:t>
            </a:r>
            <a:endParaRPr sz="1600" dirty="0"/>
          </a:p>
          <a:p>
            <a:pPr marL="0" lvl="0" indent="457200" rtl="0">
              <a:lnSpc>
                <a:spcPct val="115000"/>
              </a:lnSpc>
              <a:spcBef>
                <a:spcPts val="0"/>
              </a:spcBef>
              <a:spcAft>
                <a:spcPts val="0"/>
              </a:spcAft>
              <a:buClr>
                <a:schemeClr val="dk1"/>
              </a:buClr>
              <a:buSzPts val="1100"/>
              <a:buFont typeface="Arial"/>
              <a:buNone/>
            </a:pPr>
            <a:endParaRPr sz="1200" dirty="0"/>
          </a:p>
          <a:p>
            <a:pPr marL="0" lvl="0" indent="0" rtl="0">
              <a:lnSpc>
                <a:spcPct val="115000"/>
              </a:lnSpc>
              <a:spcBef>
                <a:spcPts val="0"/>
              </a:spcBef>
              <a:spcAft>
                <a:spcPts val="0"/>
              </a:spcAft>
              <a:buClr>
                <a:schemeClr val="dk1"/>
              </a:buClr>
              <a:buSzPts val="1100"/>
              <a:buFont typeface="Arial"/>
              <a:buNone/>
            </a:pPr>
            <a:r>
              <a:rPr lang="en" sz="1600" dirty="0"/>
              <a:t>A full explanation of the services and the fee schedules can be found</a:t>
            </a:r>
            <a:r>
              <a:rPr lang="en" sz="1600" dirty="0">
                <a:hlinkClick r:id="rId3"/>
              </a:rPr>
              <a:t> </a:t>
            </a:r>
            <a:r>
              <a:rPr lang="en" sz="1600" u="sng" dirty="0">
                <a:solidFill>
                  <a:schemeClr val="hlink"/>
                </a:solidFill>
                <a:hlinkClick r:id="rId3"/>
              </a:rPr>
              <a:t>here</a:t>
            </a:r>
            <a:r>
              <a:rPr lang="en" sz="1600" dirty="0"/>
              <a:t>. Districts and schools can purchase these services by contacting</a:t>
            </a:r>
            <a:r>
              <a:rPr lang="en" sz="1600" dirty="0">
                <a:hlinkClick r:id="rId4"/>
              </a:rPr>
              <a:t> </a:t>
            </a:r>
            <a:r>
              <a:rPr lang="en" sz="1600" u="sng" dirty="0">
                <a:solidFill>
                  <a:schemeClr val="hlink"/>
                </a:solidFill>
                <a:hlinkClick r:id="rId4"/>
              </a:rPr>
              <a:t>Caveon</a:t>
            </a:r>
            <a:r>
              <a:rPr lang="en" sz="1600" dirty="0"/>
              <a:t> directly.</a:t>
            </a:r>
            <a:endParaRPr sz="1600" dirty="0"/>
          </a:p>
          <a:p>
            <a:pPr marL="342900" lvl="0" indent="1079500">
              <a:spcBef>
                <a:spcPts val="64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a:p>
        </p:txBody>
      </p:sp>
      <p:sp>
        <p:nvSpPr>
          <p:cNvPr id="253" name="Shape 253"/>
          <p:cNvSpPr txBox="1">
            <a:spLocks noGrp="1"/>
          </p:cNvSpPr>
          <p:nvPr>
            <p:ph type="body" idx="1"/>
          </p:nvPr>
        </p:nvSpPr>
        <p:spPr>
          <a:xfrm>
            <a:off x="152400" y="952650"/>
            <a:ext cx="8839200" cy="3809700"/>
          </a:xfrm>
          <a:prstGeom prst="rect">
            <a:avLst/>
          </a:prstGeom>
          <a:noFill/>
          <a:ln w="9525" cap="flat" cmpd="sng">
            <a:solidFill>
              <a:srgbClr val="FFFF00">
                <a:alpha val="0"/>
              </a:srgbClr>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The 2017–2018 Assessment and Accountability Month-by-Month Checklist</a:t>
            </a:r>
            <a:endParaRPr dirty="0"/>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dirty="0">
                <a:solidFill>
                  <a:schemeClr val="dk1"/>
                </a:solidFill>
                <a:latin typeface="Calibri"/>
                <a:ea typeface="Calibri"/>
                <a:cs typeface="Calibri"/>
                <a:sym typeface="Calibri"/>
              </a:rPr>
              <a:t>identifies</a:t>
            </a:r>
            <a:r>
              <a:rPr lang="en" sz="1700" b="0" i="0" u="none" strike="noStrike" cap="none" dirty="0">
                <a:solidFill>
                  <a:schemeClr val="dk1"/>
                </a:solidFill>
                <a:latin typeface="Calibri"/>
                <a:ea typeface="Calibri"/>
                <a:cs typeface="Calibri"/>
                <a:sym typeface="Calibri"/>
              </a:rPr>
              <a:t> key dates and deadlines for statewide assessment programs and accountability processes for next school year; </a:t>
            </a:r>
            <a:endParaRPr dirty="0"/>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dirty="0">
                <a:solidFill>
                  <a:schemeClr val="dk1"/>
                </a:solidFill>
                <a:latin typeface="Calibri"/>
                <a:ea typeface="Calibri"/>
                <a:cs typeface="Calibri"/>
                <a:sym typeface="Calibri"/>
              </a:rPr>
              <a:t>provides</a:t>
            </a:r>
            <a:r>
              <a:rPr lang="en" sz="1700" b="0" i="0" u="none" strike="noStrike" cap="none" dirty="0">
                <a:solidFill>
                  <a:schemeClr val="dk1"/>
                </a:solidFill>
                <a:latin typeface="Calibri"/>
                <a:ea typeface="Calibri"/>
                <a:cs typeface="Calibri"/>
                <a:sym typeface="Calibri"/>
              </a:rPr>
              <a:t> action steps to ensure readiness for administering statewide assessments; and</a:t>
            </a:r>
            <a:endParaRPr dirty="0"/>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dirty="0">
                <a:solidFill>
                  <a:schemeClr val="dk1"/>
                </a:solidFill>
                <a:latin typeface="Calibri"/>
                <a:ea typeface="Calibri"/>
                <a:cs typeface="Calibri"/>
                <a:sym typeface="Calibri"/>
              </a:rPr>
              <a:t>recommends</a:t>
            </a:r>
            <a:r>
              <a:rPr lang="en" sz="1700" b="0" i="0" u="none" strike="noStrike" cap="none" dirty="0">
                <a:solidFill>
                  <a:schemeClr val="dk1"/>
                </a:solidFill>
                <a:latin typeface="Calibri"/>
                <a:ea typeface="Calibri"/>
                <a:cs typeface="Calibri"/>
                <a:sym typeface="Calibri"/>
              </a:rPr>
              <a:t> resources for district and school staff.</a:t>
            </a:r>
            <a:endParaRPr dirty="0"/>
          </a:p>
          <a:p>
            <a:pPr marL="0" marR="0" lvl="0" indent="0" algn="l" rtl="0">
              <a:lnSpc>
                <a:spcPct val="100000"/>
              </a:lnSpc>
              <a:spcBef>
                <a:spcPts val="0"/>
              </a:spcBef>
              <a:spcAft>
                <a:spcPts val="0"/>
              </a:spcAft>
              <a:buClr>
                <a:schemeClr val="dk1"/>
              </a:buClr>
              <a:buSzPts val="32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The checklist includes information on the following areas: </a:t>
            </a:r>
            <a:endParaRPr dirty="0"/>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Communication and Support </a:t>
            </a:r>
            <a:endParaRPr dirty="0"/>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Accessibility and Accommodations </a:t>
            </a:r>
            <a:endParaRPr dirty="0"/>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Assessment Preparation and Administration </a:t>
            </a:r>
            <a:endParaRPr dirty="0"/>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Accountability </a:t>
            </a:r>
            <a:endParaRPr dirty="0"/>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Reports</a:t>
            </a:r>
            <a:endParaRPr dirty="0"/>
          </a:p>
          <a:p>
            <a:pPr marL="0" lvl="0" indent="0" rtl="0">
              <a:lnSpc>
                <a:spcPct val="100000"/>
              </a:lnSpc>
              <a:spcBef>
                <a:spcPts val="0"/>
              </a:spcBef>
              <a:spcAft>
                <a:spcPts val="0"/>
              </a:spcAft>
              <a:buNone/>
            </a:pPr>
            <a:endParaRPr sz="800" dirty="0"/>
          </a:p>
          <a:p>
            <a:pPr marL="0" lvl="0" indent="0" rtl="0">
              <a:lnSpc>
                <a:spcPct val="100000"/>
              </a:lnSpc>
              <a:spcBef>
                <a:spcPts val="0"/>
              </a:spcBef>
              <a:spcAft>
                <a:spcPts val="0"/>
              </a:spcAft>
              <a:buNone/>
            </a:pPr>
            <a:r>
              <a:rPr lang="en" sz="1700" dirty="0"/>
              <a:t>The </a:t>
            </a:r>
            <a:r>
              <a:rPr lang="en" sz="1700" u="sng" dirty="0">
                <a:solidFill>
                  <a:srgbClr val="1155CC"/>
                </a:solidFill>
                <a:hlinkClick r:id="rId3"/>
              </a:rPr>
              <a:t>2017-2018 Assessment Month-by-Month Checklist</a:t>
            </a:r>
            <a:r>
              <a:rPr lang="en" sz="1700" dirty="0"/>
              <a:t> has been updated to include additions to ACT, ELPT, and LEAP Connect action items.</a:t>
            </a:r>
            <a:endParaRPr sz="17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6349"/>
            <a:ext cx="8229600" cy="1037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solidFill>
                  <a:srgbClr val="333333"/>
                </a:solidFill>
              </a:rPr>
              <a:t>Caveon Core</a:t>
            </a:r>
            <a:endParaRPr/>
          </a:p>
        </p:txBody>
      </p:sp>
      <p:sp>
        <p:nvSpPr>
          <p:cNvPr id="435" name="Shape 43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LEAs utilizing Caveon will receive access </a:t>
            </a:r>
            <a:endParaRPr sz="1800"/>
          </a:p>
          <a:p>
            <a:pPr marL="0" lvl="0" indent="0" rtl="0">
              <a:lnSpc>
                <a:spcPct val="115000"/>
              </a:lnSpc>
              <a:spcBef>
                <a:spcPts val="0"/>
              </a:spcBef>
              <a:spcAft>
                <a:spcPts val="0"/>
              </a:spcAft>
              <a:buNone/>
            </a:pPr>
            <a:r>
              <a:rPr lang="en" sz="1800"/>
              <a:t>to Caveon Core. Caveon Core allows </a:t>
            </a:r>
            <a:endParaRPr sz="1800"/>
          </a:p>
          <a:p>
            <a:pPr marL="0" lvl="0" indent="0" rtl="0">
              <a:lnSpc>
                <a:spcPct val="115000"/>
              </a:lnSpc>
              <a:spcBef>
                <a:spcPts val="0"/>
              </a:spcBef>
              <a:spcAft>
                <a:spcPts val="0"/>
              </a:spcAft>
              <a:buNone/>
            </a:pPr>
            <a:r>
              <a:rPr lang="en" sz="1800"/>
              <a:t>DTCs to track the findings of the Caveon </a:t>
            </a:r>
            <a:endParaRPr sz="1800"/>
          </a:p>
          <a:p>
            <a:pPr marL="0" lvl="0" indent="0" rtl="0">
              <a:lnSpc>
                <a:spcPct val="115000"/>
              </a:lnSpc>
              <a:spcBef>
                <a:spcPts val="0"/>
              </a:spcBef>
              <a:spcAft>
                <a:spcPts val="0"/>
              </a:spcAft>
              <a:buNone/>
            </a:pPr>
            <a:r>
              <a:rPr lang="en" sz="1800"/>
              <a:t>monitors in real time. Caveon Core is </a:t>
            </a:r>
            <a:endParaRPr sz="1800"/>
          </a:p>
          <a:p>
            <a:pPr marL="0" lvl="0" indent="0" rtl="0">
              <a:lnSpc>
                <a:spcPct val="115000"/>
              </a:lnSpc>
              <a:spcBef>
                <a:spcPts val="0"/>
              </a:spcBef>
              <a:spcAft>
                <a:spcPts val="0"/>
              </a:spcAft>
              <a:buNone/>
            </a:pPr>
            <a:r>
              <a:rPr lang="en" sz="1800"/>
              <a:t>the only way for DTCs to receive real</a:t>
            </a:r>
            <a:endParaRPr sz="1800"/>
          </a:p>
          <a:p>
            <a:pPr marL="0" lvl="0" indent="0" rtl="0">
              <a:lnSpc>
                <a:spcPct val="115000"/>
              </a:lnSpc>
              <a:spcBef>
                <a:spcPts val="0"/>
              </a:spcBef>
              <a:spcAft>
                <a:spcPts val="0"/>
              </a:spcAft>
              <a:buNone/>
            </a:pPr>
            <a:r>
              <a:rPr lang="en" sz="1800"/>
              <a:t>time monitor feedback.</a:t>
            </a:r>
            <a:endParaRPr sz="1800"/>
          </a:p>
          <a:p>
            <a:pPr marL="342900" lvl="0" indent="1079500">
              <a:spcBef>
                <a:spcPts val="640"/>
              </a:spcBef>
              <a:spcAft>
                <a:spcPts val="0"/>
              </a:spcAft>
              <a:buNone/>
            </a:pPr>
            <a:endParaRPr/>
          </a:p>
        </p:txBody>
      </p:sp>
      <p:pic>
        <p:nvPicPr>
          <p:cNvPr id="436" name="Shape 436"/>
          <p:cNvPicPr preferRelativeResize="0"/>
          <p:nvPr/>
        </p:nvPicPr>
        <p:blipFill>
          <a:blip r:embed="rId3">
            <a:alphaModFix/>
          </a:blip>
          <a:stretch>
            <a:fillRect/>
          </a:stretch>
        </p:blipFill>
        <p:spPr>
          <a:xfrm>
            <a:off x="4339675" y="1063375"/>
            <a:ext cx="4733925" cy="3514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ELPT/LEAP Connect Reminders</a:t>
            </a:r>
            <a:endParaRPr sz="3200"/>
          </a:p>
        </p:txBody>
      </p:sp>
      <p:sp>
        <p:nvSpPr>
          <p:cNvPr id="442" name="Shape 442"/>
          <p:cNvSpPr txBox="1">
            <a:spLocks noGrp="1"/>
          </p:cNvSpPr>
          <p:nvPr>
            <p:ph type="body" idx="1"/>
          </p:nvPr>
        </p:nvSpPr>
        <p:spPr>
          <a:xfrm>
            <a:off x="193575" y="1006550"/>
            <a:ext cx="8798700" cy="37143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Any staff members involved in testing must be trained in test security and administration prior to testing beginning at the school. All staff members involved in testing must sign the pre and post Oath of Security and Confidentiality. </a:t>
            </a:r>
            <a:endParaRPr sz="1800"/>
          </a:p>
          <a:p>
            <a:pPr marL="0" lvl="0" indent="0" rtl="0">
              <a:spcBef>
                <a:spcPts val="640"/>
              </a:spcBef>
              <a:spcAft>
                <a:spcPts val="0"/>
              </a:spcAft>
              <a:buNone/>
            </a:pPr>
            <a:endParaRPr sz="1800"/>
          </a:p>
          <a:p>
            <a:pPr marL="0" lvl="0" indent="0" rtl="0">
              <a:spcBef>
                <a:spcPts val="640"/>
              </a:spcBef>
              <a:spcAft>
                <a:spcPts val="0"/>
              </a:spcAft>
              <a:buNone/>
            </a:pPr>
            <a:r>
              <a:rPr lang="en" sz="1800"/>
              <a:t>Voids should be entered into eDIRECT for LEAP Connect or TIDE for ELPT at the conclusion of each testing week. Directions on how to void a test can be found in the </a:t>
            </a:r>
            <a:r>
              <a:rPr lang="en" sz="1800" u="sng">
                <a:solidFill>
                  <a:schemeClr val="hlink"/>
                </a:solidFill>
                <a:hlinkClick r:id="rId3"/>
              </a:rPr>
              <a:t>TIDE User Guide</a:t>
            </a:r>
            <a:r>
              <a:rPr lang="en" sz="1800"/>
              <a:t> for ELPT and the eDIRECT User Guide for </a:t>
            </a:r>
            <a:r>
              <a:rPr lang="en" sz="1800" u="sng">
                <a:solidFill>
                  <a:schemeClr val="hlink"/>
                </a:solidFill>
                <a:hlinkClick r:id="rId4"/>
              </a:rPr>
              <a:t>LEAP Connect</a:t>
            </a:r>
            <a:r>
              <a:rPr lang="en" sz="1800"/>
              <a:t>.</a:t>
            </a:r>
            <a:endParaRPr sz="1800"/>
          </a:p>
          <a:p>
            <a:pPr marL="0" lvl="0" indent="0" rtl="0">
              <a:spcBef>
                <a:spcPts val="640"/>
              </a:spcBef>
              <a:spcAft>
                <a:spcPts val="0"/>
              </a:spcAft>
              <a:buNone/>
            </a:pPr>
            <a:endParaRPr sz="1800"/>
          </a:p>
          <a:p>
            <a:pPr marL="0" lvl="0" indent="0">
              <a:spcBef>
                <a:spcPts val="640"/>
              </a:spcBef>
              <a:spcAft>
                <a:spcPts val="0"/>
              </a:spcAft>
              <a:buNone/>
            </a:pPr>
            <a:r>
              <a:rPr lang="en" sz="1800"/>
              <a:t>All testing irregularities are due to </a:t>
            </a:r>
            <a:r>
              <a:rPr lang="en" sz="1800" u="sng">
                <a:solidFill>
                  <a:schemeClr val="hlink"/>
                </a:solidFill>
                <a:hlinkClick r:id="rId5"/>
              </a:rPr>
              <a:t>assessment@la.gov</a:t>
            </a:r>
            <a:r>
              <a:rPr lang="en" sz="1800"/>
              <a:t> by March 16th. </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8" name="Shape 44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LEAP 2025</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6602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sz="3200"/>
          </a:p>
          <a:p>
            <a:pPr marL="0" lvl="0" indent="0">
              <a:spcBef>
                <a:spcPts val="0"/>
              </a:spcBef>
              <a:spcAft>
                <a:spcPts val="0"/>
              </a:spcAft>
              <a:buNone/>
            </a:pPr>
            <a:r>
              <a:rPr lang="en" sz="3200"/>
              <a:t>LEAP 2025 High School Assessments </a:t>
            </a:r>
            <a:endParaRPr sz="3200"/>
          </a:p>
          <a:p>
            <a:pPr marL="0" lvl="0" indent="0" rtl="0">
              <a:spcBef>
                <a:spcPts val="0"/>
              </a:spcBef>
              <a:spcAft>
                <a:spcPts val="0"/>
              </a:spcAft>
              <a:buNone/>
            </a:pPr>
            <a:endParaRPr sz="3200"/>
          </a:p>
        </p:txBody>
      </p:sp>
      <p:sp>
        <p:nvSpPr>
          <p:cNvPr id="454" name="Shape 454"/>
          <p:cNvSpPr txBox="1">
            <a:spLocks noGrp="1"/>
          </p:cNvSpPr>
          <p:nvPr>
            <p:ph type="body" idx="1"/>
          </p:nvPr>
        </p:nvSpPr>
        <p:spPr>
          <a:xfrm>
            <a:off x="50325" y="1006550"/>
            <a:ext cx="9048900" cy="3714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This year, Louisiana is </a:t>
            </a:r>
            <a:r>
              <a:rPr lang="en" sz="1800" b="1"/>
              <a:t>transitioning to five-level high school assessments</a:t>
            </a:r>
            <a:r>
              <a:rPr lang="en" sz="1800"/>
              <a:t>, which include:</a:t>
            </a:r>
            <a:endParaRPr sz="1800"/>
          </a:p>
          <a:p>
            <a:pPr marL="457200" lvl="0" indent="-342900" rtl="0">
              <a:lnSpc>
                <a:spcPct val="115000"/>
              </a:lnSpc>
              <a:spcBef>
                <a:spcPts val="0"/>
              </a:spcBef>
              <a:spcAft>
                <a:spcPts val="0"/>
              </a:spcAft>
              <a:buSzPts val="1800"/>
              <a:buChar char="•"/>
            </a:pPr>
            <a:r>
              <a:rPr lang="en" sz="1800" b="1"/>
              <a:t>Providing an English I exam, </a:t>
            </a:r>
            <a:r>
              <a:rPr lang="en" sz="1800"/>
              <a:t>allowing accurate assessment of ELA success in earlier years, and reduction of testing in upper grades as students are exploring a variety of pathways.</a:t>
            </a:r>
            <a:endParaRPr sz="1800"/>
          </a:p>
          <a:p>
            <a:pPr marL="457200" lvl="0" indent="-342900" rtl="0">
              <a:lnSpc>
                <a:spcPct val="115000"/>
              </a:lnSpc>
              <a:spcBef>
                <a:spcPts val="0"/>
              </a:spcBef>
              <a:spcAft>
                <a:spcPts val="0"/>
              </a:spcAft>
              <a:buSzPts val="1800"/>
              <a:buChar char="•"/>
            </a:pPr>
            <a:r>
              <a:rPr lang="en" sz="1800" b="1"/>
              <a:t>Reporting a greater differentiation of performance and allowing high schools to earn recognition for three levels of performance</a:t>
            </a:r>
            <a:r>
              <a:rPr lang="en" sz="1800"/>
              <a:t> rather than the two, as is true in elementary and middle schools.</a:t>
            </a:r>
            <a:endParaRPr sz="1800"/>
          </a:p>
          <a:p>
            <a:pPr marL="457200" lvl="0" indent="-342900" rtl="0">
              <a:lnSpc>
                <a:spcPct val="115000"/>
              </a:lnSpc>
              <a:spcBef>
                <a:spcPts val="0"/>
              </a:spcBef>
              <a:spcAft>
                <a:spcPts val="0"/>
              </a:spcAft>
              <a:buSzPts val="1800"/>
              <a:buChar char="•"/>
            </a:pPr>
            <a:r>
              <a:rPr lang="en" sz="1800" b="1"/>
              <a:t>Allowing consistent measurement of achievement and growth/progress</a:t>
            </a:r>
            <a:r>
              <a:rPr lang="en" sz="1800"/>
              <a:t> from grade 3 through high school.</a:t>
            </a:r>
            <a:endParaRPr sz="1800"/>
          </a:p>
          <a:p>
            <a:pPr marL="457200" lvl="0" indent="-342900" rtl="0">
              <a:lnSpc>
                <a:spcPct val="115000"/>
              </a:lnSpc>
              <a:spcBef>
                <a:spcPts val="0"/>
              </a:spcBef>
              <a:spcAft>
                <a:spcPts val="0"/>
              </a:spcAft>
              <a:buSzPts val="1800"/>
              <a:buChar char="•"/>
            </a:pPr>
            <a:r>
              <a:rPr lang="en" sz="1800" b="1"/>
              <a:t>Maintaining consistency in graduation requirements.</a:t>
            </a:r>
            <a:r>
              <a:rPr lang="en" sz="1800"/>
              <a:t> The passing score is comparable. The second lowest achievement level is comparable across four and five level tests (Fair or Approaching Basic). </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660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sz="3200"/>
          </a:p>
          <a:p>
            <a:pPr marL="0" lvl="0" indent="0" rtl="0">
              <a:spcBef>
                <a:spcPts val="0"/>
              </a:spcBef>
              <a:spcAft>
                <a:spcPts val="0"/>
              </a:spcAft>
              <a:buNone/>
            </a:pPr>
            <a:r>
              <a:rPr lang="en" sz="3200"/>
              <a:t>Winter 2017 LEAP 2025 High School Population </a:t>
            </a:r>
            <a:endParaRPr sz="3200"/>
          </a:p>
          <a:p>
            <a:pPr marL="0" lvl="0" indent="0" rtl="0">
              <a:spcBef>
                <a:spcPts val="0"/>
              </a:spcBef>
              <a:spcAft>
                <a:spcPts val="0"/>
              </a:spcAft>
              <a:buNone/>
            </a:pPr>
            <a:endParaRPr sz="3200"/>
          </a:p>
        </p:txBody>
      </p:sp>
      <p:sp>
        <p:nvSpPr>
          <p:cNvPr id="460" name="Shape 460"/>
          <p:cNvSpPr txBox="1"/>
          <p:nvPr/>
        </p:nvSpPr>
        <p:spPr>
          <a:xfrm>
            <a:off x="419875" y="1224650"/>
            <a:ext cx="8572500" cy="3429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The Winter 2017 LEAP 2025 administration consisted of a small population of students.</a:t>
            </a:r>
            <a:endParaRPr sz="1800">
              <a:solidFill>
                <a:schemeClr val="dk1"/>
              </a:solidFill>
              <a:latin typeface="Calibri"/>
              <a:ea typeface="Calibri"/>
              <a:cs typeface="Calibri"/>
              <a:sym typeface="Calibri"/>
            </a:endParaRPr>
          </a:p>
          <a:p>
            <a:pPr marL="0" lvl="0" indent="0">
              <a:spcBef>
                <a:spcPts val="0"/>
              </a:spcBef>
              <a:spcAft>
                <a:spcPts val="0"/>
              </a:spcAft>
              <a:buNone/>
            </a:pPr>
            <a:endParaRPr/>
          </a:p>
          <a:p>
            <a:pPr marL="0" lvl="0" indent="0">
              <a:spcBef>
                <a:spcPts val="0"/>
              </a:spcBef>
              <a:spcAft>
                <a:spcPts val="0"/>
              </a:spcAft>
              <a:buNone/>
            </a:pPr>
            <a:endParaRPr/>
          </a:p>
        </p:txBody>
      </p:sp>
      <p:graphicFrame>
        <p:nvGraphicFramePr>
          <p:cNvPr id="461" name="Shape 461"/>
          <p:cNvGraphicFramePr/>
          <p:nvPr/>
        </p:nvGraphicFramePr>
        <p:xfrm>
          <a:off x="789225" y="1741675"/>
          <a:ext cx="7699700" cy="2549475"/>
        </p:xfrm>
        <a:graphic>
          <a:graphicData uri="http://schemas.openxmlformats.org/drawingml/2006/table">
            <a:tbl>
              <a:tblPr>
                <a:noFill/>
                <a:tableStyleId>{99A288D8-A44F-4FF7-BA25-79E8510495C6}</a:tableStyleId>
              </a:tblPr>
              <a:tblGrid>
                <a:gridCol w="1924925"/>
                <a:gridCol w="1924925"/>
                <a:gridCol w="1924925"/>
                <a:gridCol w="1924925"/>
              </a:tblGrid>
              <a:tr h="448875">
                <a:tc>
                  <a:txBody>
                    <a:bodyPr/>
                    <a:lstStyle/>
                    <a:p>
                      <a:pPr marL="0" lvl="0" indent="0">
                        <a:spcBef>
                          <a:spcPts val="0"/>
                        </a:spcBef>
                        <a:spcAft>
                          <a:spcPts val="0"/>
                        </a:spcAft>
                        <a:buNone/>
                      </a:pPr>
                      <a:r>
                        <a:rPr lang="en" b="1"/>
                        <a:t>Course</a:t>
                      </a:r>
                      <a:endParaRPr b="1"/>
                    </a:p>
                  </a:txBody>
                  <a:tcPr marL="91425" marR="91425" marT="91425" marB="91425">
                    <a:solidFill>
                      <a:srgbClr val="CFE2F3"/>
                    </a:solidFill>
                  </a:tcPr>
                </a:tc>
                <a:tc>
                  <a:txBody>
                    <a:bodyPr/>
                    <a:lstStyle/>
                    <a:p>
                      <a:pPr marL="0" lvl="0" indent="0">
                        <a:spcBef>
                          <a:spcPts val="0"/>
                        </a:spcBef>
                        <a:spcAft>
                          <a:spcPts val="0"/>
                        </a:spcAft>
                        <a:buNone/>
                      </a:pPr>
                      <a:r>
                        <a:rPr lang="en" b="1"/>
                        <a:t>Initial Testers</a:t>
                      </a:r>
                      <a:endParaRPr b="1"/>
                    </a:p>
                  </a:txBody>
                  <a:tcPr marL="91425" marR="91425" marT="91425" marB="91425">
                    <a:solidFill>
                      <a:srgbClr val="CFE2F3"/>
                    </a:solidFill>
                  </a:tcPr>
                </a:tc>
                <a:tc>
                  <a:txBody>
                    <a:bodyPr/>
                    <a:lstStyle/>
                    <a:p>
                      <a:pPr marL="0" lvl="0" indent="0">
                        <a:spcBef>
                          <a:spcPts val="0"/>
                        </a:spcBef>
                        <a:spcAft>
                          <a:spcPts val="0"/>
                        </a:spcAft>
                        <a:buNone/>
                      </a:pPr>
                      <a:r>
                        <a:rPr lang="en" b="1"/>
                        <a:t>Retesters</a:t>
                      </a:r>
                      <a:endParaRPr b="1"/>
                    </a:p>
                  </a:txBody>
                  <a:tcPr marL="91425" marR="91425" marT="91425" marB="91425">
                    <a:solidFill>
                      <a:srgbClr val="CFE2F3"/>
                    </a:solidFill>
                  </a:tcPr>
                </a:tc>
                <a:tc>
                  <a:txBody>
                    <a:bodyPr/>
                    <a:lstStyle/>
                    <a:p>
                      <a:pPr marL="0" lvl="0" indent="0">
                        <a:spcBef>
                          <a:spcPts val="0"/>
                        </a:spcBef>
                        <a:spcAft>
                          <a:spcPts val="0"/>
                        </a:spcAft>
                        <a:buNone/>
                      </a:pPr>
                      <a:r>
                        <a:rPr lang="en" b="1"/>
                        <a:t>Total Population</a:t>
                      </a:r>
                      <a:endParaRPr b="1"/>
                    </a:p>
                  </a:txBody>
                  <a:tcPr marL="91425" marR="91425" marT="91425" marB="91425">
                    <a:solidFill>
                      <a:srgbClr val="CFE2F3"/>
                    </a:solidFill>
                  </a:tcPr>
                </a:tc>
              </a:tr>
              <a:tr h="525150">
                <a:tc>
                  <a:txBody>
                    <a:bodyPr/>
                    <a:lstStyle/>
                    <a:p>
                      <a:pPr marL="0" lvl="0" indent="0" rtl="0">
                        <a:lnSpc>
                          <a:spcPct val="115000"/>
                        </a:lnSpc>
                        <a:spcBef>
                          <a:spcPts val="0"/>
                        </a:spcBef>
                        <a:spcAft>
                          <a:spcPts val="0"/>
                        </a:spcAft>
                        <a:buNone/>
                      </a:pPr>
                      <a:r>
                        <a:rPr lang="en" sz="1600">
                          <a:latin typeface="Calibri"/>
                          <a:ea typeface="Calibri"/>
                          <a:cs typeface="Calibri"/>
                          <a:sym typeface="Calibri"/>
                        </a:rPr>
                        <a:t>English I</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4,660 (100%)</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0 (0%)</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4,660</a:t>
                      </a:r>
                      <a:endParaRPr sz="1600">
                        <a:latin typeface="Calibri"/>
                        <a:ea typeface="Calibri"/>
                        <a:cs typeface="Calibri"/>
                        <a:sym typeface="Calibri"/>
                      </a:endParaRPr>
                    </a:p>
                  </a:txBody>
                  <a:tcPr marL="91425" marR="91425" marT="91425" marB="91425"/>
                </a:tc>
              </a:tr>
              <a:tr h="525150">
                <a:tc>
                  <a:txBody>
                    <a:bodyPr/>
                    <a:lstStyle/>
                    <a:p>
                      <a:pPr marL="0" lvl="0" indent="0" rtl="0">
                        <a:lnSpc>
                          <a:spcPct val="115000"/>
                        </a:lnSpc>
                        <a:spcBef>
                          <a:spcPts val="0"/>
                        </a:spcBef>
                        <a:spcAft>
                          <a:spcPts val="0"/>
                        </a:spcAft>
                        <a:buNone/>
                      </a:pPr>
                      <a:r>
                        <a:rPr lang="en" sz="1600">
                          <a:latin typeface="Calibri"/>
                          <a:ea typeface="Calibri"/>
                          <a:cs typeface="Calibri"/>
                          <a:sym typeface="Calibri"/>
                        </a:rPr>
                        <a:t>English II</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6,051 (65%)</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3,240 (35%)</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9,291</a:t>
                      </a:r>
                      <a:endParaRPr sz="1600">
                        <a:latin typeface="Calibri"/>
                        <a:ea typeface="Calibri"/>
                        <a:cs typeface="Calibri"/>
                        <a:sym typeface="Calibri"/>
                      </a:endParaRPr>
                    </a:p>
                  </a:txBody>
                  <a:tcPr marL="91425" marR="91425" marT="91425" marB="91425"/>
                </a:tc>
              </a:tr>
              <a:tr h="525150">
                <a:tc>
                  <a:txBody>
                    <a:bodyPr/>
                    <a:lstStyle/>
                    <a:p>
                      <a:pPr marL="0" lvl="0" indent="0" rtl="0">
                        <a:lnSpc>
                          <a:spcPct val="115000"/>
                        </a:lnSpc>
                        <a:spcBef>
                          <a:spcPts val="0"/>
                        </a:spcBef>
                        <a:spcAft>
                          <a:spcPts val="0"/>
                        </a:spcAft>
                        <a:buNone/>
                      </a:pPr>
                      <a:r>
                        <a:rPr lang="en" sz="1600">
                          <a:latin typeface="Calibri"/>
                          <a:ea typeface="Calibri"/>
                          <a:cs typeface="Calibri"/>
                          <a:sym typeface="Calibri"/>
                        </a:rPr>
                        <a:t>Algebra I</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2,968 (34%)</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5,640 (66%)</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8,608</a:t>
                      </a:r>
                      <a:endParaRPr sz="1600">
                        <a:latin typeface="Calibri"/>
                        <a:ea typeface="Calibri"/>
                        <a:cs typeface="Calibri"/>
                        <a:sym typeface="Calibri"/>
                      </a:endParaRPr>
                    </a:p>
                  </a:txBody>
                  <a:tcPr marL="91425" marR="91425" marT="91425" marB="91425"/>
                </a:tc>
              </a:tr>
              <a:tr h="525150">
                <a:tc>
                  <a:txBody>
                    <a:bodyPr/>
                    <a:lstStyle/>
                    <a:p>
                      <a:pPr marL="0" lvl="0" indent="0" rtl="0">
                        <a:lnSpc>
                          <a:spcPct val="115000"/>
                        </a:lnSpc>
                        <a:spcBef>
                          <a:spcPts val="0"/>
                        </a:spcBef>
                        <a:spcAft>
                          <a:spcPts val="0"/>
                        </a:spcAft>
                        <a:buNone/>
                      </a:pPr>
                      <a:r>
                        <a:rPr lang="en" sz="1600">
                          <a:latin typeface="Calibri"/>
                          <a:ea typeface="Calibri"/>
                          <a:cs typeface="Calibri"/>
                          <a:sym typeface="Calibri"/>
                        </a:rPr>
                        <a:t>Geometry</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5,471 (80%)</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1,359 (20%)</a:t>
                      </a:r>
                      <a:endParaRPr sz="1600">
                        <a:latin typeface="Calibri"/>
                        <a:ea typeface="Calibri"/>
                        <a:cs typeface="Calibri"/>
                        <a:sym typeface="Calibri"/>
                      </a:endParaRPr>
                    </a:p>
                  </a:txBody>
                  <a:tcPr marL="91425" marR="91425" marT="91425" marB="91425"/>
                </a:tc>
                <a:tc>
                  <a:txBody>
                    <a:bodyPr/>
                    <a:lstStyle/>
                    <a:p>
                      <a:pPr marL="0" lvl="0" indent="0" rtl="0">
                        <a:lnSpc>
                          <a:spcPct val="115000"/>
                        </a:lnSpc>
                        <a:spcBef>
                          <a:spcPts val="0"/>
                        </a:spcBef>
                        <a:spcAft>
                          <a:spcPts val="0"/>
                        </a:spcAft>
                        <a:buNone/>
                      </a:pPr>
                      <a:r>
                        <a:rPr lang="en" sz="1600">
                          <a:latin typeface="Calibri"/>
                          <a:ea typeface="Calibri"/>
                          <a:cs typeface="Calibri"/>
                          <a:sym typeface="Calibri"/>
                        </a:rPr>
                        <a:t>6,830</a:t>
                      </a:r>
                      <a:endParaRPr sz="160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660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2025 High School Assessments: </a:t>
            </a:r>
            <a:endParaRPr sz="3200"/>
          </a:p>
          <a:p>
            <a:pPr marL="0" lvl="0" indent="0" rtl="0">
              <a:spcBef>
                <a:spcPts val="0"/>
              </a:spcBef>
              <a:spcAft>
                <a:spcPts val="0"/>
              </a:spcAft>
              <a:buNone/>
            </a:pPr>
            <a:r>
              <a:rPr lang="en" sz="3200"/>
              <a:t> Impact on Students and Schools</a:t>
            </a:r>
            <a:endParaRPr sz="3200"/>
          </a:p>
        </p:txBody>
      </p:sp>
      <p:sp>
        <p:nvSpPr>
          <p:cNvPr id="467" name="Shape 467"/>
          <p:cNvSpPr txBox="1">
            <a:spLocks noGrp="1"/>
          </p:cNvSpPr>
          <p:nvPr>
            <p:ph type="body" idx="1"/>
          </p:nvPr>
        </p:nvSpPr>
        <p:spPr>
          <a:xfrm>
            <a:off x="47550" y="1204825"/>
            <a:ext cx="9048900" cy="37143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Char char="•"/>
            </a:pPr>
            <a:r>
              <a:rPr lang="en" sz="1800"/>
              <a:t>The percent of students meeting graduation requirements (scoring Approaching Basic or better) on the five-level high school LEAP 2025 assessments remained steady or increased from prior years.</a:t>
            </a:r>
            <a:endParaRPr sz="1800"/>
          </a:p>
          <a:p>
            <a:pPr marL="0" lvl="0" indent="0" rtl="0">
              <a:spcBef>
                <a:spcPts val="640"/>
              </a:spcBef>
              <a:spcAft>
                <a:spcPts val="0"/>
              </a:spcAft>
              <a:buNone/>
            </a:pPr>
            <a:endParaRPr sz="1800"/>
          </a:p>
          <a:p>
            <a:pPr marL="457200" lvl="0" indent="-342900" rtl="0">
              <a:spcBef>
                <a:spcPts val="640"/>
              </a:spcBef>
              <a:spcAft>
                <a:spcPts val="0"/>
              </a:spcAft>
              <a:buSzPts val="1800"/>
              <a:buChar char="•"/>
            </a:pPr>
            <a:r>
              <a:rPr lang="en" sz="1800"/>
              <a:t>High school performance measures will include equal measures for both student growth (12.5%) and student performance (12.5%) on math and English LEAP 2025 high school initial assessments.  This means that high schools will earn credit for how well they are improving student achievement throughout the year, rather than on absolute performance alone.</a:t>
            </a:r>
            <a:endParaRPr sz="1800"/>
          </a:p>
          <a:p>
            <a:pPr marL="0" lvl="0" indent="0" rtl="0">
              <a:spcBef>
                <a:spcPts val="640"/>
              </a:spcBef>
              <a:spcAft>
                <a:spcPts val="0"/>
              </a:spcAft>
              <a:buNone/>
            </a:pPr>
            <a:endParaRPr sz="1800"/>
          </a:p>
          <a:p>
            <a:pPr marL="0" lvl="0" indent="0" rtl="0">
              <a:spcBef>
                <a:spcPts val="640"/>
              </a:spcBef>
              <a:spcAft>
                <a:spcPts val="0"/>
              </a:spcAft>
              <a:buNone/>
            </a:pPr>
            <a:endParaRP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1126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Release of Winter 2017 </a:t>
            </a:r>
            <a:endParaRPr sz="3200"/>
          </a:p>
          <a:p>
            <a:pPr marL="0" lvl="0" indent="0">
              <a:spcBef>
                <a:spcPts val="0"/>
              </a:spcBef>
              <a:spcAft>
                <a:spcPts val="0"/>
              </a:spcAft>
              <a:buNone/>
            </a:pPr>
            <a:r>
              <a:rPr lang="en" sz="3200"/>
              <a:t>LEAP 2025 High School Results</a:t>
            </a:r>
            <a:endParaRPr sz="3200"/>
          </a:p>
        </p:txBody>
      </p:sp>
      <p:sp>
        <p:nvSpPr>
          <p:cNvPr id="473" name="Shape 47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dirty="0"/>
              <a:t>Reporting timelines for Winter 2017 LEAP 2025 results include:</a:t>
            </a:r>
            <a:endParaRPr sz="1800" dirty="0"/>
          </a:p>
          <a:p>
            <a:pPr marL="457200" lvl="0" indent="-342900" rtl="0">
              <a:lnSpc>
                <a:spcPct val="115000"/>
              </a:lnSpc>
              <a:spcBef>
                <a:spcPts val="0"/>
              </a:spcBef>
              <a:spcAft>
                <a:spcPts val="0"/>
              </a:spcAft>
              <a:buSzPts val="1800"/>
              <a:buChar char="•"/>
            </a:pPr>
            <a:r>
              <a:rPr lang="en" sz="1800" b="1" dirty="0"/>
              <a:t>CSV data files</a:t>
            </a:r>
            <a:r>
              <a:rPr lang="en" sz="1800" dirty="0"/>
              <a:t> post to eDIRECT last week</a:t>
            </a:r>
            <a:endParaRPr sz="1800" dirty="0"/>
          </a:p>
          <a:p>
            <a:pPr marL="457200" lvl="0" indent="-342900" rtl="0">
              <a:lnSpc>
                <a:spcPct val="115000"/>
              </a:lnSpc>
              <a:spcBef>
                <a:spcPts val="0"/>
              </a:spcBef>
              <a:spcAft>
                <a:spcPts val="0"/>
              </a:spcAft>
              <a:buSzPts val="1800"/>
              <a:buChar char="•"/>
            </a:pPr>
            <a:r>
              <a:rPr lang="en" sz="1800" b="1" dirty="0"/>
              <a:t>Student reports, class rosters, and school reports</a:t>
            </a:r>
            <a:r>
              <a:rPr lang="en" sz="1800" dirty="0"/>
              <a:t> post to eDIRECT this week</a:t>
            </a:r>
            <a:endParaRPr sz="1800" dirty="0"/>
          </a:p>
          <a:p>
            <a:pPr marL="0" lvl="0" indent="0" rtl="0">
              <a:lnSpc>
                <a:spcPct val="115000"/>
              </a:lnSpc>
              <a:spcBef>
                <a:spcPts val="0"/>
              </a:spcBef>
              <a:spcAft>
                <a:spcPts val="0"/>
              </a:spcAft>
              <a:buNone/>
            </a:pPr>
            <a:endParaRPr sz="1800" dirty="0"/>
          </a:p>
          <a:p>
            <a:pPr marL="0" lvl="0" indent="0" rtl="0">
              <a:lnSpc>
                <a:spcPct val="115000"/>
              </a:lnSpc>
              <a:spcBef>
                <a:spcPts val="0"/>
              </a:spcBef>
              <a:spcAft>
                <a:spcPts val="0"/>
              </a:spcAft>
              <a:buNone/>
            </a:pPr>
            <a:r>
              <a:rPr lang="en" sz="1800" dirty="0"/>
              <a:t>Refer to the</a:t>
            </a:r>
            <a:r>
              <a:rPr lang="en" sz="1800" dirty="0">
                <a:hlinkClick r:id="rId3"/>
              </a:rPr>
              <a:t> </a:t>
            </a:r>
            <a:r>
              <a:rPr lang="en" sz="1800" u="sng" dirty="0">
                <a:solidFill>
                  <a:schemeClr val="hlink"/>
                </a:solidFill>
                <a:hlinkClick r:id="rId3"/>
              </a:rPr>
              <a:t>2017-2018 High School Assessment FAQ</a:t>
            </a:r>
            <a:r>
              <a:rPr lang="en" sz="1800" dirty="0"/>
              <a:t> for answers to the most frequently asked </a:t>
            </a:r>
            <a:r>
              <a:rPr lang="en" sz="1800" dirty="0" smtClean="0"/>
              <a:t>questions.</a:t>
            </a:r>
            <a:endParaRPr sz="1800" dirty="0"/>
          </a:p>
          <a:p>
            <a:pPr marL="342900" lvl="0" indent="1079500">
              <a:spcBef>
                <a:spcPts val="640"/>
              </a:spcBef>
              <a:spcAft>
                <a:spcPts val="0"/>
              </a:spcAft>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lnSpc>
                <a:spcPct val="100000"/>
              </a:lnSpc>
              <a:spcBef>
                <a:spcPts val="0"/>
              </a:spcBef>
              <a:spcAft>
                <a:spcPts val="0"/>
              </a:spcAft>
              <a:buClr>
                <a:schemeClr val="dk1"/>
              </a:buClr>
              <a:buSzPts val="1100"/>
              <a:buFont typeface="Arial"/>
              <a:buNone/>
            </a:pPr>
            <a:r>
              <a:rPr lang="en" sz="2800">
                <a:solidFill>
                  <a:srgbClr val="333333"/>
                </a:solidFill>
              </a:rPr>
              <a:t>Online Graphing Calculator for</a:t>
            </a:r>
            <a:endParaRPr sz="2800">
              <a:solidFill>
                <a:srgbClr val="333333"/>
              </a:solidFill>
            </a:endParaRPr>
          </a:p>
          <a:p>
            <a:pPr marL="0" lvl="0" indent="0" rtl="0">
              <a:lnSpc>
                <a:spcPct val="100000"/>
              </a:lnSpc>
              <a:spcBef>
                <a:spcPts val="0"/>
              </a:spcBef>
              <a:spcAft>
                <a:spcPts val="0"/>
              </a:spcAft>
              <a:buNone/>
            </a:pPr>
            <a:r>
              <a:rPr lang="en" sz="2800">
                <a:solidFill>
                  <a:srgbClr val="333333"/>
                </a:solidFill>
              </a:rPr>
              <a:t>LEAP 2025 Algebra I and Geometry Tests</a:t>
            </a:r>
            <a:endParaRPr/>
          </a:p>
        </p:txBody>
      </p:sp>
      <p:sp>
        <p:nvSpPr>
          <p:cNvPr id="479" name="Shape 479"/>
          <p:cNvSpPr txBox="1"/>
          <p:nvPr/>
        </p:nvSpPr>
        <p:spPr>
          <a:xfrm>
            <a:off x="205725" y="1195650"/>
            <a:ext cx="4614600" cy="34629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600"/>
              </a:spcBef>
              <a:spcAft>
                <a:spcPts val="0"/>
              </a:spcAft>
              <a:buNone/>
            </a:pPr>
            <a:r>
              <a:rPr lang="en" sz="1800" dirty="0">
                <a:solidFill>
                  <a:schemeClr val="dk1"/>
                </a:solidFill>
                <a:latin typeface="Calibri"/>
                <a:ea typeface="Calibri"/>
                <a:cs typeface="Calibri"/>
                <a:sym typeface="Calibri"/>
              </a:rPr>
              <a:t>What’s </a:t>
            </a:r>
            <a:r>
              <a:rPr lang="en" sz="1800" b="1" dirty="0">
                <a:solidFill>
                  <a:schemeClr val="dk1"/>
                </a:solidFill>
                <a:latin typeface="Calibri"/>
                <a:ea typeface="Calibri"/>
                <a:cs typeface="Calibri"/>
                <a:sym typeface="Calibri"/>
              </a:rPr>
              <a:t>new</a:t>
            </a:r>
            <a:r>
              <a:rPr lang="en"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57200" lvl="0" indent="-342900" rtl="0">
              <a:lnSpc>
                <a:spcPct val="100000"/>
              </a:lnSpc>
              <a:spcBef>
                <a:spcPts val="600"/>
              </a:spcBef>
              <a:spcAft>
                <a:spcPts val="0"/>
              </a:spcAft>
              <a:buClr>
                <a:schemeClr val="dk1"/>
              </a:buClr>
              <a:buSzPts val="1800"/>
              <a:buChar char="●"/>
            </a:pPr>
            <a:r>
              <a:rPr lang="en" sz="1800" dirty="0">
                <a:solidFill>
                  <a:schemeClr val="dk1"/>
                </a:solidFill>
                <a:latin typeface="Calibri"/>
                <a:ea typeface="Calibri"/>
                <a:cs typeface="Calibri"/>
                <a:sym typeface="Calibri"/>
              </a:rPr>
              <a:t>Replaces graphing tool</a:t>
            </a:r>
            <a:endParaRPr sz="1800" dirty="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Char char="●"/>
            </a:pPr>
            <a:r>
              <a:rPr lang="en" sz="1800" dirty="0">
                <a:solidFill>
                  <a:schemeClr val="dk1"/>
                </a:solidFill>
                <a:latin typeface="Calibri"/>
                <a:ea typeface="Calibri"/>
                <a:cs typeface="Calibri"/>
                <a:sym typeface="Calibri"/>
              </a:rPr>
              <a:t>Fully functional graphing calculator</a:t>
            </a:r>
            <a:endParaRPr sz="1800" dirty="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Char char="●"/>
            </a:pPr>
            <a:r>
              <a:rPr lang="en" sz="1800" u="sng" dirty="0">
                <a:solidFill>
                  <a:srgbClr val="0000FF"/>
                </a:solidFill>
                <a:latin typeface="Calibri"/>
                <a:ea typeface="Calibri"/>
                <a:cs typeface="Calibri"/>
                <a:sym typeface="Calibri"/>
                <a:hlinkClick r:id="rId3"/>
              </a:rPr>
              <a:t>Desmos</a:t>
            </a:r>
            <a:r>
              <a:rPr lang="en" sz="1800" dirty="0">
                <a:solidFill>
                  <a:schemeClr val="dk1"/>
                </a:solidFill>
                <a:latin typeface="Calibri"/>
                <a:ea typeface="Calibri"/>
                <a:cs typeface="Calibri"/>
                <a:sym typeface="Calibri"/>
              </a:rPr>
              <a:t> free online - access outside testing platform</a:t>
            </a:r>
            <a:endParaRPr sz="1800" dirty="0">
              <a:solidFill>
                <a:schemeClr val="dk1"/>
              </a:solidFill>
              <a:latin typeface="Calibri"/>
              <a:ea typeface="Calibri"/>
              <a:cs typeface="Calibri"/>
              <a:sym typeface="Calibri"/>
            </a:endParaRPr>
          </a:p>
          <a:p>
            <a:pPr marL="0" lvl="0" indent="0" rtl="0">
              <a:lnSpc>
                <a:spcPct val="100000"/>
              </a:lnSpc>
              <a:spcBef>
                <a:spcPts val="600"/>
              </a:spcBef>
              <a:spcAft>
                <a:spcPts val="0"/>
              </a:spcAft>
              <a:buNone/>
            </a:pPr>
            <a:r>
              <a:rPr lang="en" sz="1800" dirty="0">
                <a:solidFill>
                  <a:schemeClr val="dk1"/>
                </a:solidFill>
                <a:latin typeface="Calibri"/>
                <a:ea typeface="Calibri"/>
                <a:cs typeface="Calibri"/>
                <a:sym typeface="Calibri"/>
              </a:rPr>
              <a:t>What’s </a:t>
            </a:r>
            <a:r>
              <a:rPr lang="en" sz="1800" b="1" dirty="0">
                <a:solidFill>
                  <a:schemeClr val="dk1"/>
                </a:solidFill>
                <a:latin typeface="Calibri"/>
                <a:ea typeface="Calibri"/>
                <a:cs typeface="Calibri"/>
                <a:sym typeface="Calibri"/>
              </a:rPr>
              <a:t>unchanged</a:t>
            </a:r>
            <a:r>
              <a:rPr lang="en"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457200" lvl="0" indent="-342900" rtl="0">
              <a:lnSpc>
                <a:spcPct val="100000"/>
              </a:lnSpc>
              <a:spcBef>
                <a:spcPts val="600"/>
              </a:spcBef>
              <a:spcAft>
                <a:spcPts val="0"/>
              </a:spcAft>
              <a:buClr>
                <a:schemeClr val="dk1"/>
              </a:buClr>
              <a:buSzPts val="1800"/>
              <a:buChar char="●"/>
            </a:pPr>
            <a:r>
              <a:rPr lang="en" sz="1800" dirty="0">
                <a:solidFill>
                  <a:schemeClr val="dk1"/>
                </a:solidFill>
                <a:latin typeface="Calibri"/>
                <a:ea typeface="Calibri"/>
                <a:cs typeface="Calibri"/>
                <a:sym typeface="Calibri"/>
              </a:rPr>
              <a:t>Online scientific calculator</a:t>
            </a:r>
            <a:endParaRPr sz="1800" dirty="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Char char="●"/>
            </a:pPr>
            <a:r>
              <a:rPr lang="en" sz="1800" dirty="0">
                <a:solidFill>
                  <a:schemeClr val="dk1"/>
                </a:solidFill>
                <a:latin typeface="Calibri"/>
                <a:ea typeface="Calibri"/>
                <a:cs typeface="Calibri"/>
                <a:sym typeface="Calibri"/>
              </a:rPr>
              <a:t>Handheld calculators recommended</a:t>
            </a:r>
            <a:endParaRPr sz="1800" dirty="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Char char="●"/>
            </a:pPr>
            <a:r>
              <a:rPr lang="en" sz="1800" dirty="0">
                <a:solidFill>
                  <a:schemeClr val="dk1"/>
                </a:solidFill>
                <a:latin typeface="Calibri"/>
                <a:ea typeface="Calibri"/>
                <a:cs typeface="Calibri"/>
                <a:sym typeface="Calibri"/>
              </a:rPr>
              <a:t>Calculator Policy</a:t>
            </a:r>
            <a:endParaRPr sz="1800" dirty="0">
              <a:solidFill>
                <a:schemeClr val="dk1"/>
              </a:solidFill>
              <a:latin typeface="Calibri"/>
              <a:ea typeface="Calibri"/>
              <a:cs typeface="Calibri"/>
              <a:sym typeface="Calibri"/>
            </a:endParaRPr>
          </a:p>
          <a:p>
            <a:pPr marL="0" lvl="0" indent="0" rtl="0">
              <a:lnSpc>
                <a:spcPct val="100000"/>
              </a:lnSpc>
              <a:spcBef>
                <a:spcPts val="600"/>
              </a:spcBef>
              <a:spcAft>
                <a:spcPts val="0"/>
              </a:spcAft>
              <a:buNone/>
            </a:pPr>
            <a:endParaRPr lang="en" sz="1100" b="1" dirty="0" smtClean="0">
              <a:solidFill>
                <a:schemeClr val="dk1"/>
              </a:solidFill>
              <a:latin typeface="Calibri"/>
              <a:ea typeface="Calibri"/>
              <a:cs typeface="Calibri"/>
              <a:sym typeface="Calibri"/>
            </a:endParaRPr>
          </a:p>
          <a:p>
            <a:pPr marL="0" lvl="0" indent="0" rtl="0">
              <a:lnSpc>
                <a:spcPct val="100000"/>
              </a:lnSpc>
              <a:spcBef>
                <a:spcPts val="600"/>
              </a:spcBef>
              <a:spcAft>
                <a:spcPts val="0"/>
              </a:spcAft>
              <a:buNone/>
            </a:pPr>
            <a:r>
              <a:rPr lang="en" sz="1800" b="1" dirty="0" smtClean="0">
                <a:solidFill>
                  <a:schemeClr val="dk1"/>
                </a:solidFill>
                <a:latin typeface="Calibri"/>
                <a:ea typeface="Calibri"/>
                <a:cs typeface="Calibri"/>
                <a:sym typeface="Calibri"/>
              </a:rPr>
              <a:t>Available </a:t>
            </a:r>
            <a:r>
              <a:rPr lang="en" sz="1800" b="1" dirty="0">
                <a:solidFill>
                  <a:schemeClr val="dk1"/>
                </a:solidFill>
                <a:latin typeface="Calibri"/>
                <a:ea typeface="Calibri"/>
                <a:cs typeface="Calibri"/>
                <a:sym typeface="Calibri"/>
              </a:rPr>
              <a:t>in all LEAP </a:t>
            </a:r>
            <a:r>
              <a:rPr lang="en" sz="1800" b="1" dirty="0" smtClean="0">
                <a:solidFill>
                  <a:schemeClr val="dk1"/>
                </a:solidFill>
                <a:latin typeface="Calibri"/>
                <a:ea typeface="Calibri"/>
                <a:cs typeface="Calibri"/>
                <a:sym typeface="Calibri"/>
              </a:rPr>
              <a:t>2025 and LEAP 360 Algebra </a:t>
            </a:r>
            <a:r>
              <a:rPr lang="en" sz="1800" b="1" dirty="0">
                <a:solidFill>
                  <a:schemeClr val="dk1"/>
                </a:solidFill>
                <a:latin typeface="Calibri"/>
                <a:ea typeface="Calibri"/>
                <a:cs typeface="Calibri"/>
                <a:sym typeface="Calibri"/>
              </a:rPr>
              <a:t>I and Geometry tests.</a:t>
            </a:r>
            <a:endParaRPr sz="1800" b="1"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sz="1800" b="1" i="1" dirty="0">
              <a:solidFill>
                <a:schemeClr val="dk1"/>
              </a:solidFill>
              <a:latin typeface="Calibri"/>
              <a:ea typeface="Calibri"/>
              <a:cs typeface="Calibri"/>
              <a:sym typeface="Calibri"/>
            </a:endParaRPr>
          </a:p>
        </p:txBody>
      </p:sp>
      <p:pic>
        <p:nvPicPr>
          <p:cNvPr id="480" name="Shape 480"/>
          <p:cNvPicPr preferRelativeResize="0"/>
          <p:nvPr/>
        </p:nvPicPr>
        <p:blipFill>
          <a:blip r:embed="rId4">
            <a:alphaModFix/>
          </a:blip>
          <a:stretch>
            <a:fillRect/>
          </a:stretch>
        </p:blipFill>
        <p:spPr>
          <a:xfrm>
            <a:off x="4972725" y="1215778"/>
            <a:ext cx="4018875" cy="32393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Students from Nonpublic Schools</a:t>
            </a:r>
            <a:endParaRPr/>
          </a:p>
        </p:txBody>
      </p:sp>
      <p:sp>
        <p:nvSpPr>
          <p:cNvPr id="494" name="Shape 494"/>
          <p:cNvSpPr txBox="1">
            <a:spLocks noGrp="1"/>
          </p:cNvSpPr>
          <p:nvPr>
            <p:ph type="body" idx="1"/>
          </p:nvPr>
        </p:nvSpPr>
        <p:spPr>
          <a:xfrm>
            <a:off x="152400" y="971550"/>
            <a:ext cx="8991600" cy="3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39"/>
              <a:buFont typeface="Arial"/>
              <a:buNone/>
            </a:pPr>
            <a:r>
              <a:rPr lang="en" sz="1600" b="0" i="0" u="none" strike="noStrike" cap="none" dirty="0">
                <a:solidFill>
                  <a:schemeClr val="dk1"/>
                </a:solidFill>
                <a:latin typeface="Calibri"/>
                <a:ea typeface="Calibri"/>
                <a:cs typeface="Calibri"/>
                <a:sym typeface="Calibri"/>
              </a:rPr>
              <a:t>State law does not require testing of students in nonpublic schools.  The </a:t>
            </a:r>
            <a:r>
              <a:rPr lang="en" sz="1600" b="0" i="0" u="sng" strike="noStrike" cap="none" dirty="0">
                <a:solidFill>
                  <a:schemeClr val="hlink"/>
                </a:solidFill>
                <a:latin typeface="Calibri"/>
                <a:ea typeface="Calibri"/>
                <a:cs typeface="Calibri"/>
                <a:sym typeface="Calibri"/>
                <a:hlinkClick r:id="rId3"/>
              </a:rPr>
              <a:t>FAQ about Testing Home Study and Nonpublic School Students</a:t>
            </a:r>
            <a:r>
              <a:rPr lang="en" sz="1600" b="0" i="0" u="none" strike="noStrike" cap="none" dirty="0">
                <a:solidFill>
                  <a:schemeClr val="dk1"/>
                </a:solidFill>
                <a:latin typeface="Calibri"/>
                <a:ea typeface="Calibri"/>
                <a:cs typeface="Calibri"/>
                <a:sym typeface="Calibri"/>
              </a:rPr>
              <a:t> and </a:t>
            </a:r>
            <a:r>
              <a:rPr lang="en" sz="1600" b="0" i="0" u="sng" strike="noStrike" cap="none" dirty="0">
                <a:solidFill>
                  <a:schemeClr val="hlink"/>
                </a:solidFill>
                <a:latin typeface="Calibri"/>
                <a:ea typeface="Calibri"/>
                <a:cs typeface="Calibri"/>
                <a:sym typeface="Calibri"/>
                <a:hlinkClick r:id="rId4"/>
              </a:rPr>
              <a:t>Participation Form for Nonpublic School Students</a:t>
            </a:r>
            <a:r>
              <a:rPr lang="en" sz="1600" b="0" i="0" u="none" strike="noStrike" cap="none" dirty="0">
                <a:solidFill>
                  <a:schemeClr val="dk1"/>
                </a:solidFill>
                <a:latin typeface="Calibri"/>
                <a:ea typeface="Calibri"/>
                <a:cs typeface="Calibri"/>
                <a:sym typeface="Calibri"/>
              </a:rPr>
              <a:t> are available in the Assessment Library.   Some highlights from those documents include:  </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Nonpublic school students who have a scholarship or TDR should test at their scholarship or TDR school.  </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Other nonpublic school students can be tested if the district is willing to pay DRC directly for testing them.  The cost per student is $50.00.</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district can determine how and where the students are tested.</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tests must be given in accordance with all guidelines for test administration and test security.</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DRC will provide a nonpublic/nonscholarship participation form that will need to be completed by the district, providing the names of students being tested.</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These students should be tested under the 997 site code.</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LASID for non-public, non-scholarship students is the SSN with a leading “0”.  </a:t>
            </a:r>
            <a:endParaRPr sz="1600" dirty="0"/>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Reports will be returned with all other student reports in eDIRECT.  If students are incorrectly loaded under a school sitecode, then the scores will be included in the school’s assessment reporting.</a:t>
            </a:r>
            <a:endParaRPr sz="1600" dirty="0"/>
          </a:p>
          <a:p>
            <a:pPr marL="114300" marR="0" lvl="0" indent="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a:p>
            <a:pPr marL="457200" marR="0" lvl="0" indent="-23495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Science Field Test</a:t>
            </a:r>
            <a:endParaRPr sz="3200"/>
          </a:p>
        </p:txBody>
      </p:sp>
      <p:sp>
        <p:nvSpPr>
          <p:cNvPr id="500" name="Shape 500"/>
          <p:cNvSpPr txBox="1">
            <a:spLocks noGrp="1"/>
          </p:cNvSpPr>
          <p:nvPr>
            <p:ph type="body" idx="1"/>
          </p:nvPr>
        </p:nvSpPr>
        <p:spPr>
          <a:xfrm>
            <a:off x="146950" y="1063375"/>
            <a:ext cx="8997000" cy="3698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t>All LEAs must participate in the Science Field Test. LEAP 2025 Science Field Test Guides are available in the</a:t>
            </a:r>
            <a:r>
              <a:rPr lang="en" sz="1800">
                <a:hlinkClick r:id="rId3"/>
              </a:rPr>
              <a:t> </a:t>
            </a:r>
            <a:r>
              <a:rPr lang="en" sz="1800" u="sng">
                <a:solidFill>
                  <a:srgbClr val="1155CC"/>
                </a:solidFill>
                <a:hlinkClick r:id="rId3"/>
              </a:rPr>
              <a:t>Assessment Guidance</a:t>
            </a:r>
            <a:r>
              <a:rPr lang="en" sz="1800"/>
              <a:t> library. On January 9-11, 2018, the Department hosted science field test webinars for teachers. These guides and webinars included:</a:t>
            </a:r>
            <a:endParaRPr sz="1800"/>
          </a:p>
          <a:p>
            <a:pPr marL="457200" lvl="0" indent="-342900" rtl="0">
              <a:lnSpc>
                <a:spcPct val="100000"/>
              </a:lnSpc>
              <a:spcBef>
                <a:spcPts val="0"/>
              </a:spcBef>
              <a:spcAft>
                <a:spcPts val="0"/>
              </a:spcAft>
              <a:buSzPts val="1800"/>
              <a:buChar char="•"/>
            </a:pPr>
            <a:r>
              <a:rPr lang="en" sz="1800"/>
              <a:t>the new science assessment vision,</a:t>
            </a:r>
            <a:endParaRPr sz="1800"/>
          </a:p>
          <a:p>
            <a:pPr marL="457200" lvl="0" indent="-342900" rtl="0">
              <a:lnSpc>
                <a:spcPct val="100000"/>
              </a:lnSpc>
              <a:spcBef>
                <a:spcPts val="0"/>
              </a:spcBef>
              <a:spcAft>
                <a:spcPts val="0"/>
              </a:spcAft>
              <a:buSzPts val="1800"/>
              <a:buChar char="•"/>
            </a:pPr>
            <a:r>
              <a:rPr lang="en" sz="1800"/>
              <a:t>the shifts in science instruction necessary for mastery of the new science standards,</a:t>
            </a:r>
            <a:endParaRPr sz="1800"/>
          </a:p>
          <a:p>
            <a:pPr marL="457200" lvl="0" indent="-342900" rtl="0">
              <a:lnSpc>
                <a:spcPct val="100000"/>
              </a:lnSpc>
              <a:spcBef>
                <a:spcPts val="0"/>
              </a:spcBef>
              <a:spcAft>
                <a:spcPts val="0"/>
              </a:spcAft>
              <a:buSzPts val="1800"/>
              <a:buChar char="•"/>
            </a:pPr>
            <a:r>
              <a:rPr lang="en" sz="1800"/>
              <a:t>administration of the science field tests, and</a:t>
            </a:r>
            <a:endParaRPr sz="1800"/>
          </a:p>
          <a:p>
            <a:pPr marL="457200" lvl="0" indent="-342900" rtl="0">
              <a:lnSpc>
                <a:spcPct val="100000"/>
              </a:lnSpc>
              <a:spcBef>
                <a:spcPts val="0"/>
              </a:spcBef>
              <a:spcAft>
                <a:spcPts val="0"/>
              </a:spcAft>
              <a:buSzPts val="1800"/>
              <a:buChar char="•"/>
            </a:pPr>
            <a:r>
              <a:rPr lang="en" sz="1800"/>
              <a:t>science field test design.</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None/>
            </a:pPr>
            <a:r>
              <a:rPr lang="en" sz="1800"/>
              <a:t>Science field test webinars were recorded. The presentations and recordings are available in the </a:t>
            </a:r>
            <a:r>
              <a:rPr lang="en" sz="1800" u="sng">
                <a:solidFill>
                  <a:schemeClr val="hlink"/>
                </a:solidFill>
                <a:hlinkClick r:id="rId3"/>
              </a:rPr>
              <a:t>Assessment Guidance</a:t>
            </a:r>
            <a:r>
              <a:rPr lang="en" sz="1800"/>
              <a:t> library.</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January Assessment Checklist</a:t>
            </a:r>
            <a:endParaRPr/>
          </a:p>
        </p:txBody>
      </p:sp>
      <p:sp>
        <p:nvSpPr>
          <p:cNvPr id="259" name="Shape 25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Communication and Support</a:t>
            </a:r>
            <a:endParaRPr dirty="0"/>
          </a:p>
          <a:p>
            <a:pPr marL="76200" marR="7620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Beginning Jan 9: </a:t>
            </a:r>
            <a:r>
              <a:rPr lang="en" sz="1800" b="0" i="0" u="sng" strike="noStrike" cap="none" dirty="0">
                <a:solidFill>
                  <a:schemeClr val="hlink"/>
                </a:solidFill>
                <a:latin typeface="Calibri"/>
                <a:ea typeface="Calibri"/>
                <a:cs typeface="Calibri"/>
                <a:sym typeface="Calibri"/>
                <a:hlinkClick r:id="rId3"/>
              </a:rPr>
              <a:t>Assessment and Accountability Office Hours</a:t>
            </a:r>
            <a:r>
              <a:rPr lang="en" sz="1800" b="0" i="0" u="none" strike="noStrike" cap="none" dirty="0">
                <a:solidFill>
                  <a:schemeClr val="dk1"/>
                </a:solidFill>
                <a:latin typeface="Calibri"/>
                <a:ea typeface="Calibri"/>
                <a:cs typeface="Calibri"/>
                <a:sym typeface="Calibri"/>
              </a:rPr>
              <a:t>—Tuesdays at 1:00 PM </a:t>
            </a:r>
            <a:endParaRPr sz="1800" b="0" i="0" u="none" strike="noStrike" cap="none" dirty="0">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Jan 16: </a:t>
            </a:r>
            <a:r>
              <a:rPr lang="en" sz="1800" b="0" i="0" u="sng" strike="noStrike" cap="none" dirty="0">
                <a:solidFill>
                  <a:schemeClr val="hlink"/>
                </a:solidFill>
                <a:latin typeface="Calibri"/>
                <a:ea typeface="Calibri"/>
                <a:cs typeface="Calibri"/>
                <a:sym typeface="Calibri"/>
                <a:hlinkClick r:id="rId3"/>
              </a:rPr>
              <a:t>Monthly Assessment and Accountability Call</a:t>
            </a:r>
            <a:endParaRPr sz="1800" b="0" i="0" u="none" strike="noStrike" cap="none" dirty="0">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Jan 30: Winter Collaboration Events begin</a:t>
            </a:r>
            <a:endParaRPr sz="1800" b="0" i="0" u="none" strike="noStrike" cap="none" dirty="0">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Jan: ACT (paper and online) and ACT WorkKeys Paper Test Administration Q &amp; A webinar</a:t>
            </a:r>
            <a:endParaRPr dirty="0"/>
          </a:p>
          <a:p>
            <a:pPr marL="76200" marR="7620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7620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Accountability and Assessment Preparation</a:t>
            </a:r>
            <a:endParaRPr dirty="0"/>
          </a:p>
          <a:p>
            <a:pPr marL="76200" marR="38100" lvl="0" indent="-69850" algn="l" rtl="0">
              <a:lnSpc>
                <a:spcPct val="115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Jan: Coordinate distribution of LEAP Connect and ELPT test coordinator manuals (TCMs),   </a:t>
            </a:r>
            <a:endParaRPr dirty="0"/>
          </a:p>
          <a:p>
            <a:pPr marL="76200" marR="38100" lvl="0" indent="-69850" algn="l" rtl="0">
              <a:lnSpc>
                <a:spcPct val="115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test administrator manuals (TAMs), and training video modules </a:t>
            </a:r>
            <a:endParaRPr dirty="0"/>
          </a:p>
          <a:p>
            <a:pPr marL="76200" marR="38100" lvl="0" indent="-69850" algn="l" rtl="0">
              <a:lnSpc>
                <a:spcPct val="115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Jan: Deliver test security, preparation, and administration training for LEAP Connect to STCs </a:t>
            </a:r>
            <a:endParaRPr sz="1800" b="0" i="0" u="none" strike="noStrike" cap="none" dirty="0">
              <a:solidFill>
                <a:srgbClr val="000000"/>
              </a:solidFill>
              <a:latin typeface="Calibri"/>
              <a:ea typeface="Calibri"/>
              <a:cs typeface="Calibri"/>
              <a:sym typeface="Calibri"/>
            </a:endParaRPr>
          </a:p>
          <a:p>
            <a:pPr marL="76200" marR="38100" lvl="0" indent="-69850" algn="l" rtl="0">
              <a:lnSpc>
                <a:spcPct val="115000"/>
              </a:lnSpc>
              <a:spcBef>
                <a:spcPts val="0"/>
              </a:spcBef>
              <a:spcAft>
                <a:spcPts val="0"/>
              </a:spcAft>
              <a:buClr>
                <a:srgbClr val="000000"/>
              </a:buClr>
              <a:buSzPts val="1100"/>
              <a:buFont typeface="Arial"/>
              <a:buNone/>
            </a:pPr>
            <a:r>
              <a:rPr lang="en" sz="1800" b="0" i="0" u="none" strike="noStrike" cap="none" dirty="0">
                <a:solidFill>
                  <a:srgbClr val="000000"/>
                </a:solidFill>
                <a:latin typeface="Calibri"/>
                <a:ea typeface="Calibri"/>
                <a:cs typeface="Calibri"/>
                <a:sym typeface="Calibri"/>
              </a:rPr>
              <a:t>        and other applicable school and district personnel, available in the </a:t>
            </a:r>
            <a:r>
              <a:rPr lang="en" sz="1800" b="0" i="0" u="sng" strike="noStrike" cap="none" dirty="0">
                <a:solidFill>
                  <a:schemeClr val="hlink"/>
                </a:solidFill>
                <a:latin typeface="Calibri"/>
                <a:ea typeface="Calibri"/>
                <a:cs typeface="Calibri"/>
                <a:sym typeface="Calibri"/>
                <a:hlinkClick r:id="rId4"/>
              </a:rPr>
              <a:t>Assessment Library </a:t>
            </a:r>
            <a:endParaRPr dirty="0"/>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smtClean="0">
                <a:solidFill>
                  <a:schemeClr val="dk1"/>
                </a:solidFill>
                <a:latin typeface="Calibri"/>
                <a:ea typeface="Calibri"/>
                <a:cs typeface="Calibri"/>
                <a:sym typeface="Calibri"/>
              </a:rPr>
              <a:t>Jan</a:t>
            </a:r>
            <a:r>
              <a:rPr lang="en" sz="1800" b="0" i="0" u="none" strike="noStrike" cap="none" dirty="0">
                <a:solidFill>
                  <a:schemeClr val="dk1"/>
                </a:solidFill>
                <a:latin typeface="Calibri"/>
                <a:ea typeface="Calibri"/>
                <a:cs typeface="Calibri"/>
                <a:sym typeface="Calibri"/>
              </a:rPr>
              <a:t>: Begin TSDL Spring data submission of class schedules for first time </a:t>
            </a:r>
            <a:r>
              <a:rPr lang="en" sz="1800" dirty="0"/>
              <a:t>high school </a:t>
            </a:r>
            <a:r>
              <a:rPr lang="en" sz="1800" b="0" i="0" u="none" strike="noStrike" cap="none" dirty="0">
                <a:solidFill>
                  <a:schemeClr val="dk1"/>
                </a:solidFill>
                <a:latin typeface="Calibri"/>
                <a:ea typeface="Calibri"/>
                <a:cs typeface="Calibri"/>
                <a:sym typeface="Calibri"/>
              </a:rPr>
              <a:t>testers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2025 Practice Tests</a:t>
            </a:r>
            <a:endParaRPr/>
          </a:p>
        </p:txBody>
      </p:sp>
      <p:sp>
        <p:nvSpPr>
          <p:cNvPr id="506" name="Shape 50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61913" marR="0" lvl="0" indent="635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Teacher access is available for ELA, Math, and Social Studies assessments. Teachers may access the online practice tests by copying and pasting the links into Google Chrome: </a:t>
            </a:r>
            <a:r>
              <a:rPr lang="en" sz="1800" b="0" i="0" u="none" strike="noStrike" cap="none">
                <a:solidFill>
                  <a:srgbClr val="0462C1"/>
                </a:solidFill>
                <a:latin typeface="Calibri"/>
                <a:ea typeface="Calibri"/>
                <a:cs typeface="Calibri"/>
                <a:sym typeface="Calibri"/>
              </a:rPr>
              <a:t>http://tinyurl.com/LDE3-8pt </a:t>
            </a:r>
            <a:r>
              <a:rPr lang="en" sz="1800" b="0" i="0" u="none" strike="noStrike" cap="none">
                <a:solidFill>
                  <a:schemeClr val="dk1"/>
                </a:solidFill>
                <a:latin typeface="Calibri"/>
                <a:ea typeface="Calibri"/>
                <a:cs typeface="Calibri"/>
                <a:sym typeface="Calibri"/>
              </a:rPr>
              <a:t>(grades 3-8) and </a:t>
            </a:r>
            <a:r>
              <a:rPr lang="en" sz="1800" b="0" i="0" u="none" strike="noStrike" cap="none">
                <a:solidFill>
                  <a:srgbClr val="0462C1"/>
                </a:solidFill>
                <a:latin typeface="Calibri"/>
                <a:ea typeface="Calibri"/>
                <a:cs typeface="Calibri"/>
                <a:sym typeface="Calibri"/>
              </a:rPr>
              <a:t>https://tinyurl.com/LDEHS-PT </a:t>
            </a:r>
            <a:r>
              <a:rPr lang="en" sz="1800" b="0" i="0" u="none" strike="noStrike" cap="none">
                <a:solidFill>
                  <a:schemeClr val="dk1"/>
                </a:solidFill>
                <a:latin typeface="Calibri"/>
                <a:ea typeface="Calibri"/>
                <a:cs typeface="Calibri"/>
                <a:sym typeface="Calibri"/>
              </a:rPr>
              <a:t>(high school). Below are the </a:t>
            </a:r>
            <a:r>
              <a:rPr lang="en" sz="1800"/>
              <a:t>usernames</a:t>
            </a:r>
            <a:r>
              <a:rPr lang="en" sz="1800" b="0" i="0" u="none" strike="noStrike" cap="none">
                <a:solidFill>
                  <a:schemeClr val="dk1"/>
                </a:solidFill>
                <a:latin typeface="Calibri"/>
                <a:ea typeface="Calibri"/>
                <a:cs typeface="Calibri"/>
                <a:sym typeface="Calibri"/>
              </a:rPr>
              <a:t> and passwords by content area and grade level.</a:t>
            </a:r>
            <a:endParaRPr/>
          </a:p>
          <a:p>
            <a:pPr marL="61913" marR="0" lvl="0" indent="635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pic>
        <p:nvPicPr>
          <p:cNvPr id="507" name="Shape 507"/>
          <p:cNvPicPr preferRelativeResize="0"/>
          <p:nvPr/>
        </p:nvPicPr>
        <p:blipFill rotWithShape="1">
          <a:blip r:embed="rId3">
            <a:alphaModFix/>
          </a:blip>
          <a:srcRect/>
          <a:stretch/>
        </p:blipFill>
        <p:spPr>
          <a:xfrm>
            <a:off x="840337" y="2226178"/>
            <a:ext cx="7463325" cy="2487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2025 Practice Test Resources</a:t>
            </a:r>
            <a:endParaRPr/>
          </a:p>
        </p:txBody>
      </p:sp>
      <p:graphicFrame>
        <p:nvGraphicFramePr>
          <p:cNvPr id="513" name="Shape 513"/>
          <p:cNvGraphicFramePr/>
          <p:nvPr>
            <p:extLst>
              <p:ext uri="{D42A27DB-BD31-4B8C-83A1-F6EECF244321}">
                <p14:modId xmlns:p14="http://schemas.microsoft.com/office/powerpoint/2010/main" val="2237162886"/>
              </p:ext>
            </p:extLst>
          </p:nvPr>
        </p:nvGraphicFramePr>
        <p:xfrm>
          <a:off x="1719863" y="2126875"/>
          <a:ext cx="5429000" cy="2285850"/>
        </p:xfrm>
        <a:graphic>
          <a:graphicData uri="http://schemas.openxmlformats.org/drawingml/2006/table">
            <a:tbl>
              <a:tblPr>
                <a:noFill/>
                <a:tableStyleId>{D1335922-A8E4-4223-A236-3D3950AC9D48}</a:tableStyleId>
              </a:tblPr>
              <a:tblGrid>
                <a:gridCol w="5429000"/>
              </a:tblGrid>
              <a:tr h="0">
                <a:tc>
                  <a:txBody>
                    <a:bodyPr/>
                    <a:lstStyle/>
                    <a:p>
                      <a:pPr marL="0" lvl="0" indent="0" rtl="0">
                        <a:spcBef>
                          <a:spcPts val="0"/>
                        </a:spcBef>
                        <a:spcAft>
                          <a:spcPts val="0"/>
                        </a:spcAft>
                        <a:buNone/>
                      </a:pPr>
                      <a:r>
                        <a:rPr lang="en" sz="1800" dirty="0">
                          <a:latin typeface="Calibri"/>
                          <a:ea typeface="Calibri"/>
                          <a:cs typeface="Calibri"/>
                          <a:sym typeface="Calibri"/>
                          <a:hlinkClick r:id="rId3"/>
                        </a:rPr>
                        <a:t>Practice Test Quick Start Guide</a:t>
                      </a:r>
                      <a:endParaRPr sz="1800" dirty="0">
                        <a:latin typeface="Calibri"/>
                        <a:ea typeface="Calibri"/>
                        <a:cs typeface="Calibri"/>
                        <a:sym typeface="Calibri"/>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0">
                <a:tc>
                  <a:txBody>
                    <a:bodyPr/>
                    <a:lstStyle/>
                    <a:p>
                      <a:pPr marL="0" lvl="0" indent="0" rtl="0">
                        <a:spcBef>
                          <a:spcPts val="0"/>
                        </a:spcBef>
                        <a:spcAft>
                          <a:spcPts val="0"/>
                        </a:spcAft>
                        <a:buNone/>
                      </a:pPr>
                      <a:r>
                        <a:rPr lang="en" sz="1800" dirty="0">
                          <a:latin typeface="Calibri"/>
                          <a:ea typeface="Calibri"/>
                          <a:cs typeface="Calibri"/>
                          <a:sym typeface="Calibri"/>
                          <a:hlinkClick r:id="rId4"/>
                        </a:rPr>
                        <a:t>LEAP 2025 English Language Arts Practice Test Guidance</a:t>
                      </a:r>
                      <a:endParaRPr sz="1800" dirty="0">
                        <a:latin typeface="Calibri"/>
                        <a:ea typeface="Calibri"/>
                        <a:cs typeface="Calibri"/>
                        <a:sym typeface="Calibri"/>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0">
                <a:tc>
                  <a:txBody>
                    <a:bodyPr/>
                    <a:lstStyle/>
                    <a:p>
                      <a:pPr marL="0" lvl="0" indent="0" rtl="0">
                        <a:spcBef>
                          <a:spcPts val="0"/>
                        </a:spcBef>
                        <a:spcAft>
                          <a:spcPts val="0"/>
                        </a:spcAft>
                        <a:buNone/>
                      </a:pPr>
                      <a:r>
                        <a:rPr lang="en" sz="1800" dirty="0">
                          <a:latin typeface="Calibri"/>
                          <a:ea typeface="Calibri"/>
                          <a:cs typeface="Calibri"/>
                          <a:sym typeface="Calibri"/>
                          <a:hlinkClick r:id="rId5"/>
                        </a:rPr>
                        <a:t>LEAP 2025 Mathematics Practice Test Guidance</a:t>
                      </a:r>
                      <a:endParaRPr sz="1800" dirty="0">
                        <a:latin typeface="Calibri"/>
                        <a:ea typeface="Calibri"/>
                        <a:cs typeface="Calibri"/>
                        <a:sym typeface="Calibri"/>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0">
                <a:tc>
                  <a:txBody>
                    <a:bodyPr/>
                    <a:lstStyle/>
                    <a:p>
                      <a:pPr marL="0" lvl="0" indent="0" rtl="0">
                        <a:spcBef>
                          <a:spcPts val="0"/>
                        </a:spcBef>
                        <a:spcAft>
                          <a:spcPts val="0"/>
                        </a:spcAft>
                        <a:buNone/>
                      </a:pPr>
                      <a:r>
                        <a:rPr lang="en" sz="1800" dirty="0">
                          <a:latin typeface="Calibri"/>
                          <a:ea typeface="Calibri"/>
                          <a:cs typeface="Calibri"/>
                          <a:sym typeface="Calibri"/>
                          <a:hlinkClick r:id="rId6"/>
                        </a:rPr>
                        <a:t>LEAP 2025 Social Studies Practice Test Guidance</a:t>
                      </a:r>
                      <a:endParaRPr sz="1800" dirty="0">
                        <a:latin typeface="Calibri"/>
                        <a:ea typeface="Calibri"/>
                        <a:cs typeface="Calibri"/>
                        <a:sym typeface="Calibri"/>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r h="0">
                <a:tc>
                  <a:txBody>
                    <a:bodyPr/>
                    <a:lstStyle/>
                    <a:p>
                      <a:pPr marL="0" lvl="0" indent="0" rtl="0">
                        <a:spcBef>
                          <a:spcPts val="0"/>
                        </a:spcBef>
                        <a:spcAft>
                          <a:spcPts val="0"/>
                        </a:spcAft>
                        <a:buNone/>
                      </a:pPr>
                      <a:r>
                        <a:rPr lang="en" sz="1800" dirty="0">
                          <a:latin typeface="Calibri"/>
                          <a:ea typeface="Calibri"/>
                          <a:cs typeface="Calibri"/>
                          <a:sym typeface="Calibri"/>
                          <a:hlinkClick r:id="rId7"/>
                        </a:rPr>
                        <a:t>LEAP 2025 Social Studies Assessment Framework</a:t>
                      </a:r>
                      <a:endParaRPr sz="1800" dirty="0">
                        <a:latin typeface="Calibri"/>
                        <a:ea typeface="Calibri"/>
                        <a:cs typeface="Calibri"/>
                        <a:sym typeface="Calibri"/>
                      </a:endParaRP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tcPr>
                </a:tc>
              </a:tr>
            </a:tbl>
          </a:graphicData>
        </a:graphic>
      </p:graphicFrame>
      <p:sp>
        <p:nvSpPr>
          <p:cNvPr id="514" name="Shape 514"/>
          <p:cNvSpPr txBox="1">
            <a:spLocks noGrp="1"/>
          </p:cNvSpPr>
          <p:nvPr>
            <p:ph type="body" idx="1"/>
          </p:nvPr>
        </p:nvSpPr>
        <p:spPr>
          <a:xfrm>
            <a:off x="457200" y="949075"/>
            <a:ext cx="8229600" cy="8358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Social studies, ELA, and math practice tests for grades 3-8 are now available for student use in INSIGHT. </a:t>
            </a:r>
            <a:r>
              <a:rPr lang="en" sz="1800" dirty="0" smtClean="0"/>
              <a:t>Districts and schools should use the resources below to prepare for the use of the practice tests.</a:t>
            </a:r>
            <a:endParaRPr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Shape 51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20" name="Shape 52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aphicFrame>
        <p:nvGraphicFramePr>
          <p:cNvPr id="525" name="Shape 525"/>
          <p:cNvGraphicFramePr/>
          <p:nvPr>
            <p:extLst>
              <p:ext uri="{D42A27DB-BD31-4B8C-83A1-F6EECF244321}">
                <p14:modId xmlns:p14="http://schemas.microsoft.com/office/powerpoint/2010/main" val="3612294194"/>
              </p:ext>
            </p:extLst>
          </p:nvPr>
        </p:nvGraphicFramePr>
        <p:xfrm>
          <a:off x="120238" y="1051500"/>
          <a:ext cx="8903525" cy="3774450"/>
        </p:xfrm>
        <a:graphic>
          <a:graphicData uri="http://schemas.openxmlformats.org/drawingml/2006/table">
            <a:tbl>
              <a:tblPr>
                <a:noFill/>
                <a:tableStyleId>{D1335922-A8E4-4223-A236-3D3950AC9D48}</a:tableStyleId>
              </a:tblPr>
              <a:tblGrid>
                <a:gridCol w="1076600"/>
                <a:gridCol w="7826925"/>
              </a:tblGrid>
              <a:tr h="258800">
                <a:tc>
                  <a:txBody>
                    <a:bodyPr/>
                    <a:lstStyle/>
                    <a:p>
                      <a:pPr marL="0" lvl="0" indent="0" rtl="0">
                        <a:lnSpc>
                          <a:spcPct val="100000"/>
                        </a:lnSpc>
                        <a:spcBef>
                          <a:spcPts val="0"/>
                        </a:spcBef>
                        <a:spcAft>
                          <a:spcPts val="0"/>
                        </a:spcAft>
                        <a:buNone/>
                      </a:pPr>
                      <a:r>
                        <a:rPr lang="en" sz="1000" b="1" dirty="0">
                          <a:solidFill>
                            <a:srgbClr val="FFFFFF"/>
                          </a:solidFill>
                          <a:latin typeface="Calibri"/>
                          <a:ea typeface="Calibri"/>
                          <a:cs typeface="Calibri"/>
                          <a:sym typeface="Calibri"/>
                        </a:rPr>
                        <a:t>Dates</a:t>
                      </a:r>
                      <a:endParaRPr sz="1000" b="1" dirty="0">
                        <a:solidFill>
                          <a:srgbClr val="FFFFFF"/>
                        </a:solidFill>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4F81BD"/>
                    </a:solidFill>
                  </a:tcPr>
                </a:tc>
                <a:tc>
                  <a:txBody>
                    <a:bodyPr/>
                    <a:lstStyle/>
                    <a:p>
                      <a:pPr marL="0" lvl="0" indent="0" rtl="0">
                        <a:lnSpc>
                          <a:spcPct val="100000"/>
                        </a:lnSpc>
                        <a:spcBef>
                          <a:spcPts val="0"/>
                        </a:spcBef>
                        <a:spcAft>
                          <a:spcPts val="0"/>
                        </a:spcAft>
                        <a:buNone/>
                      </a:pPr>
                      <a:r>
                        <a:rPr lang="en" sz="1000" b="1">
                          <a:solidFill>
                            <a:srgbClr val="FFFFFF"/>
                          </a:solidFill>
                          <a:latin typeface="Calibri"/>
                          <a:ea typeface="Calibri"/>
                          <a:cs typeface="Calibri"/>
                          <a:sym typeface="Calibri"/>
                        </a:rPr>
                        <a:t>Resources</a:t>
                      </a:r>
                      <a:endParaRPr sz="1000" b="1">
                        <a:solidFill>
                          <a:srgbClr val="FFFFFF"/>
                        </a:solidFill>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4F81BD"/>
                    </a:solidFill>
                  </a:tcPr>
                </a:tc>
              </a:tr>
              <a:tr h="341925">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Nov. 6 – Feb. 2</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STC requests ACT-approved accommodations on the ACT for eligible examinees through the Test Accessibility and Accommodations System (TAA)</a:t>
                      </a:r>
                      <a:endParaRPr sz="1000" b="0"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r>
              <a:tr h="356450">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Dec. 4 – Feb. 2</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tcPr>
                </a:tc>
                <a:tc>
                  <a:txBody>
                    <a:bodyPr/>
                    <a:lstStyle/>
                    <a:p>
                      <a:pPr marL="0" lvl="0" indent="0" rtl="0">
                        <a:lnSpc>
                          <a:spcPct val="100000"/>
                        </a:lnSpc>
                        <a:spcBef>
                          <a:spcPts val="0"/>
                        </a:spcBef>
                        <a:spcAft>
                          <a:spcPts val="0"/>
                        </a:spcAft>
                        <a:buNone/>
                      </a:pPr>
                      <a:r>
                        <a:rPr lang="en" sz="1000" b="0">
                          <a:latin typeface="Calibri"/>
                          <a:ea typeface="Calibri"/>
                          <a:cs typeface="Calibri"/>
                          <a:sym typeface="Calibri"/>
                        </a:rPr>
                        <a:t>DTC/STC verify student information and upload additional student information in</a:t>
                      </a:r>
                      <a:r>
                        <a:rPr lang="en" sz="1000" b="0">
                          <a:latin typeface="Calibri"/>
                          <a:ea typeface="Calibri"/>
                          <a:cs typeface="Calibri"/>
                          <a:sym typeface="Calibri"/>
                          <a:hlinkClick r:id="rId3"/>
                        </a:rPr>
                        <a:t> </a:t>
                      </a:r>
                      <a:r>
                        <a:rPr lang="en" sz="1000" b="0" u="sng">
                          <a:solidFill>
                            <a:srgbClr val="0000FF"/>
                          </a:solidFill>
                          <a:latin typeface="Calibri"/>
                          <a:ea typeface="Calibri"/>
                          <a:cs typeface="Calibri"/>
                          <a:sym typeface="Calibri"/>
                          <a:hlinkClick r:id="rId3"/>
                        </a:rPr>
                        <a:t>PearsonAccess</a:t>
                      </a:r>
                      <a:r>
                        <a:rPr lang="en" sz="1000" b="0" u="sng" baseline="30000">
                          <a:solidFill>
                            <a:srgbClr val="0000FF"/>
                          </a:solidFill>
                          <a:latin typeface="Calibri"/>
                          <a:ea typeface="Calibri"/>
                          <a:cs typeface="Calibri"/>
                          <a:sym typeface="Calibri"/>
                          <a:hlinkClick r:id="rId3"/>
                        </a:rPr>
                        <a:t>next</a:t>
                      </a:r>
                      <a:r>
                        <a:rPr lang="en" sz="1000" b="0">
                          <a:latin typeface="Calibri"/>
                          <a:ea typeface="Calibri"/>
                          <a:cs typeface="Calibri"/>
                          <a:sym typeface="Calibri"/>
                        </a:rPr>
                        <a:t> for ACT</a:t>
                      </a:r>
                      <a:endParaRPr sz="1000" b="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tcPr>
                </a:tc>
              </a:tr>
              <a:tr h="356450">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Dec. 4 – Feb. 2</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STC order WorkKeys accommodations materials in</a:t>
                      </a:r>
                      <a:r>
                        <a:rPr lang="en" sz="1000" b="0" dirty="0">
                          <a:latin typeface="Calibri"/>
                          <a:ea typeface="Calibri"/>
                          <a:cs typeface="Calibri"/>
                          <a:sym typeface="Calibri"/>
                          <a:hlinkClick r:id="rId3"/>
                        </a:rPr>
                        <a:t> </a:t>
                      </a:r>
                      <a:r>
                        <a:rPr lang="en" sz="1000" b="0" u="sng" dirty="0">
                          <a:solidFill>
                            <a:srgbClr val="0000FF"/>
                          </a:solidFill>
                          <a:latin typeface="Calibri"/>
                          <a:ea typeface="Calibri"/>
                          <a:cs typeface="Calibri"/>
                          <a:sym typeface="Calibri"/>
                          <a:hlinkClick r:id="rId3"/>
                        </a:rPr>
                        <a:t>PearsonAccess</a:t>
                      </a:r>
                      <a:r>
                        <a:rPr lang="en" sz="1000" b="0" u="sng" baseline="30000" dirty="0">
                          <a:solidFill>
                            <a:srgbClr val="0000FF"/>
                          </a:solidFill>
                          <a:latin typeface="Calibri"/>
                          <a:ea typeface="Calibri"/>
                          <a:cs typeface="Calibri"/>
                          <a:sym typeface="Calibri"/>
                          <a:hlinkClick r:id="rId3"/>
                        </a:rPr>
                        <a:t>next</a:t>
                      </a:r>
                      <a:endParaRPr sz="1000" b="0" u="sng" baseline="30000" dirty="0">
                        <a:solidFill>
                          <a:srgbClr val="0000FF"/>
                        </a:solidFill>
                        <a:latin typeface="Calibri"/>
                        <a:ea typeface="Calibri"/>
                        <a:cs typeface="Calibri"/>
                        <a:sym typeface="Calibri"/>
                        <a:hlinkClick r:id="rId3"/>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r>
              <a:tr h="441325">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Dec. 4 – Feb. 2</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STC/IT install </a:t>
                      </a:r>
                      <a:r>
                        <a:rPr lang="en" sz="1000" b="0" i="1" dirty="0">
                          <a:latin typeface="Calibri"/>
                          <a:ea typeface="Calibri"/>
                          <a:cs typeface="Calibri"/>
                          <a:sym typeface="Calibri"/>
                        </a:rPr>
                        <a:t>ProctorCache</a:t>
                      </a:r>
                      <a:r>
                        <a:rPr lang="en" sz="1000" b="0" dirty="0">
                          <a:latin typeface="Calibri"/>
                          <a:ea typeface="Calibri"/>
                          <a:cs typeface="Calibri"/>
                          <a:sym typeface="Calibri"/>
                        </a:rPr>
                        <a:t> software and set up proctor caching in</a:t>
                      </a:r>
                      <a:r>
                        <a:rPr lang="en" sz="1000" b="0" dirty="0">
                          <a:latin typeface="Calibri"/>
                          <a:ea typeface="Calibri"/>
                          <a:cs typeface="Calibri"/>
                          <a:sym typeface="Calibri"/>
                          <a:hlinkClick r:id="rId3"/>
                        </a:rPr>
                        <a:t> </a:t>
                      </a:r>
                      <a:r>
                        <a:rPr lang="en" sz="1000" b="0" u="sng" dirty="0">
                          <a:solidFill>
                            <a:srgbClr val="0000FF"/>
                          </a:solidFill>
                          <a:latin typeface="Calibri"/>
                          <a:ea typeface="Calibri"/>
                          <a:cs typeface="Calibri"/>
                          <a:sym typeface="Calibri"/>
                          <a:hlinkClick r:id="rId3"/>
                        </a:rPr>
                        <a:t>PearsonAccess</a:t>
                      </a:r>
                      <a:r>
                        <a:rPr lang="en" sz="1000" b="0" u="sng" baseline="30000" dirty="0">
                          <a:solidFill>
                            <a:srgbClr val="0000FF"/>
                          </a:solidFill>
                          <a:latin typeface="Calibri"/>
                          <a:ea typeface="Calibri"/>
                          <a:cs typeface="Calibri"/>
                          <a:sym typeface="Calibri"/>
                          <a:hlinkClick r:id="rId3"/>
                        </a:rPr>
                        <a:t>next</a:t>
                      </a:r>
                      <a:r>
                        <a:rPr lang="en" sz="1000" b="0" dirty="0">
                          <a:latin typeface="Calibri"/>
                          <a:ea typeface="Calibri"/>
                          <a:cs typeface="Calibri"/>
                          <a:sym typeface="Calibri"/>
                        </a:rPr>
                        <a:t>  for </a:t>
                      </a:r>
                      <a:r>
                        <a:rPr lang="en" sz="1000" b="0" u="sng" dirty="0">
                          <a:latin typeface="Calibri"/>
                          <a:ea typeface="Calibri"/>
                          <a:cs typeface="Calibri"/>
                          <a:sym typeface="Calibri"/>
                        </a:rPr>
                        <a:t>ACT online only </a:t>
                      </a:r>
                      <a:r>
                        <a:rPr lang="en" sz="1000" b="0" i="1" dirty="0">
                          <a:latin typeface="Calibri"/>
                          <a:ea typeface="Calibri"/>
                          <a:cs typeface="Calibri"/>
                          <a:sym typeface="Calibri"/>
                        </a:rPr>
                        <a:t>(test administration will be switched from online to paper if ProctorCache software is not installed by this deadline)</a:t>
                      </a:r>
                      <a:endParaRPr sz="1000" b="0" i="1"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tcPr>
                </a:tc>
              </a:tr>
              <a:tr h="356450">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Dec. 4 – Feb. 2</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Complete mock administration for ACT online only</a:t>
                      </a:r>
                      <a:endParaRPr sz="1000" b="0"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r>
              <a:tr h="269525">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Week of Jan 15</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FFFFFF"/>
                    </a:solidFill>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ACT Match-No Match lists will be placed in the district FTP  (</a:t>
                      </a:r>
                      <a:r>
                        <a:rPr lang="en" sz="1000" b="0" i="1" dirty="0">
                          <a:latin typeface="Calibri"/>
                          <a:ea typeface="Calibri"/>
                          <a:cs typeface="Calibri"/>
                          <a:sym typeface="Calibri"/>
                        </a:rPr>
                        <a:t>See the district data coordinator for access)</a:t>
                      </a:r>
                      <a:endParaRPr sz="1000" b="0" i="1"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FFFFFF"/>
                    </a:solidFill>
                  </a:tcPr>
                </a:tc>
              </a:tr>
              <a:tr h="317725">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Jan 16, 1 p.m.</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c>
                  <a:txBody>
                    <a:bodyPr/>
                    <a:lstStyle/>
                    <a:p>
                      <a:pPr marL="0" lvl="0" indent="0" rtl="0">
                        <a:lnSpc>
                          <a:spcPct val="100000"/>
                        </a:lnSpc>
                        <a:spcBef>
                          <a:spcPts val="0"/>
                        </a:spcBef>
                        <a:spcAft>
                          <a:spcPts val="0"/>
                        </a:spcAft>
                        <a:buNone/>
                      </a:pPr>
                      <a:r>
                        <a:rPr lang="en" sz="1000" b="0" dirty="0">
                          <a:latin typeface="Calibri"/>
                          <a:ea typeface="Calibri"/>
                          <a:cs typeface="Calibri"/>
                          <a:sym typeface="Calibri"/>
                        </a:rPr>
                        <a:t>Attend Q&amp;A session about test administration.  Registration link:  </a:t>
                      </a:r>
                      <a:r>
                        <a:rPr lang="en" sz="1000" b="0" u="sng" dirty="0">
                          <a:solidFill>
                            <a:schemeClr val="hlink"/>
                          </a:solidFill>
                          <a:latin typeface="Calibri"/>
                          <a:ea typeface="Calibri"/>
                          <a:cs typeface="Calibri"/>
                          <a:sym typeface="Calibri"/>
                          <a:hlinkClick r:id="rId4"/>
                        </a:rPr>
                        <a:t>https://act.ilinc.com/register/shzxtxk</a:t>
                      </a:r>
                      <a:endParaRPr sz="1000" b="0"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r>
              <a:tr h="290250">
                <a:tc>
                  <a:txBody>
                    <a:bodyPr/>
                    <a:lstStyle/>
                    <a:p>
                      <a:pPr marL="0" lvl="0" indent="0" rtl="0">
                        <a:lnSpc>
                          <a:spcPct val="100000"/>
                        </a:lnSpc>
                        <a:spcBef>
                          <a:spcPts val="0"/>
                        </a:spcBef>
                        <a:spcAft>
                          <a:spcPts val="0"/>
                        </a:spcAft>
                        <a:buNone/>
                      </a:pPr>
                      <a:r>
                        <a:rPr lang="en" sz="1000" b="1">
                          <a:latin typeface="Calibri"/>
                          <a:ea typeface="Calibri"/>
                          <a:cs typeface="Calibri"/>
                          <a:sym typeface="Calibri"/>
                        </a:rPr>
                        <a:t>Jan. 23, 1 p.m.</a:t>
                      </a:r>
                      <a:endParaRPr sz="1000" b="1">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c>
                  <a:txBody>
                    <a:bodyPr/>
                    <a:lstStyle/>
                    <a:p>
                      <a:pPr marL="0" lvl="0" indent="0" rtl="0">
                        <a:lnSpc>
                          <a:spcPct val="100000"/>
                        </a:lnSpc>
                        <a:spcBef>
                          <a:spcPts val="0"/>
                        </a:spcBef>
                        <a:spcAft>
                          <a:spcPts val="0"/>
                        </a:spcAft>
                        <a:buNone/>
                      </a:pPr>
                      <a:r>
                        <a:rPr lang="en" sz="1000" b="0" dirty="0">
                          <a:solidFill>
                            <a:schemeClr val="dk1"/>
                          </a:solidFill>
                          <a:latin typeface="Calibri"/>
                          <a:ea typeface="Calibri"/>
                          <a:cs typeface="Calibri"/>
                          <a:sym typeface="Calibri"/>
                        </a:rPr>
                        <a:t>Attend Q&amp;A session about test accommodations.  Registration link:  </a:t>
                      </a:r>
                      <a:r>
                        <a:rPr lang="en" sz="1000" b="0" u="sng" dirty="0">
                          <a:solidFill>
                            <a:schemeClr val="hlink"/>
                          </a:solidFill>
                          <a:latin typeface="Calibri"/>
                          <a:ea typeface="Calibri"/>
                          <a:cs typeface="Calibri"/>
                          <a:sym typeface="Calibri"/>
                          <a:hlinkClick r:id="rId5"/>
                        </a:rPr>
                        <a:t>https://act.ilinc.com/register/wzrhwht</a:t>
                      </a:r>
                      <a:endParaRPr sz="1000" b="0"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D3DFEE"/>
                    </a:solidFill>
                  </a:tcPr>
                </a:tc>
              </a:tr>
              <a:tr h="343600">
                <a:tc gridSpan="2">
                  <a:txBody>
                    <a:bodyPr/>
                    <a:lstStyle/>
                    <a:p>
                      <a:pPr marL="0" lvl="0" indent="0" rtl="0">
                        <a:lnSpc>
                          <a:spcPct val="100000"/>
                        </a:lnSpc>
                        <a:spcBef>
                          <a:spcPts val="0"/>
                        </a:spcBef>
                        <a:spcAft>
                          <a:spcPts val="0"/>
                        </a:spcAft>
                        <a:buNone/>
                      </a:pPr>
                      <a:r>
                        <a:rPr lang="en" sz="1000" b="0" i="0" dirty="0">
                          <a:latin typeface="Calibri"/>
                          <a:ea typeface="Calibri"/>
                          <a:cs typeface="Calibri"/>
                          <a:sym typeface="Calibri"/>
                        </a:rPr>
                        <a:t>The</a:t>
                      </a:r>
                      <a:r>
                        <a:rPr lang="en" sz="1000" b="0" i="0" dirty="0">
                          <a:latin typeface="Calibri"/>
                          <a:ea typeface="Calibri"/>
                          <a:cs typeface="Calibri"/>
                          <a:sym typeface="Calibri"/>
                          <a:hlinkClick r:id="rId6"/>
                        </a:rPr>
                        <a:t> </a:t>
                      </a:r>
                      <a:r>
                        <a:rPr lang="en" sz="1000" b="0" i="0" u="sng" dirty="0">
                          <a:solidFill>
                            <a:srgbClr val="0000FF"/>
                          </a:solidFill>
                          <a:latin typeface="Calibri"/>
                          <a:ea typeface="Calibri"/>
                          <a:cs typeface="Calibri"/>
                          <a:sym typeface="Calibri"/>
                          <a:hlinkClick r:id="rId6"/>
                        </a:rPr>
                        <a:t>Schedule of Events</a:t>
                      </a:r>
                      <a:r>
                        <a:rPr lang="en" sz="1000" b="0" i="0" dirty="0">
                          <a:latin typeface="Calibri"/>
                          <a:ea typeface="Calibri"/>
                          <a:cs typeface="Calibri"/>
                          <a:sym typeface="Calibri"/>
                        </a:rPr>
                        <a:t> for ACT and WorkKeys is posted on the ACT State Testing website. Refer to the</a:t>
                      </a:r>
                      <a:r>
                        <a:rPr lang="en" sz="1000" b="0" i="0" dirty="0">
                          <a:latin typeface="Calibri"/>
                          <a:ea typeface="Calibri"/>
                          <a:cs typeface="Calibri"/>
                          <a:sym typeface="Calibri"/>
                          <a:hlinkClick r:id="rId7"/>
                        </a:rPr>
                        <a:t> </a:t>
                      </a:r>
                      <a:r>
                        <a:rPr lang="en" sz="1000" b="0" i="0" u="sng" dirty="0">
                          <a:solidFill>
                            <a:srgbClr val="0000FF"/>
                          </a:solidFill>
                          <a:latin typeface="Calibri"/>
                          <a:ea typeface="Calibri"/>
                          <a:cs typeface="Calibri"/>
                          <a:sym typeface="Calibri"/>
                          <a:hlinkClick r:id="rId7"/>
                        </a:rPr>
                        <a:t>ACT State Testing</a:t>
                      </a:r>
                      <a:r>
                        <a:rPr lang="en" sz="1000" b="0" i="0" dirty="0">
                          <a:latin typeface="Calibri"/>
                          <a:ea typeface="Calibri"/>
                          <a:cs typeface="Calibri"/>
                          <a:sym typeface="Calibri"/>
                        </a:rPr>
                        <a:t> website for information on trainings, manuals, and other resources.</a:t>
                      </a:r>
                      <a:endParaRPr sz="1000" b="0" i="0" dirty="0">
                        <a:latin typeface="Calibri"/>
                        <a:ea typeface="Calibri"/>
                        <a:cs typeface="Calibri"/>
                        <a:sym typeface="Calibri"/>
                      </a:endParaRPr>
                    </a:p>
                  </a:txBody>
                  <a:tcPr marL="66675" marR="66675" marT="95250" marB="95250">
                    <a:lnL w="12675" cap="flat" cmpd="sng">
                      <a:solidFill>
                        <a:srgbClr val="7BA0CD"/>
                      </a:solidFill>
                      <a:prstDash val="solid"/>
                      <a:round/>
                      <a:headEnd type="none" w="med" len="med"/>
                      <a:tailEnd type="none" w="med" len="med"/>
                    </a:lnL>
                    <a:lnR w="12675" cap="flat" cmpd="sng">
                      <a:solidFill>
                        <a:srgbClr val="7BA0CD"/>
                      </a:solidFill>
                      <a:prstDash val="solid"/>
                      <a:round/>
                      <a:headEnd type="none" w="med" len="med"/>
                      <a:tailEnd type="none" w="med" len="med"/>
                    </a:lnR>
                    <a:lnT w="12675" cap="flat" cmpd="sng">
                      <a:solidFill>
                        <a:srgbClr val="7BA0CD"/>
                      </a:solidFill>
                      <a:prstDash val="solid"/>
                      <a:round/>
                      <a:headEnd type="none" w="med" len="med"/>
                      <a:tailEnd type="none" w="med" len="med"/>
                    </a:lnT>
                    <a:lnB w="12675" cap="flat" cmpd="sng">
                      <a:solidFill>
                        <a:srgbClr val="7BA0CD"/>
                      </a:solidFill>
                      <a:prstDash val="solid"/>
                      <a:round/>
                      <a:headEnd type="none" w="med" len="med"/>
                      <a:tailEnd type="none" w="med" len="med"/>
                    </a:lnB>
                    <a:solidFill>
                      <a:srgbClr val="FFFFFF"/>
                    </a:solidFill>
                  </a:tcPr>
                </a:tc>
                <a:tc hMerge="1">
                  <a:txBody>
                    <a:bodyPr/>
                    <a:lstStyle/>
                    <a:p>
                      <a:endParaRPr lang="en-US"/>
                    </a:p>
                  </a:txBody>
                  <a:tcPr/>
                </a:tc>
              </a:tr>
            </a:tbl>
          </a:graphicData>
        </a:graphic>
      </p:graphicFrame>
      <p:sp>
        <p:nvSpPr>
          <p:cNvPr id="526" name="Shape 526"/>
          <p:cNvSpPr txBox="1"/>
          <p:nvPr/>
        </p:nvSpPr>
        <p:spPr>
          <a:xfrm>
            <a:off x="0" y="0"/>
            <a:ext cx="9144000" cy="105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333333"/>
                </a:solidFill>
                <a:latin typeface="Calibri"/>
                <a:ea typeface="Calibri"/>
                <a:cs typeface="Calibri"/>
                <a:sym typeface="Calibri"/>
              </a:rPr>
              <a:t>               </a:t>
            </a:r>
            <a:r>
              <a:rPr lang="en" sz="3000">
                <a:solidFill>
                  <a:srgbClr val="333333"/>
                </a:solidFill>
                <a:latin typeface="Calibri"/>
                <a:ea typeface="Calibri"/>
                <a:cs typeface="Calibri"/>
                <a:sym typeface="Calibri"/>
              </a:rPr>
              <a:t>ACT and WorkKeys: Important Dates</a:t>
            </a:r>
            <a:endParaRPr sz="3000">
              <a:solidFill>
                <a:srgbClr val="333333"/>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p:nvPr/>
        </p:nvSpPr>
        <p:spPr>
          <a:xfrm>
            <a:off x="0" y="2550"/>
            <a:ext cx="8592600" cy="105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333333"/>
                </a:solidFill>
                <a:latin typeface="Calibri"/>
                <a:ea typeface="Calibri"/>
                <a:cs typeface="Calibri"/>
                <a:sym typeface="Calibri"/>
              </a:rPr>
              <a:t>                            ACT Reminders</a:t>
            </a:r>
            <a:endParaRPr sz="3600">
              <a:solidFill>
                <a:srgbClr val="333333"/>
              </a:solidFill>
              <a:latin typeface="Calibri"/>
              <a:ea typeface="Calibri"/>
              <a:cs typeface="Calibri"/>
              <a:sym typeface="Calibri"/>
            </a:endParaRPr>
          </a:p>
        </p:txBody>
      </p:sp>
      <p:sp>
        <p:nvSpPr>
          <p:cNvPr id="532" name="Shape 532"/>
          <p:cNvSpPr txBox="1"/>
          <p:nvPr/>
        </p:nvSpPr>
        <p:spPr>
          <a:xfrm>
            <a:off x="0" y="1028650"/>
            <a:ext cx="9144000" cy="4024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550" dirty="0">
                <a:solidFill>
                  <a:schemeClr val="dk1"/>
                </a:solidFill>
                <a:latin typeface="Calibri"/>
                <a:ea typeface="Calibri"/>
                <a:cs typeface="Calibri"/>
                <a:sym typeface="Calibri"/>
              </a:rPr>
              <a:t>The</a:t>
            </a:r>
            <a:r>
              <a:rPr lang="en" sz="1550" dirty="0">
                <a:solidFill>
                  <a:schemeClr val="dk1"/>
                </a:solidFill>
                <a:latin typeface="Calibri"/>
                <a:ea typeface="Calibri"/>
                <a:cs typeface="Calibri"/>
                <a:sym typeface="Calibri"/>
                <a:hlinkClick r:id="rId3"/>
              </a:rPr>
              <a:t> </a:t>
            </a:r>
            <a:r>
              <a:rPr lang="en" sz="1550" u="sng" dirty="0">
                <a:solidFill>
                  <a:srgbClr val="0000FF"/>
                </a:solidFill>
                <a:latin typeface="Calibri"/>
                <a:ea typeface="Calibri"/>
                <a:cs typeface="Calibri"/>
                <a:sym typeface="Calibri"/>
                <a:hlinkClick r:id="rId3"/>
              </a:rPr>
              <a:t>Using PearsonAccess</a:t>
            </a:r>
            <a:r>
              <a:rPr lang="en" sz="1550" u="sng" baseline="30000" dirty="0">
                <a:solidFill>
                  <a:srgbClr val="0000FF"/>
                </a:solidFill>
                <a:latin typeface="Calibri"/>
                <a:ea typeface="Calibri"/>
                <a:cs typeface="Calibri"/>
                <a:sym typeface="Calibri"/>
                <a:hlinkClick r:id="rId3"/>
              </a:rPr>
              <a:t>next™</a:t>
            </a:r>
            <a:r>
              <a:rPr lang="en" sz="1550" u="sng" dirty="0">
                <a:solidFill>
                  <a:srgbClr val="0000FF"/>
                </a:solidFill>
                <a:latin typeface="Calibri"/>
                <a:ea typeface="Calibri"/>
                <a:cs typeface="Calibri"/>
                <a:sym typeface="Calibri"/>
                <a:hlinkClick r:id="rId3"/>
              </a:rPr>
              <a:t> for the ACT Test Guide</a:t>
            </a:r>
            <a:r>
              <a:rPr lang="en" sz="1550" dirty="0">
                <a:solidFill>
                  <a:srgbClr val="0000FF"/>
                </a:solidFill>
                <a:latin typeface="Calibri"/>
                <a:ea typeface="Calibri"/>
                <a:cs typeface="Calibri"/>
                <a:sym typeface="Calibri"/>
              </a:rPr>
              <a:t> </a:t>
            </a:r>
            <a:r>
              <a:rPr lang="en" sz="1550" dirty="0">
                <a:solidFill>
                  <a:schemeClr val="dk1"/>
                </a:solidFill>
                <a:latin typeface="Calibri"/>
                <a:ea typeface="Calibri"/>
                <a:cs typeface="Calibri"/>
                <a:sym typeface="Calibri"/>
              </a:rPr>
              <a:t>provides instructions on how to submit a request to enroll or unenroll an examinee.  </a:t>
            </a:r>
            <a:r>
              <a:rPr lang="en" sz="1550" b="1" dirty="0">
                <a:solidFill>
                  <a:schemeClr val="dk1"/>
                </a:solidFill>
                <a:latin typeface="Calibri"/>
                <a:ea typeface="Calibri"/>
                <a:cs typeface="Calibri"/>
                <a:sym typeface="Calibri"/>
              </a:rPr>
              <a:t>This is only used to:</a:t>
            </a:r>
            <a:endParaRPr sz="1550" b="1" dirty="0">
              <a:solidFill>
                <a:schemeClr val="dk1"/>
              </a:solidFill>
              <a:latin typeface="Calibri"/>
              <a:ea typeface="Calibri"/>
              <a:cs typeface="Calibri"/>
              <a:sym typeface="Calibri"/>
            </a:endParaRPr>
          </a:p>
          <a:p>
            <a:pPr marL="406400" lvl="0" indent="-304800" rtl="0">
              <a:spcBef>
                <a:spcPts val="0"/>
              </a:spcBef>
              <a:spcAft>
                <a:spcPts val="0"/>
              </a:spcAft>
              <a:buClr>
                <a:schemeClr val="dk1"/>
              </a:buClr>
              <a:buSzPts val="1200"/>
              <a:buChar char="●"/>
            </a:pPr>
            <a:r>
              <a:rPr lang="en" sz="1550" b="1" dirty="0">
                <a:solidFill>
                  <a:schemeClr val="dk1"/>
                </a:solidFill>
                <a:latin typeface="Calibri"/>
                <a:ea typeface="Calibri"/>
                <a:cs typeface="Calibri"/>
                <a:sym typeface="Calibri"/>
              </a:rPr>
              <a:t>UNENROLL </a:t>
            </a:r>
            <a:r>
              <a:rPr lang="en" sz="1550" dirty="0">
                <a:solidFill>
                  <a:schemeClr val="dk1"/>
                </a:solidFill>
                <a:latin typeface="Calibri"/>
                <a:ea typeface="Calibri"/>
                <a:cs typeface="Calibri"/>
                <a:sym typeface="Calibri"/>
              </a:rPr>
              <a:t>any 11th grade student or </a:t>
            </a:r>
            <a:r>
              <a:rPr lang="en" sz="1550" u="sng" dirty="0">
                <a:solidFill>
                  <a:schemeClr val="dk1"/>
                </a:solidFill>
                <a:latin typeface="Calibri"/>
                <a:ea typeface="Calibri"/>
                <a:cs typeface="Calibri"/>
                <a:sym typeface="Calibri"/>
              </a:rPr>
              <a:t>12th grade student taking ACT for the first time</a:t>
            </a:r>
            <a:r>
              <a:rPr lang="en" sz="1550" dirty="0">
                <a:solidFill>
                  <a:schemeClr val="dk1"/>
                </a:solidFill>
                <a:latin typeface="Calibri"/>
                <a:ea typeface="Calibri"/>
                <a:cs typeface="Calibri"/>
                <a:sym typeface="Calibri"/>
              </a:rPr>
              <a:t> who transfers </a:t>
            </a:r>
            <a:r>
              <a:rPr lang="en" sz="1550" u="sng" dirty="0">
                <a:solidFill>
                  <a:schemeClr val="dk1"/>
                </a:solidFill>
                <a:latin typeface="Calibri"/>
                <a:ea typeface="Calibri"/>
                <a:cs typeface="Calibri"/>
                <a:sym typeface="Calibri"/>
              </a:rPr>
              <a:t>within</a:t>
            </a:r>
            <a:r>
              <a:rPr lang="en" sz="1550" dirty="0">
                <a:solidFill>
                  <a:schemeClr val="dk1"/>
                </a:solidFill>
                <a:latin typeface="Calibri"/>
                <a:ea typeface="Calibri"/>
                <a:cs typeface="Calibri"/>
                <a:sym typeface="Calibri"/>
              </a:rPr>
              <a:t> the district AND can be verified in the local information system.  </a:t>
            </a:r>
            <a:r>
              <a:rPr lang="en" sz="1550" b="1" dirty="0">
                <a:solidFill>
                  <a:schemeClr val="dk1"/>
                </a:solidFill>
                <a:latin typeface="Calibri"/>
                <a:ea typeface="Calibri"/>
                <a:cs typeface="Calibri"/>
                <a:sym typeface="Calibri"/>
              </a:rPr>
              <a:t>Accountability codes must be applied for all other students no longer enrolled or not testing.</a:t>
            </a:r>
            <a:endParaRPr sz="1550" b="1" dirty="0">
              <a:solidFill>
                <a:schemeClr val="dk1"/>
              </a:solidFill>
              <a:latin typeface="Calibri"/>
              <a:ea typeface="Calibri"/>
              <a:cs typeface="Calibri"/>
              <a:sym typeface="Calibri"/>
            </a:endParaRPr>
          </a:p>
          <a:p>
            <a:pPr marL="406400" lvl="0" indent="-304800" rtl="0">
              <a:spcBef>
                <a:spcPts val="0"/>
              </a:spcBef>
              <a:spcAft>
                <a:spcPts val="0"/>
              </a:spcAft>
              <a:buClr>
                <a:schemeClr val="dk1"/>
              </a:buClr>
              <a:buSzPts val="1200"/>
              <a:buChar char="●"/>
            </a:pPr>
            <a:r>
              <a:rPr lang="en" sz="1550" b="1" dirty="0">
                <a:solidFill>
                  <a:schemeClr val="dk1"/>
                </a:solidFill>
                <a:latin typeface="Calibri"/>
                <a:ea typeface="Calibri"/>
                <a:cs typeface="Calibri"/>
                <a:sym typeface="Calibri"/>
              </a:rPr>
              <a:t>ENROLL </a:t>
            </a:r>
            <a:r>
              <a:rPr lang="en" sz="1550" dirty="0">
                <a:solidFill>
                  <a:schemeClr val="dk1"/>
                </a:solidFill>
                <a:latin typeface="Calibri"/>
                <a:ea typeface="Calibri"/>
                <a:cs typeface="Calibri"/>
                <a:sym typeface="Calibri"/>
              </a:rPr>
              <a:t>any 11th grade student or </a:t>
            </a:r>
            <a:r>
              <a:rPr lang="en" sz="1550" u="sng" dirty="0">
                <a:solidFill>
                  <a:schemeClr val="dk1"/>
                </a:solidFill>
                <a:latin typeface="Calibri"/>
                <a:ea typeface="Calibri"/>
                <a:cs typeface="Calibri"/>
                <a:sym typeface="Calibri"/>
              </a:rPr>
              <a:t>12th grade student taking ACT for the first time</a:t>
            </a:r>
            <a:r>
              <a:rPr lang="en" sz="1550" dirty="0">
                <a:solidFill>
                  <a:schemeClr val="dk1"/>
                </a:solidFill>
                <a:latin typeface="Calibri"/>
                <a:ea typeface="Calibri"/>
                <a:cs typeface="Calibri"/>
                <a:sym typeface="Calibri"/>
              </a:rPr>
              <a:t> who entered a school from anywhere not on the original roster.</a:t>
            </a:r>
            <a:endParaRPr sz="1550" dirty="0">
              <a:solidFill>
                <a:schemeClr val="dk1"/>
              </a:solidFill>
              <a:latin typeface="Calibri"/>
              <a:ea typeface="Calibri"/>
              <a:cs typeface="Calibri"/>
              <a:sym typeface="Calibri"/>
            </a:endParaRPr>
          </a:p>
          <a:p>
            <a:pPr marL="0" lvl="0" indent="0" rtl="0">
              <a:spcBef>
                <a:spcPts val="0"/>
              </a:spcBef>
              <a:spcAft>
                <a:spcPts val="0"/>
              </a:spcAft>
              <a:buNone/>
            </a:pPr>
            <a:endParaRPr lang="en" sz="1550" dirty="0" smtClean="0">
              <a:solidFill>
                <a:schemeClr val="dk1"/>
              </a:solidFill>
              <a:latin typeface="Calibri"/>
              <a:ea typeface="Calibri"/>
              <a:cs typeface="Calibri"/>
              <a:sym typeface="Calibri"/>
            </a:endParaRPr>
          </a:p>
          <a:p>
            <a:pPr marL="0" lvl="0" indent="0" rtl="0">
              <a:spcBef>
                <a:spcPts val="0"/>
              </a:spcBef>
              <a:spcAft>
                <a:spcPts val="0"/>
              </a:spcAft>
              <a:buNone/>
            </a:pPr>
            <a:r>
              <a:rPr lang="en" sz="1550" dirty="0" smtClean="0">
                <a:solidFill>
                  <a:schemeClr val="dk1"/>
                </a:solidFill>
                <a:latin typeface="Calibri"/>
                <a:ea typeface="Calibri"/>
                <a:cs typeface="Calibri"/>
                <a:sym typeface="Calibri"/>
              </a:rPr>
              <a:t>The</a:t>
            </a:r>
            <a:r>
              <a:rPr lang="en" sz="1550" dirty="0" smtClean="0">
                <a:solidFill>
                  <a:schemeClr val="dk1"/>
                </a:solidFill>
                <a:latin typeface="Calibri"/>
                <a:ea typeface="Calibri"/>
                <a:cs typeface="Calibri"/>
                <a:sym typeface="Calibri"/>
                <a:hlinkClick r:id="rId3"/>
              </a:rPr>
              <a:t> </a:t>
            </a:r>
            <a:r>
              <a:rPr lang="en" sz="1550" u="sng" dirty="0">
                <a:solidFill>
                  <a:srgbClr val="0000FF"/>
                </a:solidFill>
                <a:latin typeface="Calibri"/>
                <a:ea typeface="Calibri"/>
                <a:cs typeface="Calibri"/>
                <a:sym typeface="Calibri"/>
                <a:hlinkClick r:id="rId3"/>
              </a:rPr>
              <a:t>Using PearsonAccess</a:t>
            </a:r>
            <a:r>
              <a:rPr lang="en" sz="1550" u="sng" baseline="30000" dirty="0">
                <a:solidFill>
                  <a:srgbClr val="0000FF"/>
                </a:solidFill>
                <a:latin typeface="Calibri"/>
                <a:ea typeface="Calibri"/>
                <a:cs typeface="Calibri"/>
                <a:sym typeface="Calibri"/>
                <a:hlinkClick r:id="rId3"/>
              </a:rPr>
              <a:t>next™</a:t>
            </a:r>
            <a:r>
              <a:rPr lang="en" sz="1550" u="sng" dirty="0">
                <a:solidFill>
                  <a:srgbClr val="0000FF"/>
                </a:solidFill>
                <a:latin typeface="Calibri"/>
                <a:ea typeface="Calibri"/>
                <a:cs typeface="Calibri"/>
                <a:sym typeface="Calibri"/>
                <a:hlinkClick r:id="rId3"/>
              </a:rPr>
              <a:t> for the ACT Test Guide</a:t>
            </a:r>
            <a:r>
              <a:rPr lang="en" sz="1550" dirty="0">
                <a:solidFill>
                  <a:srgbClr val="0000FF"/>
                </a:solidFill>
                <a:latin typeface="Calibri"/>
                <a:ea typeface="Calibri"/>
                <a:cs typeface="Calibri"/>
                <a:sym typeface="Calibri"/>
              </a:rPr>
              <a:t> </a:t>
            </a:r>
            <a:r>
              <a:rPr lang="en" sz="1550" dirty="0">
                <a:solidFill>
                  <a:schemeClr val="dk1"/>
                </a:solidFill>
                <a:latin typeface="Calibri"/>
                <a:ea typeface="Calibri"/>
                <a:cs typeface="Calibri"/>
                <a:sym typeface="Calibri"/>
              </a:rPr>
              <a:t>provides instructions on</a:t>
            </a:r>
            <a:r>
              <a:rPr lang="en" sz="1550" dirty="0">
                <a:solidFill>
                  <a:schemeClr val="dk1"/>
                </a:solidFill>
                <a:latin typeface="Calibri"/>
                <a:ea typeface="Calibri"/>
                <a:cs typeface="Calibri"/>
                <a:sym typeface="Calibri"/>
                <a:hlinkClick r:id="rId4"/>
              </a:rPr>
              <a:t> </a:t>
            </a:r>
            <a:r>
              <a:rPr lang="en" sz="1550" u="sng" dirty="0">
                <a:solidFill>
                  <a:srgbClr val="0000FF"/>
                </a:solidFill>
                <a:latin typeface="Calibri"/>
                <a:ea typeface="Calibri"/>
                <a:cs typeface="Calibri"/>
                <a:sym typeface="Calibri"/>
                <a:hlinkClick r:id="rId4"/>
              </a:rPr>
              <a:t>Student Data Upload (SDU)</a:t>
            </a:r>
            <a:r>
              <a:rPr lang="en" sz="1550" dirty="0">
                <a:solidFill>
                  <a:schemeClr val="dk1"/>
                </a:solidFill>
                <a:latin typeface="Calibri"/>
                <a:ea typeface="Calibri"/>
                <a:cs typeface="Calibri"/>
                <a:sym typeface="Calibri"/>
              </a:rPr>
              <a:t> and the</a:t>
            </a:r>
            <a:r>
              <a:rPr lang="en" sz="1550" dirty="0">
                <a:solidFill>
                  <a:schemeClr val="dk1"/>
                </a:solidFill>
                <a:latin typeface="Calibri"/>
                <a:ea typeface="Calibri"/>
                <a:cs typeface="Calibri"/>
                <a:sym typeface="Calibri"/>
                <a:hlinkClick r:id="rId5"/>
              </a:rPr>
              <a:t> </a:t>
            </a:r>
            <a:r>
              <a:rPr lang="en" sz="1550" u="sng" dirty="0">
                <a:solidFill>
                  <a:srgbClr val="0000FF"/>
                </a:solidFill>
                <a:latin typeface="Calibri"/>
                <a:ea typeface="Calibri"/>
                <a:cs typeface="Calibri"/>
                <a:sym typeface="Calibri"/>
                <a:hlinkClick r:id="rId5"/>
              </a:rPr>
              <a:t>SDU template</a:t>
            </a:r>
            <a:r>
              <a:rPr lang="en" sz="1550" dirty="0">
                <a:solidFill>
                  <a:schemeClr val="dk1"/>
                </a:solidFill>
                <a:latin typeface="Calibri"/>
                <a:ea typeface="Calibri"/>
                <a:cs typeface="Calibri"/>
                <a:sym typeface="Calibri"/>
              </a:rPr>
              <a:t>.  This is only used to:</a:t>
            </a:r>
            <a:endParaRPr sz="1550" dirty="0">
              <a:solidFill>
                <a:schemeClr val="dk1"/>
              </a:solidFill>
              <a:latin typeface="Calibri"/>
              <a:ea typeface="Calibri"/>
              <a:cs typeface="Calibri"/>
              <a:sym typeface="Calibri"/>
            </a:endParaRPr>
          </a:p>
          <a:p>
            <a:pPr marL="406400" lvl="0" indent="-304800" rtl="0">
              <a:spcBef>
                <a:spcPts val="0"/>
              </a:spcBef>
              <a:spcAft>
                <a:spcPts val="0"/>
              </a:spcAft>
              <a:buClr>
                <a:schemeClr val="dk1"/>
              </a:buClr>
              <a:buSzPts val="1200"/>
              <a:buChar char="●"/>
            </a:pPr>
            <a:r>
              <a:rPr lang="en" sz="1550" b="1" dirty="0">
                <a:solidFill>
                  <a:schemeClr val="dk1"/>
                </a:solidFill>
                <a:latin typeface="Calibri"/>
                <a:ea typeface="Calibri"/>
                <a:cs typeface="Calibri"/>
                <a:sym typeface="Calibri"/>
              </a:rPr>
              <a:t>ENROLL</a:t>
            </a:r>
            <a:r>
              <a:rPr lang="en" sz="1550" dirty="0">
                <a:solidFill>
                  <a:schemeClr val="dk1"/>
                </a:solidFill>
                <a:latin typeface="Calibri"/>
                <a:ea typeface="Calibri"/>
                <a:cs typeface="Calibri"/>
                <a:sym typeface="Calibri"/>
              </a:rPr>
              <a:t> </a:t>
            </a:r>
            <a:r>
              <a:rPr lang="en" sz="1550" u="sng" dirty="0">
                <a:solidFill>
                  <a:schemeClr val="dk1"/>
                </a:solidFill>
                <a:latin typeface="Calibri"/>
                <a:ea typeface="Calibri"/>
                <a:cs typeface="Calibri"/>
                <a:sym typeface="Calibri"/>
              </a:rPr>
              <a:t>12th grade students </a:t>
            </a:r>
            <a:r>
              <a:rPr lang="en" sz="1550" b="1" u="sng" dirty="0">
                <a:solidFill>
                  <a:schemeClr val="dk1"/>
                </a:solidFill>
                <a:latin typeface="Calibri"/>
                <a:ea typeface="Calibri"/>
                <a:cs typeface="Calibri"/>
                <a:sym typeface="Calibri"/>
              </a:rPr>
              <a:t>retesting</a:t>
            </a:r>
            <a:r>
              <a:rPr lang="en" sz="1550" u="sng" dirty="0">
                <a:solidFill>
                  <a:schemeClr val="dk1"/>
                </a:solidFill>
                <a:latin typeface="Calibri"/>
                <a:ea typeface="Calibri"/>
                <a:cs typeface="Calibri"/>
                <a:sym typeface="Calibri"/>
              </a:rPr>
              <a:t> ACT</a:t>
            </a:r>
            <a:r>
              <a:rPr lang="en" sz="1550" dirty="0">
                <a:solidFill>
                  <a:schemeClr val="dk1"/>
                </a:solidFill>
                <a:latin typeface="Calibri"/>
                <a:ea typeface="Calibri"/>
                <a:cs typeface="Calibri"/>
                <a:sym typeface="Calibri"/>
              </a:rPr>
              <a:t>.</a:t>
            </a:r>
            <a:endParaRPr sz="1550" dirty="0">
              <a:solidFill>
                <a:schemeClr val="dk1"/>
              </a:solidFill>
              <a:latin typeface="Calibri"/>
              <a:ea typeface="Calibri"/>
              <a:cs typeface="Calibri"/>
              <a:sym typeface="Calibri"/>
            </a:endParaRPr>
          </a:p>
          <a:p>
            <a:pPr marL="0" lvl="0" indent="0" rtl="0">
              <a:spcBef>
                <a:spcPts val="0"/>
              </a:spcBef>
              <a:spcAft>
                <a:spcPts val="0"/>
              </a:spcAft>
              <a:buNone/>
            </a:pPr>
            <a:endParaRPr sz="1550" dirty="0">
              <a:solidFill>
                <a:schemeClr val="dk1"/>
              </a:solidFill>
              <a:latin typeface="Calibri"/>
              <a:ea typeface="Calibri"/>
              <a:cs typeface="Calibri"/>
              <a:sym typeface="Calibri"/>
            </a:endParaRPr>
          </a:p>
          <a:p>
            <a:pPr marL="0" lvl="0" indent="0" rtl="0">
              <a:spcBef>
                <a:spcPts val="0"/>
              </a:spcBef>
              <a:spcAft>
                <a:spcPts val="0"/>
              </a:spcAft>
              <a:buNone/>
            </a:pPr>
            <a:r>
              <a:rPr lang="en" sz="1550" dirty="0">
                <a:solidFill>
                  <a:schemeClr val="dk1"/>
                </a:solidFill>
                <a:latin typeface="Calibri"/>
                <a:ea typeface="Calibri"/>
                <a:cs typeface="Calibri"/>
                <a:sym typeface="Calibri"/>
              </a:rPr>
              <a:t>STCs and DTCs should check:</a:t>
            </a:r>
            <a:endParaRPr sz="1550" dirty="0">
              <a:solidFill>
                <a:schemeClr val="dk1"/>
              </a:solidFill>
              <a:latin typeface="Calibri"/>
              <a:ea typeface="Calibri"/>
              <a:cs typeface="Calibri"/>
              <a:sym typeface="Calibri"/>
            </a:endParaRPr>
          </a:p>
          <a:p>
            <a:pPr marL="406400" lvl="0" indent="-304800" rtl="0">
              <a:spcBef>
                <a:spcPts val="0"/>
              </a:spcBef>
              <a:spcAft>
                <a:spcPts val="0"/>
              </a:spcAft>
              <a:buClr>
                <a:schemeClr val="dk1"/>
              </a:buClr>
              <a:buSzPts val="1200"/>
              <a:buChar char="●"/>
            </a:pPr>
            <a:r>
              <a:rPr lang="en" sz="1550" dirty="0">
                <a:solidFill>
                  <a:schemeClr val="dk1"/>
                </a:solidFill>
                <a:latin typeface="Calibri"/>
                <a:ea typeface="Calibri"/>
                <a:cs typeface="Calibri"/>
                <a:sym typeface="Calibri"/>
              </a:rPr>
              <a:t>All 11th grade students and 12th grade students testing ACT for the first time are in PA Next and confirm that all demographic information is correct.</a:t>
            </a:r>
            <a:endParaRPr sz="1550" dirty="0">
              <a:solidFill>
                <a:schemeClr val="dk1"/>
              </a:solidFill>
              <a:latin typeface="Calibri"/>
              <a:ea typeface="Calibri"/>
              <a:cs typeface="Calibri"/>
              <a:sym typeface="Calibri"/>
            </a:endParaRPr>
          </a:p>
          <a:p>
            <a:pPr marL="406400" lvl="0" indent="-304800" rtl="0">
              <a:spcBef>
                <a:spcPts val="0"/>
              </a:spcBef>
              <a:spcAft>
                <a:spcPts val="0"/>
              </a:spcAft>
              <a:buClr>
                <a:schemeClr val="dk1"/>
              </a:buClr>
              <a:buSzPts val="1200"/>
              <a:buChar char="●"/>
            </a:pPr>
            <a:r>
              <a:rPr lang="en" sz="1550" dirty="0">
                <a:solidFill>
                  <a:schemeClr val="dk1"/>
                </a:solidFill>
                <a:latin typeface="Calibri"/>
                <a:ea typeface="Calibri"/>
                <a:cs typeface="Calibri"/>
                <a:sym typeface="Calibri"/>
              </a:rPr>
              <a:t>Enroll students for the state testing date who have previously been approved for accommodations in TAA.</a:t>
            </a:r>
            <a:endParaRPr sz="1550" dirty="0">
              <a:solidFill>
                <a:schemeClr val="dk1"/>
              </a:solidFill>
              <a:latin typeface="Calibri"/>
              <a:ea typeface="Calibri"/>
              <a:cs typeface="Calibri"/>
              <a:sym typeface="Calibri"/>
            </a:endParaRPr>
          </a:p>
          <a:p>
            <a:pPr marL="0" lvl="0" indent="0" rtl="0">
              <a:spcBef>
                <a:spcPts val="0"/>
              </a:spcBef>
              <a:spcAft>
                <a:spcPts val="0"/>
              </a:spcAft>
              <a:buNone/>
            </a:pPr>
            <a:endParaRPr sz="1550" dirty="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p:nvPr/>
        </p:nvSpPr>
        <p:spPr>
          <a:xfrm>
            <a:off x="0" y="0"/>
            <a:ext cx="9100800" cy="10239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600">
                <a:solidFill>
                  <a:srgbClr val="333333"/>
                </a:solidFill>
                <a:latin typeface="Calibri"/>
                <a:ea typeface="Calibri"/>
                <a:cs typeface="Calibri"/>
                <a:sym typeface="Calibri"/>
              </a:rPr>
              <a:t>                            ACT Reminders</a:t>
            </a:r>
            <a:endParaRPr sz="3600">
              <a:solidFill>
                <a:srgbClr val="333333"/>
              </a:solidFill>
              <a:latin typeface="Calibri"/>
              <a:ea typeface="Calibri"/>
              <a:cs typeface="Calibri"/>
              <a:sym typeface="Calibri"/>
            </a:endParaRPr>
          </a:p>
        </p:txBody>
      </p:sp>
      <p:sp>
        <p:nvSpPr>
          <p:cNvPr id="538" name="Shape 538"/>
          <p:cNvSpPr txBox="1"/>
          <p:nvPr/>
        </p:nvSpPr>
        <p:spPr>
          <a:xfrm>
            <a:off x="0" y="1133925"/>
            <a:ext cx="9045900" cy="3626100"/>
          </a:xfrm>
          <a:prstGeom prst="rect">
            <a:avLst/>
          </a:prstGeom>
          <a:noFill/>
          <a:ln>
            <a:noFill/>
          </a:ln>
        </p:spPr>
        <p:txBody>
          <a:bodyPr spcFirstLastPara="1" wrap="square" lIns="91425" tIns="91425" rIns="91425" bIns="91425" anchor="ctr" anchorCtr="0">
            <a:noAutofit/>
          </a:bodyPr>
          <a:lstStyle/>
          <a:p>
            <a:pPr marL="457200" lvl="0" indent="-317500" rtl="0">
              <a:lnSpc>
                <a:spcPct val="138000"/>
              </a:lnSpc>
              <a:spcBef>
                <a:spcPts val="0"/>
              </a:spcBef>
              <a:spcAft>
                <a:spcPts val="0"/>
              </a:spcAft>
              <a:buClr>
                <a:schemeClr val="dk1"/>
              </a:buClr>
              <a:buSzPts val="1400"/>
              <a:buChar char="●"/>
            </a:pPr>
            <a:r>
              <a:rPr lang="en">
                <a:solidFill>
                  <a:schemeClr val="dk1"/>
                </a:solidFill>
                <a:latin typeface="Calibri"/>
                <a:ea typeface="Calibri"/>
                <a:cs typeface="Calibri"/>
                <a:sym typeface="Calibri"/>
              </a:rPr>
              <a:t>Students added to PearsonAccess</a:t>
            </a:r>
            <a:r>
              <a:rPr lang="en" baseline="30000">
                <a:solidFill>
                  <a:schemeClr val="dk1"/>
                </a:solidFill>
                <a:latin typeface="Calibri"/>
                <a:ea typeface="Calibri"/>
                <a:cs typeface="Calibri"/>
                <a:sym typeface="Calibri"/>
              </a:rPr>
              <a:t>next™</a:t>
            </a:r>
            <a:r>
              <a:rPr lang="en">
                <a:solidFill>
                  <a:schemeClr val="dk1"/>
                </a:solidFill>
                <a:latin typeface="Calibri"/>
                <a:ea typeface="Calibri"/>
                <a:cs typeface="Calibri"/>
                <a:sym typeface="Calibri"/>
              </a:rPr>
              <a:t> after Feb. 2nd will not have pre-identified barcode labels. These answer documents must be hand coded.</a:t>
            </a:r>
            <a:endParaRPr>
              <a:solidFill>
                <a:schemeClr val="dk1"/>
              </a:solidFill>
              <a:latin typeface="Calibri"/>
              <a:ea typeface="Calibri"/>
              <a:cs typeface="Calibri"/>
              <a:sym typeface="Calibri"/>
            </a:endParaRPr>
          </a:p>
          <a:p>
            <a:pPr marL="457200" lvl="0" indent="-317500" rtl="0">
              <a:lnSpc>
                <a:spcPct val="138000"/>
              </a:lnSpc>
              <a:spcBef>
                <a:spcPts val="0"/>
              </a:spcBef>
              <a:spcAft>
                <a:spcPts val="0"/>
              </a:spcAft>
              <a:buClr>
                <a:schemeClr val="dk1"/>
              </a:buClr>
              <a:buSzPts val="1400"/>
              <a:buChar char="●"/>
            </a:pPr>
            <a:r>
              <a:rPr lang="en">
                <a:solidFill>
                  <a:schemeClr val="dk1"/>
                </a:solidFill>
                <a:latin typeface="Calibri"/>
                <a:ea typeface="Calibri"/>
                <a:cs typeface="Calibri"/>
                <a:sym typeface="Calibri"/>
              </a:rPr>
              <a:t>The ACT Student Code is generated when students are entered into PearsonAccess</a:t>
            </a:r>
            <a:r>
              <a:rPr lang="en" baseline="30000">
                <a:solidFill>
                  <a:schemeClr val="dk1"/>
                </a:solidFill>
                <a:latin typeface="Calibri"/>
                <a:ea typeface="Calibri"/>
                <a:cs typeface="Calibri"/>
                <a:sym typeface="Calibri"/>
              </a:rPr>
              <a:t>next™</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457200" lvl="0" indent="-317500" rtl="0">
              <a:lnSpc>
                <a:spcPct val="138000"/>
              </a:lnSpc>
              <a:spcBef>
                <a:spcPts val="0"/>
              </a:spcBef>
              <a:spcAft>
                <a:spcPts val="0"/>
              </a:spcAft>
              <a:buClr>
                <a:schemeClr val="dk1"/>
              </a:buClr>
              <a:buSzPts val="1400"/>
              <a:buChar char="●"/>
            </a:pPr>
            <a:r>
              <a:rPr lang="en">
                <a:solidFill>
                  <a:schemeClr val="dk1"/>
                </a:solidFill>
                <a:latin typeface="Calibri"/>
                <a:ea typeface="Calibri"/>
                <a:cs typeface="Calibri"/>
                <a:sym typeface="Calibri"/>
              </a:rPr>
              <a:t>The ACT Student Code must be on the hand coded answer document for scoring.</a:t>
            </a:r>
            <a:endParaRPr>
              <a:solidFill>
                <a:schemeClr val="dk1"/>
              </a:solidFill>
              <a:latin typeface="Calibri"/>
              <a:ea typeface="Calibri"/>
              <a:cs typeface="Calibri"/>
              <a:sym typeface="Calibri"/>
            </a:endParaRPr>
          </a:p>
          <a:p>
            <a:pPr marL="457200" lvl="0" indent="-317500" rtl="0">
              <a:lnSpc>
                <a:spcPct val="138000"/>
              </a:lnSpc>
              <a:spcBef>
                <a:spcPts val="0"/>
              </a:spcBef>
              <a:spcAft>
                <a:spcPts val="0"/>
              </a:spcAft>
              <a:buClr>
                <a:schemeClr val="dk1"/>
              </a:buClr>
              <a:buSzPts val="1400"/>
              <a:buChar char="●"/>
            </a:pPr>
            <a:r>
              <a:rPr lang="en" b="1">
                <a:solidFill>
                  <a:schemeClr val="dk1"/>
                </a:solidFill>
                <a:latin typeface="Calibri"/>
                <a:ea typeface="Calibri"/>
                <a:cs typeface="Calibri"/>
                <a:sym typeface="Calibri"/>
              </a:rPr>
              <a:t>Important Coding Information:</a:t>
            </a:r>
            <a:r>
              <a:rPr lang="en">
                <a:solidFill>
                  <a:schemeClr val="dk1"/>
                </a:solidFill>
                <a:latin typeface="Calibri"/>
                <a:ea typeface="Calibri"/>
                <a:cs typeface="Calibri"/>
                <a:sym typeface="Calibri"/>
              </a:rPr>
              <a:t>  The </a:t>
            </a:r>
            <a:r>
              <a:rPr lang="en" b="1">
                <a:solidFill>
                  <a:schemeClr val="dk1"/>
                </a:solidFill>
                <a:latin typeface="Calibri"/>
                <a:ea typeface="Calibri"/>
                <a:cs typeface="Calibri"/>
                <a:sym typeface="Calibri"/>
              </a:rPr>
              <a:t>9 digit ACT Student Code</a:t>
            </a:r>
            <a:r>
              <a:rPr lang="en">
                <a:solidFill>
                  <a:schemeClr val="dk1"/>
                </a:solidFill>
                <a:latin typeface="Calibri"/>
                <a:ea typeface="Calibri"/>
                <a:cs typeface="Calibri"/>
                <a:sym typeface="Calibri"/>
              </a:rPr>
              <a:t> is used to match records.  Pre-identified barcode labels will have this information.  Hand coded documents will need this information coded.</a:t>
            </a:r>
            <a:endParaRPr>
              <a:solidFill>
                <a:schemeClr val="dk1"/>
              </a:solidFill>
              <a:latin typeface="Calibri"/>
              <a:ea typeface="Calibri"/>
              <a:cs typeface="Calibri"/>
              <a:sym typeface="Calibri"/>
            </a:endParaRPr>
          </a:p>
          <a:p>
            <a:pPr marL="0" lvl="0" indent="0" rtl="0">
              <a:lnSpc>
                <a:spcPct val="138000"/>
              </a:lnSpc>
              <a:spcBef>
                <a:spcPts val="0"/>
              </a:spcBef>
              <a:spcAft>
                <a:spcPts val="0"/>
              </a:spcAft>
              <a:buNone/>
            </a:pPr>
            <a:r>
              <a:rPr lang="en">
                <a:solidFill>
                  <a:schemeClr val="dk1"/>
                </a:solidFill>
                <a:latin typeface="Calibri"/>
                <a:ea typeface="Calibri"/>
                <a:cs typeface="Calibri"/>
                <a:sym typeface="Calibri"/>
              </a:rPr>
              <a:t> 		* </a:t>
            </a:r>
            <a:r>
              <a:rPr lang="en" b="1">
                <a:solidFill>
                  <a:schemeClr val="dk1"/>
                </a:solidFill>
                <a:latin typeface="Calibri"/>
                <a:ea typeface="Calibri"/>
                <a:cs typeface="Calibri"/>
                <a:sym typeface="Calibri"/>
              </a:rPr>
              <a:t>Block U on the answer document</a:t>
            </a:r>
            <a:r>
              <a:rPr lang="en">
                <a:solidFill>
                  <a:schemeClr val="dk1"/>
                </a:solidFill>
                <a:latin typeface="Calibri"/>
                <a:ea typeface="Calibri"/>
                <a:cs typeface="Calibri"/>
                <a:sym typeface="Calibri"/>
              </a:rPr>
              <a:t>: Use the 9 digit ACT Student Code shown here.</a:t>
            </a:r>
            <a:endParaRPr>
              <a:solidFill>
                <a:schemeClr val="dk1"/>
              </a:solidFill>
              <a:latin typeface="Calibri"/>
              <a:ea typeface="Calibri"/>
              <a:cs typeface="Calibri"/>
              <a:sym typeface="Calibri"/>
            </a:endParaRPr>
          </a:p>
          <a:p>
            <a:pPr marL="0" lvl="0" indent="0" rtl="0">
              <a:lnSpc>
                <a:spcPct val="138000"/>
              </a:lnSpc>
              <a:spcBef>
                <a:spcPts val="0"/>
              </a:spcBef>
              <a:spcAft>
                <a:spcPts val="0"/>
              </a:spcAft>
              <a:buNone/>
            </a:pPr>
            <a:r>
              <a:rPr lang="en">
                <a:solidFill>
                  <a:schemeClr val="dk1"/>
                </a:solidFill>
                <a:latin typeface="Calibri"/>
                <a:ea typeface="Calibri"/>
                <a:cs typeface="Calibri"/>
                <a:sym typeface="Calibri"/>
              </a:rPr>
              <a:t>        		   found in PearsonAccess</a:t>
            </a:r>
            <a:r>
              <a:rPr lang="en" baseline="30000">
                <a:solidFill>
                  <a:schemeClr val="dk1"/>
                </a:solidFill>
                <a:latin typeface="Calibri"/>
                <a:ea typeface="Calibri"/>
                <a:cs typeface="Calibri"/>
                <a:sym typeface="Calibri"/>
              </a:rPr>
              <a:t>next™</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rtl="0">
              <a:lnSpc>
                <a:spcPct val="138000"/>
              </a:lnSpc>
              <a:spcBef>
                <a:spcPts val="0"/>
              </a:spcBef>
              <a:spcAft>
                <a:spcPts val="0"/>
              </a:spcAft>
              <a:buNone/>
            </a:pPr>
            <a:r>
              <a:rPr lang="en"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0" lvl="0" indent="0" rtl="0">
              <a:lnSpc>
                <a:spcPct val="138000"/>
              </a:lnSpc>
              <a:spcBef>
                <a:spcPts val="0"/>
              </a:spcBef>
              <a:spcAft>
                <a:spcPts val="0"/>
              </a:spcAft>
              <a:buNone/>
            </a:pPr>
            <a:r>
              <a:rPr lang="en" sz="1700">
                <a:solidFill>
                  <a:schemeClr val="dk1"/>
                </a:solidFill>
                <a:latin typeface="Calibri"/>
                <a:ea typeface="Calibri"/>
                <a:cs typeface="Calibri"/>
                <a:sym typeface="Calibri"/>
              </a:rPr>
              <a:t> 	</a:t>
            </a:r>
            <a:endParaRPr sz="170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700">
              <a:solidFill>
                <a:schemeClr val="dk1"/>
              </a:solidFill>
              <a:latin typeface="Calibri"/>
              <a:ea typeface="Calibri"/>
              <a:cs typeface="Calibri"/>
              <a:sym typeface="Calibri"/>
            </a:endParaRPr>
          </a:p>
          <a:p>
            <a:pPr marL="0" lvl="0" indent="0" rtl="0">
              <a:spcBef>
                <a:spcPts val="0"/>
              </a:spcBef>
              <a:spcAft>
                <a:spcPts val="0"/>
              </a:spcAft>
              <a:buNone/>
            </a:pPr>
            <a:endParaRPr sz="1700">
              <a:solidFill>
                <a:schemeClr val="dk1"/>
              </a:solidFill>
              <a:latin typeface="Calibri"/>
              <a:ea typeface="Calibri"/>
              <a:cs typeface="Calibri"/>
              <a:sym typeface="Calibri"/>
            </a:endParaRPr>
          </a:p>
        </p:txBody>
      </p:sp>
      <p:pic>
        <p:nvPicPr>
          <p:cNvPr id="539" name="Shape 539"/>
          <p:cNvPicPr preferRelativeResize="0"/>
          <p:nvPr/>
        </p:nvPicPr>
        <p:blipFill>
          <a:blip r:embed="rId3">
            <a:alphaModFix/>
          </a:blip>
          <a:stretch>
            <a:fillRect/>
          </a:stretch>
        </p:blipFill>
        <p:spPr>
          <a:xfrm>
            <a:off x="1027975" y="3225400"/>
            <a:ext cx="6515825" cy="1534625"/>
          </a:xfrm>
          <a:prstGeom prst="rect">
            <a:avLst/>
          </a:prstGeom>
          <a:noFill/>
          <a:ln>
            <a:noFill/>
          </a:ln>
        </p:spPr>
      </p:pic>
      <p:sp>
        <p:nvSpPr>
          <p:cNvPr id="540" name="Shape 540"/>
          <p:cNvSpPr txBox="1"/>
          <p:nvPr/>
        </p:nvSpPr>
        <p:spPr>
          <a:xfrm>
            <a:off x="2287329" y="3038637"/>
            <a:ext cx="2290500" cy="232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p:nvPr/>
        </p:nvSpPr>
        <p:spPr>
          <a:xfrm>
            <a:off x="0" y="858525"/>
            <a:ext cx="9114300" cy="42087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0"/>
              </a:spcBef>
              <a:spcAft>
                <a:spcPts val="0"/>
              </a:spcAft>
              <a:buNone/>
            </a:pPr>
            <a:r>
              <a:rPr lang="en" sz="1100" b="1" dirty="0">
                <a:latin typeface="Calibri"/>
                <a:ea typeface="Calibri"/>
                <a:cs typeface="Calibri"/>
                <a:sym typeface="Calibri"/>
              </a:rPr>
              <a:t>Site Readiness</a:t>
            </a:r>
            <a:endParaRPr sz="1100" b="1" dirty="0">
              <a:latin typeface="Calibri"/>
              <a:ea typeface="Calibri"/>
              <a:cs typeface="Calibri"/>
              <a:sym typeface="Calibri"/>
            </a:endParaRPr>
          </a:p>
          <a:p>
            <a:pPr marL="0" lvl="0" indent="0" rtl="0">
              <a:lnSpc>
                <a:spcPct val="100000"/>
              </a:lnSpc>
              <a:spcBef>
                <a:spcPts val="0"/>
              </a:spcBef>
              <a:spcAft>
                <a:spcPts val="0"/>
              </a:spcAft>
              <a:buNone/>
            </a:pPr>
            <a:r>
              <a:rPr lang="en" sz="1100" dirty="0">
                <a:latin typeface="Calibri"/>
                <a:ea typeface="Calibri"/>
                <a:cs typeface="Calibri"/>
                <a:sym typeface="Calibri"/>
              </a:rPr>
              <a:t>During the site readiness process, Dec. 4-Feb 2, 2018, DTCs will work with district IT staff to configure computers to ensure online testing is successful.</a:t>
            </a:r>
            <a:endParaRPr sz="1100" dirty="0">
              <a:latin typeface="Calibri"/>
              <a:ea typeface="Calibri"/>
              <a:cs typeface="Calibri"/>
              <a:sym typeface="Calibri"/>
            </a:endParaRPr>
          </a:p>
          <a:p>
            <a:pPr marL="0" lvl="0" indent="0" rtl="0">
              <a:lnSpc>
                <a:spcPct val="100000"/>
              </a:lnSpc>
              <a:spcBef>
                <a:spcPts val="0"/>
              </a:spcBef>
              <a:spcAft>
                <a:spcPts val="0"/>
              </a:spcAft>
              <a:buNone/>
            </a:pPr>
            <a:endParaRPr sz="1100" b="1" dirty="0">
              <a:latin typeface="Calibri"/>
              <a:ea typeface="Calibri"/>
              <a:cs typeface="Calibri"/>
              <a:sym typeface="Calibri"/>
            </a:endParaRPr>
          </a:p>
          <a:p>
            <a:pPr marL="0" lvl="0" indent="0" rtl="0">
              <a:lnSpc>
                <a:spcPct val="100000"/>
              </a:lnSpc>
              <a:spcBef>
                <a:spcPts val="0"/>
              </a:spcBef>
              <a:spcAft>
                <a:spcPts val="0"/>
              </a:spcAft>
              <a:buNone/>
            </a:pPr>
            <a:r>
              <a:rPr lang="en" sz="1100" b="1" dirty="0">
                <a:latin typeface="Calibri"/>
                <a:ea typeface="Calibri"/>
                <a:cs typeface="Calibri"/>
                <a:sym typeface="Calibri"/>
              </a:rPr>
              <a:t>To Do</a:t>
            </a:r>
            <a:endParaRPr sz="1100" b="1" dirty="0">
              <a:latin typeface="Calibri"/>
              <a:ea typeface="Calibri"/>
              <a:cs typeface="Calibri"/>
              <a:sym typeface="Calibri"/>
            </a:endParaRPr>
          </a:p>
          <a:p>
            <a:pPr marL="0" lvl="0" indent="0" rtl="0">
              <a:lnSpc>
                <a:spcPct val="100000"/>
              </a:lnSpc>
              <a:spcBef>
                <a:spcPts val="0"/>
              </a:spcBef>
              <a:spcAft>
                <a:spcPts val="0"/>
              </a:spcAft>
              <a:buNone/>
            </a:pPr>
            <a:r>
              <a:rPr lang="en" sz="1100" dirty="0">
                <a:latin typeface="Calibri"/>
                <a:ea typeface="Calibri"/>
                <a:cs typeface="Calibri"/>
                <a:sym typeface="Calibri"/>
              </a:rPr>
              <a:t>Completing site readiness can take a few hours or several days, depending on the specific needs. To get started:</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dirty="0">
                <a:latin typeface="Calibri"/>
                <a:ea typeface="Calibri"/>
                <a:cs typeface="Calibri"/>
                <a:sym typeface="Calibri"/>
              </a:rPr>
              <a:t>Make sure systems meet the technical requirements, can do proctor caching, and can handle a mock administration. If not, paper administration will be necessary.</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dirty="0">
                <a:latin typeface="Calibri"/>
                <a:ea typeface="Calibri"/>
                <a:cs typeface="Calibri"/>
                <a:sym typeface="Calibri"/>
              </a:rPr>
              <a:t>Make sure the test rooms used can meet the facility requirements.</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dirty="0">
                <a:latin typeface="Calibri"/>
                <a:ea typeface="Calibri"/>
                <a:cs typeface="Calibri"/>
                <a:sym typeface="Calibri"/>
              </a:rPr>
              <a:t>If examinees need accommodations or English learner supports, identify what is available in the online vs. paper formats. Even if testing online, some examinees may need to test on paper.</a:t>
            </a:r>
            <a:endParaRPr sz="1100" dirty="0">
              <a:latin typeface="Calibri"/>
              <a:ea typeface="Calibri"/>
              <a:cs typeface="Calibri"/>
              <a:sym typeface="Calibri"/>
            </a:endParaRPr>
          </a:p>
          <a:p>
            <a:pPr marL="0" lvl="0" indent="0" rtl="0">
              <a:lnSpc>
                <a:spcPct val="100000"/>
              </a:lnSpc>
              <a:spcBef>
                <a:spcPts val="0"/>
              </a:spcBef>
              <a:spcAft>
                <a:spcPts val="0"/>
              </a:spcAft>
              <a:buNone/>
            </a:pPr>
            <a:r>
              <a:rPr lang="en" sz="1100" i="1" dirty="0">
                <a:latin typeface="Calibri"/>
                <a:ea typeface="Calibri"/>
                <a:cs typeface="Calibri"/>
                <a:sym typeface="Calibri"/>
              </a:rPr>
              <a:t>Note: See your</a:t>
            </a:r>
            <a:r>
              <a:rPr lang="en" sz="1100" i="1" dirty="0">
                <a:latin typeface="Calibri"/>
                <a:ea typeface="Calibri"/>
                <a:cs typeface="Calibri"/>
                <a:sym typeface="Calibri"/>
                <a:hlinkClick r:id="rId3"/>
              </a:rPr>
              <a:t> </a:t>
            </a:r>
            <a:r>
              <a:rPr lang="en" sz="1100" u="sng" dirty="0">
                <a:latin typeface="Calibri"/>
                <a:ea typeface="Calibri"/>
                <a:cs typeface="Calibri"/>
                <a:sym typeface="Calibri"/>
                <a:hlinkClick r:id="rId3"/>
              </a:rPr>
              <a:t>Schedule of Events</a:t>
            </a:r>
            <a:r>
              <a:rPr lang="en" sz="1100" i="1" dirty="0">
                <a:latin typeface="Calibri"/>
                <a:ea typeface="Calibri"/>
                <a:cs typeface="Calibri"/>
                <a:sym typeface="Calibri"/>
              </a:rPr>
              <a:t> for certain site readiness task deadlines.</a:t>
            </a:r>
            <a:endParaRPr sz="1100" i="1" dirty="0">
              <a:latin typeface="Calibri"/>
              <a:ea typeface="Calibri"/>
              <a:cs typeface="Calibri"/>
              <a:sym typeface="Calibri"/>
            </a:endParaRPr>
          </a:p>
          <a:p>
            <a:pPr marL="0" lvl="0" indent="0" rtl="0">
              <a:lnSpc>
                <a:spcPct val="100000"/>
              </a:lnSpc>
              <a:spcBef>
                <a:spcPts val="0"/>
              </a:spcBef>
              <a:spcAft>
                <a:spcPts val="0"/>
              </a:spcAft>
              <a:buNone/>
            </a:pPr>
            <a:endParaRPr sz="1100" b="1" dirty="0">
              <a:latin typeface="Calibri"/>
              <a:ea typeface="Calibri"/>
              <a:cs typeface="Calibri"/>
              <a:sym typeface="Calibri"/>
            </a:endParaRPr>
          </a:p>
          <a:p>
            <a:pPr marL="0" lvl="0" indent="0" rtl="0">
              <a:lnSpc>
                <a:spcPct val="100000"/>
              </a:lnSpc>
              <a:spcBef>
                <a:spcPts val="0"/>
              </a:spcBef>
              <a:spcAft>
                <a:spcPts val="0"/>
              </a:spcAft>
              <a:buNone/>
            </a:pPr>
            <a:r>
              <a:rPr lang="en" sz="1100" b="1" dirty="0">
                <a:latin typeface="Calibri"/>
                <a:ea typeface="Calibri"/>
                <a:cs typeface="Calibri"/>
                <a:sym typeface="Calibri"/>
              </a:rPr>
              <a:t>Resources</a:t>
            </a:r>
            <a:endParaRPr sz="1100" b="1"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u="sng" dirty="0">
                <a:latin typeface="Calibri"/>
                <a:ea typeface="Calibri"/>
                <a:cs typeface="Calibri"/>
                <a:sym typeface="Calibri"/>
                <a:hlinkClick r:id="rId4"/>
              </a:rPr>
              <a:t>The </a:t>
            </a:r>
            <a:r>
              <a:rPr lang="en" sz="1100" i="1" u="sng" dirty="0">
                <a:latin typeface="Calibri"/>
                <a:ea typeface="Calibri"/>
                <a:cs typeface="Calibri"/>
                <a:sym typeface="Calibri"/>
                <a:hlinkClick r:id="rId4"/>
              </a:rPr>
              <a:t>Site Readiness Plan</a:t>
            </a:r>
            <a:r>
              <a:rPr lang="en" sz="1100" u="sng" dirty="0">
                <a:latin typeface="Calibri"/>
                <a:ea typeface="Calibri"/>
                <a:cs typeface="Calibri"/>
                <a:sym typeface="Calibri"/>
              </a:rPr>
              <a:t> </a:t>
            </a:r>
            <a:r>
              <a:rPr lang="en" sz="1100" dirty="0">
                <a:latin typeface="Calibri"/>
                <a:ea typeface="Calibri"/>
                <a:cs typeface="Calibri"/>
                <a:sym typeface="Calibri"/>
              </a:rPr>
              <a:t>presents a graphic overview of this process.</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i="1" u="sng" dirty="0">
                <a:latin typeface="Calibri"/>
                <a:ea typeface="Calibri"/>
                <a:cs typeface="Calibri"/>
                <a:sym typeface="Calibri"/>
                <a:hlinkClick r:id="rId5"/>
              </a:rPr>
              <a:t>The technical requirements webpage</a:t>
            </a:r>
            <a:r>
              <a:rPr lang="en" sz="1100" dirty="0">
                <a:latin typeface="Calibri"/>
                <a:ea typeface="Calibri"/>
                <a:cs typeface="Calibri"/>
                <a:sym typeface="Calibri"/>
              </a:rPr>
              <a:t> contains hardware, software, and network requirements.</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u="sng" dirty="0">
                <a:latin typeface="Calibri"/>
                <a:ea typeface="Calibri"/>
                <a:cs typeface="Calibri"/>
                <a:sym typeface="Calibri"/>
                <a:hlinkClick r:id="rId6"/>
              </a:rPr>
              <a:t>The </a:t>
            </a:r>
            <a:r>
              <a:rPr lang="en" sz="1100" i="1" u="sng" dirty="0">
                <a:latin typeface="Calibri"/>
                <a:ea typeface="Calibri"/>
                <a:cs typeface="Calibri"/>
                <a:sym typeface="Calibri"/>
                <a:hlinkClick r:id="rId6"/>
              </a:rPr>
              <a:t>Technical Guide</a:t>
            </a:r>
            <a:r>
              <a:rPr lang="en" sz="1100" i="1" dirty="0">
                <a:latin typeface="Calibri"/>
                <a:ea typeface="Calibri"/>
                <a:cs typeface="Calibri"/>
                <a:sym typeface="Calibri"/>
              </a:rPr>
              <a:t> </a:t>
            </a:r>
            <a:r>
              <a:rPr lang="en" sz="1100" dirty="0">
                <a:latin typeface="Calibri"/>
                <a:ea typeface="Calibri"/>
                <a:cs typeface="Calibri"/>
                <a:sym typeface="Calibri"/>
              </a:rPr>
              <a:t>provides proctor caching instructions.</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u="sng" dirty="0">
                <a:latin typeface="Calibri"/>
                <a:ea typeface="Calibri"/>
                <a:cs typeface="Calibri"/>
                <a:sym typeface="Calibri"/>
                <a:hlinkClick r:id="rId7"/>
              </a:rPr>
              <a:t>The </a:t>
            </a:r>
            <a:r>
              <a:rPr lang="en" sz="1100" i="1" u="sng" dirty="0">
                <a:latin typeface="Calibri"/>
                <a:ea typeface="Calibri"/>
                <a:cs typeface="Calibri"/>
                <a:sym typeface="Calibri"/>
                <a:hlinkClick r:id="rId7"/>
              </a:rPr>
              <a:t>Mock Administration Guide</a:t>
            </a:r>
            <a:r>
              <a:rPr lang="en" sz="1100" dirty="0">
                <a:latin typeface="Calibri"/>
                <a:ea typeface="Calibri"/>
                <a:cs typeface="Calibri"/>
                <a:sym typeface="Calibri"/>
              </a:rPr>
              <a:t> has instructions for conducting a trial run.</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u="sng" dirty="0">
                <a:latin typeface="Calibri"/>
                <a:ea typeface="Calibri"/>
                <a:cs typeface="Calibri"/>
                <a:sym typeface="Calibri"/>
                <a:hlinkClick r:id="rId8"/>
              </a:rPr>
              <a:t>The Administration Manual for Online Testing</a:t>
            </a:r>
            <a:r>
              <a:rPr lang="en" sz="1100" dirty="0">
                <a:latin typeface="Calibri"/>
                <a:ea typeface="Calibri"/>
                <a:cs typeface="Calibri"/>
                <a:sym typeface="Calibri"/>
              </a:rPr>
              <a:t> has information about accommodations, test rooms, and other preparations for online testing.</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Char char="●"/>
            </a:pPr>
            <a:r>
              <a:rPr lang="en" sz="1100" u="sng" dirty="0">
                <a:latin typeface="Calibri"/>
                <a:ea typeface="Calibri"/>
                <a:cs typeface="Calibri"/>
                <a:sym typeface="Calibri"/>
                <a:hlinkClick r:id="rId9"/>
              </a:rPr>
              <a:t>Your State testing website</a:t>
            </a:r>
            <a:r>
              <a:rPr lang="en" sz="1100" dirty="0">
                <a:latin typeface="Calibri"/>
                <a:ea typeface="Calibri"/>
                <a:cs typeface="Calibri"/>
                <a:sym typeface="Calibri"/>
              </a:rPr>
              <a:t> has more resources under </a:t>
            </a:r>
            <a:r>
              <a:rPr lang="en" sz="1100" b="1" dirty="0">
                <a:latin typeface="Calibri"/>
                <a:ea typeface="Calibri"/>
                <a:cs typeface="Calibri"/>
                <a:sym typeface="Calibri"/>
              </a:rPr>
              <a:t>Configuration</a:t>
            </a:r>
            <a:r>
              <a:rPr lang="en" sz="1100" dirty="0">
                <a:latin typeface="Calibri"/>
                <a:ea typeface="Calibri"/>
                <a:cs typeface="Calibri"/>
                <a:sym typeface="Calibri"/>
              </a:rPr>
              <a:t>, </a:t>
            </a:r>
            <a:r>
              <a:rPr lang="en" sz="1100" b="1" dirty="0">
                <a:latin typeface="Calibri"/>
                <a:ea typeface="Calibri"/>
                <a:cs typeface="Calibri"/>
                <a:sym typeface="Calibri"/>
              </a:rPr>
              <a:t>Verification</a:t>
            </a:r>
            <a:r>
              <a:rPr lang="en" sz="1100" dirty="0">
                <a:latin typeface="Calibri"/>
                <a:ea typeface="Calibri"/>
                <a:cs typeface="Calibri"/>
                <a:sym typeface="Calibri"/>
              </a:rPr>
              <a:t>, and </a:t>
            </a:r>
            <a:r>
              <a:rPr lang="en" sz="1100" b="1" dirty="0">
                <a:latin typeface="Calibri"/>
                <a:ea typeface="Calibri"/>
                <a:cs typeface="Calibri"/>
                <a:sym typeface="Calibri"/>
              </a:rPr>
              <a:t>Preparation</a:t>
            </a:r>
            <a:r>
              <a:rPr lang="en" sz="1100" dirty="0">
                <a:latin typeface="Calibri"/>
                <a:ea typeface="Calibri"/>
                <a:cs typeface="Calibri"/>
                <a:sym typeface="Calibri"/>
              </a:rPr>
              <a:t> in the ACT</a:t>
            </a:r>
            <a:r>
              <a:rPr lang="en" sz="1100" baseline="30000" dirty="0">
                <a:latin typeface="Calibri"/>
                <a:ea typeface="Calibri"/>
                <a:cs typeface="Calibri"/>
                <a:sym typeface="Calibri"/>
              </a:rPr>
              <a:t>®</a:t>
            </a:r>
            <a:r>
              <a:rPr lang="en" sz="1100" dirty="0">
                <a:latin typeface="Calibri"/>
                <a:ea typeface="Calibri"/>
                <a:cs typeface="Calibri"/>
                <a:sym typeface="Calibri"/>
              </a:rPr>
              <a:t>  section.</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i="1" u="sng" dirty="0">
                <a:latin typeface="Calibri"/>
                <a:ea typeface="Calibri"/>
                <a:cs typeface="Calibri"/>
                <a:sym typeface="Calibri"/>
                <a:hlinkClick r:id="rId10"/>
              </a:rPr>
              <a:t>Preparing to take the ACT</a:t>
            </a:r>
            <a:r>
              <a:rPr lang="en" sz="1100" i="1" u="sng" baseline="30000" dirty="0">
                <a:latin typeface="Calibri"/>
                <a:ea typeface="Calibri"/>
                <a:cs typeface="Calibri"/>
                <a:sym typeface="Calibri"/>
                <a:hlinkClick r:id="rId10"/>
              </a:rPr>
              <a:t>®</a:t>
            </a:r>
            <a:r>
              <a:rPr lang="en" sz="1100" i="1" dirty="0">
                <a:latin typeface="Calibri"/>
                <a:ea typeface="Calibri"/>
                <a:cs typeface="Calibri"/>
                <a:sym typeface="Calibri"/>
              </a:rPr>
              <a:t> </a:t>
            </a:r>
            <a:r>
              <a:rPr lang="en" sz="1100" dirty="0">
                <a:latin typeface="Calibri"/>
                <a:ea typeface="Calibri"/>
                <a:cs typeface="Calibri"/>
                <a:sym typeface="Calibri"/>
              </a:rPr>
              <a:t>has resources for students preparing to take the ACT</a:t>
            </a:r>
            <a:r>
              <a:rPr lang="en" sz="1100" baseline="30000" dirty="0">
                <a:latin typeface="Calibri"/>
                <a:ea typeface="Calibri"/>
                <a:cs typeface="Calibri"/>
                <a:sym typeface="Calibri"/>
              </a:rPr>
              <a:t>®</a:t>
            </a:r>
            <a:r>
              <a:rPr lang="en" sz="1100" dirty="0">
                <a:latin typeface="Calibri"/>
                <a:ea typeface="Calibri"/>
                <a:cs typeface="Calibri"/>
                <a:sym typeface="Calibri"/>
              </a:rPr>
              <a:t> </a:t>
            </a:r>
            <a:endParaRPr sz="1100" dirty="0">
              <a:latin typeface="Calibri"/>
              <a:ea typeface="Calibri"/>
              <a:cs typeface="Calibri"/>
              <a:sym typeface="Calibri"/>
            </a:endParaRPr>
          </a:p>
          <a:p>
            <a:pPr marL="457200" lvl="0" indent="-298450" rtl="0">
              <a:lnSpc>
                <a:spcPct val="100000"/>
              </a:lnSpc>
              <a:spcBef>
                <a:spcPts val="0"/>
              </a:spcBef>
              <a:spcAft>
                <a:spcPts val="0"/>
              </a:spcAft>
              <a:buClr>
                <a:srgbClr val="000000"/>
              </a:buClr>
              <a:buSzPts val="1100"/>
              <a:buFont typeface="Calibri"/>
              <a:buChar char="●"/>
            </a:pPr>
            <a:r>
              <a:rPr lang="en" sz="1100" dirty="0">
                <a:latin typeface="Calibri"/>
                <a:ea typeface="Calibri"/>
                <a:cs typeface="Calibri"/>
                <a:sym typeface="Calibri"/>
              </a:rPr>
              <a:t>For questions about the differences between administering ACT</a:t>
            </a:r>
            <a:r>
              <a:rPr lang="en" sz="1100" baseline="30000" dirty="0">
                <a:latin typeface="Calibri"/>
                <a:ea typeface="Calibri"/>
                <a:cs typeface="Calibri"/>
                <a:sym typeface="Calibri"/>
              </a:rPr>
              <a:t>®</a:t>
            </a:r>
            <a:r>
              <a:rPr lang="en" sz="1100" dirty="0">
                <a:latin typeface="Calibri"/>
                <a:ea typeface="Calibri"/>
                <a:cs typeface="Calibri"/>
                <a:sym typeface="Calibri"/>
              </a:rPr>
              <a:t>  online or on paper, please refer </a:t>
            </a:r>
            <a:r>
              <a:rPr lang="en" sz="1100" dirty="0" smtClean="0">
                <a:latin typeface="Calibri"/>
                <a:ea typeface="Calibri"/>
                <a:cs typeface="Calibri"/>
                <a:sym typeface="Calibri"/>
              </a:rPr>
              <a:t>to </a:t>
            </a:r>
            <a:r>
              <a:rPr lang="en" sz="1100" u="sng" dirty="0" smtClean="0">
                <a:latin typeface="Calibri"/>
                <a:ea typeface="Calibri"/>
                <a:cs typeface="Calibri"/>
                <a:sym typeface="Calibri"/>
                <a:hlinkClick r:id="rId11"/>
              </a:rPr>
              <a:t>The </a:t>
            </a:r>
            <a:r>
              <a:rPr lang="en" sz="1100" u="sng" dirty="0">
                <a:latin typeface="Calibri"/>
                <a:ea typeface="Calibri"/>
                <a:cs typeface="Calibri"/>
                <a:sym typeface="Calibri"/>
                <a:hlinkClick r:id="rId11"/>
              </a:rPr>
              <a:t>ACT Taken on Paper or Online</a:t>
            </a:r>
            <a:r>
              <a:rPr lang="en" sz="1100" u="sng" dirty="0">
                <a:latin typeface="Calibri"/>
                <a:ea typeface="Calibri"/>
                <a:cs typeface="Calibri"/>
                <a:sym typeface="Calibri"/>
              </a:rPr>
              <a:t> </a:t>
            </a:r>
            <a:r>
              <a:rPr lang="en" sz="1100" dirty="0">
                <a:latin typeface="Calibri"/>
                <a:ea typeface="Calibri"/>
                <a:cs typeface="Calibri"/>
                <a:sym typeface="Calibri"/>
              </a:rPr>
              <a:t>document located on </a:t>
            </a:r>
            <a:r>
              <a:rPr lang="en" sz="1100" dirty="0" smtClean="0">
                <a:latin typeface="Calibri"/>
                <a:ea typeface="Calibri"/>
                <a:cs typeface="Calibri"/>
                <a:sym typeface="Calibri"/>
              </a:rPr>
              <a:t>the </a:t>
            </a:r>
            <a:r>
              <a:rPr lang="en" sz="1100" u="sng" dirty="0" smtClean="0">
                <a:latin typeface="Calibri"/>
                <a:ea typeface="Calibri"/>
                <a:cs typeface="Calibri"/>
                <a:sym typeface="Calibri"/>
                <a:hlinkClick r:id="rId9"/>
              </a:rPr>
              <a:t>ACT </a:t>
            </a:r>
            <a:r>
              <a:rPr lang="en" sz="1100" u="sng" dirty="0">
                <a:latin typeface="Calibri"/>
                <a:ea typeface="Calibri"/>
                <a:cs typeface="Calibri"/>
                <a:sym typeface="Calibri"/>
                <a:hlinkClick r:id="rId9"/>
              </a:rPr>
              <a:t>State Testing</a:t>
            </a:r>
            <a:r>
              <a:rPr lang="en" sz="1100" dirty="0">
                <a:latin typeface="Calibri"/>
                <a:ea typeface="Calibri"/>
                <a:cs typeface="Calibri"/>
                <a:sym typeface="Calibri"/>
              </a:rPr>
              <a:t> website.</a:t>
            </a:r>
            <a:endParaRPr sz="1100" dirty="0">
              <a:latin typeface="Calibri"/>
              <a:ea typeface="Calibri"/>
              <a:cs typeface="Calibri"/>
              <a:sym typeface="Calibri"/>
            </a:endParaRPr>
          </a:p>
          <a:p>
            <a:pPr marL="0" lvl="0" indent="0" rtl="0">
              <a:lnSpc>
                <a:spcPct val="100000"/>
              </a:lnSpc>
              <a:spcBef>
                <a:spcPts val="0"/>
              </a:spcBef>
              <a:spcAft>
                <a:spcPts val="0"/>
              </a:spcAft>
              <a:buNone/>
            </a:pPr>
            <a:endParaRPr sz="1100" b="1" i="1" dirty="0">
              <a:latin typeface="Calibri"/>
              <a:ea typeface="Calibri"/>
              <a:cs typeface="Calibri"/>
              <a:sym typeface="Calibri"/>
            </a:endParaRPr>
          </a:p>
        </p:txBody>
      </p:sp>
      <p:sp>
        <p:nvSpPr>
          <p:cNvPr id="546" name="Shape 546"/>
          <p:cNvSpPr txBox="1"/>
          <p:nvPr/>
        </p:nvSpPr>
        <p:spPr>
          <a:xfrm>
            <a:off x="0" y="0"/>
            <a:ext cx="9073200" cy="10173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chemeClr val="dk1"/>
                </a:solidFill>
                <a:latin typeface="Calibri"/>
                <a:ea typeface="Calibri"/>
                <a:cs typeface="Calibri"/>
                <a:sym typeface="Calibri"/>
              </a:rPr>
              <a:t>                                     ACT Online</a:t>
            </a:r>
            <a:endParaRPr sz="32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p:nvPr/>
        </p:nvSpPr>
        <p:spPr>
          <a:xfrm>
            <a:off x="62525" y="1058350"/>
            <a:ext cx="9081300" cy="3694800"/>
          </a:xfrm>
          <a:prstGeom prst="rect">
            <a:avLst/>
          </a:prstGeom>
          <a:noFill/>
          <a:ln>
            <a:noFill/>
          </a:ln>
        </p:spPr>
        <p:txBody>
          <a:bodyPr spcFirstLastPara="1" wrap="square" lIns="91425" tIns="91425" rIns="91425" bIns="91425" anchor="ctr" anchorCtr="0">
            <a:noAutofit/>
          </a:bodyPr>
          <a:lstStyle/>
          <a:p>
            <a:pPr marL="0" lvl="0" indent="0" rtl="0">
              <a:lnSpc>
                <a:spcPct val="138000"/>
              </a:lnSpc>
              <a:spcBef>
                <a:spcPts val="0"/>
              </a:spcBef>
              <a:spcAft>
                <a:spcPts val="0"/>
              </a:spcAft>
              <a:buNone/>
            </a:pPr>
            <a:r>
              <a:rPr lang="en" b="1" dirty="0">
                <a:solidFill>
                  <a:schemeClr val="dk1"/>
                </a:solidFill>
                <a:latin typeface="Calibri"/>
                <a:ea typeface="Calibri"/>
                <a:cs typeface="Calibri"/>
                <a:sym typeface="Calibri"/>
              </a:rPr>
              <a:t>WorkKeys Reminders</a:t>
            </a:r>
            <a:endParaRPr b="1" dirty="0">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Use only the </a:t>
            </a:r>
            <a:r>
              <a:rPr lang="en" b="1" dirty="0">
                <a:solidFill>
                  <a:schemeClr val="dk1"/>
                </a:solidFill>
                <a:latin typeface="Calibri"/>
                <a:ea typeface="Calibri"/>
                <a:cs typeface="Calibri"/>
                <a:sym typeface="Calibri"/>
              </a:rPr>
              <a:t>10 digit Louisiana Secure Identification Number (LASID) </a:t>
            </a:r>
            <a:r>
              <a:rPr lang="en" dirty="0">
                <a:solidFill>
                  <a:schemeClr val="dk1"/>
                </a:solidFill>
                <a:latin typeface="Calibri"/>
                <a:ea typeface="Calibri"/>
                <a:cs typeface="Calibri"/>
                <a:sym typeface="Calibri"/>
              </a:rPr>
              <a:t>for the examinees ID number when enrolling students for WorkKeys tests.</a:t>
            </a:r>
            <a:endParaRPr dirty="0">
              <a:solidFill>
                <a:schemeClr val="dk1"/>
              </a:solidFill>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dirty="0">
                <a:solidFill>
                  <a:schemeClr val="dk1"/>
                </a:solidFill>
                <a:latin typeface="Calibri"/>
                <a:ea typeface="Calibri"/>
                <a:cs typeface="Calibri"/>
                <a:sym typeface="Calibri"/>
              </a:rPr>
              <a:t>DTCs and STCs need to update the materials quantities needed for ACT WorkKeys accommodations using    </a:t>
            </a:r>
            <a:r>
              <a:rPr lang="en" u="sng" dirty="0">
                <a:solidFill>
                  <a:srgbClr val="0000FF"/>
                </a:solidFill>
                <a:latin typeface="Calibri"/>
                <a:ea typeface="Calibri"/>
                <a:cs typeface="Calibri"/>
                <a:sym typeface="Calibri"/>
                <a:hlinkClick r:id="rId3"/>
              </a:rPr>
              <a:t>PearsonAccess</a:t>
            </a:r>
            <a:r>
              <a:rPr lang="en" u="sng" baseline="30000" dirty="0">
                <a:solidFill>
                  <a:srgbClr val="0000FF"/>
                </a:solidFill>
                <a:latin typeface="Calibri"/>
                <a:ea typeface="Calibri"/>
                <a:cs typeface="Calibri"/>
                <a:sym typeface="Calibri"/>
                <a:hlinkClick r:id="rId3"/>
              </a:rPr>
              <a:t>next</a:t>
            </a:r>
            <a:r>
              <a:rPr lang="en"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dirty="0">
                <a:solidFill>
                  <a:schemeClr val="dk1"/>
                </a:solidFill>
                <a:latin typeface="Calibri"/>
                <a:ea typeface="Calibri"/>
                <a:cs typeface="Calibri"/>
                <a:sym typeface="Calibri"/>
              </a:rPr>
              <a:t>Allow 30 days between tests is to allow for remediation.</a:t>
            </a:r>
            <a:endParaRPr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b="1"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b="1" dirty="0">
                <a:solidFill>
                  <a:schemeClr val="dk1"/>
                </a:solidFill>
                <a:latin typeface="Calibri"/>
                <a:ea typeface="Calibri"/>
                <a:cs typeface="Calibri"/>
                <a:sym typeface="Calibri"/>
              </a:rPr>
              <a:t>ACT and ACT WorkKeys Resources</a:t>
            </a:r>
            <a:endParaRPr b="1"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dirty="0">
                <a:solidFill>
                  <a:schemeClr val="dk1"/>
                </a:solidFill>
                <a:latin typeface="Calibri"/>
                <a:ea typeface="Calibri"/>
                <a:cs typeface="Calibri"/>
                <a:sym typeface="Calibri"/>
              </a:rPr>
              <a:t>Here are some resources for ACT and ACT WorkKeys that can be found on the</a:t>
            </a:r>
            <a:r>
              <a:rPr lang="en" dirty="0">
                <a:solidFill>
                  <a:schemeClr val="dk1"/>
                </a:solidFill>
                <a:latin typeface="Calibri"/>
                <a:ea typeface="Calibri"/>
                <a:cs typeface="Calibri"/>
                <a:sym typeface="Calibri"/>
                <a:hlinkClick r:id="rId4"/>
              </a:rPr>
              <a:t> </a:t>
            </a:r>
            <a:r>
              <a:rPr lang="en" u="sng" dirty="0">
                <a:solidFill>
                  <a:srgbClr val="0000FF"/>
                </a:solidFill>
                <a:latin typeface="Calibri"/>
                <a:ea typeface="Calibri"/>
                <a:cs typeface="Calibri"/>
                <a:sym typeface="Calibri"/>
                <a:hlinkClick r:id="rId4"/>
              </a:rPr>
              <a:t>ACT State Testing </a:t>
            </a:r>
            <a:r>
              <a:rPr lang="en" u="sng" dirty="0" smtClean="0">
                <a:solidFill>
                  <a:srgbClr val="0000FF"/>
                </a:solidFill>
                <a:latin typeface="Calibri"/>
                <a:ea typeface="Calibri"/>
                <a:cs typeface="Calibri"/>
                <a:sym typeface="Calibri"/>
                <a:hlinkClick r:id="rId4"/>
              </a:rPr>
              <a:t>Website</a:t>
            </a:r>
            <a:r>
              <a:rPr lang="en" dirty="0" smtClean="0">
                <a:solidFill>
                  <a:schemeClr val="dk1"/>
                </a:solidFill>
                <a:latin typeface="Calibri"/>
                <a:ea typeface="Calibri"/>
                <a:cs typeface="Calibri"/>
                <a:sym typeface="Calibri"/>
              </a:rPr>
              <a:t>:</a:t>
            </a:r>
            <a:endParaRPr lang="en" dirty="0">
              <a:solidFill>
                <a:schemeClr val="dk1"/>
              </a:solidFill>
              <a:latin typeface="Calibri"/>
              <a:ea typeface="Calibri"/>
              <a:cs typeface="Calibri"/>
              <a:sym typeface="Calibri"/>
            </a:endParaRPr>
          </a:p>
          <a:p>
            <a:pPr lvl="0" rtl="0">
              <a:lnSpc>
                <a:spcPct val="100000"/>
              </a:lnSpc>
              <a:spcBef>
                <a:spcPts val="0"/>
              </a:spcBef>
              <a:spcAft>
                <a:spcPts val="0"/>
              </a:spcAft>
            </a:pPr>
            <a:r>
              <a:rPr lang="en" u="sng" dirty="0" smtClean="0">
                <a:solidFill>
                  <a:srgbClr val="0000FF"/>
                </a:solidFill>
                <a:latin typeface="Calibri"/>
                <a:ea typeface="Calibri"/>
                <a:cs typeface="Calibri"/>
                <a:sym typeface="Calibri"/>
              </a:rPr>
              <a:t>Verifying </a:t>
            </a:r>
            <a:r>
              <a:rPr lang="en" u="sng" dirty="0">
                <a:solidFill>
                  <a:srgbClr val="0000FF"/>
                </a:solidFill>
                <a:latin typeface="Calibri"/>
                <a:ea typeface="Calibri"/>
                <a:cs typeface="Calibri"/>
                <a:sym typeface="Calibri"/>
              </a:rPr>
              <a:t>Student Information for Initial ACT </a:t>
            </a:r>
            <a:r>
              <a:rPr lang="en" u="sng" dirty="0" smtClean="0">
                <a:solidFill>
                  <a:srgbClr val="0000FF"/>
                </a:solidFill>
                <a:latin typeface="Calibri"/>
                <a:ea typeface="Calibri"/>
                <a:cs typeface="Calibri"/>
                <a:sym typeface="Calibri"/>
              </a:rPr>
              <a:t>Materials</a:t>
            </a:r>
            <a:endParaRPr lang="en" u="sng" dirty="0">
              <a:solidFill>
                <a:srgbClr val="0000FF"/>
              </a:solidFill>
              <a:latin typeface="Calibri"/>
              <a:ea typeface="Calibri"/>
              <a:cs typeface="Calibri"/>
              <a:sym typeface="Calibri"/>
            </a:endParaRPr>
          </a:p>
          <a:p>
            <a:pPr lvl="0" rtl="0">
              <a:lnSpc>
                <a:spcPct val="100000"/>
              </a:lnSpc>
              <a:spcBef>
                <a:spcPts val="0"/>
              </a:spcBef>
              <a:spcAft>
                <a:spcPts val="0"/>
              </a:spcAft>
            </a:pPr>
            <a:r>
              <a:rPr lang="en" u="sng" dirty="0" smtClean="0">
                <a:solidFill>
                  <a:srgbClr val="0000FF"/>
                </a:solidFill>
                <a:latin typeface="Calibri"/>
                <a:ea typeface="Calibri"/>
                <a:cs typeface="Calibri"/>
                <a:sym typeface="Calibri"/>
              </a:rPr>
              <a:t>Ordering </a:t>
            </a:r>
            <a:r>
              <a:rPr lang="en" u="sng" dirty="0">
                <a:solidFill>
                  <a:srgbClr val="0000FF"/>
                </a:solidFill>
                <a:latin typeface="Calibri"/>
                <a:ea typeface="Calibri"/>
                <a:cs typeface="Calibri"/>
                <a:sym typeface="Calibri"/>
              </a:rPr>
              <a:t>Initial ACT WorkKeys </a:t>
            </a:r>
            <a:r>
              <a:rPr lang="en" u="sng" dirty="0" smtClean="0">
                <a:solidFill>
                  <a:srgbClr val="0000FF"/>
                </a:solidFill>
                <a:latin typeface="Calibri"/>
                <a:ea typeface="Calibri"/>
                <a:cs typeface="Calibri"/>
                <a:sym typeface="Calibri"/>
              </a:rPr>
              <a:t>Materials</a:t>
            </a:r>
            <a:endParaRPr lang="en" u="sng" dirty="0">
              <a:solidFill>
                <a:srgbClr val="0000FF"/>
              </a:solidFill>
              <a:latin typeface="Calibri"/>
              <a:ea typeface="Calibri"/>
              <a:cs typeface="Calibri"/>
              <a:sym typeface="Calibri"/>
            </a:endParaRPr>
          </a:p>
          <a:p>
            <a:pPr lvl="0" rtl="0">
              <a:lnSpc>
                <a:spcPct val="100000"/>
              </a:lnSpc>
              <a:spcBef>
                <a:spcPts val="0"/>
              </a:spcBef>
              <a:spcAft>
                <a:spcPts val="0"/>
              </a:spcAft>
            </a:pPr>
            <a:r>
              <a:rPr lang="en" u="sng" dirty="0" smtClean="0">
                <a:solidFill>
                  <a:srgbClr val="0000FF"/>
                </a:solidFill>
                <a:latin typeface="Calibri"/>
                <a:ea typeface="Calibri"/>
                <a:cs typeface="Calibri"/>
                <a:sym typeface="Calibri"/>
                <a:hlinkClick r:id="rId5"/>
              </a:rPr>
              <a:t>Using </a:t>
            </a:r>
            <a:r>
              <a:rPr lang="en" u="sng" dirty="0">
                <a:solidFill>
                  <a:srgbClr val="0000FF"/>
                </a:solidFill>
                <a:latin typeface="Calibri"/>
                <a:ea typeface="Calibri"/>
                <a:cs typeface="Calibri"/>
                <a:sym typeface="Calibri"/>
                <a:hlinkClick r:id="rId5"/>
              </a:rPr>
              <a:t>PearsonAccess</a:t>
            </a:r>
            <a:r>
              <a:rPr lang="en" u="sng" baseline="30000" dirty="0">
                <a:solidFill>
                  <a:srgbClr val="0000FF"/>
                </a:solidFill>
                <a:latin typeface="Calibri"/>
                <a:ea typeface="Calibri"/>
                <a:cs typeface="Calibri"/>
                <a:sym typeface="Calibri"/>
                <a:hlinkClick r:id="rId5"/>
              </a:rPr>
              <a:t>next™</a:t>
            </a:r>
            <a:r>
              <a:rPr lang="en" u="sng" dirty="0">
                <a:solidFill>
                  <a:srgbClr val="0000FF"/>
                </a:solidFill>
                <a:latin typeface="Calibri"/>
                <a:ea typeface="Calibri"/>
                <a:cs typeface="Calibri"/>
                <a:sym typeface="Calibri"/>
                <a:hlinkClick r:id="rId5"/>
              </a:rPr>
              <a:t> for the ACT</a:t>
            </a:r>
            <a:r>
              <a:rPr lang="en" u="sng" baseline="30000" dirty="0">
                <a:solidFill>
                  <a:srgbClr val="0000FF"/>
                </a:solidFill>
                <a:latin typeface="Calibri"/>
                <a:ea typeface="Calibri"/>
                <a:cs typeface="Calibri"/>
                <a:sym typeface="Calibri"/>
                <a:hlinkClick r:id="rId5"/>
              </a:rPr>
              <a:t>®</a:t>
            </a:r>
            <a:r>
              <a:rPr lang="en" u="sng" dirty="0">
                <a:solidFill>
                  <a:srgbClr val="0000FF"/>
                </a:solidFill>
                <a:latin typeface="Calibri"/>
                <a:ea typeface="Calibri"/>
                <a:cs typeface="Calibri"/>
                <a:sym typeface="Calibri"/>
                <a:hlinkClick r:id="rId5"/>
              </a:rPr>
              <a:t> Test</a:t>
            </a:r>
            <a:endParaRPr u="sng" dirty="0">
              <a:solidFill>
                <a:srgbClr val="0000FF"/>
              </a:solidFill>
              <a:latin typeface="Calibri"/>
              <a:ea typeface="Calibri"/>
              <a:cs typeface="Calibri"/>
              <a:sym typeface="Calibri"/>
              <a:hlinkClick r:id="rId5"/>
            </a:endParaRPr>
          </a:p>
          <a:p>
            <a:pPr marL="0" lvl="0" indent="0" rtl="0">
              <a:lnSpc>
                <a:spcPct val="100000"/>
              </a:lnSpc>
              <a:spcBef>
                <a:spcPts val="0"/>
              </a:spcBef>
              <a:spcAft>
                <a:spcPts val="0"/>
              </a:spcAft>
              <a:buNone/>
            </a:pPr>
            <a:endParaRPr sz="1200" b="1" i="1"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200" dirty="0">
                <a:solidFill>
                  <a:schemeClr val="dk1"/>
                </a:solidFill>
                <a:latin typeface="Calibri"/>
                <a:ea typeface="Calibri"/>
                <a:cs typeface="Calibri"/>
                <a:sym typeface="Calibri"/>
              </a:rPr>
              <a:t>ACT Customer Service may be reached at 800.553.6244, ext. 2800. For questions specific to accommodations or supports, call 800.553.6244, ext. 1788 or email </a:t>
            </a:r>
            <a:r>
              <a:rPr lang="en" sz="1200" u="sng" dirty="0">
                <a:solidFill>
                  <a:schemeClr val="hlink"/>
                </a:solidFill>
                <a:latin typeface="Calibri"/>
                <a:ea typeface="Calibri"/>
                <a:cs typeface="Calibri"/>
                <a:sym typeface="Calibri"/>
                <a:hlinkClick r:id="rId6"/>
              </a:rPr>
              <a:t>ACTStateAccoms@act.org</a:t>
            </a:r>
            <a:r>
              <a:rPr lang="en" sz="1200" dirty="0">
                <a:solidFill>
                  <a:schemeClr val="dk1"/>
                </a:solidFill>
                <a:latin typeface="Calibri"/>
                <a:ea typeface="Calibri"/>
                <a:cs typeface="Calibri"/>
                <a:sym typeface="Calibri"/>
              </a:rPr>
              <a:t> with State Code 19.    </a:t>
            </a:r>
            <a:endParaRPr sz="1200"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200" dirty="0">
                <a:solidFill>
                  <a:schemeClr val="dk1"/>
                </a:solidFill>
                <a:latin typeface="Calibri"/>
                <a:ea typeface="Calibri"/>
                <a:cs typeface="Calibri"/>
                <a:sym typeface="Calibri"/>
              </a:rPr>
              <a:t>WorkKeys Customer Service: 800-(WorkKey)967-5539</a:t>
            </a:r>
            <a:endParaRPr sz="1200" dirty="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200" dirty="0">
                <a:solidFill>
                  <a:schemeClr val="dk1"/>
                </a:solidFill>
                <a:latin typeface="Calibri"/>
                <a:ea typeface="Calibri"/>
                <a:cs typeface="Calibri"/>
                <a:sym typeface="Calibri"/>
              </a:rPr>
              <a:t>All customer service hours (excluding ACT holidays):  Monday - Friday: 7:00 a.m. - 5:00 p.m. Central Time</a:t>
            </a:r>
            <a:endParaRPr sz="1200" dirty="0">
              <a:solidFill>
                <a:schemeClr val="dk1"/>
              </a:solidFill>
              <a:latin typeface="Calibri"/>
              <a:ea typeface="Calibri"/>
              <a:cs typeface="Calibri"/>
              <a:sym typeface="Calibri"/>
            </a:endParaRPr>
          </a:p>
          <a:p>
            <a:pPr marL="0" lvl="0" indent="0" rtl="0">
              <a:lnSpc>
                <a:spcPct val="115000"/>
              </a:lnSpc>
              <a:spcBef>
                <a:spcPts val="0"/>
              </a:spcBef>
              <a:spcAft>
                <a:spcPts val="0"/>
              </a:spcAft>
              <a:buNone/>
            </a:pPr>
            <a:endParaRPr sz="1200" b="1" i="1" dirty="0">
              <a:solidFill>
                <a:schemeClr val="dk1"/>
              </a:solidFill>
              <a:latin typeface="Calibri"/>
              <a:ea typeface="Calibri"/>
              <a:cs typeface="Calibri"/>
              <a:sym typeface="Calibri"/>
            </a:endParaRPr>
          </a:p>
        </p:txBody>
      </p:sp>
      <p:sp>
        <p:nvSpPr>
          <p:cNvPr id="552" name="Shape 552"/>
          <p:cNvSpPr txBox="1"/>
          <p:nvPr/>
        </p:nvSpPr>
        <p:spPr>
          <a:xfrm>
            <a:off x="0" y="0"/>
            <a:ext cx="9039000" cy="9621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3000">
                <a:solidFill>
                  <a:srgbClr val="333333"/>
                </a:solidFill>
                <a:latin typeface="Calibri"/>
                <a:ea typeface="Calibri"/>
                <a:cs typeface="Calibri"/>
                <a:sym typeface="Calibri"/>
              </a:rPr>
              <a:t>              ACT and WorkKeys: Support and Reminders</a:t>
            </a:r>
            <a:endParaRPr sz="3000">
              <a:solidFill>
                <a:srgbClr val="333333"/>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Shape 55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8" name="Shape 55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Key Dates</a:t>
            </a:r>
            <a:endParaRPr/>
          </a:p>
        </p:txBody>
      </p:sp>
      <p:graphicFrame>
        <p:nvGraphicFramePr>
          <p:cNvPr id="564" name="Shape 564"/>
          <p:cNvGraphicFramePr/>
          <p:nvPr>
            <p:extLst>
              <p:ext uri="{D42A27DB-BD31-4B8C-83A1-F6EECF244321}">
                <p14:modId xmlns:p14="http://schemas.microsoft.com/office/powerpoint/2010/main" val="3986851585"/>
              </p:ext>
            </p:extLst>
          </p:nvPr>
        </p:nvGraphicFramePr>
        <p:xfrm>
          <a:off x="1264152" y="1047600"/>
          <a:ext cx="6615700" cy="3533220"/>
        </p:xfrm>
        <a:graphic>
          <a:graphicData uri="http://schemas.openxmlformats.org/drawingml/2006/table">
            <a:tbl>
              <a:tblPr>
                <a:noFill/>
                <a:tableStyleId>{550B7DFD-53BE-4B00-8ACB-4A4A0EB727C4}</a:tableStyleId>
              </a:tblPr>
              <a:tblGrid>
                <a:gridCol w="2435975"/>
                <a:gridCol w="4179725"/>
              </a:tblGrid>
              <a:tr h="417275">
                <a:tc>
                  <a:txBody>
                    <a:bodyPr/>
                    <a:lstStyle/>
                    <a:p>
                      <a:pPr marL="0" marR="0" lvl="0" indent="0" algn="l" rtl="0">
                        <a:lnSpc>
                          <a:spcPct val="100000"/>
                        </a:lnSpc>
                        <a:spcBef>
                          <a:spcPts val="0"/>
                        </a:spcBef>
                        <a:spcAft>
                          <a:spcPts val="0"/>
                        </a:spcAft>
                        <a:buNone/>
                      </a:pPr>
                      <a:r>
                        <a:rPr lang="en" b="1" dirty="0">
                          <a:latin typeface="Calibri"/>
                          <a:ea typeface="Calibri"/>
                          <a:cs typeface="Calibri"/>
                          <a:sym typeface="Calibri"/>
                        </a:rPr>
                        <a:t>Testing Window</a:t>
                      </a:r>
                      <a:endParaRPr b="1"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a:latin typeface="Calibri"/>
                          <a:ea typeface="Calibri"/>
                          <a:cs typeface="Calibri"/>
                          <a:sym typeface="Calibri"/>
                        </a:rPr>
                        <a:t>February 5 –</a:t>
                      </a:r>
                      <a:r>
                        <a:rPr lang="en" b="1">
                          <a:latin typeface="Calibri"/>
                          <a:ea typeface="Calibri"/>
                          <a:cs typeface="Calibri"/>
                          <a:sym typeface="Calibri"/>
                        </a:rPr>
                        <a:t> </a:t>
                      </a:r>
                      <a:r>
                        <a:rPr lang="en">
                          <a:latin typeface="Calibri"/>
                          <a:ea typeface="Calibri"/>
                          <a:cs typeface="Calibri"/>
                          <a:sym typeface="Calibri"/>
                        </a:rPr>
                        <a:t>March 16 </a:t>
                      </a:r>
                      <a:endParaRPr>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7275">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OTT</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7275">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Manage Users</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8375">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dirty="0">
                          <a:latin typeface="Calibri"/>
                          <a:ea typeface="Calibri"/>
                          <a:cs typeface="Calibri"/>
                          <a:sym typeface="Calibri"/>
                        </a:rPr>
                        <a:t>Student upload</a:t>
                      </a:r>
                      <a:endParaRPr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u="none" strike="noStrike" cap="none" dirty="0" smtClean="0">
                          <a:latin typeface="Calibri"/>
                          <a:ea typeface="Calibri"/>
                          <a:cs typeface="Calibri"/>
                          <a:sym typeface="Calibri"/>
                        </a:rPr>
                        <a:t>All students have been</a:t>
                      </a:r>
                      <a:r>
                        <a:rPr lang="en-US" u="none" strike="noStrike" cap="none" baseline="0" dirty="0" smtClean="0">
                          <a:latin typeface="Calibri"/>
                          <a:ea typeface="Calibri"/>
                          <a:cs typeface="Calibri"/>
                          <a:sym typeface="Calibri"/>
                        </a:rPr>
                        <a:t> uploaded</a:t>
                      </a:r>
                      <a:endParaRPr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56315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dirty="0">
                          <a:latin typeface="Calibri"/>
                          <a:ea typeface="Calibri"/>
                          <a:cs typeface="Calibri"/>
                          <a:sym typeface="Calibri"/>
                        </a:rPr>
                        <a:t>Manuals posted</a:t>
                      </a:r>
                      <a:endParaRPr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dirty="0">
                          <a:latin typeface="Calibri"/>
                          <a:ea typeface="Calibri"/>
                          <a:cs typeface="Calibri"/>
                          <a:sym typeface="Calibri"/>
                        </a:rPr>
                        <a:t>TAM: </a:t>
                      </a:r>
                      <a:r>
                        <a:rPr lang="en" dirty="0">
                          <a:latin typeface="Calibri"/>
                          <a:ea typeface="Calibri"/>
                          <a:cs typeface="Calibri"/>
                          <a:sym typeface="Calibri"/>
                        </a:rPr>
                        <a:t>Available Now</a:t>
                      </a:r>
                      <a:endParaRPr dirty="0"/>
                    </a:p>
                    <a:p>
                      <a:pPr marL="0" marR="0" lvl="0" indent="0" algn="l" rtl="0">
                        <a:lnSpc>
                          <a:spcPct val="100000"/>
                        </a:lnSpc>
                        <a:spcBef>
                          <a:spcPts val="0"/>
                        </a:spcBef>
                        <a:spcAft>
                          <a:spcPts val="0"/>
                        </a:spcAft>
                        <a:buClr>
                          <a:srgbClr val="000000"/>
                        </a:buClr>
                        <a:buSzPts val="1600"/>
                        <a:buFont typeface="Calibri"/>
                        <a:buNone/>
                      </a:pPr>
                      <a:r>
                        <a:rPr lang="en" u="none" strike="noStrike" cap="none" dirty="0">
                          <a:latin typeface="Calibri"/>
                          <a:ea typeface="Calibri"/>
                          <a:cs typeface="Calibri"/>
                          <a:sym typeface="Calibri"/>
                        </a:rPr>
                        <a:t>TA User Guide and TIDE User Guide: Available Now</a:t>
                      </a:r>
                      <a:endParaRPr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7275">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Receipt of K and 1 Materials</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January 23</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7275">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Additional Materials Window</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 February 5 – March 15</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41890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Create Test Sessions</a:t>
                      </a:r>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 On Demand (20 minutes or less prior to beginning test)</a:t>
                      </a:r>
                      <a:endParaRPr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January Assessment Checklist</a:t>
            </a:r>
            <a:endParaRPr/>
          </a:p>
        </p:txBody>
      </p:sp>
      <p:sp>
        <p:nvSpPr>
          <p:cNvPr id="265" name="Shape 265"/>
          <p:cNvSpPr txBox="1">
            <a:spLocks noGrp="1"/>
          </p:cNvSpPr>
          <p:nvPr>
            <p:ph type="body" idx="1"/>
          </p:nvPr>
        </p:nvSpPr>
        <p:spPr>
          <a:xfrm>
            <a:off x="0" y="971700"/>
            <a:ext cx="93150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300"/>
              </a:spcBef>
              <a:spcAft>
                <a:spcPts val="0"/>
              </a:spcAft>
              <a:buClr>
                <a:schemeClr val="dk1"/>
              </a:buClr>
              <a:buSzPts val="3200"/>
              <a:buFont typeface="Arial"/>
              <a:buNone/>
            </a:pPr>
            <a:r>
              <a:rPr lang="en" sz="1800" b="1" i="0" u="none" strike="noStrike" cap="none" dirty="0" smtClean="0">
                <a:solidFill>
                  <a:srgbClr val="000000"/>
                </a:solidFill>
              </a:rPr>
              <a:t>Jan</a:t>
            </a:r>
            <a:r>
              <a:rPr lang="en" sz="1800" i="0" u="none" strike="noStrike" cap="none" dirty="0">
                <a:solidFill>
                  <a:srgbClr val="000000"/>
                </a:solidFill>
              </a:rPr>
              <a:t>: AP coordinators receive an email containing exam ordering information and can begin  </a:t>
            </a:r>
            <a:endParaRPr sz="1800" i="0" u="none" strike="noStrike" cap="none" dirty="0">
              <a:solidFill>
                <a:srgbClr val="000000"/>
              </a:solidFill>
            </a:endParaRPr>
          </a:p>
          <a:p>
            <a:pPr marL="0" marR="38100" lvl="0" indent="0" algn="l" rtl="0">
              <a:lnSpc>
                <a:spcPct val="100000"/>
              </a:lnSpc>
              <a:spcBef>
                <a:spcPts val="0"/>
              </a:spcBef>
              <a:spcAft>
                <a:spcPts val="0"/>
              </a:spcAft>
              <a:buClr>
                <a:schemeClr val="dk1"/>
              </a:buClr>
              <a:buSzPts val="3200"/>
              <a:buFont typeface="Arial"/>
              <a:buNone/>
            </a:pPr>
            <a:r>
              <a:rPr lang="en" sz="1800" dirty="0">
                <a:solidFill>
                  <a:srgbClr val="000000"/>
                </a:solidFill>
              </a:rPr>
              <a:t>          </a:t>
            </a:r>
            <a:r>
              <a:rPr lang="en" sz="1800" i="0" u="none" strike="noStrike" cap="none" dirty="0">
                <a:solidFill>
                  <a:srgbClr val="000000"/>
                </a:solidFill>
              </a:rPr>
              <a:t>ordering exams online</a:t>
            </a:r>
            <a:endParaRPr sz="1800" dirty="0"/>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dirty="0">
                <a:solidFill>
                  <a:srgbClr val="000000"/>
                </a:solidFill>
              </a:rPr>
              <a:t>Jan</a:t>
            </a:r>
            <a:r>
              <a:rPr lang="en" sz="1800" i="0" u="none" strike="noStrike" cap="none" dirty="0">
                <a:solidFill>
                  <a:srgbClr val="000000"/>
                </a:solidFill>
              </a:rPr>
              <a:t>: AP Studio Art Digital Submission Web application becomes available </a:t>
            </a:r>
            <a:endParaRPr sz="1800" dirty="0"/>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dirty="0">
                <a:solidFill>
                  <a:srgbClr val="000000"/>
                </a:solidFill>
              </a:rPr>
              <a:t>Jan</a:t>
            </a:r>
            <a:r>
              <a:rPr lang="en" sz="1800" i="0" u="none" strike="noStrike" cap="none" dirty="0">
                <a:solidFill>
                  <a:srgbClr val="000000"/>
                </a:solidFill>
              </a:rPr>
              <a:t>: </a:t>
            </a:r>
            <a:r>
              <a:rPr lang="en" sz="1800" dirty="0">
                <a:solidFill>
                  <a:srgbClr val="000000"/>
                </a:solidFill>
              </a:rPr>
              <a:t>Complete</a:t>
            </a:r>
            <a:r>
              <a:rPr lang="en" sz="1800" i="0" u="none" strike="noStrike" cap="none" dirty="0">
                <a:solidFill>
                  <a:srgbClr val="000000"/>
                </a:solidFill>
              </a:rPr>
              <a:t> setup for LEAP Connect</a:t>
            </a:r>
            <a:endParaRPr sz="1800" dirty="0">
              <a:solidFill>
                <a:srgbClr val="FF0000"/>
              </a:solidFill>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dirty="0">
                <a:solidFill>
                  <a:srgbClr val="000000"/>
                </a:solidFill>
              </a:rPr>
              <a:t>Jan</a:t>
            </a:r>
            <a:r>
              <a:rPr lang="en" sz="1800" i="0" u="none" strike="noStrike" cap="none" dirty="0">
                <a:solidFill>
                  <a:srgbClr val="000000"/>
                </a:solidFill>
              </a:rPr>
              <a:t>: Test Administrator Upload System available for LEAP Connect</a:t>
            </a:r>
            <a:endParaRPr sz="1800" i="0" u="none" strike="noStrike" cap="none" dirty="0">
              <a:solidFill>
                <a:srgbClr val="000000"/>
              </a:solidFill>
            </a:endParaRPr>
          </a:p>
          <a:p>
            <a:pPr marL="0" marR="38100" lvl="0" indent="0" algn="l" rtl="0">
              <a:lnSpc>
                <a:spcPct val="100000"/>
              </a:lnSpc>
              <a:spcBef>
                <a:spcPts val="0"/>
              </a:spcBef>
              <a:spcAft>
                <a:spcPts val="0"/>
              </a:spcAft>
              <a:buClr>
                <a:schemeClr val="dk1"/>
              </a:buClr>
              <a:buSzPts val="3200"/>
              <a:buFont typeface="Arial"/>
              <a:buNone/>
            </a:pPr>
            <a:r>
              <a:rPr lang="en" sz="1800" dirty="0"/>
              <a:t> </a:t>
            </a:r>
            <a:r>
              <a:rPr lang="en" sz="1800" b="1" i="0" u="none" strike="noStrike" cap="none" dirty="0">
                <a:solidFill>
                  <a:srgbClr val="000000"/>
                </a:solidFill>
              </a:rPr>
              <a:t>Jan</a:t>
            </a:r>
            <a:r>
              <a:rPr lang="en" sz="1800" i="0" u="none" strike="noStrike" cap="none" dirty="0">
                <a:solidFill>
                  <a:srgbClr val="000000"/>
                </a:solidFill>
              </a:rPr>
              <a:t>: LEAP Connect assessment materials delivered to sites</a:t>
            </a:r>
            <a:endParaRPr sz="1800" dirty="0"/>
          </a:p>
          <a:p>
            <a:pPr marL="7620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rPr>
              <a:t>Jan</a:t>
            </a:r>
            <a:r>
              <a:rPr lang="en" sz="1800" i="0" u="none" strike="noStrike" cap="none" dirty="0">
                <a:solidFill>
                  <a:schemeClr val="dk1"/>
                </a:solidFill>
              </a:rPr>
              <a:t>: LEAP Connect Additional Materials System available in eDIRECT</a:t>
            </a:r>
            <a:endParaRPr sz="1800" i="0" u="none" strike="noStrike" cap="none" dirty="0">
              <a:solidFill>
                <a:schemeClr val="dk1"/>
              </a:solidFill>
            </a:endParaRPr>
          </a:p>
          <a:p>
            <a:pPr marL="76200" marR="0" lvl="0" indent="0" algn="l" rtl="0">
              <a:lnSpc>
                <a:spcPct val="100000"/>
              </a:lnSpc>
              <a:spcBef>
                <a:spcPts val="0"/>
              </a:spcBef>
              <a:spcAft>
                <a:spcPts val="0"/>
              </a:spcAft>
              <a:buClr>
                <a:schemeClr val="dk1"/>
              </a:buClr>
              <a:buSzPts val="3200"/>
              <a:buFont typeface="Arial"/>
              <a:buNone/>
            </a:pPr>
            <a:r>
              <a:rPr lang="en" sz="1800" b="1" dirty="0"/>
              <a:t>Jan</a:t>
            </a:r>
            <a:r>
              <a:rPr lang="en" sz="1800" dirty="0"/>
              <a:t>: ELPT browser should be installed on all devices used for ELPT testing</a:t>
            </a:r>
            <a:endParaRPr sz="1800" dirty="0"/>
          </a:p>
          <a:p>
            <a:pPr marL="76200" marR="0" lvl="0" indent="0" algn="l" rtl="0">
              <a:lnSpc>
                <a:spcPct val="100000"/>
              </a:lnSpc>
              <a:spcBef>
                <a:spcPts val="0"/>
              </a:spcBef>
              <a:spcAft>
                <a:spcPts val="0"/>
              </a:spcAft>
              <a:buClr>
                <a:schemeClr val="dk1"/>
              </a:buClr>
              <a:buSzPts val="3200"/>
              <a:buFont typeface="Arial"/>
              <a:buNone/>
            </a:pPr>
            <a:r>
              <a:rPr lang="en" sz="1800" b="1" dirty="0"/>
              <a:t>Jan 6</a:t>
            </a:r>
            <a:r>
              <a:rPr lang="en" sz="1800" dirty="0"/>
              <a:t>: Finalize IEP, IAP, and LEP accommodations plans for LEAP Connect and ELPT</a:t>
            </a:r>
            <a:endParaRPr sz="1800" dirty="0"/>
          </a:p>
          <a:p>
            <a:pPr marL="55562" marR="38100" lvl="0" indent="3175" rtl="0">
              <a:lnSpc>
                <a:spcPct val="100000"/>
              </a:lnSpc>
              <a:spcBef>
                <a:spcPts val="0"/>
              </a:spcBef>
              <a:spcAft>
                <a:spcPts val="0"/>
              </a:spcAft>
              <a:buClr>
                <a:schemeClr val="dk1"/>
              </a:buClr>
              <a:buSzPts val="1100"/>
              <a:buFont typeface="Arial"/>
              <a:buNone/>
            </a:pPr>
            <a:r>
              <a:rPr lang="en" sz="1800" b="1" dirty="0"/>
              <a:t>Jan 24</a:t>
            </a:r>
            <a:r>
              <a:rPr lang="en" sz="1800" dirty="0"/>
              <a:t>: LEAP Connect Electronic Security Checklists available in eDIRECT</a:t>
            </a:r>
            <a:endParaRPr sz="1800" dirty="0"/>
          </a:p>
          <a:p>
            <a:pPr marL="55562" marR="38100" lvl="0" indent="3175" rtl="0">
              <a:lnSpc>
                <a:spcPct val="100000"/>
              </a:lnSpc>
              <a:spcBef>
                <a:spcPts val="0"/>
              </a:spcBef>
              <a:spcAft>
                <a:spcPts val="0"/>
              </a:spcAft>
              <a:buClr>
                <a:schemeClr val="dk1"/>
              </a:buClr>
              <a:buSzPts val="1100"/>
              <a:buFont typeface="Arial"/>
              <a:buNone/>
            </a:pPr>
            <a:r>
              <a:rPr lang="en" sz="1800" b="1" dirty="0"/>
              <a:t>Jan 31</a:t>
            </a:r>
            <a:r>
              <a:rPr lang="en" sz="1800" dirty="0"/>
              <a:t>: AP course audit deadline</a:t>
            </a:r>
            <a:endParaRPr sz="1800" dirty="0"/>
          </a:p>
          <a:p>
            <a:pPr marL="7620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Overview of AIR Systems</a:t>
            </a:r>
            <a:endParaRPr/>
          </a:p>
        </p:txBody>
      </p:sp>
      <p:sp>
        <p:nvSpPr>
          <p:cNvPr id="570" name="Shape 57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lnSpc>
                <a:spcPct val="100000"/>
              </a:lnSpc>
              <a:spcBef>
                <a:spcPts val="800"/>
              </a:spcBef>
              <a:spcAft>
                <a:spcPts val="0"/>
              </a:spcAft>
              <a:buNone/>
            </a:pPr>
            <a:r>
              <a:rPr lang="en" sz="1800" b="1">
                <a:solidFill>
                  <a:srgbClr val="000000"/>
                </a:solidFill>
              </a:rPr>
              <a:t>Test Information Distribution Engine (TIDE)</a:t>
            </a:r>
            <a:endParaRPr sz="1800" b="1">
              <a:solidFill>
                <a:srgbClr val="000000"/>
              </a:solidFill>
            </a:endParaRPr>
          </a:p>
          <a:p>
            <a:pPr marL="457200" lvl="0" indent="-342900" rtl="0">
              <a:lnSpc>
                <a:spcPct val="100000"/>
              </a:lnSpc>
              <a:spcBef>
                <a:spcPts val="800"/>
              </a:spcBef>
              <a:spcAft>
                <a:spcPts val="0"/>
              </a:spcAft>
              <a:buClr>
                <a:srgbClr val="000000"/>
              </a:buClr>
              <a:buSzPts val="1800"/>
              <a:buChar char="•"/>
            </a:pPr>
            <a:r>
              <a:rPr lang="en" sz="1800">
                <a:solidFill>
                  <a:srgbClr val="000000"/>
                </a:solidFill>
              </a:rPr>
              <a:t>Stores student demographic information and test settings</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Used to manage user accounts for all systems</a:t>
            </a:r>
            <a:endParaRPr sz="1800">
              <a:solidFill>
                <a:srgbClr val="000000"/>
              </a:solidFill>
            </a:endParaRPr>
          </a:p>
          <a:p>
            <a:pPr marL="0" lvl="0" indent="0" rtl="0">
              <a:lnSpc>
                <a:spcPct val="100000"/>
              </a:lnSpc>
              <a:spcBef>
                <a:spcPts val="800"/>
              </a:spcBef>
              <a:spcAft>
                <a:spcPts val="0"/>
              </a:spcAft>
              <a:buNone/>
            </a:pPr>
            <a:r>
              <a:rPr lang="en" sz="1800" b="1">
                <a:solidFill>
                  <a:srgbClr val="000000"/>
                </a:solidFill>
              </a:rPr>
              <a:t>Test Delivery System (TDS)</a:t>
            </a:r>
            <a:endParaRPr sz="1800" b="1">
              <a:solidFill>
                <a:srgbClr val="000000"/>
              </a:solidFill>
            </a:endParaRPr>
          </a:p>
          <a:p>
            <a:pPr marL="457200" lvl="0" indent="-342900" rtl="0">
              <a:lnSpc>
                <a:spcPct val="100000"/>
              </a:lnSpc>
              <a:spcBef>
                <a:spcPts val="800"/>
              </a:spcBef>
              <a:spcAft>
                <a:spcPts val="0"/>
              </a:spcAft>
              <a:buClr>
                <a:srgbClr val="000000"/>
              </a:buClr>
              <a:buSzPts val="1800"/>
              <a:buChar char="•"/>
            </a:pPr>
            <a:r>
              <a:rPr lang="en" sz="1800">
                <a:solidFill>
                  <a:srgbClr val="000000"/>
                </a:solidFill>
              </a:rPr>
              <a:t>Used by TAs to administer tests and monitor students</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Includes interface used by students to navigate through test</a:t>
            </a:r>
            <a:endParaRPr sz="1800">
              <a:solidFill>
                <a:srgbClr val="000000"/>
              </a:solidFill>
            </a:endParaRPr>
          </a:p>
          <a:p>
            <a:pPr marL="0" lvl="0" indent="0">
              <a:spcBef>
                <a:spcPts val="75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ELPT User Guides and Manuals</a:t>
            </a:r>
            <a:endParaRPr sz="3200" dirty="0"/>
          </a:p>
        </p:txBody>
      </p:sp>
      <p:sp>
        <p:nvSpPr>
          <p:cNvPr id="576" name="Shape 576"/>
          <p:cNvSpPr txBox="1">
            <a:spLocks noGrp="1"/>
          </p:cNvSpPr>
          <p:nvPr>
            <p:ph type="body" idx="1"/>
          </p:nvPr>
        </p:nvSpPr>
        <p:spPr>
          <a:xfrm>
            <a:off x="105300" y="1033475"/>
            <a:ext cx="89334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600" b="1" u="sng" dirty="0">
                <a:solidFill>
                  <a:schemeClr val="hlink"/>
                </a:solidFill>
                <a:hlinkClick r:id="rId3"/>
              </a:rPr>
              <a:t>ELPT Summative TAM</a:t>
            </a:r>
            <a:r>
              <a:rPr lang="en" sz="1600" dirty="0"/>
              <a:t> </a:t>
            </a:r>
            <a:br>
              <a:rPr lang="en" sz="1600" dirty="0"/>
            </a:br>
            <a:r>
              <a:rPr lang="en" sz="1600" dirty="0"/>
              <a:t>Provides specific </a:t>
            </a:r>
            <a:r>
              <a:rPr lang="en" sz="1600" dirty="0">
                <a:solidFill>
                  <a:srgbClr val="444444"/>
                </a:solidFill>
                <a:highlight>
                  <a:srgbClr val="FFFFFF"/>
                </a:highlight>
              </a:rPr>
              <a:t>instructions for the administration of the ELPT. Details include information on security, coding, and logistical requirements and the Test Administrator directions to students.</a:t>
            </a:r>
            <a:endParaRPr sz="1600" b="1" dirty="0"/>
          </a:p>
          <a:p>
            <a:pPr marL="0" lvl="0" indent="0" rtl="0">
              <a:spcBef>
                <a:spcPts val="750"/>
              </a:spcBef>
              <a:spcAft>
                <a:spcPts val="0"/>
              </a:spcAft>
              <a:buNone/>
            </a:pPr>
            <a:r>
              <a:rPr lang="en" sz="1600" b="1" u="sng" dirty="0">
                <a:solidFill>
                  <a:schemeClr val="hlink"/>
                </a:solidFill>
                <a:hlinkClick r:id="rId4"/>
              </a:rPr>
              <a:t>TIDE User Guide</a:t>
            </a:r>
            <a:r>
              <a:rPr lang="en" sz="1600" b="1" dirty="0"/>
              <a:t> </a:t>
            </a:r>
            <a:r>
              <a:rPr lang="en" sz="1600" dirty="0"/>
              <a:t/>
            </a:r>
            <a:br>
              <a:rPr lang="en" sz="1600" dirty="0"/>
            </a:br>
            <a:r>
              <a:rPr lang="en" sz="1600" dirty="0">
                <a:solidFill>
                  <a:srgbClr val="444444"/>
                </a:solidFill>
              </a:rPr>
              <a:t>Provides directions for registering students for assessments, establishing test settings and accommodations, associating students with districts, schools, and rosters, and creating and approving testing appeals</a:t>
            </a:r>
            <a:endParaRPr sz="1600" dirty="0"/>
          </a:p>
          <a:p>
            <a:pPr marL="0" lvl="0" indent="0" rtl="0">
              <a:spcBef>
                <a:spcPts val="750"/>
              </a:spcBef>
              <a:spcAft>
                <a:spcPts val="0"/>
              </a:spcAft>
              <a:buNone/>
            </a:pPr>
            <a:r>
              <a:rPr lang="en" sz="1600" b="1" u="sng" dirty="0">
                <a:solidFill>
                  <a:schemeClr val="hlink"/>
                </a:solidFill>
                <a:highlight>
                  <a:srgbClr val="FFFFFF"/>
                </a:highlight>
                <a:hlinkClick r:id="rId5"/>
              </a:rPr>
              <a:t>ELPT TA User Guide</a:t>
            </a:r>
            <a:endParaRPr sz="1600" b="1" dirty="0">
              <a:solidFill>
                <a:srgbClr val="444444"/>
              </a:solidFill>
              <a:highlight>
                <a:srgbClr val="FFFFFF"/>
              </a:highlight>
            </a:endParaRPr>
          </a:p>
          <a:p>
            <a:pPr marL="0" lvl="0" indent="0" rtl="0">
              <a:lnSpc>
                <a:spcPct val="100000"/>
              </a:lnSpc>
              <a:spcBef>
                <a:spcPts val="0"/>
              </a:spcBef>
              <a:spcAft>
                <a:spcPts val="0"/>
              </a:spcAft>
              <a:buNone/>
            </a:pPr>
            <a:r>
              <a:rPr lang="en" sz="1600" dirty="0">
                <a:solidFill>
                  <a:srgbClr val="444444"/>
                </a:solidFill>
                <a:highlight>
                  <a:srgbClr val="FFFFFF"/>
                </a:highlight>
              </a:rPr>
              <a:t>Directions to help users navigate the Test Delivery System (TDS) including the Student Interface and the Test Administrator Interface, and help support Test Administrators manage and administer testing for students participating in the ELPT. Additionally, this guide will provide information to help users access and administer the Online Tools Training available in TDS.</a:t>
            </a:r>
            <a:endParaRPr sz="1600" dirty="0">
              <a:solidFill>
                <a:srgbClr val="444444"/>
              </a:solidFill>
              <a:highlight>
                <a:srgbClr val="FFFFFF"/>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smtClean="0"/>
              <a:t>Accommodations and Accessibility</a:t>
            </a:r>
            <a:endParaRPr sz="3200" dirty="0"/>
          </a:p>
        </p:txBody>
      </p:sp>
      <p:sp>
        <p:nvSpPr>
          <p:cNvPr id="582" name="Shape 582"/>
          <p:cNvSpPr txBox="1">
            <a:spLocks noGrp="1"/>
          </p:cNvSpPr>
          <p:nvPr>
            <p:ph type="body" idx="1"/>
          </p:nvPr>
        </p:nvSpPr>
        <p:spPr>
          <a:xfrm>
            <a:off x="152400" y="1119675"/>
            <a:ext cx="8839200" cy="3543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u="sng" dirty="0">
                <a:solidFill>
                  <a:schemeClr val="hlink"/>
                </a:solidFill>
                <a:hlinkClick r:id="rId3"/>
              </a:rPr>
              <a:t>ELPT </a:t>
            </a:r>
            <a:r>
              <a:rPr lang="en" sz="1800" b="1" u="sng" dirty="0" smtClean="0">
                <a:solidFill>
                  <a:schemeClr val="hlink"/>
                </a:solidFill>
                <a:hlinkClick r:id="rId3"/>
              </a:rPr>
              <a:t>Accessibility and Accommodations </a:t>
            </a:r>
            <a:r>
              <a:rPr lang="en" sz="1800" b="1" u="sng" dirty="0">
                <a:solidFill>
                  <a:schemeClr val="hlink"/>
                </a:solidFill>
                <a:hlinkClick r:id="rId3"/>
              </a:rPr>
              <a:t>Manual</a:t>
            </a:r>
            <a:endParaRPr sz="1800" b="1" dirty="0"/>
          </a:p>
          <a:p>
            <a:pPr marL="0" lvl="0" indent="0" rtl="0">
              <a:lnSpc>
                <a:spcPct val="100000"/>
              </a:lnSpc>
              <a:spcBef>
                <a:spcPts val="0"/>
              </a:spcBef>
              <a:spcAft>
                <a:spcPts val="0"/>
              </a:spcAft>
              <a:buNone/>
            </a:pPr>
            <a:r>
              <a:rPr lang="en" sz="1800" dirty="0"/>
              <a:t>Details the ELPT’s universal features, designated features, and </a:t>
            </a:r>
            <a:r>
              <a:rPr lang="en" sz="1800" dirty="0" smtClean="0"/>
              <a:t>accommodations</a:t>
            </a:r>
            <a:endParaRPr lang="en" sz="1800" dirty="0"/>
          </a:p>
          <a:p>
            <a:pPr marL="0" lvl="0" indent="0" rtl="0">
              <a:lnSpc>
                <a:spcPct val="100000"/>
              </a:lnSpc>
              <a:spcBef>
                <a:spcPts val="0"/>
              </a:spcBef>
              <a:spcAft>
                <a:spcPts val="0"/>
              </a:spcAft>
              <a:buNone/>
            </a:pPr>
            <a:endParaRPr sz="1800" dirty="0"/>
          </a:p>
          <a:p>
            <a:pPr marL="0" lvl="0" indent="0" rtl="0">
              <a:lnSpc>
                <a:spcPct val="100000"/>
              </a:lnSpc>
              <a:spcBef>
                <a:spcPts val="0"/>
              </a:spcBef>
              <a:spcAft>
                <a:spcPts val="0"/>
              </a:spcAft>
              <a:buNone/>
            </a:pPr>
            <a:r>
              <a:rPr lang="en" sz="1800" b="1" dirty="0"/>
              <a:t>ELPT Accommodation Information</a:t>
            </a:r>
            <a:endParaRPr sz="1800" b="1" dirty="0"/>
          </a:p>
          <a:p>
            <a:pPr marL="457200" lvl="0" indent="-342900" rtl="0">
              <a:lnSpc>
                <a:spcPct val="100000"/>
              </a:lnSpc>
              <a:spcBef>
                <a:spcPts val="0"/>
              </a:spcBef>
              <a:spcAft>
                <a:spcPts val="0"/>
              </a:spcAft>
              <a:buSzPts val="1800"/>
              <a:buChar char="•"/>
            </a:pPr>
            <a:r>
              <a:rPr lang="en" sz="1800" dirty="0"/>
              <a:t>Test administrators cannot translate.</a:t>
            </a:r>
            <a:endParaRPr sz="1800" dirty="0"/>
          </a:p>
          <a:p>
            <a:pPr marL="457200" lvl="0" indent="-342900" rtl="0">
              <a:lnSpc>
                <a:spcPct val="100000"/>
              </a:lnSpc>
              <a:spcBef>
                <a:spcPts val="0"/>
              </a:spcBef>
              <a:spcAft>
                <a:spcPts val="0"/>
              </a:spcAft>
              <a:buSzPts val="1800"/>
              <a:buChar char="•"/>
            </a:pPr>
            <a:r>
              <a:rPr lang="en" sz="1800" dirty="0"/>
              <a:t>No EL accommodations are permitted. </a:t>
            </a:r>
            <a:endParaRPr sz="1800" dirty="0"/>
          </a:p>
          <a:p>
            <a:pPr marL="0" lvl="0" indent="0">
              <a:lnSpc>
                <a:spcPct val="100000"/>
              </a:lnSpc>
              <a:spcBef>
                <a:spcPts val="0"/>
              </a:spcBef>
              <a:spcAft>
                <a:spcPts val="0"/>
              </a:spcAft>
              <a:buNone/>
            </a:pPr>
            <a:endParaRPr sz="1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Shape 58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ELPT: Preparing to Test</a:t>
            </a:r>
            <a:endParaRPr sz="3200" dirty="0"/>
          </a:p>
        </p:txBody>
      </p:sp>
      <p:sp>
        <p:nvSpPr>
          <p:cNvPr id="588" name="Shape 588"/>
          <p:cNvSpPr txBox="1">
            <a:spLocks noGrp="1"/>
          </p:cNvSpPr>
          <p:nvPr>
            <p:ph type="body" idx="1"/>
          </p:nvPr>
        </p:nvSpPr>
        <p:spPr>
          <a:xfrm>
            <a:off x="152400" y="951500"/>
            <a:ext cx="8839200" cy="3543300"/>
          </a:xfrm>
          <a:prstGeom prst="rect">
            <a:avLst/>
          </a:prstGeom>
        </p:spPr>
        <p:txBody>
          <a:bodyPr spcFirstLastPara="1" wrap="square" lIns="91425" tIns="91425" rIns="91425" bIns="91425" anchor="t" anchorCtr="0">
            <a:noAutofit/>
          </a:bodyPr>
          <a:lstStyle/>
          <a:p>
            <a:pPr marL="171450" lvl="0" indent="0" rtl="0">
              <a:lnSpc>
                <a:spcPct val="100000"/>
              </a:lnSpc>
              <a:spcBef>
                <a:spcPts val="0"/>
              </a:spcBef>
              <a:spcAft>
                <a:spcPts val="0"/>
              </a:spcAft>
              <a:buNone/>
            </a:pPr>
            <a:r>
              <a:rPr lang="en" sz="1800"/>
              <a:t>Each user in TIDE has a role, such as a district coordinator or a test administrator. Each role has an associated list of permissions to access certain features within TIDE. </a:t>
            </a:r>
            <a:endParaRPr sz="1800"/>
          </a:p>
          <a:p>
            <a:pPr marL="171450" lvl="0" indent="0" rtl="0">
              <a:lnSpc>
                <a:spcPct val="100000"/>
              </a:lnSpc>
              <a:spcBef>
                <a:spcPts val="750"/>
              </a:spcBef>
              <a:spcAft>
                <a:spcPts val="0"/>
              </a:spcAft>
              <a:buNone/>
            </a:pPr>
            <a:endParaRPr/>
          </a:p>
        </p:txBody>
      </p:sp>
      <p:pic>
        <p:nvPicPr>
          <p:cNvPr id="589" name="Shape 589"/>
          <p:cNvPicPr preferRelativeResize="0"/>
          <p:nvPr/>
        </p:nvPicPr>
        <p:blipFill>
          <a:blip r:embed="rId3">
            <a:alphaModFix/>
          </a:blip>
          <a:stretch>
            <a:fillRect/>
          </a:stretch>
        </p:blipFill>
        <p:spPr>
          <a:xfrm>
            <a:off x="804775" y="1621200"/>
            <a:ext cx="6795624" cy="32657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Logging in to TIDE</a:t>
            </a:r>
            <a:endParaRPr/>
          </a:p>
        </p:txBody>
      </p:sp>
      <p:sp>
        <p:nvSpPr>
          <p:cNvPr id="595" name="Shape 595"/>
          <p:cNvSpPr txBox="1">
            <a:spLocks noGrp="1"/>
          </p:cNvSpPr>
          <p:nvPr>
            <p:ph type="body" idx="1"/>
          </p:nvPr>
        </p:nvSpPr>
        <p:spPr>
          <a:xfrm>
            <a:off x="383975" y="1149725"/>
            <a:ext cx="2908200" cy="3543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solidFill>
                  <a:srgbClr val="000000"/>
                </a:solidFill>
              </a:rPr>
              <a:t>In order to log into TIDE, DTCs should complete the following steps in the ELPT Portal:</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Select Test Coordinators</a:t>
            </a:r>
            <a:endParaRPr sz="1800">
              <a:solidFill>
                <a:srgbClr val="000000"/>
              </a:solidFill>
            </a:endParaRPr>
          </a:p>
          <a:p>
            <a:pPr marL="457200" lvl="0" indent="-342900" rtl="0">
              <a:lnSpc>
                <a:spcPct val="115000"/>
              </a:lnSpc>
              <a:spcBef>
                <a:spcPts val="0"/>
              </a:spcBef>
              <a:spcAft>
                <a:spcPts val="0"/>
              </a:spcAft>
              <a:buClr>
                <a:srgbClr val="000000"/>
              </a:buClr>
              <a:buSzPts val="1800"/>
              <a:buChar char="•"/>
            </a:pPr>
            <a:r>
              <a:rPr lang="en" sz="1800">
                <a:solidFill>
                  <a:srgbClr val="000000"/>
                </a:solidFill>
              </a:rPr>
              <a:t>Select TIDE</a:t>
            </a:r>
            <a:endParaRPr sz="1800">
              <a:solidFill>
                <a:srgbClr val="000000"/>
              </a:solidFill>
            </a:endParaRPr>
          </a:p>
          <a:p>
            <a:pPr marL="171450" lvl="0" indent="95250">
              <a:spcBef>
                <a:spcPts val="750"/>
              </a:spcBef>
              <a:spcAft>
                <a:spcPts val="0"/>
              </a:spcAft>
              <a:buNone/>
            </a:pPr>
            <a:endParaRPr/>
          </a:p>
        </p:txBody>
      </p:sp>
      <p:pic>
        <p:nvPicPr>
          <p:cNvPr id="596" name="Shape 596"/>
          <p:cNvPicPr preferRelativeResize="0"/>
          <p:nvPr/>
        </p:nvPicPr>
        <p:blipFill>
          <a:blip r:embed="rId3">
            <a:alphaModFix/>
          </a:blip>
          <a:stretch>
            <a:fillRect/>
          </a:stretch>
        </p:blipFill>
        <p:spPr>
          <a:xfrm>
            <a:off x="3773050" y="1276350"/>
            <a:ext cx="4800600" cy="2590800"/>
          </a:xfrm>
          <a:prstGeom prst="rect">
            <a:avLst/>
          </a:prstGeom>
          <a:noFill/>
          <a:ln>
            <a:noFill/>
          </a:ln>
        </p:spPr>
      </p:pic>
      <p:pic>
        <p:nvPicPr>
          <p:cNvPr id="597" name="Shape 597"/>
          <p:cNvPicPr preferRelativeResize="0"/>
          <p:nvPr/>
        </p:nvPicPr>
        <p:blipFill rotWithShape="1">
          <a:blip r:embed="rId4">
            <a:alphaModFix/>
          </a:blip>
          <a:srcRect t="10474"/>
          <a:stretch/>
        </p:blipFill>
        <p:spPr>
          <a:xfrm>
            <a:off x="876425" y="3505050"/>
            <a:ext cx="1219200" cy="4093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TIDE Home Page</a:t>
            </a:r>
            <a:endParaRPr/>
          </a:p>
        </p:txBody>
      </p:sp>
      <p:sp>
        <p:nvSpPr>
          <p:cNvPr id="603" name="Shape 603"/>
          <p:cNvSpPr txBox="1">
            <a:spLocks noGrp="1"/>
          </p:cNvSpPr>
          <p:nvPr>
            <p:ph type="body" idx="1"/>
          </p:nvPr>
        </p:nvSpPr>
        <p:spPr>
          <a:xfrm>
            <a:off x="71500" y="1122775"/>
            <a:ext cx="8839200" cy="11556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rgbClr val="000000"/>
                </a:solidFill>
              </a:rPr>
              <a:t>Each of TIDE’s two sections list menus for the tasks available in that section. To expand a task menu and view its set of related tasks, click the down arrow on the end of that menu. To perform a task, click the name of that task listed in the menu.</a:t>
            </a:r>
            <a:endParaRPr sz="1800">
              <a:solidFill>
                <a:srgbClr val="000000"/>
              </a:solidFill>
            </a:endParaRPr>
          </a:p>
          <a:p>
            <a:pPr marL="171450" lvl="0" indent="95250">
              <a:spcBef>
                <a:spcPts val="750"/>
              </a:spcBef>
              <a:spcAft>
                <a:spcPts val="0"/>
              </a:spcAft>
              <a:buNone/>
            </a:pPr>
            <a:endParaRPr/>
          </a:p>
        </p:txBody>
      </p:sp>
      <p:pic>
        <p:nvPicPr>
          <p:cNvPr id="604" name="Shape 604"/>
          <p:cNvPicPr preferRelativeResize="0"/>
          <p:nvPr/>
        </p:nvPicPr>
        <p:blipFill>
          <a:blip r:embed="rId3">
            <a:alphaModFix/>
          </a:blip>
          <a:stretch>
            <a:fillRect/>
          </a:stretch>
        </p:blipFill>
        <p:spPr>
          <a:xfrm>
            <a:off x="1743325" y="2167875"/>
            <a:ext cx="4953285" cy="25603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Adding Students</a:t>
            </a:r>
            <a:endParaRPr sz="3200" dirty="0"/>
          </a:p>
        </p:txBody>
      </p:sp>
      <p:sp>
        <p:nvSpPr>
          <p:cNvPr id="610" name="Shape 610"/>
          <p:cNvSpPr txBox="1">
            <a:spLocks noGrp="1"/>
          </p:cNvSpPr>
          <p:nvPr>
            <p:ph type="body" idx="1"/>
          </p:nvPr>
        </p:nvSpPr>
        <p:spPr>
          <a:prstGeom prst="rect">
            <a:avLst/>
          </a:prstGeom>
        </p:spPr>
        <p:txBody>
          <a:bodyPr spcFirstLastPara="1" wrap="square" lIns="91425" tIns="91425" rIns="91425" bIns="91425" anchor="t" anchorCtr="0">
            <a:noAutofit/>
          </a:bodyPr>
          <a:lstStyle/>
          <a:p>
            <a:pPr marL="171450" lvl="0" indent="95250">
              <a:spcBef>
                <a:spcPts val="750"/>
              </a:spcBef>
              <a:spcAft>
                <a:spcPts val="0"/>
              </a:spcAft>
              <a:buNone/>
            </a:pPr>
            <a:endParaRPr/>
          </a:p>
        </p:txBody>
      </p:sp>
      <p:pic>
        <p:nvPicPr>
          <p:cNvPr id="611" name="Shape 611"/>
          <p:cNvPicPr preferRelativeResize="0"/>
          <p:nvPr/>
        </p:nvPicPr>
        <p:blipFill>
          <a:blip r:embed="rId3">
            <a:alphaModFix/>
          </a:blip>
          <a:stretch>
            <a:fillRect/>
          </a:stretch>
        </p:blipFill>
        <p:spPr>
          <a:xfrm>
            <a:off x="226343" y="1066800"/>
            <a:ext cx="2598732" cy="3695700"/>
          </a:xfrm>
          <a:prstGeom prst="rect">
            <a:avLst/>
          </a:prstGeom>
          <a:noFill/>
          <a:ln>
            <a:noFill/>
          </a:ln>
        </p:spPr>
      </p:pic>
      <p:pic>
        <p:nvPicPr>
          <p:cNvPr id="612" name="Shape 612"/>
          <p:cNvPicPr preferRelativeResize="0"/>
          <p:nvPr/>
        </p:nvPicPr>
        <p:blipFill>
          <a:blip r:embed="rId4">
            <a:alphaModFix/>
          </a:blip>
          <a:stretch>
            <a:fillRect/>
          </a:stretch>
        </p:blipFill>
        <p:spPr>
          <a:xfrm>
            <a:off x="3105150" y="1066800"/>
            <a:ext cx="5829300" cy="3695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View/Edit/Export Students</a:t>
            </a:r>
            <a:endParaRPr/>
          </a:p>
        </p:txBody>
      </p:sp>
      <p:sp>
        <p:nvSpPr>
          <p:cNvPr id="619" name="Shape 619"/>
          <p:cNvSpPr txBox="1">
            <a:spLocks noGrp="1"/>
          </p:cNvSpPr>
          <p:nvPr>
            <p:ph type="body" idx="1"/>
          </p:nvPr>
        </p:nvSpPr>
        <p:spPr>
          <a:xfrm>
            <a:off x="204725" y="1033475"/>
            <a:ext cx="8839200" cy="26076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The View/Edit/Export Students page includes a form for setting selection criteria to retrieve students. The fields for District and School are mandatory and marked with an asterisk.</a:t>
            </a:r>
            <a:endParaRPr sz="1800" dirty="0">
              <a:solidFill>
                <a:srgbClr val="000000"/>
              </a:solidFil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lang="en" sz="1000" dirty="0" smtClean="0">
              <a:solidFill>
                <a:srgbClr val="000000"/>
              </a:solidFill>
            </a:endParaRPr>
          </a:p>
          <a:p>
            <a:pPr marL="0" lvl="0" indent="0" rtl="0">
              <a:spcBef>
                <a:spcPts val="800"/>
              </a:spcBef>
              <a:spcAft>
                <a:spcPts val="0"/>
              </a:spcAft>
              <a:buNone/>
            </a:pPr>
            <a:r>
              <a:rPr lang="en" sz="1800" dirty="0" smtClean="0">
                <a:solidFill>
                  <a:srgbClr val="000000"/>
                </a:solidFill>
              </a:rPr>
              <a:t>The </a:t>
            </a:r>
            <a:r>
              <a:rPr lang="en" sz="1800" dirty="0">
                <a:solidFill>
                  <a:srgbClr val="000000"/>
                </a:solidFill>
              </a:rPr>
              <a:t>students you can retrieve on this page are limited by your role’s scope. </a:t>
            </a:r>
            <a:endParaRPr sz="1800" dirty="0">
              <a:solidFill>
                <a:srgbClr val="000000"/>
              </a:solidFill>
            </a:endParaRPr>
          </a:p>
          <a:p>
            <a:pPr marL="171450" lvl="0" indent="95250">
              <a:spcBef>
                <a:spcPts val="750"/>
              </a:spcBef>
              <a:spcAft>
                <a:spcPts val="0"/>
              </a:spcAft>
              <a:buNone/>
            </a:pPr>
            <a:endParaRPr sz="1800" dirty="0">
              <a:solidFill>
                <a:srgbClr val="000000"/>
              </a:solidFill>
            </a:endParaRPr>
          </a:p>
        </p:txBody>
      </p:sp>
      <p:pic>
        <p:nvPicPr>
          <p:cNvPr id="618" name="Shape 618"/>
          <p:cNvPicPr preferRelativeResize="0"/>
          <p:nvPr/>
        </p:nvPicPr>
        <p:blipFill>
          <a:blip r:embed="rId3">
            <a:alphaModFix/>
          </a:blip>
          <a:stretch>
            <a:fillRect/>
          </a:stretch>
        </p:blipFill>
        <p:spPr>
          <a:xfrm>
            <a:off x="797075" y="1865200"/>
            <a:ext cx="6638425" cy="28211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View/Edit/Export Students</a:t>
            </a:r>
            <a:endParaRPr/>
          </a:p>
        </p:txBody>
      </p:sp>
      <p:sp>
        <p:nvSpPr>
          <p:cNvPr id="626" name="Shape 626"/>
          <p:cNvSpPr txBox="1">
            <a:spLocks noGrp="1"/>
          </p:cNvSpPr>
          <p:nvPr>
            <p:ph type="body" idx="1"/>
          </p:nvPr>
        </p:nvSpPr>
        <p:spPr>
          <a:xfrm>
            <a:off x="152400" y="882200"/>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TIDE will display all the students satisfying the search criteria. You can edit a student’s information, including test settings and accommodations by clicking the green pencil icon.</a:t>
            </a:r>
            <a:endParaRPr sz="1800" dirty="0">
              <a:solidFill>
                <a:srgbClr val="000000"/>
              </a:solidFil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sz="1800" dirty="0">
              <a:solidFill>
                <a:srgbClr val="000000"/>
              </a:solidFill>
              <a:latin typeface="Arial"/>
              <a:ea typeface="Arial"/>
              <a:cs typeface="Arial"/>
              <a:sym typeface="Arial"/>
            </a:endParaRPr>
          </a:p>
          <a:p>
            <a:pPr marL="0" lvl="0" indent="0" rtl="0">
              <a:spcBef>
                <a:spcPts val="800"/>
              </a:spcBef>
              <a:spcAft>
                <a:spcPts val="0"/>
              </a:spcAft>
              <a:buNone/>
            </a:pPr>
            <a:endParaRPr lang="en-US" sz="1800" dirty="0" smtClean="0">
              <a:solidFill>
                <a:srgbClr val="000000"/>
              </a:solidFill>
              <a:latin typeface="Arial"/>
              <a:ea typeface="Arial"/>
              <a:cs typeface="Arial"/>
              <a:sym typeface="Arial"/>
            </a:endParaRPr>
          </a:p>
          <a:p>
            <a:pPr marL="0" lvl="0" indent="0" rtl="0">
              <a:spcBef>
                <a:spcPts val="800"/>
              </a:spcBef>
              <a:spcAft>
                <a:spcPts val="0"/>
              </a:spcAft>
              <a:buNone/>
            </a:pPr>
            <a:endParaRPr sz="1600" dirty="0">
              <a:solidFill>
                <a:srgbClr val="000000"/>
              </a:solidFill>
              <a:latin typeface="Arial"/>
              <a:ea typeface="Arial"/>
              <a:cs typeface="Arial"/>
              <a:sym typeface="Arial"/>
            </a:endParaRPr>
          </a:p>
          <a:p>
            <a:pPr marL="0" lvl="0" indent="0" rtl="0">
              <a:spcBef>
                <a:spcPts val="800"/>
              </a:spcBef>
              <a:spcAft>
                <a:spcPts val="0"/>
              </a:spcAft>
              <a:buNone/>
            </a:pPr>
            <a:r>
              <a:rPr lang="en" sz="1800" dirty="0">
                <a:solidFill>
                  <a:srgbClr val="000000"/>
                </a:solidFill>
              </a:rPr>
              <a:t>Print or export student information or delete students from TIDE by </a:t>
            </a:r>
            <a:r>
              <a:rPr lang="en" sz="1800" dirty="0" smtClean="0">
                <a:solidFill>
                  <a:srgbClr val="000000"/>
                </a:solidFill>
              </a:rPr>
              <a:t>selecting </a:t>
            </a:r>
            <a:r>
              <a:rPr lang="en" sz="1800" dirty="0">
                <a:solidFill>
                  <a:srgbClr val="000000"/>
                </a:solidFill>
              </a:rPr>
              <a:t>the desired students and clicking the Print, Export, or Delete button above the search results. </a:t>
            </a:r>
            <a:endParaRPr sz="1800" dirty="0">
              <a:solidFill>
                <a:srgbClr val="000000"/>
              </a:solidFill>
            </a:endParaRPr>
          </a:p>
          <a:p>
            <a:pPr marL="171450" lvl="0" indent="95250">
              <a:spcBef>
                <a:spcPts val="750"/>
              </a:spcBef>
              <a:spcAft>
                <a:spcPts val="0"/>
              </a:spcAft>
              <a:buNone/>
            </a:pPr>
            <a:endParaRPr dirty="0"/>
          </a:p>
        </p:txBody>
      </p:sp>
      <p:pic>
        <p:nvPicPr>
          <p:cNvPr id="625" name="Shape 625"/>
          <p:cNvPicPr preferRelativeResize="0"/>
          <p:nvPr/>
        </p:nvPicPr>
        <p:blipFill>
          <a:blip r:embed="rId3">
            <a:alphaModFix/>
          </a:blip>
          <a:stretch>
            <a:fillRect/>
          </a:stretch>
        </p:blipFill>
        <p:spPr>
          <a:xfrm>
            <a:off x="1743075" y="1796600"/>
            <a:ext cx="5657850" cy="26289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Upload Student Settings</a:t>
            </a:r>
            <a:endParaRPr/>
          </a:p>
        </p:txBody>
      </p:sp>
      <p:sp>
        <p:nvSpPr>
          <p:cNvPr id="633" name="Shape 633"/>
          <p:cNvSpPr txBox="1">
            <a:spLocks noGrp="1"/>
          </p:cNvSpPr>
          <p:nvPr>
            <p:ph type="body" idx="1"/>
          </p:nvPr>
        </p:nvSpPr>
        <p:spPr>
          <a:xfrm>
            <a:off x="152400" y="942372"/>
            <a:ext cx="8839200" cy="1391700"/>
          </a:xfrm>
          <a:prstGeom prst="rect">
            <a:avLst/>
          </a:prstGeom>
        </p:spPr>
        <p:txBody>
          <a:bodyPr spcFirstLastPara="1" wrap="square" lIns="91425" tIns="91425" rIns="91425" bIns="91425" anchor="t" anchorCtr="0">
            <a:noAutofit/>
          </a:bodyPr>
          <a:lstStyle/>
          <a:p>
            <a:pPr marL="457200" lvl="0" indent="-342900" rtl="0">
              <a:spcBef>
                <a:spcPts val="800"/>
              </a:spcBef>
              <a:spcAft>
                <a:spcPts val="0"/>
              </a:spcAft>
              <a:buClr>
                <a:srgbClr val="000000"/>
              </a:buClr>
              <a:buSzPts val="1800"/>
              <a:buChar char="•"/>
            </a:pPr>
            <a:r>
              <a:rPr lang="en" sz="1800" dirty="0">
                <a:solidFill>
                  <a:srgbClr val="000000"/>
                </a:solidFill>
              </a:rPr>
              <a:t>District and STCs may also edit test settings and tools in TIDE by using the Upload Student Settings page to compose an upload file in Excel or CSV format.</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The easiest way to compose an upload file is to download an available template, which you can do by clicking Download Templates and selecting either Excel or CSV.</a:t>
            </a:r>
            <a:endParaRPr sz="1800" dirty="0">
              <a:solidFill>
                <a:srgbClr val="000000"/>
              </a:solidFill>
            </a:endParaRPr>
          </a:p>
          <a:p>
            <a:pPr marL="171450" lvl="0" indent="95250">
              <a:spcBef>
                <a:spcPts val="750"/>
              </a:spcBef>
              <a:spcAft>
                <a:spcPts val="0"/>
              </a:spcAft>
              <a:buNone/>
            </a:pPr>
            <a:endParaRPr dirty="0"/>
          </a:p>
        </p:txBody>
      </p:sp>
      <p:pic>
        <p:nvPicPr>
          <p:cNvPr id="632" name="Shape 632"/>
          <p:cNvPicPr preferRelativeResize="0"/>
          <p:nvPr/>
        </p:nvPicPr>
        <p:blipFill>
          <a:blip r:embed="rId3">
            <a:alphaModFix/>
          </a:blip>
          <a:stretch>
            <a:fillRect/>
          </a:stretch>
        </p:blipFill>
        <p:spPr>
          <a:xfrm>
            <a:off x="1217038" y="2334072"/>
            <a:ext cx="6211775" cy="2449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February Assessment Checklist</a:t>
            </a:r>
            <a:endParaRPr/>
          </a:p>
        </p:txBody>
      </p:sp>
      <p:sp>
        <p:nvSpPr>
          <p:cNvPr id="271" name="Shape 271"/>
          <p:cNvSpPr txBox="1">
            <a:spLocks noGrp="1"/>
          </p:cNvSpPr>
          <p:nvPr>
            <p:ph type="body" idx="1"/>
          </p:nvPr>
        </p:nvSpPr>
        <p:spPr>
          <a:xfrm>
            <a:off x="152400" y="893175"/>
            <a:ext cx="88392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Clr>
                <a:schemeClr val="dk1"/>
              </a:buClr>
              <a:buSzPts val="3200"/>
              <a:buFont typeface="Arial"/>
              <a:buNone/>
            </a:pPr>
            <a:r>
              <a:rPr lang="en" sz="1800" b="1" dirty="0"/>
              <a:t>Communication and Support</a:t>
            </a:r>
            <a:endParaRPr sz="1800" dirty="0"/>
          </a:p>
          <a:p>
            <a:pPr marL="76200" marR="76200" lvl="0" indent="0" rtl="0">
              <a:spcBef>
                <a:spcPts val="0"/>
              </a:spcBef>
              <a:spcAft>
                <a:spcPts val="0"/>
              </a:spcAft>
              <a:buClr>
                <a:schemeClr val="dk1"/>
              </a:buClr>
              <a:buSzPts val="1100"/>
              <a:buFont typeface="Arial"/>
              <a:buNone/>
            </a:pPr>
            <a:r>
              <a:rPr lang="en" sz="1800" b="1" dirty="0"/>
              <a:t>Feb 1, 6, and 8:</a:t>
            </a:r>
            <a:r>
              <a:rPr lang="en" sz="1800" dirty="0"/>
              <a:t> Winter Collaborations</a:t>
            </a:r>
            <a:endParaRPr sz="1800" b="1" dirty="0"/>
          </a:p>
          <a:p>
            <a:pPr marL="76200" marR="76200" lvl="0" indent="0" rtl="0">
              <a:spcBef>
                <a:spcPts val="0"/>
              </a:spcBef>
              <a:spcAft>
                <a:spcPts val="0"/>
              </a:spcAft>
              <a:buClr>
                <a:srgbClr val="000000"/>
              </a:buClr>
              <a:buSzPts val="1100"/>
              <a:buFont typeface="Arial"/>
              <a:buNone/>
            </a:pPr>
            <a:r>
              <a:rPr lang="en" sz="1800" b="1" dirty="0"/>
              <a:t>Feb 1</a:t>
            </a:r>
            <a:r>
              <a:rPr lang="en" sz="1800" dirty="0"/>
              <a:t>: </a:t>
            </a:r>
            <a:r>
              <a:rPr lang="en" sz="1800" u="sng" dirty="0">
                <a:solidFill>
                  <a:srgbClr val="1155CC"/>
                </a:solidFill>
                <a:hlinkClick r:id="rId3"/>
              </a:rPr>
              <a:t>Data Coordinator Monthly Webinar</a:t>
            </a:r>
            <a:endParaRPr sz="1800" dirty="0">
              <a:solidFill>
                <a:srgbClr val="000000"/>
              </a:solidFill>
            </a:endParaRPr>
          </a:p>
          <a:p>
            <a:pPr marL="55562" marR="38100" lvl="0" indent="3175" rtl="0">
              <a:spcBef>
                <a:spcPts val="0"/>
              </a:spcBef>
              <a:spcAft>
                <a:spcPts val="0"/>
              </a:spcAft>
              <a:buClr>
                <a:schemeClr val="dk1"/>
              </a:buClr>
              <a:buSzPts val="1100"/>
              <a:buFont typeface="Arial"/>
              <a:buNone/>
            </a:pPr>
            <a:r>
              <a:rPr lang="en" sz="1800" b="1" dirty="0"/>
              <a:t>Feb 2</a:t>
            </a:r>
            <a:r>
              <a:rPr lang="en" sz="1800" dirty="0"/>
              <a:t>:  Accountability Commission 1pm, Thomas Jefferson, Claiborne Bldg.</a:t>
            </a:r>
            <a:endParaRPr sz="1800" dirty="0"/>
          </a:p>
          <a:p>
            <a:pPr marL="76200" marR="76200" lvl="0" indent="0" rtl="0">
              <a:spcBef>
                <a:spcPts val="0"/>
              </a:spcBef>
              <a:spcAft>
                <a:spcPts val="0"/>
              </a:spcAft>
              <a:buClr>
                <a:srgbClr val="000000"/>
              </a:buClr>
              <a:buSzPts val="1100"/>
              <a:buFont typeface="Arial"/>
              <a:buNone/>
            </a:pPr>
            <a:r>
              <a:rPr lang="en" sz="1800" b="1" dirty="0"/>
              <a:t>Feb 7</a:t>
            </a:r>
            <a:r>
              <a:rPr lang="en" sz="1800" dirty="0"/>
              <a:t>: </a:t>
            </a:r>
            <a:r>
              <a:rPr lang="en" sz="1800" u="sng" dirty="0">
                <a:solidFill>
                  <a:srgbClr val="1155CC"/>
                </a:solidFill>
                <a:hlinkClick r:id="rId4"/>
              </a:rPr>
              <a:t>School System Monthly Planning Call</a:t>
            </a:r>
            <a:endParaRPr sz="1800" dirty="0"/>
          </a:p>
          <a:p>
            <a:pPr marL="76200" marR="76200" lvl="0" indent="0" rtl="0">
              <a:spcBef>
                <a:spcPts val="0"/>
              </a:spcBef>
              <a:spcAft>
                <a:spcPts val="0"/>
              </a:spcAft>
              <a:buClr>
                <a:srgbClr val="000000"/>
              </a:buClr>
              <a:buSzPts val="1100"/>
              <a:buFont typeface="Arial"/>
              <a:buNone/>
            </a:pPr>
            <a:r>
              <a:rPr lang="en" sz="1800" b="1" dirty="0"/>
              <a:t>Feb 20</a:t>
            </a:r>
            <a:r>
              <a:rPr lang="en" sz="1800" dirty="0"/>
              <a:t>: </a:t>
            </a:r>
            <a:r>
              <a:rPr lang="en" sz="1800" u="sng" dirty="0">
                <a:solidFill>
                  <a:srgbClr val="1155CC"/>
                </a:solidFill>
                <a:hlinkClick r:id="rId5"/>
              </a:rPr>
              <a:t>Monthly Assessment and Accountability Call</a:t>
            </a:r>
            <a:endParaRPr sz="1800" dirty="0">
              <a:solidFill>
                <a:srgbClr val="000000"/>
              </a:solidFill>
            </a:endParaRPr>
          </a:p>
          <a:p>
            <a:pPr marL="55562" marR="38100" lvl="0" indent="3175" rtl="0">
              <a:spcBef>
                <a:spcPts val="0"/>
              </a:spcBef>
              <a:spcAft>
                <a:spcPts val="0"/>
              </a:spcAft>
              <a:buClr>
                <a:schemeClr val="dk1"/>
              </a:buClr>
              <a:buSzPts val="1100"/>
              <a:buFont typeface="Arial"/>
              <a:buNone/>
            </a:pPr>
            <a:endParaRPr sz="1000" dirty="0"/>
          </a:p>
          <a:p>
            <a:pPr marL="55562" marR="76200" lvl="0" indent="3175" rtl="0">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algn="l" rtl="0">
              <a:spcBef>
                <a:spcPts val="0"/>
              </a:spcBef>
              <a:spcAft>
                <a:spcPts val="0"/>
              </a:spcAft>
              <a:buClr>
                <a:srgbClr val="000000"/>
              </a:buClr>
              <a:buSzPts val="1100"/>
              <a:buFont typeface="Arial"/>
              <a:buNone/>
            </a:pPr>
            <a:r>
              <a:rPr lang="en" sz="1800" b="1" dirty="0">
                <a:solidFill>
                  <a:srgbClr val="000000"/>
                </a:solidFill>
              </a:rPr>
              <a:t>Feb</a:t>
            </a:r>
            <a:r>
              <a:rPr lang="en" sz="1800" dirty="0">
                <a:solidFill>
                  <a:srgbClr val="000000"/>
                </a:solidFill>
              </a:rPr>
              <a:t>: Support continuous evaluation of accessibility/ accommodations effectiveness; revise  </a:t>
            </a:r>
            <a:endParaRPr sz="1800" dirty="0">
              <a:solidFill>
                <a:srgbClr val="000000"/>
              </a:solidFill>
            </a:endParaRPr>
          </a:p>
          <a:p>
            <a:pPr marL="0" marR="38100" lvl="0" indent="0" algn="l" rtl="0">
              <a:spcBef>
                <a:spcPts val="0"/>
              </a:spcBef>
              <a:spcAft>
                <a:spcPts val="0"/>
              </a:spcAft>
              <a:buClr>
                <a:srgbClr val="000000"/>
              </a:buClr>
              <a:buSzPts val="1100"/>
              <a:buFont typeface="Arial"/>
              <a:buNone/>
            </a:pPr>
            <a:r>
              <a:rPr lang="en" sz="1800" dirty="0">
                <a:solidFill>
                  <a:srgbClr val="000000"/>
                </a:solidFill>
              </a:rPr>
              <a:t>          IEP, IAP, LEP, and PNP documents as needed</a:t>
            </a:r>
            <a:endParaRPr sz="1800" dirty="0">
              <a:solidFill>
                <a:srgbClr val="000000"/>
              </a:solidFill>
            </a:endParaRPr>
          </a:p>
          <a:p>
            <a:pPr marL="76200" marR="38100" lvl="0" indent="0" algn="l" rtl="0">
              <a:spcBef>
                <a:spcPts val="0"/>
              </a:spcBef>
              <a:spcAft>
                <a:spcPts val="0"/>
              </a:spcAft>
              <a:buClr>
                <a:srgbClr val="000000"/>
              </a:buClr>
              <a:buSzPts val="1100"/>
              <a:buFont typeface="Arial"/>
              <a:buNone/>
            </a:pPr>
            <a:r>
              <a:rPr lang="en" sz="1800" b="1" dirty="0">
                <a:solidFill>
                  <a:srgbClr val="000000"/>
                </a:solidFill>
              </a:rPr>
              <a:t>Feb</a:t>
            </a:r>
            <a:r>
              <a:rPr lang="en" sz="1800" dirty="0">
                <a:solidFill>
                  <a:srgbClr val="000000"/>
                </a:solidFill>
              </a:rPr>
              <a:t>: Utilize SER accommodation reports to plan for spring test administrations</a:t>
            </a:r>
            <a:endParaRPr sz="1800" dirty="0">
              <a:solidFill>
                <a:srgbClr val="000000"/>
              </a:solidFill>
            </a:endParaRPr>
          </a:p>
          <a:p>
            <a:pPr marL="76200" marR="38100" lvl="0" indent="0" rtl="0">
              <a:spcBef>
                <a:spcPts val="0"/>
              </a:spcBef>
              <a:spcAft>
                <a:spcPts val="0"/>
              </a:spcAft>
              <a:buClr>
                <a:schemeClr val="dk1"/>
              </a:buClr>
              <a:buSzPts val="1100"/>
              <a:buFont typeface="Arial"/>
              <a:buNone/>
            </a:pPr>
            <a:r>
              <a:rPr lang="en" sz="1800" b="1" dirty="0"/>
              <a:t>Feb</a:t>
            </a:r>
            <a:r>
              <a:rPr lang="en" sz="1800" dirty="0"/>
              <a:t>: Verify testing enrollment and order WorkKeys Accommodated materials online</a:t>
            </a:r>
            <a:endParaRPr sz="1800" dirty="0"/>
          </a:p>
          <a:p>
            <a:pPr marL="76200" marR="38100" lvl="0" indent="0" algn="l" rtl="0">
              <a:spcBef>
                <a:spcPts val="0"/>
              </a:spcBef>
              <a:spcAft>
                <a:spcPts val="0"/>
              </a:spcAft>
              <a:buClr>
                <a:srgbClr val="000000"/>
              </a:buClr>
              <a:buSzPts val="1100"/>
              <a:buFont typeface="Arial"/>
              <a:buNone/>
            </a:pPr>
            <a:r>
              <a:rPr lang="en" sz="1800" b="1" dirty="0">
                <a:solidFill>
                  <a:srgbClr val="000000"/>
                </a:solidFill>
              </a:rPr>
              <a:t>Feb 5-March 14</a:t>
            </a:r>
            <a:r>
              <a:rPr lang="en" sz="1800" dirty="0">
                <a:solidFill>
                  <a:srgbClr val="000000"/>
                </a:solidFill>
              </a:rPr>
              <a:t>: Order additional WorkKeys accommodations materials</a:t>
            </a:r>
            <a:endParaRPr sz="1800" dirty="0">
              <a:solidFill>
                <a:srgbClr val="000000"/>
              </a:solidFill>
            </a:endParaRPr>
          </a:p>
          <a:p>
            <a:pPr marL="76200" marR="38100" lvl="0" indent="0" rtl="0">
              <a:spcBef>
                <a:spcPts val="0"/>
              </a:spcBef>
              <a:spcAft>
                <a:spcPts val="0"/>
              </a:spcAft>
              <a:buClr>
                <a:schemeClr val="dk1"/>
              </a:buClr>
              <a:buSzPts val="3200"/>
              <a:buFont typeface="Arial"/>
              <a:buNone/>
            </a:pPr>
            <a:endParaRPr sz="1800" b="1"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000000"/>
                </a:solidFill>
              </a:rPr>
              <a:t>Upload Student Settings</a:t>
            </a:r>
            <a:endParaRPr/>
          </a:p>
        </p:txBody>
      </p:sp>
      <p:sp>
        <p:nvSpPr>
          <p:cNvPr id="640" name="Shape 64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30200" rtl="0">
              <a:lnSpc>
                <a:spcPct val="100000"/>
              </a:lnSpc>
              <a:spcBef>
                <a:spcPts val="0"/>
              </a:spcBef>
              <a:spcAft>
                <a:spcPts val="0"/>
              </a:spcAft>
              <a:buClr>
                <a:srgbClr val="000000"/>
              </a:buClr>
              <a:buSzPts val="1600"/>
              <a:buChar char="•"/>
            </a:pPr>
            <a:r>
              <a:rPr lang="en" sz="1600">
                <a:solidFill>
                  <a:srgbClr val="000000"/>
                </a:solidFill>
              </a:rPr>
              <a:t>TIDE will validate the file and display any errors or warnings according to the legend on the page. Click the orange error icons and blue warning icons in the validation results to view the reason a field is invalid. If a record contains an error, that record will not be included in the upload. If a record contains a warning, that record will be uploaded, but the field with the warning will be invalid.</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If your file contains a large number of records, TIDE will process it offline and send you a confirmation e-mail when complete.</a:t>
            </a:r>
            <a:endParaRPr sz="1600">
              <a:solidFill>
                <a:srgbClr val="000000"/>
              </a:solidFill>
            </a:endParaRPr>
          </a:p>
          <a:p>
            <a:pPr marL="457200" lvl="0" indent="-330200" rtl="0">
              <a:lnSpc>
                <a:spcPct val="100000"/>
              </a:lnSpc>
              <a:spcBef>
                <a:spcPts val="0"/>
              </a:spcBef>
              <a:spcAft>
                <a:spcPts val="0"/>
              </a:spcAft>
              <a:buClr>
                <a:srgbClr val="000000"/>
              </a:buClr>
              <a:buSzPts val="1600"/>
              <a:buChar char="•"/>
            </a:pPr>
            <a:r>
              <a:rPr lang="en" sz="1600">
                <a:solidFill>
                  <a:srgbClr val="000000"/>
                </a:solidFill>
              </a:rPr>
              <a:t>When the upload is complete, a confirmation page will appear with a message that summarizes how many records were committed and how many were excluded.</a:t>
            </a:r>
            <a:endParaRPr sz="1600">
              <a:solidFill>
                <a:srgbClr val="000000"/>
              </a:solidFill>
            </a:endParaRPr>
          </a:p>
          <a:p>
            <a:pPr marL="0" lvl="0" indent="0" rtl="0">
              <a:spcBef>
                <a:spcPts val="800"/>
              </a:spcBef>
              <a:spcAft>
                <a:spcPts val="0"/>
              </a:spcAft>
              <a:buNone/>
            </a:pPr>
            <a:endParaRPr sz="1600">
              <a:solidFill>
                <a:srgbClr val="000000"/>
              </a:solidFill>
              <a:latin typeface="Arial"/>
              <a:ea typeface="Arial"/>
              <a:cs typeface="Arial"/>
              <a:sym typeface="Arial"/>
            </a:endParaRPr>
          </a:p>
          <a:p>
            <a:pPr marL="171450" lvl="0" indent="95250">
              <a:spcBef>
                <a:spcPts val="750"/>
              </a:spcBef>
              <a:spcAft>
                <a:spcPts val="0"/>
              </a:spcAft>
              <a:buNone/>
            </a:pPr>
            <a:endParaRPr sz="1600"/>
          </a:p>
        </p:txBody>
      </p:sp>
      <p:pic>
        <p:nvPicPr>
          <p:cNvPr id="639" name="Shape 639"/>
          <p:cNvPicPr preferRelativeResize="0"/>
          <p:nvPr/>
        </p:nvPicPr>
        <p:blipFill>
          <a:blip r:embed="rId3">
            <a:alphaModFix/>
          </a:blip>
          <a:stretch>
            <a:fillRect/>
          </a:stretch>
        </p:blipFill>
        <p:spPr>
          <a:xfrm>
            <a:off x="2495550" y="3461675"/>
            <a:ext cx="4381500" cy="13387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Rosters</a:t>
            </a:r>
            <a:endParaRPr sz="3200" dirty="0"/>
          </a:p>
        </p:txBody>
      </p:sp>
      <p:sp>
        <p:nvSpPr>
          <p:cNvPr id="646" name="Shape 646"/>
          <p:cNvSpPr txBox="1">
            <a:spLocks noGrp="1"/>
          </p:cNvSpPr>
          <p:nvPr>
            <p:ph type="body" idx="1"/>
          </p:nvPr>
        </p:nvSpPr>
        <p:spPr>
          <a:xfrm>
            <a:off x="152400" y="876300"/>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The Rosters task menu allows you to add rosters; view, edit, or export rosters; and upload rosters from an external file.</a:t>
            </a:r>
            <a:endParaRPr sz="1800" dirty="0">
              <a:solidFill>
                <a:srgbClr val="000000"/>
              </a:solidFill>
            </a:endParaRPr>
          </a:p>
          <a:p>
            <a:pPr marL="0" lvl="0" indent="0" rtl="0">
              <a:spcBef>
                <a:spcPts val="800"/>
              </a:spcBef>
              <a:spcAft>
                <a:spcPts val="0"/>
              </a:spcAft>
              <a:buNone/>
            </a:pPr>
            <a:r>
              <a:rPr lang="en" sz="1800" dirty="0">
                <a:solidFill>
                  <a:srgbClr val="000000"/>
                </a:solidFill>
              </a:rPr>
              <a:t>Once test scores are calculated, roster information is used to generate reports of how students in the roster performed as a group.</a:t>
            </a:r>
            <a:endParaRPr sz="1800" dirty="0">
              <a:solidFill>
                <a:srgbClr val="000000"/>
              </a:solidFill>
            </a:endParaRPr>
          </a:p>
          <a:p>
            <a:pPr marL="171450" lvl="0" indent="95250">
              <a:spcBef>
                <a:spcPts val="750"/>
              </a:spcBef>
              <a:spcAft>
                <a:spcPts val="0"/>
              </a:spcAft>
              <a:buNone/>
            </a:pPr>
            <a:endParaRPr dirty="0"/>
          </a:p>
        </p:txBody>
      </p:sp>
      <p:pic>
        <p:nvPicPr>
          <p:cNvPr id="647" name="Shape 647"/>
          <p:cNvPicPr preferRelativeResize="0"/>
          <p:nvPr/>
        </p:nvPicPr>
        <p:blipFill>
          <a:blip r:embed="rId3">
            <a:alphaModFix/>
          </a:blip>
          <a:stretch>
            <a:fillRect/>
          </a:stretch>
        </p:blipFill>
        <p:spPr>
          <a:xfrm>
            <a:off x="3309650" y="2170650"/>
            <a:ext cx="1935375" cy="26421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ELPT Testing Tickets	</a:t>
            </a:r>
            <a:endParaRPr sz="3200" dirty="0"/>
          </a:p>
        </p:txBody>
      </p:sp>
      <p:sp>
        <p:nvSpPr>
          <p:cNvPr id="653" name="Shape 653"/>
          <p:cNvSpPr txBox="1">
            <a:spLocks noGrp="1"/>
          </p:cNvSpPr>
          <p:nvPr>
            <p:ph type="body" idx="1"/>
          </p:nvPr>
        </p:nvSpPr>
        <p:spPr>
          <a:xfrm>
            <a:off x="152400" y="11093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sz="1800" dirty="0"/>
              <a:t>A test ticket is a hard-copy form that includes a student’s SSID for logging in to a test.  DTCs and STCs can print tickets through the Administering Tests section of the TIDE. </a:t>
            </a:r>
            <a:endParaRPr sz="1800" dirty="0"/>
          </a:p>
        </p:txBody>
      </p:sp>
      <p:pic>
        <p:nvPicPr>
          <p:cNvPr id="654" name="Shape 654"/>
          <p:cNvPicPr preferRelativeResize="0"/>
          <p:nvPr/>
        </p:nvPicPr>
        <p:blipFill>
          <a:blip r:embed="rId3">
            <a:alphaModFix/>
          </a:blip>
          <a:stretch>
            <a:fillRect/>
          </a:stretch>
        </p:blipFill>
        <p:spPr>
          <a:xfrm>
            <a:off x="3098825" y="1895425"/>
            <a:ext cx="2428950" cy="271670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ELPT Administering Testing</a:t>
            </a:r>
            <a:endParaRPr sz="3200" dirty="0"/>
          </a:p>
        </p:txBody>
      </p:sp>
      <p:sp>
        <p:nvSpPr>
          <p:cNvPr id="660" name="Shape 66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Test Administrator Interface in the TDS shows the Test Selection window open by default. From the Test Administrator Interface, you can do the following:</a:t>
            </a:r>
            <a:endParaRPr sz="1800" dirty="0">
              <a:solidFill>
                <a:srgbClr val="000000"/>
              </a:solidFill>
            </a:endParaRPr>
          </a:p>
          <a:p>
            <a:pPr marL="457200" lvl="0" indent="-342900" rtl="0">
              <a:spcBef>
                <a:spcPts val="800"/>
              </a:spcBef>
              <a:spcAft>
                <a:spcPts val="0"/>
              </a:spcAft>
              <a:buClr>
                <a:srgbClr val="000000"/>
              </a:buClr>
              <a:buSzPts val="1800"/>
              <a:buChar char="•"/>
            </a:pPr>
            <a:r>
              <a:rPr lang="en" sz="1800" dirty="0">
                <a:solidFill>
                  <a:srgbClr val="000000"/>
                </a:solidFill>
              </a:rPr>
              <a:t>Create and manage test sessions</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Look up students</a:t>
            </a:r>
            <a:endParaRPr sz="1800" dirty="0">
              <a:solidFill>
                <a:srgbClr val="000000"/>
              </a:solidFill>
            </a:endParaRPr>
          </a:p>
          <a:p>
            <a:pPr marL="457200" lvl="0" indent="-342900" rtl="0">
              <a:spcBef>
                <a:spcPts val="0"/>
              </a:spcBef>
              <a:spcAft>
                <a:spcPts val="0"/>
              </a:spcAft>
              <a:buClr>
                <a:srgbClr val="000000"/>
              </a:buClr>
              <a:buSzPts val="1800"/>
              <a:buChar char="•"/>
            </a:pPr>
            <a:r>
              <a:rPr lang="en" sz="1800" dirty="0">
                <a:solidFill>
                  <a:srgbClr val="000000"/>
                </a:solidFill>
              </a:rPr>
              <a:t>Access help information</a:t>
            </a:r>
            <a:endParaRPr sz="1800" dirty="0">
              <a:solidFill>
                <a:srgbClr val="000000"/>
              </a:solidFill>
            </a:endParaRPr>
          </a:p>
          <a:p>
            <a:pPr marL="171450" lvl="0" indent="95250">
              <a:spcBef>
                <a:spcPts val="750"/>
              </a:spcBef>
              <a:spcAft>
                <a:spcPts val="0"/>
              </a:spcAft>
              <a:buNone/>
            </a:pPr>
            <a:endParaRPr dirty="0"/>
          </a:p>
        </p:txBody>
      </p:sp>
      <p:pic>
        <p:nvPicPr>
          <p:cNvPr id="661" name="Shape 661"/>
          <p:cNvPicPr preferRelativeResize="0"/>
          <p:nvPr/>
        </p:nvPicPr>
        <p:blipFill>
          <a:blip r:embed="rId3">
            <a:alphaModFix/>
          </a:blip>
          <a:stretch>
            <a:fillRect/>
          </a:stretch>
        </p:blipFill>
        <p:spPr>
          <a:xfrm>
            <a:off x="5024625" y="1952400"/>
            <a:ext cx="3314700" cy="2762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Shape 666"/>
          <p:cNvPicPr preferRelativeResize="0"/>
          <p:nvPr/>
        </p:nvPicPr>
        <p:blipFill>
          <a:blip r:embed="rId3">
            <a:alphaModFix/>
          </a:blip>
          <a:stretch>
            <a:fillRect/>
          </a:stretch>
        </p:blipFill>
        <p:spPr>
          <a:xfrm>
            <a:off x="5960175" y="2304049"/>
            <a:ext cx="2846575" cy="2460750"/>
          </a:xfrm>
          <a:prstGeom prst="rect">
            <a:avLst/>
          </a:prstGeom>
          <a:noFill/>
          <a:ln>
            <a:noFill/>
          </a:ln>
        </p:spPr>
      </p:pic>
      <p:sp>
        <p:nvSpPr>
          <p:cNvPr id="667" name="Shape 66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Create a Test Session</a:t>
            </a:r>
            <a:endParaRPr/>
          </a:p>
        </p:txBody>
      </p:sp>
      <p:sp>
        <p:nvSpPr>
          <p:cNvPr id="668" name="Shape 668"/>
          <p:cNvSpPr txBox="1">
            <a:spLocks noGrp="1"/>
          </p:cNvSpPr>
          <p:nvPr>
            <p:ph type="body" idx="1"/>
          </p:nvPr>
        </p:nvSpPr>
        <p:spPr>
          <a:xfrm>
            <a:off x="58025" y="957275"/>
            <a:ext cx="8839200" cy="33618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The first step to administer a test is to create a test session. Test sessions should be created less than 20 minutes prior to the start of testing. To create a test sessions use the following steps:</a:t>
            </a:r>
            <a:endParaRPr sz="1800" dirty="0">
              <a:solidFill>
                <a:srgbClr val="000000"/>
              </a:solidFill>
            </a:endParaRPr>
          </a:p>
          <a:p>
            <a:pPr marL="457200" lvl="0" indent="-330200" rtl="0">
              <a:spcBef>
                <a:spcPts val="800"/>
              </a:spcBef>
              <a:spcAft>
                <a:spcPts val="0"/>
              </a:spcAft>
              <a:buClr>
                <a:srgbClr val="000000"/>
              </a:buClr>
              <a:buSzPts val="1600"/>
              <a:buChar char="•"/>
            </a:pPr>
            <a:r>
              <a:rPr lang="en" sz="1800" dirty="0">
                <a:solidFill>
                  <a:srgbClr val="000000"/>
                </a:solidFill>
              </a:rPr>
              <a:t>Select the test(s) to administer.</a:t>
            </a:r>
            <a:endParaRPr sz="1800" dirty="0">
              <a:solidFill>
                <a:srgbClr val="000000"/>
              </a:solidFill>
            </a:endParaRPr>
          </a:p>
          <a:p>
            <a:pPr marL="457200" lvl="0" indent="-330200" rtl="0">
              <a:spcBef>
                <a:spcPts val="0"/>
              </a:spcBef>
              <a:spcAft>
                <a:spcPts val="0"/>
              </a:spcAft>
              <a:buClr>
                <a:srgbClr val="000000"/>
              </a:buClr>
              <a:buSzPts val="1600"/>
              <a:buChar char="•"/>
            </a:pPr>
            <a:r>
              <a:rPr lang="en" sz="1800" dirty="0">
                <a:solidFill>
                  <a:srgbClr val="000000"/>
                </a:solidFill>
              </a:rPr>
              <a:t>Select the start session button in the lower left corner.</a:t>
            </a:r>
            <a:endParaRPr sz="1800" dirty="0">
              <a:solidFill>
                <a:srgbClr val="000000"/>
              </a:solidFill>
            </a:endParaRPr>
          </a:p>
          <a:p>
            <a:pPr marL="457200" lvl="0" indent="-330200" rtl="0">
              <a:spcBef>
                <a:spcPts val="0"/>
              </a:spcBef>
              <a:spcAft>
                <a:spcPts val="0"/>
              </a:spcAft>
              <a:buClr>
                <a:srgbClr val="000000"/>
              </a:buClr>
              <a:buSzPts val="1600"/>
              <a:buChar char="•"/>
            </a:pPr>
            <a:r>
              <a:rPr lang="en" sz="1800" dirty="0">
                <a:solidFill>
                  <a:srgbClr val="000000"/>
                </a:solidFill>
              </a:rPr>
              <a:t>Write down the session ID for students to enter in the </a:t>
            </a:r>
            <a:endParaRPr lang="en" sz="1800" dirty="0" smtClean="0">
              <a:solidFill>
                <a:srgbClr val="000000"/>
              </a:solidFill>
            </a:endParaRPr>
          </a:p>
          <a:p>
            <a:pPr marL="127000" lvl="0" indent="0" rtl="0">
              <a:spcBef>
                <a:spcPts val="0"/>
              </a:spcBef>
              <a:spcAft>
                <a:spcPts val="0"/>
              </a:spcAft>
              <a:buClr>
                <a:srgbClr val="000000"/>
              </a:buClr>
              <a:buSzPts val="1600"/>
              <a:buNone/>
            </a:pPr>
            <a:r>
              <a:rPr lang="en" sz="1800" dirty="0">
                <a:solidFill>
                  <a:srgbClr val="000000"/>
                </a:solidFill>
              </a:rPr>
              <a:t> </a:t>
            </a:r>
            <a:r>
              <a:rPr lang="en" sz="1800" dirty="0" smtClean="0">
                <a:solidFill>
                  <a:srgbClr val="000000"/>
                </a:solidFill>
              </a:rPr>
              <a:t>     test </a:t>
            </a:r>
            <a:r>
              <a:rPr lang="en" sz="1800" dirty="0">
                <a:solidFill>
                  <a:srgbClr val="000000"/>
                </a:solidFill>
              </a:rPr>
              <a:t>delivery system.</a:t>
            </a:r>
            <a:endParaRPr sz="1800" dirty="0">
              <a:solidFill>
                <a:srgbClr val="000000"/>
              </a:solidFill>
            </a:endParaRPr>
          </a:p>
          <a:p>
            <a:pPr marL="171450" lvl="0" indent="95250">
              <a:spcBef>
                <a:spcPts val="750"/>
              </a:spcBef>
              <a:spcAft>
                <a:spcPts val="0"/>
              </a:spcAft>
              <a:buNone/>
            </a:pPr>
            <a:endParaRPr sz="1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000000"/>
                </a:solidFill>
              </a:rPr>
              <a:t>Create a Test Session</a:t>
            </a:r>
            <a:endParaRPr/>
          </a:p>
        </p:txBody>
      </p:sp>
      <p:sp>
        <p:nvSpPr>
          <p:cNvPr id="674" name="Shape 674"/>
          <p:cNvSpPr txBox="1">
            <a:spLocks noGrp="1"/>
          </p:cNvSpPr>
          <p:nvPr>
            <p:ph type="body" idx="1"/>
          </p:nvPr>
        </p:nvSpPr>
        <p:spPr>
          <a:xfrm>
            <a:off x="152399" y="1033475"/>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dirty="0">
                <a:solidFill>
                  <a:srgbClr val="000000"/>
                </a:solidFill>
              </a:rPr>
              <a:t>Once a test session is started the session ID will appear at the top of the TA interface.</a:t>
            </a:r>
            <a:endParaRPr sz="1800" dirty="0">
              <a:solidFill>
                <a:srgbClr val="000000"/>
              </a:solidFill>
            </a:endParaRPr>
          </a:p>
          <a:p>
            <a:pPr marL="0" lvl="0" indent="0" rtl="0">
              <a:spcBef>
                <a:spcPts val="800"/>
              </a:spcBef>
              <a:spcAft>
                <a:spcPts val="0"/>
              </a:spcAft>
              <a:buNone/>
            </a:pPr>
            <a:r>
              <a:rPr lang="en" sz="1800" dirty="0">
                <a:solidFill>
                  <a:srgbClr val="000000"/>
                </a:solidFill>
              </a:rPr>
              <a:t>The test administrator must approve the students for testing. The test session table appears in the center of the TA interface, displaying students’ testing progress. </a:t>
            </a:r>
            <a:endParaRPr sz="1800" dirty="0">
              <a:solidFill>
                <a:srgbClr val="000000"/>
              </a:solidFill>
            </a:endParaRPr>
          </a:p>
          <a:p>
            <a:pPr marL="171450" lvl="0" indent="95250">
              <a:spcBef>
                <a:spcPts val="750"/>
              </a:spcBef>
              <a:spcAft>
                <a:spcPts val="0"/>
              </a:spcAft>
              <a:buNone/>
            </a:pPr>
            <a:endParaRPr dirty="0"/>
          </a:p>
        </p:txBody>
      </p:sp>
      <p:pic>
        <p:nvPicPr>
          <p:cNvPr id="675" name="Shape 675"/>
          <p:cNvPicPr preferRelativeResize="0"/>
          <p:nvPr/>
        </p:nvPicPr>
        <p:blipFill>
          <a:blip r:embed="rId3">
            <a:alphaModFix/>
          </a:blip>
          <a:stretch>
            <a:fillRect/>
          </a:stretch>
        </p:blipFill>
        <p:spPr>
          <a:xfrm>
            <a:off x="2509837" y="2165775"/>
            <a:ext cx="4124325" cy="252052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Approving Student Entry</a:t>
            </a:r>
            <a:endParaRPr/>
          </a:p>
        </p:txBody>
      </p:sp>
      <p:sp>
        <p:nvSpPr>
          <p:cNvPr id="681" name="Shape 68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a:solidFill>
                  <a:srgbClr val="000000"/>
                </a:solidFill>
              </a:rPr>
              <a:t>Once the Test Administrator starts the test session and students log in, he or she must approve students’ test settings before they can access their tests. It is very important to pay close attention to the test name prior to approving to be sure that students selected the appropriate test.</a:t>
            </a:r>
            <a:endParaRPr sz="1800">
              <a:solidFill>
                <a:srgbClr val="000000"/>
              </a:solidFill>
            </a:endParaRPr>
          </a:p>
          <a:p>
            <a:pPr marL="171450" lvl="0" indent="95250">
              <a:spcBef>
                <a:spcPts val="750"/>
              </a:spcBef>
              <a:spcAft>
                <a:spcPts val="0"/>
              </a:spcAft>
              <a:buNone/>
            </a:pPr>
            <a:endParaRPr/>
          </a:p>
        </p:txBody>
      </p:sp>
      <p:pic>
        <p:nvPicPr>
          <p:cNvPr id="682" name="Shape 682"/>
          <p:cNvPicPr preferRelativeResize="0"/>
          <p:nvPr/>
        </p:nvPicPr>
        <p:blipFill>
          <a:blip r:embed="rId3">
            <a:alphaModFix/>
          </a:blip>
          <a:stretch>
            <a:fillRect/>
          </a:stretch>
        </p:blipFill>
        <p:spPr>
          <a:xfrm>
            <a:off x="1985962" y="2519000"/>
            <a:ext cx="5172075" cy="20764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dirty="0"/>
              <a:t>ELPT Appeals Process</a:t>
            </a:r>
            <a:endParaRPr sz="3200" dirty="0"/>
          </a:p>
        </p:txBody>
      </p:sp>
      <p:sp>
        <p:nvSpPr>
          <p:cNvPr id="688" name="Shape 688"/>
          <p:cNvSpPr txBox="1">
            <a:spLocks noGrp="1"/>
          </p:cNvSpPr>
          <p:nvPr>
            <p:ph type="body" idx="1"/>
          </p:nvPr>
        </p:nvSpPr>
        <p:spPr>
          <a:xfrm>
            <a:off x="152400" y="866600"/>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a:solidFill>
                  <a:srgbClr val="000000"/>
                </a:solidFill>
              </a:rPr>
              <a:t>In the Administering Tests section of the TIDE dashboard, the Appeals task menu allows you to view pending appeals; create new appeals; view, approve, or export appeals; and upload appeals.</a:t>
            </a:r>
            <a:endParaRPr sz="1800">
              <a:solidFill>
                <a:srgbClr val="000000"/>
              </a:solidFill>
            </a:endParaRPr>
          </a:p>
          <a:p>
            <a:pPr marL="171450" lvl="0" indent="95250">
              <a:spcBef>
                <a:spcPts val="750"/>
              </a:spcBef>
              <a:spcAft>
                <a:spcPts val="0"/>
              </a:spcAft>
              <a:buNone/>
            </a:pPr>
            <a:endParaRPr/>
          </a:p>
        </p:txBody>
      </p:sp>
      <p:pic>
        <p:nvPicPr>
          <p:cNvPr id="689" name="Shape 689"/>
          <p:cNvPicPr preferRelativeResize="0"/>
          <p:nvPr/>
        </p:nvPicPr>
        <p:blipFill>
          <a:blip r:embed="rId3">
            <a:alphaModFix/>
          </a:blip>
          <a:stretch>
            <a:fillRect/>
          </a:stretch>
        </p:blipFill>
        <p:spPr>
          <a:xfrm>
            <a:off x="3273975" y="1717425"/>
            <a:ext cx="2596050" cy="31442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Creating Appeals</a:t>
            </a:r>
            <a:endParaRPr/>
          </a:p>
        </p:txBody>
      </p:sp>
      <p:sp>
        <p:nvSpPr>
          <p:cNvPr id="695" name="Shape 695"/>
          <p:cNvSpPr txBox="1">
            <a:spLocks noGrp="1"/>
          </p:cNvSpPr>
          <p:nvPr>
            <p:ph type="body" idx="1"/>
          </p:nvPr>
        </p:nvSpPr>
        <p:spPr>
          <a:xfrm>
            <a:off x="152400" y="940775"/>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a:solidFill>
                  <a:srgbClr val="000000"/>
                </a:solidFill>
              </a:rPr>
              <a:t>The Create Appeals page is where District and School Test Coordinators can create an appeal for a test.</a:t>
            </a:r>
            <a:endParaRPr sz="1800">
              <a:solidFill>
                <a:srgbClr val="000000"/>
              </a:solidFill>
            </a:endParaRPr>
          </a:p>
          <a:p>
            <a:pPr marL="0" lvl="0" indent="0" rtl="0">
              <a:spcBef>
                <a:spcPts val="800"/>
              </a:spcBef>
              <a:spcAft>
                <a:spcPts val="0"/>
              </a:spcAft>
              <a:buNone/>
            </a:pPr>
            <a:r>
              <a:rPr lang="en" sz="1800">
                <a:solidFill>
                  <a:srgbClr val="000000"/>
                </a:solidFill>
              </a:rPr>
              <a:t>Steps to creating an appeal:</a:t>
            </a:r>
            <a:endParaRPr sz="1800">
              <a:solidFill>
                <a:srgbClr val="000000"/>
              </a:solidFill>
            </a:endParaRPr>
          </a:p>
          <a:p>
            <a:pPr marL="457200" lvl="0" indent="-342900" rtl="0">
              <a:spcBef>
                <a:spcPts val="800"/>
              </a:spcBef>
              <a:spcAft>
                <a:spcPts val="0"/>
              </a:spcAft>
              <a:buClr>
                <a:srgbClr val="000000"/>
              </a:buClr>
              <a:buSzPts val="1800"/>
              <a:buChar char="•"/>
            </a:pPr>
            <a:r>
              <a:rPr lang="en" sz="1800">
                <a:solidFill>
                  <a:srgbClr val="000000"/>
                </a:solidFill>
              </a:rPr>
              <a:t>Select the type of appeal</a:t>
            </a:r>
            <a:endParaRPr sz="1800">
              <a:solidFill>
                <a:srgbClr val="000000"/>
              </a:solidFill>
            </a:endParaRPr>
          </a:p>
          <a:p>
            <a:pPr marL="457200" lvl="0" indent="-342900" rtl="0">
              <a:spcBef>
                <a:spcPts val="0"/>
              </a:spcBef>
              <a:spcAft>
                <a:spcPts val="0"/>
              </a:spcAft>
              <a:buClr>
                <a:srgbClr val="000000"/>
              </a:buClr>
              <a:buSzPts val="1800"/>
              <a:buChar char="•"/>
            </a:pPr>
            <a:r>
              <a:rPr lang="en" sz="1800">
                <a:solidFill>
                  <a:srgbClr val="000000"/>
                </a:solidFill>
              </a:rPr>
              <a:t>Search for the test result</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Mark the checkbox next </a:t>
            </a: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         to each test result</a:t>
            </a:r>
            <a:endParaRPr sz="1800">
              <a:solidFill>
                <a:srgbClr val="000000"/>
              </a:solidFill>
            </a:endParaRPr>
          </a:p>
          <a:p>
            <a:pPr marL="457200" lvl="0" indent="-342900" rtl="0">
              <a:lnSpc>
                <a:spcPct val="100000"/>
              </a:lnSpc>
              <a:spcBef>
                <a:spcPts val="0"/>
              </a:spcBef>
              <a:spcAft>
                <a:spcPts val="0"/>
              </a:spcAft>
              <a:buClr>
                <a:srgbClr val="000000"/>
              </a:buClr>
              <a:buSzPts val="1800"/>
              <a:buChar char="•"/>
            </a:pPr>
            <a:r>
              <a:rPr lang="en" sz="1800">
                <a:solidFill>
                  <a:srgbClr val="000000"/>
                </a:solidFill>
              </a:rPr>
              <a:t>Enter a reason for the appeal </a:t>
            </a:r>
            <a:endParaRPr sz="1800">
              <a:solidFill>
                <a:srgbClr val="000000"/>
              </a:solidFill>
            </a:endParaRPr>
          </a:p>
          <a:p>
            <a:pPr marL="0" lvl="0" indent="0" rtl="0">
              <a:lnSpc>
                <a:spcPct val="100000"/>
              </a:lnSpc>
              <a:spcBef>
                <a:spcPts val="0"/>
              </a:spcBef>
              <a:spcAft>
                <a:spcPts val="0"/>
              </a:spcAft>
              <a:buNone/>
            </a:pPr>
            <a:r>
              <a:rPr lang="en" sz="1800">
                <a:solidFill>
                  <a:srgbClr val="000000"/>
                </a:solidFill>
              </a:rPr>
              <a:t>         and hit submit</a:t>
            </a:r>
            <a:endParaRPr sz="1800">
              <a:solidFill>
                <a:srgbClr val="000000"/>
              </a:solidFill>
            </a:endParaRPr>
          </a:p>
          <a:p>
            <a:pPr marL="0" lvl="0" indent="0" rtl="0">
              <a:spcBef>
                <a:spcPts val="800"/>
              </a:spcBef>
              <a:spcAft>
                <a:spcPts val="0"/>
              </a:spcAft>
              <a:buNone/>
            </a:pPr>
            <a:endParaRPr/>
          </a:p>
        </p:txBody>
      </p:sp>
      <p:pic>
        <p:nvPicPr>
          <p:cNvPr id="696" name="Shape 696"/>
          <p:cNvPicPr preferRelativeResize="0"/>
          <p:nvPr/>
        </p:nvPicPr>
        <p:blipFill>
          <a:blip r:embed="rId3">
            <a:alphaModFix/>
          </a:blip>
          <a:stretch>
            <a:fillRect/>
          </a:stretch>
        </p:blipFill>
        <p:spPr>
          <a:xfrm>
            <a:off x="3566675" y="1665075"/>
            <a:ext cx="4918524" cy="28774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 Status of Appeals</a:t>
            </a:r>
            <a:endParaRPr/>
          </a:p>
        </p:txBody>
      </p:sp>
      <p:pic>
        <p:nvPicPr>
          <p:cNvPr id="702" name="Shape 702"/>
          <p:cNvPicPr preferRelativeResize="0"/>
          <p:nvPr/>
        </p:nvPicPr>
        <p:blipFill>
          <a:blip r:embed="rId3">
            <a:alphaModFix/>
          </a:blip>
          <a:stretch>
            <a:fillRect/>
          </a:stretch>
        </p:blipFill>
        <p:spPr>
          <a:xfrm>
            <a:off x="1210125" y="1291950"/>
            <a:ext cx="6457950" cy="304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February Assessment Checklist</a:t>
            </a:r>
            <a:endParaRPr/>
          </a:p>
        </p:txBody>
      </p:sp>
      <p:sp>
        <p:nvSpPr>
          <p:cNvPr id="277" name="Shape 277"/>
          <p:cNvSpPr txBox="1">
            <a:spLocks noGrp="1"/>
          </p:cNvSpPr>
          <p:nvPr>
            <p:ph type="body" idx="1"/>
          </p:nvPr>
        </p:nvSpPr>
        <p:spPr>
          <a:xfrm>
            <a:off x="152400" y="842375"/>
            <a:ext cx="8839200" cy="3828900"/>
          </a:xfrm>
          <a:prstGeom prst="rect">
            <a:avLst/>
          </a:prstGeom>
        </p:spPr>
        <p:txBody>
          <a:bodyPr spcFirstLastPara="1" wrap="square" lIns="91425" tIns="91425" rIns="91425" bIns="91425" anchor="t" anchorCtr="0">
            <a:noAutofit/>
          </a:bodyPr>
          <a:lstStyle/>
          <a:p>
            <a:pPr marL="55562" marR="76200" lvl="0" indent="3175" rtl="0">
              <a:lnSpc>
                <a:spcPct val="100000"/>
              </a:lnSpc>
              <a:spcBef>
                <a:spcPts val="50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spcBef>
                <a:spcPts val="300"/>
              </a:spcBef>
              <a:spcAft>
                <a:spcPts val="0"/>
              </a:spcAft>
              <a:buClr>
                <a:schemeClr val="dk1"/>
              </a:buClr>
              <a:buSzPts val="1100"/>
              <a:buFont typeface="Arial"/>
              <a:buNone/>
            </a:pPr>
            <a:r>
              <a:rPr lang="en" sz="1800" b="1" dirty="0"/>
              <a:t>Nov–Feb</a:t>
            </a:r>
            <a:r>
              <a:rPr lang="en" sz="1800" dirty="0"/>
              <a:t> : Submit ACT approved accommodations in the TAA System</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STCs ensure that TAs, proctors, and monitors are appropriately assigned to testing groups for  ELPT and LEAP Connect testing</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Verify testing enrollment and order WorkKeys Accommodated materials online</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Deadline for submitting to College Board complete disability documentation for students with disabilities who will take a 2018 AP exam</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LASID Audit #4 - Data coordinators will review retirement/split IDs and make updates in applicable systems</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Audit of spring high school LEAP 2025 testers (TSDL)</a:t>
            </a:r>
            <a:endParaRPr sz="1800" dirty="0"/>
          </a:p>
          <a:p>
            <a:pPr marL="76200" marR="38100" lvl="0" indent="0" rtl="0">
              <a:spcBef>
                <a:spcPts val="300"/>
              </a:spcBef>
              <a:spcAft>
                <a:spcPts val="0"/>
              </a:spcAft>
              <a:buClr>
                <a:schemeClr val="dk1"/>
              </a:buClr>
              <a:buSzPts val="1100"/>
              <a:buFont typeface="Arial"/>
              <a:buNone/>
            </a:pPr>
            <a:r>
              <a:rPr lang="en" sz="1800" b="1" dirty="0"/>
              <a:t>Feb</a:t>
            </a:r>
            <a:r>
              <a:rPr lang="en" sz="1800" dirty="0"/>
              <a:t>: Deadline to submit class schedule corrections for high school LEAP 2025 testers</a:t>
            </a:r>
            <a:endParaRPr sz="1800" dirty="0"/>
          </a:p>
          <a:p>
            <a:pPr marL="76200" marR="38100" lvl="0" indent="0" rtl="0">
              <a:spcBef>
                <a:spcPts val="300"/>
              </a:spcBef>
              <a:spcAft>
                <a:spcPts val="0"/>
              </a:spcAft>
              <a:buClr>
                <a:schemeClr val="dk1"/>
              </a:buClr>
              <a:buSzPts val="1100"/>
              <a:buFont typeface="Arial"/>
              <a:buNone/>
            </a:pPr>
            <a:r>
              <a:rPr lang="en" sz="1800" b="1" dirty="0"/>
              <a:t>Late Feb</a:t>
            </a:r>
            <a:r>
              <a:rPr lang="en" sz="1800" dirty="0"/>
              <a:t>: Download ACT Match-No Match lists second release from FTP for distribution to STCs to ensure testing of all grade 12 students with no ACT score on record</a:t>
            </a:r>
            <a:endParaRPr sz="1800" dirty="0"/>
          </a:p>
          <a:p>
            <a:pPr marL="76200" marR="38100" lvl="0" indent="0" rtl="0">
              <a:lnSpc>
                <a:spcPct val="100000"/>
              </a:lnSpc>
              <a:spcBef>
                <a:spcPts val="300"/>
              </a:spcBef>
              <a:spcAft>
                <a:spcPts val="0"/>
              </a:spcAft>
              <a:buClr>
                <a:schemeClr val="dk1"/>
              </a:buClr>
              <a:buSzPts val="1100"/>
              <a:buFont typeface="Arial"/>
              <a:buNone/>
            </a:pPr>
            <a:endParaRPr sz="1800" b="1" dirty="0"/>
          </a:p>
          <a:p>
            <a:pPr marL="76200" marR="38100" lvl="0" indent="0" rtl="0">
              <a:lnSpc>
                <a:spcPct val="100000"/>
              </a:lnSpc>
              <a:spcBef>
                <a:spcPts val="300"/>
              </a:spcBef>
              <a:spcAft>
                <a:spcPts val="0"/>
              </a:spcAft>
              <a:buClr>
                <a:schemeClr val="dk1"/>
              </a:buClr>
              <a:buSzPts val="1100"/>
              <a:buFont typeface="Arial"/>
              <a:buNone/>
            </a:pPr>
            <a:endParaRPr sz="1800" b="1" dirty="0"/>
          </a:p>
          <a:p>
            <a:pPr marL="76200" marR="38100" lvl="0" indent="0" rtl="0">
              <a:lnSpc>
                <a:spcPct val="100000"/>
              </a:lnSpc>
              <a:spcBef>
                <a:spcPts val="300"/>
              </a:spcBef>
              <a:spcAft>
                <a:spcPts val="0"/>
              </a:spcAft>
              <a:buClr>
                <a:srgbClr val="000000"/>
              </a:buClr>
              <a:buSzPts val="1100"/>
              <a:buFont typeface="Arial"/>
              <a:buNone/>
            </a:pPr>
            <a:endParaRPr sz="1800"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solidFill>
                  <a:srgbClr val="000000"/>
                </a:solidFill>
              </a:rPr>
              <a:t>Upload Appeals</a:t>
            </a:r>
            <a:endParaRPr/>
          </a:p>
        </p:txBody>
      </p:sp>
      <p:sp>
        <p:nvSpPr>
          <p:cNvPr id="708" name="Shape 708"/>
          <p:cNvSpPr txBox="1">
            <a:spLocks noGrp="1"/>
          </p:cNvSpPr>
          <p:nvPr>
            <p:ph type="body" idx="1"/>
          </p:nvPr>
        </p:nvSpPr>
        <p:spPr>
          <a:xfrm>
            <a:off x="98475" y="880075"/>
            <a:ext cx="8839200" cy="35433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en" sz="1800">
                <a:solidFill>
                  <a:srgbClr val="000000"/>
                </a:solidFill>
              </a:rPr>
              <a:t>District Coordinators may also create new appeals in TIDE by using the Upload Appeals page to compose and upload a file in Excel or CSV format. This task is performed by following the same steps used to upload student test settings.</a:t>
            </a:r>
            <a:endParaRPr sz="1800">
              <a:solidFill>
                <a:srgbClr val="000000"/>
              </a:solidFill>
            </a:endParaRPr>
          </a:p>
          <a:p>
            <a:pPr marL="171450" lvl="0" indent="95250">
              <a:spcBef>
                <a:spcPts val="750"/>
              </a:spcBef>
              <a:spcAft>
                <a:spcPts val="0"/>
              </a:spcAft>
              <a:buNone/>
            </a:pPr>
            <a:endParaRPr/>
          </a:p>
        </p:txBody>
      </p:sp>
      <p:pic>
        <p:nvPicPr>
          <p:cNvPr id="709" name="Shape 709"/>
          <p:cNvPicPr preferRelativeResize="0"/>
          <p:nvPr/>
        </p:nvPicPr>
        <p:blipFill>
          <a:blip r:embed="rId3">
            <a:alphaModFix/>
          </a:blip>
          <a:stretch>
            <a:fillRect/>
          </a:stretch>
        </p:blipFill>
        <p:spPr>
          <a:xfrm>
            <a:off x="298150" y="1866900"/>
            <a:ext cx="2162950" cy="3000225"/>
          </a:xfrm>
          <a:prstGeom prst="rect">
            <a:avLst/>
          </a:prstGeom>
          <a:noFill/>
          <a:ln>
            <a:noFill/>
          </a:ln>
        </p:spPr>
      </p:pic>
      <p:pic>
        <p:nvPicPr>
          <p:cNvPr id="710" name="Shape 710"/>
          <p:cNvPicPr preferRelativeResize="0"/>
          <p:nvPr/>
        </p:nvPicPr>
        <p:blipFill>
          <a:blip r:embed="rId4">
            <a:alphaModFix/>
          </a:blip>
          <a:stretch>
            <a:fillRect/>
          </a:stretch>
        </p:blipFill>
        <p:spPr>
          <a:xfrm>
            <a:off x="2624138" y="1995488"/>
            <a:ext cx="4810125" cy="20669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ELPT OTT</a:t>
            </a:r>
            <a:endParaRPr sz="3200"/>
          </a:p>
        </p:txBody>
      </p:sp>
      <p:sp>
        <p:nvSpPr>
          <p:cNvPr id="716" name="Shape 716"/>
          <p:cNvSpPr txBox="1">
            <a:spLocks noGrp="1"/>
          </p:cNvSpPr>
          <p:nvPr>
            <p:ph type="body" idx="1"/>
          </p:nvPr>
        </p:nvSpPr>
        <p:spPr>
          <a:xfrm>
            <a:off x="457200" y="1041175"/>
            <a:ext cx="8229600" cy="37344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SzPts val="1800"/>
              <a:buChar char="•"/>
            </a:pPr>
            <a:r>
              <a:rPr lang="en" sz="1800" dirty="0"/>
              <a:t>The ELPT Online Tools Training and </a:t>
            </a:r>
            <a:r>
              <a:rPr lang="en" sz="1800" u="sng" dirty="0">
                <a:solidFill>
                  <a:schemeClr val="hlink"/>
                </a:solidFill>
                <a:hlinkClick r:id="rId3"/>
              </a:rPr>
              <a:t>TA User Guide</a:t>
            </a:r>
            <a:r>
              <a:rPr lang="en" sz="1800" dirty="0"/>
              <a:t> are now available.</a:t>
            </a:r>
            <a:endParaRPr sz="1800" dirty="0"/>
          </a:p>
          <a:p>
            <a:pPr marL="457200" lvl="0" indent="-342900" rtl="0">
              <a:lnSpc>
                <a:spcPct val="115000"/>
              </a:lnSpc>
              <a:spcBef>
                <a:spcPts val="0"/>
              </a:spcBef>
              <a:spcAft>
                <a:spcPts val="0"/>
              </a:spcAft>
              <a:buSzPts val="1800"/>
              <a:buChar char="•"/>
            </a:pPr>
            <a:r>
              <a:rPr lang="en" sz="1800" dirty="0"/>
              <a:t>The</a:t>
            </a:r>
            <a:r>
              <a:rPr lang="en" sz="1800" u="sng" dirty="0">
                <a:solidFill>
                  <a:schemeClr val="hlink"/>
                </a:solidFill>
                <a:hlinkClick r:id="rId4"/>
              </a:rPr>
              <a:t> Student Online Tools Training</a:t>
            </a:r>
            <a:r>
              <a:rPr lang="en" sz="1800" dirty="0"/>
              <a:t> can be accessed </a:t>
            </a:r>
            <a:r>
              <a:rPr lang="en" sz="1800" dirty="0" smtClean="0"/>
              <a:t>using </a:t>
            </a:r>
            <a:r>
              <a:rPr lang="en" sz="1800" u="sng" dirty="0" smtClean="0">
                <a:solidFill>
                  <a:schemeClr val="hlink"/>
                </a:solidFill>
                <a:hlinkClick r:id="rId5"/>
              </a:rPr>
              <a:t>supported </a:t>
            </a:r>
            <a:r>
              <a:rPr lang="en" sz="1800" u="sng" dirty="0">
                <a:solidFill>
                  <a:schemeClr val="hlink"/>
                </a:solidFill>
                <a:hlinkClick r:id="rId5"/>
              </a:rPr>
              <a:t>web browsers</a:t>
            </a:r>
            <a:r>
              <a:rPr lang="en" sz="1800" dirty="0"/>
              <a:t> or the Louisiana Secure Browser.</a:t>
            </a:r>
            <a:endParaRPr sz="1800" dirty="0"/>
          </a:p>
          <a:p>
            <a:pPr marL="457200" lvl="0" indent="-342900" rtl="0">
              <a:lnSpc>
                <a:spcPct val="115000"/>
              </a:lnSpc>
              <a:spcBef>
                <a:spcPts val="0"/>
              </a:spcBef>
              <a:spcAft>
                <a:spcPts val="0"/>
              </a:spcAft>
              <a:buSzPts val="1800"/>
              <a:buChar char="•"/>
            </a:pPr>
            <a:r>
              <a:rPr lang="en" sz="1800" dirty="0"/>
              <a:t>The</a:t>
            </a:r>
            <a:r>
              <a:rPr lang="en" sz="1800" u="sng" dirty="0">
                <a:solidFill>
                  <a:schemeClr val="hlink"/>
                </a:solidFill>
                <a:hlinkClick r:id="rId6"/>
              </a:rPr>
              <a:t> TA Online Tools Training Administration</a:t>
            </a:r>
            <a:r>
              <a:rPr lang="en" sz="1800" dirty="0"/>
              <a:t> site can be accessed using </a:t>
            </a:r>
            <a:r>
              <a:rPr lang="en" sz="1800" u="sng" dirty="0">
                <a:solidFill>
                  <a:schemeClr val="hlink"/>
                </a:solidFill>
                <a:hlinkClick r:id="rId5"/>
              </a:rPr>
              <a:t>supported web browsers</a:t>
            </a:r>
            <a:r>
              <a:rPr lang="en" sz="1800" dirty="0"/>
              <a:t>.</a:t>
            </a:r>
            <a:endParaRPr sz="1800" dirty="0"/>
          </a:p>
          <a:p>
            <a:pPr marL="457200" lvl="0" indent="-342900" rtl="0">
              <a:lnSpc>
                <a:spcPct val="115000"/>
              </a:lnSpc>
              <a:spcBef>
                <a:spcPts val="0"/>
              </a:spcBef>
              <a:spcAft>
                <a:spcPts val="0"/>
              </a:spcAft>
              <a:buSzPts val="1800"/>
              <a:buChar char="•"/>
            </a:pPr>
            <a:r>
              <a:rPr lang="en" sz="1800" dirty="0"/>
              <a:t>Students should take the appropriate Online Tools Training for their grade prior to taking the ELPT Summative Assessment so they become familiar with the structure of the test and the item types. For more information on administering the Online Tools Training, see the </a:t>
            </a:r>
            <a:r>
              <a:rPr lang="en" sz="1800" u="sng" dirty="0">
                <a:solidFill>
                  <a:schemeClr val="hlink"/>
                </a:solidFill>
                <a:hlinkClick r:id="rId3"/>
              </a:rPr>
              <a:t>TA User Guide</a:t>
            </a:r>
            <a:r>
              <a:rPr lang="en" sz="1800" dirty="0"/>
              <a:t>.</a:t>
            </a:r>
            <a:endParaRPr sz="1800" dirty="0"/>
          </a:p>
          <a:p>
            <a:pPr marL="457200" lvl="0" indent="-342900" rtl="0">
              <a:lnSpc>
                <a:spcPct val="115000"/>
              </a:lnSpc>
              <a:spcBef>
                <a:spcPts val="0"/>
              </a:spcBef>
              <a:spcAft>
                <a:spcPts val="0"/>
              </a:spcAft>
              <a:buSzPts val="1800"/>
              <a:buChar char="•"/>
            </a:pPr>
            <a:r>
              <a:rPr lang="en" sz="1800" dirty="0"/>
              <a:t>Google Chrome site settings must be set to “allow” microphones for the speaking function of the OTT to work.</a:t>
            </a:r>
            <a:endParaRPr sz="1800" dirty="0"/>
          </a:p>
          <a:p>
            <a:pPr marL="0" lvl="0" indent="0" rtl="0">
              <a:lnSpc>
                <a:spcPct val="115000"/>
              </a:lnSpc>
              <a:spcBef>
                <a:spcPts val="0"/>
              </a:spcBef>
              <a:spcAft>
                <a:spcPts val="0"/>
              </a:spcAft>
              <a:buNone/>
            </a:pPr>
            <a:endParaRPr sz="1800" dirty="0"/>
          </a:p>
          <a:p>
            <a:pPr marL="342900" lvl="0" indent="1079500">
              <a:spcBef>
                <a:spcPts val="640"/>
              </a:spcBef>
              <a:spcAft>
                <a:spcPts val="0"/>
              </a:spcAft>
              <a:buNone/>
            </a:pP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333333"/>
                </a:solidFill>
              </a:rPr>
              <a:t>Training Modules</a:t>
            </a:r>
            <a:endParaRPr sz="3200"/>
          </a:p>
        </p:txBody>
      </p:sp>
      <p:sp>
        <p:nvSpPr>
          <p:cNvPr id="722" name="Shape 722"/>
          <p:cNvSpPr txBox="1">
            <a:spLocks noGrp="1"/>
          </p:cNvSpPr>
          <p:nvPr>
            <p:ph type="body" idx="1"/>
          </p:nvPr>
        </p:nvSpPr>
        <p:spPr>
          <a:xfrm>
            <a:off x="67850" y="1063375"/>
            <a:ext cx="8929800" cy="3686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following trainings modules are available in the </a:t>
            </a:r>
            <a:r>
              <a:rPr lang="en" sz="1800" u="sng">
                <a:solidFill>
                  <a:schemeClr val="hlink"/>
                </a:solidFill>
                <a:hlinkClick r:id="rId3"/>
              </a:rPr>
              <a:t>Webinars and Trainings</a:t>
            </a:r>
            <a:r>
              <a:rPr lang="en" sz="1800"/>
              <a:t> section of the ELPT portal:</a:t>
            </a:r>
            <a:endParaRPr sz="1800"/>
          </a:p>
          <a:p>
            <a:pPr marL="457200" lvl="0" indent="-342900" rtl="0">
              <a:spcBef>
                <a:spcPts val="640"/>
              </a:spcBef>
              <a:spcAft>
                <a:spcPts val="0"/>
              </a:spcAft>
              <a:buSzPts val="1800"/>
              <a:buChar char="•"/>
            </a:pPr>
            <a:r>
              <a:rPr lang="en" sz="1800"/>
              <a:t>Technology Requirements for Online Testing</a:t>
            </a:r>
            <a:endParaRPr sz="1800"/>
          </a:p>
          <a:p>
            <a:pPr marL="457200" lvl="0" indent="-342900" rtl="0">
              <a:spcBef>
                <a:spcPts val="0"/>
              </a:spcBef>
              <a:spcAft>
                <a:spcPts val="0"/>
              </a:spcAft>
              <a:buSzPts val="1800"/>
              <a:buChar char="•"/>
            </a:pPr>
            <a:r>
              <a:rPr lang="en" sz="1800"/>
              <a:t>Test Delivery System-Online Test Administration</a:t>
            </a:r>
            <a:endParaRPr sz="1800"/>
          </a:p>
          <a:p>
            <a:pPr marL="457200" lvl="0" indent="-342900" rtl="0">
              <a:spcBef>
                <a:spcPts val="0"/>
              </a:spcBef>
              <a:spcAft>
                <a:spcPts val="0"/>
              </a:spcAft>
              <a:buSzPts val="1800"/>
              <a:buChar char="•"/>
            </a:pPr>
            <a:r>
              <a:rPr lang="en" sz="1800"/>
              <a:t>Data Entry Interface-Paper Test Administration</a:t>
            </a:r>
            <a:endParaRPr sz="1800"/>
          </a:p>
          <a:p>
            <a:pPr marL="457200" lvl="0" indent="-342900" rtl="0">
              <a:spcBef>
                <a:spcPts val="0"/>
              </a:spcBef>
              <a:spcAft>
                <a:spcPts val="0"/>
              </a:spcAft>
              <a:buSzPts val="1800"/>
              <a:buChar char="•"/>
            </a:pPr>
            <a:r>
              <a:rPr lang="en" sz="1800"/>
              <a:t>Participation Reports</a:t>
            </a:r>
            <a:endParaRPr sz="1800"/>
          </a:p>
          <a:p>
            <a:pPr marL="457200" lvl="0" indent="-342900" rtl="0">
              <a:spcBef>
                <a:spcPts val="0"/>
              </a:spcBef>
              <a:spcAft>
                <a:spcPts val="0"/>
              </a:spcAft>
              <a:buSzPts val="1800"/>
              <a:buChar char="•"/>
            </a:pPr>
            <a:r>
              <a:rPr lang="en" sz="1800"/>
              <a:t>Online Reporting System</a:t>
            </a:r>
            <a:endParaRPr sz="1800"/>
          </a:p>
          <a:p>
            <a:pPr marL="457200" lvl="0" indent="-342900">
              <a:spcBef>
                <a:spcPts val="0"/>
              </a:spcBef>
              <a:spcAft>
                <a:spcPts val="0"/>
              </a:spcAft>
              <a:buSzPts val="1800"/>
              <a:buChar char="•"/>
            </a:pPr>
            <a:r>
              <a:rPr lang="en" sz="1800"/>
              <a:t>Test Information Delivery Engine (TIDE)</a:t>
            </a:r>
            <a:endParaRPr sz="1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t>ELPT Webinar</a:t>
            </a:r>
            <a:endParaRPr sz="3200"/>
          </a:p>
        </p:txBody>
      </p:sp>
      <p:sp>
        <p:nvSpPr>
          <p:cNvPr id="728" name="Shape 7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The LDOE hosted a webinar for EL teachers and specialists on the English Language Proficiency Test (</a:t>
            </a:r>
            <a:r>
              <a:rPr lang="en" sz="1800">
                <a:solidFill>
                  <a:srgbClr val="00B7AF"/>
                </a:solidFill>
              </a:rPr>
              <a:t>ELPT</a:t>
            </a:r>
            <a:r>
              <a:rPr lang="en" sz="1800">
                <a:solidFill>
                  <a:srgbClr val="000000"/>
                </a:solidFill>
              </a:rPr>
              <a:t>)</a:t>
            </a:r>
            <a:r>
              <a:rPr lang="en" sz="1800"/>
              <a:t>. Information included:</a:t>
            </a:r>
            <a:endParaRPr sz="1800"/>
          </a:p>
          <a:p>
            <a:pPr marL="457200" lvl="0" indent="-342900" rtl="0">
              <a:spcBef>
                <a:spcPts val="0"/>
              </a:spcBef>
              <a:spcAft>
                <a:spcPts val="0"/>
              </a:spcAft>
              <a:buSzPts val="1800"/>
              <a:buChar char="•"/>
            </a:pPr>
            <a:r>
              <a:rPr lang="en" sz="1800"/>
              <a:t>a summary of presentations from the September and November collaborations and</a:t>
            </a:r>
            <a:endParaRPr sz="1800"/>
          </a:p>
          <a:p>
            <a:pPr marL="457200" lvl="0" indent="-342900" rtl="0">
              <a:spcBef>
                <a:spcPts val="0"/>
              </a:spcBef>
              <a:spcAft>
                <a:spcPts val="0"/>
              </a:spcAft>
              <a:buSzPts val="1800"/>
              <a:buChar char="•"/>
            </a:pPr>
            <a:r>
              <a:rPr lang="en" sz="1800"/>
              <a:t>information on the assessment guide and administration.</a:t>
            </a:r>
            <a:endParaRPr sz="1800"/>
          </a:p>
          <a:p>
            <a:pPr marL="0" lvl="0" indent="0" rtl="0">
              <a:spcBef>
                <a:spcPts val="0"/>
              </a:spcBef>
              <a:spcAft>
                <a:spcPts val="0"/>
              </a:spcAft>
              <a:buNone/>
            </a:pPr>
            <a:endParaRPr sz="1800"/>
          </a:p>
          <a:p>
            <a:pPr marL="0" lvl="0" indent="0" rtl="0">
              <a:spcBef>
                <a:spcPts val="0"/>
              </a:spcBef>
              <a:spcAft>
                <a:spcPts val="0"/>
              </a:spcAft>
              <a:buNone/>
            </a:pPr>
            <a:r>
              <a:rPr lang="en" sz="1800"/>
              <a:t>The presentation and recording will be uploaded to the</a:t>
            </a:r>
            <a:r>
              <a:rPr lang="en" sz="1800">
                <a:hlinkClick r:id="rId3"/>
              </a:rPr>
              <a:t> </a:t>
            </a:r>
            <a:r>
              <a:rPr lang="en" sz="1800" u="sng">
                <a:solidFill>
                  <a:schemeClr val="hlink"/>
                </a:solidFill>
                <a:hlinkClick r:id="rId3"/>
              </a:rPr>
              <a:t>Assessment Library</a:t>
            </a:r>
            <a:r>
              <a:rPr lang="en" sz="1800"/>
              <a:t>,</a:t>
            </a:r>
            <a:r>
              <a:rPr lang="en" sz="1800">
                <a:hlinkClick r:id="rId4"/>
              </a:rPr>
              <a:t> </a:t>
            </a:r>
            <a:r>
              <a:rPr lang="en" sz="1800" u="sng">
                <a:solidFill>
                  <a:schemeClr val="hlink"/>
                </a:solidFill>
                <a:hlinkClick r:id="rId4"/>
              </a:rPr>
              <a:t>Assessment Guidance Library</a:t>
            </a:r>
            <a:r>
              <a:rPr lang="en" sz="1800"/>
              <a:t>, and</a:t>
            </a:r>
            <a:r>
              <a:rPr lang="en" sz="1800">
                <a:hlinkClick r:id="rId5"/>
              </a:rPr>
              <a:t> </a:t>
            </a:r>
            <a:r>
              <a:rPr lang="en" sz="1800" u="sng">
                <a:solidFill>
                  <a:schemeClr val="hlink"/>
                </a:solidFill>
                <a:hlinkClick r:id="rId5"/>
              </a:rPr>
              <a:t>LDOE English Learners</a:t>
            </a:r>
            <a:r>
              <a:rPr lang="en" sz="1800"/>
              <a:t> pages. </a:t>
            </a:r>
            <a:endParaRPr sz="1800"/>
          </a:p>
          <a:p>
            <a:pPr marL="171450" lvl="0" indent="95250">
              <a:spcBef>
                <a:spcPts val="75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dirty="0">
                <a:solidFill>
                  <a:srgbClr val="333333"/>
                </a:solidFill>
                <a:sym typeface="Calibri"/>
              </a:rPr>
              <a:t>ELPT Resources</a:t>
            </a:r>
            <a:endParaRPr sz="3200" dirty="0"/>
          </a:p>
        </p:txBody>
      </p:sp>
      <p:graphicFrame>
        <p:nvGraphicFramePr>
          <p:cNvPr id="735" name="Shape 735"/>
          <p:cNvGraphicFramePr/>
          <p:nvPr>
            <p:extLst>
              <p:ext uri="{D42A27DB-BD31-4B8C-83A1-F6EECF244321}">
                <p14:modId xmlns:p14="http://schemas.microsoft.com/office/powerpoint/2010/main" val="721274782"/>
              </p:ext>
            </p:extLst>
          </p:nvPr>
        </p:nvGraphicFramePr>
        <p:xfrm>
          <a:off x="250240" y="1139492"/>
          <a:ext cx="8643527" cy="3565980"/>
        </p:xfrm>
        <a:graphic>
          <a:graphicData uri="http://schemas.openxmlformats.org/drawingml/2006/table">
            <a:tbl>
              <a:tblPr>
                <a:noFill/>
                <a:tableStyleId>{99A288D8-A44F-4FF7-BA25-79E8510495C6}</a:tableStyleId>
              </a:tblPr>
              <a:tblGrid>
                <a:gridCol w="2481266"/>
                <a:gridCol w="6162261"/>
              </a:tblGrid>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3"/>
                        </a:rPr>
                        <a:t>ELPT Achievement Level Descriptors</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1800" dirty="0">
                          <a:solidFill>
                            <a:schemeClr val="dk1"/>
                          </a:solidFill>
                          <a:latin typeface="Calibri" panose="020F0502020204030204" pitchFamily="34" charset="0"/>
                          <a:ea typeface="Calibri"/>
                          <a:cs typeface="Calibri"/>
                          <a:sym typeface="Calibri"/>
                        </a:rPr>
                        <a:t>guide to the achievement levels for each grade and domain </a:t>
                      </a:r>
                      <a:endParaRPr sz="1800" dirty="0">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4"/>
                        </a:rPr>
                        <a:t>ELPT Assessment Guide</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1800" dirty="0">
                          <a:solidFill>
                            <a:schemeClr val="dk1"/>
                          </a:solidFill>
                          <a:latin typeface="Calibri" panose="020F0502020204030204" pitchFamily="34" charset="0"/>
                          <a:ea typeface="Calibri"/>
                          <a:cs typeface="Calibri"/>
                          <a:sym typeface="Calibri"/>
                        </a:rPr>
                        <a:t>overview of assessment design, rubrics, alignment, and more </a:t>
                      </a:r>
                      <a:endParaRPr sz="1800" dirty="0">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US" sz="1800" dirty="0" smtClean="0">
                          <a:latin typeface="Calibri" panose="020F0502020204030204" pitchFamily="34" charset="0"/>
                          <a:ea typeface="Calibri"/>
                          <a:cs typeface="Calibri"/>
                          <a:sym typeface="Calibri"/>
                          <a:hlinkClick r:id="rId5"/>
                        </a:rPr>
                        <a:t>ELPT Assessment Guide Webinar</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1800" dirty="0" smtClean="0">
                          <a:latin typeface="Calibri" panose="020F0502020204030204" pitchFamily="34" charset="0"/>
                        </a:rPr>
                        <a:t>ELPT Teacher Training presentation</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US" sz="1800" u="sng" dirty="0" smtClean="0">
                          <a:solidFill>
                            <a:schemeClr val="hlink"/>
                          </a:solidFill>
                          <a:latin typeface="Calibri" panose="020F0502020204030204" pitchFamily="34" charset="0"/>
                          <a:hlinkClick r:id="rId6"/>
                        </a:rPr>
                        <a:t>ELPT DTC Training</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chemeClr val="dk1"/>
                        </a:buClr>
                        <a:buSzPts val="2100"/>
                        <a:buFont typeface="Arial"/>
                        <a:buNone/>
                      </a:pPr>
                      <a:r>
                        <a:rPr lang="en-US" sz="1800" dirty="0" smtClean="0">
                          <a:latin typeface="Calibri" panose="020F0502020204030204" pitchFamily="34" charset="0"/>
                        </a:rPr>
                        <a:t>training on ELPT administration for test coordinators</a:t>
                      </a: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7"/>
                        </a:rPr>
                        <a:t>ELPT FAQ</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1800" dirty="0">
                          <a:solidFill>
                            <a:schemeClr val="dk1"/>
                          </a:solidFill>
                          <a:latin typeface="Calibri" panose="020F0502020204030204" pitchFamily="34" charset="0"/>
                          <a:ea typeface="Calibri"/>
                          <a:cs typeface="Calibri"/>
                          <a:sym typeface="Calibri"/>
                        </a:rPr>
                        <a:t>list of Frequently Asked Questions for teachers and administrators </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b="0" i="0" u="sng" strike="noStrike" cap="none" dirty="0" smtClean="0">
                          <a:solidFill>
                            <a:schemeClr val="hlink"/>
                          </a:solidFill>
                          <a:latin typeface="Calibri" panose="020F0502020204030204" pitchFamily="34" charset="0"/>
                          <a:ea typeface="Calibri"/>
                          <a:cs typeface="Calibri"/>
                          <a:sym typeface="Calibri"/>
                          <a:hlinkClick r:id="rId8"/>
                        </a:rPr>
                        <a:t>ELPT Porta</a:t>
                      </a:r>
                      <a:r>
                        <a:rPr lang="en" sz="1800" b="0" i="0" u="sng" strike="noStrike" cap="none" dirty="0" smtClean="0">
                          <a:solidFill>
                            <a:schemeClr val="hlink"/>
                          </a:solidFill>
                          <a:latin typeface="Calibri" panose="020F0502020204030204" pitchFamily="34" charset="0"/>
                          <a:ea typeface="Calibri"/>
                          <a:cs typeface="Calibri"/>
                          <a:sym typeface="Calibri"/>
                        </a:rPr>
                        <a:t>l</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1800" dirty="0" smtClean="0">
                          <a:solidFill>
                            <a:schemeClr val="dk1"/>
                          </a:solidFill>
                          <a:latin typeface="Calibri" panose="020F0502020204030204" pitchFamily="34" charset="0"/>
                          <a:ea typeface="Calibri"/>
                          <a:cs typeface="Calibri"/>
                          <a:sym typeface="Calibri"/>
                        </a:rPr>
                        <a:t>Administrative</a:t>
                      </a:r>
                      <a:r>
                        <a:rPr lang="en-US" sz="1800" baseline="0" dirty="0" smtClean="0">
                          <a:solidFill>
                            <a:schemeClr val="dk1"/>
                          </a:solidFill>
                          <a:latin typeface="Calibri" panose="020F0502020204030204" pitchFamily="34" charset="0"/>
                          <a:ea typeface="Calibri"/>
                          <a:cs typeface="Calibri"/>
                          <a:sym typeface="Calibri"/>
                        </a:rPr>
                        <a:t> portal for </a:t>
                      </a:r>
                      <a:r>
                        <a:rPr lang="en-US" sz="1800" dirty="0" smtClean="0">
                          <a:solidFill>
                            <a:schemeClr val="dk1"/>
                          </a:solidFill>
                          <a:latin typeface="Calibri" panose="020F0502020204030204" pitchFamily="34" charset="0"/>
                          <a:ea typeface="Calibri"/>
                          <a:cs typeface="Calibri"/>
                          <a:sym typeface="Calibri"/>
                        </a:rPr>
                        <a:t>ELPT</a:t>
                      </a:r>
                      <a:r>
                        <a:rPr lang="en-US" sz="1800" baseline="0" dirty="0" smtClean="0">
                          <a:solidFill>
                            <a:schemeClr val="dk1"/>
                          </a:solidFill>
                          <a:latin typeface="Calibri" panose="020F0502020204030204" pitchFamily="34" charset="0"/>
                          <a:ea typeface="Calibri"/>
                          <a:cs typeface="Calibri"/>
                          <a:sym typeface="Calibri"/>
                        </a:rPr>
                        <a:t> </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3200" dirty="0"/>
              <a:t>ELPT Resources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430688218"/>
              </p:ext>
            </p:extLst>
          </p:nvPr>
        </p:nvGraphicFramePr>
        <p:xfrm>
          <a:off x="250240" y="1157978"/>
          <a:ext cx="8643527" cy="3565980"/>
        </p:xfrm>
        <a:graphic>
          <a:graphicData uri="http://schemas.openxmlformats.org/drawingml/2006/table">
            <a:tbl>
              <a:tblPr>
                <a:noFill/>
                <a:tableStyleId>{99A288D8-A44F-4FF7-BA25-79E8510495C6}</a:tableStyleId>
              </a:tblPr>
              <a:tblGrid>
                <a:gridCol w="2481266"/>
                <a:gridCol w="6162261"/>
              </a:tblGrid>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2"/>
                        </a:rPr>
                        <a:t>ELPT OTT</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1800" dirty="0">
                          <a:solidFill>
                            <a:schemeClr val="dk1"/>
                          </a:solidFill>
                          <a:latin typeface="Calibri" panose="020F0502020204030204" pitchFamily="34" charset="0"/>
                          <a:ea typeface="Calibri"/>
                          <a:cs typeface="Calibri"/>
                          <a:sym typeface="Calibri"/>
                        </a:rPr>
                        <a:t>access to the online testing platform for students/teachers to practice using the system</a:t>
                      </a:r>
                      <a:endParaRPr sz="1800" dirty="0">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US" sz="1800" u="sng" dirty="0" smtClean="0">
                          <a:solidFill>
                            <a:schemeClr val="hlink"/>
                          </a:solidFill>
                          <a:latin typeface="Calibri" panose="020F0502020204030204" pitchFamily="34" charset="0"/>
                          <a:hlinkClick r:id="rId3"/>
                        </a:rPr>
                        <a:t>ELPT TA Training</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1800" dirty="0" smtClean="0">
                          <a:solidFill>
                            <a:schemeClr val="dk1"/>
                          </a:solidFill>
                          <a:latin typeface="Calibri" panose="020F0502020204030204" pitchFamily="34" charset="0"/>
                          <a:ea typeface="Calibri"/>
                          <a:cs typeface="Calibri"/>
                          <a:sym typeface="Calibri"/>
                        </a:rPr>
                        <a:t>training for</a:t>
                      </a:r>
                      <a:r>
                        <a:rPr lang="en-US" sz="1800" baseline="0" dirty="0" smtClean="0">
                          <a:solidFill>
                            <a:schemeClr val="dk1"/>
                          </a:solidFill>
                          <a:latin typeface="Calibri" panose="020F0502020204030204" pitchFamily="34" charset="0"/>
                          <a:ea typeface="Calibri"/>
                          <a:cs typeface="Calibri"/>
                          <a:sym typeface="Calibri"/>
                        </a:rPr>
                        <a:t> test administrators and test coordinators on the role of the TA</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4"/>
                        </a:rPr>
                        <a:t>English Learners Library</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1800" dirty="0">
                          <a:solidFill>
                            <a:schemeClr val="dk1"/>
                          </a:solidFill>
                          <a:latin typeface="Calibri" panose="020F0502020204030204" pitchFamily="34" charset="0"/>
                          <a:ea typeface="Calibri"/>
                          <a:cs typeface="Calibri"/>
                          <a:sym typeface="Calibri"/>
                        </a:rPr>
                        <a:t>LDOE website for English Learner Specialists/Teachers </a:t>
                      </a:r>
                      <a:endParaRPr sz="1800" dirty="0">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5"/>
                        </a:rPr>
                        <a:t>Parent Guide to ELPT</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1800" dirty="0">
                          <a:solidFill>
                            <a:schemeClr val="dk1"/>
                          </a:solidFill>
                          <a:latin typeface="Calibri" panose="020F0502020204030204" pitchFamily="34" charset="0"/>
                          <a:ea typeface="Calibri"/>
                          <a:cs typeface="Calibri"/>
                          <a:sym typeface="Calibri"/>
                        </a:rPr>
                        <a:t>two-page document outlining the ELPT that is also available in </a:t>
                      </a:r>
                      <a:r>
                        <a:rPr lang="en" sz="1800" u="sng" dirty="0">
                          <a:solidFill>
                            <a:schemeClr val="hlink"/>
                          </a:solidFill>
                          <a:latin typeface="Calibri" panose="020F0502020204030204" pitchFamily="34" charset="0"/>
                          <a:ea typeface="Calibri"/>
                          <a:cs typeface="Calibri"/>
                          <a:sym typeface="Calibri"/>
                          <a:hlinkClick r:id="rId6"/>
                        </a:rPr>
                        <a:t>Arabic</a:t>
                      </a:r>
                      <a:r>
                        <a:rPr lang="en" sz="1800" dirty="0">
                          <a:solidFill>
                            <a:schemeClr val="dk1"/>
                          </a:solidFill>
                          <a:latin typeface="Calibri" panose="020F0502020204030204" pitchFamily="34" charset="0"/>
                          <a:ea typeface="Calibri"/>
                          <a:cs typeface="Calibri"/>
                          <a:sym typeface="Calibri"/>
                        </a:rPr>
                        <a:t>, </a:t>
                      </a:r>
                      <a:r>
                        <a:rPr lang="en" sz="1800" u="sng" dirty="0">
                          <a:solidFill>
                            <a:schemeClr val="hlink"/>
                          </a:solidFill>
                          <a:latin typeface="Calibri" panose="020F0502020204030204" pitchFamily="34" charset="0"/>
                          <a:ea typeface="Calibri"/>
                          <a:cs typeface="Calibri"/>
                          <a:sym typeface="Calibri"/>
                          <a:hlinkClick r:id="rId7"/>
                        </a:rPr>
                        <a:t>Spanish</a:t>
                      </a:r>
                      <a:r>
                        <a:rPr lang="en" sz="1800" dirty="0">
                          <a:solidFill>
                            <a:schemeClr val="dk1"/>
                          </a:solidFill>
                          <a:latin typeface="Calibri" panose="020F0502020204030204" pitchFamily="34" charset="0"/>
                          <a:ea typeface="Calibri"/>
                          <a:cs typeface="Calibri"/>
                          <a:sym typeface="Calibri"/>
                        </a:rPr>
                        <a:t>, and </a:t>
                      </a:r>
                      <a:r>
                        <a:rPr lang="en" sz="1800" u="sng" dirty="0">
                          <a:solidFill>
                            <a:schemeClr val="hlink"/>
                          </a:solidFill>
                          <a:latin typeface="Calibri" panose="020F0502020204030204" pitchFamily="34" charset="0"/>
                          <a:ea typeface="Calibri"/>
                          <a:cs typeface="Calibri"/>
                          <a:sym typeface="Calibri"/>
                          <a:hlinkClick r:id="rId8"/>
                        </a:rPr>
                        <a:t>Vietnamese</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a:solidFill>
                            <a:schemeClr val="hlink"/>
                          </a:solidFill>
                          <a:latin typeface="Calibri" panose="020F0502020204030204" pitchFamily="34" charset="0"/>
                          <a:ea typeface="Calibri"/>
                          <a:cs typeface="Calibri"/>
                          <a:sym typeface="Calibri"/>
                          <a:hlinkClick r:id="rId9"/>
                        </a:rPr>
                        <a:t>TA User Guide</a:t>
                      </a:r>
                      <a:endParaRPr sz="18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1800" dirty="0">
                          <a:solidFill>
                            <a:schemeClr val="dk1"/>
                          </a:solidFill>
                          <a:latin typeface="Calibri" panose="020F0502020204030204" pitchFamily="34" charset="0"/>
                          <a:ea typeface="Calibri"/>
                          <a:cs typeface="Calibri"/>
                          <a:sym typeface="Calibri"/>
                        </a:rPr>
                        <a:t>guide for ELPT Test Administrators</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r h="322408">
                <a:tc>
                  <a:txBody>
                    <a:bodyPr/>
                    <a:lstStyle/>
                    <a:p>
                      <a:pPr marL="0" lvl="0" indent="0" rtl="0">
                        <a:lnSpc>
                          <a:spcPct val="100000"/>
                        </a:lnSpc>
                        <a:spcBef>
                          <a:spcPts val="0"/>
                        </a:spcBef>
                        <a:spcAft>
                          <a:spcPts val="0"/>
                        </a:spcAft>
                        <a:buClr>
                          <a:schemeClr val="dk1"/>
                        </a:buClr>
                        <a:buSzPts val="2100"/>
                        <a:buFont typeface="Arial"/>
                        <a:buNone/>
                      </a:pPr>
                      <a:r>
                        <a:rPr lang="en" sz="1800" u="sng" dirty="0">
                          <a:solidFill>
                            <a:schemeClr val="hlink"/>
                          </a:solidFill>
                          <a:latin typeface="Calibri" panose="020F0502020204030204" pitchFamily="34" charset="0"/>
                          <a:ea typeface="Calibri"/>
                          <a:cs typeface="Calibri"/>
                          <a:sym typeface="Calibri"/>
                          <a:hlinkClick r:id="rId10"/>
                        </a:rPr>
                        <a:t>TIDE User Guide</a:t>
                      </a:r>
                      <a:endParaRPr sz="18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1800" dirty="0">
                          <a:solidFill>
                            <a:schemeClr val="dk1"/>
                          </a:solidFill>
                          <a:latin typeface="Calibri" panose="020F0502020204030204" pitchFamily="34" charset="0"/>
                          <a:ea typeface="Calibri"/>
                          <a:cs typeface="Calibri"/>
                          <a:sym typeface="Calibri"/>
                        </a:rPr>
                        <a:t>guide for the ELPT TIDE system</a:t>
                      </a:r>
                      <a:endParaRPr sz="1800" dirty="0">
                        <a:solidFill>
                          <a:schemeClr val="dk1"/>
                        </a:solidFill>
                        <a:latin typeface="Calibri" panose="020F0502020204030204" pitchFamily="34" charset="0"/>
                        <a:ea typeface="Calibri"/>
                        <a:cs typeface="Calibri"/>
                        <a:sym typeface="Calibri"/>
                      </a:endParaRPr>
                    </a:p>
                  </a:txBody>
                  <a:tcPr marL="91425" marR="91425" marT="91425" marB="91425" anchor="ctr"/>
                </a:tc>
              </a:tr>
            </a:tbl>
          </a:graphicData>
        </a:graphic>
      </p:graphicFrame>
    </p:spTree>
    <p:extLst>
      <p:ext uri="{BB962C8B-B14F-4D97-AF65-F5344CB8AC3E}">
        <p14:creationId xmlns:p14="http://schemas.microsoft.com/office/powerpoint/2010/main" val="19057439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Technical Assistance Protocol</a:t>
            </a:r>
            <a:endParaRPr dirty="0"/>
          </a:p>
        </p:txBody>
      </p:sp>
      <p:sp>
        <p:nvSpPr>
          <p:cNvPr id="741" name="Shape 741"/>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ELPT Technical </a:t>
            </a:r>
            <a:r>
              <a:rPr lang="en" sz="1800" u="sng">
                <a:solidFill>
                  <a:schemeClr val="hlink"/>
                </a:solidFill>
                <a:hlinkClick r:id="rId3"/>
              </a:rPr>
              <a:t>A</a:t>
            </a:r>
            <a:r>
              <a:rPr lang="en" sz="1800" b="0" i="0" u="sng" strike="noStrike" cap="none">
                <a:solidFill>
                  <a:schemeClr val="hlink"/>
                </a:solidFill>
                <a:latin typeface="Calibri"/>
                <a:ea typeface="Calibri"/>
                <a:cs typeface="Calibri"/>
                <a:sym typeface="Calibri"/>
                <a:hlinkClick r:id="rId3"/>
              </a:rPr>
              <a:t>ssistance </a:t>
            </a:r>
            <a:r>
              <a:rPr lang="en" sz="1800" u="sng">
                <a:solidFill>
                  <a:schemeClr val="hlink"/>
                </a:solidFill>
                <a:hlinkClick r:id="rId3"/>
              </a:rPr>
              <a:t>P</a:t>
            </a:r>
            <a:r>
              <a:rPr lang="en" sz="1800" b="0" i="0" u="sng" strike="noStrike" cap="none">
                <a:solidFill>
                  <a:schemeClr val="hlink"/>
                </a:solidFill>
                <a:latin typeface="Calibri"/>
                <a:ea typeface="Calibri"/>
                <a:cs typeface="Calibri"/>
                <a:sym typeface="Calibri"/>
                <a:hlinkClick r:id="rId3"/>
              </a:rPr>
              <a:t>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7" marR="0" lvl="0" indent="5699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742" name="Shape 742"/>
          <p:cNvSpPr txBox="1"/>
          <p:nvPr/>
        </p:nvSpPr>
        <p:spPr>
          <a:xfrm>
            <a:off x="159024" y="3546525"/>
            <a:ext cx="4027800" cy="1360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800"/>
              <a:buFont typeface="Calibri"/>
              <a:buNone/>
            </a:pPr>
            <a:r>
              <a:rPr lang="en" sz="1800" b="1" dirty="0">
                <a:solidFill>
                  <a:schemeClr val="dk1"/>
                </a:solidFill>
                <a:latin typeface="Calibri"/>
                <a:ea typeface="Calibri"/>
                <a:cs typeface="Calibri"/>
                <a:sym typeface="Calibri"/>
              </a:rPr>
              <a:t>AIR Contact Info</a:t>
            </a:r>
            <a:endParaRPr dirty="0">
              <a:solidFill>
                <a:schemeClr val="dk1"/>
              </a:solidFill>
            </a:endParaRPr>
          </a:p>
          <a:p>
            <a:pPr marL="0" lvl="0" indent="0" rtl="0">
              <a:spcBef>
                <a:spcPts val="0"/>
              </a:spcBef>
              <a:spcAft>
                <a:spcPts val="0"/>
              </a:spcAft>
              <a:buClr>
                <a:schemeClr val="dk1"/>
              </a:buClr>
              <a:buSzPts val="1800"/>
              <a:buFont typeface="Calibri"/>
              <a:buNone/>
            </a:pPr>
            <a:r>
              <a:rPr lang="en" sz="1800" dirty="0">
                <a:solidFill>
                  <a:schemeClr val="dk1"/>
                </a:solidFill>
                <a:latin typeface="Calibri"/>
                <a:ea typeface="Calibri"/>
                <a:cs typeface="Calibri"/>
                <a:sym typeface="Calibri"/>
              </a:rPr>
              <a:t>7:00 AM – 7:00 PM</a:t>
            </a:r>
            <a:endParaRPr dirty="0">
              <a:solidFill>
                <a:schemeClr val="dk1"/>
              </a:solidFill>
            </a:endParaRPr>
          </a:p>
          <a:p>
            <a:pPr marL="0" lvl="0" indent="0" rtl="0">
              <a:spcBef>
                <a:spcPts val="0"/>
              </a:spcBef>
              <a:spcAft>
                <a:spcPts val="0"/>
              </a:spcAft>
              <a:buClr>
                <a:schemeClr val="dk1"/>
              </a:buClr>
              <a:buSzPts val="1800"/>
              <a:buFont typeface="Calibri"/>
              <a:buNone/>
            </a:pPr>
            <a:r>
              <a:rPr lang="en" sz="1800" dirty="0">
                <a:solidFill>
                  <a:schemeClr val="dk1"/>
                </a:solidFill>
                <a:latin typeface="Calibri"/>
                <a:ea typeface="Calibri"/>
                <a:cs typeface="Calibri"/>
                <a:sym typeface="Calibri"/>
              </a:rPr>
              <a:t>1-866-758-0231  </a:t>
            </a:r>
            <a:endParaRPr dirty="0">
              <a:solidFill>
                <a:schemeClr val="dk1"/>
              </a:solidFill>
            </a:endParaRPr>
          </a:p>
          <a:p>
            <a:pPr marL="0" lvl="0" indent="0" rtl="0">
              <a:spcBef>
                <a:spcPts val="0"/>
              </a:spcBef>
              <a:spcAft>
                <a:spcPts val="0"/>
              </a:spcAft>
              <a:buClr>
                <a:schemeClr val="dk1"/>
              </a:buClr>
              <a:buSzPts val="1800"/>
              <a:buFont typeface="Calibri"/>
              <a:buNone/>
            </a:pPr>
            <a:r>
              <a:rPr lang="en" sz="1800" dirty="0">
                <a:solidFill>
                  <a:schemeClr val="dk1"/>
                </a:solidFill>
                <a:latin typeface="Calibri"/>
                <a:ea typeface="Calibri"/>
                <a:cs typeface="Calibri"/>
                <a:sym typeface="Calibri"/>
              </a:rPr>
              <a:t>laelpthelpdesk@air.org  </a:t>
            </a:r>
            <a:endParaRPr dirty="0">
              <a:solidFill>
                <a:schemeClr val="dk1"/>
              </a:solidFill>
            </a:endParaRPr>
          </a:p>
          <a:p>
            <a:pPr marL="0" lvl="0" indent="0" rtl="0">
              <a:spcBef>
                <a:spcPts val="0"/>
              </a:spcBef>
              <a:spcAft>
                <a:spcPts val="0"/>
              </a:spcAft>
              <a:buClr>
                <a:schemeClr val="dk1"/>
              </a:buClr>
              <a:buSzPts val="1800"/>
              <a:buFont typeface="Calibri"/>
              <a:buNone/>
            </a:pPr>
            <a:r>
              <a:rPr lang="en" sz="1800" dirty="0">
                <a:solidFill>
                  <a:schemeClr val="dk1"/>
                </a:solidFill>
                <a:latin typeface="Calibri"/>
                <a:ea typeface="Calibri"/>
                <a:cs typeface="Calibri"/>
                <a:sym typeface="Calibri"/>
              </a:rPr>
              <a:t>Chat:</a:t>
            </a:r>
            <a:r>
              <a:rPr lang="en" sz="1800" u="sng" dirty="0">
                <a:solidFill>
                  <a:srgbClr val="3D9BBA"/>
                </a:solidFill>
                <a:latin typeface="Calibri"/>
                <a:ea typeface="Calibri"/>
                <a:cs typeface="Calibri"/>
                <a:sym typeface="Calibri"/>
                <a:hlinkClick r:id="rId4"/>
              </a:rPr>
              <a:t> http://la.portal.airast.org/chat/</a:t>
            </a:r>
            <a:endParaRPr dirty="0">
              <a:solidFill>
                <a:schemeClr val="dk1"/>
              </a:solidFill>
            </a:endParaRPr>
          </a:p>
          <a:p>
            <a:pPr marL="0" marR="0" lvl="0" indent="0" algn="ctr" rtl="0">
              <a:lnSpc>
                <a:spcPct val="115000"/>
              </a:lnSpc>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743" name="Shape 743"/>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pic>
        <p:nvPicPr>
          <p:cNvPr id="744" name="Shape 744"/>
          <p:cNvPicPr preferRelativeResize="0"/>
          <p:nvPr/>
        </p:nvPicPr>
        <p:blipFill>
          <a:blip r:embed="rId5">
            <a:alphaModFix/>
          </a:blip>
          <a:stretch>
            <a:fillRect/>
          </a:stretch>
        </p:blipFill>
        <p:spPr>
          <a:xfrm>
            <a:off x="2106375" y="2176200"/>
            <a:ext cx="4622100" cy="20354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pic>
        <p:nvPicPr>
          <p:cNvPr id="749" name="Shape 74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50" name="Shape 75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LAA 1 and LEAP Connect</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Shape 755"/>
          <p:cNvSpPr txBox="1">
            <a:spLocks noGrp="1"/>
          </p:cNvSpPr>
          <p:nvPr>
            <p:ph type="title"/>
          </p:nvPr>
        </p:nvSpPr>
        <p:spPr>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Key Dates</a:t>
            </a:r>
            <a:endParaRPr/>
          </a:p>
        </p:txBody>
      </p:sp>
      <p:graphicFrame>
        <p:nvGraphicFramePr>
          <p:cNvPr id="756" name="Shape 756"/>
          <p:cNvGraphicFramePr/>
          <p:nvPr>
            <p:extLst>
              <p:ext uri="{D42A27DB-BD31-4B8C-83A1-F6EECF244321}">
                <p14:modId xmlns:p14="http://schemas.microsoft.com/office/powerpoint/2010/main" val="4254335992"/>
              </p:ext>
            </p:extLst>
          </p:nvPr>
        </p:nvGraphicFramePr>
        <p:xfrm>
          <a:off x="1142829" y="1092576"/>
          <a:ext cx="6858350" cy="3706128"/>
        </p:xfrm>
        <a:graphic>
          <a:graphicData uri="http://schemas.openxmlformats.org/drawingml/2006/table">
            <a:tbl>
              <a:tblPr>
                <a:noFill/>
                <a:tableStyleId>{550B7DFD-53BE-4B00-8ACB-4A4A0EB727C4}</a:tableStyleId>
              </a:tblPr>
              <a:tblGrid>
                <a:gridCol w="3169025"/>
                <a:gridCol w="3689325"/>
              </a:tblGrid>
              <a:tr h="228600">
                <a:tc>
                  <a:txBody>
                    <a:bodyPr/>
                    <a:lstStyle/>
                    <a:p>
                      <a:pPr marL="0" marR="0" lvl="0" indent="0" algn="l" rtl="0">
                        <a:lnSpc>
                          <a:spcPct val="115000"/>
                        </a:lnSpc>
                        <a:spcBef>
                          <a:spcPts val="0"/>
                        </a:spcBef>
                        <a:spcAft>
                          <a:spcPts val="0"/>
                        </a:spcAft>
                        <a:buNone/>
                      </a:pPr>
                      <a:r>
                        <a:rPr lang="en" sz="1600" b="1" dirty="0">
                          <a:latin typeface="Calibri"/>
                          <a:ea typeface="Calibri"/>
                          <a:cs typeface="Calibri"/>
                          <a:sym typeface="Calibri"/>
                        </a:rPr>
                        <a:t>Testing Window</a:t>
                      </a:r>
                      <a:endParaRPr sz="1600" b="1"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lvl="0" indent="0" rtl="0">
                        <a:lnSpc>
                          <a:spcPct val="115000"/>
                        </a:lnSpc>
                        <a:spcBef>
                          <a:spcPts val="0"/>
                        </a:spcBef>
                        <a:spcAft>
                          <a:spcPts val="0"/>
                        </a:spcAft>
                        <a:buNone/>
                      </a:pPr>
                      <a:r>
                        <a:rPr lang="en" sz="1600" dirty="0">
                          <a:latin typeface="Calibri"/>
                          <a:ea typeface="Calibri"/>
                          <a:cs typeface="Calibri"/>
                          <a:sym typeface="Calibri"/>
                        </a:rPr>
                        <a:t>February 5 –</a:t>
                      </a:r>
                      <a:r>
                        <a:rPr lang="en" sz="1600" b="1" dirty="0">
                          <a:latin typeface="Calibri"/>
                          <a:ea typeface="Calibri"/>
                          <a:cs typeface="Calibri"/>
                          <a:sym typeface="Calibri"/>
                        </a:rPr>
                        <a:t> </a:t>
                      </a:r>
                      <a:r>
                        <a:rPr lang="en" sz="1600" dirty="0">
                          <a:latin typeface="Calibri"/>
                          <a:ea typeface="Calibri"/>
                          <a:cs typeface="Calibri"/>
                          <a:sym typeface="Calibri"/>
                        </a:rPr>
                        <a:t>March 16 </a:t>
                      </a:r>
                      <a:endParaRPr sz="1600"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a:latin typeface="Calibri"/>
                          <a:ea typeface="Calibri"/>
                          <a:cs typeface="Calibri"/>
                          <a:sym typeface="Calibri"/>
                        </a:rPr>
                        <a:t>OTT</a:t>
                      </a:r>
                      <a:endParaRPr sz="1600" b="1"/>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sz="1600" u="none" strike="noStrike" cap="none">
                          <a:latin typeface="Calibri"/>
                          <a:ea typeface="Calibri"/>
                          <a:cs typeface="Calibri"/>
                          <a:sym typeface="Calibri"/>
                        </a:rPr>
                        <a:t>Available Now</a:t>
                      </a:r>
                      <a:endParaRPr sz="160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None/>
                      </a:pPr>
                      <a:r>
                        <a:rPr lang="en" sz="1600" b="1">
                          <a:latin typeface="Calibri"/>
                          <a:ea typeface="Calibri"/>
                          <a:cs typeface="Calibri"/>
                          <a:sym typeface="Calibri"/>
                        </a:rPr>
                        <a:t>SRC</a:t>
                      </a:r>
                      <a:endParaRPr sz="1600" b="1"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None/>
                      </a:pPr>
                      <a:r>
                        <a:rPr lang="en" sz="1600" dirty="0">
                          <a:latin typeface="Calibri"/>
                          <a:ea typeface="Calibri"/>
                          <a:cs typeface="Calibri"/>
                          <a:sym typeface="Calibri"/>
                        </a:rPr>
                        <a:t>Available Now</a:t>
                      </a:r>
                      <a:endParaRPr sz="1600"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a:latin typeface="Calibri"/>
                          <a:ea typeface="Calibri"/>
                          <a:cs typeface="Calibri"/>
                          <a:sym typeface="Calibri"/>
                        </a:rPr>
                        <a:t>Manage Users</a:t>
                      </a:r>
                      <a:endParaRPr sz="1600" b="1"/>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None/>
                      </a:pPr>
                      <a:r>
                        <a:rPr lang="en-US" sz="1600" dirty="0" smtClean="0">
                          <a:latin typeface="Calibri"/>
                          <a:ea typeface="Calibri"/>
                          <a:cs typeface="Calibri"/>
                          <a:sym typeface="Calibri"/>
                        </a:rPr>
                        <a:t>Available Now</a:t>
                      </a:r>
                      <a:endParaRPr lang="en-US" sz="1600"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dirty="0">
                          <a:latin typeface="Calibri"/>
                          <a:ea typeface="Calibri"/>
                          <a:cs typeface="Calibri"/>
                          <a:sym typeface="Calibri"/>
                        </a:rPr>
                        <a:t>Test Setup</a:t>
                      </a:r>
                      <a:endParaRPr sz="1600" b="1"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lvl="0" indent="0" rtl="0">
                        <a:lnSpc>
                          <a:spcPct val="115000"/>
                        </a:lnSpc>
                        <a:spcBef>
                          <a:spcPts val="0"/>
                        </a:spcBef>
                        <a:spcAft>
                          <a:spcPts val="0"/>
                        </a:spcAft>
                        <a:buClr>
                          <a:srgbClr val="000000"/>
                        </a:buClr>
                        <a:buSzPts val="1800"/>
                        <a:buFont typeface="Calibri"/>
                        <a:buNone/>
                      </a:pPr>
                      <a:r>
                        <a:rPr lang="en" sz="1600">
                          <a:latin typeface="Calibri"/>
                          <a:ea typeface="Calibri"/>
                          <a:cs typeface="Calibri"/>
                          <a:sym typeface="Calibri"/>
                        </a:rPr>
                        <a:t>Available Now</a:t>
                      </a:r>
                      <a:endParaRPr sz="160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a:latin typeface="Calibri"/>
                          <a:ea typeface="Calibri"/>
                          <a:cs typeface="Calibri"/>
                          <a:sym typeface="Calibri"/>
                        </a:rPr>
                        <a:t>Manuals posted</a:t>
                      </a:r>
                      <a:endParaRPr sz="1600" b="1"/>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lvl="0" indent="0" rtl="0">
                        <a:lnSpc>
                          <a:spcPct val="115000"/>
                        </a:lnSpc>
                        <a:spcBef>
                          <a:spcPts val="0"/>
                        </a:spcBef>
                        <a:spcAft>
                          <a:spcPts val="0"/>
                        </a:spcAft>
                        <a:buClr>
                          <a:srgbClr val="000000"/>
                        </a:buClr>
                        <a:buSzPts val="1800"/>
                        <a:buFont typeface="Calibri"/>
                        <a:buNone/>
                      </a:pPr>
                      <a:r>
                        <a:rPr lang="en" sz="1600">
                          <a:latin typeface="Calibri"/>
                          <a:ea typeface="Calibri"/>
                          <a:cs typeface="Calibri"/>
                          <a:sym typeface="Calibri"/>
                        </a:rPr>
                        <a:t>Available Now</a:t>
                      </a:r>
                      <a:endParaRPr sz="160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a:latin typeface="Calibri"/>
                          <a:ea typeface="Calibri"/>
                          <a:cs typeface="Calibri"/>
                          <a:sym typeface="Calibri"/>
                        </a:rPr>
                        <a:t>Receipt of Materials</a:t>
                      </a:r>
                      <a:endParaRPr sz="1600" b="1"/>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sz="1600" u="none" strike="noStrike" cap="none">
                          <a:latin typeface="Calibri"/>
                          <a:ea typeface="Calibri"/>
                          <a:cs typeface="Calibri"/>
                          <a:sym typeface="Calibri"/>
                        </a:rPr>
                        <a:t>January 26</a:t>
                      </a:r>
                      <a:endParaRPr sz="160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r h="228600">
                <a:tc>
                  <a:txBody>
                    <a:bodyPr/>
                    <a:lstStyle/>
                    <a:p>
                      <a:pPr marL="0" marR="0" lvl="0" indent="0" algn="l" rtl="0">
                        <a:lnSpc>
                          <a:spcPct val="115000"/>
                        </a:lnSpc>
                        <a:spcBef>
                          <a:spcPts val="0"/>
                        </a:spcBef>
                        <a:spcAft>
                          <a:spcPts val="0"/>
                        </a:spcAft>
                        <a:buClr>
                          <a:srgbClr val="000000"/>
                        </a:buClr>
                        <a:buSzPts val="1800"/>
                        <a:buFont typeface="Calibri"/>
                        <a:buNone/>
                      </a:pPr>
                      <a:r>
                        <a:rPr lang="en" sz="1600" b="1" u="none" strike="noStrike" cap="none">
                          <a:latin typeface="Calibri"/>
                          <a:ea typeface="Calibri"/>
                          <a:cs typeface="Calibri"/>
                          <a:sym typeface="Calibri"/>
                        </a:rPr>
                        <a:t>Additional Materials Window</a:t>
                      </a:r>
                      <a:endParaRPr sz="1600" b="1"/>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sz="1600" u="none" strike="noStrike" cap="none" dirty="0">
                          <a:latin typeface="Calibri"/>
                          <a:ea typeface="Calibri"/>
                          <a:cs typeface="Calibri"/>
                          <a:sym typeface="Calibri"/>
                        </a:rPr>
                        <a:t>January 29 - March 15</a:t>
                      </a:r>
                      <a:endParaRPr sz="1600" dirty="0"/>
                    </a:p>
                  </a:txBody>
                  <a:tcPr marL="68575" marR="68575" marT="91425" marB="91425">
                    <a:lnL w="12650" cap="flat" cmpd="sng">
                      <a:solidFill>
                        <a:srgbClr val="000000"/>
                      </a:solidFill>
                      <a:prstDash val="solid"/>
                      <a:round/>
                      <a:headEnd type="none" w="med" len="med"/>
                      <a:tailEnd type="none" w="med" len="med"/>
                    </a:lnL>
                    <a:lnR w="12650" cap="flat" cmpd="sng">
                      <a:solidFill>
                        <a:srgbClr val="000000"/>
                      </a:solidFill>
                      <a:prstDash val="solid"/>
                      <a:round/>
                      <a:headEnd type="none" w="med" len="med"/>
                      <a:tailEnd type="none" w="med" len="med"/>
                    </a:lnR>
                    <a:lnT w="12650" cap="flat" cmpd="sng">
                      <a:solidFill>
                        <a:srgbClr val="000000"/>
                      </a:solidFill>
                      <a:prstDash val="solid"/>
                      <a:round/>
                      <a:headEnd type="none" w="med" len="med"/>
                      <a:tailEnd type="none" w="med" len="med"/>
                    </a:lnT>
                    <a:lnB w="12650" cap="flat" cmpd="sng">
                      <a:solidFill>
                        <a:srgbClr val="000000"/>
                      </a:solidFill>
                      <a:prstDash val="solid"/>
                      <a:round/>
                      <a:headEnd type="none" w="med" len="med"/>
                      <a:tailEnd type="none" w="med" len="med"/>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LAA 1 </a:t>
            </a:r>
            <a:r>
              <a:rPr lang="en" sz="3200" dirty="0" smtClean="0"/>
              <a:t>TCM Alerts</a:t>
            </a:r>
            <a:endParaRPr sz="3200" dirty="0"/>
          </a:p>
        </p:txBody>
      </p:sp>
      <p:sp>
        <p:nvSpPr>
          <p:cNvPr id="802" name="Shape 802"/>
          <p:cNvSpPr txBox="1">
            <a:spLocks noGrp="1"/>
          </p:cNvSpPr>
          <p:nvPr>
            <p:ph type="body" idx="1"/>
          </p:nvPr>
        </p:nvSpPr>
        <p:spPr>
          <a:xfrm>
            <a:off x="-303072" y="887752"/>
            <a:ext cx="9447072" cy="3394500"/>
          </a:xfrm>
          <a:prstGeom prst="rect">
            <a:avLst/>
          </a:prstGeom>
        </p:spPr>
        <p:txBody>
          <a:bodyPr spcFirstLastPara="1" wrap="square" lIns="91425" tIns="91425" rIns="91425" bIns="91425" anchor="t" anchorCtr="0">
            <a:noAutofit/>
          </a:bodyPr>
          <a:lstStyle/>
          <a:p>
            <a:pPr marL="342900" lvl="0" indent="0" rtl="0">
              <a:spcBef>
                <a:spcPts val="0"/>
              </a:spcBef>
              <a:spcAft>
                <a:spcPts val="0"/>
              </a:spcAft>
              <a:buNone/>
            </a:pPr>
            <a:r>
              <a:rPr lang="en" sz="1600" b="1" dirty="0"/>
              <a:t>LAA 1 </a:t>
            </a:r>
            <a:r>
              <a:rPr lang="en" sz="1600" b="1" dirty="0" smtClean="0"/>
              <a:t>Program</a:t>
            </a:r>
            <a:r>
              <a:rPr lang="en" sz="1600" dirty="0"/>
              <a:t/>
            </a:r>
            <a:br>
              <a:rPr lang="en" sz="1600" dirty="0"/>
            </a:br>
            <a:r>
              <a:rPr lang="en" sz="1600" dirty="0"/>
              <a:t>LEAP Alternate Assessment, Level 1 (LAA 1), is an assessment for students with significant cognitive disabilities in grades 4, 8, and 11 who will not participate in general statewide assessments. The LAA 1 assesses students in Science only.</a:t>
            </a:r>
            <a:endParaRPr sz="1600" dirty="0"/>
          </a:p>
          <a:p>
            <a:pPr marL="342900" lvl="0" indent="0" rtl="0">
              <a:spcBef>
                <a:spcPts val="0"/>
              </a:spcBef>
              <a:spcAft>
                <a:spcPts val="0"/>
              </a:spcAft>
              <a:buNone/>
            </a:pPr>
            <a:endParaRPr lang="en" sz="1100" b="1" dirty="0" smtClean="0"/>
          </a:p>
          <a:p>
            <a:pPr marL="342900" lvl="0" indent="0" rtl="0">
              <a:spcBef>
                <a:spcPts val="0"/>
              </a:spcBef>
              <a:spcAft>
                <a:spcPts val="0"/>
              </a:spcAft>
              <a:buNone/>
            </a:pPr>
            <a:r>
              <a:rPr lang="en" sz="1600" b="1" dirty="0" smtClean="0"/>
              <a:t>Security Numbers</a:t>
            </a:r>
            <a:r>
              <a:rPr lang="en" sz="1600" b="1" dirty="0"/>
              <a:t/>
            </a:r>
            <a:br>
              <a:rPr lang="en" sz="1600" b="1" dirty="0"/>
            </a:br>
            <a:r>
              <a:rPr lang="en" sz="1600" dirty="0"/>
              <a:t>All Administrator Booklets, Student Booklets, response documents, and Task Descriptions have security numbers. The security numbers, located on the back covers alongside the bar codes, are used to inventory and track secure materials.</a:t>
            </a:r>
            <a:endParaRPr sz="1600" dirty="0"/>
          </a:p>
          <a:p>
            <a:pPr marL="342900" lvl="0" indent="0" rtl="0">
              <a:spcBef>
                <a:spcPts val="0"/>
              </a:spcBef>
              <a:spcAft>
                <a:spcPts val="0"/>
              </a:spcAft>
              <a:buNone/>
            </a:pPr>
            <a:endParaRPr lang="en" sz="1100" b="1" dirty="0" smtClean="0"/>
          </a:p>
          <a:p>
            <a:pPr marL="342900" lvl="0" indent="0" rtl="0">
              <a:spcBef>
                <a:spcPts val="0"/>
              </a:spcBef>
              <a:spcAft>
                <a:spcPts val="0"/>
              </a:spcAft>
              <a:buNone/>
            </a:pPr>
            <a:r>
              <a:rPr lang="en" sz="1600" b="1" dirty="0" smtClean="0"/>
              <a:t>Administration </a:t>
            </a:r>
            <a:r>
              <a:rPr lang="en" sz="1600" b="1" dirty="0"/>
              <a:t>of </a:t>
            </a:r>
            <a:r>
              <a:rPr lang="en" sz="1600" b="1" dirty="0" smtClean="0"/>
              <a:t>Tasks</a:t>
            </a:r>
            <a:r>
              <a:rPr lang="en" sz="1600" b="1" dirty="0"/>
              <a:t/>
            </a:r>
            <a:br>
              <a:rPr lang="en" sz="1600" b="1" dirty="0"/>
            </a:br>
            <a:r>
              <a:rPr lang="en" sz="1600" dirty="0"/>
              <a:t>Students should have the opportunity to take all tasks. However, if after attempting at least </a:t>
            </a:r>
            <a:r>
              <a:rPr lang="en" sz="1600" b="1" u="sng" dirty="0"/>
              <a:t>five</a:t>
            </a:r>
            <a:r>
              <a:rPr lang="en" sz="1600" dirty="0"/>
              <a:t> tasks within a content area the student is unresponsive on all of the items resulting in a score of zero, the test administrator may stop testing. No scores should be marked on the response document for the remaining items. Note: If the student is unresponsive because he or she is having a bad day, the test administrator should try administering the test on another day.</a:t>
            </a:r>
            <a:endParaRPr sz="1600" dirty="0"/>
          </a:p>
        </p:txBody>
      </p:sp>
    </p:spTree>
    <p:extLst>
      <p:ext uri="{BB962C8B-B14F-4D97-AF65-F5344CB8AC3E}">
        <p14:creationId xmlns:p14="http://schemas.microsoft.com/office/powerpoint/2010/main" val="271419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February Assessment Checklist</a:t>
            </a:r>
            <a:endParaRPr/>
          </a:p>
        </p:txBody>
      </p:sp>
      <p:sp>
        <p:nvSpPr>
          <p:cNvPr id="283" name="Shape 283"/>
          <p:cNvSpPr txBox="1">
            <a:spLocks noGrp="1"/>
          </p:cNvSpPr>
          <p:nvPr>
            <p:ph type="body" idx="1"/>
          </p:nvPr>
        </p:nvSpPr>
        <p:spPr>
          <a:xfrm>
            <a:off x="152400" y="895350"/>
            <a:ext cx="8839200" cy="3828900"/>
          </a:xfrm>
          <a:prstGeom prst="rect">
            <a:avLst/>
          </a:prstGeom>
        </p:spPr>
        <p:txBody>
          <a:bodyPr spcFirstLastPara="1" wrap="square" lIns="91425" tIns="91425" rIns="91425" bIns="91425" anchor="t" anchorCtr="0">
            <a:noAutofit/>
          </a:bodyPr>
          <a:lstStyle/>
          <a:p>
            <a:pPr marL="76200" marR="38100" lvl="0" indent="0" rtl="0">
              <a:spcBef>
                <a:spcPts val="0"/>
              </a:spcBef>
              <a:spcAft>
                <a:spcPts val="0"/>
              </a:spcAft>
              <a:buClr>
                <a:schemeClr val="dk1"/>
              </a:buClr>
              <a:buSzPts val="1100"/>
              <a:buFont typeface="Arial"/>
              <a:buNone/>
            </a:pPr>
            <a:r>
              <a:rPr lang="en" sz="1800" b="1" dirty="0"/>
              <a:t>Feb 5-March 16</a:t>
            </a:r>
            <a:r>
              <a:rPr lang="en" sz="1800" dirty="0"/>
              <a:t>: Submit Late Consideration Form for ACT-approved accommodations on </a:t>
            </a:r>
            <a:r>
              <a:rPr lang="en" sz="1800" dirty="0" smtClean="0"/>
              <a:t> </a:t>
            </a:r>
          </a:p>
          <a:p>
            <a:pPr marL="76200" marR="38100" lvl="0" indent="0" rtl="0">
              <a:spcBef>
                <a:spcPts val="0"/>
              </a:spcBef>
              <a:spcAft>
                <a:spcPts val="0"/>
              </a:spcAft>
              <a:buClr>
                <a:schemeClr val="dk1"/>
              </a:buClr>
              <a:buSzPts val="1100"/>
              <a:buFont typeface="Arial"/>
              <a:buNone/>
            </a:pPr>
            <a:r>
              <a:rPr lang="en" sz="1800" dirty="0"/>
              <a:t> </a:t>
            </a:r>
            <a:r>
              <a:rPr lang="en" sz="1800" dirty="0" smtClean="0"/>
              <a:t>                             the ACT </a:t>
            </a:r>
            <a:r>
              <a:rPr lang="en" sz="1800" dirty="0"/>
              <a:t>for eligible examinees through TAA</a:t>
            </a:r>
            <a:endParaRPr sz="1800" dirty="0"/>
          </a:p>
          <a:p>
            <a:pPr marL="76200" marR="38100" lvl="0" indent="0" rtl="0">
              <a:spcBef>
                <a:spcPts val="0"/>
              </a:spcBef>
              <a:spcAft>
                <a:spcPts val="0"/>
              </a:spcAft>
              <a:buNone/>
            </a:pPr>
            <a:r>
              <a:rPr lang="en" sz="1800" b="1" dirty="0"/>
              <a:t>Feb 5-March 16</a:t>
            </a:r>
            <a:r>
              <a:rPr lang="en" sz="1800" dirty="0"/>
              <a:t>: All LEAP Connect and ELPT voids should be emailed to assessment@la.gov </a:t>
            </a:r>
            <a:endParaRPr lang="en" sz="1800" dirty="0" smtClean="0"/>
          </a:p>
          <a:p>
            <a:pPr marL="76200" marR="38100" lvl="0" indent="0" rtl="0">
              <a:spcBef>
                <a:spcPts val="0"/>
              </a:spcBef>
              <a:spcAft>
                <a:spcPts val="0"/>
              </a:spcAft>
              <a:buNone/>
            </a:pPr>
            <a:r>
              <a:rPr lang="en" sz="1800" dirty="0"/>
              <a:t> </a:t>
            </a:r>
            <a:r>
              <a:rPr lang="en" sz="1800" dirty="0" smtClean="0"/>
              <a:t>                             at </a:t>
            </a:r>
            <a:r>
              <a:rPr lang="en" sz="1800" dirty="0"/>
              <a:t>the end of the week.</a:t>
            </a:r>
            <a:endParaRPr sz="1800" dirty="0"/>
          </a:p>
          <a:p>
            <a:pPr marL="76200" marR="38100" lvl="0" indent="0" rtl="0">
              <a:spcBef>
                <a:spcPts val="0"/>
              </a:spcBef>
              <a:spcAft>
                <a:spcPts val="0"/>
              </a:spcAft>
              <a:buClr>
                <a:schemeClr val="dk1"/>
              </a:buClr>
              <a:buSzPts val="1100"/>
              <a:buFont typeface="Arial"/>
              <a:buNone/>
            </a:pPr>
            <a:r>
              <a:rPr lang="en" sz="1800" b="1" dirty="0"/>
              <a:t>Feb 9-March 14</a:t>
            </a:r>
            <a:r>
              <a:rPr lang="en" sz="1800" dirty="0"/>
              <a:t>: Add students and update student information in PearsonAccess</a:t>
            </a:r>
            <a:r>
              <a:rPr lang="en" sz="1800" baseline="30000" dirty="0"/>
              <a:t>next</a:t>
            </a:r>
            <a:r>
              <a:rPr lang="en" sz="1800" dirty="0"/>
              <a:t> and  </a:t>
            </a:r>
            <a:endParaRPr sz="1800" dirty="0"/>
          </a:p>
          <a:p>
            <a:pPr marL="76200" marR="38100" lvl="0" indent="0" rtl="0">
              <a:spcBef>
                <a:spcPts val="0"/>
              </a:spcBef>
              <a:spcAft>
                <a:spcPts val="0"/>
              </a:spcAft>
              <a:buClr>
                <a:schemeClr val="dk1"/>
              </a:buClr>
              <a:buSzPts val="1100"/>
              <a:buFont typeface="Arial"/>
              <a:buNone/>
            </a:pPr>
            <a:r>
              <a:rPr lang="en" sz="1800" dirty="0"/>
              <a:t>                               place additional orders for initial ACT test materials</a:t>
            </a:r>
            <a:endParaRPr sz="1800" dirty="0"/>
          </a:p>
          <a:p>
            <a:pPr marL="76200" marR="38100" lvl="0" indent="0" rtl="0">
              <a:spcBef>
                <a:spcPts val="0"/>
              </a:spcBef>
              <a:spcAft>
                <a:spcPts val="0"/>
              </a:spcAft>
              <a:buClr>
                <a:schemeClr val="dk1"/>
              </a:buClr>
              <a:buSzPts val="1100"/>
              <a:buFont typeface="Arial"/>
              <a:buNone/>
            </a:pPr>
            <a:r>
              <a:rPr lang="en" sz="1800" b="1" dirty="0"/>
              <a:t>Feb 16</a:t>
            </a:r>
            <a:r>
              <a:rPr lang="en" sz="1800" dirty="0"/>
              <a:t>: Request reconsideration of ACT-approved accommodations on the ACT in TAA</a:t>
            </a:r>
            <a:endParaRPr sz="1800" dirty="0"/>
          </a:p>
          <a:p>
            <a:pPr marL="76200" marR="38100" lvl="0" indent="0" rtl="0">
              <a:spcBef>
                <a:spcPts val="0"/>
              </a:spcBef>
              <a:spcAft>
                <a:spcPts val="0"/>
              </a:spcAft>
              <a:buNone/>
            </a:pPr>
            <a:r>
              <a:rPr lang="en" sz="1800" b="1" dirty="0"/>
              <a:t>Feb 19-Feb 23</a:t>
            </a:r>
            <a:r>
              <a:rPr lang="en" sz="1800" dirty="0"/>
              <a:t>:  Receive ACT and WorkKeys test materials for initial testing (if this shipping   </a:t>
            </a:r>
            <a:endParaRPr sz="1800" dirty="0"/>
          </a:p>
          <a:p>
            <a:pPr marL="76200" marR="38100" lvl="0" indent="0" rtl="0">
              <a:spcBef>
                <a:spcPts val="0"/>
              </a:spcBef>
              <a:spcAft>
                <a:spcPts val="0"/>
              </a:spcAft>
              <a:buClr>
                <a:schemeClr val="dk1"/>
              </a:buClr>
              <a:buSzPts val="1100"/>
              <a:buFont typeface="Arial"/>
              <a:buNone/>
            </a:pPr>
            <a:r>
              <a:rPr lang="en" sz="1800" dirty="0"/>
              <a:t>                             week was chosen)</a:t>
            </a:r>
            <a:endParaRPr sz="1800" dirty="0"/>
          </a:p>
          <a:p>
            <a:pPr marL="76200" marR="38100" lvl="0" indent="0" rtl="0">
              <a:spcBef>
                <a:spcPts val="0"/>
              </a:spcBef>
              <a:spcAft>
                <a:spcPts val="0"/>
              </a:spcAft>
              <a:buClr>
                <a:schemeClr val="dk1"/>
              </a:buClr>
              <a:buSzPts val="1100"/>
              <a:buFont typeface="Arial"/>
              <a:buNone/>
            </a:pPr>
            <a:r>
              <a:rPr lang="en" sz="1800" b="1" dirty="0"/>
              <a:t>Feb 20</a:t>
            </a:r>
            <a:r>
              <a:rPr lang="en" sz="1800" dirty="0"/>
              <a:t>: Attend Q&amp;A session about test administration for ACT and WorkKeys</a:t>
            </a:r>
            <a:endParaRPr sz="1800" dirty="0"/>
          </a:p>
          <a:p>
            <a:pPr marL="76200" marR="38100" lvl="0" indent="0" rtl="0">
              <a:spcBef>
                <a:spcPts val="0"/>
              </a:spcBef>
              <a:spcAft>
                <a:spcPts val="0"/>
              </a:spcAft>
              <a:buNone/>
            </a:pPr>
            <a:r>
              <a:rPr lang="en" sz="1800" b="1" dirty="0"/>
              <a:t>Feb 26-March 2</a:t>
            </a:r>
            <a:r>
              <a:rPr lang="en" sz="1800" dirty="0"/>
              <a:t>:  Receive ACT and WorkKeys test materials for initial testing (if this </a:t>
            </a:r>
            <a:endParaRPr lang="en" sz="1800" dirty="0" smtClean="0"/>
          </a:p>
          <a:p>
            <a:pPr marL="76200" marR="38100" lvl="0" indent="0" rtl="0">
              <a:spcBef>
                <a:spcPts val="0"/>
              </a:spcBef>
              <a:spcAft>
                <a:spcPts val="0"/>
              </a:spcAft>
              <a:buNone/>
            </a:pPr>
            <a:r>
              <a:rPr lang="en" sz="1800" dirty="0"/>
              <a:t> </a:t>
            </a:r>
            <a:r>
              <a:rPr lang="en" sz="1800" dirty="0" smtClean="0"/>
              <a:t>                              shipping week </a:t>
            </a:r>
            <a:r>
              <a:rPr lang="en" sz="1800" dirty="0"/>
              <a:t>was chosen)</a:t>
            </a:r>
            <a:endParaRPr sz="1800" dirty="0"/>
          </a:p>
          <a:p>
            <a:pPr marL="76200" marR="38100" lvl="0" indent="0" rtl="0">
              <a:lnSpc>
                <a:spcPct val="100000"/>
              </a:lnSpc>
              <a:spcBef>
                <a:spcPts val="0"/>
              </a:spcBef>
              <a:spcAft>
                <a:spcPts val="0"/>
              </a:spcAft>
              <a:buNone/>
            </a:pPr>
            <a:r>
              <a:rPr lang="en" sz="1800" b="1" dirty="0">
                <a:solidFill>
                  <a:srgbClr val="000000"/>
                </a:solidFill>
              </a:rPr>
              <a:t>Feb 27</a:t>
            </a:r>
            <a:r>
              <a:rPr lang="en" sz="1800" dirty="0">
                <a:solidFill>
                  <a:srgbClr val="000000"/>
                </a:solidFill>
              </a:rPr>
              <a:t>: ACT delivers standard time and accommodation(s) materials to LEAs/districts on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holiday break in March</a:t>
            </a:r>
            <a:endParaRPr sz="1800" dirty="0">
              <a:solidFill>
                <a:srgbClr val="000000"/>
              </a:solidFill>
            </a:endParaRPr>
          </a:p>
          <a:p>
            <a:pPr marL="76200" marR="38100" lvl="0" indent="0" rtl="0">
              <a:lnSpc>
                <a:spcPct val="100000"/>
              </a:lnSpc>
              <a:spcBef>
                <a:spcPts val="0"/>
              </a:spcBef>
              <a:spcAft>
                <a:spcPts val="0"/>
              </a:spcAft>
              <a:buNone/>
            </a:pPr>
            <a:endParaRPr sz="1800" dirty="0">
              <a:solidFill>
                <a:srgbClr val="000000"/>
              </a:solidFill>
            </a:endParaRPr>
          </a:p>
          <a:p>
            <a:pPr marL="230187" lvl="0" indent="976312">
              <a:lnSpc>
                <a:spcPct val="100000"/>
              </a:lnSpc>
              <a:spcBef>
                <a:spcPts val="0"/>
              </a:spcBef>
              <a:spcAft>
                <a:spcPts val="0"/>
              </a:spcAft>
              <a:buNone/>
            </a:pPr>
            <a:endParaRPr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0" y="-39951"/>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Connect Alerts</a:t>
            </a:r>
            <a:endParaRPr/>
          </a:p>
        </p:txBody>
      </p:sp>
      <p:sp>
        <p:nvSpPr>
          <p:cNvPr id="762" name="Shape 762"/>
          <p:cNvSpPr txBox="1">
            <a:spLocks noGrp="1"/>
          </p:cNvSpPr>
          <p:nvPr>
            <p:ph type="body" idx="1"/>
          </p:nvPr>
        </p:nvSpPr>
        <p:spPr>
          <a:xfrm>
            <a:off x="152400" y="1007662"/>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1" i="0" u="none" strike="noStrike" cap="none" dirty="0">
                <a:solidFill>
                  <a:srgbClr val="000000"/>
                </a:solidFill>
                <a:latin typeface="Calibri"/>
                <a:ea typeface="Calibri"/>
                <a:cs typeface="Calibri"/>
                <a:sym typeface="Calibri"/>
              </a:rPr>
              <a:t>Directions for Test Administration</a:t>
            </a:r>
            <a:endParaRPr dirty="0"/>
          </a:p>
          <a:p>
            <a:pPr marL="0" marR="0" lvl="0" indent="0" algn="l" rtl="0">
              <a:lnSpc>
                <a:spcPct val="100000"/>
              </a:lnSpc>
              <a:spcBef>
                <a:spcPts val="0"/>
              </a:spcBef>
              <a:spcAft>
                <a:spcPts val="0"/>
              </a:spcAft>
              <a:buClr>
                <a:schemeClr val="dk1"/>
              </a:buClr>
              <a:buSzPts val="2100"/>
              <a:buFont typeface="Arial"/>
              <a:buNone/>
            </a:pPr>
            <a:r>
              <a:rPr lang="en" sz="1600" b="0" i="0" u="none" strike="noStrike" cap="none" dirty="0">
                <a:solidFill>
                  <a:srgbClr val="000000"/>
                </a:solidFill>
                <a:latin typeface="Calibri"/>
                <a:ea typeface="Calibri"/>
                <a:cs typeface="Calibri"/>
                <a:sym typeface="Calibri"/>
              </a:rPr>
              <a:t>The Directions for Test Administration (</a:t>
            </a:r>
            <a:r>
              <a:rPr lang="en" sz="1600" dirty="0">
                <a:solidFill>
                  <a:srgbClr val="00B7AF"/>
                </a:solidFill>
              </a:rPr>
              <a:t>DTA</a:t>
            </a:r>
            <a:r>
              <a:rPr lang="en" sz="1600" b="0" i="0" u="none" strike="noStrike" cap="none" dirty="0">
                <a:solidFill>
                  <a:srgbClr val="000000"/>
                </a:solidFill>
                <a:latin typeface="Calibri"/>
                <a:ea typeface="Calibri"/>
                <a:cs typeface="Calibri"/>
                <a:sym typeface="Calibri"/>
              </a:rPr>
              <a:t>) provide the Test Administrator (</a:t>
            </a:r>
            <a:r>
              <a:rPr lang="en" sz="1600" dirty="0">
                <a:solidFill>
                  <a:srgbClr val="00B7AF"/>
                </a:solidFill>
              </a:rPr>
              <a:t>TA</a:t>
            </a:r>
            <a:r>
              <a:rPr lang="en" sz="1600" b="0" i="0" u="none" strike="noStrike" cap="none" dirty="0">
                <a:solidFill>
                  <a:srgbClr val="000000"/>
                </a:solidFill>
                <a:latin typeface="Calibri"/>
                <a:ea typeface="Calibri"/>
                <a:cs typeface="Calibri"/>
                <a:sym typeface="Calibri"/>
              </a:rPr>
              <a:t>) with specific instructions for administration of the particular test. Each DTA provides the exact wording of the items to be used by the TA, the materials needed in preparation of the test, and guidelines for how to present the items to the student.  Prior to testing, this must be reviewed in a controlled setting with the school test coordinator. After the review, the school test coordinator must collect the Directions for Test Administration and securely store until testing begins. After testing, these secure materials must be returned to DRC</a:t>
            </a:r>
            <a:r>
              <a:rPr lang="en" sz="1600" b="0" i="0" u="none" strike="noStrike" cap="none" dirty="0" smtClean="0">
                <a:solidFill>
                  <a:srgbClr val="000000"/>
                </a:solidFill>
                <a:latin typeface="Calibri"/>
                <a:ea typeface="Calibri"/>
                <a:cs typeface="Calibri"/>
                <a:sym typeface="Calibri"/>
              </a:rPr>
              <a:t>. Even if text to speech is used, the DTA </a:t>
            </a:r>
            <a:r>
              <a:rPr lang="en" sz="1600" b="1" i="0" u="none" strike="noStrike" cap="none" dirty="0" smtClean="0">
                <a:solidFill>
                  <a:srgbClr val="000000"/>
                </a:solidFill>
                <a:latin typeface="Calibri"/>
                <a:ea typeface="Calibri"/>
                <a:cs typeface="Calibri"/>
                <a:sym typeface="Calibri"/>
              </a:rPr>
              <a:t>MUST</a:t>
            </a:r>
            <a:r>
              <a:rPr lang="en" sz="1600" b="0" i="0" u="none" strike="noStrike" cap="none" dirty="0" smtClean="0">
                <a:solidFill>
                  <a:srgbClr val="000000"/>
                </a:solidFill>
                <a:latin typeface="Calibri"/>
                <a:ea typeface="Calibri"/>
                <a:cs typeface="Calibri"/>
                <a:sym typeface="Calibri"/>
              </a:rPr>
              <a:t> be used by the test administrator.</a:t>
            </a:r>
            <a:endParaRPr sz="1600" dirty="0"/>
          </a:p>
          <a:p>
            <a:pPr marL="0" marR="0" lvl="0" indent="0" algn="l" rtl="0">
              <a:lnSpc>
                <a:spcPct val="100000"/>
              </a:lnSpc>
              <a:spcBef>
                <a:spcPts val="0"/>
              </a:spcBef>
              <a:spcAft>
                <a:spcPts val="0"/>
              </a:spcAft>
              <a:buClr>
                <a:schemeClr val="dk1"/>
              </a:buClr>
              <a:buSzPts val="2100"/>
              <a:buFont typeface="Arial"/>
              <a:buNone/>
            </a:pP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1" i="0" u="none" strike="noStrike" cap="none" dirty="0">
                <a:solidFill>
                  <a:srgbClr val="000000"/>
                </a:solidFill>
                <a:latin typeface="Calibri"/>
                <a:ea typeface="Calibri"/>
                <a:cs typeface="Calibri"/>
                <a:sym typeface="Calibri"/>
              </a:rPr>
              <a:t>Verbal and Nonverbal Assessments for ELA Grades 3 and 4</a:t>
            </a:r>
            <a:endParaRPr dirty="0"/>
          </a:p>
          <a:p>
            <a:pPr marL="0" marR="0" lvl="0" indent="0" algn="l" rtl="0">
              <a:lnSpc>
                <a:spcPct val="100000"/>
              </a:lnSpc>
              <a:spcBef>
                <a:spcPts val="0"/>
              </a:spcBef>
              <a:spcAft>
                <a:spcPts val="0"/>
              </a:spcAft>
              <a:buClr>
                <a:schemeClr val="dk1"/>
              </a:buClr>
              <a:buSzPts val="2100"/>
              <a:buFont typeface="Arial"/>
              <a:buNone/>
            </a:pPr>
            <a:r>
              <a:rPr lang="en" sz="1600" dirty="0">
                <a:solidFill>
                  <a:srgbClr val="000000"/>
                </a:solidFill>
              </a:rPr>
              <a:t>Students in grades 3-4 will have a Foundational Reading section on the ELA assessment.  </a:t>
            </a:r>
            <a:r>
              <a:rPr lang="en" sz="1600" b="0" i="0" u="none" strike="noStrike" cap="none" dirty="0">
                <a:solidFill>
                  <a:srgbClr val="000000"/>
                </a:solidFill>
                <a:latin typeface="Calibri"/>
                <a:ea typeface="Calibri"/>
                <a:cs typeface="Calibri"/>
                <a:sym typeface="Calibri"/>
              </a:rPr>
              <a:t>eDIRECT test sessions will need to be </a:t>
            </a:r>
            <a:r>
              <a:rPr lang="en" sz="1600" u="sng" dirty="0">
                <a:solidFill>
                  <a:srgbClr val="000000"/>
                </a:solidFill>
              </a:rPr>
              <a:t>assigned</a:t>
            </a:r>
            <a:r>
              <a:rPr lang="en" sz="1600" dirty="0">
                <a:solidFill>
                  <a:srgbClr val="000000"/>
                </a:solidFill>
              </a:rPr>
              <a:t> </a:t>
            </a:r>
            <a:r>
              <a:rPr lang="en" sz="1600" b="0" i="0" u="none" strike="noStrike" cap="none" dirty="0">
                <a:solidFill>
                  <a:srgbClr val="000000"/>
                </a:solidFill>
                <a:latin typeface="Calibri"/>
                <a:ea typeface="Calibri"/>
                <a:cs typeface="Calibri"/>
                <a:sym typeface="Calibri"/>
              </a:rPr>
              <a:t>by </a:t>
            </a:r>
            <a:r>
              <a:rPr lang="en" sz="1600" b="0" i="0" u="sng" strike="noStrike" cap="none" dirty="0">
                <a:solidFill>
                  <a:srgbClr val="000000"/>
                </a:solidFill>
                <a:latin typeface="Calibri"/>
                <a:ea typeface="Calibri"/>
                <a:cs typeface="Calibri"/>
                <a:sym typeface="Calibri"/>
              </a:rPr>
              <a:t>students who are verbal or nonverbal</a:t>
            </a:r>
            <a:r>
              <a:rPr lang="en" sz="1600" b="0" i="0" u="none" strike="noStrike" cap="none" dirty="0">
                <a:solidFill>
                  <a:srgbClr val="000000"/>
                </a:solidFill>
                <a:latin typeface="Calibri"/>
                <a:ea typeface="Calibri"/>
                <a:cs typeface="Calibri"/>
                <a:sym typeface="Calibri"/>
              </a:rPr>
              <a:t>.  When creating test sessions, under the Assessment dropdown, select either the verbal or nonverbal assessments to ensure the group of </a:t>
            </a:r>
            <a:r>
              <a:rPr lang="en" sz="1600" b="0" i="0" u="sng" strike="noStrike" cap="none" dirty="0">
                <a:solidFill>
                  <a:srgbClr val="000000"/>
                </a:solidFill>
                <a:latin typeface="Calibri"/>
                <a:ea typeface="Calibri"/>
                <a:cs typeface="Calibri"/>
                <a:sym typeface="Calibri"/>
              </a:rPr>
              <a:t>students who are verbal or nonverbal receive th</a:t>
            </a:r>
            <a:r>
              <a:rPr lang="en" sz="1600" b="0" i="0" u="none" strike="noStrike" cap="none" dirty="0">
                <a:solidFill>
                  <a:srgbClr val="000000"/>
                </a:solidFill>
                <a:latin typeface="Calibri"/>
                <a:ea typeface="Calibri"/>
                <a:cs typeface="Calibri"/>
                <a:sym typeface="Calibri"/>
              </a:rPr>
              <a:t>e correct form. Students in grad</a:t>
            </a:r>
            <a:r>
              <a:rPr lang="en" sz="1600" dirty="0">
                <a:solidFill>
                  <a:srgbClr val="000000"/>
                </a:solidFill>
              </a:rPr>
              <a:t>es 5-8 do not have this section on the ELA test, so there isn’t two options for test setup for ELA.</a:t>
            </a:r>
            <a:endParaRPr sz="16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0" y="0"/>
            <a:ext cx="9144000" cy="104692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dirty="0">
                <a:solidFill>
                  <a:srgbClr val="333333"/>
                </a:solidFill>
                <a:latin typeface="Calibri"/>
                <a:ea typeface="Calibri"/>
                <a:cs typeface="Calibri"/>
                <a:sym typeface="Calibri"/>
              </a:rPr>
              <a:t>LEAP Connect Alerts</a:t>
            </a:r>
            <a:endParaRPr sz="3200" b="0" i="0" u="none" strike="noStrike" cap="none" dirty="0">
              <a:solidFill>
                <a:srgbClr val="333333"/>
              </a:solidFill>
              <a:latin typeface="Calibri"/>
              <a:ea typeface="Calibri"/>
              <a:cs typeface="Calibri"/>
              <a:sym typeface="Calibri"/>
            </a:endParaRPr>
          </a:p>
        </p:txBody>
      </p:sp>
      <p:sp>
        <p:nvSpPr>
          <p:cNvPr id="768" name="Shape 768"/>
          <p:cNvSpPr txBox="1">
            <a:spLocks noGrp="1"/>
          </p:cNvSpPr>
          <p:nvPr>
            <p:ph type="body" idx="1"/>
          </p:nvPr>
        </p:nvSpPr>
        <p:spPr>
          <a:xfrm>
            <a:off x="3" y="953963"/>
            <a:ext cx="9143997" cy="3652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chemeClr val="dk1"/>
              </a:buClr>
              <a:buSzPts val="2100"/>
              <a:buFont typeface="Arial"/>
              <a:buNone/>
            </a:pPr>
            <a:r>
              <a:rPr lang="en" sz="1600" b="1" i="0" u="none" strike="noStrike" cap="none" dirty="0">
                <a:solidFill>
                  <a:srgbClr val="000000"/>
                </a:solidFill>
                <a:sym typeface="Calibri"/>
              </a:rPr>
              <a:t>Student Response Check </a:t>
            </a:r>
            <a:r>
              <a:rPr lang="en" sz="1600" dirty="0">
                <a:solidFill>
                  <a:srgbClr val="000000"/>
                </a:solidFill>
              </a:rPr>
              <a:t>(</a:t>
            </a:r>
            <a:r>
              <a:rPr lang="en" sz="1600" dirty="0">
                <a:solidFill>
                  <a:srgbClr val="00B7AF"/>
                </a:solidFill>
              </a:rPr>
              <a:t>SRC</a:t>
            </a:r>
            <a:r>
              <a:rPr lang="en" sz="1600" dirty="0">
                <a:solidFill>
                  <a:srgbClr val="000000"/>
                </a:solidFill>
              </a:rPr>
              <a:t>)</a:t>
            </a:r>
            <a:endParaRPr sz="1600" dirty="0"/>
          </a:p>
          <a:p>
            <a:pPr marL="0" marR="0" lvl="0" indent="0" algn="l" rtl="0">
              <a:lnSpc>
                <a:spcPct val="90000"/>
              </a:lnSpc>
              <a:spcBef>
                <a:spcPts val="0"/>
              </a:spcBef>
              <a:spcAft>
                <a:spcPts val="0"/>
              </a:spcAft>
              <a:buClr>
                <a:schemeClr val="dk1"/>
              </a:buClr>
              <a:buSzPts val="2100"/>
              <a:buFont typeface="Arial"/>
              <a:buNone/>
            </a:pPr>
            <a:r>
              <a:rPr lang="en" sz="1600" b="0" i="0" u="none" strike="noStrike" cap="none" dirty="0">
                <a:solidFill>
                  <a:srgbClr val="000000"/>
                </a:solidFill>
                <a:sym typeface="Calibri"/>
              </a:rPr>
              <a:t>The Student Response Check is available for students to take prior to testing.  This is a 3-question task which a student is asked to demonstrate </a:t>
            </a:r>
            <a:r>
              <a:rPr lang="en" sz="1600" b="0" i="0" u="sng" strike="noStrike" cap="none" dirty="0">
                <a:solidFill>
                  <a:srgbClr val="000000"/>
                </a:solidFill>
                <a:sym typeface="Calibri"/>
              </a:rPr>
              <a:t>their preferred mode(s) of communication</a:t>
            </a:r>
            <a:r>
              <a:rPr lang="en" sz="1600" b="0" i="0" u="none" strike="noStrike" cap="none" dirty="0">
                <a:solidFill>
                  <a:srgbClr val="000000"/>
                </a:solidFill>
                <a:sym typeface="Calibri"/>
              </a:rPr>
              <a:t>.  The purpose of the SRC is to ensure that a TA can clearly identify which answer a student indicates in response to a selected-response test item.  If the student’s response is not observable by the TA, the TA cannot enter the students response in DRC INSIGHT. The SRC is </a:t>
            </a:r>
            <a:r>
              <a:rPr lang="en" sz="1600" b="0" i="0" strike="noStrike" cap="none" dirty="0">
                <a:solidFill>
                  <a:srgbClr val="000000"/>
                </a:solidFill>
                <a:sym typeface="Calibri"/>
              </a:rPr>
              <a:t>accessed</a:t>
            </a:r>
            <a:r>
              <a:rPr lang="en" sz="1600" b="0" i="0" u="none" strike="noStrike" cap="none" dirty="0">
                <a:solidFill>
                  <a:srgbClr val="000000"/>
                </a:solidFill>
                <a:sym typeface="Calibri"/>
              </a:rPr>
              <a:t> through the LEAP Connect Online Tools Training, under the link “Student Response Check”.</a:t>
            </a:r>
            <a:endParaRPr sz="1600" dirty="0">
              <a:solidFill>
                <a:srgbClr val="000000"/>
              </a:solidFill>
            </a:endParaRPr>
          </a:p>
          <a:p>
            <a:pPr marL="0" marR="0" lvl="0" indent="0" algn="l" rtl="0">
              <a:lnSpc>
                <a:spcPct val="90000"/>
              </a:lnSpc>
              <a:spcBef>
                <a:spcPts val="0"/>
              </a:spcBef>
              <a:spcAft>
                <a:spcPts val="0"/>
              </a:spcAft>
              <a:buClr>
                <a:schemeClr val="dk1"/>
              </a:buClr>
              <a:buSzPts val="2100"/>
              <a:buFont typeface="Arial"/>
              <a:buNone/>
            </a:pPr>
            <a:endParaRPr sz="1050" dirty="0">
              <a:solidFill>
                <a:srgbClr val="000000"/>
              </a:solidFill>
            </a:endParaRPr>
          </a:p>
          <a:p>
            <a:pPr marL="0" lvl="0" indent="0" rtl="0">
              <a:lnSpc>
                <a:spcPct val="100000"/>
              </a:lnSpc>
              <a:spcBef>
                <a:spcPts val="0"/>
              </a:spcBef>
              <a:spcAft>
                <a:spcPts val="0"/>
              </a:spcAft>
              <a:buClr>
                <a:schemeClr val="dk1"/>
              </a:buClr>
              <a:buSzPts val="2100"/>
              <a:buFont typeface="Arial"/>
              <a:buNone/>
            </a:pPr>
            <a:r>
              <a:rPr lang="en" sz="1600" b="1" dirty="0" smtClean="0">
                <a:solidFill>
                  <a:srgbClr val="000000"/>
                </a:solidFill>
              </a:rPr>
              <a:t>Answers </a:t>
            </a:r>
            <a:r>
              <a:rPr lang="en" sz="1600" b="1" dirty="0">
                <a:solidFill>
                  <a:srgbClr val="000000"/>
                </a:solidFill>
              </a:rPr>
              <a:t>Recorded and Augmentative and Alternative </a:t>
            </a:r>
            <a:r>
              <a:rPr lang="en" sz="1600" b="1" dirty="0" smtClean="0">
                <a:solidFill>
                  <a:srgbClr val="000000"/>
                </a:solidFill>
              </a:rPr>
              <a:t>Communication</a:t>
            </a:r>
            <a:endParaRPr lang="en" sz="1600" b="1" dirty="0"/>
          </a:p>
          <a:p>
            <a:pPr marL="0" lvl="0" indent="0" rtl="0">
              <a:lnSpc>
                <a:spcPct val="100000"/>
              </a:lnSpc>
              <a:spcBef>
                <a:spcPts val="0"/>
              </a:spcBef>
              <a:spcAft>
                <a:spcPts val="0"/>
              </a:spcAft>
              <a:buClr>
                <a:schemeClr val="dk1"/>
              </a:buClr>
              <a:buSzPts val="2100"/>
              <a:buFont typeface="Arial"/>
              <a:buNone/>
            </a:pPr>
            <a:r>
              <a:rPr lang="en" sz="1600" dirty="0" smtClean="0">
                <a:solidFill>
                  <a:srgbClr val="000000"/>
                </a:solidFill>
              </a:rPr>
              <a:t>If </a:t>
            </a:r>
            <a:r>
              <a:rPr lang="en" sz="1600" dirty="0">
                <a:solidFill>
                  <a:srgbClr val="000000"/>
                </a:solidFill>
              </a:rPr>
              <a:t>a student is unable to write due to his or her disability, the student can dictate orally or </a:t>
            </a:r>
            <a:r>
              <a:rPr lang="en" sz="1600" dirty="0" smtClean="0">
                <a:solidFill>
                  <a:srgbClr val="000000"/>
                </a:solidFill>
              </a:rPr>
              <a:t>sign </a:t>
            </a:r>
            <a:r>
              <a:rPr lang="en" sz="1600" dirty="0">
                <a:solidFill>
                  <a:srgbClr val="000000"/>
                </a:solidFill>
              </a:rPr>
              <a:t>his or her responses to selected-response and constructed-response items to the test </a:t>
            </a:r>
            <a:r>
              <a:rPr lang="en" sz="1600" dirty="0" smtClean="0">
                <a:solidFill>
                  <a:srgbClr val="000000"/>
                </a:solidFill>
              </a:rPr>
              <a:t>administrator </a:t>
            </a:r>
            <a:r>
              <a:rPr lang="en" sz="1600" dirty="0">
                <a:solidFill>
                  <a:srgbClr val="000000"/>
                </a:solidFill>
              </a:rPr>
              <a:t>or other qualified individual, who must record them on the online form. Qualifications, preparations, and protocols for transcribing student responses are detailed in </a:t>
            </a:r>
            <a:r>
              <a:rPr lang="en" sz="1600" dirty="0" smtClean="0">
                <a:solidFill>
                  <a:srgbClr val="000000"/>
                </a:solidFill>
              </a:rPr>
              <a:t>Appendix </a:t>
            </a:r>
            <a:r>
              <a:rPr lang="en" sz="1600" dirty="0">
                <a:solidFill>
                  <a:srgbClr val="000000"/>
                </a:solidFill>
              </a:rPr>
              <a:t>A and Appendix B of the TAM in</a:t>
            </a:r>
            <a:r>
              <a:rPr lang="en" sz="1600" b="1" dirty="0">
                <a:solidFill>
                  <a:srgbClr val="000000"/>
                </a:solidFill>
              </a:rPr>
              <a:t> </a:t>
            </a:r>
            <a:r>
              <a:rPr lang="en" sz="1600" u="sng" dirty="0">
                <a:solidFill>
                  <a:srgbClr val="0000FF"/>
                </a:solidFill>
                <a:hlinkClick r:id="rId3"/>
              </a:rPr>
              <a:t>eDIRECT</a:t>
            </a:r>
            <a:r>
              <a:rPr lang="en" sz="1600" dirty="0" smtClean="0">
                <a:solidFill>
                  <a:srgbClr val="000000"/>
                </a:solidFill>
              </a:rPr>
              <a:t>.</a:t>
            </a:r>
          </a:p>
          <a:p>
            <a:pPr marL="0" lvl="0" indent="0" rtl="0">
              <a:lnSpc>
                <a:spcPct val="100000"/>
              </a:lnSpc>
              <a:spcBef>
                <a:spcPts val="0"/>
              </a:spcBef>
              <a:spcAft>
                <a:spcPts val="0"/>
              </a:spcAft>
              <a:buClr>
                <a:schemeClr val="dk1"/>
              </a:buClr>
              <a:buSzPts val="2100"/>
              <a:buFont typeface="Arial"/>
              <a:buNone/>
            </a:pPr>
            <a:endParaRPr lang="en" sz="1050" dirty="0" smtClean="0">
              <a:solidFill>
                <a:srgbClr val="000000"/>
              </a:solidFill>
            </a:endParaRPr>
          </a:p>
          <a:p>
            <a:pPr marL="0" lvl="0" indent="0">
              <a:spcBef>
                <a:spcPts val="0"/>
              </a:spcBef>
              <a:buNone/>
            </a:pPr>
            <a:r>
              <a:rPr lang="en-US" sz="1600" b="1" dirty="0"/>
              <a:t>End of Test Survey</a:t>
            </a:r>
            <a:endParaRPr lang="en-US" sz="1600" dirty="0">
              <a:solidFill>
                <a:srgbClr val="212121"/>
              </a:solidFill>
            </a:endParaRPr>
          </a:p>
          <a:p>
            <a:pPr marL="0" lvl="0" indent="0">
              <a:spcBef>
                <a:spcPts val="0"/>
              </a:spcBef>
              <a:buNone/>
            </a:pPr>
            <a:r>
              <a:rPr lang="en-US" sz="1600" dirty="0"/>
              <a:t>At the end of each student’s test in INSIGHT, there is a survey for TAs to complete and submit.  This will provide useful feedback on the experience of each TA administering LEAP Connect</a:t>
            </a:r>
            <a:r>
              <a:rPr lang="en-US" sz="1600" dirty="0" smtClean="0"/>
              <a:t>.</a:t>
            </a:r>
            <a:endParaRPr lang="en-US" sz="1600" dirty="0">
              <a:solidFill>
                <a:srgbClr val="21212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LEAP Connect Alerts</a:t>
            </a:r>
            <a:endParaRPr sz="3200" dirty="0"/>
          </a:p>
        </p:txBody>
      </p:sp>
      <p:sp>
        <p:nvSpPr>
          <p:cNvPr id="774" name="Shape 774"/>
          <p:cNvSpPr txBox="1">
            <a:spLocks noGrp="1"/>
          </p:cNvSpPr>
          <p:nvPr>
            <p:ph type="body" idx="1"/>
          </p:nvPr>
        </p:nvSpPr>
        <p:spPr>
          <a:xfrm>
            <a:off x="145774" y="917603"/>
            <a:ext cx="8878956" cy="3531300"/>
          </a:xfrm>
          <a:prstGeom prst="rect">
            <a:avLst/>
          </a:prstGeom>
        </p:spPr>
        <p:txBody>
          <a:bodyPr spcFirstLastPara="1" wrap="square" lIns="91425" tIns="91425" rIns="91425" bIns="91425" anchor="t" anchorCtr="0">
            <a:noAutofit/>
          </a:bodyPr>
          <a:lstStyle/>
          <a:p>
            <a:pPr marL="0" indent="0">
              <a:spcBef>
                <a:spcPts val="0"/>
              </a:spcBef>
              <a:buNone/>
            </a:pPr>
            <a:r>
              <a:rPr lang="en-US" sz="1500" b="1" dirty="0" smtClean="0">
                <a:solidFill>
                  <a:schemeClr val="tx1"/>
                </a:solidFill>
              </a:rPr>
              <a:t>Procedures </a:t>
            </a:r>
            <a:r>
              <a:rPr lang="en-US" sz="1500" b="1" dirty="0">
                <a:solidFill>
                  <a:schemeClr val="tx1"/>
                </a:solidFill>
              </a:rPr>
              <a:t>for Assessing Students Who Are Blind, Deaf, or Deaf-Blind</a:t>
            </a:r>
          </a:p>
          <a:p>
            <a:pPr marL="0" indent="0">
              <a:spcBef>
                <a:spcPts val="0"/>
              </a:spcBef>
              <a:buNone/>
            </a:pPr>
            <a:r>
              <a:rPr lang="en-US" sz="1500" dirty="0"/>
              <a:t>The </a:t>
            </a:r>
            <a:r>
              <a:rPr lang="en-US" sz="1500" i="1" dirty="0"/>
              <a:t>Procedures for</a:t>
            </a:r>
            <a:r>
              <a:rPr lang="en-US" sz="1500" dirty="0"/>
              <a:t> </a:t>
            </a:r>
            <a:r>
              <a:rPr lang="en-US" sz="1500" i="1" dirty="0"/>
              <a:t>Assessing Students Who Are Blind, Deaf, or Deaf-Blind: Additional Guidance for Test Administration </a:t>
            </a:r>
            <a:r>
              <a:rPr lang="en-US" sz="1500" dirty="0"/>
              <a:t>includes (1) tasks to complete before, during, and after the assessment; (2) strategies that may be used by the Test Administrator (TA) as appropriate for individual students to enhance access; and (3) appendices with information for accessing the Foundational Reading Items in Grades 3 and 4 and additional </a:t>
            </a:r>
            <a:r>
              <a:rPr lang="en-US" sz="1500" dirty="0" smtClean="0"/>
              <a:t>resources.</a:t>
            </a:r>
          </a:p>
          <a:p>
            <a:pPr marL="0" indent="0">
              <a:spcBef>
                <a:spcPts val="0"/>
              </a:spcBef>
              <a:buNone/>
            </a:pPr>
            <a:endParaRPr lang="en-US" sz="1100" b="1" dirty="0"/>
          </a:p>
          <a:p>
            <a:pPr marL="0" indent="0">
              <a:spcBef>
                <a:spcPts val="0"/>
              </a:spcBef>
              <a:buNone/>
            </a:pPr>
            <a:r>
              <a:rPr lang="en" sz="1500" b="1" dirty="0" smtClean="0"/>
              <a:t>Test </a:t>
            </a:r>
            <a:r>
              <a:rPr lang="en" sz="1500" b="1" dirty="0"/>
              <a:t>Delivery Method</a:t>
            </a:r>
            <a:endParaRPr sz="1500" b="1" dirty="0"/>
          </a:p>
          <a:p>
            <a:pPr marL="0" lvl="0" indent="0" rtl="0">
              <a:spcBef>
                <a:spcPts val="0"/>
              </a:spcBef>
              <a:spcAft>
                <a:spcPts val="0"/>
              </a:spcAft>
              <a:buNone/>
            </a:pPr>
            <a:r>
              <a:rPr lang="en" sz="1500" dirty="0"/>
              <a:t>Test administrator provides a one-to-one test administration using the online test platform (INSIGHT) and Directions for Test Administration for grade specific item presentation and response collection. All passages, items, and response options are designed to be read to the student through text-to-speech or by the test administrator.</a:t>
            </a:r>
            <a:br>
              <a:rPr lang="en" sz="1500" dirty="0"/>
            </a:br>
            <a:r>
              <a:rPr lang="en" sz="1500" dirty="0"/>
              <a:t/>
            </a:r>
            <a:br>
              <a:rPr lang="en" sz="1500" dirty="0"/>
            </a:br>
            <a:r>
              <a:rPr lang="en" sz="1500" b="1" dirty="0"/>
              <a:t>Administration of Tasks</a:t>
            </a:r>
            <a:br>
              <a:rPr lang="en" sz="1500" b="1" dirty="0"/>
            </a:br>
            <a:r>
              <a:rPr lang="en" sz="1500" dirty="0"/>
              <a:t>If after attempting at least </a:t>
            </a:r>
            <a:r>
              <a:rPr lang="en" sz="1500" b="1" u="sng" dirty="0"/>
              <a:t>four</a:t>
            </a:r>
            <a:r>
              <a:rPr lang="en" sz="1500" dirty="0"/>
              <a:t> tasks in a content area the student is unresponsive on all of the items, you may exit and close the test. Note: If the student is unresponsive because he or she is having a bad day, try administering the test on another day.</a:t>
            </a:r>
            <a:br>
              <a:rPr lang="en" sz="1500" dirty="0"/>
            </a:br>
            <a:endParaRPr lang="en" sz="1500" dirty="0"/>
          </a:p>
          <a:p>
            <a:pPr marL="0" lvl="0" indent="0" rtl="0">
              <a:lnSpc>
                <a:spcPct val="90000"/>
              </a:lnSpc>
              <a:spcBef>
                <a:spcPts val="0"/>
              </a:spcBef>
              <a:spcAft>
                <a:spcPts val="0"/>
              </a:spcAft>
              <a:buClr>
                <a:srgbClr val="212121"/>
              </a:buClr>
              <a:buSzPts val="2100"/>
              <a:buFont typeface="Arial"/>
              <a:buNone/>
            </a:pPr>
            <a:endParaRPr sz="1500" dirty="0">
              <a:solidFill>
                <a:srgbClr val="212121"/>
              </a:solidFill>
            </a:endParaRPr>
          </a:p>
          <a:p>
            <a:pPr marL="0" lvl="0" indent="0" rtl="0">
              <a:spcBef>
                <a:spcPts val="640"/>
              </a:spcBef>
              <a:spcAft>
                <a:spcPts val="0"/>
              </a:spcAft>
              <a:buClr>
                <a:schemeClr val="dk1"/>
              </a:buClr>
              <a:buSzPts val="1100"/>
              <a:buFont typeface="Arial"/>
              <a:buNone/>
            </a:pPr>
            <a:endParaRPr sz="1500" b="1" dirty="0"/>
          </a:p>
          <a:p>
            <a:pPr marL="0" lvl="0" indent="0" rtl="0">
              <a:spcBef>
                <a:spcPts val="0"/>
              </a:spcBef>
              <a:spcAft>
                <a:spcPts val="0"/>
              </a:spcAft>
              <a:buClr>
                <a:srgbClr val="212121"/>
              </a:buClr>
              <a:buSzPts val="2100"/>
              <a:buFont typeface="Arial"/>
              <a:buNone/>
            </a:pPr>
            <a:endParaRPr sz="15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LEAP Connect OTT </a:t>
            </a:r>
            <a:r>
              <a:rPr lang="en" sz="3200" dirty="0" smtClean="0"/>
              <a:t>and DTA</a:t>
            </a:r>
            <a:endParaRPr sz="3200" dirty="0"/>
          </a:p>
        </p:txBody>
      </p:sp>
      <p:sp>
        <p:nvSpPr>
          <p:cNvPr id="780" name="Shape 780"/>
          <p:cNvSpPr txBox="1">
            <a:spLocks noGrp="1"/>
          </p:cNvSpPr>
          <p:nvPr>
            <p:ph type="body" idx="1"/>
          </p:nvPr>
        </p:nvSpPr>
        <p:spPr>
          <a:xfrm>
            <a:off x="152400" y="1113057"/>
            <a:ext cx="8839200" cy="382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1800"/>
              <a:t>The Online Tools Training (</a:t>
            </a:r>
            <a:r>
              <a:rPr lang="en" sz="1800">
                <a:solidFill>
                  <a:srgbClr val="00B7AF"/>
                </a:solidFill>
              </a:rPr>
              <a:t>OTT</a:t>
            </a:r>
            <a:r>
              <a:rPr lang="en" sz="1800"/>
              <a:t>) Directions for Test Administration (</a:t>
            </a:r>
            <a:r>
              <a:rPr lang="en" sz="1800">
                <a:solidFill>
                  <a:srgbClr val="00B7AF"/>
                </a:solidFill>
              </a:rPr>
              <a:t>DTA</a:t>
            </a:r>
            <a:r>
              <a:rPr lang="en" sz="1800"/>
              <a:t>) can be accessed on </a:t>
            </a:r>
            <a:r>
              <a:rPr lang="en" sz="1800" u="sng">
                <a:solidFill>
                  <a:schemeClr val="hlink"/>
                </a:solidFill>
                <a:hlinkClick r:id="rId3"/>
              </a:rPr>
              <a:t>eDIRECT</a:t>
            </a:r>
            <a:r>
              <a:rPr lang="en" sz="1800"/>
              <a:t> under </a:t>
            </a:r>
            <a:r>
              <a:rPr lang="en" sz="1800" i="1"/>
              <a:t>General Information</a:t>
            </a:r>
            <a:r>
              <a:rPr lang="en" sz="1800"/>
              <a:t> by clicking on Documents, then L</a:t>
            </a:r>
            <a:r>
              <a:rPr lang="en" sz="1800" i="1"/>
              <a:t>EAP Connect/LAA1 Spring 2018</a:t>
            </a:r>
            <a:r>
              <a:rPr lang="en" sz="1800"/>
              <a:t> in the Administration field and </a:t>
            </a:r>
            <a:r>
              <a:rPr lang="en" sz="1800" i="1"/>
              <a:t>Manual</a:t>
            </a:r>
            <a:r>
              <a:rPr lang="en" sz="1800"/>
              <a:t> in the Document Type field.</a:t>
            </a:r>
            <a:endParaRPr sz="1800"/>
          </a:p>
          <a:p>
            <a:pPr marL="457200" lvl="0" indent="-342900" rtl="0">
              <a:spcBef>
                <a:spcPts val="640"/>
              </a:spcBef>
              <a:spcAft>
                <a:spcPts val="0"/>
              </a:spcAft>
              <a:buSzPts val="1800"/>
              <a:buChar char="•"/>
            </a:pPr>
            <a:r>
              <a:rPr lang="en" sz="1800"/>
              <a:t>The OTT DTA provides the test administrator of the LEAP Connect specific instructions for administration of a particular Online Tools Training. Each DTA provides the exact wording of the items to be used by the test administrator. </a:t>
            </a:r>
            <a:endParaRPr sz="1800"/>
          </a:p>
          <a:p>
            <a:pPr marL="0" lvl="0" indent="0">
              <a:spcBef>
                <a:spcPts val="640"/>
              </a:spcBef>
              <a:spcAft>
                <a:spcPts val="0"/>
              </a:spcAft>
              <a:buNone/>
            </a:pPr>
            <a:endParaRPr sz="18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LEAP Connect OTT DTA</a:t>
            </a:r>
            <a:endParaRPr sz="3200" dirty="0"/>
          </a:p>
        </p:txBody>
      </p:sp>
      <p:sp>
        <p:nvSpPr>
          <p:cNvPr id="786" name="Shape 786"/>
          <p:cNvSpPr txBox="1"/>
          <p:nvPr/>
        </p:nvSpPr>
        <p:spPr>
          <a:xfrm>
            <a:off x="446752" y="852788"/>
            <a:ext cx="8886600" cy="5475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r>
              <a:rPr lang="en" sz="1800" b="1" dirty="0">
                <a:latin typeface="Calibri" panose="020F0502020204030204" pitchFamily="34" charset="0"/>
              </a:rPr>
              <a:t>                Student Screen</a:t>
            </a:r>
            <a:r>
              <a:rPr lang="en" sz="1800" dirty="0">
                <a:latin typeface="Calibri" panose="020F0502020204030204" pitchFamily="34" charset="0"/>
              </a:rPr>
              <a:t> 				</a:t>
            </a:r>
            <a:r>
              <a:rPr lang="en" sz="1800" dirty="0" smtClean="0">
                <a:latin typeface="Calibri" panose="020F0502020204030204" pitchFamily="34" charset="0"/>
              </a:rPr>
              <a:t>             </a:t>
            </a:r>
            <a:r>
              <a:rPr lang="en" sz="1800" b="1" dirty="0" smtClean="0">
                <a:latin typeface="Calibri" panose="020F0502020204030204" pitchFamily="34" charset="0"/>
              </a:rPr>
              <a:t>DTA</a:t>
            </a:r>
            <a:endParaRPr sz="1800" b="1" dirty="0">
              <a:latin typeface="Calibri" panose="020F0502020204030204" pitchFamily="34" charset="0"/>
            </a:endParaRPr>
          </a:p>
        </p:txBody>
      </p:sp>
      <p:cxnSp>
        <p:nvCxnSpPr>
          <p:cNvPr id="787" name="Shape 787"/>
          <p:cNvCxnSpPr/>
          <p:nvPr/>
        </p:nvCxnSpPr>
        <p:spPr>
          <a:xfrm>
            <a:off x="4454776" y="1255090"/>
            <a:ext cx="27000" cy="3790200"/>
          </a:xfrm>
          <a:prstGeom prst="straightConnector1">
            <a:avLst/>
          </a:prstGeom>
          <a:noFill/>
          <a:ln w="9525" cap="flat" cmpd="sng">
            <a:solidFill>
              <a:schemeClr val="dk2"/>
            </a:solidFill>
            <a:prstDash val="solid"/>
            <a:round/>
            <a:headEnd type="none" w="lg" len="lg"/>
            <a:tailEnd type="none" w="lg" len="lg"/>
          </a:ln>
        </p:spPr>
      </p:cxnSp>
      <p:pic>
        <p:nvPicPr>
          <p:cNvPr id="788" name="Shape 788"/>
          <p:cNvPicPr preferRelativeResize="0"/>
          <p:nvPr/>
        </p:nvPicPr>
        <p:blipFill>
          <a:blip r:embed="rId3">
            <a:alphaModFix/>
          </a:blip>
          <a:stretch>
            <a:fillRect/>
          </a:stretch>
        </p:blipFill>
        <p:spPr>
          <a:xfrm>
            <a:off x="89600" y="1801950"/>
            <a:ext cx="3956900" cy="2585275"/>
          </a:xfrm>
          <a:prstGeom prst="rect">
            <a:avLst/>
          </a:prstGeom>
          <a:noFill/>
          <a:ln>
            <a:noFill/>
          </a:ln>
        </p:spPr>
      </p:pic>
      <p:pic>
        <p:nvPicPr>
          <p:cNvPr id="789" name="Shape 789"/>
          <p:cNvPicPr preferRelativeResize="0"/>
          <p:nvPr/>
        </p:nvPicPr>
        <p:blipFill>
          <a:blip r:embed="rId4">
            <a:alphaModFix/>
          </a:blip>
          <a:stretch>
            <a:fillRect/>
          </a:stretch>
        </p:blipFill>
        <p:spPr>
          <a:xfrm>
            <a:off x="5426877" y="1255089"/>
            <a:ext cx="2961373" cy="3790201"/>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Shape 80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809" name="Shape 80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dirty="0"/>
          </a:p>
          <a:p>
            <a:pPr marL="114300" marR="0" lvl="0" indent="-28575"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114300" marR="0" lvl="0" indent="-28575" algn="l" rtl="0">
              <a:lnSpc>
                <a:spcPct val="100000"/>
              </a:lnSpc>
              <a:spcBef>
                <a:spcPts val="0"/>
              </a:spcBef>
              <a:spcAft>
                <a:spcPts val="0"/>
              </a:spcAft>
              <a:buClr>
                <a:schemeClr val="dk1"/>
              </a:buClr>
              <a:buSzPts val="450"/>
              <a:buFont typeface="Arial"/>
              <a:buNone/>
            </a:pPr>
            <a:r>
              <a:rPr lang="en" sz="1800" b="1" i="0" u="none" strike="noStrike" cap="none" dirty="0">
                <a:solidFill>
                  <a:schemeClr val="dk1"/>
                </a:solidFill>
                <a:latin typeface="Calibri"/>
                <a:ea typeface="Calibri"/>
                <a:cs typeface="Calibri"/>
                <a:sym typeface="Calibri"/>
              </a:rPr>
              <a:t>Online Testing Statistics </a:t>
            </a:r>
            <a:endParaRPr dirty="0"/>
          </a:p>
          <a:p>
            <a:pPr marL="344488" marR="0" lvl="0" indent="-28575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Shows the number of students  </a:t>
            </a:r>
            <a:endParaRPr dirty="0"/>
          </a:p>
          <a:p>
            <a:pPr marL="114300" marR="0" lvl="0" indent="-28575"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     by school and subject that have </a:t>
            </a:r>
            <a:endParaRPr dirty="0"/>
          </a:p>
          <a:p>
            <a:pPr marL="114300" marR="0" lvl="0" indent="-28575"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     completed testing for the current </a:t>
            </a:r>
            <a:endParaRPr dirty="0"/>
          </a:p>
          <a:p>
            <a:pPr marL="114300" marR="0" lvl="0" indent="-28575"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     and previous day only. </a:t>
            </a:r>
            <a:endParaRPr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p:txBody>
      </p:sp>
      <p:pic>
        <p:nvPicPr>
          <p:cNvPr id="810" name="Shape 810"/>
          <p:cNvPicPr preferRelativeResize="0"/>
          <p:nvPr/>
        </p:nvPicPr>
        <p:blipFill rotWithShape="1">
          <a:blip r:embed="rId3">
            <a:alphaModFix/>
          </a:blip>
          <a:srcRect/>
          <a:stretch/>
        </p:blipFill>
        <p:spPr>
          <a:xfrm>
            <a:off x="4822623" y="1951201"/>
            <a:ext cx="3221300" cy="258480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Shape 81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817" name="Shape 81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 sz="1600" b="0" i="0" u="none" strike="noStrike" cap="none" dirty="0">
                <a:solidFill>
                  <a:schemeClr val="dk1"/>
                </a:solidFill>
                <a:latin typeface="Calibri"/>
                <a:ea typeface="Calibri"/>
                <a:cs typeface="Calibri"/>
                <a:sym typeface="Calibri"/>
              </a:rPr>
              <a:t>Below are other reports that are located under the Status Reports tab.  </a:t>
            </a:r>
            <a:endParaRPr dirty="0"/>
          </a:p>
          <a:p>
            <a:pPr marL="0" marR="0" lvl="0" indent="0" algn="l" rtl="0">
              <a:lnSpc>
                <a:spcPct val="100000"/>
              </a:lnSpc>
              <a:spcBef>
                <a:spcPts val="0"/>
              </a:spcBef>
              <a:spcAft>
                <a:spcPts val="0"/>
              </a:spcAft>
              <a:buClr>
                <a:schemeClr val="dk1"/>
              </a:buClr>
              <a:buSzPts val="4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a:solidFill>
                  <a:schemeClr val="dk1"/>
                </a:solidFill>
                <a:latin typeface="Calibri"/>
                <a:ea typeface="Calibri"/>
                <a:cs typeface="Calibri"/>
                <a:sym typeface="Calibri"/>
              </a:rPr>
              <a:t>Daily Cumulative Student Status Reports</a:t>
            </a:r>
            <a:endParaRPr dirty="0"/>
          </a:p>
          <a:p>
            <a:pPr marL="398462" marR="0" lvl="0" indent="-23336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Displays all students in a test session and the ticket status of those students</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smtClean="0">
                <a:solidFill>
                  <a:schemeClr val="dk1"/>
                </a:solidFill>
                <a:latin typeface="Calibri"/>
                <a:ea typeface="Calibri"/>
                <a:cs typeface="Calibri"/>
                <a:sym typeface="Calibri"/>
              </a:rPr>
              <a:t>Daily </a:t>
            </a:r>
            <a:r>
              <a:rPr lang="en" sz="1600" b="1" i="0" u="none" strike="noStrike" cap="none" dirty="0">
                <a:solidFill>
                  <a:schemeClr val="dk1"/>
                </a:solidFill>
                <a:latin typeface="Calibri"/>
                <a:ea typeface="Calibri"/>
                <a:cs typeface="Calibri"/>
                <a:sym typeface="Calibri"/>
              </a:rPr>
              <a:t>Student Status Report</a:t>
            </a:r>
            <a:endParaRPr dirty="0"/>
          </a:p>
          <a:p>
            <a:pPr marL="398462" marR="0" lvl="0" indent="-23336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Displays the start and submit times of each student that logs into a test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a:solidFill>
                  <a:schemeClr val="dk1"/>
                </a:solidFill>
                <a:latin typeface="Calibri"/>
                <a:ea typeface="Calibri"/>
                <a:cs typeface="Calibri"/>
                <a:sym typeface="Calibri"/>
              </a:rPr>
              <a:t>Daily School Resets Report</a:t>
            </a:r>
            <a:endParaRPr dirty="0"/>
          </a:p>
          <a:p>
            <a:pPr marL="398462" marR="0" lvl="0" indent="-23336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Displays all unlocked test sessions</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a:solidFill>
                  <a:schemeClr val="dk1"/>
                </a:solidFill>
                <a:latin typeface="Calibri"/>
                <a:ea typeface="Calibri"/>
                <a:cs typeface="Calibri"/>
                <a:sym typeface="Calibri"/>
              </a:rPr>
              <a:t>Excessive Login Report</a:t>
            </a:r>
            <a:endParaRPr dirty="0"/>
          </a:p>
          <a:p>
            <a:pPr marL="398462" marR="0" lvl="0" indent="-23336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Shows the number of times a student logged in</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a:solidFill>
                  <a:schemeClr val="dk1"/>
                </a:solidFill>
                <a:latin typeface="Calibri"/>
                <a:ea typeface="Calibri"/>
                <a:cs typeface="Calibri"/>
                <a:sym typeface="Calibri"/>
              </a:rPr>
              <a:t>Daily State Summary of Test Times Report</a:t>
            </a:r>
            <a:endParaRPr dirty="0"/>
          </a:p>
          <a:p>
            <a:pPr marL="457200" marR="0" lvl="0" indent="-2921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Displays the duration in which students completed the test</a:t>
            </a: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00"/>
              <a:buFont typeface="Arial"/>
              <a:buNone/>
            </a:pPr>
            <a:r>
              <a:rPr lang="en" sz="1600" b="1" i="0" u="none" strike="noStrike" cap="none" dirty="0">
                <a:solidFill>
                  <a:schemeClr val="dk1"/>
                </a:solidFill>
                <a:latin typeface="Calibri"/>
                <a:ea typeface="Calibri"/>
                <a:cs typeface="Calibri"/>
                <a:sym typeface="Calibri"/>
              </a:rPr>
              <a:t>Daily District Report of Testing Status by School</a:t>
            </a:r>
            <a:endParaRPr dirty="0"/>
          </a:p>
          <a:p>
            <a:pPr marL="457200" marR="0" lvl="0" indent="-29210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Displays the number of tests started and ended for the district and school</a:t>
            </a:r>
            <a:endParaRPr dirty="0"/>
          </a:p>
          <a:p>
            <a:pPr marL="0" marR="0" lvl="0" indent="0" algn="l" rtl="0">
              <a:lnSpc>
                <a:spcPct val="100000"/>
              </a:lnSpc>
              <a:spcBef>
                <a:spcPts val="0"/>
              </a:spcBef>
              <a:spcAft>
                <a:spcPts val="0"/>
              </a:spcAft>
              <a:buClr>
                <a:schemeClr val="dk1"/>
              </a:buClr>
              <a:buSzPts val="4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Shape 8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Student Status Dashboard</a:t>
            </a:r>
            <a:endParaRPr/>
          </a:p>
        </p:txBody>
      </p:sp>
      <p:sp>
        <p:nvSpPr>
          <p:cNvPr id="824" name="Shape 82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25"/>
              <a:buFont typeface="Arial"/>
              <a:buNone/>
            </a:pPr>
            <a:r>
              <a:rPr lang="en" sz="1700" b="0" i="0" u="none" strike="noStrike" cap="none" dirty="0">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dirty="0">
                <a:solidFill>
                  <a:schemeClr val="hlink"/>
                </a:solidFill>
                <a:latin typeface="Calibri"/>
                <a:ea typeface="Calibri"/>
                <a:cs typeface="Calibri"/>
                <a:sym typeface="Calibri"/>
                <a:hlinkClick r:id="rId3"/>
              </a:rPr>
              <a:t>Student Status Dashboard </a:t>
            </a:r>
            <a:r>
              <a:rPr lang="en" sz="1700" b="0" i="0" u="none" strike="noStrike" cap="none" dirty="0">
                <a:solidFill>
                  <a:schemeClr val="dk1"/>
                </a:solidFill>
                <a:latin typeface="Calibri"/>
                <a:ea typeface="Calibri"/>
                <a:cs typeface="Calibri"/>
                <a:sym typeface="Calibri"/>
              </a:rPr>
              <a:t>User Guide is located in eDIRECT.</a:t>
            </a:r>
            <a:endParaRPr dirty="0"/>
          </a:p>
          <a:p>
            <a:pPr marL="0" marR="0" lvl="0" indent="0" algn="l" rtl="0">
              <a:lnSpc>
                <a:spcPct val="100000"/>
              </a:lnSpc>
              <a:spcBef>
                <a:spcPts val="0"/>
              </a:spcBef>
              <a:spcAft>
                <a:spcPts val="0"/>
              </a:spcAft>
              <a:buClr>
                <a:schemeClr val="dk1"/>
              </a:buClr>
              <a:buSzPts val="275"/>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25"/>
              <a:buFont typeface="Arial"/>
              <a:buNone/>
            </a:pPr>
            <a:r>
              <a:rPr lang="en" sz="1700" b="1" i="0" u="none" strike="noStrike" cap="none" dirty="0">
                <a:solidFill>
                  <a:schemeClr val="dk1"/>
                </a:solidFill>
                <a:latin typeface="Calibri"/>
                <a:ea typeface="Calibri"/>
                <a:cs typeface="Calibri"/>
                <a:sym typeface="Calibri"/>
              </a:rPr>
              <a:t>Note</a:t>
            </a:r>
            <a:r>
              <a:rPr lang="en" sz="1700" b="0" i="0" u="none" strike="noStrike" cap="none" dirty="0">
                <a:solidFill>
                  <a:schemeClr val="dk1"/>
                </a:solidFill>
                <a:latin typeface="Calibri"/>
                <a:ea typeface="Calibri"/>
                <a:cs typeface="Calibri"/>
                <a:sym typeface="Calibri"/>
              </a:rPr>
              <a:t>: Dashboard data displays in real time as test scores are populated in the database.</a:t>
            </a:r>
            <a:endParaRPr dirty="0"/>
          </a:p>
          <a:p>
            <a:pPr marL="0" marR="0" lvl="0" indent="0" algn="l" rtl="0">
              <a:lnSpc>
                <a:spcPct val="100000"/>
              </a:lnSpc>
              <a:spcBef>
                <a:spcPts val="0"/>
              </a:spcBef>
              <a:spcAft>
                <a:spcPts val="0"/>
              </a:spcAft>
              <a:buClr>
                <a:schemeClr val="dk1"/>
              </a:buClr>
              <a:buSzPts val="425"/>
              <a:buFont typeface="Arial"/>
              <a:buNone/>
            </a:pPr>
            <a:r>
              <a:rPr lang="en" sz="1700" b="0" i="0" u="none" strike="noStrike" cap="none" dirty="0">
                <a:solidFill>
                  <a:schemeClr val="dk1"/>
                </a:solidFill>
                <a:latin typeface="Calibri"/>
                <a:ea typeface="Calibri"/>
                <a:cs typeface="Calibri"/>
                <a:sym typeface="Calibri"/>
              </a:rPr>
              <a:t>You need the student status permission in eDIRECT to use the Dashboard.</a:t>
            </a:r>
            <a:endParaRPr dirty="0"/>
          </a:p>
          <a:p>
            <a:pPr marL="0" marR="0" lvl="0" indent="0" algn="l" rtl="0">
              <a:lnSpc>
                <a:spcPct val="100000"/>
              </a:lnSpc>
              <a:spcBef>
                <a:spcPts val="0"/>
              </a:spcBef>
              <a:spcAft>
                <a:spcPts val="0"/>
              </a:spcAft>
              <a:buClr>
                <a:schemeClr val="dk1"/>
              </a:buClr>
              <a:buSzPts val="425"/>
              <a:buFont typeface="Arial"/>
              <a:buNone/>
            </a:pPr>
            <a:endParaRPr sz="1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25"/>
              <a:buFont typeface="Arial"/>
              <a:buNone/>
            </a:pPr>
            <a:endParaRPr sz="1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25"/>
              <a:buFont typeface="Arial"/>
              <a:buNone/>
            </a:pPr>
            <a:endParaRPr sz="1700" b="0" i="0" u="none" strike="noStrike" cap="none" dirty="0">
              <a:solidFill>
                <a:schemeClr val="dk1"/>
              </a:solidFill>
              <a:latin typeface="Calibri"/>
              <a:ea typeface="Calibri"/>
              <a:cs typeface="Calibri"/>
              <a:sym typeface="Calibri"/>
            </a:endParaRPr>
          </a:p>
        </p:txBody>
      </p:sp>
      <p:pic>
        <p:nvPicPr>
          <p:cNvPr id="825" name="Shape 825"/>
          <p:cNvPicPr preferRelativeResize="0"/>
          <p:nvPr/>
        </p:nvPicPr>
        <p:blipFill rotWithShape="1">
          <a:blip r:embed="rId4">
            <a:alphaModFix/>
          </a:blip>
          <a:srcRect/>
          <a:stretch/>
        </p:blipFill>
        <p:spPr>
          <a:xfrm>
            <a:off x="2932950" y="2779982"/>
            <a:ext cx="3278100" cy="2164362"/>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a:p>
        </p:txBody>
      </p:sp>
      <p:sp>
        <p:nvSpPr>
          <p:cNvPr id="832" name="Shape 83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do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testing win</a:t>
            </a:r>
            <a:r>
              <a:rPr lang="en" sz="1800"/>
              <a:t>dow, </a:t>
            </a:r>
            <a:r>
              <a:rPr lang="en" sz="1800" b="0" i="0" u="none" strike="noStrike" cap="none">
                <a:solidFill>
                  <a:schemeClr val="dk1"/>
                </a:solidFill>
                <a:latin typeface="Calibri"/>
                <a:ea typeface="Calibri"/>
                <a:cs typeface="Calibri"/>
                <a:sym typeface="Calibri"/>
              </a:rPr>
              <a:t>students</a:t>
            </a:r>
            <a:r>
              <a:rPr lang="en" sz="1800"/>
              <a:t> who do not test must </a:t>
            </a:r>
            <a:r>
              <a:rPr lang="en" sz="1800" b="0" i="0" u="none" strike="noStrike" cap="none">
                <a:solidFill>
                  <a:schemeClr val="dk1"/>
                </a:solidFill>
                <a:latin typeface="Calibri"/>
                <a:ea typeface="Calibri"/>
                <a:cs typeface="Calibri"/>
                <a:sym typeface="Calibri"/>
              </a:rPr>
              <a:t>be placed into a test session for each subject </a:t>
            </a:r>
            <a:r>
              <a:rPr lang="en" sz="1800"/>
              <a:t>and coordinators must apply the appropriate accountability code for the student (should have documentation on file).  Failure to apply a code could result in a forced zero for each subject test that the students did not complete.</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a:t>
            </a:r>
            <a:r>
              <a:rPr lang="en" sz="1800" b="1" i="1"/>
              <a:t>Testing Codes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a:p>
        </p:txBody>
      </p:sp>
      <p:sp>
        <p:nvSpPr>
          <p:cNvPr id="838" name="Shape 838"/>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There are a number of actions that must occur</a:t>
            </a:r>
            <a:endParaRPr dirty="0"/>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to prepare devices in schools prior to the </a:t>
            </a:r>
            <a:endParaRPr dirty="0"/>
          </a:p>
          <a:p>
            <a:pPr marL="0" marR="0" lvl="0" indent="0" algn="l" rtl="0">
              <a:lnSpc>
                <a:spcPct val="100000"/>
              </a:lnSpc>
              <a:spcBef>
                <a:spcPts val="0"/>
              </a:spcBef>
              <a:spcAft>
                <a:spcPts val="0"/>
              </a:spcAft>
              <a:buClr>
                <a:schemeClr val="dk1"/>
              </a:buClr>
              <a:buSzPts val="978"/>
              <a:buFont typeface="Arial"/>
              <a:buNone/>
            </a:pPr>
            <a:r>
              <a:rPr lang="en-US" sz="1600" b="0" i="0" u="none" strike="noStrike" cap="none" dirty="0" smtClean="0">
                <a:solidFill>
                  <a:schemeClr val="dk1"/>
                </a:solidFill>
                <a:latin typeface="Calibri"/>
                <a:ea typeface="Calibri"/>
                <a:cs typeface="Calibri"/>
                <a:sym typeface="Calibri"/>
              </a:rPr>
              <a:t>T</a:t>
            </a:r>
            <a:r>
              <a:rPr lang="en" sz="1600" b="0" i="0" u="none" strike="noStrike" cap="none" dirty="0" smtClean="0">
                <a:solidFill>
                  <a:schemeClr val="dk1"/>
                </a:solidFill>
                <a:latin typeface="Calibri"/>
                <a:ea typeface="Calibri"/>
                <a:cs typeface="Calibri"/>
                <a:sym typeface="Calibri"/>
              </a:rPr>
              <a:t>esting administration including setting </a:t>
            </a:r>
            <a:r>
              <a:rPr lang="en" sz="1600" b="0" i="0" u="none" strike="noStrike" cap="none" dirty="0">
                <a:solidFill>
                  <a:schemeClr val="dk1"/>
                </a:solidFill>
                <a:latin typeface="Calibri"/>
                <a:ea typeface="Calibri"/>
                <a:cs typeface="Calibri"/>
                <a:sym typeface="Calibri"/>
              </a:rPr>
              <a:t>up the </a:t>
            </a:r>
            <a:endParaRPr lang="en" sz="16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smtClean="0">
                <a:solidFill>
                  <a:schemeClr val="dk1"/>
                </a:solidFill>
                <a:latin typeface="Calibri"/>
                <a:ea typeface="Calibri"/>
                <a:cs typeface="Calibri"/>
                <a:sym typeface="Calibri"/>
              </a:rPr>
              <a:t>Testing </a:t>
            </a:r>
            <a:r>
              <a:rPr lang="en" sz="1600" b="0" i="0" u="none" strike="noStrike" cap="none" dirty="0">
                <a:solidFill>
                  <a:schemeClr val="dk1"/>
                </a:solidFill>
                <a:latin typeface="Calibri"/>
                <a:ea typeface="Calibri"/>
                <a:cs typeface="Calibri"/>
                <a:sym typeface="Calibri"/>
              </a:rPr>
              <a:t>Site Manager (TSM) and </a:t>
            </a:r>
            <a:r>
              <a:rPr lang="en" sz="1600" b="0" i="0" u="none" strike="noStrike" cap="none" dirty="0" smtClean="0">
                <a:solidFill>
                  <a:schemeClr val="dk1"/>
                </a:solidFill>
                <a:latin typeface="Calibri"/>
                <a:ea typeface="Calibri"/>
                <a:cs typeface="Calibri"/>
                <a:sym typeface="Calibri"/>
              </a:rPr>
              <a:t>installing INSIGHT</a:t>
            </a: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smtClean="0">
                <a:solidFill>
                  <a:schemeClr val="dk1"/>
                </a:solidFill>
                <a:latin typeface="Calibri"/>
                <a:ea typeface="Calibri"/>
                <a:cs typeface="Calibri"/>
                <a:sym typeface="Calibri"/>
              </a:rPr>
              <a:t>on </a:t>
            </a:r>
            <a:r>
              <a:rPr lang="en" sz="1600" b="0" i="0" u="none" strike="noStrike" cap="none" dirty="0">
                <a:solidFill>
                  <a:schemeClr val="dk1"/>
                </a:solidFill>
                <a:latin typeface="Calibri"/>
                <a:ea typeface="Calibri"/>
                <a:cs typeface="Calibri"/>
                <a:sym typeface="Calibri"/>
              </a:rPr>
              <a:t>testing devices.</a:t>
            </a:r>
            <a:endParaRPr dirty="0"/>
          </a:p>
          <a:p>
            <a:pPr marL="0" marR="0" lvl="0" indent="0" algn="l" rtl="0">
              <a:lnSpc>
                <a:spcPct val="100000"/>
              </a:lnSpc>
              <a:spcBef>
                <a:spcPts val="0"/>
              </a:spcBef>
              <a:spcAft>
                <a:spcPts val="0"/>
              </a:spcAft>
              <a:buClr>
                <a:schemeClr val="dk1"/>
              </a:buClr>
              <a:buSzPts val="978"/>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a:solidFill>
                  <a:schemeClr val="dk1"/>
                </a:solidFill>
                <a:latin typeface="Calibri"/>
                <a:ea typeface="Calibri"/>
                <a:cs typeface="Calibri"/>
                <a:sym typeface="Calibri"/>
              </a:rPr>
              <a:t>The following steps can be used to </a:t>
            </a:r>
            <a:r>
              <a:rPr lang="en" sz="1600" b="0" i="0" u="none" strike="noStrike" cap="none" dirty="0" smtClean="0">
                <a:solidFill>
                  <a:schemeClr val="dk1"/>
                </a:solidFill>
                <a:latin typeface="Calibri"/>
                <a:ea typeface="Calibri"/>
                <a:cs typeface="Calibri"/>
                <a:sym typeface="Calibri"/>
              </a:rPr>
              <a:t>ensure that </a:t>
            </a:r>
            <a:r>
              <a:rPr lang="en" sz="1600" b="0" i="0" u="none" strike="noStrike" cap="none" dirty="0">
                <a:solidFill>
                  <a:schemeClr val="dk1"/>
                </a:solidFill>
                <a:latin typeface="Calibri"/>
                <a:ea typeface="Calibri"/>
                <a:cs typeface="Calibri"/>
                <a:sym typeface="Calibri"/>
              </a:rPr>
              <a:t>the </a:t>
            </a:r>
            <a:endParaRPr lang="en" sz="16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smtClean="0">
                <a:solidFill>
                  <a:schemeClr val="dk1"/>
                </a:solidFill>
                <a:latin typeface="Calibri"/>
                <a:ea typeface="Calibri"/>
                <a:cs typeface="Calibri"/>
                <a:sym typeface="Calibri"/>
              </a:rPr>
              <a:t>TSM </a:t>
            </a:r>
            <a:r>
              <a:rPr lang="en" sz="1600" b="0" i="0" u="none" strike="noStrike" cap="none" dirty="0">
                <a:solidFill>
                  <a:schemeClr val="dk1"/>
                </a:solidFill>
                <a:latin typeface="Calibri"/>
                <a:ea typeface="Calibri"/>
                <a:cs typeface="Calibri"/>
                <a:sym typeface="Calibri"/>
              </a:rPr>
              <a:t>and devices are </a:t>
            </a:r>
            <a:r>
              <a:rPr lang="en" sz="1600" b="0" i="0" u="none" strike="noStrike" cap="none" dirty="0" smtClean="0">
                <a:solidFill>
                  <a:schemeClr val="dk1"/>
                </a:solidFill>
                <a:latin typeface="Calibri"/>
                <a:ea typeface="Calibri"/>
                <a:cs typeface="Calibri"/>
                <a:sym typeface="Calibri"/>
              </a:rPr>
              <a:t>connected and </a:t>
            </a:r>
            <a:r>
              <a:rPr lang="en" sz="1600" b="0" i="0" u="none" strike="noStrike" cap="none" dirty="0">
                <a:solidFill>
                  <a:schemeClr val="dk1"/>
                </a:solidFill>
                <a:latin typeface="Calibri"/>
                <a:ea typeface="Calibri"/>
                <a:cs typeface="Calibri"/>
                <a:sym typeface="Calibri"/>
              </a:rPr>
              <a:t>are </a:t>
            </a:r>
            <a:r>
              <a:rPr lang="en" sz="1600" b="0" i="0" u="none" strike="noStrike" cap="none" dirty="0" smtClean="0">
                <a:solidFill>
                  <a:schemeClr val="dk1"/>
                </a:solidFill>
                <a:latin typeface="Calibri"/>
                <a:ea typeface="Calibri"/>
                <a:cs typeface="Calibri"/>
                <a:sym typeface="Calibri"/>
              </a:rPr>
              <a:t>working</a:t>
            </a:r>
          </a:p>
          <a:p>
            <a:pPr marL="0" marR="0" lvl="0" indent="0" algn="l" rtl="0">
              <a:lnSpc>
                <a:spcPct val="100000"/>
              </a:lnSpc>
              <a:spcBef>
                <a:spcPts val="0"/>
              </a:spcBef>
              <a:spcAft>
                <a:spcPts val="0"/>
              </a:spcAft>
              <a:buClr>
                <a:schemeClr val="dk1"/>
              </a:buClr>
              <a:buSzPts val="978"/>
              <a:buFont typeface="Arial"/>
              <a:buNone/>
            </a:pPr>
            <a:r>
              <a:rPr lang="en" sz="1600" b="0" i="0" u="none" strike="noStrike" cap="none" dirty="0" smtClean="0">
                <a:solidFill>
                  <a:schemeClr val="dk1"/>
                </a:solidFill>
                <a:latin typeface="Calibri"/>
                <a:ea typeface="Calibri"/>
                <a:cs typeface="Calibri"/>
                <a:sym typeface="Calibri"/>
              </a:rPr>
              <a:t>properly</a:t>
            </a:r>
            <a:r>
              <a:rPr lang="en" sz="1600" b="0" i="0" u="none" strike="noStrike" cap="none" dirty="0">
                <a:solidFill>
                  <a:schemeClr val="dk1"/>
                </a:solidFill>
                <a:latin typeface="Calibri"/>
                <a:ea typeface="Calibri"/>
                <a:cs typeface="Calibri"/>
                <a:sym typeface="Calibri"/>
              </a:rPr>
              <a:t>.</a:t>
            </a:r>
            <a:endParaRPr dirty="0"/>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Launch the </a:t>
            </a:r>
            <a:r>
              <a:rPr lang="en" sz="1600" b="0" i="0" u="none" strike="noStrike" cap="none" dirty="0" smtClean="0">
                <a:solidFill>
                  <a:schemeClr val="dk1"/>
                </a:solidFill>
                <a:latin typeface="Calibri"/>
                <a:ea typeface="Calibri"/>
                <a:cs typeface="Calibri"/>
                <a:sym typeface="Calibri"/>
              </a:rPr>
              <a:t>INSIGHT application</a:t>
            </a:r>
            <a:r>
              <a:rPr lang="en" sz="1600" b="0" i="0" u="none" strike="noStrike" cap="none" dirty="0">
                <a:solidFill>
                  <a:schemeClr val="dk1"/>
                </a:solidFill>
                <a:latin typeface="Calibri"/>
                <a:ea typeface="Calibri"/>
                <a:cs typeface="Calibri"/>
                <a:sym typeface="Calibri"/>
              </a:rPr>
              <a:t>.</a:t>
            </a:r>
            <a:endParaRPr dirty="0"/>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Click on </a:t>
            </a:r>
            <a:r>
              <a:rPr lang="en" sz="1600" b="0" i="0" u="none" strike="noStrike" cap="none" dirty="0" smtClean="0">
                <a:solidFill>
                  <a:schemeClr val="dk1"/>
                </a:solidFill>
                <a:latin typeface="Calibri"/>
                <a:ea typeface="Calibri"/>
                <a:cs typeface="Calibri"/>
                <a:sym typeface="Calibri"/>
              </a:rPr>
              <a:t>Online Tools Training In </a:t>
            </a:r>
            <a:r>
              <a:rPr lang="en" sz="1600" b="0" i="0" u="none" strike="noStrike" cap="none" dirty="0">
                <a:solidFill>
                  <a:schemeClr val="dk1"/>
                </a:solidFill>
                <a:latin typeface="Calibri"/>
                <a:ea typeface="Calibri"/>
                <a:cs typeface="Calibri"/>
                <a:sym typeface="Calibri"/>
              </a:rPr>
              <a:t>underneath </a:t>
            </a:r>
            <a:r>
              <a:rPr lang="en" sz="1600" b="0" i="0" u="none" strike="noStrike" cap="none" dirty="0" smtClean="0">
                <a:solidFill>
                  <a:schemeClr val="dk1"/>
                </a:solidFill>
                <a:latin typeface="Calibri"/>
                <a:ea typeface="Calibri"/>
                <a:cs typeface="Calibri"/>
                <a:sym typeface="Calibri"/>
              </a:rPr>
              <a:t>LEAP Connect.</a:t>
            </a:r>
            <a:endParaRPr dirty="0"/>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Use the generic log in from one of the </a:t>
            </a:r>
            <a:r>
              <a:rPr lang="en" sz="1600" b="0" i="0" u="none" strike="noStrike" cap="none" dirty="0" smtClean="0">
                <a:solidFill>
                  <a:schemeClr val="dk1"/>
                </a:solidFill>
                <a:latin typeface="Calibri"/>
                <a:ea typeface="Calibri"/>
                <a:cs typeface="Calibri"/>
                <a:sym typeface="Calibri"/>
              </a:rPr>
              <a:t>OTTs </a:t>
            </a:r>
            <a:r>
              <a:rPr lang="en" sz="1600" b="0" i="0" u="none" strike="noStrike" cap="none" dirty="0">
                <a:solidFill>
                  <a:schemeClr val="dk1"/>
                </a:solidFill>
                <a:latin typeface="Calibri"/>
                <a:ea typeface="Calibri"/>
                <a:cs typeface="Calibri"/>
                <a:sym typeface="Calibri"/>
              </a:rPr>
              <a:t>to log in. If the TSM is set up correctly then the text-to-speech will launch successfully.</a:t>
            </a:r>
            <a:endParaRPr dirty="0"/>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dirty="0">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dirty="0"/>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p:txBody>
      </p:sp>
      <p:pic>
        <p:nvPicPr>
          <p:cNvPr id="839" name="Shape 839"/>
          <p:cNvPicPr preferRelativeResize="0"/>
          <p:nvPr/>
        </p:nvPicPr>
        <p:blipFill rotWithShape="1">
          <a:blip r:embed="rId3">
            <a:alphaModFix/>
          </a:blip>
          <a:srcRect l="35715" t="5642" r="33561"/>
          <a:stretch/>
        </p:blipFill>
        <p:spPr>
          <a:xfrm>
            <a:off x="4892874" y="1137992"/>
            <a:ext cx="3975451" cy="2298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February Assessment Checklist</a:t>
            </a:r>
            <a:endParaRPr/>
          </a:p>
        </p:txBody>
      </p:sp>
      <p:sp>
        <p:nvSpPr>
          <p:cNvPr id="289" name="Shape 289"/>
          <p:cNvSpPr txBox="1">
            <a:spLocks noGrp="1"/>
          </p:cNvSpPr>
          <p:nvPr>
            <p:ph type="body" idx="1"/>
          </p:nvPr>
        </p:nvSpPr>
        <p:spPr>
          <a:xfrm>
            <a:off x="152400" y="893175"/>
            <a:ext cx="8839200" cy="3828900"/>
          </a:xfrm>
          <a:prstGeom prst="rect">
            <a:avLst/>
          </a:prstGeom>
        </p:spPr>
        <p:txBody>
          <a:bodyPr spcFirstLastPara="1" wrap="square" lIns="91425" tIns="91425" rIns="91425" bIns="91425" anchor="t" anchorCtr="0">
            <a:noAutofit/>
          </a:bodyPr>
          <a:lstStyle/>
          <a:p>
            <a:pPr marL="55562" marR="76200" lvl="0" indent="3175" rtl="0">
              <a:spcBef>
                <a:spcPts val="0"/>
              </a:spcBef>
              <a:spcAft>
                <a:spcPts val="0"/>
              </a:spcAft>
              <a:buClr>
                <a:schemeClr val="dk1"/>
              </a:buClr>
              <a:buSzPts val="1100"/>
              <a:buFont typeface="Arial"/>
              <a:buNone/>
            </a:pPr>
            <a:r>
              <a:rPr lang="en" sz="1800" b="1" dirty="0"/>
              <a:t>Assessment Administration and Reporting</a:t>
            </a:r>
            <a:endParaRPr sz="1800" b="1" dirty="0">
              <a:solidFill>
                <a:srgbClr val="FF0000"/>
              </a:solidFill>
            </a:endParaRPr>
          </a:p>
          <a:p>
            <a:pPr marL="76200" marR="38100" lvl="0" indent="0" rtl="0">
              <a:spcBef>
                <a:spcPts val="0"/>
              </a:spcBef>
              <a:spcAft>
                <a:spcPts val="0"/>
              </a:spcAft>
              <a:buClr>
                <a:schemeClr val="dk1"/>
              </a:buClr>
              <a:buSzPts val="3200"/>
              <a:buFont typeface="Arial"/>
              <a:buNone/>
            </a:pPr>
            <a:r>
              <a:rPr lang="en" sz="1800" b="1" dirty="0"/>
              <a:t>Feb 5–March 16: </a:t>
            </a:r>
            <a:r>
              <a:rPr lang="en" sz="1800" dirty="0"/>
              <a:t>ELPT Testing Window</a:t>
            </a:r>
            <a:endParaRPr sz="1800" dirty="0"/>
          </a:p>
          <a:p>
            <a:pPr marL="76200" marR="38100" lvl="0" indent="0" rtl="0">
              <a:spcBef>
                <a:spcPts val="0"/>
              </a:spcBef>
              <a:spcAft>
                <a:spcPts val="0"/>
              </a:spcAft>
              <a:buClr>
                <a:schemeClr val="dk1"/>
              </a:buClr>
              <a:buSzPts val="3200"/>
              <a:buFont typeface="Arial"/>
              <a:buNone/>
            </a:pPr>
            <a:r>
              <a:rPr lang="en" sz="1800" b="1" dirty="0"/>
              <a:t>Feb 5–March 16: </a:t>
            </a:r>
            <a:r>
              <a:rPr lang="en" sz="1800" dirty="0"/>
              <a:t>LEAP Connect/LAA1 Testing Window</a:t>
            </a:r>
            <a:endParaRPr sz="1800" dirty="0"/>
          </a:p>
          <a:p>
            <a:pPr marL="76200" marR="38100" lvl="0" indent="0" rtl="0">
              <a:lnSpc>
                <a:spcPct val="100000"/>
              </a:lnSpc>
              <a:spcBef>
                <a:spcPts val="0"/>
              </a:spcBef>
              <a:spcAft>
                <a:spcPts val="0"/>
              </a:spcAft>
              <a:buClr>
                <a:schemeClr val="dk1"/>
              </a:buClr>
              <a:buSzPts val="3200"/>
              <a:buFont typeface="Arial"/>
              <a:buNone/>
            </a:pPr>
            <a:r>
              <a:rPr lang="en" sz="1800" b="1" dirty="0"/>
              <a:t>Oct 3-April 13</a:t>
            </a:r>
            <a:r>
              <a:rPr lang="en" sz="1800" dirty="0"/>
              <a:t>: WorkKeys online test administration window</a:t>
            </a:r>
            <a:endParaRPr sz="1800" b="1" dirty="0">
              <a:solidFill>
                <a:srgbClr val="FF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Shape 844"/>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a:p>
        </p:txBody>
      </p:sp>
      <p:sp>
        <p:nvSpPr>
          <p:cNvPr id="845" name="Shape 845"/>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846" name="Shape 846"/>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7" name="Shape 847"/>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Shape 85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853" name="Shape 853"/>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Districts and schools can use the </a:t>
            </a:r>
            <a:r>
              <a:rPr lang="en" sz="1800" b="0" i="0" u="sng" strike="noStrike" cap="none" dirty="0">
                <a:solidFill>
                  <a:schemeClr val="hlink"/>
                </a:solidFill>
                <a:latin typeface="Calibri"/>
                <a:ea typeface="Calibri"/>
                <a:cs typeface="Calibri"/>
                <a:sym typeface="Calibri"/>
                <a:hlinkClick r:id="rId3"/>
              </a:rPr>
              <a:t>Technical Troubleshooting Tips</a:t>
            </a:r>
            <a:r>
              <a:rPr lang="en" sz="1800" b="0" i="0" u="none" strike="noStrike" cap="none" dirty="0">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The document is outlined in the next slides.</a:t>
            </a:r>
            <a:endParaRPr dirty="0"/>
          </a:p>
          <a:p>
            <a:pPr marL="0" marR="0" lvl="0" indent="0" algn="l" rtl="0">
              <a:lnSpc>
                <a:spcPct val="100000"/>
              </a:lnSpc>
              <a:spcBef>
                <a:spcPts val="0"/>
              </a:spcBef>
              <a:spcAft>
                <a:spcPts val="0"/>
              </a:spcAft>
              <a:buClr>
                <a:schemeClr val="dk1"/>
              </a:buClr>
              <a:buSzPts val="45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dirty="0">
                <a:solidFill>
                  <a:schemeClr val="dk1"/>
                </a:solidFill>
                <a:latin typeface="Calibri"/>
                <a:ea typeface="Calibri"/>
                <a:cs typeface="Calibri"/>
                <a:sym typeface="Calibri"/>
              </a:rPr>
              <a:t>If you run into a system message…</a:t>
            </a:r>
            <a:endParaRPr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Reboot the machine</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Can you move the student to another computer within the same lab or mobile laptop cart?</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Mark the affected computer with a sticky note and notify your Information Technology (</a:t>
            </a:r>
            <a:r>
              <a:rPr lang="en" sz="1600" b="0" i="0" u="none" strike="noStrike" cap="none" dirty="0" smtClean="0">
                <a:solidFill>
                  <a:schemeClr val="dk1"/>
                </a:solidFill>
                <a:latin typeface="Calibri"/>
                <a:ea typeface="Calibri"/>
                <a:cs typeface="Calibri"/>
                <a:sym typeface="Calibri"/>
              </a:rPr>
              <a:t>IT) department.</a:t>
            </a:r>
            <a:endParaRPr lang="en" sz="1600" dirty="0"/>
          </a:p>
          <a:p>
            <a:pPr marL="285750" indent="-285750">
              <a:spcBef>
                <a:spcPts val="0"/>
              </a:spcBef>
              <a:buSzPts val="1600"/>
            </a:pPr>
            <a:r>
              <a:rPr lang="en" sz="1600" b="0" i="0" u="none" strike="noStrike" cap="none" dirty="0" smtClean="0">
                <a:solidFill>
                  <a:schemeClr val="dk1"/>
                </a:solidFill>
                <a:latin typeface="Calibri"/>
                <a:ea typeface="Calibri"/>
                <a:cs typeface="Calibri"/>
                <a:sym typeface="Calibri"/>
              </a:rPr>
              <a:t>If </a:t>
            </a:r>
            <a:r>
              <a:rPr lang="en" sz="1600" b="0" i="0" u="none" strike="noStrike" cap="none" dirty="0">
                <a:solidFill>
                  <a:schemeClr val="dk1"/>
                </a:solidFill>
                <a:latin typeface="Calibri"/>
                <a:ea typeface="Calibri"/>
                <a:cs typeface="Calibri"/>
                <a:sym typeface="Calibri"/>
              </a:rPr>
              <a:t>IT staff cannot resolve the issue, have them call DRC Customer Service with the reporting </a:t>
            </a:r>
            <a:r>
              <a:rPr lang="en" sz="1600" b="0" i="0" u="none" strike="noStrike" cap="none" dirty="0" smtClean="0">
                <a:solidFill>
                  <a:schemeClr val="dk1"/>
                </a:solidFill>
                <a:latin typeface="Calibri"/>
                <a:ea typeface="Calibri"/>
                <a:cs typeface="Calibri"/>
                <a:sym typeface="Calibri"/>
              </a:rPr>
              <a:t>information </a:t>
            </a:r>
            <a:r>
              <a:rPr lang="en" sz="1600" b="0" i="0" u="none" strike="noStrike" cap="none" dirty="0">
                <a:solidFill>
                  <a:schemeClr val="dk1"/>
                </a:solidFill>
                <a:latin typeface="Calibri"/>
                <a:ea typeface="Calibri"/>
                <a:cs typeface="Calibri"/>
                <a:sym typeface="Calibri"/>
              </a:rPr>
              <a:t>on page 3 of the document.</a:t>
            </a:r>
            <a:endParaRPr sz="1600" dirty="0"/>
          </a:p>
          <a:p>
            <a:pPr marL="0" marR="0" lvl="0" indent="0" algn="l" rtl="0">
              <a:lnSpc>
                <a:spcPct val="100000"/>
              </a:lnSpc>
              <a:spcBef>
                <a:spcPts val="0"/>
              </a:spcBef>
              <a:spcAft>
                <a:spcPts val="0"/>
              </a:spcAft>
              <a:buClr>
                <a:schemeClr val="dk1"/>
              </a:buClr>
              <a:buSzPts val="45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Shape 85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859" name="Shape 859"/>
          <p:cNvGraphicFramePr/>
          <p:nvPr/>
        </p:nvGraphicFramePr>
        <p:xfrm>
          <a:off x="361950" y="1299865"/>
          <a:ext cx="8477250" cy="3169920"/>
        </p:xfrm>
        <a:graphic>
          <a:graphicData uri="http://schemas.openxmlformats.org/drawingml/2006/table">
            <a:tbl>
              <a:tblPr firstRow="1" firstCol="1" lastRow="1" lastCol="1" bandRow="1" bandCol="1">
                <a:noFill/>
                <a:tableStyleId>{B93269B8-7A1B-4CE0-A486-9D089547C8C8}</a:tableStyleId>
              </a:tblPr>
              <a:tblGrid>
                <a:gridCol w="3412650"/>
                <a:gridCol w="5064600"/>
              </a:tblGrid>
              <a:tr h="23492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Troubleshooting Action</a:t>
                      </a:r>
                      <a:endParaRPr/>
                    </a:p>
                  </a:txBody>
                  <a:tcPr marL="0" marR="0" marT="0" marB="0" anchor="ctr"/>
                </a:tc>
              </a:tr>
              <a:tr h="48687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Invalid Username and Password</a:t>
                      </a:r>
                      <a:endParaRPr/>
                    </a:p>
                  </a:txBody>
                  <a:tcPr marL="0" marR="0" marT="0" marB="0" anchor="ctr"/>
                </a:tc>
                <a:tc>
                  <a:txBody>
                    <a:bodyPr/>
                    <a:lstStyle/>
                    <a:p>
                      <a:pPr marL="50800" marR="1778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The student has either typed in the information incorrectly or has logged into the wrong testing location. Back out to the main menu and verify the location where the student is logging in. This is not a technical error.</a:t>
                      </a:r>
                      <a:endParaRPr/>
                    </a:p>
                  </a:txBody>
                  <a:tcPr marL="0" marR="0" marT="0" marB="0" anchor="ctr"/>
                </a:tc>
              </a:tr>
              <a:tr h="268600">
                <a:tc rowSpan="3">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Internet/Network Connection Error – There was an interruption in the internet connection and the testing device cannot reach DRC servers or the TSM.</a:t>
                      </a:r>
                      <a:endParaRPr/>
                    </a:p>
                  </a:txBody>
                  <a:tcPr marL="0" marR="0" marT="0" marB="0" anchor="ctr"/>
                </a:tc>
                <a:tc>
                  <a:txBody>
                    <a:bodyPr/>
                    <a:lstStyle/>
                    <a:p>
                      <a:pPr marL="50800" marR="889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Did the district technical department whitelist both the URLs and the IP addresses on all content filters, firewalls, and antivirus software?</a:t>
                      </a:r>
                      <a:endParaRPr/>
                    </a:p>
                  </a:txBody>
                  <a:tcPr marL="0" marR="0" marT="0" marB="0" anchor="ctr"/>
                </a:tc>
              </a:tr>
              <a:tr h="269400">
                <a:tc vMerge="1">
                  <a:txBody>
                    <a:bodyPr/>
                    <a:lstStyle/>
                    <a:p>
                      <a:endParaRPr lang="en-US"/>
                    </a:p>
                  </a:txBody>
                  <a:tcPr/>
                </a:tc>
                <a:tc>
                  <a:txBody>
                    <a:bodyPr/>
                    <a:lstStyle/>
                    <a:p>
                      <a:pPr marL="50800" marR="1905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If wireless, check the access point to computer ratio. Are there too many devices connecting to one access point?</a:t>
                      </a:r>
                      <a:endParaRPr/>
                    </a:p>
                  </a:txBody>
                  <a:tcPr marL="0" marR="0" marT="0" marB="0" anchor="ctr"/>
                </a:tc>
              </a:tr>
              <a:tr h="377725">
                <a:tc vMerge="1">
                  <a:txBody>
                    <a:bodyPr/>
                    <a:lstStyle/>
                    <a:p>
                      <a:endParaRPr lang="en-US"/>
                    </a:p>
                  </a:txBody>
                  <a:tcPr/>
                </a:tc>
                <a:tc>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Conduct a speedtest at </a:t>
                      </a:r>
                      <a:r>
                        <a:rPr lang="en" sz="1600" u="sng" strike="noStrike" cap="none">
                          <a:solidFill>
                            <a:schemeClr val="hlink"/>
                          </a:solidFill>
                          <a:latin typeface="Calibri"/>
                          <a:ea typeface="Calibri"/>
                          <a:cs typeface="Calibri"/>
                          <a:sym typeface="Calibri"/>
                          <a:hlinkClick r:id="rId3"/>
                        </a:rPr>
                        <a:t>www.speedtest.net </a:t>
                      </a:r>
                      <a:r>
                        <a:rPr lang="en" sz="1600" u="none" strike="noStrike" cap="none">
                          <a:latin typeface="Calibri"/>
                          <a:ea typeface="Calibri"/>
                          <a:cs typeface="Calibri"/>
                          <a:sym typeface="Calibri"/>
                        </a:rPr>
                        <a:t>to Minnetonka, MN. What is the upload and download speed? If it is less than 10 mbps, it is too slow to test.</a:t>
                      </a:r>
                      <a:endParaRPr/>
                    </a:p>
                  </a:txBody>
                  <a:tcPr marL="0" marR="0" marT="0" marB="0"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0" y="0"/>
            <a:ext cx="9144000" cy="102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865" name="Shape 865"/>
          <p:cNvGraphicFramePr/>
          <p:nvPr/>
        </p:nvGraphicFramePr>
        <p:xfrm>
          <a:off x="152400" y="1028700"/>
          <a:ext cx="8782050" cy="3840480"/>
        </p:xfrm>
        <a:graphic>
          <a:graphicData uri="http://schemas.openxmlformats.org/drawingml/2006/table">
            <a:tbl>
              <a:tblPr firstRow="1" firstCol="1" lastRow="1" lastCol="1" bandRow="1" bandCol="1">
                <a:noFill/>
                <a:tableStyleId>{B93269B8-7A1B-4CE0-A486-9D089547C8C8}</a:tableStyleId>
              </a:tblPr>
              <a:tblGrid>
                <a:gridCol w="3943200"/>
                <a:gridCol w="4838850"/>
              </a:tblGrid>
              <a:tr h="1602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160250">
                <a:tc rowSpan="4">
                  <a:txBody>
                    <a:bodyPr/>
                    <a:lstStyle/>
                    <a:p>
                      <a:pPr marL="50800" marR="1016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TSM Connection Error – Workstation cannot connect to the TSM internally on the network.</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269400">
                <a:tc vMerge="1">
                  <a:txBody>
                    <a:bodyPr/>
                    <a:lstStyle/>
                    <a:p>
                      <a:endParaRPr lang="en-US"/>
                    </a:p>
                  </a:txBody>
                  <a:tcPr/>
                </a:tc>
                <a:tc>
                  <a:txBody>
                    <a:bodyPr/>
                    <a:lstStyle/>
                    <a:p>
                      <a:pPr marL="50800" marR="1778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the local machine firewall is turned off if using a Windows OS TSM.</a:t>
                      </a:r>
                      <a:endParaRPr/>
                    </a:p>
                  </a:txBody>
                  <a:tcPr marL="0" marR="0" marT="0" marB="0" anchor="ctr"/>
                </a:tc>
              </a:tr>
              <a:tr h="1598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 TSM service is running.</a:t>
                      </a:r>
                      <a:endParaRPr/>
                    </a:p>
                  </a:txBody>
                  <a:tcPr marL="0" marR="0" marT="0" marB="0" anchor="ctr"/>
                </a:tc>
              </a:tr>
              <a:tr h="1602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If </a:t>
                      </a:r>
                      <a:r>
                        <a:rPr lang="en" sz="1400" u="sng" strike="noStrike" cap="none">
                          <a:latin typeface="Calibri"/>
                          <a:ea typeface="Calibri"/>
                          <a:cs typeface="Calibri"/>
                          <a:sym typeface="Calibri"/>
                        </a:rPr>
                        <a:t>no one</a:t>
                      </a:r>
                      <a:r>
                        <a:rPr lang="en" sz="1400" u="none" strike="noStrike" cap="none">
                          <a:latin typeface="Calibri"/>
                          <a:ea typeface="Calibri"/>
                          <a:cs typeface="Calibri"/>
                          <a:sym typeface="Calibri"/>
                        </a:rPr>
                        <a:t> can test, restart or reboot the service.</a:t>
                      </a:r>
                      <a:endParaRPr/>
                    </a:p>
                  </a:txBody>
                  <a:tcPr marL="0" marR="0" marT="0" marB="0" anchor="ctr"/>
                </a:tc>
              </a:tr>
              <a:tr h="486875">
                <a:tc>
                  <a:txBody>
                    <a:bodyPr/>
                    <a:lstStyle/>
                    <a:p>
                      <a:pPr marL="50800" marR="762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Configuration Not Found, Configuration Error – The testing device is not registered to the Device Toolkit and cannot proceed with testing until assigned an ORG Unit ID.</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register the device to the Device Toolkit</a:t>
                      </a:r>
                      <a:endParaRPr/>
                    </a:p>
                  </a:txBody>
                  <a:tcPr marL="0" marR="0" marT="0" marB="0" anchor="ctr"/>
                </a:tc>
              </a:tr>
              <a:tr h="37812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No TSM Configured – The Testing Site Manager has not been installed on the local network or configured in the Device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install or configure a Testing Site Manager.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next button is grayed out.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student has not completed the question on the test. This is not a technical error.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Frozen or Gray Screen with spinning wheel</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Exit the test and reboot the machine. This is typically due to temporary overloaded internet traffic or maxed out memory on the computer.</a:t>
                      </a:r>
                      <a:endParaRPr/>
                    </a:p>
                  </a:txBody>
                  <a:tcPr marL="0" marR="0" marT="0" marB="0" anchor="ctr"/>
                </a:tc>
              </a:tr>
            </a:tbl>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Shape 87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871" name="Shape 871"/>
          <p:cNvGraphicFramePr/>
          <p:nvPr/>
        </p:nvGraphicFramePr>
        <p:xfrm>
          <a:off x="343534" y="1107757"/>
          <a:ext cx="8571875" cy="1984530"/>
        </p:xfrm>
        <a:graphic>
          <a:graphicData uri="http://schemas.openxmlformats.org/drawingml/2006/table">
            <a:tbl>
              <a:tblPr firstRow="1" firstCol="1" lastRow="1" lastCol="1" bandRow="1" bandCol="1">
                <a:noFill/>
                <a:tableStyleId>{B93269B8-7A1B-4CE0-A486-9D089547C8C8}</a:tableStyleId>
              </a:tblPr>
              <a:tblGrid>
                <a:gridCol w="3656975"/>
                <a:gridCol w="4914900"/>
              </a:tblGrid>
              <a:tr h="2776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327200">
                <a:tc rowSpan="3">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Connection Error Retrieving Content –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Testing Device cannot connect to the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TSM or content servers to access test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content.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all content files are on the TSM management portal.</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content files are up to date.</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50720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Proxy 336 Error – This is an issue with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configuration within the Device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there is nothing in the proxy host field within the Device Toolkit. If so, erase, and redeploy a new configuration file with no proxy server settings.</a:t>
                      </a:r>
                      <a:endParaRPr/>
                    </a:p>
                  </a:txBody>
                  <a:tcPr marL="0" marR="0" marT="0" marB="0" anchor="ct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Shape 87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877" name="Shape 877"/>
          <p:cNvGraphicFramePr/>
          <p:nvPr/>
        </p:nvGraphicFramePr>
        <p:xfrm>
          <a:off x="286066" y="1085850"/>
          <a:ext cx="8571875" cy="2133600"/>
        </p:xfrm>
        <a:graphic>
          <a:graphicData uri="http://schemas.openxmlformats.org/drawingml/2006/table">
            <a:tbl>
              <a:tblPr firstRow="1" firstCol="1" lastRow="1" lastCol="1" bandRow="1" bandCol="1">
                <a:noFill/>
                <a:tableStyleId>{B93269B8-7A1B-4CE0-A486-9D089547C8C8}</a:tableStyleId>
              </a:tblPr>
              <a:tblGrid>
                <a:gridCol w="3656975"/>
                <a:gridCol w="4914900"/>
              </a:tblGrid>
              <a:tr h="118445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No Audio</a:t>
                      </a:r>
                      <a:endParaRPr/>
                    </a:p>
                  </a:txBody>
                  <a:tcPr marL="0" marR="0" marT="0" marB="0" anchor="ctr"/>
                </a:tc>
                <a:tc>
                  <a:txBody>
                    <a:bodyPr/>
                    <a:lstStyle/>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stop after “Begin test?”</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machine sound dialed more than halfway up?</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outside the software?</a:t>
                      </a:r>
                      <a:endParaRPr/>
                    </a:p>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from the speakers?</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Are the headphones plugged in before launching the software?</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latest sound card driver installed?</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TTS button checked in the TSM?</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student have the text-to-speech accommodation checked in eDIRECT?</a:t>
                      </a:r>
                      <a:endParaRPr/>
                    </a:p>
                  </a:txBody>
                  <a:tcPr marL="0" marR="0" marT="0" marB="0" anchor="ct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883" name="Shape 88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 sz="1600" b="0" i="0" u="none" strike="noStrike" cap="none">
                <a:solidFill>
                  <a:schemeClr val="dk1"/>
                </a:solidFill>
                <a:latin typeface="Calibri"/>
                <a:ea typeface="Calibri"/>
                <a:cs typeface="Calibri"/>
                <a:sym typeface="Calibri"/>
              </a:rPr>
              <a:t>If after troubleshooting there are still issues with testing, contact DRC Customer Service with the information below. </a:t>
            </a:r>
            <a:r>
              <a:rPr lang="en" sz="1600" b="1" i="0" u="none" strike="noStrike" cap="none">
                <a:solidFill>
                  <a:schemeClr val="dk1"/>
                </a:solidFill>
                <a:latin typeface="Calibri"/>
                <a:ea typeface="Calibri"/>
                <a:cs typeface="Calibri"/>
                <a:sym typeface="Calibri"/>
              </a:rPr>
              <a:t>Write down the following information to prepare for your call with customer service:</a:t>
            </a:r>
            <a:endParaRPr/>
          </a:p>
          <a:p>
            <a:pPr marL="0" marR="0" lvl="0" indent="0" algn="l" rtl="0">
              <a:lnSpc>
                <a:spcPct val="100000"/>
              </a:lnSpc>
              <a:spcBef>
                <a:spcPts val="0"/>
              </a:spcBef>
              <a:spcAft>
                <a:spcPts val="0"/>
              </a:spcAft>
              <a:buClr>
                <a:schemeClr val="dk1"/>
              </a:buClr>
              <a:buSzPts val="150"/>
              <a:buFont typeface="Arial"/>
              <a:buNone/>
            </a:pPr>
            <a:endParaRPr sz="6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Reporter/school/district/state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Phone or email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 IDs (username and password if a phone call)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Number of students affected out of how many students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Date and description of the issue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Specific system or error message (e.g. “Internet Connect Error” or “TSM Connection Error During Login”)</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When does the error message occur (e.g. when they select “Sign In?” or in the middle of testing)</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Operating system/version (Mac/Windows/iOS/Chromebook/Android)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ORG Unit 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Wired or wireless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 the System Readiness Check. Are there red exclamation points? Which settings?</a:t>
            </a:r>
            <a:endParaRPr/>
          </a:p>
          <a:p>
            <a:pPr marL="230186" marR="0" lvl="0" indent="366712"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889" name="Shape 88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3175" algn="l" rtl="0">
              <a:lnSpc>
                <a:spcPct val="100000"/>
              </a:lnSpc>
              <a:spcBef>
                <a:spcPts val="0"/>
              </a:spcBef>
              <a:spcAft>
                <a:spcPts val="0"/>
              </a:spcAft>
              <a:buClr>
                <a:schemeClr val="dk1"/>
              </a:buClr>
              <a:buSzPts val="375"/>
              <a:buFont typeface="Arial"/>
              <a:buNone/>
            </a:pPr>
            <a:r>
              <a:rPr lang="en" sz="1500" b="0" i="0" u="none" strike="noStrike" cap="none">
                <a:solidFill>
                  <a:schemeClr val="dk1"/>
                </a:solidFill>
                <a:latin typeface="Calibri"/>
                <a:ea typeface="Calibri"/>
                <a:cs typeface="Calibri"/>
                <a:sym typeface="Calibri"/>
              </a:rPr>
              <a:t>Contact</a:t>
            </a:r>
            <a:r>
              <a:rPr lang="en" sz="1500" b="1" i="0" u="none" strike="noStrike" cap="none">
                <a:solidFill>
                  <a:schemeClr val="dk1"/>
                </a:solidFill>
                <a:latin typeface="Calibri"/>
                <a:ea typeface="Calibri"/>
                <a:cs typeface="Calibri"/>
                <a:sym typeface="Calibri"/>
              </a:rPr>
              <a:t> DRC Customer Service at </a:t>
            </a:r>
            <a:r>
              <a:rPr lang="en" sz="1500" b="0" i="0" u="sng" strike="noStrike" cap="none">
                <a:solidFill>
                  <a:schemeClr val="hlink"/>
                </a:solidFill>
                <a:latin typeface="Calibri"/>
                <a:ea typeface="Calibri"/>
                <a:cs typeface="Calibri"/>
                <a:sym typeface="Calibri"/>
                <a:hlinkClick r:id="rId3"/>
              </a:rPr>
              <a:t>LAHelpDesk@datarecognitioncorp.com</a:t>
            </a:r>
            <a:r>
              <a:rPr lang="en" sz="1500" b="0" i="0" u="none" strike="noStrike" cap="none">
                <a:solidFill>
                  <a:schemeClr val="dk1"/>
                </a:solidFill>
                <a:latin typeface="Calibri"/>
                <a:ea typeface="Calibri"/>
                <a:cs typeface="Calibri"/>
                <a:sym typeface="Calibri"/>
              </a:rPr>
              <a:t> or 1-888-718-4836 with the following issues:</a:t>
            </a:r>
            <a:endParaRPr/>
          </a:p>
          <a:p>
            <a:pPr marL="230186" marR="0" lvl="0" indent="-30161" algn="l" rtl="0">
              <a:lnSpc>
                <a:spcPct val="100000"/>
              </a:lnSpc>
              <a:spcBef>
                <a:spcPts val="0"/>
              </a:spcBef>
              <a:spcAft>
                <a:spcPts val="0"/>
              </a:spcAft>
              <a:buClr>
                <a:schemeClr val="dk1"/>
              </a:buClr>
              <a:buSzPts val="150"/>
              <a:buFont typeface="Arial"/>
              <a:buNone/>
            </a:pPr>
            <a:endParaRPr sz="6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LEAP 2025 Platform Functionality:</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User Administration (Adding and Editing Users in eDIRECT)</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Materials Ordering and Additional Materials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students in Test Setup</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test sessions and printing</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tickets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Data Validation</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Viewing and Downloading Student Reports</a:t>
            </a:r>
            <a:endParaRPr/>
          </a:p>
          <a:p>
            <a:pPr marL="457200" marR="0" lvl="0" indent="-342900" algn="l" rtl="0">
              <a:lnSpc>
                <a:spcPct val="100000"/>
              </a:lnSpc>
              <a:spcBef>
                <a:spcPts val="48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Materials Receipt, Inventory, and Return</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Labeling of test booklets (Pre ID, District-School, and Do Not Process labels)</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INSIGHT and TSM Installation, Functionality, and Troubleshooting</a:t>
            </a:r>
            <a:endParaRPr/>
          </a:p>
          <a:p>
            <a:pPr marL="230186" marR="0" lvl="0" indent="455612" algn="l" rtl="0">
              <a:lnSpc>
                <a:spcPct val="100000"/>
              </a:lnSpc>
              <a:spcBef>
                <a:spcPts val="64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Shape 894"/>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a:p>
        </p:txBody>
      </p:sp>
      <p:sp>
        <p:nvSpPr>
          <p:cNvPr id="895" name="Shape 895"/>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LEAP 2025 and LEAP Connect Technical </a:t>
            </a:r>
            <a:r>
              <a:rPr lang="en" sz="1800" u="sng">
                <a:solidFill>
                  <a:schemeClr val="hlink"/>
                </a:solidFill>
                <a:hlinkClick r:id="rId3"/>
              </a:rPr>
              <a:t>A</a:t>
            </a:r>
            <a:r>
              <a:rPr lang="en" sz="1800" b="0" i="0" u="sng" strike="noStrike" cap="none">
                <a:solidFill>
                  <a:schemeClr val="hlink"/>
                </a:solidFill>
                <a:latin typeface="Calibri"/>
                <a:ea typeface="Calibri"/>
                <a:cs typeface="Calibri"/>
                <a:sym typeface="Calibri"/>
                <a:hlinkClick r:id="rId3"/>
              </a:rPr>
              <a:t>ssistance </a:t>
            </a:r>
            <a:r>
              <a:rPr lang="en" sz="1800" u="sng">
                <a:solidFill>
                  <a:schemeClr val="hlink"/>
                </a:solidFill>
                <a:hlinkClick r:id="rId3"/>
              </a:rPr>
              <a:t>P</a:t>
            </a:r>
            <a:r>
              <a:rPr lang="en" sz="1800" b="0" i="0" u="sng" strike="noStrike" cap="none">
                <a:solidFill>
                  <a:schemeClr val="hlink"/>
                </a:solidFill>
                <a:latin typeface="Calibri"/>
                <a:ea typeface="Calibri"/>
                <a:cs typeface="Calibri"/>
                <a:sym typeface="Calibri"/>
                <a:hlinkClick r:id="rId3"/>
              </a:rPr>
              <a:t>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896" name="Shape 896"/>
          <p:cNvPicPr preferRelativeResize="0"/>
          <p:nvPr/>
        </p:nvPicPr>
        <p:blipFill rotWithShape="1">
          <a:blip r:embed="rId4">
            <a:alphaModFix/>
          </a:blip>
          <a:srcRect/>
          <a:stretch/>
        </p:blipFill>
        <p:spPr>
          <a:xfrm>
            <a:off x="1925240" y="1988550"/>
            <a:ext cx="5293519" cy="2314575"/>
          </a:xfrm>
          <a:prstGeom prst="rect">
            <a:avLst/>
          </a:prstGeom>
          <a:noFill/>
          <a:ln>
            <a:noFill/>
          </a:ln>
        </p:spPr>
      </p:pic>
      <p:sp>
        <p:nvSpPr>
          <p:cNvPr id="897" name="Shape 897"/>
          <p:cNvSpPr txBox="1"/>
          <p:nvPr/>
        </p:nvSpPr>
        <p:spPr>
          <a:xfrm>
            <a:off x="0" y="3622725"/>
            <a:ext cx="4027734"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898" name="Shape 898"/>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Shape 90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LEAP Connect/LAA1 Resources</a:t>
            </a:r>
            <a:endParaRPr sz="3200"/>
          </a:p>
        </p:txBody>
      </p:sp>
      <p:sp>
        <p:nvSpPr>
          <p:cNvPr id="904" name="Shape 90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lnSpc>
                <a:spcPct val="100000"/>
              </a:lnSpc>
              <a:spcBef>
                <a:spcPts val="640"/>
              </a:spcBef>
              <a:spcAft>
                <a:spcPts val="0"/>
              </a:spcAft>
              <a:buNone/>
            </a:pPr>
            <a:r>
              <a:rPr lang="en" sz="1400" u="sng">
                <a:solidFill>
                  <a:schemeClr val="hlink"/>
                </a:solidFill>
                <a:hlinkClick r:id="rId3"/>
              </a:rPr>
              <a:t>LEAP Connect Webinar</a:t>
            </a:r>
            <a:r>
              <a:rPr lang="en" sz="1400"/>
              <a:t>-the recording of the assessment overview webinar presented in December.</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4"/>
              </a:rPr>
              <a:t>LEAP Connect Assessment Guide</a:t>
            </a:r>
            <a:r>
              <a:rPr lang="en" sz="1400">
                <a:solidFill>
                  <a:srgbClr val="212121"/>
                </a:solidFill>
              </a:rPr>
              <a:t>—</a:t>
            </a:r>
            <a:r>
              <a:rPr lang="en" sz="1400"/>
              <a:t>access the LEAP Connect Assessment Guide</a:t>
            </a:r>
            <a:endParaRPr sz="1400"/>
          </a:p>
          <a:p>
            <a:pPr marL="0" lvl="0" indent="0" rtl="0">
              <a:lnSpc>
                <a:spcPct val="100000"/>
              </a:lnSpc>
              <a:spcBef>
                <a:spcPts val="1000"/>
              </a:spcBef>
              <a:spcAft>
                <a:spcPts val="0"/>
              </a:spcAft>
              <a:buNone/>
            </a:pPr>
            <a:r>
              <a:rPr lang="en" sz="1400" u="sng">
                <a:solidFill>
                  <a:schemeClr val="hlink"/>
                </a:solidFill>
                <a:hlinkClick r:id="rId5"/>
              </a:rPr>
              <a:t>LEAP Connect Achievement Level Descriptors</a:t>
            </a:r>
            <a:r>
              <a:rPr lang="en" sz="1400">
                <a:solidFill>
                  <a:srgbClr val="212121"/>
                </a:solidFill>
              </a:rPr>
              <a:t>—</a:t>
            </a:r>
            <a:r>
              <a:rPr lang="en" sz="1400"/>
              <a:t>a guide to the Achievement Levels with a list of the skills and knowledge students at each level are generally able to demonstrate</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6"/>
              </a:rPr>
              <a:t>LEAP Connect Sample Items</a:t>
            </a:r>
            <a:r>
              <a:rPr lang="en" sz="1400"/>
              <a:t>-a webinar/presentation with sample items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7"/>
              </a:rPr>
              <a:t>LEAP Connect Online Tools Training</a:t>
            </a:r>
            <a:r>
              <a:rPr lang="en" sz="1400"/>
              <a:t>-a chance to preview the testing platform and practice the online tools that will be available during testing.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8"/>
              </a:rPr>
              <a:t>Strategies for Success: A Guidebook for Supporting Students with Disabilities</a:t>
            </a:r>
            <a:r>
              <a:rPr lang="en" sz="1400">
                <a:solidFill>
                  <a:srgbClr val="000000"/>
                </a:solidFill>
              </a:rPr>
              <a:t>-the SPED Guidebook </a:t>
            </a:r>
            <a:endParaRPr sz="1400">
              <a:solidFill>
                <a:srgbClr val="000000"/>
              </a:solidFill>
            </a:endParaRPr>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9"/>
              </a:rPr>
              <a:t>LA Connectors for Students with Significant Disabilities</a:t>
            </a:r>
            <a:r>
              <a:rPr lang="en" sz="1400">
                <a:solidFill>
                  <a:srgbClr val="212121"/>
                </a:solidFill>
              </a:rPr>
              <a:t>—</a:t>
            </a:r>
            <a:r>
              <a:rPr lang="en" sz="1400"/>
              <a:t>list of SWSD connectors for K-12  ELA and math</a:t>
            </a:r>
            <a:endParaRPr sz="1400"/>
          </a:p>
          <a:p>
            <a:pPr marL="0" lvl="0" indent="0" rtl="0">
              <a:lnSpc>
                <a:spcPct val="100000"/>
              </a:lnSpc>
              <a:spcBef>
                <a:spcPts val="1000"/>
              </a:spcBef>
              <a:spcAft>
                <a:spcPts val="0"/>
              </a:spcAft>
              <a:buNone/>
            </a:pPr>
            <a:r>
              <a:rPr lang="en" sz="1400" u="sng">
                <a:solidFill>
                  <a:schemeClr val="hlink"/>
                </a:solidFill>
                <a:hlinkClick r:id="rId10"/>
              </a:rPr>
              <a:t>LA Connectors Essential Elements Cards</a:t>
            </a:r>
            <a:r>
              <a:rPr lang="en" sz="1400">
                <a:solidFill>
                  <a:srgbClr val="212121"/>
                </a:solidFill>
              </a:rPr>
              <a:t>—</a:t>
            </a:r>
            <a:r>
              <a:rPr lang="en" sz="1400"/>
              <a:t>cards that assist educators with individualizing instruction for SWSD both in inclusive and self-contained environments</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11"/>
              </a:rPr>
              <a:t>Parent Guide to LEAP Connect</a:t>
            </a:r>
            <a:r>
              <a:rPr lang="en" sz="1400"/>
              <a:t>-a two page guide for parents on the LEAP Connect </a:t>
            </a:r>
            <a:endParaRPr sz="1400"/>
          </a:p>
          <a:p>
            <a:pPr marL="0" lvl="0" indent="0" rtl="0">
              <a:lnSpc>
                <a:spcPct val="115000"/>
              </a:lnSpc>
              <a:spcBef>
                <a:spcPts val="1000"/>
              </a:spcBef>
              <a:spcAft>
                <a:spcPts val="0"/>
              </a:spcAft>
              <a:buClr>
                <a:schemeClr val="dk1"/>
              </a:buClr>
              <a:buSzPts val="1100"/>
              <a:buFont typeface="Arial"/>
              <a:buNone/>
            </a:pPr>
            <a:endParaRPr sz="1400"/>
          </a:p>
          <a:p>
            <a:pPr marL="800099" lvl="0" indent="-366711">
              <a:spcBef>
                <a:spcPts val="640"/>
              </a:spcBef>
              <a:spcAft>
                <a:spcPts val="0"/>
              </a:spcAft>
              <a:buNone/>
            </a:pPr>
            <a:endParaRPr sz="1800"/>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A Believes">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8961</Words>
  <Application>Microsoft Office PowerPoint</Application>
  <PresentationFormat>On-screen Show (16:9)</PresentationFormat>
  <Paragraphs>876</Paragraphs>
  <Slides>110</Slides>
  <Notes>109</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110</vt:i4>
      </vt:variant>
    </vt:vector>
  </HeadingPairs>
  <TitlesOfParts>
    <vt:vector size="118" baseType="lpstr">
      <vt:lpstr>Arial</vt:lpstr>
      <vt:lpstr>Calibri</vt:lpstr>
      <vt:lpstr>Louisiana Believes</vt:lpstr>
      <vt:lpstr>1_LA Believes</vt:lpstr>
      <vt:lpstr>Louisiana Believes</vt:lpstr>
      <vt:lpstr>Louisiana Believes</vt:lpstr>
      <vt:lpstr>Louisiana Believes</vt:lpstr>
      <vt:lpstr>Louisiana Believes</vt:lpstr>
      <vt:lpstr>PowerPoint Presentation</vt:lpstr>
      <vt:lpstr>Agenda</vt:lpstr>
      <vt:lpstr>2017-2018 Month-by-Month Checklist</vt:lpstr>
      <vt:lpstr>January Assessment Checklist</vt:lpstr>
      <vt:lpstr>January Assessment Checklist</vt:lpstr>
      <vt:lpstr>February Assessment Checklist</vt:lpstr>
      <vt:lpstr>February Assessment Checklist</vt:lpstr>
      <vt:lpstr>February Assessment Checklist</vt:lpstr>
      <vt:lpstr>February Assessment Checklist</vt:lpstr>
      <vt:lpstr>PowerPoint Presentation</vt:lpstr>
      <vt:lpstr>ACT Match/No Match Lists</vt:lpstr>
      <vt:lpstr>PowerPoint Presentation</vt:lpstr>
      <vt:lpstr>2018-2019 Assessment Calendar</vt:lpstr>
      <vt:lpstr>PowerPoint Presentation</vt:lpstr>
      <vt:lpstr>ELPT Secure Browser</vt:lpstr>
      <vt:lpstr>Downloading the Secure Browser</vt:lpstr>
      <vt:lpstr>Installing the Secure Browser</vt:lpstr>
      <vt:lpstr>Network Diagnostic Tool</vt:lpstr>
      <vt:lpstr>Network Diagnostic Tool </vt:lpstr>
      <vt:lpstr>Technology Checklist: ELPT</vt:lpstr>
      <vt:lpstr>User Guide Updates</vt:lpstr>
      <vt:lpstr>Assessment Technology Specifications</vt:lpstr>
      <vt:lpstr>PowerPoint Presentation</vt:lpstr>
      <vt:lpstr>Investigation Support</vt:lpstr>
      <vt:lpstr>Investigation Support</vt:lpstr>
      <vt:lpstr>Investigation Support</vt:lpstr>
      <vt:lpstr>Investigation Support</vt:lpstr>
      <vt:lpstr>Off Grade Voids</vt:lpstr>
      <vt:lpstr>Caveon Test Security Services</vt:lpstr>
      <vt:lpstr>Caveon Core</vt:lpstr>
      <vt:lpstr>ELPT/LEAP Connect Reminders</vt:lpstr>
      <vt:lpstr>PowerPoint Presentation</vt:lpstr>
      <vt:lpstr> LEAP 2025 High School Assessments  </vt:lpstr>
      <vt:lpstr> Winter 2017 LEAP 2025 High School Population  </vt:lpstr>
      <vt:lpstr>LEAP 2025 High School Assessments:   Impact on Students and Schools</vt:lpstr>
      <vt:lpstr>Release of Winter 2017  LEAP 2025 High School Results</vt:lpstr>
      <vt:lpstr>Online Graphing Calculator for LEAP 2025 Algebra I and Geometry Tests</vt:lpstr>
      <vt:lpstr>Testing Students from Nonpublic Schools</vt:lpstr>
      <vt:lpstr>Science Field Test</vt:lpstr>
      <vt:lpstr>LEAP 2025 Practice Tests</vt:lpstr>
      <vt:lpstr>LEAP 2025 Practice Test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Dates</vt:lpstr>
      <vt:lpstr>Overview of AIR Systems</vt:lpstr>
      <vt:lpstr>ELPT User Guides and Manuals</vt:lpstr>
      <vt:lpstr>Accommodations and Accessibility</vt:lpstr>
      <vt:lpstr>ELPT: Preparing to Test</vt:lpstr>
      <vt:lpstr>Logging in to TIDE</vt:lpstr>
      <vt:lpstr>TIDE Home Page</vt:lpstr>
      <vt:lpstr>Adding Students</vt:lpstr>
      <vt:lpstr>View/Edit/Export Students</vt:lpstr>
      <vt:lpstr>View/Edit/Export Students</vt:lpstr>
      <vt:lpstr>Upload Student Settings</vt:lpstr>
      <vt:lpstr>Upload Student Settings</vt:lpstr>
      <vt:lpstr>Rosters</vt:lpstr>
      <vt:lpstr>ELPT Testing Tickets </vt:lpstr>
      <vt:lpstr>ELPT Administering Testing</vt:lpstr>
      <vt:lpstr>Create a Test Session</vt:lpstr>
      <vt:lpstr>Create a Test Session</vt:lpstr>
      <vt:lpstr>Approving Student Entry</vt:lpstr>
      <vt:lpstr>ELPT Appeals Process</vt:lpstr>
      <vt:lpstr>Creating Appeals</vt:lpstr>
      <vt:lpstr> Status of Appeals</vt:lpstr>
      <vt:lpstr>Upload Appeals</vt:lpstr>
      <vt:lpstr>ELPT OTT</vt:lpstr>
      <vt:lpstr>Training Modules</vt:lpstr>
      <vt:lpstr>ELPT Webinar</vt:lpstr>
      <vt:lpstr>ELPT Resources</vt:lpstr>
      <vt:lpstr>ELPT Resources</vt:lpstr>
      <vt:lpstr>Technical Assistance Protocol</vt:lpstr>
      <vt:lpstr>PowerPoint Presentation</vt:lpstr>
      <vt:lpstr>Key Dates</vt:lpstr>
      <vt:lpstr>LAA 1 TCM Alerts</vt:lpstr>
      <vt:lpstr>LEAP Connect Alerts</vt:lpstr>
      <vt:lpstr>LEAP Connect Alerts</vt:lpstr>
      <vt:lpstr>LEAP Connect Alerts</vt:lpstr>
      <vt:lpstr>LEAP Connect OTT and DTA</vt:lpstr>
      <vt:lpstr>LEAP Connect OTT DTA</vt:lpstr>
      <vt:lpstr>Testing Statistics Reports</vt:lpstr>
      <vt:lpstr>Testing Statistics Reports</vt:lpstr>
      <vt:lpstr>Student Status Dashboard</vt:lpstr>
      <vt:lpstr>Accountability Codes</vt:lpstr>
      <vt:lpstr>Technology Preparation</vt:lpstr>
      <vt:lpstr>Technology FAQ</vt:lpstr>
      <vt:lpstr>Troubleshooting</vt:lpstr>
      <vt:lpstr>Troubleshooting</vt:lpstr>
      <vt:lpstr>Troubleshooting</vt:lpstr>
      <vt:lpstr>Troubleshooting</vt:lpstr>
      <vt:lpstr>Troubleshooting</vt:lpstr>
      <vt:lpstr>Troubleshooting</vt:lpstr>
      <vt:lpstr>Troubleshooting</vt:lpstr>
      <vt:lpstr>Technical Assistance Protocol</vt:lpstr>
      <vt:lpstr>LEAP Connect/LAA1 Resources</vt:lpstr>
      <vt:lpstr>PowerPoint Presentation</vt:lpstr>
      <vt:lpstr>LEAP 360 Resource Availability Timeline</vt:lpstr>
      <vt:lpstr>LEAP 360 Updates</vt:lpstr>
      <vt:lpstr>PowerPoint Presentation</vt:lpstr>
      <vt:lpstr>PowerPoint Presentation</vt:lpstr>
      <vt:lpstr>January/February Collaboration</vt:lpstr>
      <vt:lpstr>District Support</vt:lpstr>
      <vt:lpstr>District Support</vt:lpstr>
      <vt:lpstr>Assessments Customer Service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20</cp:revision>
  <dcterms:modified xsi:type="dcterms:W3CDTF">2018-01-15T20:41:56Z</dcterms:modified>
</cp:coreProperties>
</file>