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0.xml" ContentType="application/vnd.openxmlformats-officedocument.theme+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4" r:id="rId1"/>
    <p:sldMasterId id="2147483765" r:id="rId2"/>
    <p:sldMasterId id="2147483766" r:id="rId3"/>
    <p:sldMasterId id="2147483767" r:id="rId4"/>
    <p:sldMasterId id="2147483768" r:id="rId5"/>
    <p:sldMasterId id="2147483769" r:id="rId6"/>
    <p:sldMasterId id="2147483775" r:id="rId7"/>
    <p:sldMasterId id="2147483776" r:id="rId8"/>
    <p:sldMasterId id="2147483777" r:id="rId9"/>
    <p:sldMasterId id="2147483778" r:id="rId10"/>
    <p:sldMasterId id="2147483779" r:id="rId11"/>
    <p:sldMasterId id="2147483780" r:id="rId12"/>
    <p:sldMasterId id="2147483781" r:id="rId13"/>
    <p:sldMasterId id="2147483782" r:id="rId14"/>
    <p:sldMasterId id="2147483783" r:id="rId15"/>
  </p:sldMasterIdLst>
  <p:notesMasterIdLst>
    <p:notesMasterId r:id="rId142"/>
  </p:notesMasterIdLst>
  <p:sldIdLst>
    <p:sldId id="256" r:id="rId16"/>
    <p:sldId id="257" r:id="rId17"/>
    <p:sldId id="258" r:id="rId18"/>
    <p:sldId id="259" r:id="rId19"/>
    <p:sldId id="260" r:id="rId20"/>
    <p:sldId id="261" r:id="rId21"/>
    <p:sldId id="262"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4" r:id="rId45"/>
    <p:sldId id="295" r:id="rId46"/>
    <p:sldId id="296" r:id="rId47"/>
    <p:sldId id="297" r:id="rId48"/>
    <p:sldId id="298" r:id="rId49"/>
    <p:sldId id="303" r:id="rId50"/>
    <p:sldId id="304" r:id="rId51"/>
    <p:sldId id="305" r:id="rId52"/>
    <p:sldId id="306" r:id="rId53"/>
    <p:sldId id="307" r:id="rId54"/>
    <p:sldId id="308" r:id="rId55"/>
    <p:sldId id="309" r:id="rId56"/>
    <p:sldId id="310" r:id="rId57"/>
    <p:sldId id="311" r:id="rId58"/>
    <p:sldId id="317" r:id="rId59"/>
    <p:sldId id="318" r:id="rId60"/>
    <p:sldId id="319" r:id="rId61"/>
    <p:sldId id="322" r:id="rId62"/>
    <p:sldId id="323" r:id="rId63"/>
    <p:sldId id="324" r:id="rId64"/>
    <p:sldId id="325" r:id="rId65"/>
    <p:sldId id="329" r:id="rId66"/>
    <p:sldId id="327" r:id="rId67"/>
    <p:sldId id="328"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 id="377" r:id="rId116"/>
    <p:sldId id="378" r:id="rId117"/>
    <p:sldId id="379" r:id="rId118"/>
    <p:sldId id="380" r:id="rId119"/>
    <p:sldId id="381" r:id="rId120"/>
    <p:sldId id="382" r:id="rId121"/>
    <p:sldId id="383" r:id="rId122"/>
    <p:sldId id="385" r:id="rId123"/>
    <p:sldId id="386" r:id="rId124"/>
    <p:sldId id="390" r:id="rId125"/>
    <p:sldId id="391" r:id="rId126"/>
    <p:sldId id="393" r:id="rId127"/>
    <p:sldId id="392" r:id="rId128"/>
    <p:sldId id="394" r:id="rId129"/>
    <p:sldId id="395" r:id="rId130"/>
    <p:sldId id="396" r:id="rId131"/>
    <p:sldId id="399" r:id="rId132"/>
    <p:sldId id="400" r:id="rId133"/>
    <p:sldId id="401" r:id="rId134"/>
    <p:sldId id="402" r:id="rId135"/>
    <p:sldId id="403" r:id="rId136"/>
    <p:sldId id="404" r:id="rId137"/>
    <p:sldId id="405" r:id="rId138"/>
    <p:sldId id="406" r:id="rId139"/>
    <p:sldId id="407" r:id="rId140"/>
    <p:sldId id="408" r:id="rId141"/>
  </p:sldIdLst>
  <p:sldSz cx="9144000" cy="5143500" type="screen16x9"/>
  <p:notesSz cx="6858000" cy="9144000"/>
  <p:embeddedFontLst>
    <p:embeddedFont>
      <p:font typeface="Arial Narrow" panose="020B0606020202030204" pitchFamily="34" charset="0"/>
      <p:regular r:id="rId143"/>
      <p:bold r:id="rId144"/>
      <p:italic r:id="rId145"/>
      <p:boldItalic r:id="rId146"/>
    </p:embeddedFont>
    <p:embeddedFont>
      <p:font typeface="Century" panose="02040604050505020304" pitchFamily="18" charset="0"/>
      <p:regular r:id="rId147"/>
    </p:embeddedFont>
    <p:embeddedFont>
      <p:font typeface="Calibri" panose="020F0502020204030204" pitchFamily="34" charset="0"/>
      <p:regular r:id="rId148"/>
      <p:bold r:id="rId149"/>
      <p:italic r:id="rId150"/>
      <p:boldItalic r:id="rId151"/>
    </p:embeddedFont>
    <p:embeddedFont>
      <p:font typeface="Century Schoolbook" panose="02040604050505020304" pitchFamily="18" charset="0"/>
      <p:regular r:id="rId152"/>
      <p:bold r:id="rId153"/>
      <p:italic r:id="rId154"/>
      <p:boldItalic r:id="rId1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 Cooper" initials="" lastIdx="28" clrIdx="0"/>
  <p:cmAuthor id="7" name="PATRICIA GILBERT" initials="" lastIdx="1" clrIdx="7"/>
  <p:cmAuthor id="1" name="ANNIE MORRISON" initials="" lastIdx="3" clrIdx="1"/>
  <p:cmAuthor id="8" name="KAYLIE LOUPE" initials="" lastIdx="1" clrIdx="8"/>
  <p:cmAuthor id="2" name="JAN SIBLEY" initials="" lastIdx="2" clrIdx="2"/>
  <p:cmAuthor id="3" name="ZHANYING ZONG" initials="" lastIdx="1" clrIdx="3"/>
  <p:cmAuthor id="4" name="Rachel McCloskey" initials="" lastIdx="6" clrIdx="4"/>
  <p:cmAuthor id="5" name="Chanda Johnson" initials="" lastIdx="1" clrIdx="5"/>
  <p:cmAuthor id="6" name="JENNIFER BAIRD" initials=""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0897C3-CACB-48B4-8278-AED5F86DBCB8}">
  <a:tblStyle styleId="{370897C3-CACB-48B4-8278-AED5F86DBCB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AC3E9FA-DD69-49DA-B396-55AC0BE0EF44}"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58CB638-E74A-41FB-9F98-83CEB7E357C2}"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6233F3E-6768-4E87-94F6-B8AEDD51A024}"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995D252-D918-4D5B-8E44-6B452E5B1BCC}" styleName="Table_4">
    <a:wholeTbl>
      <a:tcTxStyle b="off" i="off">
        <a:font>
          <a:latin typeface="Gill Sans MT"/>
          <a:ea typeface="Gill Sans MT"/>
          <a:cs typeface="Gill Sans MT"/>
        </a:font>
        <a:srgbClr val="212121"/>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BE6E7"/>
          </a:solidFill>
        </a:fill>
      </a:tcStyle>
    </a:wholeTbl>
    <a:band1H>
      <a:tcTxStyle/>
      <a:tcStyle>
        <a:tcBdr/>
        <a:fill>
          <a:solidFill>
            <a:srgbClr val="D5CACB"/>
          </a:solidFill>
        </a:fill>
      </a:tcStyle>
    </a:band1H>
    <a:band2H>
      <a:tcTxStyle/>
      <a:tcStyle>
        <a:tcBdr/>
      </a:tcStyle>
    </a:band2H>
    <a:band1V>
      <a:tcTxStyle/>
      <a:tcStyle>
        <a:tcBdr/>
        <a:fill>
          <a:solidFill>
            <a:srgbClr val="D5CACB"/>
          </a:solidFill>
        </a:fill>
      </a:tcStyle>
    </a:band1V>
    <a:band2V>
      <a:tcTxStyle/>
      <a:tcStyle>
        <a:tcBdr/>
      </a:tcStyle>
    </a:band2V>
    <a:lastCol>
      <a:tcTxStyle b="on" i="off">
        <a:font>
          <a:latin typeface="Gill Sans MT"/>
          <a:ea typeface="Gill Sans MT"/>
          <a:cs typeface="Gill Sans MT"/>
        </a:font>
        <a:srgbClr val="FFFFFF"/>
      </a:tcTxStyle>
      <a:tcStyle>
        <a:tcBdr/>
        <a:fill>
          <a:solidFill>
            <a:srgbClr val="A3D6DD"/>
          </a:solidFill>
        </a:fill>
      </a:tcStyle>
    </a:lastCol>
    <a:firstCol>
      <a:tcTxStyle b="on" i="off">
        <a:font>
          <a:latin typeface="Gill Sans MT"/>
          <a:ea typeface="Gill Sans MT"/>
          <a:cs typeface="Gill Sans MT"/>
        </a:font>
        <a:srgbClr val="FFFFFF"/>
      </a:tcTxStyle>
      <a:tcStyle>
        <a:tcBdr/>
        <a:fill>
          <a:solidFill>
            <a:srgbClr val="A3D6DD"/>
          </a:solidFill>
        </a:fill>
      </a:tcStyle>
    </a:firstCol>
    <a:lastRow>
      <a:tcTxStyle b="on" i="off">
        <a:font>
          <a:latin typeface="Gill Sans MT"/>
          <a:ea typeface="Gill Sans MT"/>
          <a:cs typeface="Gill Sans MT"/>
        </a:font>
        <a:srgbClr val="FFFFFF"/>
      </a:tcTxStyle>
      <a:tcStyle>
        <a:tcBdr>
          <a:top>
            <a:ln w="38100" cap="flat" cmpd="sng">
              <a:solidFill>
                <a:srgbClr val="FFFFFF"/>
              </a:solidFill>
              <a:prstDash val="solid"/>
              <a:round/>
              <a:headEnd type="none" w="sm" len="sm"/>
              <a:tailEnd type="none" w="sm" len="sm"/>
            </a:ln>
          </a:top>
        </a:tcBdr>
        <a:fill>
          <a:solidFill>
            <a:srgbClr val="A3D6DD"/>
          </a:solidFill>
        </a:fill>
      </a:tcStyle>
    </a:lastRow>
    <a:seCell>
      <a:tcTxStyle/>
      <a:tcStyle>
        <a:tcBdr/>
      </a:tcStyle>
    </a:seCell>
    <a:swCell>
      <a:tcTxStyle/>
      <a:tcStyle>
        <a:tcBdr/>
      </a:tcStyle>
    </a:swCell>
    <a:firstRow>
      <a:tcTxStyle b="on" i="off">
        <a:font>
          <a:latin typeface="Gill Sans MT"/>
          <a:ea typeface="Gill Sans MT"/>
          <a:cs typeface="Gill Sans MT"/>
        </a:font>
        <a:srgbClr val="FFFFFF"/>
      </a:tcTxStyle>
      <a:tcStyle>
        <a:tcBdr>
          <a:bottom>
            <a:ln w="38100" cap="flat" cmpd="sng">
              <a:solidFill>
                <a:srgbClr val="FFFFFF"/>
              </a:solidFill>
              <a:prstDash val="solid"/>
              <a:round/>
              <a:headEnd type="none" w="sm" len="sm"/>
              <a:tailEnd type="none" w="sm" len="sm"/>
            </a:ln>
          </a:bottom>
        </a:tcBdr>
        <a:fill>
          <a:solidFill>
            <a:srgbClr val="A3D6DD"/>
          </a:solidFill>
        </a:fill>
      </a:tcStyle>
    </a:firstRow>
    <a:neCell>
      <a:tcTxStyle/>
      <a:tcStyle>
        <a:tcBdr/>
      </a:tcStyle>
    </a:neCell>
    <a:nwCell>
      <a:tcTxStyle/>
      <a:tcStyle>
        <a:tcBdr/>
      </a:tcStyle>
    </a:nwCell>
  </a:tblStyle>
  <a:tblStyle styleId="{38EC396B-7505-4B4F-B0C4-B20A0A3070CE}" styleName="Table_5">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F1F5"/>
          </a:solidFill>
        </a:fill>
      </a:tcStyle>
    </a:band1H>
    <a:band2H>
      <a:tcTxStyle b="off" i="off"/>
      <a:tcStyle>
        <a:tcBdr/>
      </a:tcStyle>
    </a:band2H>
    <a:band1V>
      <a:tcTxStyle b="off" i="off"/>
      <a:tcStyle>
        <a:tcBdr/>
        <a:fill>
          <a:solidFill>
            <a:srgbClr val="E8F1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79" autoAdjust="0"/>
  </p:normalViewPr>
  <p:slideViewPr>
    <p:cSldViewPr snapToGrid="0">
      <p:cViewPr>
        <p:scale>
          <a:sx n="70" d="100"/>
          <a:sy n="70" d="100"/>
        </p:scale>
        <p:origin x="1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63" Type="http://schemas.openxmlformats.org/officeDocument/2006/relationships/slide" Target="slides/slide48.xml"/><Relationship Id="rId84" Type="http://schemas.openxmlformats.org/officeDocument/2006/relationships/slide" Target="slides/slide69.xml"/><Relationship Id="rId138" Type="http://schemas.openxmlformats.org/officeDocument/2006/relationships/slide" Target="slides/slide123.xml"/><Relationship Id="rId159" Type="http://schemas.openxmlformats.org/officeDocument/2006/relationships/theme" Target="theme/theme1.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53" Type="http://schemas.openxmlformats.org/officeDocument/2006/relationships/slide" Target="slides/slide38.xml"/><Relationship Id="rId74" Type="http://schemas.openxmlformats.org/officeDocument/2006/relationships/slide" Target="slides/slide59.xml"/><Relationship Id="rId128" Type="http://schemas.openxmlformats.org/officeDocument/2006/relationships/slide" Target="slides/slide113.xml"/><Relationship Id="rId149" Type="http://schemas.openxmlformats.org/officeDocument/2006/relationships/font" Target="fonts/font7.fntdata"/><Relationship Id="rId5" Type="http://schemas.openxmlformats.org/officeDocument/2006/relationships/slideMaster" Target="slideMasters/slideMaster5.xml"/><Relationship Id="rId95" Type="http://schemas.openxmlformats.org/officeDocument/2006/relationships/slide" Target="slides/slide80.xml"/><Relationship Id="rId160" Type="http://schemas.openxmlformats.org/officeDocument/2006/relationships/tableStyles" Target="tableStyles.xml"/><Relationship Id="rId22" Type="http://schemas.openxmlformats.org/officeDocument/2006/relationships/slide" Target="slides/slide7.xml"/><Relationship Id="rId43" Type="http://schemas.openxmlformats.org/officeDocument/2006/relationships/slide" Target="slides/slide28.xml"/><Relationship Id="rId64" Type="http://schemas.openxmlformats.org/officeDocument/2006/relationships/slide" Target="slides/slide49.xml"/><Relationship Id="rId118" Type="http://schemas.openxmlformats.org/officeDocument/2006/relationships/slide" Target="slides/slide103.xml"/><Relationship Id="rId139" Type="http://schemas.openxmlformats.org/officeDocument/2006/relationships/slide" Target="slides/slide124.xml"/><Relationship Id="rId80" Type="http://schemas.openxmlformats.org/officeDocument/2006/relationships/slide" Target="slides/slide65.xml"/><Relationship Id="rId85" Type="http://schemas.openxmlformats.org/officeDocument/2006/relationships/slide" Target="slides/slide70.xml"/><Relationship Id="rId150" Type="http://schemas.openxmlformats.org/officeDocument/2006/relationships/font" Target="fonts/font8.fntdata"/><Relationship Id="rId155" Type="http://schemas.openxmlformats.org/officeDocument/2006/relationships/font" Target="fonts/font13.fntdata"/><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slide" Target="slides/slide88.xml"/><Relationship Id="rId108" Type="http://schemas.openxmlformats.org/officeDocument/2006/relationships/slide" Target="slides/slide93.xml"/><Relationship Id="rId124" Type="http://schemas.openxmlformats.org/officeDocument/2006/relationships/slide" Target="slides/slide109.xml"/><Relationship Id="rId129" Type="http://schemas.openxmlformats.org/officeDocument/2006/relationships/slide" Target="slides/slide114.xml"/><Relationship Id="rId54" Type="http://schemas.openxmlformats.org/officeDocument/2006/relationships/slide" Target="slides/slide39.xml"/><Relationship Id="rId70" Type="http://schemas.openxmlformats.org/officeDocument/2006/relationships/slide" Target="slides/slide55.xml"/><Relationship Id="rId75" Type="http://schemas.openxmlformats.org/officeDocument/2006/relationships/slide" Target="slides/slide60.xml"/><Relationship Id="rId91" Type="http://schemas.openxmlformats.org/officeDocument/2006/relationships/slide" Target="slides/slide76.xml"/><Relationship Id="rId96" Type="http://schemas.openxmlformats.org/officeDocument/2006/relationships/slide" Target="slides/slide81.xml"/><Relationship Id="rId140" Type="http://schemas.openxmlformats.org/officeDocument/2006/relationships/slide" Target="slides/slide125.xml"/><Relationship Id="rId145"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8.xml"/><Relationship Id="rId28" Type="http://schemas.openxmlformats.org/officeDocument/2006/relationships/slide" Target="slides/slide13.xml"/><Relationship Id="rId49" Type="http://schemas.openxmlformats.org/officeDocument/2006/relationships/slide" Target="slides/slide34.xml"/><Relationship Id="rId114" Type="http://schemas.openxmlformats.org/officeDocument/2006/relationships/slide" Target="slides/slide99.xml"/><Relationship Id="rId119" Type="http://schemas.openxmlformats.org/officeDocument/2006/relationships/slide" Target="slides/slide104.xml"/><Relationship Id="rId44" Type="http://schemas.openxmlformats.org/officeDocument/2006/relationships/slide" Target="slides/slide29.xml"/><Relationship Id="rId60" Type="http://schemas.openxmlformats.org/officeDocument/2006/relationships/slide" Target="slides/slide45.xml"/><Relationship Id="rId65" Type="http://schemas.openxmlformats.org/officeDocument/2006/relationships/slide" Target="slides/slide50.xml"/><Relationship Id="rId81" Type="http://schemas.openxmlformats.org/officeDocument/2006/relationships/slide" Target="slides/slide66.xml"/><Relationship Id="rId86" Type="http://schemas.openxmlformats.org/officeDocument/2006/relationships/slide" Target="slides/slide71.xml"/><Relationship Id="rId130" Type="http://schemas.openxmlformats.org/officeDocument/2006/relationships/slide" Target="slides/slide115.xml"/><Relationship Id="rId135" Type="http://schemas.openxmlformats.org/officeDocument/2006/relationships/slide" Target="slides/slide120.xml"/><Relationship Id="rId151" Type="http://schemas.openxmlformats.org/officeDocument/2006/relationships/font" Target="fonts/font9.fntdata"/><Relationship Id="rId156" Type="http://schemas.openxmlformats.org/officeDocument/2006/relationships/commentAuthors" Target="commentAuthors.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slide" Target="slides/slide105.xml"/><Relationship Id="rId125" Type="http://schemas.openxmlformats.org/officeDocument/2006/relationships/slide" Target="slides/slide110.xml"/><Relationship Id="rId141" Type="http://schemas.openxmlformats.org/officeDocument/2006/relationships/slide" Target="slides/slide126.xml"/><Relationship Id="rId146" Type="http://schemas.openxmlformats.org/officeDocument/2006/relationships/font" Target="fonts/font4.fntdata"/><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 Id="rId131" Type="http://schemas.openxmlformats.org/officeDocument/2006/relationships/slide" Target="slides/slide116.xml"/><Relationship Id="rId136" Type="http://schemas.openxmlformats.org/officeDocument/2006/relationships/slide" Target="slides/slide121.xml"/><Relationship Id="rId157" Type="http://schemas.openxmlformats.org/officeDocument/2006/relationships/presProps" Target="presProps.xml"/><Relationship Id="rId61" Type="http://schemas.openxmlformats.org/officeDocument/2006/relationships/slide" Target="slides/slide46.xml"/><Relationship Id="rId82" Type="http://schemas.openxmlformats.org/officeDocument/2006/relationships/slide" Target="slides/slide67.xml"/><Relationship Id="rId152" Type="http://schemas.openxmlformats.org/officeDocument/2006/relationships/font" Target="fonts/font10.fntdata"/><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26" Type="http://schemas.openxmlformats.org/officeDocument/2006/relationships/slide" Target="slides/slide111.xml"/><Relationship Id="rId147" Type="http://schemas.openxmlformats.org/officeDocument/2006/relationships/font" Target="fonts/font5.fntdata"/><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slide" Target="slides/slide106.xml"/><Relationship Id="rId142"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 Id="rId116" Type="http://schemas.openxmlformats.org/officeDocument/2006/relationships/slide" Target="slides/slide101.xml"/><Relationship Id="rId137" Type="http://schemas.openxmlformats.org/officeDocument/2006/relationships/slide" Target="slides/slide122.xml"/><Relationship Id="rId158"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62" Type="http://schemas.openxmlformats.org/officeDocument/2006/relationships/slide" Target="slides/slide47.xml"/><Relationship Id="rId83" Type="http://schemas.openxmlformats.org/officeDocument/2006/relationships/slide" Target="slides/slide68.xml"/><Relationship Id="rId88" Type="http://schemas.openxmlformats.org/officeDocument/2006/relationships/slide" Target="slides/slide73.xml"/><Relationship Id="rId111" Type="http://schemas.openxmlformats.org/officeDocument/2006/relationships/slide" Target="slides/slide96.xml"/><Relationship Id="rId132" Type="http://schemas.openxmlformats.org/officeDocument/2006/relationships/slide" Target="slides/slide117.xml"/><Relationship Id="rId153" Type="http://schemas.openxmlformats.org/officeDocument/2006/relationships/font" Target="fonts/font11.fntdata"/><Relationship Id="rId15" Type="http://schemas.openxmlformats.org/officeDocument/2006/relationships/slideMaster" Target="slideMasters/slideMaster15.xml"/><Relationship Id="rId36" Type="http://schemas.openxmlformats.org/officeDocument/2006/relationships/slide" Target="slides/slide21.xml"/><Relationship Id="rId57" Type="http://schemas.openxmlformats.org/officeDocument/2006/relationships/slide" Target="slides/slide42.xml"/><Relationship Id="rId106" Type="http://schemas.openxmlformats.org/officeDocument/2006/relationships/slide" Target="slides/slide91.xml"/><Relationship Id="rId127" Type="http://schemas.openxmlformats.org/officeDocument/2006/relationships/slide" Target="slides/slide112.xml"/><Relationship Id="rId10" Type="http://schemas.openxmlformats.org/officeDocument/2006/relationships/slideMaster" Target="slideMasters/slideMaster10.xml"/><Relationship Id="rId31" Type="http://schemas.openxmlformats.org/officeDocument/2006/relationships/slide" Target="slides/slide16.xml"/><Relationship Id="rId52" Type="http://schemas.openxmlformats.org/officeDocument/2006/relationships/slide" Target="slides/slide37.xml"/><Relationship Id="rId73" Type="http://schemas.openxmlformats.org/officeDocument/2006/relationships/slide" Target="slides/slide58.xml"/><Relationship Id="rId78" Type="http://schemas.openxmlformats.org/officeDocument/2006/relationships/slide" Target="slides/slide63.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slide" Target="slides/slide107.xml"/><Relationship Id="rId143" Type="http://schemas.openxmlformats.org/officeDocument/2006/relationships/font" Target="fonts/font1.fntdata"/><Relationship Id="rId148"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1.xml"/><Relationship Id="rId47" Type="http://schemas.openxmlformats.org/officeDocument/2006/relationships/slide" Target="slides/slide32.xml"/><Relationship Id="rId68" Type="http://schemas.openxmlformats.org/officeDocument/2006/relationships/slide" Target="slides/slide53.xml"/><Relationship Id="rId89" Type="http://schemas.openxmlformats.org/officeDocument/2006/relationships/slide" Target="slides/slide74.xml"/><Relationship Id="rId112" Type="http://schemas.openxmlformats.org/officeDocument/2006/relationships/slide" Target="slides/slide97.xml"/><Relationship Id="rId133" Type="http://schemas.openxmlformats.org/officeDocument/2006/relationships/slide" Target="slides/slide118.xml"/><Relationship Id="rId154" Type="http://schemas.openxmlformats.org/officeDocument/2006/relationships/font" Target="fonts/font12.fntdata"/><Relationship Id="rId16" Type="http://schemas.openxmlformats.org/officeDocument/2006/relationships/slide" Target="slides/slide1.xml"/><Relationship Id="rId37" Type="http://schemas.openxmlformats.org/officeDocument/2006/relationships/slide" Target="slides/slide22.xml"/><Relationship Id="rId58" Type="http://schemas.openxmlformats.org/officeDocument/2006/relationships/slide" Target="slides/slide43.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slide" Target="slides/slide108.xml"/><Relationship Id="rId144" Type="http://schemas.openxmlformats.org/officeDocument/2006/relationships/font" Target="fonts/font2.fntdata"/><Relationship Id="rId90" Type="http://schemas.openxmlformats.org/officeDocument/2006/relationships/slide" Target="slides/slide75.xml"/><Relationship Id="rId27" Type="http://schemas.openxmlformats.org/officeDocument/2006/relationships/slide" Target="slides/slide12.xml"/><Relationship Id="rId48" Type="http://schemas.openxmlformats.org/officeDocument/2006/relationships/slide" Target="slides/slide33.xml"/><Relationship Id="rId69" Type="http://schemas.openxmlformats.org/officeDocument/2006/relationships/slide" Target="slides/slide54.xml"/><Relationship Id="rId113" Type="http://schemas.openxmlformats.org/officeDocument/2006/relationships/slide" Target="slides/slide98.xml"/><Relationship Id="rId134" Type="http://schemas.openxmlformats.org/officeDocument/2006/relationships/slide" Target="slides/slide1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710058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3a80bb4c2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23a80bb4c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582" name="Google Shape;582;g23a80bb4c2_0_5: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138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3cd40ad68c_0_10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Google Shape;711;g3cd40ad68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3652173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3cedb89187_0_20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7" name="Google Shape;1437;g3cedb89187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1438" name="Google Shape;1438;g3cedb89187_0_203: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100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7836060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3cedb89187_0_26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8" name="Google Shape;1448;g3cedb89187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p:txBody>
      </p:sp>
      <p:sp>
        <p:nvSpPr>
          <p:cNvPr id="1449" name="Google Shape;1449;g3cedb89187_0_263: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101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638517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3cedb89187_0_25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0" name="Google Shape;1460;g3cedb89187_0_2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p:txBody>
      </p:sp>
      <p:sp>
        <p:nvSpPr>
          <p:cNvPr id="1461" name="Google Shape;1461;g3cedb89187_0_252: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102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652400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3cf88b244e_5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2" name="Google Shape;1472;g3cf88b244e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6965007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3cdbd0a83c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3" name="Google Shape;1483;g3cdbd0a8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56405514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3cf88b244e_13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1" name="Google Shape;1491;g3cf88b244e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646493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3cedb89187_0_30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8" name="Google Shape;1498;g3cedb89187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1417006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3cedb89187_0_3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5" name="Google Shape;1505;g3cedb89187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404221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3cedb89187_26_1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18" name="Google Shape;1518;g3cedb89187_26_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677926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3cedb89187_26_2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25" name="Google Shape;1525;g3cedb89187_26_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2310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3cd40ad68c_0_1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9" name="Google Shape;719;g3cd40ad68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18196654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3c7f5eaaa2_3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550" name="Google Shape;1550;g3c7f5eaaa2_3_2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888066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3cc4a4eeb7_0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6" name="Google Shape;1556;g3cc4a4eeb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253683295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3cc4a4eeb7_28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8" name="Google Shape;1568;g3cc4a4eeb7_2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085028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3c639331b0_1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2" name="Google Shape;1562;g3c639331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842027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cd40ad68c_25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4" name="Google Shape;1574;g3cd40ad68c_2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6731801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3cd40ad68c_25_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0" name="Google Shape;1580;g3cd40ad68c_2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65785023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3cd40ad68c_25_1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6" name="Google Shape;1586;g3cd40ad68c_25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97512704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3c7f5eaaa2_3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604" name="Google Shape;1604;g3c7f5eaaa2_3_2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88275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3cc4a4eeb7_20_34: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0" name="Google Shape;1610;g3cc4a4eeb7_2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708306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3cc4a4eeb7_0_1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6" name="Google Shape;1616;g3cc4a4eeb7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78248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3cedb89187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6" name="Google Shape;726;g3cedb8918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034121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3c7f5eaaa2_3_24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2" name="Google Shape;1622;g3c7f5eaaa2_3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199850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g3c7f5eaaa2_3_2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8" name="Google Shape;1628;g3c7f5eaaa2_3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965920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3c7f5eaaa2_3_260:notes"/>
          <p:cNvSpPr>
            <a:spLocks noGrp="1" noRot="1" noChangeAspect="1"/>
          </p:cNvSpPr>
          <p:nvPr>
            <p:ph type="sldImg" idx="2"/>
          </p:nvPr>
        </p:nvSpPr>
        <p:spPr>
          <a:xfrm>
            <a:off x="407988"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5" name="Google Shape;1635;g3c7f5eaaa2_3_2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1636" name="Google Shape;1636;g3c7f5eaaa2_3_26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122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023528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3c7f5eaaa2_3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642" name="Google Shape;1642;g3c7f5eaaa2_3_26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624879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3cd40ad68c_0_6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8" name="Google Shape;1648;g3cd40ad68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66342087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3c7f5eaaa2_3_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654" name="Google Shape;1654;g3c7f5eaaa2_3_27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65340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3c7f5eaaa2_3_2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660" name="Google Shape;1660;g3c7f5eaaa2_3_27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2783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3cedb89187_6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0" name="Google Shape;740;g3cedb89187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77443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3cd40ad68c_0_1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7" name="Google Shape;747;g3cd40ad68c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09372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cc4a4eeb7_22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5" name="Google Shape;755;g3cc4a4eeb7_2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4169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3cedb89187_9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2" name="Google Shape;762;g3cedb89187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31449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3cc4a4eeb7_8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8" name="Google Shape;768;g3cc4a4eeb7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31746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3cc3e40dca_0_29: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4" name="Google Shape;774;g3cc3e40dc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dirty="0"/>
          </a:p>
        </p:txBody>
      </p:sp>
    </p:spTree>
    <p:extLst>
      <p:ext uri="{BB962C8B-B14F-4D97-AF65-F5344CB8AC3E}">
        <p14:creationId xmlns:p14="http://schemas.microsoft.com/office/powerpoint/2010/main" val="2016028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3cc3e40dca_0_24: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0" name="Google Shape;780;g3cc3e40d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2508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3a80bb4c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588" name="Google Shape;588;g23a80bb4c2_0_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2657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3c7f5eaaa2_3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86" name="Google Shape;786;g3c7f5eaaa2_3_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7693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3c7f5eaaa2_3_9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g3c7f5eaaa2_3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Calibri"/>
              <a:ea typeface="Calibri"/>
              <a:cs typeface="Calibri"/>
              <a:sym typeface="Calibri"/>
            </a:endParaRPr>
          </a:p>
        </p:txBody>
      </p:sp>
      <p:sp>
        <p:nvSpPr>
          <p:cNvPr id="793" name="Google Shape;793;g3c7f5eaaa2_3_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79564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3c7f5eaaa2_3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00" name="Google Shape;800;g3c7f5eaaa2_3_10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699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3c7f5eaaa2_3_13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6" name="Google Shape;806;g3c7f5eaaa2_3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7482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cc4a4eeb7_7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2" name="Google Shape;812;g3cc4a4eeb7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74142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3cc4a4eeb7_7_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8" name="Google Shape;818;g3cc4a4eeb7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511111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3cd40ad68c_0_6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4" name="Google Shape;824;g3cd40ad68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58591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3cedb89187_0_29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0" name="Google Shape;830;g3cedb89187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0397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3cf88b244e_9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6" name="Google Shape;836;g3cf88b244e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28766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3cedb89187_2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2" name="Google Shape;842;g3cedb8918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374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3c7f5eaaa2_3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30186" marR="0" lvl="0" indent="569912" algn="l" rtl="0">
              <a:lnSpc>
                <a:spcPct val="100000"/>
              </a:lnSpc>
              <a:spcBef>
                <a:spcPts val="640"/>
              </a:spcBef>
              <a:spcAft>
                <a:spcPts val="0"/>
              </a:spcAft>
              <a:buClr>
                <a:schemeClr val="dk1"/>
              </a:buClr>
              <a:buSzPts val="1100"/>
              <a:buFont typeface="Arial"/>
              <a:buNone/>
            </a:pPr>
            <a:endParaRPr sz="1000" b="0" i="0" u="none" strike="noStrike" cap="none" dirty="0">
              <a:solidFill>
                <a:schemeClr val="dk1"/>
              </a:solidFill>
              <a:latin typeface="Calibri"/>
              <a:ea typeface="Calibri"/>
              <a:cs typeface="Calibri"/>
              <a:sym typeface="Calibri"/>
            </a:endParaRPr>
          </a:p>
        </p:txBody>
      </p:sp>
      <p:sp>
        <p:nvSpPr>
          <p:cNvPr id="594" name="Google Shape;594;g3c7f5eaaa2_3_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2521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3c7f5eaaa2_3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54" name="Google Shape;854;g3c7f5eaaa2_3_1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8611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3c7f5eaaa2_3_16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0" name="Google Shape;860;g3c7f5eaaa2_3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9100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3c7f5eaaa2_3_1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6" name="Google Shape;866;g3c7f5eaaa2_3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2973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3cc4a4eeb7_26_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3" name="Google Shape;873;g3cc4a4eeb7_2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78227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3cc4a4eeb7_26_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9" name="Google Shape;879;g3cc4a4eeb7_26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85389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3c7f5eaaa2_3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10" name="Google Shape;910;g3c7f5eaaa2_3_20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5822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3cc4a4eeb7_0_8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6" name="Google Shape;916;g3cc4a4eeb7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1720830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3cc4a4eeb7_0_8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3" name="Google Shape;923;g3cc4a4eeb7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07308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3cc4a4eeb7_0_9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0" name="Google Shape;930;g3cc4a4eeb7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96300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3cc4a4eeb7_0_1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8" name="Google Shape;938;g3cc4a4eeb7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3006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c7f5eaaa2_3_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0" name="Google Shape;600;g3c7f5eaaa2_3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08844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3cc4a4eeb7_0_10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8" name="Google Shape;948;g3cc4a4eeb7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81609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3c7f5eaaa2_1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5" name="Google Shape;955;g3c7f5eaa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851529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3cc4a4eeb7_6_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1" name="Google Shape;961;g3cc4a4eeb7_6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014492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3cd40ad68c_0_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7" name="Google Shape;967;g3cd40ad68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782202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3c7f5eaaa2_3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11" name="Google Shape;1011;g3c7f5eaaa2_3_2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1243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3cc3e40d14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7" name="Google Shape;1017;g3cc3e40d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10033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3cc3e40d14_0_1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3" name="Google Shape;1023;g3cc3e40d1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822618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3c7f5eaaa2_3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39" name="Google Shape;1039;g3c7f5eaaa2_3_2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14541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3cd40ad68c_1_56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5" name="Google Shape;1045;g3cd40ad68c_1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295543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3cd40ad68c_1_57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1" name="Google Shape;1051;g3cd40ad68c_1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6326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cd40ad68c_0_39: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6" name="Google Shape;606;g3cd40ad68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635628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3cd40ad68c_1_57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7" name="Google Shape;1057;g3cd40ad68c_1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36857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3cd40ad68c_1_58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1" name="Google Shape;1081;g3cd40ad68c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935480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3cd40ad68c_1_7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9" name="Google Shape;1069;g3cd40ad68c_1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667268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3cd40ad68c_1_75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5" name="Google Shape;1075;g3cd40ad68c_1_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646766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3cd40ad68c_1_718: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7" name="Google Shape;1087;g3cd40ad68c_1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473952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3cd40ad68c_1_7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3" name="Google Shape;1093;g3cd40ad68c_1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212121"/>
              </a:buClr>
              <a:buSzPts val="2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79686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3cd40ad68c_1_4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2" name="Google Shape;1102;g3cd40ad68c_1_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729352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3cedb89187_19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8" name="Google Shape;1108;g3cedb89187_1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665912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3c7f5eaaa2_3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114" name="Google Shape;1114;g3c7f5eaaa2_3_2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23325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3cd40ad68c_1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0" name="Google Shape;1120;g3cd40ad6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56826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cd40ad68c_0_5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2" name="Google Shape;612;g3cd40ad68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638566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3cedb89187_0_3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6" name="Google Shape;1126;g3cedb89187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127" name="Google Shape;1127;g3cedb89187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60</a:t>
            </a:fld>
            <a:endParaRPr/>
          </a:p>
        </p:txBody>
      </p:sp>
    </p:spTree>
    <p:extLst>
      <p:ext uri="{BB962C8B-B14F-4D97-AF65-F5344CB8AC3E}">
        <p14:creationId xmlns:p14="http://schemas.microsoft.com/office/powerpoint/2010/main" val="21311060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3cd40ad68c_1_15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4" name="Google Shape;1134;g3cd40ad68c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35" name="Google Shape;1135;g3cd40ad68c_1_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61</a:t>
            </a:fld>
            <a:endParaRPr/>
          </a:p>
        </p:txBody>
      </p:sp>
    </p:spTree>
    <p:extLst>
      <p:ext uri="{BB962C8B-B14F-4D97-AF65-F5344CB8AC3E}">
        <p14:creationId xmlns:p14="http://schemas.microsoft.com/office/powerpoint/2010/main" val="12893706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3cd40ad68c_1_1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1" name="Google Shape;1141;g3cd40ad68c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142" name="Google Shape;1142;g3cd40ad68c_1_1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62</a:t>
            </a:fld>
            <a:endParaRPr/>
          </a:p>
        </p:txBody>
      </p:sp>
    </p:spTree>
    <p:extLst>
      <p:ext uri="{BB962C8B-B14F-4D97-AF65-F5344CB8AC3E}">
        <p14:creationId xmlns:p14="http://schemas.microsoft.com/office/powerpoint/2010/main" val="2656421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3cd40ad68c_1_1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8" name="Google Shape;1148;g3cd40ad68c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49" name="Google Shape;1149;g3cd40ad68c_1_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63</a:t>
            </a:fld>
            <a:endParaRPr/>
          </a:p>
        </p:txBody>
      </p:sp>
    </p:spTree>
    <p:extLst>
      <p:ext uri="{BB962C8B-B14F-4D97-AF65-F5344CB8AC3E}">
        <p14:creationId xmlns:p14="http://schemas.microsoft.com/office/powerpoint/2010/main" val="8534984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3cd40ad68c_1_14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5" name="Google Shape;1155;g3cd40ad68c_1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56" name="Google Shape;1156;g3cd40ad68c_1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64</a:t>
            </a:fld>
            <a:endParaRPr/>
          </a:p>
        </p:txBody>
      </p:sp>
    </p:spTree>
    <p:extLst>
      <p:ext uri="{BB962C8B-B14F-4D97-AF65-F5344CB8AC3E}">
        <p14:creationId xmlns:p14="http://schemas.microsoft.com/office/powerpoint/2010/main" val="41855483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3cd40ad68c_1_15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2" name="Google Shape;1162;g3cd40ad68c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63" name="Google Shape;1163;g3cd40ad68c_1_1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65</a:t>
            </a:fld>
            <a:endParaRPr/>
          </a:p>
        </p:txBody>
      </p:sp>
    </p:spTree>
    <p:extLst>
      <p:ext uri="{BB962C8B-B14F-4D97-AF65-F5344CB8AC3E}">
        <p14:creationId xmlns:p14="http://schemas.microsoft.com/office/powerpoint/2010/main" val="22808772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3cd40ad68c_1_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9" name="Google Shape;1169;g3cd40ad68c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70" name="Google Shape;1170;g3cd40ad68c_1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66</a:t>
            </a:fld>
            <a:endParaRPr/>
          </a:p>
        </p:txBody>
      </p:sp>
    </p:spTree>
    <p:extLst>
      <p:ext uri="{BB962C8B-B14F-4D97-AF65-F5344CB8AC3E}">
        <p14:creationId xmlns:p14="http://schemas.microsoft.com/office/powerpoint/2010/main" val="20361564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3cd40ad68c_1_3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6" name="Google Shape;1176;g3cd40ad68c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177" name="Google Shape;1177;g3cd40ad68c_1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67</a:t>
            </a:fld>
            <a:endParaRPr/>
          </a:p>
        </p:txBody>
      </p:sp>
    </p:spTree>
    <p:extLst>
      <p:ext uri="{BB962C8B-B14F-4D97-AF65-F5344CB8AC3E}">
        <p14:creationId xmlns:p14="http://schemas.microsoft.com/office/powerpoint/2010/main" val="11085625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3cd40ad68c_1_7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4" name="Google Shape;1184;g3cd40ad68c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200" dirty="0"/>
          </a:p>
        </p:txBody>
      </p:sp>
      <p:sp>
        <p:nvSpPr>
          <p:cNvPr id="1185" name="Google Shape;1185;g3cd40ad68c_1_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68</a:t>
            </a:fld>
            <a:endParaRPr/>
          </a:p>
        </p:txBody>
      </p:sp>
    </p:spTree>
    <p:extLst>
      <p:ext uri="{BB962C8B-B14F-4D97-AF65-F5344CB8AC3E}">
        <p14:creationId xmlns:p14="http://schemas.microsoft.com/office/powerpoint/2010/main" val="18258145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3cd40ad68c_1_8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2" name="Google Shape;1192;g3cd40ad68c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200" dirty="0"/>
          </a:p>
        </p:txBody>
      </p:sp>
      <p:sp>
        <p:nvSpPr>
          <p:cNvPr id="1193" name="Google Shape;1193;g3cd40ad68c_1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69</a:t>
            </a:fld>
            <a:endParaRPr/>
          </a:p>
        </p:txBody>
      </p:sp>
    </p:spTree>
    <p:extLst>
      <p:ext uri="{BB962C8B-B14F-4D97-AF65-F5344CB8AC3E}">
        <p14:creationId xmlns:p14="http://schemas.microsoft.com/office/powerpoint/2010/main" val="146089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c7f5eaaa2_3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19" name="Google Shape;619;g3c7f5eaaa2_3_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3805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3cd40ad68c_1_9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9" name="Google Shape;1199;g3cd40ad68c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00" name="Google Shape;1200;g3cd40ad68c_1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70</a:t>
            </a:fld>
            <a:endParaRPr/>
          </a:p>
        </p:txBody>
      </p:sp>
    </p:spTree>
    <p:extLst>
      <p:ext uri="{BB962C8B-B14F-4D97-AF65-F5344CB8AC3E}">
        <p14:creationId xmlns:p14="http://schemas.microsoft.com/office/powerpoint/2010/main" val="32147202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3cd40ad68c_1_16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7" name="Google Shape;1207;g3cd40ad68c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08" name="Google Shape;1208;g3cd40ad68c_1_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71</a:t>
            </a:fld>
            <a:endParaRPr/>
          </a:p>
        </p:txBody>
      </p:sp>
    </p:spTree>
    <p:extLst>
      <p:ext uri="{BB962C8B-B14F-4D97-AF65-F5344CB8AC3E}">
        <p14:creationId xmlns:p14="http://schemas.microsoft.com/office/powerpoint/2010/main" val="25845471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3cd40ad68c_1_17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6" name="Google Shape;1216;g3cd40ad68c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217" name="Google Shape;1217;g3cd40ad68c_1_1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72</a:t>
            </a:fld>
            <a:endParaRPr/>
          </a:p>
        </p:txBody>
      </p:sp>
    </p:spTree>
    <p:extLst>
      <p:ext uri="{BB962C8B-B14F-4D97-AF65-F5344CB8AC3E}">
        <p14:creationId xmlns:p14="http://schemas.microsoft.com/office/powerpoint/2010/main" val="38805546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3cd40ad68c_1_18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5" name="Google Shape;1225;g3cd40ad68c_1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226" name="Google Shape;1226;g3cd40ad68c_1_1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73</a:t>
            </a:fld>
            <a:endParaRPr/>
          </a:p>
        </p:txBody>
      </p:sp>
    </p:spTree>
    <p:extLst>
      <p:ext uri="{BB962C8B-B14F-4D97-AF65-F5344CB8AC3E}">
        <p14:creationId xmlns:p14="http://schemas.microsoft.com/office/powerpoint/2010/main" val="8516905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3cd40ad68c_1_19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3" name="Google Shape;1233;g3cd40ad68c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234" name="Google Shape;1234;g3cd40ad68c_1_1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74</a:t>
            </a:fld>
            <a:endParaRPr/>
          </a:p>
        </p:txBody>
      </p:sp>
    </p:spTree>
    <p:extLst>
      <p:ext uri="{BB962C8B-B14F-4D97-AF65-F5344CB8AC3E}">
        <p14:creationId xmlns:p14="http://schemas.microsoft.com/office/powerpoint/2010/main" val="16504201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3cd40ad68c_1_19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1" name="Google Shape;1241;g3cd40ad68c_1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242" name="Google Shape;1242;g3cd40ad68c_1_1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75</a:t>
            </a:fld>
            <a:endParaRPr/>
          </a:p>
        </p:txBody>
      </p:sp>
    </p:spTree>
    <p:extLst>
      <p:ext uri="{BB962C8B-B14F-4D97-AF65-F5344CB8AC3E}">
        <p14:creationId xmlns:p14="http://schemas.microsoft.com/office/powerpoint/2010/main" val="32742709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3cd40ad68c_1_20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0" name="Google Shape;1250;g3cd40ad68c_1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251" name="Google Shape;1251;g3cd40ad68c_1_2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76</a:t>
            </a:fld>
            <a:endParaRPr/>
          </a:p>
        </p:txBody>
      </p:sp>
    </p:spTree>
    <p:extLst>
      <p:ext uri="{BB962C8B-B14F-4D97-AF65-F5344CB8AC3E}">
        <p14:creationId xmlns:p14="http://schemas.microsoft.com/office/powerpoint/2010/main" val="23937651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3cd40ad68c_1_25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8" name="Google Shape;1258;g3cd40ad68c_1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59" name="Google Shape;1259;g3cd40ad68c_1_2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77</a:t>
            </a:fld>
            <a:endParaRPr/>
          </a:p>
        </p:txBody>
      </p:sp>
    </p:spTree>
    <p:extLst>
      <p:ext uri="{BB962C8B-B14F-4D97-AF65-F5344CB8AC3E}">
        <p14:creationId xmlns:p14="http://schemas.microsoft.com/office/powerpoint/2010/main" val="40922051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3cd40ad68c_1_26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8" name="Google Shape;1268;g3cd40ad68c_1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69" name="Google Shape;1269;g3cd40ad68c_1_2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78</a:t>
            </a:fld>
            <a:endParaRPr/>
          </a:p>
        </p:txBody>
      </p:sp>
    </p:spTree>
    <p:extLst>
      <p:ext uri="{BB962C8B-B14F-4D97-AF65-F5344CB8AC3E}">
        <p14:creationId xmlns:p14="http://schemas.microsoft.com/office/powerpoint/2010/main" val="39797435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3cd40ad68c_1_26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6" name="Google Shape;1276;g3cd40ad68c_1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77" name="Google Shape;1277;g3cd40ad68c_1_2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79</a:t>
            </a:fld>
            <a:endParaRPr/>
          </a:p>
        </p:txBody>
      </p:sp>
    </p:spTree>
    <p:extLst>
      <p:ext uri="{BB962C8B-B14F-4D97-AF65-F5344CB8AC3E}">
        <p14:creationId xmlns:p14="http://schemas.microsoft.com/office/powerpoint/2010/main" val="167188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cd40ad68c_0_7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7" name="Google Shape;697;g3cd40ad68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5527503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3cd40ad68c_1_3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4" name="Google Shape;1284;g3cd40ad68c_1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85" name="Google Shape;1285;g3cd40ad68c_1_3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80</a:t>
            </a:fld>
            <a:endParaRPr/>
          </a:p>
        </p:txBody>
      </p:sp>
    </p:spTree>
    <p:extLst>
      <p:ext uri="{BB962C8B-B14F-4D97-AF65-F5344CB8AC3E}">
        <p14:creationId xmlns:p14="http://schemas.microsoft.com/office/powerpoint/2010/main" val="19287792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3cd40ad68c_1_3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2" name="Google Shape;1292;g3cd40ad68c_1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93" name="Google Shape;1293;g3cd40ad68c_1_3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81</a:t>
            </a:fld>
            <a:endParaRPr/>
          </a:p>
        </p:txBody>
      </p:sp>
    </p:spTree>
    <p:extLst>
      <p:ext uri="{BB962C8B-B14F-4D97-AF65-F5344CB8AC3E}">
        <p14:creationId xmlns:p14="http://schemas.microsoft.com/office/powerpoint/2010/main" val="7809165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3cd40ad68c_1_36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9" name="Google Shape;1299;g3cd40ad68c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00" name="Google Shape;1300;g3cd40ad68c_1_3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82</a:t>
            </a:fld>
            <a:endParaRPr/>
          </a:p>
        </p:txBody>
      </p:sp>
    </p:spTree>
    <p:extLst>
      <p:ext uri="{BB962C8B-B14F-4D97-AF65-F5344CB8AC3E}">
        <p14:creationId xmlns:p14="http://schemas.microsoft.com/office/powerpoint/2010/main" val="5344691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3cd40ad68c_1_66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6" name="Google Shape;1306;g3cd40ad68c_1_6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034420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3cd40ad68c_1_5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315" name="Google Shape;1315;g3cd40ad68c_1_54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80400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3cd40ad68c_1_3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1" name="Google Shape;1321;g3cd40ad68c_1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22" name="Google Shape;1322;g3cd40ad68c_1_3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85</a:t>
            </a:fld>
            <a:endParaRPr/>
          </a:p>
        </p:txBody>
      </p:sp>
    </p:spTree>
    <p:extLst>
      <p:ext uri="{BB962C8B-B14F-4D97-AF65-F5344CB8AC3E}">
        <p14:creationId xmlns:p14="http://schemas.microsoft.com/office/powerpoint/2010/main" val="7499486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3cd40ad68c_1_40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8" name="Google Shape;1328;g3cd40ad68c_1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29" name="Google Shape;1329;g3cd40ad68c_1_4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86</a:t>
            </a:fld>
            <a:endParaRPr/>
          </a:p>
        </p:txBody>
      </p:sp>
    </p:spTree>
    <p:extLst>
      <p:ext uri="{BB962C8B-B14F-4D97-AF65-F5344CB8AC3E}">
        <p14:creationId xmlns:p14="http://schemas.microsoft.com/office/powerpoint/2010/main" val="7496032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3cd40ad68c_1_5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5" name="Google Shape;1335;g3cd40ad68c_1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336" name="Google Shape;1336;g3cd40ad68c_1_5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87</a:t>
            </a:fld>
            <a:endParaRPr/>
          </a:p>
        </p:txBody>
      </p:sp>
    </p:spTree>
    <p:extLst>
      <p:ext uri="{BB962C8B-B14F-4D97-AF65-F5344CB8AC3E}">
        <p14:creationId xmlns:p14="http://schemas.microsoft.com/office/powerpoint/2010/main" val="38365975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3cd40ad68c_1_5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2" name="Google Shape;1342;g3cd40ad68c_1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343" name="Google Shape;1343;g3cd40ad68c_1_5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88</a:t>
            </a:fld>
            <a:endParaRPr/>
          </a:p>
        </p:txBody>
      </p:sp>
    </p:spTree>
    <p:extLst>
      <p:ext uri="{BB962C8B-B14F-4D97-AF65-F5344CB8AC3E}">
        <p14:creationId xmlns:p14="http://schemas.microsoft.com/office/powerpoint/2010/main" val="24255559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3cd40ad68c_1_5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9" name="Google Shape;1349;g3cd40ad68c_1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50" name="Google Shape;1350;g3cd40ad68c_1_5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89</a:t>
            </a:fld>
            <a:endParaRPr/>
          </a:p>
        </p:txBody>
      </p:sp>
    </p:spTree>
    <p:extLst>
      <p:ext uri="{BB962C8B-B14F-4D97-AF65-F5344CB8AC3E}">
        <p14:creationId xmlns:p14="http://schemas.microsoft.com/office/powerpoint/2010/main" val="85508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3cd40ad68c_0_9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4" name="Google Shape;704;g3cd40ad68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5166037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3cd40ad68c_1_5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6" name="Google Shape;1356;g3cd40ad68c_1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57" name="Google Shape;1357;g3cd40ad68c_1_5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90</a:t>
            </a:fld>
            <a:endParaRPr/>
          </a:p>
        </p:txBody>
      </p:sp>
    </p:spTree>
    <p:extLst>
      <p:ext uri="{BB962C8B-B14F-4D97-AF65-F5344CB8AC3E}">
        <p14:creationId xmlns:p14="http://schemas.microsoft.com/office/powerpoint/2010/main" val="28680062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3c7f5eaaa2_3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363" name="Google Shape;1363;g3c7f5eaaa2_3_2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5203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3cedb89187_0_15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9" name="Google Shape;1369;g3cedb89187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370" name="Google Shape;1370;g3cedb89187_0_156: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92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541364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3cedb89187_0_9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8" name="Google Shape;1378;g3cedb8918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9320934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3cc4a4eeb7_0_12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6" name="Google Shape;1386;g3cc4a4eeb7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1356514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3cedb89187_0_10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5" name="Google Shape;1395;g3cedb89187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396" name="Google Shape;1396;g3cedb89187_0_103: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95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146398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3cedb89187_0_16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3" name="Google Shape;1403;g3cedb89187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404" name="Google Shape;1404;g3cedb89187_0_163: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Font typeface="Calibri"/>
              <a:buNone/>
            </a:pPr>
            <a:fld id="{00000000-1234-1234-1234-123412341234}" type="slidenum">
              <a:rPr lang="en"/>
              <a:t>96</a:t>
            </a:fld>
            <a:endParaRPr/>
          </a:p>
        </p:txBody>
      </p:sp>
    </p:spTree>
    <p:extLst>
      <p:ext uri="{BB962C8B-B14F-4D97-AF65-F5344CB8AC3E}">
        <p14:creationId xmlns:p14="http://schemas.microsoft.com/office/powerpoint/2010/main" val="36094627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3cedb89187_0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1" name="Google Shape;1411;g3cedb8918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937385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g3cedb89187_0_9: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9" name="Google Shape;1419;g3cedb8918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938056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3cedb89187_0_19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7" name="Google Shape;1427;g3cedb89187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p:txBody>
      </p:sp>
      <p:sp>
        <p:nvSpPr>
          <p:cNvPr id="1428" name="Google Shape;1428;g3cedb89187_0_194: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99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9188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1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8"/>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21"/>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82" name="Google Shape;82;p2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2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2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2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2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2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2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8"/>
        <p:cNvGrpSpPr/>
        <p:nvPr/>
      </p:nvGrpSpPr>
      <p:grpSpPr>
        <a:xfrm>
          <a:off x="0" y="0"/>
          <a:ext cx="0" cy="0"/>
          <a:chOff x="0" y="0"/>
          <a:chExt cx="0" cy="0"/>
        </a:xfrm>
      </p:grpSpPr>
      <p:pic>
        <p:nvPicPr>
          <p:cNvPr id="99" name="Google Shape;99;p26"/>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00" name="Google Shape;100;p26"/>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01" name="Google Shape;101;p2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26"/>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3" name="Google Shape;103;p2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04" name="Google Shape;104;p2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5"/>
        <p:cNvGrpSpPr/>
        <p:nvPr/>
      </p:nvGrpSpPr>
      <p:grpSpPr>
        <a:xfrm>
          <a:off x="0" y="0"/>
          <a:ext cx="0" cy="0"/>
          <a:chOff x="0" y="0"/>
          <a:chExt cx="0" cy="0"/>
        </a:xfrm>
      </p:grpSpPr>
      <p:sp>
        <p:nvSpPr>
          <p:cNvPr id="106" name="Google Shape;106;p27"/>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7" name="Google Shape;107;p27"/>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08" name="Google Shape;108;p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09"/>
        <p:cNvGrpSpPr/>
        <p:nvPr/>
      </p:nvGrpSpPr>
      <p:grpSpPr>
        <a:xfrm>
          <a:off x="0" y="0"/>
          <a:ext cx="0" cy="0"/>
          <a:chOff x="0" y="0"/>
          <a:chExt cx="0" cy="0"/>
        </a:xfrm>
      </p:grpSpPr>
      <p:pic>
        <p:nvPicPr>
          <p:cNvPr id="110" name="Google Shape;110;p2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1" name="Google Shape;111;p28"/>
          <p:cNvSpPr txBox="1">
            <a:spLocks noGrp="1"/>
          </p:cNvSpPr>
          <p:nvPr>
            <p:ph type="title"/>
          </p:nvPr>
        </p:nvSpPr>
        <p:spPr>
          <a:xfrm>
            <a:off x="0" y="1600200"/>
            <a:ext cx="9144000" cy="1657500"/>
          </a:xfrm>
          <a:prstGeom prst="rect">
            <a:avLst/>
          </a:prstGeom>
          <a:solidFill>
            <a:schemeClr val="lt1">
              <a:alpha val="49019"/>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 name="Google Shape;112;p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13"/>
        <p:cNvGrpSpPr/>
        <p:nvPr/>
      </p:nvGrpSpPr>
      <p:grpSpPr>
        <a:xfrm>
          <a:off x="0" y="0"/>
          <a:ext cx="0" cy="0"/>
          <a:chOff x="0" y="0"/>
          <a:chExt cx="0" cy="0"/>
        </a:xfrm>
      </p:grpSpPr>
      <p:pic>
        <p:nvPicPr>
          <p:cNvPr id="114" name="Google Shape;114;p29"/>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15" name="Google Shape;115;p29"/>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6" name="Google Shape;116;p2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17" name="Google Shape;117;p29"/>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8" name="Google Shape;118;p2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19" name="Google Shape;119;p2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20" name="Google Shape;120;p29"/>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21" name="Google Shape;121;p2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22"/>
        <p:cNvGrpSpPr/>
        <p:nvPr/>
      </p:nvGrpSpPr>
      <p:grpSpPr>
        <a:xfrm>
          <a:off x="0" y="0"/>
          <a:ext cx="0" cy="0"/>
          <a:chOff x="0" y="0"/>
          <a:chExt cx="0" cy="0"/>
        </a:xfrm>
      </p:grpSpPr>
      <p:pic>
        <p:nvPicPr>
          <p:cNvPr id="123" name="Google Shape;123;p30"/>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24" name="Google Shape;124;p30"/>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5" name="Google Shape;125;p3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26" name="Google Shape;126;p30"/>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196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7" name="Google Shape;127;p3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28" name="Google Shape;128;p3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29" name="Google Shape;129;p30"/>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30" name="Google Shape;130;p3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31"/>
        <p:cNvGrpSpPr/>
        <p:nvPr/>
      </p:nvGrpSpPr>
      <p:grpSpPr>
        <a:xfrm>
          <a:off x="0" y="0"/>
          <a:ext cx="0" cy="0"/>
          <a:chOff x="0" y="0"/>
          <a:chExt cx="0" cy="0"/>
        </a:xfrm>
      </p:grpSpPr>
      <p:pic>
        <p:nvPicPr>
          <p:cNvPr id="132" name="Google Shape;132;p31"/>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133" name="Google Shape;133;p31"/>
          <p:cNvPicPr preferRelativeResize="0"/>
          <p:nvPr/>
        </p:nvPicPr>
        <p:blipFill rotWithShape="1">
          <a:blip r:embed="rId3">
            <a:alphaModFix/>
          </a:blip>
          <a:srcRect l="29372" r="1941"/>
          <a:stretch/>
        </p:blipFill>
        <p:spPr>
          <a:xfrm>
            <a:off x="2857500" y="678942"/>
            <a:ext cx="5960974" cy="463942"/>
          </a:xfrm>
          <a:prstGeom prst="rect">
            <a:avLst/>
          </a:prstGeom>
          <a:noFill/>
          <a:ln>
            <a:noFill/>
          </a:ln>
        </p:spPr>
      </p:pic>
      <p:sp>
        <p:nvSpPr>
          <p:cNvPr id="134" name="Google Shape;134;p31"/>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5" name="Google Shape;135;p3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36" name="Google Shape;136;p31"/>
          <p:cNvSpPr txBox="1">
            <a:spLocks noGrp="1"/>
          </p:cNvSpPr>
          <p:nvPr>
            <p:ph type="body" idx="2"/>
          </p:nvPr>
        </p:nvSpPr>
        <p:spPr>
          <a:xfrm>
            <a:off x="190500" y="171450"/>
            <a:ext cx="2400300" cy="4800600"/>
          </a:xfrm>
          <a:prstGeom prst="rect">
            <a:avLst/>
          </a:prstGeom>
          <a:solidFill>
            <a:schemeClr val="lt1">
              <a:alpha val="49019"/>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7" name="Google Shape;137;p31"/>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38"/>
        <p:cNvGrpSpPr/>
        <p:nvPr/>
      </p:nvGrpSpPr>
      <p:grpSpPr>
        <a:xfrm>
          <a:off x="0" y="0"/>
          <a:ext cx="0" cy="0"/>
          <a:chOff x="0" y="0"/>
          <a:chExt cx="0" cy="0"/>
        </a:xfrm>
      </p:grpSpPr>
      <p:pic>
        <p:nvPicPr>
          <p:cNvPr id="139" name="Google Shape;139;p3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0" name="Google Shape;140;p32"/>
          <p:cNvSpPr txBox="1">
            <a:spLocks noGrp="1"/>
          </p:cNvSpPr>
          <p:nvPr>
            <p:ph type="body" idx="1"/>
          </p:nvPr>
        </p:nvSpPr>
        <p:spPr>
          <a:xfrm>
            <a:off x="400050" y="1200150"/>
            <a:ext cx="8343900" cy="3543300"/>
          </a:xfrm>
          <a:prstGeom prst="rect">
            <a:avLst/>
          </a:prstGeom>
          <a:solidFill>
            <a:schemeClr val="lt1">
              <a:alpha val="49019"/>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1" name="Google Shape;141;p32"/>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2" name="Google Shape;142;p3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3"/>
        <p:cNvGrpSpPr/>
        <p:nvPr/>
      </p:nvGrpSpPr>
      <p:grpSpPr>
        <a:xfrm>
          <a:off x="0" y="0"/>
          <a:ext cx="0" cy="0"/>
          <a:chOff x="0" y="0"/>
          <a:chExt cx="0" cy="0"/>
        </a:xfrm>
      </p:grpSpPr>
      <p:sp>
        <p:nvSpPr>
          <p:cNvPr id="144" name="Google Shape;144;p3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45"/>
        <p:cNvGrpSpPr/>
        <p:nvPr/>
      </p:nvGrpSpPr>
      <p:grpSpPr>
        <a:xfrm>
          <a:off x="0" y="0"/>
          <a:ext cx="0" cy="0"/>
          <a:chOff x="0" y="0"/>
          <a:chExt cx="0" cy="0"/>
        </a:xfrm>
      </p:grpSpPr>
      <p:sp>
        <p:nvSpPr>
          <p:cNvPr id="146" name="Google Shape;146;p3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147"/>
        <p:cNvGrpSpPr/>
        <p:nvPr/>
      </p:nvGrpSpPr>
      <p:grpSpPr>
        <a:xfrm>
          <a:off x="0" y="0"/>
          <a:ext cx="0" cy="0"/>
          <a:chOff x="0" y="0"/>
          <a:chExt cx="0" cy="0"/>
        </a:xfrm>
      </p:grpSpPr>
      <p:sp>
        <p:nvSpPr>
          <p:cNvPr id="148" name="Google Shape;148;p35"/>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149" name="Google Shape;149;p35"/>
          <p:cNvSpPr txBox="1">
            <a:spLocks noGrp="1"/>
          </p:cNvSpPr>
          <p:nvPr>
            <p:ph type="body" idx="1"/>
          </p:nvPr>
        </p:nvSpPr>
        <p:spPr>
          <a:xfrm>
            <a:off x="298847" y="895350"/>
            <a:ext cx="8538000" cy="36171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50" name="Google Shape;150;p35"/>
          <p:cNvSpPr txBox="1">
            <a:spLocks noGrp="1"/>
          </p:cNvSpPr>
          <p:nvPr>
            <p:ph type="title"/>
          </p:nvPr>
        </p:nvSpPr>
        <p:spPr>
          <a:xfrm>
            <a:off x="0" y="1"/>
            <a:ext cx="9144000" cy="5676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56"/>
        <p:cNvGrpSpPr/>
        <p:nvPr/>
      </p:nvGrpSpPr>
      <p:grpSpPr>
        <a:xfrm>
          <a:off x="0" y="0"/>
          <a:ext cx="0" cy="0"/>
          <a:chOff x="0" y="0"/>
          <a:chExt cx="0" cy="0"/>
        </a:xfrm>
      </p:grpSpPr>
      <p:sp>
        <p:nvSpPr>
          <p:cNvPr id="157" name="Google Shape;157;p3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8" name="Google Shape;158;p3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9" name="Google Shape;159;p3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3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3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4" name="Google Shape;164;p38"/>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65" name="Google Shape;165;p3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6"/>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7"/>
        <p:cNvGrpSpPr/>
        <p:nvPr/>
      </p:nvGrpSpPr>
      <p:grpSpPr>
        <a:xfrm>
          <a:off x="0" y="0"/>
          <a:ext cx="0" cy="0"/>
          <a:chOff x="0" y="0"/>
          <a:chExt cx="0" cy="0"/>
        </a:xfrm>
      </p:grpSpPr>
      <p:sp>
        <p:nvSpPr>
          <p:cNvPr id="168" name="Google Shape;168;p4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9" name="Google Shape;169;p4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Google Shape;170;p4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4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p4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79"/>
        <p:cNvGrpSpPr/>
        <p:nvPr/>
      </p:nvGrpSpPr>
      <p:grpSpPr>
        <a:xfrm>
          <a:off x="0" y="0"/>
          <a:ext cx="0" cy="0"/>
          <a:chOff x="0" y="0"/>
          <a:chExt cx="0" cy="0"/>
        </a:xfrm>
      </p:grpSpPr>
      <p:sp>
        <p:nvSpPr>
          <p:cNvPr id="180" name="Google Shape;180;p4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1" name="Google Shape;181;p4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Google Shape;182;p4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p4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4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5"/>
        <p:cNvGrpSpPr/>
        <p:nvPr/>
      </p:nvGrpSpPr>
      <p:grpSpPr>
        <a:xfrm>
          <a:off x="0" y="0"/>
          <a:ext cx="0" cy="0"/>
          <a:chOff x="0" y="0"/>
          <a:chExt cx="0" cy="0"/>
        </a:xfrm>
      </p:grpSpPr>
      <p:sp>
        <p:nvSpPr>
          <p:cNvPr id="186" name="Google Shape;186;p4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7" name="Google Shape;187;p4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88" name="Google Shape;188;p4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9"/>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0"/>
        <p:cNvGrpSpPr/>
        <p:nvPr/>
      </p:nvGrpSpPr>
      <p:grpSpPr>
        <a:xfrm>
          <a:off x="0" y="0"/>
          <a:ext cx="0" cy="0"/>
          <a:chOff x="0" y="0"/>
          <a:chExt cx="0" cy="0"/>
        </a:xfrm>
      </p:grpSpPr>
      <p:sp>
        <p:nvSpPr>
          <p:cNvPr id="191" name="Google Shape;191;p4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4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Google Shape;193;p4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4" name="Google Shape;194;p4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4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6"/>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7"/>
        <p:cNvGrpSpPr/>
        <p:nvPr/>
      </p:nvGrpSpPr>
      <p:grpSpPr>
        <a:xfrm>
          <a:off x="0" y="0"/>
          <a:ext cx="0" cy="0"/>
          <a:chOff x="0" y="0"/>
          <a:chExt cx="0" cy="0"/>
        </a:xfrm>
      </p:grpSpPr>
      <p:pic>
        <p:nvPicPr>
          <p:cNvPr id="358" name="Google Shape;358;p85"/>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359" name="Google Shape;359;p85"/>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360" name="Google Shape;360;p8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1" name="Google Shape;361;p85"/>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2" name="Google Shape;362;p8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63" name="Google Shape;363;p8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4"/>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365"/>
        <p:cNvGrpSpPr/>
        <p:nvPr/>
      </p:nvGrpSpPr>
      <p:grpSpPr>
        <a:xfrm>
          <a:off x="0" y="0"/>
          <a:ext cx="0" cy="0"/>
          <a:chOff x="0" y="0"/>
          <a:chExt cx="0" cy="0"/>
        </a:xfrm>
      </p:grpSpPr>
      <p:sp>
        <p:nvSpPr>
          <p:cNvPr id="366" name="Google Shape;366;p87"/>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67" name="Google Shape;367;p87"/>
          <p:cNvPicPr preferRelativeResize="0"/>
          <p:nvPr/>
        </p:nvPicPr>
        <p:blipFill rotWithShape="1">
          <a:blip r:embed="rId2">
            <a:alphaModFix/>
          </a:blip>
          <a:srcRect/>
          <a:stretch/>
        </p:blipFill>
        <p:spPr>
          <a:xfrm>
            <a:off x="0" y="0"/>
            <a:ext cx="9143976" cy="51435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368"/>
        <p:cNvGrpSpPr/>
        <p:nvPr/>
      </p:nvGrpSpPr>
      <p:grpSpPr>
        <a:xfrm>
          <a:off x="0" y="0"/>
          <a:ext cx="0" cy="0"/>
          <a:chOff x="0" y="0"/>
          <a:chExt cx="0" cy="0"/>
        </a:xfrm>
      </p:grpSpPr>
      <p:pic>
        <p:nvPicPr>
          <p:cNvPr id="369" name="Google Shape;369;p88"/>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370" name="Google Shape;370;p8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1" name="Google Shape;371;p8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72" name="Google Shape;372;p88"/>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3" name="Google Shape;373;p8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74" name="Google Shape;374;p8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75" name="Google Shape;375;p88"/>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376" name="Google Shape;376;p8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377"/>
        <p:cNvGrpSpPr/>
        <p:nvPr/>
      </p:nvGrpSpPr>
      <p:grpSpPr>
        <a:xfrm>
          <a:off x="0" y="0"/>
          <a:ext cx="0" cy="0"/>
          <a:chOff x="0" y="0"/>
          <a:chExt cx="0" cy="0"/>
        </a:xfrm>
      </p:grpSpPr>
      <p:pic>
        <p:nvPicPr>
          <p:cNvPr id="378" name="Google Shape;378;p89"/>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79" name="Google Shape;379;p89"/>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0" name="Google Shape;380;p8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81" name="Google Shape;381;p89"/>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2" name="Google Shape;382;p89"/>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83" name="Google Shape;383;p89"/>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84" name="Google Shape;384;p89"/>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385" name="Google Shape;385;p8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386"/>
        <p:cNvGrpSpPr/>
        <p:nvPr/>
      </p:nvGrpSpPr>
      <p:grpSpPr>
        <a:xfrm>
          <a:off x="0" y="0"/>
          <a:ext cx="0" cy="0"/>
          <a:chOff x="0" y="0"/>
          <a:chExt cx="0" cy="0"/>
        </a:xfrm>
      </p:grpSpPr>
      <p:pic>
        <p:nvPicPr>
          <p:cNvPr id="387" name="Google Shape;387;p90"/>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388" name="Google Shape;388;p90"/>
          <p:cNvPicPr preferRelativeResize="0"/>
          <p:nvPr/>
        </p:nvPicPr>
        <p:blipFill rotWithShape="1">
          <a:blip r:embed="rId3">
            <a:alphaModFix/>
          </a:blip>
          <a:srcRect l="29370" r="1943"/>
          <a:stretch/>
        </p:blipFill>
        <p:spPr>
          <a:xfrm>
            <a:off x="2857500" y="678942"/>
            <a:ext cx="5960975" cy="463942"/>
          </a:xfrm>
          <a:prstGeom prst="rect">
            <a:avLst/>
          </a:prstGeom>
          <a:noFill/>
          <a:ln>
            <a:noFill/>
          </a:ln>
        </p:spPr>
      </p:pic>
      <p:sp>
        <p:nvSpPr>
          <p:cNvPr id="389" name="Google Shape;389;p90"/>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90" name="Google Shape;390;p9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91" name="Google Shape;391;p90"/>
          <p:cNvSpPr txBox="1">
            <a:spLocks noGrp="1"/>
          </p:cNvSpPr>
          <p:nvPr>
            <p:ph type="body" idx="2"/>
          </p:nvPr>
        </p:nvSpPr>
        <p:spPr>
          <a:xfrm>
            <a:off x="190500" y="171450"/>
            <a:ext cx="2400300" cy="4800600"/>
          </a:xfrm>
          <a:prstGeom prst="rect">
            <a:avLst/>
          </a:prstGeom>
          <a:solidFill>
            <a:schemeClr val="lt1">
              <a:alpha val="4902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92" name="Google Shape;392;p90"/>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393"/>
        <p:cNvGrpSpPr/>
        <p:nvPr/>
      </p:nvGrpSpPr>
      <p:grpSpPr>
        <a:xfrm>
          <a:off x="0" y="0"/>
          <a:ext cx="0" cy="0"/>
          <a:chOff x="0" y="0"/>
          <a:chExt cx="0" cy="0"/>
        </a:xfrm>
      </p:grpSpPr>
      <p:pic>
        <p:nvPicPr>
          <p:cNvPr id="394" name="Google Shape;394;p9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95" name="Google Shape;395;p91"/>
          <p:cNvSpPr txBox="1">
            <a:spLocks noGrp="1"/>
          </p:cNvSpPr>
          <p:nvPr>
            <p:ph type="title"/>
          </p:nvPr>
        </p:nvSpPr>
        <p:spPr>
          <a:xfrm>
            <a:off x="0" y="1600200"/>
            <a:ext cx="9144000" cy="1657500"/>
          </a:xfrm>
          <a:prstGeom prst="rect">
            <a:avLst/>
          </a:prstGeom>
          <a:solidFill>
            <a:schemeClr val="lt1">
              <a:alpha val="49020"/>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396"/>
        <p:cNvGrpSpPr/>
        <p:nvPr/>
      </p:nvGrpSpPr>
      <p:grpSpPr>
        <a:xfrm>
          <a:off x="0" y="0"/>
          <a:ext cx="0" cy="0"/>
          <a:chOff x="0" y="0"/>
          <a:chExt cx="0" cy="0"/>
        </a:xfrm>
      </p:grpSpPr>
      <p:pic>
        <p:nvPicPr>
          <p:cNvPr id="397" name="Google Shape;397;p9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98" name="Google Shape;398;p92"/>
          <p:cNvSpPr txBox="1">
            <a:spLocks noGrp="1"/>
          </p:cNvSpPr>
          <p:nvPr>
            <p:ph type="body" idx="1"/>
          </p:nvPr>
        </p:nvSpPr>
        <p:spPr>
          <a:xfrm>
            <a:off x="400050" y="1200150"/>
            <a:ext cx="8343900" cy="3543300"/>
          </a:xfrm>
          <a:prstGeom prst="rect">
            <a:avLst/>
          </a:prstGeom>
          <a:solidFill>
            <a:schemeClr val="lt1">
              <a:alpha val="4902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99" name="Google Shape;399;p92"/>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0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401"/>
        <p:cNvGrpSpPr/>
        <p:nvPr/>
      </p:nvGrpSpPr>
      <p:grpSpPr>
        <a:xfrm>
          <a:off x="0" y="0"/>
          <a:ext cx="0" cy="0"/>
          <a:chOff x="0" y="0"/>
          <a:chExt cx="0" cy="0"/>
        </a:xfrm>
      </p:grpSpPr>
      <p:sp>
        <p:nvSpPr>
          <p:cNvPr id="402" name="Google Shape;402;p94"/>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403" name="Google Shape;403;p94"/>
          <p:cNvSpPr txBox="1">
            <a:spLocks noGrp="1"/>
          </p:cNvSpPr>
          <p:nvPr>
            <p:ph type="body" idx="1"/>
          </p:nvPr>
        </p:nvSpPr>
        <p:spPr>
          <a:xfrm>
            <a:off x="298847" y="895350"/>
            <a:ext cx="8538000" cy="36171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04" name="Google Shape;404;p94"/>
          <p:cNvSpPr txBox="1">
            <a:spLocks noGrp="1"/>
          </p:cNvSpPr>
          <p:nvPr>
            <p:ph type="title"/>
          </p:nvPr>
        </p:nvSpPr>
        <p:spPr>
          <a:xfrm>
            <a:off x="0" y="1"/>
            <a:ext cx="9144000" cy="56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0"/>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11"/>
        <p:cNvGrpSpPr/>
        <p:nvPr/>
      </p:nvGrpSpPr>
      <p:grpSpPr>
        <a:xfrm>
          <a:off x="0" y="0"/>
          <a:ext cx="0" cy="0"/>
          <a:chOff x="0" y="0"/>
          <a:chExt cx="0" cy="0"/>
        </a:xfrm>
      </p:grpSpPr>
      <p:sp>
        <p:nvSpPr>
          <p:cNvPr id="412" name="Google Shape;412;p9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13" name="Google Shape;413;p9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414" name="Google Shape;414;p9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5"/>
        <p:cNvGrpSpPr/>
        <p:nvPr/>
      </p:nvGrpSpPr>
      <p:grpSpPr>
        <a:xfrm>
          <a:off x="0" y="0"/>
          <a:ext cx="0" cy="0"/>
          <a:chOff x="0" y="0"/>
          <a:chExt cx="0" cy="0"/>
        </a:xfrm>
      </p:grpSpPr>
      <p:sp>
        <p:nvSpPr>
          <p:cNvPr id="416" name="Google Shape;416;p9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17" name="Google Shape;417;p9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8" name="Google Shape;418;p9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9" name="Google Shape;419;p9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0" name="Google Shape;420;p9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421"/>
        <p:cNvGrpSpPr/>
        <p:nvPr/>
      </p:nvGrpSpPr>
      <p:grpSpPr>
        <a:xfrm>
          <a:off x="0" y="0"/>
          <a:ext cx="0" cy="0"/>
          <a:chOff x="0" y="0"/>
          <a:chExt cx="0" cy="0"/>
        </a:xfrm>
      </p:grpSpPr>
      <p:sp>
        <p:nvSpPr>
          <p:cNvPr id="422" name="Google Shape;422;p9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23" name="Google Shape;423;p9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4" name="Google Shape;424;p9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5" name="Google Shape;425;p9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6" name="Google Shape;426;p9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7"/>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33"/>
        <p:cNvGrpSpPr/>
        <p:nvPr/>
      </p:nvGrpSpPr>
      <p:grpSpPr>
        <a:xfrm>
          <a:off x="0" y="0"/>
          <a:ext cx="0" cy="0"/>
          <a:chOff x="0" y="0"/>
          <a:chExt cx="0" cy="0"/>
        </a:xfrm>
      </p:grpSpPr>
      <p:sp>
        <p:nvSpPr>
          <p:cNvPr id="434" name="Google Shape;434;p10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35" name="Google Shape;435;p102"/>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436" name="Google Shape;436;p10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37"/>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38"/>
        <p:cNvGrpSpPr/>
        <p:nvPr/>
      </p:nvGrpSpPr>
      <p:grpSpPr>
        <a:xfrm>
          <a:off x="0" y="0"/>
          <a:ext cx="0" cy="0"/>
          <a:chOff x="0" y="0"/>
          <a:chExt cx="0" cy="0"/>
        </a:xfrm>
      </p:grpSpPr>
      <p:sp>
        <p:nvSpPr>
          <p:cNvPr id="439" name="Google Shape;439;p10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40" name="Google Shape;440;p10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1" name="Google Shape;441;p10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2" name="Google Shape;442;p10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3" name="Google Shape;443;p10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444"/>
        <p:cNvGrpSpPr/>
        <p:nvPr/>
      </p:nvGrpSpPr>
      <p:grpSpPr>
        <a:xfrm>
          <a:off x="0" y="0"/>
          <a:ext cx="0" cy="0"/>
          <a:chOff x="0" y="0"/>
          <a:chExt cx="0" cy="0"/>
        </a:xfrm>
      </p:grpSpPr>
      <p:sp>
        <p:nvSpPr>
          <p:cNvPr id="445" name="Google Shape;445;p10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46" name="Google Shape;446;p10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7" name="Google Shape;447;p10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8" name="Google Shape;448;p10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9" name="Google Shape;449;p10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0"/>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56"/>
        <p:cNvGrpSpPr/>
        <p:nvPr/>
      </p:nvGrpSpPr>
      <p:grpSpPr>
        <a:xfrm>
          <a:off x="0" y="0"/>
          <a:ext cx="0" cy="0"/>
          <a:chOff x="0" y="0"/>
          <a:chExt cx="0" cy="0"/>
        </a:xfrm>
      </p:grpSpPr>
      <p:sp>
        <p:nvSpPr>
          <p:cNvPr id="457" name="Google Shape;457;p10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8" name="Google Shape;458;p10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9" name="Google Shape;459;p10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0" name="Google Shape;460;p10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1" name="Google Shape;461;p10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462"/>
        <p:cNvGrpSpPr/>
        <p:nvPr/>
      </p:nvGrpSpPr>
      <p:grpSpPr>
        <a:xfrm>
          <a:off x="0" y="0"/>
          <a:ext cx="0" cy="0"/>
          <a:chOff x="0" y="0"/>
          <a:chExt cx="0" cy="0"/>
        </a:xfrm>
      </p:grpSpPr>
      <p:sp>
        <p:nvSpPr>
          <p:cNvPr id="463" name="Google Shape;463;p10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4" name="Google Shape;464;p10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5" name="Google Shape;465;p10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6" name="Google Shape;466;p10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7" name="Google Shape;467;p10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68"/>
        <p:cNvGrpSpPr/>
        <p:nvPr/>
      </p:nvGrpSpPr>
      <p:grpSpPr>
        <a:xfrm>
          <a:off x="0" y="0"/>
          <a:ext cx="0" cy="0"/>
          <a:chOff x="0" y="0"/>
          <a:chExt cx="0" cy="0"/>
        </a:xfrm>
      </p:grpSpPr>
      <p:sp>
        <p:nvSpPr>
          <p:cNvPr id="469" name="Google Shape;469;p11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0" name="Google Shape;470;p11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471" name="Google Shape;471;p110"/>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72"/>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3"/>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79"/>
        <p:cNvGrpSpPr/>
        <p:nvPr/>
      </p:nvGrpSpPr>
      <p:grpSpPr>
        <a:xfrm>
          <a:off x="0" y="0"/>
          <a:ext cx="0" cy="0"/>
          <a:chOff x="0" y="0"/>
          <a:chExt cx="0" cy="0"/>
        </a:xfrm>
      </p:grpSpPr>
      <p:sp>
        <p:nvSpPr>
          <p:cNvPr id="480" name="Google Shape;480;p114"/>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1" name="Google Shape;481;p11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482" name="Google Shape;482;p114"/>
          <p:cNvSpPr txBox="1">
            <a:spLocks noGrp="1"/>
          </p:cNvSpPr>
          <p:nvPr>
            <p:ph type="body" idx="1"/>
          </p:nvPr>
        </p:nvSpPr>
        <p:spPr>
          <a:xfrm>
            <a:off x="152400" y="971550"/>
            <a:ext cx="8839200" cy="38289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88"/>
        <p:cNvGrpSpPr/>
        <p:nvPr/>
      </p:nvGrpSpPr>
      <p:grpSpPr>
        <a:xfrm>
          <a:off x="0" y="0"/>
          <a:ext cx="0" cy="0"/>
          <a:chOff x="0" y="0"/>
          <a:chExt cx="0" cy="0"/>
        </a:xfrm>
      </p:grpSpPr>
      <p:sp>
        <p:nvSpPr>
          <p:cNvPr id="489" name="Google Shape;489;p11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90" name="Google Shape;490;p116"/>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491" name="Google Shape;491;p11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492"/>
        <p:cNvGrpSpPr/>
        <p:nvPr/>
      </p:nvGrpSpPr>
      <p:grpSpPr>
        <a:xfrm>
          <a:off x="0" y="0"/>
          <a:ext cx="0" cy="0"/>
          <a:chOff x="0" y="0"/>
          <a:chExt cx="0" cy="0"/>
        </a:xfrm>
      </p:grpSpPr>
      <p:sp>
        <p:nvSpPr>
          <p:cNvPr id="493" name="Google Shape;493;p1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94" name="Google Shape;494;p11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5" name="Google Shape;495;p1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6" name="Google Shape;496;p11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7" name="Google Shape;497;p1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9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9"/>
        <p:cNvGrpSpPr/>
        <p:nvPr/>
      </p:nvGrpSpPr>
      <p:grpSpPr>
        <a:xfrm>
          <a:off x="0" y="0"/>
          <a:ext cx="0" cy="0"/>
          <a:chOff x="0" y="0"/>
          <a:chExt cx="0" cy="0"/>
        </a:xfrm>
      </p:grpSpPr>
      <p:sp>
        <p:nvSpPr>
          <p:cNvPr id="500" name="Google Shape;500;p11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01" name="Google Shape;501;p119"/>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2" name="Google Shape;502;p119"/>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3" name="Google Shape;503;p11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4" name="Google Shape;504;p119"/>
          <p:cNvSpPr txBox="1">
            <a:spLocks noGrp="1"/>
          </p:cNvSpPr>
          <p:nvPr>
            <p:ph type="ftr" idx="11"/>
          </p:nvPr>
        </p:nvSpPr>
        <p:spPr>
          <a:xfrm>
            <a:off x="152400" y="4914901"/>
            <a:ext cx="2895600" cy="228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5" name="Google Shape;505;p119"/>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11"/>
        <p:cNvGrpSpPr/>
        <p:nvPr/>
      </p:nvGrpSpPr>
      <p:grpSpPr>
        <a:xfrm>
          <a:off x="0" y="0"/>
          <a:ext cx="0" cy="0"/>
          <a:chOff x="0" y="0"/>
          <a:chExt cx="0" cy="0"/>
        </a:xfrm>
      </p:grpSpPr>
      <p:sp>
        <p:nvSpPr>
          <p:cNvPr id="512" name="Google Shape;512;p1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3" name="Google Shape;513;p12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4" name="Google Shape;514;p12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5" name="Google Shape;515;p12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6" name="Google Shape;516;p1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517"/>
        <p:cNvGrpSpPr/>
        <p:nvPr/>
      </p:nvGrpSpPr>
      <p:grpSpPr>
        <a:xfrm>
          <a:off x="0" y="0"/>
          <a:ext cx="0" cy="0"/>
          <a:chOff x="0" y="0"/>
          <a:chExt cx="0" cy="0"/>
        </a:xfrm>
      </p:grpSpPr>
      <p:sp>
        <p:nvSpPr>
          <p:cNvPr id="518" name="Google Shape;518;p12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9" name="Google Shape;519;p12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0" name="Google Shape;520;p12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1" name="Google Shape;521;p12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2" name="Google Shape;522;p1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3"/>
        <p:cNvGrpSpPr/>
        <p:nvPr/>
      </p:nvGrpSpPr>
      <p:grpSpPr>
        <a:xfrm>
          <a:off x="0" y="0"/>
          <a:ext cx="0" cy="0"/>
          <a:chOff x="0" y="0"/>
          <a:chExt cx="0" cy="0"/>
        </a:xfrm>
      </p:grpSpPr>
      <p:sp>
        <p:nvSpPr>
          <p:cNvPr id="524" name="Google Shape;524;p12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123"/>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526" name="Google Shape;526;p12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7"/>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28"/>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34"/>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5"/>
        <p:cNvGrpSpPr/>
        <p:nvPr/>
      </p:nvGrpSpPr>
      <p:grpSpPr>
        <a:xfrm>
          <a:off x="0" y="0"/>
          <a:ext cx="0" cy="0"/>
          <a:chOff x="0" y="0"/>
          <a:chExt cx="0" cy="0"/>
        </a:xfrm>
      </p:grpSpPr>
      <p:sp>
        <p:nvSpPr>
          <p:cNvPr id="536" name="Google Shape;536;p128"/>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537" name="Google Shape;537;p128"/>
          <p:cNvSpPr txBox="1">
            <a:spLocks noGrp="1"/>
          </p:cNvSpPr>
          <p:nvPr>
            <p:ph type="sldNum" idx="12"/>
          </p:nvPr>
        </p:nvSpPr>
        <p:spPr>
          <a:xfrm>
            <a:off x="7010400" y="4914900"/>
            <a:ext cx="2133598"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538" name="Google Shape;538;p128"/>
          <p:cNvSpPr txBox="1">
            <a:spLocks noGrp="1"/>
          </p:cNvSpPr>
          <p:nvPr>
            <p:ph type="body" idx="1"/>
          </p:nvPr>
        </p:nvSpPr>
        <p:spPr>
          <a:xfrm>
            <a:off x="152400" y="971550"/>
            <a:ext cx="8839199" cy="382904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39"/>
        <p:cNvGrpSpPr/>
        <p:nvPr/>
      </p:nvGrpSpPr>
      <p:grpSpPr>
        <a:xfrm>
          <a:off x="0" y="0"/>
          <a:ext cx="0" cy="0"/>
          <a:chOff x="0" y="0"/>
          <a:chExt cx="0" cy="0"/>
        </a:xfrm>
      </p:grpSpPr>
      <p:sp>
        <p:nvSpPr>
          <p:cNvPr id="540" name="Google Shape;540;p129"/>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541" name="Google Shape;541;p129"/>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2" name="Google Shape;542;p129"/>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3" name="Google Shape;543;p129"/>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4" name="Google Shape;544;p129"/>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546"/>
        <p:cNvGrpSpPr/>
        <p:nvPr/>
      </p:nvGrpSpPr>
      <p:grpSpPr>
        <a:xfrm>
          <a:off x="0" y="0"/>
          <a:ext cx="0" cy="0"/>
          <a:chOff x="0" y="0"/>
          <a:chExt cx="0" cy="0"/>
        </a:xfrm>
      </p:grpSpPr>
      <p:sp>
        <p:nvSpPr>
          <p:cNvPr id="547" name="Google Shape;547;p131"/>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48" name="Google Shape;548;p131"/>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9"/>
        <p:cNvGrpSpPr/>
        <p:nvPr/>
      </p:nvGrpSpPr>
      <p:grpSpPr>
        <a:xfrm>
          <a:off x="0" y="0"/>
          <a:ext cx="0" cy="0"/>
          <a:chOff x="0" y="0"/>
          <a:chExt cx="0" cy="0"/>
        </a:xfrm>
      </p:grpSpPr>
      <p:pic>
        <p:nvPicPr>
          <p:cNvPr id="550" name="Google Shape;550;p132"/>
          <p:cNvPicPr preferRelativeResize="0"/>
          <p:nvPr/>
        </p:nvPicPr>
        <p:blipFill rotWithShape="1">
          <a:blip r:embed="rId2">
            <a:alphaModFix/>
          </a:blip>
          <a:srcRect/>
          <a:stretch/>
        </p:blipFill>
        <p:spPr>
          <a:xfrm>
            <a:off x="0" y="4795837"/>
            <a:ext cx="9144000" cy="366713"/>
          </a:xfrm>
          <a:prstGeom prst="rect">
            <a:avLst/>
          </a:prstGeom>
          <a:noFill/>
          <a:ln>
            <a:noFill/>
          </a:ln>
        </p:spPr>
      </p:pic>
      <p:pic>
        <p:nvPicPr>
          <p:cNvPr id="551" name="Google Shape;551;p132"/>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552" name="Google Shape;552;p132"/>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3" name="Google Shape;553;p132"/>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4" name="Google Shape;554;p13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555" name="Google Shape;555;p13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556"/>
        <p:cNvGrpSpPr/>
        <p:nvPr/>
      </p:nvGrpSpPr>
      <p:grpSpPr>
        <a:xfrm>
          <a:off x="0" y="0"/>
          <a:ext cx="0" cy="0"/>
          <a:chOff x="0" y="0"/>
          <a:chExt cx="0" cy="0"/>
        </a:xfrm>
      </p:grpSpPr>
      <p:pic>
        <p:nvPicPr>
          <p:cNvPr id="557" name="Google Shape;557;p133"/>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558" name="Google Shape;558;p133"/>
          <p:cNvSpPr txBox="1">
            <a:spLocks noGrp="1"/>
          </p:cNvSpPr>
          <p:nvPr>
            <p:ph type="title"/>
          </p:nvPr>
        </p:nvSpPr>
        <p:spPr>
          <a:xfrm>
            <a:off x="0" y="1600200"/>
            <a:ext cx="9144000" cy="1657500"/>
          </a:xfrm>
          <a:prstGeom prst="rect">
            <a:avLst/>
          </a:prstGeom>
          <a:solidFill>
            <a:schemeClr val="lt1">
              <a:alpha val="49020"/>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5000"/>
              <a:buFont typeface="Calibri"/>
              <a:buNone/>
              <a:defRPr sz="5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559"/>
        <p:cNvGrpSpPr/>
        <p:nvPr/>
      </p:nvGrpSpPr>
      <p:grpSpPr>
        <a:xfrm>
          <a:off x="0" y="0"/>
          <a:ext cx="0" cy="0"/>
          <a:chOff x="0" y="0"/>
          <a:chExt cx="0" cy="0"/>
        </a:xfrm>
      </p:grpSpPr>
      <p:pic>
        <p:nvPicPr>
          <p:cNvPr id="560" name="Google Shape;560;p134"/>
          <p:cNvPicPr preferRelativeResize="0"/>
          <p:nvPr/>
        </p:nvPicPr>
        <p:blipFill rotWithShape="1">
          <a:blip r:embed="rId2">
            <a:alphaModFix/>
          </a:blip>
          <a:srcRect/>
          <a:stretch/>
        </p:blipFill>
        <p:spPr>
          <a:xfrm>
            <a:off x="0" y="4798558"/>
            <a:ext cx="9144000" cy="366713"/>
          </a:xfrm>
          <a:prstGeom prst="rect">
            <a:avLst/>
          </a:prstGeom>
          <a:noFill/>
          <a:ln>
            <a:noFill/>
          </a:ln>
        </p:spPr>
      </p:pic>
      <p:pic>
        <p:nvPicPr>
          <p:cNvPr id="561" name="Google Shape;561;p134"/>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562" name="Google Shape;562;p134"/>
          <p:cNvSpPr txBox="1">
            <a:spLocks noGrp="1"/>
          </p:cNvSpPr>
          <p:nvPr>
            <p:ph type="title"/>
          </p:nvPr>
        </p:nvSpPr>
        <p:spPr>
          <a:xfrm>
            <a:off x="2177" y="2042"/>
            <a:ext cx="9144000" cy="104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3" name="Google Shape;563;p13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4" name="Google Shape;564;p13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565" name="Google Shape;565;p134"/>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196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6" name="Google Shape;566;p134"/>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567" name="Google Shape;567;p134"/>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568"/>
        <p:cNvGrpSpPr/>
        <p:nvPr/>
      </p:nvGrpSpPr>
      <p:grpSpPr>
        <a:xfrm>
          <a:off x="0" y="0"/>
          <a:ext cx="0" cy="0"/>
          <a:chOff x="0" y="0"/>
          <a:chExt cx="0" cy="0"/>
        </a:xfrm>
      </p:grpSpPr>
      <p:pic>
        <p:nvPicPr>
          <p:cNvPr id="569" name="Google Shape;569;p135"/>
          <p:cNvPicPr preferRelativeResize="0"/>
          <p:nvPr/>
        </p:nvPicPr>
        <p:blipFill rotWithShape="1">
          <a:blip r:embed="rId2">
            <a:alphaModFix/>
          </a:blip>
          <a:srcRect l="29370" r="1943"/>
          <a:stretch/>
        </p:blipFill>
        <p:spPr>
          <a:xfrm>
            <a:off x="2857500" y="678942"/>
            <a:ext cx="6057900" cy="464058"/>
          </a:xfrm>
          <a:prstGeom prst="rect">
            <a:avLst/>
          </a:prstGeom>
          <a:noFill/>
          <a:ln>
            <a:noFill/>
          </a:ln>
        </p:spPr>
      </p:pic>
      <p:pic>
        <p:nvPicPr>
          <p:cNvPr id="570" name="Google Shape;570;p135"/>
          <p:cNvPicPr preferRelativeResize="0"/>
          <p:nvPr/>
        </p:nvPicPr>
        <p:blipFill rotWithShape="1">
          <a:blip r:embed="rId3">
            <a:alphaModFix/>
          </a:blip>
          <a:srcRect/>
          <a:stretch/>
        </p:blipFill>
        <p:spPr>
          <a:xfrm>
            <a:off x="0" y="0"/>
            <a:ext cx="2762250" cy="5143500"/>
          </a:xfrm>
          <a:prstGeom prst="rect">
            <a:avLst/>
          </a:prstGeom>
          <a:noFill/>
          <a:ln>
            <a:noFill/>
          </a:ln>
        </p:spPr>
      </p:pic>
      <p:sp>
        <p:nvSpPr>
          <p:cNvPr id="571" name="Google Shape;571;p135"/>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72" name="Google Shape;572;p13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573" name="Google Shape;573;p135"/>
          <p:cNvSpPr txBox="1">
            <a:spLocks noGrp="1"/>
          </p:cNvSpPr>
          <p:nvPr>
            <p:ph type="body" idx="2"/>
          </p:nvPr>
        </p:nvSpPr>
        <p:spPr>
          <a:xfrm>
            <a:off x="190500" y="171450"/>
            <a:ext cx="2400300" cy="4800600"/>
          </a:xfrm>
          <a:prstGeom prst="rect">
            <a:avLst/>
          </a:prstGeom>
          <a:solidFill>
            <a:schemeClr val="lt1">
              <a:alpha val="4902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74" name="Google Shape;574;p135"/>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575"/>
        <p:cNvGrpSpPr/>
        <p:nvPr/>
      </p:nvGrpSpPr>
      <p:grpSpPr>
        <a:xfrm>
          <a:off x="0" y="0"/>
          <a:ext cx="0" cy="0"/>
          <a:chOff x="0" y="0"/>
          <a:chExt cx="0" cy="0"/>
        </a:xfrm>
      </p:grpSpPr>
      <p:pic>
        <p:nvPicPr>
          <p:cNvPr id="576" name="Google Shape;576;p136"/>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577" name="Google Shape;577;p136"/>
          <p:cNvSpPr txBox="1">
            <a:spLocks noGrp="1"/>
          </p:cNvSpPr>
          <p:nvPr>
            <p:ph type="body" idx="1"/>
          </p:nvPr>
        </p:nvSpPr>
        <p:spPr>
          <a:xfrm>
            <a:off x="400050" y="1200150"/>
            <a:ext cx="8343900" cy="3543300"/>
          </a:xfrm>
          <a:prstGeom prst="rect">
            <a:avLst/>
          </a:prstGeom>
          <a:solidFill>
            <a:schemeClr val="lt1">
              <a:alpha val="4902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78" name="Google Shape;578;p136"/>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3.xml"/><Relationship Id="rId7" Type="http://schemas.openxmlformats.org/officeDocument/2006/relationships/image" Target="../media/image1.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10.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1.xml"/><Relationship Id="rId1" Type="http://schemas.openxmlformats.org/officeDocument/2006/relationships/slideLayout" Target="../slideLayouts/slideLayout66.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2.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10.png"/><Relationship Id="rId5" Type="http://schemas.openxmlformats.org/officeDocument/2006/relationships/theme" Target="../theme/theme12.xml"/><Relationship Id="rId4" Type="http://schemas.openxmlformats.org/officeDocument/2006/relationships/slideLayout" Target="../slideLayouts/slideLayout70.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3.xml"/><Relationship Id="rId7" Type="http://schemas.openxmlformats.org/officeDocument/2006/relationships/image" Target="../media/image1.pn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theme" Target="../theme/theme13.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1.xml"/><Relationship Id="rId7" Type="http://schemas.openxmlformats.org/officeDocument/2006/relationships/theme" Target="../theme/theme1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4.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image" Target="../media/image1.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7.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image" Target="../media/image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8.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image" Target="../media/image1.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9.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1"/>
        <p:cNvGrpSpPr/>
        <p:nvPr/>
      </p:nvGrpSpPr>
      <p:grpSpPr>
        <a:xfrm>
          <a:off x="0" y="0"/>
          <a:ext cx="0" cy="0"/>
          <a:chOff x="0" y="0"/>
          <a:chExt cx="0" cy="0"/>
        </a:xfrm>
      </p:grpSpPr>
      <p:pic>
        <p:nvPicPr>
          <p:cNvPr id="452" name="Google Shape;452;p107"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453" name="Google Shape;453;p107"/>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454" name="Google Shape;454;p107"/>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5" name="Google Shape;455;p10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4"/>
        <p:cNvGrpSpPr/>
        <p:nvPr/>
      </p:nvGrpSpPr>
      <p:grpSpPr>
        <a:xfrm>
          <a:off x="0" y="0"/>
          <a:ext cx="0" cy="0"/>
          <a:chOff x="0" y="0"/>
          <a:chExt cx="0" cy="0"/>
        </a:xfrm>
      </p:grpSpPr>
      <p:pic>
        <p:nvPicPr>
          <p:cNvPr id="475" name="Google Shape;475;p113" descr="Louisiana Believes (PPT Footer)_Footer.png"/>
          <p:cNvPicPr preferRelativeResize="0"/>
          <p:nvPr/>
        </p:nvPicPr>
        <p:blipFill rotWithShape="1">
          <a:blip r:embed="rId3">
            <a:alphaModFix/>
          </a:blip>
          <a:srcRect/>
          <a:stretch/>
        </p:blipFill>
        <p:spPr>
          <a:xfrm>
            <a:off x="0" y="4740749"/>
            <a:ext cx="6857999" cy="418338"/>
          </a:xfrm>
          <a:prstGeom prst="rect">
            <a:avLst/>
          </a:prstGeom>
          <a:noFill/>
          <a:ln>
            <a:noFill/>
          </a:ln>
        </p:spPr>
      </p:pic>
      <p:pic>
        <p:nvPicPr>
          <p:cNvPr id="476" name="Google Shape;476;p113"/>
          <p:cNvPicPr preferRelativeResize="0"/>
          <p:nvPr/>
        </p:nvPicPr>
        <p:blipFill rotWithShape="1">
          <a:blip r:embed="rId4">
            <a:alphaModFix/>
          </a:blip>
          <a:srcRect/>
          <a:stretch/>
        </p:blipFill>
        <p:spPr>
          <a:xfrm>
            <a:off x="0" y="0"/>
            <a:ext cx="9143998" cy="1028700"/>
          </a:xfrm>
          <a:prstGeom prst="rect">
            <a:avLst/>
          </a:prstGeom>
          <a:noFill/>
          <a:ln>
            <a:noFill/>
          </a:ln>
        </p:spPr>
      </p:pic>
      <p:sp>
        <p:nvSpPr>
          <p:cNvPr id="477" name="Google Shape;477;p113"/>
          <p:cNvSpPr txBox="1">
            <a:spLocks noGrp="1"/>
          </p:cNvSpPr>
          <p:nvPr>
            <p:ph type="body" idx="1"/>
          </p:nvPr>
        </p:nvSpPr>
        <p:spPr>
          <a:xfrm>
            <a:off x="152400" y="1085850"/>
            <a:ext cx="8839200" cy="37149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8" name="Google Shape;478;p11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pic>
        <p:nvPicPr>
          <p:cNvPr id="484" name="Google Shape;484;p115"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485" name="Google Shape;485;p115"/>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486" name="Google Shape;486;p115"/>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7" name="Google Shape;487;p115"/>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6"/>
        <p:cNvGrpSpPr/>
        <p:nvPr/>
      </p:nvGrpSpPr>
      <p:grpSpPr>
        <a:xfrm>
          <a:off x="0" y="0"/>
          <a:ext cx="0" cy="0"/>
          <a:chOff x="0" y="0"/>
          <a:chExt cx="0" cy="0"/>
        </a:xfrm>
      </p:grpSpPr>
      <p:pic>
        <p:nvPicPr>
          <p:cNvPr id="507" name="Google Shape;507;p120" descr="Louisiana Believes (PPT Footer)_Footer.png"/>
          <p:cNvPicPr preferRelativeResize="0"/>
          <p:nvPr/>
        </p:nvPicPr>
        <p:blipFill rotWithShape="1">
          <a:blip r:embed="rId7">
            <a:alphaModFix/>
          </a:blip>
          <a:srcRect/>
          <a:stretch/>
        </p:blipFill>
        <p:spPr>
          <a:xfrm>
            <a:off x="0" y="4740749"/>
            <a:ext cx="6858000" cy="418200"/>
          </a:xfrm>
          <a:prstGeom prst="rect">
            <a:avLst/>
          </a:prstGeom>
          <a:noFill/>
          <a:ln>
            <a:noFill/>
          </a:ln>
        </p:spPr>
      </p:pic>
      <p:pic>
        <p:nvPicPr>
          <p:cNvPr id="508" name="Google Shape;508;p120"/>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509" name="Google Shape;509;p120"/>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0" name="Google Shape;510;p120"/>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9"/>
        <p:cNvGrpSpPr/>
        <p:nvPr/>
      </p:nvGrpSpPr>
      <p:grpSpPr>
        <a:xfrm>
          <a:off x="0" y="0"/>
          <a:ext cx="0" cy="0"/>
          <a:chOff x="0" y="0"/>
          <a:chExt cx="0" cy="0"/>
        </a:xfrm>
      </p:grpSpPr>
      <p:pic>
        <p:nvPicPr>
          <p:cNvPr id="530" name="Google Shape;530;p126" descr="Louisiana Believes (PPT Footer)_Footer.png"/>
          <p:cNvPicPr preferRelativeResize="0"/>
          <p:nvPr/>
        </p:nvPicPr>
        <p:blipFill rotWithShape="1">
          <a:blip r:embed="rId5">
            <a:alphaModFix/>
          </a:blip>
          <a:srcRect/>
          <a:stretch/>
        </p:blipFill>
        <p:spPr>
          <a:xfrm>
            <a:off x="0" y="4740749"/>
            <a:ext cx="6858000" cy="418338"/>
          </a:xfrm>
          <a:prstGeom prst="rect">
            <a:avLst/>
          </a:prstGeom>
          <a:noFill/>
          <a:ln>
            <a:noFill/>
          </a:ln>
        </p:spPr>
      </p:pic>
      <p:pic>
        <p:nvPicPr>
          <p:cNvPr id="531" name="Google Shape;531;p126"/>
          <p:cNvPicPr preferRelativeResize="0"/>
          <p:nvPr/>
        </p:nvPicPr>
        <p:blipFill rotWithShape="1">
          <a:blip r:embed="rId6">
            <a:alphaModFix/>
          </a:blip>
          <a:srcRect/>
          <a:stretch/>
        </p:blipFill>
        <p:spPr>
          <a:xfrm>
            <a:off x="0" y="0"/>
            <a:ext cx="9144000" cy="1028698"/>
          </a:xfrm>
          <a:prstGeom prst="rect">
            <a:avLst/>
          </a:prstGeom>
          <a:noFill/>
          <a:ln>
            <a:noFill/>
          </a:ln>
        </p:spPr>
      </p:pic>
      <p:sp>
        <p:nvSpPr>
          <p:cNvPr id="532" name="Google Shape;532;p126"/>
          <p:cNvSpPr txBox="1">
            <a:spLocks noGrp="1"/>
          </p:cNvSpPr>
          <p:nvPr>
            <p:ph type="body" idx="1"/>
          </p:nvPr>
        </p:nvSpPr>
        <p:spPr>
          <a:xfrm>
            <a:off x="152400" y="1085850"/>
            <a:ext cx="8839199"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3" name="Google Shape;533;p126"/>
          <p:cNvSpPr txBox="1">
            <a:spLocks noGrp="1"/>
          </p:cNvSpPr>
          <p:nvPr>
            <p:ph type="sldNum" idx="12"/>
          </p:nvPr>
        </p:nvSpPr>
        <p:spPr>
          <a:xfrm>
            <a:off x="7010400" y="4886326"/>
            <a:ext cx="2133598"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52" name="Google Shape;52;p13"/>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53" name="Google Shape;53;p1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pic>
        <p:nvPicPr>
          <p:cNvPr id="74" name="Google Shape;74;p19"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75" name="Google Shape;75;p19"/>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76" name="Google Shape;76;p19"/>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9"/>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pic>
        <p:nvPicPr>
          <p:cNvPr id="152" name="Google Shape;152;p36"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53" name="Google Shape;153;p36"/>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54" name="Google Shape;154;p36"/>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Google Shape;155;p36"/>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pic>
        <p:nvPicPr>
          <p:cNvPr id="175" name="Google Shape;175;p42"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76" name="Google Shape;176;p42"/>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77" name="Google Shape;177;p42"/>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8" name="Google Shape;178;p42"/>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pic>
        <p:nvPicPr>
          <p:cNvPr id="406" name="Google Shape;406;p95"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407" name="Google Shape;407;p95"/>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408" name="Google Shape;408;p95"/>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9" name="Google Shape;409;p95"/>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8"/>
        <p:cNvGrpSpPr/>
        <p:nvPr/>
      </p:nvGrpSpPr>
      <p:grpSpPr>
        <a:xfrm>
          <a:off x="0" y="0"/>
          <a:ext cx="0" cy="0"/>
          <a:chOff x="0" y="0"/>
          <a:chExt cx="0" cy="0"/>
        </a:xfrm>
      </p:grpSpPr>
      <p:pic>
        <p:nvPicPr>
          <p:cNvPr id="429" name="Google Shape;429;p101"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430" name="Google Shape;430;p101"/>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431" name="Google Shape;431;p10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2" name="Google Shape;432;p101"/>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0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0.xml"/><Relationship Id="rId1" Type="http://schemas.openxmlformats.org/officeDocument/2006/relationships/slideLayout" Target="../slideLayouts/slideLayout73.xml"/></Relationships>
</file>

<file path=ppt/slides/_rels/slide1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1.xml"/><Relationship Id="rId1" Type="http://schemas.openxmlformats.org/officeDocument/2006/relationships/slideLayout" Target="../slideLayouts/slideLayout73.xml"/><Relationship Id="rId4" Type="http://schemas.openxmlformats.org/officeDocument/2006/relationships/image" Target="../media/image53.png"/></Relationships>
</file>

<file path=ppt/slides/_rels/slide10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2.xml"/><Relationship Id="rId1" Type="http://schemas.openxmlformats.org/officeDocument/2006/relationships/slideLayout" Target="../slideLayouts/slideLayout73.xml"/><Relationship Id="rId5" Type="http://schemas.openxmlformats.org/officeDocument/2006/relationships/image" Target="../media/image52.png"/><Relationship Id="rId4" Type="http://schemas.openxmlformats.org/officeDocument/2006/relationships/image" Target="../media/image55.png"/></Relationships>
</file>

<file path=ppt/slides/_rels/slide10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3.xml"/><Relationship Id="rId1" Type="http://schemas.openxmlformats.org/officeDocument/2006/relationships/slideLayout" Target="../slideLayouts/slideLayout62.xml"/><Relationship Id="rId5" Type="http://schemas.openxmlformats.org/officeDocument/2006/relationships/image" Target="../media/image58.png"/><Relationship Id="rId4" Type="http://schemas.openxmlformats.org/officeDocument/2006/relationships/image" Target="../media/image57.png"/></Relationships>
</file>

<file path=ppt/slides/_rels/slide10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4.xml"/><Relationship Id="rId1" Type="http://schemas.openxmlformats.org/officeDocument/2006/relationships/slideLayout" Target="../slideLayouts/slideLayout62.xml"/><Relationship Id="rId4" Type="http://schemas.openxmlformats.org/officeDocument/2006/relationships/image" Target="../media/image60.png"/></Relationships>
</file>

<file path=ppt/slides/_rels/slide10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5.xml"/><Relationship Id="rId1" Type="http://schemas.openxmlformats.org/officeDocument/2006/relationships/slideLayout" Target="../slideLayouts/slideLayout62.xml"/></Relationships>
</file>

<file path=ppt/slides/_rels/slide10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6.xml"/><Relationship Id="rId1" Type="http://schemas.openxmlformats.org/officeDocument/2006/relationships/slideLayout" Target="../slideLayouts/slideLayout62.xml"/></Relationships>
</file>

<file path=ppt/slides/_rels/slide10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7.xml"/><Relationship Id="rId1" Type="http://schemas.openxmlformats.org/officeDocument/2006/relationships/slideLayout" Target="../slideLayouts/slideLayout62.xml"/></Relationships>
</file>

<file path=ppt/slides/_rels/slide10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08.xml"/><Relationship Id="rId1" Type="http://schemas.openxmlformats.org/officeDocument/2006/relationships/slideLayout" Target="../slideLayouts/slideLayout76.xml"/></Relationships>
</file>

<file path=ppt/slides/_rels/slide10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09.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0.xml"/><Relationship Id="rId1" Type="http://schemas.openxmlformats.org/officeDocument/2006/relationships/slideLayout" Target="../slideLayouts/slideLayout64.xml"/></Relationships>
</file>

<file path=ppt/slides/_rels/slide111.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notesSlide" Target="../notesSlides/notesSlide111.xml"/><Relationship Id="rId1" Type="http://schemas.openxmlformats.org/officeDocument/2006/relationships/slideLayout" Target="../slideLayouts/slideLayout6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notesSlide" Target="../notesSlides/notesSlide113.xml"/><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3" Type="http://schemas.openxmlformats.org/officeDocument/2006/relationships/hyperlink" Target="https://form.jotform.com/kloupe/sponsor-site-information-form" TargetMode="External"/><Relationship Id="rId2" Type="http://schemas.openxmlformats.org/officeDocument/2006/relationships/notesSlide" Target="../notesSlides/notesSlide114.xml"/><Relationship Id="rId1" Type="http://schemas.openxmlformats.org/officeDocument/2006/relationships/slideLayout" Target="../slideLayouts/slideLayout19.xml"/><Relationship Id="rId4" Type="http://schemas.openxmlformats.org/officeDocument/2006/relationships/hyperlink" Target="https://insight.doe.louisiana.gov/coordinators/SitePages/Dashboard.aspx" TargetMode="Externa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3" Type="http://schemas.openxmlformats.org/officeDocument/2006/relationships/hyperlink" Target="https://insight.doe.louisiana.gov/coordinators/SitePages/Dashboard.aspx" TargetMode="External"/><Relationship Id="rId2" Type="http://schemas.openxmlformats.org/officeDocument/2006/relationships/notesSlide" Target="../notesSlides/notesSlide116.xml"/><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7.xml"/><Relationship Id="rId1" Type="http://schemas.openxmlformats.org/officeDocument/2006/relationships/slideLayout" Target="../slideLayouts/slideLayout64.xml"/></Relationships>
</file>

<file path=ppt/slides/_rels/slide118.xml.rels><?xml version="1.0" encoding="UTF-8" standalone="yes"?>
<Relationships xmlns="http://schemas.openxmlformats.org/package/2006/relationships"><Relationship Id="rId3" Type="http://schemas.openxmlformats.org/officeDocument/2006/relationships/hyperlink" Target="https://www.louisianabelieves.com/docs/default-source/teacher-toolbox-resources/2017-2018-educator-resource-guide.pdf?sfvrsn=14" TargetMode="External"/><Relationship Id="rId2" Type="http://schemas.openxmlformats.org/officeDocument/2006/relationships/notesSlide" Target="../notesSlides/notesSlide118.xml"/><Relationship Id="rId1" Type="http://schemas.openxmlformats.org/officeDocument/2006/relationships/slideLayout" Target="../slideLayouts/slideLayout62.xml"/></Relationships>
</file>

<file path=ppt/slides/_rels/slide119.xml.rels><?xml version="1.0" encoding="UTF-8" standalone="yes"?>
<Relationships xmlns="http://schemas.openxmlformats.org/package/2006/relationships"><Relationship Id="rId3" Type="http://schemas.openxmlformats.org/officeDocument/2006/relationships/hyperlink" Target="https://www.surveymonkey.com/r/8WHCBYT" TargetMode="External"/><Relationship Id="rId2" Type="http://schemas.openxmlformats.org/officeDocument/2006/relationships/notesSlide" Target="../notesSlides/notesSlide119.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20.xml.rels><?xml version="1.0" encoding="UTF-8" standalone="yes"?>
<Relationships xmlns="http://schemas.openxmlformats.org/package/2006/relationships"><Relationship Id="rId3" Type="http://schemas.openxmlformats.org/officeDocument/2006/relationships/hyperlink" Target="http://www.louisianabelieves.com/docs/default-source/assessment/dtc-and-accountability-contact-update-form.pdf?sfvrsn=12" TargetMode="External"/><Relationship Id="rId2" Type="http://schemas.openxmlformats.org/officeDocument/2006/relationships/notesSlide" Target="../notesSlides/notesSlide120.xml"/><Relationship Id="rId1" Type="http://schemas.openxmlformats.org/officeDocument/2006/relationships/slideLayout" Target="../slideLayouts/slideLayout64.xml"/><Relationship Id="rId4" Type="http://schemas.openxmlformats.org/officeDocument/2006/relationships/hyperlink" Target="http://www.louisianabelieves.com/resources/library/assessment"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21.xml"/><Relationship Id="rId1" Type="http://schemas.openxmlformats.org/officeDocument/2006/relationships/slideLayout" Target="../slideLayouts/slideLayout63.xml"/><Relationship Id="rId4" Type="http://schemas.openxmlformats.org/officeDocument/2006/relationships/image" Target="../media/image66.png"/></Relationships>
</file>

<file path=ppt/slides/_rels/slide122.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22.xml"/><Relationship Id="rId1" Type="http://schemas.openxmlformats.org/officeDocument/2006/relationships/slideLayout" Target="../slideLayouts/slideLayout63.xml"/><Relationship Id="rId4" Type="http://schemas.openxmlformats.org/officeDocument/2006/relationships/hyperlink" Target="http://www.louisianabelieves.com/resources/library/accountability"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123.xml"/><Relationship Id="rId1" Type="http://schemas.openxmlformats.org/officeDocument/2006/relationships/slideLayout" Target="../slideLayouts/slideLayout63.xml"/><Relationship Id="rId4" Type="http://schemas.openxmlformats.org/officeDocument/2006/relationships/hyperlink" Target="mailto:edtech@la.gov" TargetMode="Externa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3.xml"/></Relationships>
</file>

<file path=ppt/slides/_rels/slide1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5.xml"/><Relationship Id="rId1" Type="http://schemas.openxmlformats.org/officeDocument/2006/relationships/slideLayout" Target="../slideLayouts/slideLayout64.xml"/></Relationships>
</file>

<file path=ppt/slides/_rels/slide126.xml.rels><?xml version="1.0" encoding="UTF-8" standalone="yes"?>
<Relationships xmlns="http://schemas.openxmlformats.org/package/2006/relationships"><Relationship Id="rId3" Type="http://schemas.openxmlformats.org/officeDocument/2006/relationships/hyperlink" Target="https://www.surveymonkey.com/r/8WHCBYT" TargetMode="External"/><Relationship Id="rId2" Type="http://schemas.openxmlformats.org/officeDocument/2006/relationships/notesSlide" Target="../notesSlides/notesSlide126.xml"/><Relationship Id="rId1" Type="http://schemas.openxmlformats.org/officeDocument/2006/relationships/slideLayout" Target="../slideLayouts/slideLayout63.xml"/><Relationship Id="rId4" Type="http://schemas.openxmlformats.org/officeDocument/2006/relationships/hyperlink" Target="https://ldoe.zoom.u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3" Type="http://schemas.openxmlformats.org/officeDocument/2006/relationships/hyperlink" Target="https://www.louisianabelieves.com/resources/library/accountability" TargetMode="External"/><Relationship Id="rId2" Type="http://schemas.openxmlformats.org/officeDocument/2006/relationships/notesSlide" Target="../notesSlides/notesSlide15.xml"/><Relationship Id="rId1" Type="http://schemas.openxmlformats.org/officeDocument/2006/relationships/slideLayout" Target="../slideLayouts/slideLayout6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oarddocs.com/la/bese/Board.nsf/files/AZN38H767F41/$file/AGII_6.3_B118_June_2018.pdf" TargetMode="External"/><Relationship Id="rId2" Type="http://schemas.openxmlformats.org/officeDocument/2006/relationships/notesSlide" Target="../notesSlides/notesSlide18.xml"/><Relationship Id="rId1" Type="http://schemas.openxmlformats.org/officeDocument/2006/relationships/slideLayout" Target="../slideLayouts/slideLayout64.xml"/><Relationship Id="rId4" Type="http://schemas.openxmlformats.org/officeDocument/2006/relationships/hyperlink" Target="https://www.louisianabelieves.com/docs/default-source/data-management/act---addendum.docx?sfvrsn=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ouisianabelieves.com/docs/default-source/assessment/2018-2019-assessment-calendar.pdf?sfvrsn=4" TargetMode="External"/><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hyperlink" Target="https://elpa21.sso.airast.org/auth/XUI/#login/&amp;realm=/elpa21&amp;forward=true&amp;spEntityID=SP_ELPA21_TIDE_PROD&amp;goto=%2FSSORedirect%2FmetaAlias%2Felpa21%2Fidp%3FReqID%3DS2531244816A8C85BE4CB1E78EECE048B6039C7D21%26index%3Dnull%26acsURL%3D%26spEntityID%3DSP_ELPA21_TIDE_PROD%26binding%3D&amp;AIRSSO-ORD1-PROD1-prod-AUTH="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hyperlink" Target="https://la.drcedirect.com/default.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hyperlink" Target="https://la.drcedirect.com/Documents/Unsecure/Doc.aspx?id=1405d227-b672-481b-8f1e-76c7ea8738a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a.drcedirect.com/default.aspx?leapp=General+Information" TargetMode="External"/><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hyperlink" Target="https://www.louisianabelieves.com/docs/default-source/assessment/assessment-and-accountability-month-by-month-checklist.pdf?sfvrsn=14" TargetMode="External"/><Relationship Id="rId2" Type="http://schemas.openxmlformats.org/officeDocument/2006/relationships/notesSlide" Target="../notesSlides/notesSlide3.xml"/><Relationship Id="rId1" Type="http://schemas.openxmlformats.org/officeDocument/2006/relationships/slideLayout" Target="../slideLayouts/slideLayout63.xml"/><Relationship Id="rId4" Type="http://schemas.openxmlformats.org/officeDocument/2006/relationships/hyperlink" Target="https://www.louisianabelieves.com/resources/library/assessmen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3" Type="http://schemas.openxmlformats.org/officeDocument/2006/relationships/hyperlink" Target="https://core.caveon.com/base/submit/WzUxLDU5LCIyMzMiXQ.UKLixyXxV4Rjtjrr19sR8ml-p-U" TargetMode="External"/><Relationship Id="rId2" Type="http://schemas.openxmlformats.org/officeDocument/2006/relationships/notesSlide" Target="../notesSlides/notesSlide31.xml"/><Relationship Id="rId1" Type="http://schemas.openxmlformats.org/officeDocument/2006/relationships/slideLayout" Target="../slideLayouts/slideLayout36.xml"/><Relationship Id="rId4" Type="http://schemas.openxmlformats.org/officeDocument/2006/relationships/hyperlink" Target="http://www.caveon.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notesSlide" Target="../notesSlides/notesSlide33.xml"/><Relationship Id="rId1" Type="http://schemas.openxmlformats.org/officeDocument/2006/relationships/slideLayout" Target="../slideLayouts/slideLayout36.xml"/><Relationship Id="rId4" Type="http://schemas.openxmlformats.org/officeDocument/2006/relationships/hyperlink" Target="mailto:assessment@la.gov"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louisianabelieves.com/docs/default-source/assessment/security-plan-check-list.pdf?sfvrsn=2" TargetMode="External"/><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notesSlide" Target="../notesSlides/notesSlide41.xml"/><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3" Type="http://schemas.openxmlformats.org/officeDocument/2006/relationships/hyperlink" Target="https://www.louisianabelieves.com/resources/library/practice-tests" TargetMode="External"/><Relationship Id="rId2" Type="http://schemas.openxmlformats.org/officeDocument/2006/relationships/notesSlide" Target="../notesSlides/notesSlide43.xml"/><Relationship Id="rId1" Type="http://schemas.openxmlformats.org/officeDocument/2006/relationships/slideLayout" Target="../slideLayouts/slideLayout62.xml"/><Relationship Id="rId5" Type="http://schemas.openxmlformats.org/officeDocument/2006/relationships/hyperlink" Target="https://wbte.drcedirect.com/LA/#portal/la/510848/ott/8/username/password/false" TargetMode="External"/><Relationship Id="rId4" Type="http://schemas.openxmlformats.org/officeDocument/2006/relationships/hyperlink" Target="https://www.louisianabelieves.com/docs/default-source/assessment/practice-test-quick-start-guide.pdf?sfvrsn=3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4.xml"/><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3" Type="http://schemas.openxmlformats.org/officeDocument/2006/relationships/hyperlink" Target="http://www.act.org/content/dam/act/unsecured/documents/ACTWorkKeys-PortalReports.pdf" TargetMode="External"/><Relationship Id="rId2" Type="http://schemas.openxmlformats.org/officeDocument/2006/relationships/notesSlide" Target="../notesSlides/notesSlide46.xml"/><Relationship Id="rId1" Type="http://schemas.openxmlformats.org/officeDocument/2006/relationships/slideLayout" Target="../slideLayouts/slideLayout64.xml"/><Relationship Id="rId5" Type="http://schemas.openxmlformats.org/officeDocument/2006/relationships/hyperlink" Target="https://www.act.org/content/act/en/products-and-services/the-act-educator/training.html" TargetMode="External"/><Relationship Id="rId4" Type="http://schemas.openxmlformats.org/officeDocument/2006/relationships/hyperlink" Target="https://www.act.org/content/act/en/products-and-services/state-and-district-solutions/louisiana.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7.xml"/><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3" Type="http://schemas.openxmlformats.org/officeDocument/2006/relationships/hyperlink" Target="https://www.louisianabelieves.com/docs/default-source/students-with-disabilities/k-12-louisiana-connectors-for-students-with-significant-disabilities.pdf?sfvrsn=6" TargetMode="External"/><Relationship Id="rId2" Type="http://schemas.openxmlformats.org/officeDocument/2006/relationships/notesSlide" Target="../notesSlides/notesSlide50.xml"/><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54.xml"/><Relationship Id="rId1" Type="http://schemas.openxmlformats.org/officeDocument/2006/relationships/slideLayout" Target="../slideLayouts/slideLayout56.xml"/><Relationship Id="rId4" Type="http://schemas.openxmlformats.org/officeDocument/2006/relationships/hyperlink" Target="https://www.drcedirect.com/all/eca-portal-ui/welcome/LA"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56.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56.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8" Type="http://schemas.openxmlformats.org/officeDocument/2006/relationships/hyperlink" Target="https://www.louisianabelieves.com/docs/default-source/assessment/parent-guide-to-the-leap-connect-student-reports.pdf?sfvrsn=4" TargetMode="External"/><Relationship Id="rId3" Type="http://schemas.openxmlformats.org/officeDocument/2006/relationships/hyperlink" Target="http://web-td.drcedirect.com/LA/portals/la/ott4?index=4&amp;adminId=510813" TargetMode="External"/><Relationship Id="rId7" Type="http://schemas.openxmlformats.org/officeDocument/2006/relationships/hyperlink" Target="http://www.louisianabelieves.com/resources/library/academics" TargetMode="External"/><Relationship Id="rId2" Type="http://schemas.openxmlformats.org/officeDocument/2006/relationships/notesSlide" Target="../notesSlides/notesSlide57.xml"/><Relationship Id="rId1" Type="http://schemas.openxmlformats.org/officeDocument/2006/relationships/slideLayout" Target="../slideLayouts/slideLayout41.xml"/><Relationship Id="rId6" Type="http://schemas.openxmlformats.org/officeDocument/2006/relationships/hyperlink" Target="http://www.louisianabelieves.com/docs/default-source/students-with-disabilities/k-12-louisiana-connectors-for-students-with-significant-disabilities.pdf?sfvrsn=10" TargetMode="External"/><Relationship Id="rId11" Type="http://schemas.openxmlformats.org/officeDocument/2006/relationships/hyperlink" Target="https://www.louisianabelieves.com/docs/default-source/assessment/parent-guide-to-the-leap-connect-student-reports-(vietnamese).pdf?sfvrsn=3" TargetMode="External"/><Relationship Id="rId5" Type="http://schemas.openxmlformats.org/officeDocument/2006/relationships/hyperlink" Target="http://www.laspdg.org/userfiles/files/Diverse%20Learners%20Guide.pdf" TargetMode="External"/><Relationship Id="rId10" Type="http://schemas.openxmlformats.org/officeDocument/2006/relationships/hyperlink" Target="https://www.louisianabelieves.com/docs/default-source/assessment/parent-guide-to-the-leap-connect-student-reports-(spanish).pdf?sfvrsn=3" TargetMode="External"/><Relationship Id="rId4" Type="http://schemas.openxmlformats.org/officeDocument/2006/relationships/hyperlink" Target="https://www.louisianabelieves.com/docs/default-source/assessment/parent-guide-to-leap-connect.pdf?sfvrsn=4" TargetMode="External"/><Relationship Id="rId9" Type="http://schemas.openxmlformats.org/officeDocument/2006/relationships/hyperlink" Target="https://www.louisianabelieves.com/docs/default-source/assessment/parent-guide-to-the-leap-connect-student-reports-(arabic).pdf?sfvrsn=3"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8.xml"/><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59.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60.xml.rels><?xml version="1.0" encoding="UTF-8" standalone="yes"?>
<Relationships xmlns="http://schemas.openxmlformats.org/package/2006/relationships"><Relationship Id="rId3" Type="http://schemas.openxmlformats.org/officeDocument/2006/relationships/hyperlink" Target="https://www.louisianabelieves.com/docs/default-source/assessment/english-language-learner-plan-2017-2018.pdf?sfvrsn=12" TargetMode="External"/><Relationship Id="rId2" Type="http://schemas.openxmlformats.org/officeDocument/2006/relationships/notesSlide" Target="../notesSlides/notesSlide60.xml"/><Relationship Id="rId1" Type="http://schemas.openxmlformats.org/officeDocument/2006/relationships/slideLayout" Target="../slideLayouts/slideLayout80.xml"/></Relationships>
</file>

<file path=ppt/slides/_rels/slide61.xml.rels><?xml version="1.0" encoding="UTF-8" standalone="yes"?>
<Relationships xmlns="http://schemas.openxmlformats.org/package/2006/relationships"><Relationship Id="rId8" Type="http://schemas.openxmlformats.org/officeDocument/2006/relationships/hyperlink" Target="https://www.louisianabelieves.com/resources/library/assessment" TargetMode="External"/><Relationship Id="rId3" Type="http://schemas.openxmlformats.org/officeDocument/2006/relationships/hyperlink" Target="https://la.portal.airast.org/secure-browsers.stml" TargetMode="External"/><Relationship Id="rId7" Type="http://schemas.openxmlformats.org/officeDocument/2006/relationships/hyperlink" Target="http://www.louisianabelieves.com/docs/default-source/assessment/testing-device-requirements.pdf?sfvrsn=22" TargetMode="External"/><Relationship Id="rId2" Type="http://schemas.openxmlformats.org/officeDocument/2006/relationships/notesSlide" Target="../notesSlides/notesSlide61.xml"/><Relationship Id="rId1" Type="http://schemas.openxmlformats.org/officeDocument/2006/relationships/slideLayout" Target="../slideLayouts/slideLayout80.xml"/><Relationship Id="rId6" Type="http://schemas.openxmlformats.org/officeDocument/2006/relationships/hyperlink" Target="https://la.portal.airast.org/core/fileparse.php/2601/urlt/Louisiana-TIDE-User-Guide.pdf" TargetMode="External"/><Relationship Id="rId5" Type="http://schemas.openxmlformats.org/officeDocument/2006/relationships/hyperlink" Target="https://elpa21.sso.airast.org/auth/XUI/#login/&amp;realm=/elpa21&amp;forward=true&amp;spEntityID=SP_ELPA21_TIDE_PROD&amp;goto=%2FSSORedirect%2FmetaAlias%2Felpa21%2Fidp%3FReqID%3DS25D285E120EA170415CC4E8C954E31F4472A910CD%26index%3Dnull%26acsURL%3D%26spEntityID%3DSP_ELPA21_TIDE_PROD%26binding%3D&amp;AIRSSO-ORD1-PROD1-prod-AUTH=" TargetMode="External"/><Relationship Id="rId4" Type="http://schemas.openxmlformats.org/officeDocument/2006/relationships/hyperlink" Target="https://la.portal.airast.org/core/fileparse.php/2601/urlt/Louisana-Secure-Browser-Installation-Manual.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62.xml"/><Relationship Id="rId1" Type="http://schemas.openxmlformats.org/officeDocument/2006/relationships/slideLayout" Target="../slideLayouts/slideLayout80.xml"/></Relationships>
</file>

<file path=ppt/slides/_rels/slide63.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63.xml"/><Relationship Id="rId1" Type="http://schemas.openxmlformats.org/officeDocument/2006/relationships/slideLayout" Target="../slideLayouts/slideLayout80.xml"/><Relationship Id="rId5" Type="http://schemas.openxmlformats.org/officeDocument/2006/relationships/hyperlink" Target="https://la.portal.airast.org/core/fileparse.php/2601/urlt/Louisiana_ELPS-ELPT_TA_UserGuide_FINAL_070618.pdf" TargetMode="External"/><Relationship Id="rId4" Type="http://schemas.openxmlformats.org/officeDocument/2006/relationships/hyperlink" Target="https://la.portal.airast.org/core/fileparse.php/2601/urlt/Louisiana_ELPS-ELPT_TIDE_UserGuide_FINAL_070618.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64.xml"/><Relationship Id="rId1" Type="http://schemas.openxmlformats.org/officeDocument/2006/relationships/slideLayout" Target="../slideLayouts/slideLayout80.xml"/><Relationship Id="rId5" Type="http://schemas.openxmlformats.org/officeDocument/2006/relationships/hyperlink" Target="https://la.portal.airast.org/core/fileparse.php/2601/urlt/ELPS-ELPT-AA-Manual.pdf" TargetMode="External"/><Relationship Id="rId4" Type="http://schemas.openxmlformats.org/officeDocument/2006/relationships/hyperlink" Target="https://la.portal.airast.org/core/fileparse.php/2601/urlt/ELPS-Step-Two-Speaking-Scoring-Document.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65.xml"/><Relationship Id="rId1" Type="http://schemas.openxmlformats.org/officeDocument/2006/relationships/slideLayout" Target="../slideLayouts/slideLayout80.xml"/><Relationship Id="rId6" Type="http://schemas.openxmlformats.org/officeDocument/2006/relationships/hyperlink" Target="https://la.portal.airast.org/core/fileparse.php/2601/urlt/Louisiana-Technical-Specifications-Manual.pdf" TargetMode="External"/><Relationship Id="rId5" Type="http://schemas.openxmlformats.org/officeDocument/2006/relationships/hyperlink" Target="https://la.portal.airast.org/core/fileparse.php/2601/urlt/Louisiana-System-Requirements-for-Online-Testing.pdf" TargetMode="External"/><Relationship Id="rId4" Type="http://schemas.openxmlformats.org/officeDocument/2006/relationships/hyperlink" Target="https://la.portal.airast.org/core/fileparse.php/2601/urlt/Louisana-Secure-Browser-Installation-Manual.pdf"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0.xml"/></Relationships>
</file>

<file path=ppt/slides/_rels/slide67.xml.rels><?xml version="1.0" encoding="UTF-8" standalone="yes"?>
<Relationships xmlns="http://schemas.openxmlformats.org/package/2006/relationships"><Relationship Id="rId3" Type="http://schemas.openxmlformats.org/officeDocument/2006/relationships/hyperlink" Target="https://www.louisianabelieves.com/docs/default-source/english-learners/english-learner-identification-flowchart.pdf?sfvrsn=4" TargetMode="External"/><Relationship Id="rId2" Type="http://schemas.openxmlformats.org/officeDocument/2006/relationships/notesSlide" Target="../notesSlides/notesSlide67.xml"/><Relationship Id="rId1" Type="http://schemas.openxmlformats.org/officeDocument/2006/relationships/slideLayout" Target="../slideLayouts/slideLayout80.xml"/><Relationship Id="rId5" Type="http://schemas.openxmlformats.org/officeDocument/2006/relationships/image" Target="../media/image30.png"/><Relationship Id="rId4" Type="http://schemas.openxmlformats.org/officeDocument/2006/relationships/hyperlink" Target="https://www.louisianabelieves.com/docs/default-source/assessment/elpt-frequently-asked-questions-(faq).pdf?sfvrsn=10"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0.xml"/></Relationships>
</file>

<file path=ppt/slides/_rels/slide69.xml.rels><?xml version="1.0" encoding="UTF-8" standalone="yes"?>
<Relationships xmlns="http://schemas.openxmlformats.org/package/2006/relationships"><Relationship Id="rId3" Type="http://schemas.openxmlformats.org/officeDocument/2006/relationships/hyperlink" Target="https://la.portal.airast.org/resources/user-guides-and-manuals-tc/" TargetMode="External"/><Relationship Id="rId2" Type="http://schemas.openxmlformats.org/officeDocument/2006/relationships/notesSlide" Target="../notesSlides/notesSlide69.xml"/><Relationship Id="rId1" Type="http://schemas.openxmlformats.org/officeDocument/2006/relationships/slideLayout" Target="../slideLayouts/slideLayout80.xml"/><Relationship Id="rId4" Type="http://schemas.openxmlformats.org/officeDocument/2006/relationships/hyperlink" Target="mailto:assessment@l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0.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80.xml"/><Relationship Id="rId5" Type="http://schemas.openxmlformats.org/officeDocument/2006/relationships/image" Target="../media/image32.png"/><Relationship Id="rId4" Type="http://schemas.openxmlformats.org/officeDocument/2006/relationships/hyperlink" Target="https://elpa21.sso.airast.org/auth/XUI/#login/&amp;realm=/elpa21&amp;forward=true&amp;spEntityID=SP_ELPA21_TIDE_PROD&amp;goto=%2FSSORedirect%2FmetaAlias%2Felpa21%2Fidp%3FReqID%3DS25D285E120EA170415CC4E8C954E31F4472A910CD%26index%3Dnull%26acsURL%3D%26spEntityID%3DSP_ELPA21_TIDE_PROD%26binding%3D&amp;AIRSSO-ORD1-PROD1-prod-AUTH="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80.xm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3.xml"/><Relationship Id="rId1" Type="http://schemas.openxmlformats.org/officeDocument/2006/relationships/slideLayout" Target="../slideLayouts/slideLayout80.xml"/></Relationships>
</file>

<file path=ppt/slides/_rels/slide74.xml.rels><?xml version="1.0" encoding="UTF-8" standalone="yes"?>
<Relationships xmlns="http://schemas.openxmlformats.org/package/2006/relationships"><Relationship Id="rId3" Type="http://schemas.openxmlformats.org/officeDocument/2006/relationships/hyperlink" Target="https://la.portal.airast.org/users/elps/" TargetMode="External"/><Relationship Id="rId2" Type="http://schemas.openxmlformats.org/officeDocument/2006/relationships/notesSlide" Target="../notesSlides/notesSlide74.xml"/><Relationship Id="rId1" Type="http://schemas.openxmlformats.org/officeDocument/2006/relationships/slideLayout" Target="../slideLayouts/slideLayout80.xml"/><Relationship Id="rId4" Type="http://schemas.openxmlformats.org/officeDocument/2006/relationships/image" Target="../media/image36.png"/></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80.xml"/><Relationship Id="rId4" Type="http://schemas.openxmlformats.org/officeDocument/2006/relationships/image" Target="../media/image3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0.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80.xml"/></Relationships>
</file>

<file path=ppt/slides/_rels/slide78.xml.rels><?xml version="1.0" encoding="UTF-8" standalone="yes"?>
<Relationships xmlns="http://schemas.openxmlformats.org/package/2006/relationships"><Relationship Id="rId3" Type="http://schemas.openxmlformats.org/officeDocument/2006/relationships/hyperlink" Target="https://www.louisianabelieves.com/resources/library/academic-standards" TargetMode="External"/><Relationship Id="rId2" Type="http://schemas.openxmlformats.org/officeDocument/2006/relationships/notesSlide" Target="../notesSlides/notesSlide78.xml"/><Relationship Id="rId1" Type="http://schemas.openxmlformats.org/officeDocument/2006/relationships/slideLayout" Target="../slideLayouts/slideLayout80.xml"/><Relationship Id="rId5" Type="http://schemas.openxmlformats.org/officeDocument/2006/relationships/image" Target="../media/image39.png"/><Relationship Id="rId4" Type="http://schemas.openxmlformats.org/officeDocument/2006/relationships/hyperlink" Target="https://www.louisianabelieves.com/resources/library/english-learners"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80.xml.rels><?xml version="1.0" encoding="UTF-8" standalone="yes"?>
<Relationships xmlns="http://schemas.openxmlformats.org/package/2006/relationships"><Relationship Id="rId3" Type="http://schemas.openxmlformats.org/officeDocument/2006/relationships/hyperlink" Target="https://www.louisianabelieves.com/resources/library/english-learners" TargetMode="External"/><Relationship Id="rId2" Type="http://schemas.openxmlformats.org/officeDocument/2006/relationships/notesSlide" Target="../notesSlides/notesSlide80.xml"/><Relationship Id="rId1" Type="http://schemas.openxmlformats.org/officeDocument/2006/relationships/slideLayout" Target="../slideLayouts/slideLayout80.xml"/><Relationship Id="rId4" Type="http://schemas.openxmlformats.org/officeDocument/2006/relationships/image" Target="../media/image40.png"/></Relationships>
</file>

<file path=ppt/slides/_rels/slide81.xml.rels><?xml version="1.0" encoding="UTF-8" standalone="yes"?>
<Relationships xmlns="http://schemas.openxmlformats.org/package/2006/relationships"><Relationship Id="rId3" Type="http://schemas.openxmlformats.org/officeDocument/2006/relationships/hyperlink" Target="https://www.louisianabelieves.com/resources/library/academic-standards" TargetMode="External"/><Relationship Id="rId2" Type="http://schemas.openxmlformats.org/officeDocument/2006/relationships/notesSlide" Target="../notesSlides/notesSlide81.xml"/><Relationship Id="rId1" Type="http://schemas.openxmlformats.org/officeDocument/2006/relationships/slideLayout" Target="../slideLayouts/slideLayout80.xml"/><Relationship Id="rId4" Type="http://schemas.openxmlformats.org/officeDocument/2006/relationships/hyperlink" Target="https://www.louisianabelieves.com/docs/default-source/assessment/english-language-learner-plan-2017-2018.pdf?sfvrsn=12"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www.louisianabelieves.com/academics/english-learners" TargetMode="External"/><Relationship Id="rId13" Type="http://schemas.openxmlformats.org/officeDocument/2006/relationships/hyperlink" Target="https://www.louisianabelieves.com/docs/default-source/english-learners/2017-ell-form-es-lmba0af45b8c9b66d6b292ff0000215f92.pdf?sfvrsn=2" TargetMode="External"/><Relationship Id="rId3" Type="http://schemas.openxmlformats.org/officeDocument/2006/relationships/hyperlink" Target="https://youtu.be/1Cx3_RspBTQ" TargetMode="External"/><Relationship Id="rId7" Type="http://schemas.openxmlformats.org/officeDocument/2006/relationships/hyperlink" Target="https://la.portal.airast.org/" TargetMode="External"/><Relationship Id="rId12" Type="http://schemas.openxmlformats.org/officeDocument/2006/relationships/hyperlink" Target="https://www.louisianabelieves.com/docs/default-source/english-learners/2017-ell-form-ar950af45b8c9b66d6b292ff0000215f92.pdf?sfvrsn=2" TargetMode="External"/><Relationship Id="rId2" Type="http://schemas.openxmlformats.org/officeDocument/2006/relationships/notesSlide" Target="../notesSlides/notesSlide82.xml"/><Relationship Id="rId1" Type="http://schemas.openxmlformats.org/officeDocument/2006/relationships/slideLayout" Target="../slideLayouts/slideLayout80.xml"/><Relationship Id="rId6" Type="http://schemas.openxmlformats.org/officeDocument/2006/relationships/hyperlink" Target="https://www.louisianabelieves.com/docs/default-source/assessment-guidance/elps-guidance-2018-2019.pdf?sfvrsn=2" TargetMode="External"/><Relationship Id="rId11" Type="http://schemas.openxmlformats.org/officeDocument/2006/relationships/hyperlink" Target="https://www.louisianabelieves.com/docs/default-source/assessment/english-language-learner-plan-2017-2018.pdf?sfvrsn=12" TargetMode="External"/><Relationship Id="rId5" Type="http://schemas.openxmlformats.org/officeDocument/2006/relationships/hyperlink" Target="https://www.louisianabelieves.com/docs/default-source/assessment-guidance/elps-summit-presentation.pptx?sfvrsn=2" TargetMode="External"/><Relationship Id="rId10" Type="http://schemas.openxmlformats.org/officeDocument/2006/relationships/hyperlink" Target="https://www.louisianabelieves.com/resources/library/academic-standards" TargetMode="External"/><Relationship Id="rId4" Type="http://schemas.openxmlformats.org/officeDocument/2006/relationships/hyperlink" Target="https://la.portal.airast.org/resources/webinars-and-trainings-tc/" TargetMode="External"/><Relationship Id="rId9" Type="http://schemas.openxmlformats.org/officeDocument/2006/relationships/hyperlink" Target="https://www.louisianabelieves.com/docs/default-source/english-learners/english-learner-guidebook-changing-educational-outcomes-for-english-learners.pdf?sfvrsn=4" TargetMode="External"/><Relationship Id="rId14" Type="http://schemas.openxmlformats.org/officeDocument/2006/relationships/hyperlink" Target="https://www.louisianabelieves.com/docs/default-source/english-learners/2017-ell-form-vi.pdf?sfvrsn=2"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assistance-for-elpt-assessments.pdf?sfvrsn=2" TargetMode="External"/><Relationship Id="rId2" Type="http://schemas.openxmlformats.org/officeDocument/2006/relationships/notesSlide" Target="../notesSlides/notesSlide83.xml"/><Relationship Id="rId1" Type="http://schemas.openxmlformats.org/officeDocument/2006/relationships/slideLayout" Target="../slideLayouts/slideLayout52.xml"/><Relationship Id="rId5" Type="http://schemas.openxmlformats.org/officeDocument/2006/relationships/image" Target="../media/image41.png"/><Relationship Id="rId4" Type="http://schemas.openxmlformats.org/officeDocument/2006/relationships/hyperlink" Target="https://urldefense.proofpoint.com/v2/url?u=http-3A__la.portal.airast.org_chat_&amp;d=DwMFAg&amp;c=xlPCXuHzMdaH2Flc1sgyicYpGQbQbU9KDEmgNF3_wI0&amp;r=d9einF7hG1Y5mXPArkl3EQ&amp;m=elNH6pTIrppaUbA_6AhrIfjFpMsuUsN5VJssXT-J_SQ&amp;s=mhEeC7ce0C5bz6zTXFvYqSgq0WFwXP0ueXjmcB9t2Fc&amp;e="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4.xml"/><Relationship Id="rId1" Type="http://schemas.openxmlformats.org/officeDocument/2006/relationships/slideLayout" Target="../slideLayouts/slideLayout65.xml"/></Relationships>
</file>

<file path=ppt/slides/_rels/slide85.xml.rels><?xml version="1.0" encoding="UTF-8" standalone="yes"?>
<Relationships xmlns="http://schemas.openxmlformats.org/package/2006/relationships"><Relationship Id="rId3" Type="http://schemas.openxmlformats.org/officeDocument/2006/relationships/hyperlink" Target="http://www.louisianabelieves.com/docs/default-source/assessment/testing-device-requirements.pdf?sfvrsn=22" TargetMode="External"/><Relationship Id="rId7" Type="http://schemas.openxmlformats.org/officeDocument/2006/relationships/hyperlink" Target="https://www.louisianabelieves.com/docs/default-source/assessment/elpt-assessment-guide.pdf?sfvrsn=4" TargetMode="External"/><Relationship Id="rId2" Type="http://schemas.openxmlformats.org/officeDocument/2006/relationships/notesSlide" Target="../notesSlides/notesSlide85.xml"/><Relationship Id="rId1" Type="http://schemas.openxmlformats.org/officeDocument/2006/relationships/slideLayout" Target="../slideLayouts/slideLayout80.xml"/><Relationship Id="rId6" Type="http://schemas.openxmlformats.org/officeDocument/2006/relationships/hyperlink" Target="https://www.louisianabelieves.com/docs/default-source/english-learners/english-learner-identification-flowchart.pdf?sfvrsn=4" TargetMode="External"/><Relationship Id="rId5" Type="http://schemas.openxmlformats.org/officeDocument/2006/relationships/hyperlink" Target="https://www.louisianabelieves.com/docs/default-source/assessment/2017-elpt-frequently-asked-questions-(faq).pdf?sfvrsn=4" TargetMode="External"/><Relationship Id="rId4" Type="http://schemas.openxmlformats.org/officeDocument/2006/relationships/hyperlink" Target="https://www.louisianabelieves.com/resources/library/assessment"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0.xml"/></Relationships>
</file>

<file path=ppt/slides/_rels/slide87.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87.xml"/><Relationship Id="rId1" Type="http://schemas.openxmlformats.org/officeDocument/2006/relationships/slideLayout" Target="../slideLayouts/slideLayout80.xml"/></Relationships>
</file>

<file path=ppt/slides/_rels/slide88.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88.xml"/><Relationship Id="rId1" Type="http://schemas.openxmlformats.org/officeDocument/2006/relationships/slideLayout" Target="../slideLayouts/slideLayout80.xml"/></Relationships>
</file>

<file path=ppt/slides/_rels/slide89.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89.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90.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90.xml"/><Relationship Id="rId1" Type="http://schemas.openxmlformats.org/officeDocument/2006/relationships/slideLayout" Target="../slideLayouts/slideLayout80.xml"/><Relationship Id="rId6" Type="http://schemas.openxmlformats.org/officeDocument/2006/relationships/hyperlink" Target="https://la.portal.airast.org/core/fileparse.php/2601/urlt/Louisiana-Technical-Specifications-Manual.pdf" TargetMode="External"/><Relationship Id="rId5" Type="http://schemas.openxmlformats.org/officeDocument/2006/relationships/hyperlink" Target="https://la.portal.airast.org/core/fileparse.php/2601/urlt/Louisiana-System-Requirements-for-Online-Testing.pdf" TargetMode="External"/><Relationship Id="rId4" Type="http://schemas.openxmlformats.org/officeDocument/2006/relationships/hyperlink" Target="https://la.portal.airast.org/core/fileparse.php/2601/urlt/Louisana-Secure-Browser-Installation-Manual.pdf"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1.xml"/><Relationship Id="rId1" Type="http://schemas.openxmlformats.org/officeDocument/2006/relationships/slideLayout" Target="../slideLayouts/slideLayout64.xml"/></Relationships>
</file>

<file path=ppt/slides/_rels/slide92.xml.rels><?xml version="1.0" encoding="UTF-8" standalone="yes"?>
<Relationships xmlns="http://schemas.openxmlformats.org/package/2006/relationships"><Relationship Id="rId3" Type="http://schemas.openxmlformats.org/officeDocument/2006/relationships/hyperlink" Target="https://www.louisianabelieves.com/docs/default-source/assessment/a-districts-guide-to-leap-360.pdf?sfvrsn=13" TargetMode="External"/><Relationship Id="rId2" Type="http://schemas.openxmlformats.org/officeDocument/2006/relationships/notesSlide" Target="../notesSlides/notesSlide92.xml"/><Relationship Id="rId1" Type="http://schemas.openxmlformats.org/officeDocument/2006/relationships/slideLayout" Target="../slideLayouts/slideLayout73.xml"/><Relationship Id="rId4" Type="http://schemas.openxmlformats.org/officeDocument/2006/relationships/image" Target="../media/image42.png"/></Relationships>
</file>

<file path=ppt/slides/_rels/slide93.xml.rels><?xml version="1.0" encoding="UTF-8" standalone="yes"?>
<Relationships xmlns="http://schemas.openxmlformats.org/package/2006/relationships"><Relationship Id="rId3" Type="http://schemas.openxmlformats.org/officeDocument/2006/relationships/hyperlink" Target="https://www.louisianabelieves.com/docs/default-source/assessment/leap-360-diagnostic-assessment-quick-start-guide.pdf?sfvrsn=5" TargetMode="External"/><Relationship Id="rId2" Type="http://schemas.openxmlformats.org/officeDocument/2006/relationships/notesSlide" Target="../notesSlides/notesSlide93.xml"/><Relationship Id="rId1" Type="http://schemas.openxmlformats.org/officeDocument/2006/relationships/slideLayout" Target="../slideLayouts/slideLayout6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bte.drcedirect.com/LA/#portal/la/510848/ott/8/username/password/false"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4.xml"/><Relationship Id="rId1" Type="http://schemas.openxmlformats.org/officeDocument/2006/relationships/slideLayout" Target="../slideLayouts/slideLayout62.xml"/><Relationship Id="rId5" Type="http://schemas.openxmlformats.org/officeDocument/2006/relationships/image" Target="../media/image47.png"/><Relationship Id="rId4" Type="http://schemas.openxmlformats.org/officeDocument/2006/relationships/image" Target="../media/image46.png"/></Relationships>
</file>

<file path=ppt/slides/_rels/slide95.xml.rels><?xml version="1.0" encoding="UTF-8" standalone="yes"?>
<Relationships xmlns="http://schemas.openxmlformats.org/package/2006/relationships"><Relationship Id="rId3" Type="http://schemas.openxmlformats.org/officeDocument/2006/relationships/hyperlink" Target="https://www.louisianabelieves.com/resources/library/louisiana-teacher-leaders" TargetMode="External"/><Relationship Id="rId2" Type="http://schemas.openxmlformats.org/officeDocument/2006/relationships/notesSlide" Target="../notesSlides/notesSlide95.xml"/><Relationship Id="rId1" Type="http://schemas.openxmlformats.org/officeDocument/2006/relationships/slideLayout" Target="../slideLayouts/slideLayout73.xml"/><Relationship Id="rId4" Type="http://schemas.openxmlformats.org/officeDocument/2006/relationships/hyperlink" Target="https://www.drcedirect.com/all/eca-portal-ui/welcome/LA"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7.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7.xml"/><Relationship Id="rId1" Type="http://schemas.openxmlformats.org/officeDocument/2006/relationships/slideLayout" Target="../slideLayouts/slideLayout62.xml"/></Relationships>
</file>

<file path=ppt/slides/_rels/slide9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8.xml"/><Relationship Id="rId1" Type="http://schemas.openxmlformats.org/officeDocument/2006/relationships/slideLayout" Target="../slideLayouts/slideLayout62.xml"/></Relationships>
</file>

<file path=ppt/slides/_rels/slide9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137"/>
          <p:cNvPicPr preferRelativeResize="0"/>
          <p:nvPr/>
        </p:nvPicPr>
        <p:blipFill rotWithShape="1">
          <a:blip r:embed="rId3">
            <a:alphaModFix/>
          </a:blip>
          <a:srcRect/>
          <a:stretch/>
        </p:blipFill>
        <p:spPr>
          <a:xfrm>
            <a:off x="-101600" y="-25976"/>
            <a:ext cx="9245700" cy="5200500"/>
          </a:xfrm>
          <a:prstGeom prst="rect">
            <a:avLst/>
          </a:prstGeom>
          <a:noFill/>
          <a:ln>
            <a:noFill/>
          </a:ln>
        </p:spPr>
      </p:pic>
      <p:sp>
        <p:nvSpPr>
          <p:cNvPr id="585" name="Google Shape;585;p137"/>
          <p:cNvSpPr txBox="1"/>
          <p:nvPr/>
        </p:nvSpPr>
        <p:spPr>
          <a:xfrm>
            <a:off x="304800" y="2857500"/>
            <a:ext cx="85344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 sz="3200" b="1" i="0" u="none" strike="noStrike" cap="none" dirty="0">
                <a:solidFill>
                  <a:schemeClr val="dk1"/>
                </a:solidFill>
                <a:latin typeface="Calibri"/>
                <a:ea typeface="Calibri"/>
                <a:cs typeface="Calibri"/>
                <a:sym typeface="Calibri"/>
              </a:rPr>
              <a:t>Assessment and Accountability Monthly </a:t>
            </a:r>
            <a:r>
              <a:rPr lang="en" sz="3200" b="1" i="0" u="none" strike="noStrike" cap="none" dirty="0" smtClean="0">
                <a:solidFill>
                  <a:schemeClr val="dk1"/>
                </a:solidFill>
                <a:latin typeface="Calibri"/>
                <a:ea typeface="Calibri"/>
                <a:cs typeface="Calibri"/>
                <a:sym typeface="Calibri"/>
              </a:rPr>
              <a:t>Call</a:t>
            </a:r>
          </a:p>
          <a:p>
            <a:pPr marL="0" marR="0" lvl="0" indent="0" algn="ctr" rtl="0">
              <a:lnSpc>
                <a:spcPct val="100000"/>
              </a:lnSpc>
              <a:spcBef>
                <a:spcPts val="0"/>
              </a:spcBef>
              <a:spcAft>
                <a:spcPts val="0"/>
              </a:spcAft>
              <a:buClr>
                <a:schemeClr val="dk1"/>
              </a:buClr>
              <a:buFont typeface="Calibri"/>
              <a:buNone/>
            </a:pPr>
            <a:r>
              <a:rPr lang="en" sz="3200" b="1" dirty="0" smtClean="0">
                <a:solidFill>
                  <a:schemeClr val="dk1"/>
                </a:solidFill>
                <a:latin typeface="Calibri"/>
                <a:sym typeface="Calibri"/>
              </a:rPr>
              <a:t>July 2018</a:t>
            </a:r>
            <a:endParaRPr dirty="0"/>
          </a:p>
          <a:p>
            <a:pPr marL="0" marR="0" lvl="0" indent="0" algn="ctr" rtl="0">
              <a:lnSpc>
                <a:spcPct val="100000"/>
              </a:lnSpc>
              <a:spcBef>
                <a:spcPts val="0"/>
              </a:spcBef>
              <a:spcAft>
                <a:spcPts val="0"/>
              </a:spcAft>
              <a:buClr>
                <a:srgbClr val="FF0000"/>
              </a:buClr>
              <a:buFont typeface="Calibri"/>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54"/>
          <p:cNvSpPr txBox="1">
            <a:spLocks noGrp="1"/>
          </p:cNvSpPr>
          <p:nvPr>
            <p:ph type="title"/>
          </p:nvPr>
        </p:nvSpPr>
        <p:spPr>
          <a:xfrm>
            <a:off x="0" y="0"/>
            <a:ext cx="9144000" cy="971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2800"/>
              <a:t>Step 1: 2018 LEAP 2025 Results</a:t>
            </a:r>
            <a:endParaRPr sz="2800"/>
          </a:p>
        </p:txBody>
      </p:sp>
      <p:sp>
        <p:nvSpPr>
          <p:cNvPr id="714" name="Google Shape;714;p154"/>
          <p:cNvSpPr txBox="1">
            <a:spLocks noGrp="1"/>
          </p:cNvSpPr>
          <p:nvPr>
            <p:ph type="body" idx="1"/>
          </p:nvPr>
        </p:nvSpPr>
        <p:spPr>
          <a:xfrm>
            <a:off x="152400" y="1018013"/>
            <a:ext cx="8839200" cy="9717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 sz="1800"/>
              <a:t>Overall, results on ELA and mathematics assessments remained steady from 2016-2017 to 2017-2018. As expected, the percentage of student scoring Mastery and above in the second year of the new standards-aligned social studies assessment saw a larger increase, by two percent, from 2017.</a:t>
            </a:r>
            <a:endParaRPr sz="1800"/>
          </a:p>
          <a:p>
            <a:pPr marL="0" lvl="0" indent="0" rtl="0">
              <a:spcBef>
                <a:spcPts val="1000"/>
              </a:spcBef>
              <a:spcAft>
                <a:spcPts val="0"/>
              </a:spcAft>
              <a:buNone/>
            </a:pPr>
            <a:endParaRPr sz="1800"/>
          </a:p>
          <a:p>
            <a:pPr marL="0" lvl="0" indent="0" rtl="0">
              <a:spcBef>
                <a:spcPts val="100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sz="1800"/>
          </a:p>
        </p:txBody>
      </p:sp>
      <p:sp>
        <p:nvSpPr>
          <p:cNvPr id="715" name="Google Shape;715;p154"/>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
              <a:t>10</a:t>
            </a:fld>
            <a:endParaRPr/>
          </a:p>
        </p:txBody>
      </p:sp>
      <p:pic>
        <p:nvPicPr>
          <p:cNvPr id="716" name="Google Shape;716;p154"/>
          <p:cNvPicPr preferRelativeResize="0"/>
          <p:nvPr/>
        </p:nvPicPr>
        <p:blipFill>
          <a:blip r:embed="rId3">
            <a:alphaModFix/>
          </a:blip>
          <a:stretch>
            <a:fillRect/>
          </a:stretch>
        </p:blipFill>
        <p:spPr>
          <a:xfrm>
            <a:off x="1429700" y="2139844"/>
            <a:ext cx="6284589" cy="2864944"/>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pic>
        <p:nvPicPr>
          <p:cNvPr id="1440" name="Google Shape;1440;p257"/>
          <p:cNvPicPr preferRelativeResize="0"/>
          <p:nvPr/>
        </p:nvPicPr>
        <p:blipFill>
          <a:blip r:embed="rId3">
            <a:alphaModFix/>
          </a:blip>
          <a:stretch>
            <a:fillRect/>
          </a:stretch>
        </p:blipFill>
        <p:spPr>
          <a:xfrm>
            <a:off x="4573000" y="1348319"/>
            <a:ext cx="4120762" cy="3018561"/>
          </a:xfrm>
          <a:prstGeom prst="rect">
            <a:avLst/>
          </a:prstGeom>
          <a:noFill/>
          <a:ln>
            <a:noFill/>
          </a:ln>
        </p:spPr>
      </p:pic>
      <p:sp>
        <p:nvSpPr>
          <p:cNvPr id="1441" name="Google Shape;1441;p257"/>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333333"/>
              </a:buClr>
              <a:buSzPts val="1400"/>
              <a:buFont typeface="Calibri"/>
              <a:buNone/>
            </a:pPr>
            <a:r>
              <a:rPr lang="en" sz="2800"/>
              <a:t>Educator Scoring Improvements</a:t>
            </a:r>
            <a:endParaRPr sz="2800" b="0" i="0" u="none" strike="noStrike" cap="none">
              <a:solidFill>
                <a:srgbClr val="333333"/>
              </a:solidFill>
              <a:latin typeface="Calibri"/>
              <a:ea typeface="Calibri"/>
              <a:cs typeface="Calibri"/>
              <a:sym typeface="Calibri"/>
            </a:endParaRPr>
          </a:p>
        </p:txBody>
      </p:sp>
      <p:sp>
        <p:nvSpPr>
          <p:cNvPr id="1442" name="Google Shape;1442;p257"/>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100</a:t>
            </a:fld>
            <a:endParaRPr sz="1200" b="0" i="0" u="none" strike="noStrike" cap="none">
              <a:solidFill>
                <a:srgbClr val="888888"/>
              </a:solidFill>
              <a:latin typeface="Arial"/>
              <a:ea typeface="Arial"/>
              <a:cs typeface="Arial"/>
              <a:sym typeface="Arial"/>
            </a:endParaRPr>
          </a:p>
        </p:txBody>
      </p:sp>
      <p:sp>
        <p:nvSpPr>
          <p:cNvPr id="1443" name="Google Shape;1443;p257"/>
          <p:cNvSpPr txBox="1">
            <a:spLocks noGrp="1"/>
          </p:cNvSpPr>
          <p:nvPr>
            <p:ph type="body" idx="1"/>
          </p:nvPr>
        </p:nvSpPr>
        <p:spPr>
          <a:xfrm>
            <a:off x="88675" y="1117775"/>
            <a:ext cx="4397700" cy="372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Printing Student Responses</a:t>
            </a:r>
            <a:endParaRPr sz="1800" b="1"/>
          </a:p>
          <a:p>
            <a:pPr marL="0" lvl="0" indent="0" rtl="0">
              <a:spcBef>
                <a:spcPts val="0"/>
              </a:spcBef>
              <a:spcAft>
                <a:spcPts val="0"/>
              </a:spcAft>
              <a:buNone/>
            </a:pPr>
            <a:endParaRPr sz="600"/>
          </a:p>
          <a:p>
            <a:pPr marL="0" lvl="0" indent="0" rtl="0">
              <a:spcBef>
                <a:spcPts val="0"/>
              </a:spcBef>
              <a:spcAft>
                <a:spcPts val="0"/>
              </a:spcAft>
              <a:buNone/>
            </a:pPr>
            <a:r>
              <a:rPr lang="en" sz="1800"/>
              <a:t>When testing is complete, you can batch print student responses at the session level, or student level, and hand score them before entering the scores in Educator Scoring. </a:t>
            </a:r>
            <a:endParaRPr sz="1800"/>
          </a:p>
          <a:p>
            <a:pPr marL="457200" lvl="0" indent="-342900" rtl="0">
              <a:spcBef>
                <a:spcPts val="0"/>
              </a:spcBef>
              <a:spcAft>
                <a:spcPts val="0"/>
              </a:spcAft>
              <a:buSzPts val="1800"/>
              <a:buChar char="•"/>
            </a:pPr>
            <a:r>
              <a:rPr lang="en" sz="1800"/>
              <a:t>Note: You cannot print student responses after scoring them in Educator scoring</a:t>
            </a:r>
            <a:endParaRPr sz="1800"/>
          </a:p>
          <a:p>
            <a:pPr marL="0" lvl="0" indent="0" rtl="0">
              <a:spcBef>
                <a:spcPts val="0"/>
              </a:spcBef>
              <a:spcAft>
                <a:spcPts val="0"/>
              </a:spcAft>
              <a:buNone/>
            </a:pPr>
            <a:endParaRPr sz="1800"/>
          </a:p>
          <a:p>
            <a:pPr marL="0" marR="0" lvl="0" indent="0" algn="l" rtl="0">
              <a:lnSpc>
                <a:spcPct val="100000"/>
              </a:lnSpc>
              <a:spcBef>
                <a:spcPts val="0"/>
              </a:spcBef>
              <a:spcAft>
                <a:spcPts val="0"/>
              </a:spcAft>
              <a:buNone/>
            </a:pPr>
            <a:endParaRPr sz="1800"/>
          </a:p>
        </p:txBody>
      </p:sp>
      <p:sp>
        <p:nvSpPr>
          <p:cNvPr id="1444" name="Google Shape;1444;p257"/>
          <p:cNvSpPr/>
          <p:nvPr/>
        </p:nvSpPr>
        <p:spPr>
          <a:xfrm>
            <a:off x="8387375" y="3494506"/>
            <a:ext cx="213600" cy="160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5" name="Google Shape;1445;p257"/>
          <p:cNvSpPr/>
          <p:nvPr/>
        </p:nvSpPr>
        <p:spPr>
          <a:xfrm>
            <a:off x="7178025" y="2539538"/>
            <a:ext cx="213600" cy="160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258"/>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a:t>Educator Scoring Improvements</a:t>
            </a:r>
            <a:endParaRPr sz="2800" b="0" i="0" u="none" strike="noStrike" cap="none">
              <a:solidFill>
                <a:srgbClr val="333333"/>
              </a:solidFill>
              <a:latin typeface="Calibri"/>
              <a:ea typeface="Calibri"/>
              <a:cs typeface="Calibri"/>
              <a:sym typeface="Calibri"/>
            </a:endParaRPr>
          </a:p>
        </p:txBody>
      </p:sp>
      <p:sp>
        <p:nvSpPr>
          <p:cNvPr id="1452" name="Google Shape;1452;p258"/>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101</a:t>
            </a:fld>
            <a:endParaRPr sz="1200" b="0" i="0" u="none" strike="noStrike" cap="none">
              <a:solidFill>
                <a:srgbClr val="888888"/>
              </a:solidFill>
              <a:latin typeface="Arial"/>
              <a:ea typeface="Arial"/>
              <a:cs typeface="Arial"/>
              <a:sym typeface="Arial"/>
            </a:endParaRPr>
          </a:p>
        </p:txBody>
      </p:sp>
      <p:sp>
        <p:nvSpPr>
          <p:cNvPr id="1453" name="Google Shape;1453;p258"/>
          <p:cNvSpPr txBox="1">
            <a:spLocks noGrp="1"/>
          </p:cNvSpPr>
          <p:nvPr>
            <p:ph type="body" idx="1"/>
          </p:nvPr>
        </p:nvSpPr>
        <p:spPr>
          <a:xfrm>
            <a:off x="88675" y="1110225"/>
            <a:ext cx="8753400" cy="75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Scoring Reset: Individual Student</a:t>
            </a:r>
            <a:endParaRPr sz="1800" b="1"/>
          </a:p>
          <a:p>
            <a:pPr marL="0" lvl="0" indent="0" rtl="0">
              <a:spcBef>
                <a:spcPts val="0"/>
              </a:spcBef>
              <a:spcAft>
                <a:spcPts val="0"/>
              </a:spcAft>
              <a:buNone/>
            </a:pPr>
            <a:r>
              <a:rPr lang="en" sz="1800"/>
              <a:t>If necessary, Test Administrators can reset the score for select questions and re-score for a individual student.</a:t>
            </a:r>
            <a:endParaRPr sz="1800"/>
          </a:p>
          <a:p>
            <a:pPr marL="0" lvl="0" indent="0" rtl="0">
              <a:spcBef>
                <a:spcPts val="0"/>
              </a:spcBef>
              <a:spcAft>
                <a:spcPts val="0"/>
              </a:spcAft>
              <a:buNone/>
            </a:pPr>
            <a:endParaRPr sz="1800"/>
          </a:p>
          <a:p>
            <a:pPr marL="0" lvl="0" indent="0" rtl="0">
              <a:spcBef>
                <a:spcPts val="0"/>
              </a:spcBef>
              <a:spcAft>
                <a:spcPts val="0"/>
              </a:spcAft>
              <a:buClr>
                <a:schemeClr val="dk1"/>
              </a:buClr>
              <a:buSzPts val="1100"/>
              <a:buFont typeface="Arial"/>
              <a:buNone/>
            </a:pPr>
            <a:endParaRPr sz="1800"/>
          </a:p>
          <a:p>
            <a:pPr marL="0" marR="0" lvl="0" indent="0" algn="l" rtl="0">
              <a:lnSpc>
                <a:spcPct val="100000"/>
              </a:lnSpc>
              <a:spcBef>
                <a:spcPts val="0"/>
              </a:spcBef>
              <a:spcAft>
                <a:spcPts val="0"/>
              </a:spcAft>
              <a:buNone/>
            </a:pPr>
            <a:endParaRPr sz="1800"/>
          </a:p>
        </p:txBody>
      </p:sp>
      <p:pic>
        <p:nvPicPr>
          <p:cNvPr id="1454" name="Google Shape;1454;p258"/>
          <p:cNvPicPr preferRelativeResize="0"/>
          <p:nvPr/>
        </p:nvPicPr>
        <p:blipFill>
          <a:blip r:embed="rId3">
            <a:alphaModFix/>
          </a:blip>
          <a:stretch>
            <a:fillRect/>
          </a:stretch>
        </p:blipFill>
        <p:spPr>
          <a:xfrm>
            <a:off x="374799" y="2465100"/>
            <a:ext cx="3911101" cy="2146300"/>
          </a:xfrm>
          <a:prstGeom prst="rect">
            <a:avLst/>
          </a:prstGeom>
          <a:noFill/>
          <a:ln>
            <a:noFill/>
          </a:ln>
        </p:spPr>
      </p:pic>
      <p:sp>
        <p:nvSpPr>
          <p:cNvPr id="1455" name="Google Shape;1455;p258"/>
          <p:cNvSpPr/>
          <p:nvPr/>
        </p:nvSpPr>
        <p:spPr>
          <a:xfrm>
            <a:off x="3582000" y="4143750"/>
            <a:ext cx="262200" cy="224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456" name="Google Shape;1456;p258"/>
          <p:cNvPicPr preferRelativeResize="0"/>
          <p:nvPr/>
        </p:nvPicPr>
        <p:blipFill>
          <a:blip r:embed="rId4">
            <a:alphaModFix/>
          </a:blip>
          <a:stretch>
            <a:fillRect/>
          </a:stretch>
        </p:blipFill>
        <p:spPr>
          <a:xfrm>
            <a:off x="4427200" y="2488556"/>
            <a:ext cx="3911100" cy="2167169"/>
          </a:xfrm>
          <a:prstGeom prst="rect">
            <a:avLst/>
          </a:prstGeom>
          <a:noFill/>
          <a:ln w="9525" cap="flat" cmpd="sng">
            <a:solidFill>
              <a:schemeClr val="dk2"/>
            </a:solidFill>
            <a:prstDash val="solid"/>
            <a:round/>
            <a:headEnd type="none" w="sm" len="sm"/>
            <a:tailEnd type="none" w="sm" len="sm"/>
          </a:ln>
        </p:spPr>
      </p:pic>
      <p:sp>
        <p:nvSpPr>
          <p:cNvPr id="1457" name="Google Shape;1457;p258"/>
          <p:cNvSpPr/>
          <p:nvPr/>
        </p:nvSpPr>
        <p:spPr>
          <a:xfrm>
            <a:off x="8017525" y="3795050"/>
            <a:ext cx="262200" cy="273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259"/>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333333"/>
              </a:buClr>
              <a:buSzPts val="1400"/>
              <a:buFont typeface="Calibri"/>
              <a:buNone/>
            </a:pPr>
            <a:r>
              <a:rPr lang="en" sz="2800"/>
              <a:t>Educator Scoring Improvements</a:t>
            </a:r>
            <a:endParaRPr sz="2800" b="0" i="0" u="none" strike="noStrike" cap="none">
              <a:solidFill>
                <a:srgbClr val="333333"/>
              </a:solidFill>
              <a:latin typeface="Calibri"/>
              <a:ea typeface="Calibri"/>
              <a:cs typeface="Calibri"/>
              <a:sym typeface="Calibri"/>
            </a:endParaRPr>
          </a:p>
        </p:txBody>
      </p:sp>
      <p:sp>
        <p:nvSpPr>
          <p:cNvPr id="1464" name="Google Shape;1464;p259"/>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102</a:t>
            </a:fld>
            <a:endParaRPr sz="1200" b="0" i="0" u="none" strike="noStrike" cap="none">
              <a:solidFill>
                <a:srgbClr val="888888"/>
              </a:solidFill>
              <a:latin typeface="Arial"/>
              <a:ea typeface="Arial"/>
              <a:cs typeface="Arial"/>
              <a:sym typeface="Arial"/>
            </a:endParaRPr>
          </a:p>
        </p:txBody>
      </p:sp>
      <p:sp>
        <p:nvSpPr>
          <p:cNvPr id="1465" name="Google Shape;1465;p259"/>
          <p:cNvSpPr txBox="1">
            <a:spLocks noGrp="1"/>
          </p:cNvSpPr>
          <p:nvPr>
            <p:ph type="body" idx="1"/>
          </p:nvPr>
        </p:nvSpPr>
        <p:spPr>
          <a:xfrm>
            <a:off x="147800" y="1086600"/>
            <a:ext cx="8712000" cy="75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en" sz="1800" b="1"/>
              <a:t>Scoring Reset: Test Session</a:t>
            </a:r>
            <a:endParaRPr sz="1800" b="1"/>
          </a:p>
          <a:p>
            <a:pPr marL="0" lvl="0" indent="0" rtl="0">
              <a:spcBef>
                <a:spcPts val="0"/>
              </a:spcBef>
              <a:spcAft>
                <a:spcPts val="0"/>
              </a:spcAft>
              <a:buSzPts val="1100"/>
              <a:buNone/>
            </a:pPr>
            <a:r>
              <a:rPr lang="en" sz="1800"/>
              <a:t>Additionally, Test Administrators can reset the score for select questions and re-score for an entire test session.</a:t>
            </a:r>
            <a:endParaRPr sz="1800"/>
          </a:p>
          <a:p>
            <a:pPr marL="457200" lvl="0" indent="0" rtl="0">
              <a:spcBef>
                <a:spcPts val="0"/>
              </a:spcBef>
              <a:spcAft>
                <a:spcPts val="0"/>
              </a:spcAft>
              <a:buNone/>
            </a:pPr>
            <a:endParaRPr sz="1800" b="1"/>
          </a:p>
          <a:p>
            <a:pPr marL="0" lvl="0" indent="0" rtl="0">
              <a:spcBef>
                <a:spcPts val="0"/>
              </a:spcBef>
              <a:spcAft>
                <a:spcPts val="0"/>
              </a:spcAft>
              <a:buNone/>
            </a:pPr>
            <a:endParaRPr sz="1800"/>
          </a:p>
          <a:p>
            <a:pPr marL="0" lvl="0" indent="0" rtl="0">
              <a:spcBef>
                <a:spcPts val="0"/>
              </a:spcBef>
              <a:spcAft>
                <a:spcPts val="0"/>
              </a:spcAft>
              <a:buClr>
                <a:schemeClr val="dk1"/>
              </a:buClr>
              <a:buSzPts val="1100"/>
              <a:buFont typeface="Arial"/>
              <a:buNone/>
            </a:pPr>
            <a:endParaRPr sz="1800"/>
          </a:p>
          <a:p>
            <a:pPr marL="0" marR="0" lvl="0" indent="0" algn="l" rtl="0">
              <a:lnSpc>
                <a:spcPct val="100000"/>
              </a:lnSpc>
              <a:spcBef>
                <a:spcPts val="0"/>
              </a:spcBef>
              <a:spcAft>
                <a:spcPts val="0"/>
              </a:spcAft>
              <a:buNone/>
            </a:pPr>
            <a:endParaRPr sz="1800"/>
          </a:p>
        </p:txBody>
      </p:sp>
      <p:pic>
        <p:nvPicPr>
          <p:cNvPr id="1466" name="Google Shape;1466;p259"/>
          <p:cNvPicPr preferRelativeResize="0"/>
          <p:nvPr/>
        </p:nvPicPr>
        <p:blipFill>
          <a:blip r:embed="rId3">
            <a:alphaModFix/>
          </a:blip>
          <a:stretch>
            <a:fillRect/>
          </a:stretch>
        </p:blipFill>
        <p:spPr>
          <a:xfrm>
            <a:off x="5343375" y="2100424"/>
            <a:ext cx="2883925" cy="2547075"/>
          </a:xfrm>
          <a:prstGeom prst="rect">
            <a:avLst/>
          </a:prstGeom>
          <a:noFill/>
          <a:ln w="9525" cap="flat" cmpd="sng">
            <a:solidFill>
              <a:schemeClr val="dk2"/>
            </a:solidFill>
            <a:prstDash val="solid"/>
            <a:round/>
            <a:headEnd type="none" w="sm" len="sm"/>
            <a:tailEnd type="none" w="sm" len="sm"/>
          </a:ln>
        </p:spPr>
      </p:pic>
      <p:pic>
        <p:nvPicPr>
          <p:cNvPr id="1467" name="Google Shape;1467;p259"/>
          <p:cNvPicPr preferRelativeResize="0"/>
          <p:nvPr/>
        </p:nvPicPr>
        <p:blipFill>
          <a:blip r:embed="rId4">
            <a:alphaModFix/>
          </a:blip>
          <a:stretch>
            <a:fillRect/>
          </a:stretch>
        </p:blipFill>
        <p:spPr>
          <a:xfrm>
            <a:off x="5586066" y="3260225"/>
            <a:ext cx="2505296" cy="755150"/>
          </a:xfrm>
          <a:prstGeom prst="rect">
            <a:avLst/>
          </a:prstGeom>
          <a:noFill/>
          <a:ln w="9525" cap="flat" cmpd="sng">
            <a:solidFill>
              <a:schemeClr val="dk2"/>
            </a:solidFill>
            <a:prstDash val="solid"/>
            <a:round/>
            <a:headEnd type="none" w="sm" len="sm"/>
            <a:tailEnd type="none" w="sm" len="sm"/>
          </a:ln>
        </p:spPr>
      </p:pic>
      <p:pic>
        <p:nvPicPr>
          <p:cNvPr id="1468" name="Google Shape;1468;p259"/>
          <p:cNvPicPr preferRelativeResize="0"/>
          <p:nvPr/>
        </p:nvPicPr>
        <p:blipFill>
          <a:blip r:embed="rId5">
            <a:alphaModFix/>
          </a:blip>
          <a:stretch>
            <a:fillRect/>
          </a:stretch>
        </p:blipFill>
        <p:spPr>
          <a:xfrm>
            <a:off x="534399" y="2335050"/>
            <a:ext cx="3911101" cy="2146300"/>
          </a:xfrm>
          <a:prstGeom prst="rect">
            <a:avLst/>
          </a:prstGeom>
          <a:noFill/>
          <a:ln>
            <a:noFill/>
          </a:ln>
        </p:spPr>
      </p:pic>
      <p:sp>
        <p:nvSpPr>
          <p:cNvPr id="1469" name="Google Shape;1469;p259"/>
          <p:cNvSpPr/>
          <p:nvPr/>
        </p:nvSpPr>
        <p:spPr>
          <a:xfrm>
            <a:off x="4113975" y="4031425"/>
            <a:ext cx="262200" cy="224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260"/>
          <p:cNvSpPr txBox="1">
            <a:spLocks noGrp="1"/>
          </p:cNvSpPr>
          <p:nvPr>
            <p:ph type="title"/>
          </p:nvPr>
        </p:nvSpPr>
        <p:spPr>
          <a:xfrm>
            <a:off x="457200" y="38253"/>
            <a:ext cx="8229600" cy="857400"/>
          </a:xfrm>
          <a:prstGeom prst="rect">
            <a:avLst/>
          </a:prstGeom>
        </p:spPr>
        <p:txBody>
          <a:bodyPr spcFirstLastPara="1" wrap="square" lIns="91425" tIns="91425" rIns="91425" bIns="91425" anchor="ctr" anchorCtr="0">
            <a:noAutofit/>
          </a:bodyPr>
          <a:lstStyle/>
          <a:p>
            <a:pPr marL="0" lvl="0" indent="0" rtl="0">
              <a:spcBef>
                <a:spcPts val="640"/>
              </a:spcBef>
              <a:spcAft>
                <a:spcPts val="0"/>
              </a:spcAft>
              <a:buNone/>
            </a:pPr>
            <a:r>
              <a:rPr lang="en" sz="2800"/>
              <a:t>Ending Incomplete Tests</a:t>
            </a:r>
            <a:endParaRPr sz="2800"/>
          </a:p>
        </p:txBody>
      </p:sp>
      <p:sp>
        <p:nvSpPr>
          <p:cNvPr id="1475" name="Google Shape;1475;p260"/>
          <p:cNvSpPr txBox="1">
            <a:spLocks noGrp="1"/>
          </p:cNvSpPr>
          <p:nvPr>
            <p:ph type="body" idx="1"/>
          </p:nvPr>
        </p:nvSpPr>
        <p:spPr>
          <a:xfrm>
            <a:off x="92075" y="986775"/>
            <a:ext cx="4373700" cy="35940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600" dirty="0"/>
              <a:t>Beginning August 31, the End Incomplete Test option under the </a:t>
            </a:r>
            <a:r>
              <a:rPr lang="en" sz="1600" b="1" dirty="0"/>
              <a:t>Test Management tab</a:t>
            </a:r>
            <a:r>
              <a:rPr lang="en" sz="1600" dirty="0"/>
              <a:t> allows </a:t>
            </a:r>
            <a:r>
              <a:rPr lang="en" sz="1600" dirty="0" smtClean="0"/>
              <a:t>the DTC </a:t>
            </a:r>
            <a:r>
              <a:rPr lang="en" sz="1600" dirty="0"/>
              <a:t>to force submit when a student is not going to complete a part </a:t>
            </a:r>
            <a:r>
              <a:rPr lang="en" sz="1600" dirty="0" smtClean="0"/>
              <a:t>of an assessment for </a:t>
            </a:r>
            <a:r>
              <a:rPr lang="en" sz="1600" dirty="0"/>
              <a:t>LEAP 360 and Practice Test </a:t>
            </a:r>
            <a:r>
              <a:rPr lang="en" sz="1600" dirty="0" smtClean="0"/>
              <a:t>assessments.</a:t>
            </a:r>
            <a:endParaRPr sz="1600" dirty="0"/>
          </a:p>
          <a:p>
            <a:pPr marL="0" lvl="0" indent="0" rtl="0">
              <a:spcBef>
                <a:spcPts val="640"/>
              </a:spcBef>
              <a:spcAft>
                <a:spcPts val="0"/>
              </a:spcAft>
              <a:buNone/>
            </a:pPr>
            <a:endParaRPr sz="1800" dirty="0"/>
          </a:p>
        </p:txBody>
      </p:sp>
      <p:pic>
        <p:nvPicPr>
          <p:cNvPr id="1476" name="Google Shape;1476;p260"/>
          <p:cNvPicPr preferRelativeResize="0"/>
          <p:nvPr/>
        </p:nvPicPr>
        <p:blipFill>
          <a:blip r:embed="rId3">
            <a:alphaModFix/>
          </a:blip>
          <a:stretch>
            <a:fillRect/>
          </a:stretch>
        </p:blipFill>
        <p:spPr>
          <a:xfrm>
            <a:off x="4817453" y="1069025"/>
            <a:ext cx="3693298" cy="2472949"/>
          </a:xfrm>
          <a:prstGeom prst="rect">
            <a:avLst/>
          </a:prstGeom>
          <a:noFill/>
          <a:ln w="9525" cap="flat" cmpd="sng">
            <a:solidFill>
              <a:schemeClr val="dk2"/>
            </a:solidFill>
            <a:prstDash val="solid"/>
            <a:round/>
            <a:headEnd type="none" w="sm" len="sm"/>
            <a:tailEnd type="none" w="sm" len="sm"/>
          </a:ln>
        </p:spPr>
      </p:pic>
      <p:pic>
        <p:nvPicPr>
          <p:cNvPr id="1477" name="Google Shape;1477;p260"/>
          <p:cNvPicPr preferRelativeResize="0"/>
          <p:nvPr/>
        </p:nvPicPr>
        <p:blipFill>
          <a:blip r:embed="rId4">
            <a:alphaModFix/>
          </a:blip>
          <a:stretch>
            <a:fillRect/>
          </a:stretch>
        </p:blipFill>
        <p:spPr>
          <a:xfrm>
            <a:off x="5185450" y="2545250"/>
            <a:ext cx="3580625" cy="2035525"/>
          </a:xfrm>
          <a:prstGeom prst="rect">
            <a:avLst/>
          </a:prstGeom>
          <a:noFill/>
          <a:ln w="9525" cap="flat" cmpd="sng">
            <a:solidFill>
              <a:schemeClr val="dk2"/>
            </a:solidFill>
            <a:prstDash val="solid"/>
            <a:round/>
            <a:headEnd type="none" w="sm" len="sm"/>
            <a:tailEnd type="none" w="sm" len="sm"/>
          </a:ln>
        </p:spPr>
      </p:pic>
      <p:sp>
        <p:nvSpPr>
          <p:cNvPr id="1478" name="Google Shape;1478;p260"/>
          <p:cNvSpPr/>
          <p:nvPr/>
        </p:nvSpPr>
        <p:spPr>
          <a:xfrm>
            <a:off x="7785150" y="1956175"/>
            <a:ext cx="262200" cy="224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9" name="Google Shape;1479;p260"/>
          <p:cNvSpPr/>
          <p:nvPr/>
        </p:nvSpPr>
        <p:spPr>
          <a:xfrm>
            <a:off x="8424600" y="3317275"/>
            <a:ext cx="262200" cy="224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480" name="Google Shape;1480;p260"/>
          <p:cNvPicPr preferRelativeResize="0"/>
          <p:nvPr/>
        </p:nvPicPr>
        <p:blipFill>
          <a:blip r:embed="rId5">
            <a:alphaModFix/>
          </a:blip>
          <a:stretch>
            <a:fillRect/>
          </a:stretch>
        </p:blipFill>
        <p:spPr>
          <a:xfrm>
            <a:off x="6006521" y="3701638"/>
            <a:ext cx="3071525" cy="9262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261"/>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smtClean="0"/>
              <a:t>Response Map Improvements</a:t>
            </a:r>
            <a:endParaRPr sz="2800" dirty="0"/>
          </a:p>
        </p:txBody>
      </p:sp>
      <p:sp>
        <p:nvSpPr>
          <p:cNvPr id="1486" name="Google Shape;1486;p261"/>
          <p:cNvSpPr txBox="1">
            <a:spLocks noGrp="1"/>
          </p:cNvSpPr>
          <p:nvPr>
            <p:ph type="body" idx="1"/>
          </p:nvPr>
        </p:nvSpPr>
        <p:spPr>
          <a:xfrm>
            <a:off x="50150" y="981050"/>
            <a:ext cx="3603000" cy="3394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Improvements to existing reports: </a:t>
            </a:r>
            <a:endParaRPr sz="1800"/>
          </a:p>
          <a:p>
            <a:pPr marL="457200" lvl="0" indent="-342900" rtl="0">
              <a:spcBef>
                <a:spcPts val="0"/>
              </a:spcBef>
              <a:spcAft>
                <a:spcPts val="0"/>
              </a:spcAft>
              <a:buSzPts val="1800"/>
              <a:buChar char="•"/>
            </a:pPr>
            <a:r>
              <a:rPr lang="en" sz="1800"/>
              <a:t>Teacher name, </a:t>
            </a:r>
            <a:endParaRPr sz="1800"/>
          </a:p>
          <a:p>
            <a:pPr marL="457200" lvl="0" indent="-342900" rtl="0">
              <a:spcBef>
                <a:spcPts val="0"/>
              </a:spcBef>
              <a:spcAft>
                <a:spcPts val="0"/>
              </a:spcAft>
              <a:buSzPts val="1800"/>
              <a:buChar char="•"/>
            </a:pPr>
            <a:r>
              <a:rPr lang="en" sz="1800"/>
              <a:t>Standards for math, </a:t>
            </a:r>
            <a:endParaRPr sz="1800"/>
          </a:p>
          <a:p>
            <a:pPr marL="457200" lvl="0" indent="-342900" rtl="0">
              <a:spcBef>
                <a:spcPts val="0"/>
              </a:spcBef>
              <a:spcAft>
                <a:spcPts val="0"/>
              </a:spcAft>
              <a:buSzPts val="1800"/>
              <a:buChar char="•"/>
            </a:pPr>
            <a:r>
              <a:rPr lang="en" sz="1800"/>
              <a:t>Percent of points earned by student, and </a:t>
            </a:r>
            <a:endParaRPr sz="1800"/>
          </a:p>
          <a:p>
            <a:pPr marL="457200" lvl="0" indent="-342900" rtl="0">
              <a:spcBef>
                <a:spcPts val="0"/>
              </a:spcBef>
              <a:spcAft>
                <a:spcPts val="0"/>
              </a:spcAft>
              <a:buSzPts val="1800"/>
              <a:buChar char="•"/>
            </a:pPr>
            <a:r>
              <a:rPr lang="en" sz="1800"/>
              <a:t>ELA text complexity</a:t>
            </a:r>
            <a:endParaRPr/>
          </a:p>
        </p:txBody>
      </p:sp>
      <p:pic>
        <p:nvPicPr>
          <p:cNvPr id="1487" name="Google Shape;1487;p261"/>
          <p:cNvPicPr preferRelativeResize="0"/>
          <p:nvPr/>
        </p:nvPicPr>
        <p:blipFill rotWithShape="1">
          <a:blip r:embed="rId3">
            <a:alphaModFix/>
          </a:blip>
          <a:srcRect l="1341" t="1710" b="-1709"/>
          <a:stretch/>
        </p:blipFill>
        <p:spPr>
          <a:xfrm>
            <a:off x="4103420" y="1063375"/>
            <a:ext cx="4972805" cy="1822725"/>
          </a:xfrm>
          <a:prstGeom prst="rect">
            <a:avLst/>
          </a:prstGeom>
          <a:noFill/>
          <a:ln w="9525" cap="flat" cmpd="sng">
            <a:solidFill>
              <a:schemeClr val="dk2"/>
            </a:solidFill>
            <a:prstDash val="solid"/>
            <a:round/>
            <a:headEnd type="none" w="sm" len="sm"/>
            <a:tailEnd type="none" w="sm" len="sm"/>
          </a:ln>
        </p:spPr>
      </p:pic>
      <p:pic>
        <p:nvPicPr>
          <p:cNvPr id="1488" name="Google Shape;1488;p261"/>
          <p:cNvPicPr preferRelativeResize="0"/>
          <p:nvPr/>
        </p:nvPicPr>
        <p:blipFill>
          <a:blip r:embed="rId4">
            <a:alphaModFix/>
          </a:blip>
          <a:stretch>
            <a:fillRect/>
          </a:stretch>
        </p:blipFill>
        <p:spPr>
          <a:xfrm>
            <a:off x="4103425" y="2954925"/>
            <a:ext cx="4972800" cy="17555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262"/>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dirty="0"/>
              <a:t>Student </a:t>
            </a:r>
            <a:r>
              <a:rPr lang="en" sz="2800" dirty="0" smtClean="0"/>
              <a:t>Summary Improvements</a:t>
            </a:r>
            <a:endParaRPr sz="2800" dirty="0"/>
          </a:p>
        </p:txBody>
      </p:sp>
      <p:sp>
        <p:nvSpPr>
          <p:cNvPr id="1494" name="Google Shape;1494;p262"/>
          <p:cNvSpPr txBox="1">
            <a:spLocks noGrp="1"/>
          </p:cNvSpPr>
          <p:nvPr>
            <p:ph type="body" idx="1"/>
          </p:nvPr>
        </p:nvSpPr>
        <p:spPr>
          <a:xfrm>
            <a:off x="457200" y="1200150"/>
            <a:ext cx="2836675" cy="3394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smtClean="0"/>
              <a:t>The p</a:t>
            </a:r>
            <a:r>
              <a:rPr lang="en" sz="1800" dirty="0" smtClean="0"/>
              <a:t>ercentage </a:t>
            </a:r>
            <a:r>
              <a:rPr lang="en" sz="1800" dirty="0"/>
              <a:t>of points</a:t>
            </a:r>
            <a:endParaRPr sz="1800" dirty="0"/>
          </a:p>
          <a:p>
            <a:pPr marL="0" lvl="0" indent="0" rtl="0">
              <a:spcBef>
                <a:spcPts val="0"/>
              </a:spcBef>
              <a:spcAft>
                <a:spcPts val="0"/>
              </a:spcAft>
              <a:buNone/>
            </a:pPr>
            <a:r>
              <a:rPr lang="en" sz="1800" dirty="0"/>
              <a:t>earned in each subcategory  </a:t>
            </a:r>
            <a:endParaRPr sz="1800" dirty="0"/>
          </a:p>
          <a:p>
            <a:pPr marL="0" lvl="0" indent="0" rtl="0">
              <a:spcBef>
                <a:spcPts val="0"/>
              </a:spcBef>
              <a:spcAft>
                <a:spcPts val="0"/>
              </a:spcAft>
              <a:buNone/>
            </a:pPr>
            <a:r>
              <a:rPr lang="en" sz="1800" dirty="0"/>
              <a:t>were added to bars </a:t>
            </a:r>
            <a:endParaRPr sz="1800" dirty="0"/>
          </a:p>
          <a:p>
            <a:pPr marL="0" lvl="0" indent="0">
              <a:spcBef>
                <a:spcPts val="0"/>
              </a:spcBef>
              <a:spcAft>
                <a:spcPts val="0"/>
              </a:spcAft>
              <a:buNone/>
            </a:pPr>
            <a:r>
              <a:rPr lang="en" sz="1800" dirty="0"/>
              <a:t>in the graph.</a:t>
            </a:r>
            <a:endParaRPr sz="1800" dirty="0"/>
          </a:p>
        </p:txBody>
      </p:sp>
      <p:pic>
        <p:nvPicPr>
          <p:cNvPr id="1495" name="Google Shape;1495;p262"/>
          <p:cNvPicPr preferRelativeResize="0"/>
          <p:nvPr/>
        </p:nvPicPr>
        <p:blipFill>
          <a:blip r:embed="rId3">
            <a:alphaModFix/>
          </a:blip>
          <a:stretch>
            <a:fillRect/>
          </a:stretch>
        </p:blipFill>
        <p:spPr>
          <a:xfrm>
            <a:off x="3444001" y="1336412"/>
            <a:ext cx="5105400" cy="287655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263"/>
          <p:cNvSpPr txBox="1">
            <a:spLocks noGrp="1"/>
          </p:cNvSpPr>
          <p:nvPr>
            <p:ph type="title"/>
          </p:nvPr>
        </p:nvSpPr>
        <p:spPr>
          <a:xfrm>
            <a:off x="457200" y="7987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smtClean="0"/>
              <a:t>New School List Report</a:t>
            </a:r>
            <a:endParaRPr dirty="0"/>
          </a:p>
        </p:txBody>
      </p:sp>
      <p:sp>
        <p:nvSpPr>
          <p:cNvPr id="1501" name="Google Shape;1501;p263"/>
          <p:cNvSpPr txBox="1">
            <a:spLocks noGrp="1"/>
          </p:cNvSpPr>
          <p:nvPr>
            <p:ph type="body" idx="1"/>
          </p:nvPr>
        </p:nvSpPr>
        <p:spPr>
          <a:xfrm>
            <a:off x="78875" y="1225500"/>
            <a:ext cx="4299000" cy="32700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t>New School List Report: View how school averages compare to district averages</a:t>
            </a:r>
            <a:endParaRPr sz="1800"/>
          </a:p>
        </p:txBody>
      </p:sp>
      <p:pic>
        <p:nvPicPr>
          <p:cNvPr id="1502" name="Google Shape;1502;p263"/>
          <p:cNvPicPr preferRelativeResize="0"/>
          <p:nvPr/>
        </p:nvPicPr>
        <p:blipFill>
          <a:blip r:embed="rId3">
            <a:alphaModFix/>
          </a:blip>
          <a:stretch>
            <a:fillRect/>
          </a:stretch>
        </p:blipFill>
        <p:spPr>
          <a:xfrm>
            <a:off x="4377875" y="1101153"/>
            <a:ext cx="4461324" cy="3394359"/>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264"/>
          <p:cNvSpPr txBox="1">
            <a:spLocks noGrp="1"/>
          </p:cNvSpPr>
          <p:nvPr>
            <p:ph type="title"/>
          </p:nvPr>
        </p:nvSpPr>
        <p:spPr>
          <a:xfrm>
            <a:off x="457200" y="7987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smtClean="0"/>
              <a:t>New Test Session List Report</a:t>
            </a:r>
            <a:endParaRPr dirty="0"/>
          </a:p>
        </p:txBody>
      </p:sp>
      <p:sp>
        <p:nvSpPr>
          <p:cNvPr id="1508" name="Google Shape;1508;p264"/>
          <p:cNvSpPr txBox="1">
            <a:spLocks noGrp="1"/>
          </p:cNvSpPr>
          <p:nvPr>
            <p:ph type="body" idx="1"/>
          </p:nvPr>
        </p:nvSpPr>
        <p:spPr>
          <a:xfrm>
            <a:off x="78875" y="1225500"/>
            <a:ext cx="4335000" cy="32700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dirty="0"/>
              <a:t>New Test Session List Report: </a:t>
            </a:r>
            <a:r>
              <a:rPr lang="en" sz="1800" dirty="0" smtClean="0"/>
              <a:t>Compares </a:t>
            </a:r>
            <a:r>
              <a:rPr lang="en" sz="1800" dirty="0"/>
              <a:t>test session performance to school performance</a:t>
            </a:r>
            <a:endParaRPr sz="1800" dirty="0"/>
          </a:p>
        </p:txBody>
      </p:sp>
      <p:pic>
        <p:nvPicPr>
          <p:cNvPr id="1509" name="Google Shape;1509;p264"/>
          <p:cNvPicPr preferRelativeResize="0"/>
          <p:nvPr/>
        </p:nvPicPr>
        <p:blipFill>
          <a:blip r:embed="rId3">
            <a:alphaModFix/>
          </a:blip>
          <a:stretch>
            <a:fillRect/>
          </a:stretch>
        </p:blipFill>
        <p:spPr>
          <a:xfrm>
            <a:off x="4458950" y="1225500"/>
            <a:ext cx="4476585" cy="3474626"/>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266"/>
          <p:cNvSpPr txBox="1"/>
          <p:nvPr/>
        </p:nvSpPr>
        <p:spPr>
          <a:xfrm>
            <a:off x="228600" y="293916"/>
            <a:ext cx="8686800" cy="450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 sz="2800" b="0" i="0" u="none" strike="noStrike" cap="none" dirty="0">
                <a:solidFill>
                  <a:schemeClr val="dk1"/>
                </a:solidFill>
                <a:latin typeface="Calibri"/>
                <a:ea typeface="Calibri"/>
                <a:cs typeface="Calibri"/>
                <a:sym typeface="Calibri"/>
              </a:rPr>
              <a:t>Test Session Management</a:t>
            </a:r>
            <a:endParaRPr dirty="0"/>
          </a:p>
        </p:txBody>
      </p:sp>
      <p:sp>
        <p:nvSpPr>
          <p:cNvPr id="1521" name="Google Shape;1521;p266"/>
          <p:cNvSpPr txBox="1"/>
          <p:nvPr/>
        </p:nvSpPr>
        <p:spPr>
          <a:xfrm>
            <a:off x="228600" y="1056125"/>
            <a:ext cx="4780128" cy="3585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F91CD"/>
              </a:buClr>
              <a:buSzPts val="1800"/>
              <a:buFont typeface="Calibri"/>
              <a:buNone/>
            </a:pPr>
            <a:r>
              <a:rPr lang="en" sz="1800" b="0" i="0" u="none" strike="noStrike" cap="none" dirty="0">
                <a:solidFill>
                  <a:schemeClr val="dk1"/>
                </a:solidFill>
                <a:latin typeface="Calibri"/>
                <a:ea typeface="Calibri"/>
                <a:cs typeface="Calibri"/>
                <a:sym typeface="Calibri"/>
              </a:rPr>
              <a:t>Once </a:t>
            </a:r>
            <a:r>
              <a:rPr lang="en" sz="1800" b="0" i="0" u="none" strike="noStrike" cap="none" dirty="0" smtClean="0">
                <a:solidFill>
                  <a:schemeClr val="dk1"/>
                </a:solidFill>
                <a:latin typeface="Calibri"/>
                <a:ea typeface="Calibri"/>
                <a:cs typeface="Calibri"/>
                <a:sym typeface="Calibri"/>
              </a:rPr>
              <a:t>test </a:t>
            </a:r>
            <a:r>
              <a:rPr lang="en" sz="1800" b="0" i="0" u="none" strike="noStrike" cap="none" dirty="0">
                <a:solidFill>
                  <a:schemeClr val="dk1"/>
                </a:solidFill>
                <a:latin typeface="Calibri"/>
                <a:ea typeface="Calibri"/>
                <a:cs typeface="Calibri"/>
                <a:sym typeface="Calibri"/>
              </a:rPr>
              <a:t>administrators numbers have been created and student accommodations have been </a:t>
            </a:r>
            <a:r>
              <a:rPr lang="en" sz="1800" b="0" i="0" u="none" strike="noStrike" cap="none" dirty="0" smtClean="0">
                <a:solidFill>
                  <a:schemeClr val="dk1"/>
                </a:solidFill>
                <a:latin typeface="Calibri"/>
                <a:ea typeface="Calibri"/>
                <a:cs typeface="Calibri"/>
                <a:sym typeface="Calibri"/>
              </a:rPr>
              <a:t>added/checked, </a:t>
            </a:r>
            <a:r>
              <a:rPr lang="en" sz="1800" b="0" i="0" u="none" strike="noStrike" cap="none" dirty="0">
                <a:solidFill>
                  <a:schemeClr val="dk1"/>
                </a:solidFill>
                <a:latin typeface="Calibri"/>
                <a:ea typeface="Calibri"/>
                <a:cs typeface="Calibri"/>
                <a:sym typeface="Calibri"/>
              </a:rPr>
              <a:t>test sessions must be created.  One test session is created within the system for each group of students taking a test. </a:t>
            </a:r>
            <a:endParaRPr dirty="0"/>
          </a:p>
          <a:p>
            <a:pPr marL="0" marR="0" lvl="0" indent="0" algn="l" rtl="0">
              <a:lnSpc>
                <a:spcPct val="100000"/>
              </a:lnSpc>
              <a:spcBef>
                <a:spcPts val="0"/>
              </a:spcBef>
              <a:spcAft>
                <a:spcPts val="0"/>
              </a:spcAft>
              <a:buClr>
                <a:srgbClr val="4F91CD"/>
              </a:buClr>
              <a:buSzPts val="1800"/>
              <a:buFont typeface="Arial Narrow"/>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4F91CD"/>
              </a:buClr>
              <a:buSzPts val="1800"/>
              <a:buFont typeface="Calibri"/>
              <a:buNone/>
            </a:pPr>
            <a:r>
              <a:rPr lang="en" sz="1800" b="0" i="0" u="none" strike="noStrike" cap="none" dirty="0">
                <a:solidFill>
                  <a:schemeClr val="dk1"/>
                </a:solidFill>
                <a:latin typeface="Calibri"/>
                <a:ea typeface="Calibri"/>
                <a:cs typeface="Calibri"/>
                <a:sym typeface="Calibri"/>
              </a:rPr>
              <a:t>For example, a group of students taking Algebra I would be grouped into one test session which would generate a test ticket for each student for each part of the test.</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4F91CD"/>
              </a:buClr>
              <a:buSzPts val="1800"/>
              <a:buFont typeface="Arial Narrow"/>
              <a:buNone/>
            </a:pPr>
            <a:endParaRPr sz="1800" b="0" i="0" u="none" strike="noStrike" cap="none" dirty="0">
              <a:solidFill>
                <a:schemeClr val="dk1"/>
              </a:solidFill>
              <a:latin typeface="Calibri"/>
              <a:ea typeface="Calibri"/>
              <a:cs typeface="Calibri"/>
              <a:sym typeface="Calibri"/>
            </a:endParaRPr>
          </a:p>
        </p:txBody>
      </p:sp>
      <p:pic>
        <p:nvPicPr>
          <p:cNvPr id="1522" name="Google Shape;1522;p266"/>
          <p:cNvPicPr preferRelativeResize="0"/>
          <p:nvPr/>
        </p:nvPicPr>
        <p:blipFill rotWithShape="1">
          <a:blip r:embed="rId3">
            <a:alphaModFix/>
          </a:blip>
          <a:srcRect/>
          <a:stretch/>
        </p:blipFill>
        <p:spPr>
          <a:xfrm>
            <a:off x="5176157" y="1130728"/>
            <a:ext cx="3371850" cy="3510697"/>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267"/>
          <p:cNvSpPr txBox="1"/>
          <p:nvPr/>
        </p:nvSpPr>
        <p:spPr>
          <a:xfrm>
            <a:off x="228600" y="171452"/>
            <a:ext cx="8686800" cy="450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 sz="2800" b="0" i="0" u="none" strike="noStrike" cap="none">
                <a:solidFill>
                  <a:schemeClr val="dk1"/>
                </a:solidFill>
                <a:latin typeface="Calibri"/>
                <a:ea typeface="Calibri"/>
                <a:cs typeface="Calibri"/>
                <a:sym typeface="Calibri"/>
              </a:rPr>
              <a:t>Creating and Editing Test Sessions</a:t>
            </a:r>
            <a:endParaRPr/>
          </a:p>
        </p:txBody>
      </p:sp>
      <p:sp>
        <p:nvSpPr>
          <p:cNvPr id="1528" name="Google Shape;1528;p267"/>
          <p:cNvSpPr txBox="1"/>
          <p:nvPr/>
        </p:nvSpPr>
        <p:spPr>
          <a:xfrm>
            <a:off x="0" y="987550"/>
            <a:ext cx="5678400" cy="3792300"/>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Calibri"/>
                <a:ea typeface="Calibri"/>
                <a:cs typeface="Calibri"/>
                <a:sym typeface="Calibri"/>
              </a:rPr>
              <a:t>To create a Test Session, click on Add Session from the Test Session screen. </a:t>
            </a:r>
            <a:endParaRPr dirty="0"/>
          </a:p>
          <a:p>
            <a:pPr marL="342900" marR="0" lvl="0" indent="-342900" algn="l" rtl="0">
              <a:lnSpc>
                <a:spcPct val="100000"/>
              </a:lnSpc>
              <a:spcBef>
                <a:spcPts val="600"/>
              </a:spcBef>
              <a:spcAft>
                <a:spcPts val="0"/>
              </a:spcAft>
              <a:buClr>
                <a:srgbClr val="000000"/>
              </a:buClr>
              <a:buSzPts val="1800"/>
              <a:buFont typeface="Arial"/>
              <a:buChar char="•"/>
            </a:pPr>
            <a:r>
              <a:rPr lang="en" sz="1800" b="0" i="0" u="none" strike="noStrike" cap="none" dirty="0">
                <a:solidFill>
                  <a:srgbClr val="000000"/>
                </a:solidFill>
                <a:latin typeface="Calibri"/>
                <a:ea typeface="Calibri"/>
                <a:cs typeface="Calibri"/>
                <a:sym typeface="Calibri"/>
              </a:rPr>
              <a:t>Populate the session details, then click on Find Students.  This will display all the available students for the test session, by grade and content area.  </a:t>
            </a:r>
            <a:endParaRPr dirty="0"/>
          </a:p>
          <a:p>
            <a:pPr marL="342900" marR="0" lvl="0" indent="-342900" algn="l" rtl="0">
              <a:lnSpc>
                <a:spcPct val="100000"/>
              </a:lnSpc>
              <a:spcBef>
                <a:spcPts val="600"/>
              </a:spcBef>
              <a:spcAft>
                <a:spcPts val="0"/>
              </a:spcAft>
              <a:buClr>
                <a:srgbClr val="000000"/>
              </a:buClr>
              <a:buSzPts val="1800"/>
              <a:buFont typeface="Arial"/>
              <a:buChar char="•"/>
            </a:pPr>
            <a:r>
              <a:rPr lang="en" sz="1800" b="0" i="0" u="none" strike="noStrike" cap="none" dirty="0">
                <a:solidFill>
                  <a:srgbClr val="000000"/>
                </a:solidFill>
                <a:latin typeface="Calibri"/>
                <a:ea typeface="Calibri"/>
                <a:cs typeface="Calibri"/>
                <a:sym typeface="Calibri"/>
              </a:rPr>
              <a:t>To add the students to the test session, select the student, then click on the right facing arrow to add the students to the session.</a:t>
            </a:r>
            <a:endParaRPr dirty="0"/>
          </a:p>
          <a:p>
            <a:pPr marL="342900" marR="0" lvl="0" indent="-342900" algn="l" rtl="0">
              <a:lnSpc>
                <a:spcPct val="100000"/>
              </a:lnSpc>
              <a:spcBef>
                <a:spcPts val="600"/>
              </a:spcBef>
              <a:spcAft>
                <a:spcPts val="0"/>
              </a:spcAft>
              <a:buClr>
                <a:srgbClr val="000000"/>
              </a:buClr>
              <a:buSzPts val="1800"/>
              <a:buFont typeface="Arial"/>
              <a:buChar char="•"/>
            </a:pPr>
            <a:r>
              <a:rPr lang="en" sz="1800" b="0" i="0" u="none" strike="noStrike" cap="none" dirty="0">
                <a:solidFill>
                  <a:srgbClr val="000000"/>
                </a:solidFill>
                <a:latin typeface="Calibri"/>
                <a:ea typeface="Calibri"/>
                <a:cs typeface="Calibri"/>
                <a:sym typeface="Calibri"/>
              </a:rPr>
              <a:t>Complete the above steps until all students are added to test sessions.  </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p:txBody>
      </p:sp>
      <p:pic>
        <p:nvPicPr>
          <p:cNvPr id="1529" name="Google Shape;1529;p267"/>
          <p:cNvPicPr preferRelativeResize="0"/>
          <p:nvPr/>
        </p:nvPicPr>
        <p:blipFill rotWithShape="1">
          <a:blip r:embed="rId3">
            <a:alphaModFix/>
          </a:blip>
          <a:srcRect/>
          <a:stretch/>
        </p:blipFill>
        <p:spPr>
          <a:xfrm>
            <a:off x="6105125" y="1575785"/>
            <a:ext cx="2920605" cy="26158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55"/>
          <p:cNvSpPr txBox="1">
            <a:spLocks noGrp="1"/>
          </p:cNvSpPr>
          <p:nvPr>
            <p:ph type="title"/>
          </p:nvPr>
        </p:nvSpPr>
        <p:spPr>
          <a:xfrm>
            <a:off x="0" y="0"/>
            <a:ext cx="9144000" cy="971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2800"/>
              <a:t>2018 LEAP 2025 Key Trends</a:t>
            </a:r>
            <a:endParaRPr sz="2800"/>
          </a:p>
        </p:txBody>
      </p:sp>
      <p:sp>
        <p:nvSpPr>
          <p:cNvPr id="722" name="Google Shape;722;p155"/>
          <p:cNvSpPr txBox="1">
            <a:spLocks noGrp="1"/>
          </p:cNvSpPr>
          <p:nvPr>
            <p:ph type="body" idx="1"/>
          </p:nvPr>
        </p:nvSpPr>
        <p:spPr>
          <a:xfrm>
            <a:off x="126725" y="1179225"/>
            <a:ext cx="8865000" cy="3523800"/>
          </a:xfrm>
          <a:prstGeom prst="rect">
            <a:avLst/>
          </a:prstGeom>
        </p:spPr>
        <p:txBody>
          <a:bodyPr spcFirstLastPara="1" wrap="square" lIns="91425" tIns="45700" rIns="91425" bIns="45700" anchor="t" anchorCtr="0">
            <a:noAutofit/>
          </a:bodyPr>
          <a:lstStyle/>
          <a:p>
            <a:pPr marL="457200" lvl="0" indent="-342900" rtl="0">
              <a:spcBef>
                <a:spcPts val="0"/>
              </a:spcBef>
              <a:spcAft>
                <a:spcPts val="0"/>
              </a:spcAft>
              <a:buSzPts val="1800"/>
              <a:buChar char="•"/>
            </a:pPr>
            <a:r>
              <a:rPr lang="en" sz="1800" b="1"/>
              <a:t>Historically disadvantaged students are improving, but achievement gaps persist:</a:t>
            </a:r>
            <a:r>
              <a:rPr lang="en" sz="1800"/>
              <a:t> The percentage of economically disadvantaged and African-American students scoring Mastery and above improved by two and one percentage points respectively, however these gains lag behind their non-disadvantaged peers.</a:t>
            </a:r>
            <a:endParaRPr sz="1800"/>
          </a:p>
          <a:p>
            <a:pPr marL="0" lvl="0" indent="0" rtl="0">
              <a:spcBef>
                <a:spcPts val="1000"/>
              </a:spcBef>
              <a:spcAft>
                <a:spcPts val="0"/>
              </a:spcAft>
              <a:buNone/>
            </a:pPr>
            <a:endParaRPr sz="600"/>
          </a:p>
          <a:p>
            <a:pPr marL="457200" lvl="0" indent="-342900" rtl="0">
              <a:spcBef>
                <a:spcPts val="1000"/>
              </a:spcBef>
              <a:spcAft>
                <a:spcPts val="0"/>
              </a:spcAft>
              <a:buSzPts val="1800"/>
              <a:buChar char="•"/>
            </a:pPr>
            <a:r>
              <a:rPr lang="en" sz="1800" b="1"/>
              <a:t>Mathematics results are lower and improving slower than literacy results: </a:t>
            </a:r>
            <a:r>
              <a:rPr lang="en" sz="1800"/>
              <a:t>This trend highlights a need for stronger mathematics instruction statewide, particularly in later elementary and middle grades. </a:t>
            </a:r>
            <a:endParaRPr sz="600"/>
          </a:p>
          <a:p>
            <a:pPr marL="0" lvl="0" indent="0" rtl="0">
              <a:spcBef>
                <a:spcPts val="1000"/>
              </a:spcBef>
              <a:spcAft>
                <a:spcPts val="0"/>
              </a:spcAft>
              <a:buNone/>
            </a:pPr>
            <a:endParaRPr sz="600" b="1"/>
          </a:p>
          <a:p>
            <a:pPr marL="457200" lvl="0" indent="-342900" rtl="0">
              <a:spcBef>
                <a:spcPts val="1000"/>
              </a:spcBef>
              <a:spcAft>
                <a:spcPts val="0"/>
              </a:spcAft>
              <a:buSzPts val="1800"/>
              <a:buChar char="•"/>
            </a:pPr>
            <a:r>
              <a:rPr lang="en" sz="1800" b="1"/>
              <a:t>Students are progressing in social studies: </a:t>
            </a:r>
            <a:r>
              <a:rPr lang="en" sz="1800"/>
              <a:t>As is typical in the second year of a new assessment, the percent of students scoring Mastery or above on the social studies assessment increased two percentage points.</a:t>
            </a:r>
            <a:endParaRPr sz="1800"/>
          </a:p>
          <a:p>
            <a:pPr marL="0" lvl="0" indent="0" rtl="0">
              <a:spcBef>
                <a:spcPts val="1000"/>
              </a:spcBef>
              <a:spcAft>
                <a:spcPts val="0"/>
              </a:spcAft>
              <a:buNone/>
            </a:pPr>
            <a:endParaRPr sz="600"/>
          </a:p>
          <a:p>
            <a:pPr marL="0" lvl="0" indent="0" rtl="0">
              <a:spcBef>
                <a:spcPts val="1000"/>
              </a:spcBef>
              <a:spcAft>
                <a:spcPts val="0"/>
              </a:spcAft>
              <a:buNone/>
            </a:pPr>
            <a:endParaRPr sz="1800"/>
          </a:p>
          <a:p>
            <a:pPr marL="0" lvl="0" indent="0" rtl="0">
              <a:spcBef>
                <a:spcPts val="1000"/>
              </a:spcBef>
              <a:spcAft>
                <a:spcPts val="0"/>
              </a:spcAft>
              <a:buNone/>
            </a:pPr>
            <a:endParaRPr sz="1800"/>
          </a:p>
          <a:p>
            <a:pPr marL="0" lvl="0" indent="0" rtl="0">
              <a:spcBef>
                <a:spcPts val="1000"/>
              </a:spcBef>
              <a:spcAft>
                <a:spcPts val="1000"/>
              </a:spcAft>
              <a:buNone/>
            </a:pPr>
            <a:endParaRPr sz="1800"/>
          </a:p>
        </p:txBody>
      </p:sp>
      <p:sp>
        <p:nvSpPr>
          <p:cNvPr id="723" name="Google Shape;723;p155"/>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
              <a:t>11</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pic>
        <p:nvPicPr>
          <p:cNvPr id="1552" name="Google Shape;1552;p27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553" name="Google Shape;1553;p27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Updates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272"/>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400"/>
              <a:buFont typeface="Calibri"/>
              <a:buNone/>
            </a:pPr>
            <a:r>
              <a:rPr lang="en" sz="2800"/>
              <a:t>2018-19 Accommodation Forms Update</a:t>
            </a:r>
            <a:endParaRPr/>
          </a:p>
        </p:txBody>
      </p:sp>
      <p:sp>
        <p:nvSpPr>
          <p:cNvPr id="1559" name="Google Shape;1559;p272"/>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t>All accommodation forms listed have been updated to reflect the 2018-2019 state assessments.  </a:t>
            </a:r>
            <a:endParaRPr sz="1800" dirty="0"/>
          </a:p>
          <a:p>
            <a:pPr marL="0" lvl="0" indent="0" rtl="0">
              <a:spcBef>
                <a:spcPts val="0"/>
              </a:spcBef>
              <a:spcAft>
                <a:spcPts val="0"/>
              </a:spcAft>
              <a:buNone/>
            </a:pPr>
            <a:endParaRPr sz="1800" dirty="0"/>
          </a:p>
          <a:p>
            <a:pPr marL="457200" lvl="0" indent="-342900" rtl="0">
              <a:spcBef>
                <a:spcPts val="0"/>
              </a:spcBef>
              <a:spcAft>
                <a:spcPts val="0"/>
              </a:spcAft>
              <a:buSzPts val="1800"/>
              <a:buChar char="●"/>
            </a:pPr>
            <a:r>
              <a:rPr lang="en" sz="1800" dirty="0"/>
              <a:t>Individual Education Plan (IEP) - Coming in August</a:t>
            </a:r>
            <a:endParaRPr sz="1800" dirty="0"/>
          </a:p>
          <a:p>
            <a:pPr marL="457200" lvl="0" indent="-342900" rtl="0">
              <a:spcBef>
                <a:spcPts val="0"/>
              </a:spcBef>
              <a:spcAft>
                <a:spcPts val="0"/>
              </a:spcAft>
              <a:buSzPts val="1800"/>
              <a:buChar char="●"/>
            </a:pPr>
            <a:r>
              <a:rPr lang="en" sz="1800" dirty="0"/>
              <a:t>Individual Accommodation Plan (IAP)</a:t>
            </a:r>
            <a:endParaRPr sz="1800" dirty="0"/>
          </a:p>
          <a:p>
            <a:pPr marL="457200" lvl="0" indent="-342900" rtl="0">
              <a:spcBef>
                <a:spcPts val="0"/>
              </a:spcBef>
              <a:spcAft>
                <a:spcPts val="0"/>
              </a:spcAft>
              <a:buSzPts val="1800"/>
              <a:buChar char="●"/>
            </a:pPr>
            <a:r>
              <a:rPr lang="en" sz="1800" dirty="0"/>
              <a:t>English Learner Plan (EL)</a:t>
            </a:r>
            <a:endParaRPr sz="1800" dirty="0"/>
          </a:p>
          <a:p>
            <a:pPr marL="457200" lvl="0" indent="-342900" rtl="0">
              <a:spcBef>
                <a:spcPts val="0"/>
              </a:spcBef>
              <a:spcAft>
                <a:spcPts val="0"/>
              </a:spcAft>
              <a:buSzPts val="1800"/>
              <a:buChar char="●"/>
            </a:pPr>
            <a:r>
              <a:rPr lang="en" sz="1800" dirty="0"/>
              <a:t>Personal Needs Profile (PNP)</a:t>
            </a:r>
            <a:endParaRPr sz="1800" dirty="0"/>
          </a:p>
          <a:p>
            <a:pPr marL="457200" lvl="0" indent="-342900" rtl="0">
              <a:spcBef>
                <a:spcPts val="0"/>
              </a:spcBef>
              <a:spcAft>
                <a:spcPts val="0"/>
              </a:spcAft>
              <a:buSzPts val="1800"/>
              <a:buChar char="●"/>
            </a:pPr>
            <a:r>
              <a:rPr lang="en" sz="1800" dirty="0"/>
              <a:t>Unique Accommodations</a:t>
            </a:r>
            <a:endParaRPr sz="1800" dirty="0"/>
          </a:p>
          <a:p>
            <a:pPr marL="0" lvl="0" indent="0" rtl="0">
              <a:spcBef>
                <a:spcPts val="0"/>
              </a:spcBef>
              <a:spcAft>
                <a:spcPts val="0"/>
              </a:spcAft>
              <a:buNone/>
            </a:pPr>
            <a:endParaRPr sz="1800" dirty="0"/>
          </a:p>
          <a:p>
            <a:pPr marL="0" lvl="0" indent="0" rtl="0">
              <a:spcBef>
                <a:spcPts val="0"/>
              </a:spcBef>
              <a:spcAft>
                <a:spcPts val="0"/>
              </a:spcAft>
              <a:buNone/>
            </a:pPr>
            <a:r>
              <a:rPr lang="en" sz="1800" dirty="0"/>
              <a:t>The updated forms will be accessible in the </a:t>
            </a:r>
            <a:r>
              <a:rPr lang="en" sz="1800" u="sng" dirty="0">
                <a:solidFill>
                  <a:srgbClr val="0563C1"/>
                </a:solidFill>
                <a:hlinkClick r:id="rId3"/>
              </a:rPr>
              <a:t>Assessment Library</a:t>
            </a:r>
            <a:r>
              <a:rPr lang="en" sz="1800" dirty="0"/>
              <a:t> </a:t>
            </a:r>
            <a:r>
              <a:rPr lang="en" sz="1800" dirty="0" smtClean="0"/>
              <a:t>in </a:t>
            </a:r>
            <a:r>
              <a:rPr lang="en" sz="1800" dirty="0"/>
              <a:t>July.</a:t>
            </a:r>
            <a:endParaRPr sz="18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
        <p:nvSpPr>
          <p:cNvPr id="1570" name="Google Shape;1570;p274"/>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Assessment Accommodations 2018-2019</a:t>
            </a:r>
            <a:endParaRPr sz="3000"/>
          </a:p>
        </p:txBody>
      </p:sp>
      <p:sp>
        <p:nvSpPr>
          <p:cNvPr id="1571" name="Google Shape;1571;p274"/>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42900" rtl="0">
              <a:spcBef>
                <a:spcPts val="640"/>
              </a:spcBef>
              <a:spcAft>
                <a:spcPts val="0"/>
              </a:spcAft>
              <a:buSzPts val="1800"/>
              <a:buChar char="•"/>
            </a:pPr>
            <a:r>
              <a:rPr lang="en" sz="1800" dirty="0"/>
              <a:t>For non-summative </a:t>
            </a:r>
            <a:r>
              <a:rPr lang="en" sz="1800" dirty="0" smtClean="0"/>
              <a:t>assessments, DRC </a:t>
            </a:r>
            <a:r>
              <a:rPr lang="en" sz="1800" dirty="0"/>
              <a:t>will </a:t>
            </a:r>
            <a:r>
              <a:rPr lang="en" sz="1800" dirty="0" smtClean="0"/>
              <a:t>connect to SIS and SER for accomodations. </a:t>
            </a:r>
          </a:p>
          <a:p>
            <a:pPr marL="457200" lvl="0" indent="-342900">
              <a:spcBef>
                <a:spcPts val="0"/>
              </a:spcBef>
              <a:spcAft>
                <a:spcPts val="0"/>
              </a:spcAft>
              <a:buSzPts val="1800"/>
              <a:buChar char="•"/>
            </a:pPr>
            <a:r>
              <a:rPr lang="en" sz="1800" dirty="0" smtClean="0"/>
              <a:t>Work with your SIS and SER coordinators to ensure student accommodations are entered correctly into these systems. </a:t>
            </a:r>
            <a:endParaRPr sz="18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273"/>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a:t>Assessment Updates for 2018-2019</a:t>
            </a:r>
            <a:endParaRPr sz="2800" dirty="0"/>
          </a:p>
        </p:txBody>
      </p:sp>
      <p:sp>
        <p:nvSpPr>
          <p:cNvPr id="1565" name="Google Shape;1565;p273"/>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t>The High School Assessments FAQ will be updated by the end of July and will be available in the </a:t>
            </a:r>
            <a:r>
              <a:rPr lang="en" sz="1800" dirty="0" smtClean="0">
                <a:hlinkClick r:id="rId3"/>
              </a:rPr>
              <a:t>Assessment </a:t>
            </a:r>
            <a:r>
              <a:rPr lang="en" sz="1800" dirty="0">
                <a:hlinkClick r:id="rId3"/>
              </a:rPr>
              <a:t>L</a:t>
            </a:r>
            <a:r>
              <a:rPr lang="en" sz="1800" dirty="0" smtClean="0">
                <a:hlinkClick r:id="rId3"/>
              </a:rPr>
              <a:t>ibrary</a:t>
            </a:r>
            <a:r>
              <a:rPr lang="en" sz="1800" dirty="0"/>
              <a:t>.  </a:t>
            </a:r>
            <a:endParaRPr sz="1800" dirty="0"/>
          </a:p>
          <a:p>
            <a:pPr marL="0" lvl="0" indent="0" rtl="0">
              <a:spcBef>
                <a:spcPts val="0"/>
              </a:spcBef>
              <a:spcAft>
                <a:spcPts val="0"/>
              </a:spcAft>
              <a:buNone/>
            </a:pPr>
            <a:endParaRPr sz="1800" dirty="0"/>
          </a:p>
          <a:p>
            <a:pPr marL="457200" lvl="0" indent="-342900" rtl="0">
              <a:spcBef>
                <a:spcPts val="0"/>
              </a:spcBef>
              <a:spcAft>
                <a:spcPts val="0"/>
              </a:spcAft>
              <a:buSzPts val="1800"/>
              <a:buChar char="•"/>
            </a:pPr>
            <a:r>
              <a:rPr lang="en" sz="1800" dirty="0"/>
              <a:t>US History will only be available as a 5-level LEAP 2025 assessment.  Results </a:t>
            </a:r>
            <a:r>
              <a:rPr lang="en" sz="1800" dirty="0" smtClean="0"/>
              <a:t>will be reported </a:t>
            </a:r>
            <a:r>
              <a:rPr lang="en" sz="1800" dirty="0"/>
              <a:t>in window.</a:t>
            </a:r>
            <a:endParaRPr sz="1800" dirty="0"/>
          </a:p>
          <a:p>
            <a:pPr marL="457200" lvl="0" indent="-342900" rtl="0">
              <a:spcBef>
                <a:spcPts val="0"/>
              </a:spcBef>
              <a:spcAft>
                <a:spcPts val="0"/>
              </a:spcAft>
              <a:buSzPts val="1800"/>
              <a:buChar char="•"/>
            </a:pPr>
            <a:r>
              <a:rPr lang="en" sz="1800" dirty="0"/>
              <a:t>Biology will be offered as a 4-level EOC only to students who:</a:t>
            </a:r>
            <a:endParaRPr sz="1800" dirty="0"/>
          </a:p>
          <a:p>
            <a:pPr marL="914400" lvl="1" indent="-342900" rtl="0">
              <a:spcBef>
                <a:spcPts val="0"/>
              </a:spcBef>
              <a:spcAft>
                <a:spcPts val="0"/>
              </a:spcAft>
              <a:buSzPts val="1800"/>
              <a:buChar char="–"/>
            </a:pPr>
            <a:r>
              <a:rPr lang="en" sz="1800" dirty="0"/>
              <a:t>Are graduating in 2019</a:t>
            </a:r>
            <a:endParaRPr sz="1800" dirty="0"/>
          </a:p>
          <a:p>
            <a:pPr marL="914400" lvl="1" indent="-342900" rtl="0">
              <a:spcBef>
                <a:spcPts val="0"/>
              </a:spcBef>
              <a:spcAft>
                <a:spcPts val="0"/>
              </a:spcAft>
              <a:buSzPts val="1800"/>
              <a:buChar char="–"/>
            </a:pPr>
            <a:r>
              <a:rPr lang="en" sz="1800" dirty="0"/>
              <a:t>Need to retest and are not enrolled in a Biology class</a:t>
            </a:r>
            <a:endParaRPr sz="1800" dirty="0"/>
          </a:p>
          <a:p>
            <a:pPr marL="0" lvl="0" indent="0" rtl="0">
              <a:spcBef>
                <a:spcPts val="0"/>
              </a:spcBef>
              <a:spcAft>
                <a:spcPts val="0"/>
              </a:spcAft>
              <a:buNone/>
            </a:pPr>
            <a:endParaRPr sz="1800" dirty="0"/>
          </a:p>
          <a:p>
            <a:pPr marL="0" lvl="0" indent="0" rtl="0">
              <a:spcBef>
                <a:spcPts val="0"/>
              </a:spcBef>
              <a:spcAft>
                <a:spcPts val="0"/>
              </a:spcAft>
              <a:buNone/>
            </a:pPr>
            <a:endParaRPr sz="18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275"/>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Data Systems: Preparation for 2018-19</a:t>
            </a:r>
            <a:endParaRPr sz="3000"/>
          </a:p>
        </p:txBody>
      </p:sp>
      <p:sp>
        <p:nvSpPr>
          <p:cNvPr id="1577" name="Google Shape;1577;p275"/>
          <p:cNvSpPr txBox="1">
            <a:spLocks noGrp="1"/>
          </p:cNvSpPr>
          <p:nvPr>
            <p:ph type="body" idx="1"/>
          </p:nvPr>
        </p:nvSpPr>
        <p:spPr>
          <a:xfrm>
            <a:off x="161925" y="1133475"/>
            <a:ext cx="85248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rgbClr val="000000"/>
              </a:buClr>
              <a:buSzPts val="1100"/>
              <a:buFont typeface="Arial"/>
              <a:buNone/>
            </a:pPr>
            <a:r>
              <a:rPr lang="en" sz="1800"/>
              <a:t>Forward to Sponsor Site Coordinators: School systems may continue submitting requests to the Department for changes to their district and school information.</a:t>
            </a:r>
            <a:endParaRPr sz="1800"/>
          </a:p>
          <a:p>
            <a:pPr marL="457200" lvl="0" indent="-304800" rtl="0">
              <a:lnSpc>
                <a:spcPct val="115000"/>
              </a:lnSpc>
              <a:spcBef>
                <a:spcPts val="0"/>
              </a:spcBef>
              <a:spcAft>
                <a:spcPts val="0"/>
              </a:spcAft>
              <a:buSzPts val="1200"/>
              <a:buFont typeface="Times New Roman"/>
              <a:buChar char="●"/>
            </a:pPr>
            <a:r>
              <a:rPr lang="en" sz="1800" u="sng">
                <a:solidFill>
                  <a:srgbClr val="3DA8CA"/>
                </a:solidFill>
                <a:hlinkClick r:id="rId3"/>
              </a:rPr>
              <a:t>Online Sponsor Site (SPS) forms</a:t>
            </a:r>
            <a:r>
              <a:rPr lang="en" sz="1800">
                <a:solidFill>
                  <a:srgbClr val="3DA8CA"/>
                </a:solidFill>
              </a:rPr>
              <a:t> </a:t>
            </a:r>
            <a:r>
              <a:rPr lang="en" sz="1800"/>
              <a:t> are now available for submitting Sponsor Site (SPS) change requests.  Note - Forms are not needed for changing information on school/LEA administrator, social media links, or clubs/sports.  Those can be made directly in the system.  </a:t>
            </a:r>
            <a:endParaRPr sz="1200">
              <a:latin typeface="Times New Roman"/>
              <a:ea typeface="Times New Roman"/>
              <a:cs typeface="Times New Roman"/>
              <a:sym typeface="Times New Roman"/>
            </a:endParaRPr>
          </a:p>
          <a:p>
            <a:pPr marL="457200" lvl="0" indent="-304800" rtl="0">
              <a:lnSpc>
                <a:spcPct val="115000"/>
              </a:lnSpc>
              <a:spcBef>
                <a:spcPts val="0"/>
              </a:spcBef>
              <a:spcAft>
                <a:spcPts val="0"/>
              </a:spcAft>
              <a:buSzPts val="1200"/>
              <a:buFont typeface="Times New Roman"/>
              <a:buChar char="●"/>
            </a:pPr>
            <a:r>
              <a:rPr lang="en" sz="1800"/>
              <a:t>Please refer to the 2018-19 Sponsor Site System (SPS) User guide posted on </a:t>
            </a:r>
            <a:r>
              <a:rPr lang="en" sz="1800" u="sng">
                <a:solidFill>
                  <a:schemeClr val="hlink"/>
                </a:solidFill>
                <a:hlinkClick r:id="rId4"/>
              </a:rPr>
              <a:t>INSIGHT</a:t>
            </a:r>
            <a:r>
              <a:rPr lang="en" sz="1800"/>
              <a:t> for guidance regarding the new electronic forms and how to certify.</a:t>
            </a:r>
            <a:endParaRPr sz="1200">
              <a:latin typeface="Times New Roman"/>
              <a:ea typeface="Times New Roman"/>
              <a:cs typeface="Times New Roman"/>
              <a:sym typeface="Times New Roman"/>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276"/>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Data Systems: Preparation for 2018-19</a:t>
            </a:r>
            <a:endParaRPr sz="3000"/>
          </a:p>
        </p:txBody>
      </p:sp>
      <p:sp>
        <p:nvSpPr>
          <p:cNvPr id="1583" name="Google Shape;1583;p276"/>
          <p:cNvSpPr txBox="1">
            <a:spLocks noGrp="1"/>
          </p:cNvSpPr>
          <p:nvPr>
            <p:ph type="body" idx="1"/>
          </p:nvPr>
        </p:nvSpPr>
        <p:spPr>
          <a:xfrm>
            <a:off x="161925" y="1133475"/>
            <a:ext cx="88440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SzPts val="1100"/>
              <a:buNone/>
            </a:pPr>
            <a:r>
              <a:rPr lang="en" sz="1800"/>
              <a:t>Forward to Data Managers: Beginning Sunday, July 1, through Friday, September 28, school systems may begin uploading their initial 2018-19 student enrollment information to the Louisiana Secure ID System (eScholar).</a:t>
            </a:r>
            <a:endParaRPr sz="1800"/>
          </a:p>
          <a:p>
            <a:pPr marL="457200" lvl="0" indent="-304800" rtl="0">
              <a:lnSpc>
                <a:spcPct val="115000"/>
              </a:lnSpc>
              <a:spcBef>
                <a:spcPts val="0"/>
              </a:spcBef>
              <a:spcAft>
                <a:spcPts val="0"/>
              </a:spcAft>
              <a:buSzPts val="1200"/>
              <a:buFont typeface="Times New Roman"/>
              <a:buChar char="●"/>
            </a:pPr>
            <a:r>
              <a:rPr lang="en" sz="1800"/>
              <a:t>All students expected to be enrolled at the beginning of the 2018-19 school year should be submitted to eScholar for a Louisiana Secure ID (LASID) match.</a:t>
            </a:r>
            <a:endParaRPr sz="1800"/>
          </a:p>
          <a:p>
            <a:pPr marL="457200" lvl="0" indent="-304800" rtl="0">
              <a:lnSpc>
                <a:spcPct val="115000"/>
              </a:lnSpc>
              <a:spcBef>
                <a:spcPts val="0"/>
              </a:spcBef>
              <a:spcAft>
                <a:spcPts val="0"/>
              </a:spcAft>
              <a:buSzPts val="1200"/>
              <a:buFont typeface="Times New Roman"/>
              <a:buChar char="●"/>
            </a:pPr>
            <a:r>
              <a:rPr lang="en" sz="1800"/>
              <a:t>After this period, districts should only send records of active students that are either new to the district or have a change in information.</a:t>
            </a:r>
            <a:endParaRPr sz="1800"/>
          </a:p>
          <a:p>
            <a:pPr marL="0" lvl="0" indent="0" rtl="0">
              <a:lnSpc>
                <a:spcPct val="115000"/>
              </a:lnSpc>
              <a:spcBef>
                <a:spcPts val="0"/>
              </a:spcBef>
              <a:spcAft>
                <a:spcPts val="0"/>
              </a:spcAft>
              <a:buNone/>
            </a:pPr>
            <a:endParaRPr sz="1200">
              <a:latin typeface="Times New Roman"/>
              <a:ea typeface="Times New Roman"/>
              <a:cs typeface="Times New Roman"/>
              <a:sym typeface="Times New Roman"/>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Google Shape;1588;p277"/>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Data Systems: 2018-19 Enhancements</a:t>
            </a:r>
            <a:endParaRPr sz="3000"/>
          </a:p>
        </p:txBody>
      </p:sp>
      <p:sp>
        <p:nvSpPr>
          <p:cNvPr id="1589" name="Google Shape;1589;p277"/>
          <p:cNvSpPr txBox="1">
            <a:spLocks noGrp="1"/>
          </p:cNvSpPr>
          <p:nvPr>
            <p:ph type="body" idx="1"/>
          </p:nvPr>
        </p:nvSpPr>
        <p:spPr>
          <a:xfrm>
            <a:off x="161925" y="1133475"/>
            <a:ext cx="85869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t>Details about the 2018-19 enhancements were reviewed with vendors and data managers  and are posted on </a:t>
            </a:r>
            <a:r>
              <a:rPr lang="en" sz="1800" u="sng">
                <a:solidFill>
                  <a:schemeClr val="hlink"/>
                </a:solidFill>
                <a:hlinkClick r:id="rId3"/>
              </a:rPr>
              <a:t>INSIGHT</a:t>
            </a:r>
            <a:r>
              <a:rPr lang="en" sz="1800"/>
              <a:t>. Changes of interest to DTCs include the following:</a:t>
            </a:r>
            <a:endParaRPr sz="1800"/>
          </a:p>
          <a:p>
            <a:pPr marL="457200" lvl="0" indent="-304800" rtl="0">
              <a:lnSpc>
                <a:spcPct val="115000"/>
              </a:lnSpc>
              <a:spcBef>
                <a:spcPts val="0"/>
              </a:spcBef>
              <a:spcAft>
                <a:spcPts val="0"/>
              </a:spcAft>
              <a:buSzPts val="1200"/>
              <a:buFont typeface="Times New Roman"/>
              <a:buChar char="●"/>
            </a:pPr>
            <a:r>
              <a:rPr lang="en" sz="1800"/>
              <a:t>Clean LEADS Inquiry (LIQ) Assessment Data and Build Better Reporting Options</a:t>
            </a:r>
            <a:endParaRPr sz="1800"/>
          </a:p>
          <a:p>
            <a:pPr marL="457200" lvl="0" indent="-304800" rtl="0">
              <a:lnSpc>
                <a:spcPct val="115000"/>
              </a:lnSpc>
              <a:spcBef>
                <a:spcPts val="0"/>
              </a:spcBef>
              <a:spcAft>
                <a:spcPts val="0"/>
              </a:spcAft>
              <a:buSzPts val="1200"/>
              <a:buFont typeface="Times New Roman"/>
              <a:buChar char="●"/>
            </a:pPr>
            <a:r>
              <a:rPr lang="en" sz="1800"/>
              <a:t>Collecting K-3 Entry Assessment Data</a:t>
            </a:r>
            <a:endParaRPr sz="1800"/>
          </a:p>
          <a:p>
            <a:pPr marL="457200" lvl="0" indent="-304800" rtl="0">
              <a:lnSpc>
                <a:spcPct val="115000"/>
              </a:lnSpc>
              <a:spcBef>
                <a:spcPts val="0"/>
              </a:spcBef>
              <a:spcAft>
                <a:spcPts val="0"/>
              </a:spcAft>
              <a:buSzPts val="1200"/>
              <a:buFont typeface="Times New Roman"/>
              <a:buChar char="●"/>
            </a:pPr>
            <a:r>
              <a:rPr lang="en" sz="1800"/>
              <a:t>Online Sponsor Site (SPS) update forms</a:t>
            </a:r>
            <a:endParaRPr sz="1800"/>
          </a:p>
          <a:p>
            <a:pPr marL="457200" lvl="0" indent="-304800" rtl="0">
              <a:lnSpc>
                <a:spcPct val="115000"/>
              </a:lnSpc>
              <a:spcBef>
                <a:spcPts val="0"/>
              </a:spcBef>
              <a:spcAft>
                <a:spcPts val="0"/>
              </a:spcAft>
              <a:buSzPts val="1200"/>
              <a:buFont typeface="Times New Roman"/>
              <a:buChar char="●"/>
            </a:pPr>
            <a:r>
              <a:rPr lang="en" sz="1800"/>
              <a:t>eScholar and DRC Changes</a:t>
            </a:r>
            <a:endParaRPr sz="1800"/>
          </a:p>
          <a:p>
            <a:pPr marL="457200" lvl="0" indent="-304800" rtl="0">
              <a:lnSpc>
                <a:spcPct val="115000"/>
              </a:lnSpc>
              <a:spcBef>
                <a:spcPts val="0"/>
              </a:spcBef>
              <a:spcAft>
                <a:spcPts val="0"/>
              </a:spcAft>
              <a:buSzPts val="1200"/>
              <a:buFont typeface="Times New Roman"/>
              <a:buChar char="●"/>
            </a:pPr>
            <a:r>
              <a:rPr lang="en" sz="1800"/>
              <a:t>504 Accommodations</a:t>
            </a:r>
            <a:endParaRPr sz="1800"/>
          </a:p>
          <a:p>
            <a:pPr marL="0" lvl="0" indent="0" rtl="0">
              <a:lnSpc>
                <a:spcPct val="115000"/>
              </a:lnSpc>
              <a:spcBef>
                <a:spcPts val="0"/>
              </a:spcBef>
              <a:spcAft>
                <a:spcPts val="0"/>
              </a:spcAft>
              <a:buNone/>
            </a:pPr>
            <a:endParaRPr sz="1800"/>
          </a:p>
          <a:p>
            <a:pPr marL="0" lvl="0" indent="0" rtl="0">
              <a:lnSpc>
                <a:spcPct val="115000"/>
              </a:lnSpc>
              <a:spcBef>
                <a:spcPts val="0"/>
              </a:spcBef>
              <a:spcAft>
                <a:spcPts val="0"/>
              </a:spcAft>
              <a:buNone/>
            </a:pPr>
            <a:endParaRPr sz="1200">
              <a:latin typeface="Times New Roman"/>
              <a:ea typeface="Times New Roman"/>
              <a:cs typeface="Times New Roman"/>
              <a:sym typeface="Times New Roman"/>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pic>
        <p:nvPicPr>
          <p:cNvPr id="1606" name="Google Shape;1606;p280" descr="Louisiana Believes (PPT Transition Background).jpg"/>
          <p:cNvPicPr preferRelativeResize="0"/>
          <p:nvPr/>
        </p:nvPicPr>
        <p:blipFill rotWithShape="1">
          <a:blip r:embed="rId3">
            <a:alphaModFix/>
          </a:blip>
          <a:srcRect/>
          <a:stretch/>
        </p:blipFill>
        <p:spPr>
          <a:xfrm>
            <a:off x="24338" y="0"/>
            <a:ext cx="9095325" cy="5143500"/>
          </a:xfrm>
          <a:prstGeom prst="rect">
            <a:avLst/>
          </a:prstGeom>
          <a:noFill/>
          <a:ln>
            <a:noFill/>
          </a:ln>
        </p:spPr>
      </p:pic>
      <p:sp>
        <p:nvSpPr>
          <p:cNvPr id="1607" name="Google Shape;1607;p28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Support and Communication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281"/>
          <p:cNvSpPr txBox="1">
            <a:spLocks noGrp="1"/>
          </p:cNvSpPr>
          <p:nvPr>
            <p:ph type="title"/>
          </p:nvPr>
        </p:nvSpPr>
        <p:spPr>
          <a:xfrm>
            <a:off x="457200" y="1297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2018-2019 Educator Resource Guide</a:t>
            </a:r>
            <a:endParaRPr sz="2800"/>
          </a:p>
        </p:txBody>
      </p:sp>
      <p:sp>
        <p:nvSpPr>
          <p:cNvPr id="1613" name="Google Shape;1613;p281"/>
          <p:cNvSpPr txBox="1">
            <a:spLocks noGrp="1"/>
          </p:cNvSpPr>
          <p:nvPr>
            <p:ph type="body" idx="1"/>
          </p:nvPr>
        </p:nvSpPr>
        <p:spPr>
          <a:xfrm>
            <a:off x="83500" y="1022525"/>
            <a:ext cx="8931600" cy="363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700"/>
              <a:buFont typeface="Arial"/>
              <a:buNone/>
            </a:pPr>
            <a:r>
              <a:rPr lang="en" sz="1600"/>
              <a:t>Later this month, t</a:t>
            </a:r>
            <a:r>
              <a:rPr lang="en" sz="1600" b="0" i="0" u="none" strike="noStrike" cap="none">
                <a:solidFill>
                  <a:schemeClr val="dk1"/>
                </a:solidFill>
                <a:latin typeface="Calibri"/>
                <a:ea typeface="Calibri"/>
                <a:cs typeface="Calibri"/>
                <a:sym typeface="Calibri"/>
              </a:rPr>
              <a:t>he Department will release the </a:t>
            </a:r>
            <a:r>
              <a:rPr lang="en" sz="1600" b="1" i="0" strike="noStrike" cap="none"/>
              <a:t>201</a:t>
            </a:r>
            <a:r>
              <a:rPr lang="en" sz="1600" b="1"/>
              <a:t>8</a:t>
            </a:r>
            <a:r>
              <a:rPr lang="en" sz="1600" b="1" i="0" strike="noStrike" cap="none"/>
              <a:t>-201</a:t>
            </a:r>
            <a:r>
              <a:rPr lang="en" sz="1600" b="1"/>
              <a:t>9</a:t>
            </a:r>
            <a:r>
              <a:rPr lang="en" sz="1600" b="1" i="0" strike="noStrike" cap="none"/>
              <a:t> Educator Resource Guide</a:t>
            </a:r>
            <a:r>
              <a:rPr lang="en" sz="1600" b="0" i="0" strike="noStrike" cap="none">
                <a:latin typeface="Calibri"/>
                <a:ea typeface="Calibri"/>
                <a:cs typeface="Calibri"/>
                <a:sym typeface="Calibri"/>
              </a:rPr>
              <a:t> </a:t>
            </a:r>
            <a:r>
              <a:rPr lang="en" sz="1600" b="0" i="0" u="none" strike="noStrike" cap="none">
                <a:solidFill>
                  <a:schemeClr val="dk1"/>
                </a:solidFill>
                <a:latin typeface="Calibri"/>
                <a:ea typeface="Calibri"/>
                <a:cs typeface="Calibri"/>
                <a:sym typeface="Calibri"/>
              </a:rPr>
              <a:t>to provide teachers, principals and school system leaders with the tools they need the most to start the new school year. </a:t>
            </a:r>
            <a:endParaRPr sz="1600"/>
          </a:p>
          <a:p>
            <a:pPr marL="0" marR="0" lvl="0" indent="0" algn="l" rtl="0">
              <a:lnSpc>
                <a:spcPct val="100000"/>
              </a:lnSpc>
              <a:spcBef>
                <a:spcPts val="0"/>
              </a:spcBef>
              <a:spcAft>
                <a:spcPts val="0"/>
              </a:spcAft>
              <a:buClr>
                <a:schemeClr val="dk1"/>
              </a:buClr>
              <a:buSzPts val="1700"/>
              <a:buFont typeface="Arial"/>
              <a:buNone/>
            </a:pPr>
            <a:endParaRPr sz="1000"/>
          </a:p>
          <a:p>
            <a:pPr marL="0" marR="0" lvl="0" indent="0" algn="l" rtl="0">
              <a:lnSpc>
                <a:spcPct val="100000"/>
              </a:lnSpc>
              <a:spcBef>
                <a:spcPts val="0"/>
              </a:spcBef>
              <a:spcAft>
                <a:spcPts val="0"/>
              </a:spcAft>
              <a:buClr>
                <a:schemeClr val="dk1"/>
              </a:buClr>
              <a:buSzPts val="1700"/>
              <a:buFont typeface="Arial"/>
              <a:buNone/>
            </a:pPr>
            <a:r>
              <a:rPr lang="en" sz="1600" b="0" i="0" u="none" strike="noStrike" cap="none">
                <a:solidFill>
                  <a:schemeClr val="dk1"/>
                </a:solidFill>
                <a:latin typeface="Calibri"/>
                <a:ea typeface="Calibri"/>
                <a:cs typeface="Calibri"/>
                <a:sym typeface="Calibri"/>
              </a:rPr>
              <a:t>Each page of the guide (teacher, principal or school system leader) contains a list of:</a:t>
            </a:r>
            <a:endParaRPr sz="1600"/>
          </a:p>
          <a:p>
            <a:pPr marL="457200" marR="0" lvl="0" indent="-330200" algn="l" rtl="0">
              <a:lnSpc>
                <a:spcPct val="100000"/>
              </a:lnSpc>
              <a:spcBef>
                <a:spcPts val="48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meetings and events;</a:t>
            </a:r>
            <a:endParaRPr sz="1600"/>
          </a:p>
          <a:p>
            <a:pPr marL="457200" marR="0" lvl="0" indent="-330200" algn="l" rtl="0">
              <a:lnSpc>
                <a:spcPct val="100000"/>
              </a:lnSpc>
              <a:spcBef>
                <a:spcPts val="48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communication streams; and</a:t>
            </a:r>
            <a:endParaRPr sz="1600"/>
          </a:p>
          <a:p>
            <a:pPr marL="457200" marR="0" lvl="0" indent="-330200" algn="l" rtl="0">
              <a:lnSpc>
                <a:spcPct val="100000"/>
              </a:lnSpc>
              <a:spcBef>
                <a:spcPts val="48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planning, instructional, goal-setting, assessment and family engagement resources.</a:t>
            </a:r>
            <a:endParaRPr sz="1600"/>
          </a:p>
          <a:p>
            <a:pPr marL="0" lvl="0" indent="0" rtl="0">
              <a:spcBef>
                <a:spcPts val="0"/>
              </a:spcBef>
              <a:spcAft>
                <a:spcPts val="0"/>
              </a:spcAft>
              <a:buClr>
                <a:srgbClr val="000000"/>
              </a:buClr>
              <a:buSzPts val="1100"/>
              <a:buFont typeface="Arial"/>
              <a:buNone/>
            </a:pPr>
            <a:endParaRPr sz="1000"/>
          </a:p>
          <a:p>
            <a:pPr marL="0" lvl="0" indent="0" rtl="0">
              <a:spcBef>
                <a:spcPts val="0"/>
              </a:spcBef>
              <a:spcAft>
                <a:spcPts val="0"/>
              </a:spcAft>
              <a:buClr>
                <a:srgbClr val="000000"/>
              </a:buClr>
              <a:buSzPts val="1100"/>
              <a:buFont typeface="Arial"/>
              <a:buNone/>
            </a:pPr>
            <a:r>
              <a:rPr lang="en" sz="1600"/>
              <a:t>Please view the </a:t>
            </a:r>
            <a:r>
              <a:rPr lang="en" sz="1600" u="sng">
                <a:solidFill>
                  <a:schemeClr val="hlink"/>
                </a:solidFill>
                <a:hlinkClick r:id="rId3"/>
              </a:rPr>
              <a:t>2017-2018 Educator Resource Guide</a:t>
            </a:r>
            <a:r>
              <a:rPr lang="en" sz="1600"/>
              <a:t>, available in the School System Support Toolbox, for examples of the types of resources that will be included.  </a:t>
            </a:r>
            <a:endParaRPr sz="1600"/>
          </a:p>
          <a:p>
            <a:pPr marL="0" lvl="0" indent="0" rtl="0">
              <a:spcBef>
                <a:spcPts val="0"/>
              </a:spcBef>
              <a:spcAft>
                <a:spcPts val="0"/>
              </a:spcAft>
              <a:buClr>
                <a:srgbClr val="000000"/>
              </a:buClr>
              <a:buSzPts val="1100"/>
              <a:buFont typeface="Arial"/>
              <a:buNone/>
            </a:pPr>
            <a:endParaRPr sz="1000"/>
          </a:p>
          <a:p>
            <a:pPr marL="0" marR="0" lvl="0" indent="0" algn="l" rtl="0">
              <a:lnSpc>
                <a:spcPct val="100000"/>
              </a:lnSpc>
              <a:spcBef>
                <a:spcPts val="480"/>
              </a:spcBef>
              <a:spcAft>
                <a:spcPts val="0"/>
              </a:spcAft>
              <a:buClr>
                <a:schemeClr val="dk1"/>
              </a:buClr>
              <a:buSzPts val="1700"/>
              <a:buFont typeface="Arial"/>
              <a:buNone/>
            </a:pPr>
            <a:r>
              <a:rPr lang="en" sz="1600" b="1"/>
              <a:t>Once released, p</a:t>
            </a:r>
            <a:r>
              <a:rPr lang="en" sz="1600" b="1" i="0" u="none" strike="noStrike" cap="none">
                <a:solidFill>
                  <a:schemeClr val="dk1"/>
                </a:solidFill>
                <a:latin typeface="Calibri"/>
                <a:ea typeface="Calibri"/>
                <a:cs typeface="Calibri"/>
                <a:sym typeface="Calibri"/>
              </a:rPr>
              <a:t>lease review the assessment resources provided and share these resources with principals, school test coordinators and teachers. </a:t>
            </a:r>
            <a:r>
              <a:rPr lang="en" sz="1600" b="0" i="0" u="none" strike="noStrike" cap="none">
                <a:solidFill>
                  <a:schemeClr val="dk1"/>
                </a:solidFill>
                <a:latin typeface="Calibri"/>
                <a:ea typeface="Calibri"/>
                <a:cs typeface="Calibri"/>
                <a:sym typeface="Calibri"/>
              </a:rPr>
              <a:t>Updated versions will be released in the newsletter throughout August and September. </a:t>
            </a:r>
            <a:r>
              <a:rPr lang="en" sz="1600" b="1" i="0" u="none" strike="noStrike" cap="none">
                <a:solidFill>
                  <a:schemeClr val="dk1"/>
                </a:solidFill>
                <a:latin typeface="Calibri"/>
                <a:ea typeface="Calibri"/>
                <a:cs typeface="Calibri"/>
                <a:sym typeface="Calibri"/>
              </a:rPr>
              <a:t> </a:t>
            </a:r>
            <a:endParaRPr sz="160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8" name="Google Shape;1618;p282"/>
          <p:cNvSpPr txBox="1">
            <a:spLocks noGrp="1"/>
          </p:cNvSpPr>
          <p:nvPr>
            <p:ph type="title"/>
          </p:nvPr>
        </p:nvSpPr>
        <p:spPr>
          <a:xfrm>
            <a:off x="457200" y="0"/>
            <a:ext cx="8229600" cy="10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End of Year Survey</a:t>
            </a:r>
            <a:endParaRPr sz="2800" b="0" i="0" u="none" strike="noStrike" cap="none">
              <a:solidFill>
                <a:schemeClr val="dk1"/>
              </a:solidFill>
              <a:latin typeface="Calibri"/>
              <a:ea typeface="Calibri"/>
              <a:cs typeface="Calibri"/>
              <a:sym typeface="Calibri"/>
            </a:endParaRPr>
          </a:p>
        </p:txBody>
      </p:sp>
      <p:sp>
        <p:nvSpPr>
          <p:cNvPr id="1619" name="Google Shape;1619;p28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DTC and Accountability Contact </a:t>
            </a:r>
            <a:r>
              <a:rPr lang="en" sz="1800" b="0" i="0" u="sng" strike="noStrike" cap="none">
                <a:solidFill>
                  <a:schemeClr val="hlink"/>
                </a:solidFill>
                <a:latin typeface="Calibri"/>
                <a:ea typeface="Calibri"/>
                <a:cs typeface="Calibri"/>
                <a:sym typeface="Calibri"/>
                <a:hlinkClick r:id="rId3"/>
              </a:rPr>
              <a:t>End-of-Year Survey</a:t>
            </a:r>
            <a:r>
              <a:rPr lang="en" sz="1800" b="0" i="0" u="none" strike="noStrike" cap="none">
                <a:solidFill>
                  <a:schemeClr val="dk1"/>
                </a:solidFill>
                <a:latin typeface="Calibri"/>
                <a:ea typeface="Calibri"/>
                <a:cs typeface="Calibri"/>
                <a:sym typeface="Calibri"/>
              </a:rPr>
              <a:t> collects feedback from the current school year on various assessment and accountability topics.  This feedback is used to make improvements for next school year.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DTCs, Backup DTCs, Accountability Contacts, and Backup Accountability Contacts should complete the survey by July </a:t>
            </a:r>
            <a:r>
              <a:rPr lang="en" sz="1800"/>
              <a:t>2</a:t>
            </a:r>
            <a:r>
              <a:rPr lang="en" sz="1800" b="0" i="0" u="none" strike="noStrike" cap="none">
                <a:solidFill>
                  <a:schemeClr val="dk1"/>
                </a:solidFill>
                <a:latin typeface="Calibri"/>
                <a:ea typeface="Calibri"/>
                <a:cs typeface="Calibri"/>
                <a:sym typeface="Calibri"/>
              </a:rPr>
              <a:t>0, 2018. The survey will be released in the weekly newsletter.</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56"/>
          <p:cNvSpPr txBox="1">
            <a:spLocks noGrp="1"/>
          </p:cNvSpPr>
          <p:nvPr>
            <p:ph type="title"/>
          </p:nvPr>
        </p:nvSpPr>
        <p:spPr>
          <a:xfrm>
            <a:off x="0" y="0"/>
            <a:ext cx="9144000" cy="97155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2800">
                <a:solidFill>
                  <a:schemeClr val="dk1"/>
                </a:solidFill>
              </a:rPr>
              <a:t>How are LEAP 2025 Results Used?</a:t>
            </a:r>
            <a:endParaRPr sz="2800"/>
          </a:p>
        </p:txBody>
      </p:sp>
      <p:sp>
        <p:nvSpPr>
          <p:cNvPr id="729" name="Google Shape;729;p156"/>
          <p:cNvSpPr txBox="1">
            <a:spLocks noGrp="1"/>
          </p:cNvSpPr>
          <p:nvPr>
            <p:ph type="sldNum" idx="12"/>
          </p:nvPr>
        </p:nvSpPr>
        <p:spPr>
          <a:xfrm>
            <a:off x="7010400" y="4914900"/>
            <a:ext cx="2133600" cy="257175"/>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
              <a:t>12</a:t>
            </a:fld>
            <a:endParaRPr/>
          </a:p>
        </p:txBody>
      </p:sp>
      <p:sp>
        <p:nvSpPr>
          <p:cNvPr id="730" name="Google Shape;730;p156"/>
          <p:cNvSpPr txBox="1"/>
          <p:nvPr/>
        </p:nvSpPr>
        <p:spPr>
          <a:xfrm>
            <a:off x="205725" y="2389388"/>
            <a:ext cx="1881900" cy="237487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000"/>
              </a:spcAft>
              <a:buNone/>
            </a:pPr>
            <a:r>
              <a:rPr lang="en" sz="1200">
                <a:solidFill>
                  <a:schemeClr val="dk1"/>
                </a:solidFill>
                <a:latin typeface="Calibri"/>
                <a:ea typeface="Calibri"/>
                <a:cs typeface="Calibri"/>
                <a:sym typeface="Calibri"/>
              </a:rPr>
              <a:t>Families receive individual student scores through </a:t>
            </a:r>
            <a:r>
              <a:rPr lang="en" sz="1200" b="1">
                <a:solidFill>
                  <a:schemeClr val="dk1"/>
                </a:solidFill>
                <a:latin typeface="Calibri"/>
                <a:ea typeface="Calibri"/>
                <a:cs typeface="Calibri"/>
                <a:sym typeface="Calibri"/>
              </a:rPr>
              <a:t>student-specific reports</a:t>
            </a:r>
            <a:r>
              <a:rPr lang="en" sz="1200">
                <a:solidFill>
                  <a:schemeClr val="dk1"/>
                </a:solidFill>
                <a:latin typeface="Calibri"/>
                <a:ea typeface="Calibri"/>
                <a:cs typeface="Calibri"/>
                <a:sym typeface="Calibri"/>
              </a:rPr>
              <a:t> that detail academic strengths and challenges. Parents can also use </a:t>
            </a:r>
            <a:r>
              <a:rPr lang="en" sz="1200" b="1">
                <a:solidFill>
                  <a:schemeClr val="dk1"/>
                </a:solidFill>
                <a:latin typeface="Calibri"/>
                <a:ea typeface="Calibri"/>
                <a:cs typeface="Calibri"/>
                <a:sym typeface="Calibri"/>
              </a:rPr>
              <a:t>School Finder</a:t>
            </a:r>
            <a:r>
              <a:rPr lang="en" sz="1200">
                <a:solidFill>
                  <a:schemeClr val="dk1"/>
                </a:solidFill>
                <a:latin typeface="Calibri"/>
                <a:ea typeface="Calibri"/>
                <a:cs typeface="Calibri"/>
                <a:sym typeface="Calibri"/>
              </a:rPr>
              <a:t> to locate information about school and school system performance.</a:t>
            </a:r>
            <a:endParaRPr sz="1200">
              <a:solidFill>
                <a:schemeClr val="dk1"/>
              </a:solidFill>
              <a:latin typeface="Calibri"/>
              <a:ea typeface="Calibri"/>
              <a:cs typeface="Calibri"/>
              <a:sym typeface="Calibri"/>
            </a:endParaRPr>
          </a:p>
        </p:txBody>
      </p:sp>
      <p:sp>
        <p:nvSpPr>
          <p:cNvPr id="731" name="Google Shape;731;p156"/>
          <p:cNvSpPr txBox="1"/>
          <p:nvPr/>
        </p:nvSpPr>
        <p:spPr>
          <a:xfrm>
            <a:off x="2473450" y="2389463"/>
            <a:ext cx="1881900" cy="237487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000"/>
              </a:spcAft>
              <a:buNone/>
            </a:pPr>
            <a:r>
              <a:rPr lang="en" sz="1200">
                <a:solidFill>
                  <a:schemeClr val="dk1"/>
                </a:solidFill>
                <a:latin typeface="Calibri"/>
                <a:ea typeface="Calibri"/>
                <a:cs typeface="Calibri"/>
                <a:sym typeface="Calibri"/>
              </a:rPr>
              <a:t>Teachers use student performance and progress data to </a:t>
            </a:r>
            <a:r>
              <a:rPr lang="en" sz="1200" b="1">
                <a:solidFill>
                  <a:schemeClr val="dk1"/>
                </a:solidFill>
                <a:latin typeface="Calibri"/>
                <a:ea typeface="Calibri"/>
                <a:cs typeface="Calibri"/>
                <a:sym typeface="Calibri"/>
              </a:rPr>
              <a:t>identify gaps</a:t>
            </a:r>
            <a:r>
              <a:rPr lang="en" sz="1200">
                <a:solidFill>
                  <a:schemeClr val="dk1"/>
                </a:solidFill>
                <a:latin typeface="Calibri"/>
                <a:ea typeface="Calibri"/>
                <a:cs typeface="Calibri"/>
                <a:sym typeface="Calibri"/>
              </a:rPr>
              <a:t> in learning and instruction, provide </a:t>
            </a:r>
            <a:r>
              <a:rPr lang="en" sz="1200" b="1">
                <a:solidFill>
                  <a:schemeClr val="dk1"/>
                </a:solidFill>
                <a:latin typeface="Calibri"/>
                <a:ea typeface="Calibri"/>
                <a:cs typeface="Calibri"/>
                <a:sym typeface="Calibri"/>
              </a:rPr>
              <a:t>targeted interventions</a:t>
            </a:r>
            <a:r>
              <a:rPr lang="en" sz="1200">
                <a:solidFill>
                  <a:schemeClr val="dk1"/>
                </a:solidFill>
                <a:latin typeface="Calibri"/>
                <a:ea typeface="Calibri"/>
                <a:cs typeface="Calibri"/>
                <a:sym typeface="Calibri"/>
              </a:rPr>
              <a:t> to students, and </a:t>
            </a:r>
            <a:r>
              <a:rPr lang="en" sz="1200" b="1">
                <a:solidFill>
                  <a:schemeClr val="dk1"/>
                </a:solidFill>
                <a:latin typeface="Calibri"/>
                <a:ea typeface="Calibri"/>
                <a:cs typeface="Calibri"/>
                <a:sym typeface="Calibri"/>
              </a:rPr>
              <a:t>set meaningful goals</a:t>
            </a:r>
            <a:r>
              <a:rPr lang="en" sz="1200">
                <a:solidFill>
                  <a:schemeClr val="dk1"/>
                </a:solidFill>
                <a:latin typeface="Calibri"/>
                <a:ea typeface="Calibri"/>
                <a:cs typeface="Calibri"/>
                <a:sym typeface="Calibri"/>
              </a:rPr>
              <a:t> for their classrooms at the start of each school year.</a:t>
            </a:r>
            <a:endParaRPr sz="1200">
              <a:solidFill>
                <a:schemeClr val="dk1"/>
              </a:solidFill>
              <a:latin typeface="Calibri"/>
              <a:ea typeface="Calibri"/>
              <a:cs typeface="Calibri"/>
              <a:sym typeface="Calibri"/>
            </a:endParaRPr>
          </a:p>
        </p:txBody>
      </p:sp>
      <p:sp>
        <p:nvSpPr>
          <p:cNvPr id="732" name="Google Shape;732;p156"/>
          <p:cNvSpPr txBox="1"/>
          <p:nvPr/>
        </p:nvSpPr>
        <p:spPr>
          <a:xfrm>
            <a:off x="4741163" y="2389463"/>
            <a:ext cx="1881900" cy="237487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000"/>
              </a:spcAft>
              <a:buNone/>
            </a:pPr>
            <a:r>
              <a:rPr lang="en" sz="1200">
                <a:solidFill>
                  <a:schemeClr val="dk1"/>
                </a:solidFill>
                <a:latin typeface="Calibri"/>
                <a:ea typeface="Calibri"/>
                <a:cs typeface="Calibri"/>
                <a:sym typeface="Calibri"/>
              </a:rPr>
              <a:t>School and school system leaders review achievement and progress data in the </a:t>
            </a:r>
            <a:r>
              <a:rPr lang="en" sz="1200" b="1">
                <a:solidFill>
                  <a:schemeClr val="dk1"/>
                </a:solidFill>
                <a:latin typeface="Calibri"/>
                <a:ea typeface="Calibri"/>
                <a:cs typeface="Calibri"/>
                <a:sym typeface="Calibri"/>
              </a:rPr>
              <a:t>principal and superintendent secure reporting portal</a:t>
            </a:r>
            <a:r>
              <a:rPr lang="en" sz="1200">
                <a:solidFill>
                  <a:schemeClr val="dk1"/>
                </a:solidFill>
                <a:latin typeface="Calibri"/>
                <a:ea typeface="Calibri"/>
                <a:cs typeface="Calibri"/>
                <a:sym typeface="Calibri"/>
              </a:rPr>
              <a:t>, and they use the data to identify and implement strategies to support improvement in struggling schools. </a:t>
            </a:r>
            <a:endParaRPr sz="1200">
              <a:solidFill>
                <a:schemeClr val="dk1"/>
              </a:solidFill>
              <a:latin typeface="Calibri"/>
              <a:ea typeface="Calibri"/>
              <a:cs typeface="Calibri"/>
              <a:sym typeface="Calibri"/>
            </a:endParaRPr>
          </a:p>
        </p:txBody>
      </p:sp>
      <p:sp>
        <p:nvSpPr>
          <p:cNvPr id="733" name="Google Shape;733;p156"/>
          <p:cNvSpPr txBox="1"/>
          <p:nvPr/>
        </p:nvSpPr>
        <p:spPr>
          <a:xfrm>
            <a:off x="7003300" y="2389388"/>
            <a:ext cx="1881900" cy="2428425"/>
          </a:xfrm>
          <a:prstGeom prst="rect">
            <a:avLst/>
          </a:prstGeom>
          <a:noFill/>
          <a:ln>
            <a:noFill/>
          </a:ln>
        </p:spPr>
        <p:txBody>
          <a:bodyPr spcFirstLastPara="1" wrap="square" lIns="91425" tIns="91425" rIns="0" bIns="91425" anchor="t" anchorCtr="0">
            <a:noAutofit/>
          </a:bodyPr>
          <a:lstStyle/>
          <a:p>
            <a:pPr marL="0" lvl="0" indent="0" rtl="0">
              <a:spcBef>
                <a:spcPts val="0"/>
              </a:spcBef>
              <a:spcAft>
                <a:spcPts val="1000"/>
              </a:spcAft>
              <a:buNone/>
            </a:pPr>
            <a:r>
              <a:rPr lang="en" sz="1200">
                <a:solidFill>
                  <a:schemeClr val="dk1"/>
                </a:solidFill>
                <a:latin typeface="Calibri"/>
                <a:ea typeface="Calibri"/>
                <a:cs typeface="Calibri"/>
                <a:sym typeface="Calibri"/>
              </a:rPr>
              <a:t>The state uses test results as one factor in evaluating school and district performance. Struggling schools complete improvement plans as part of </a:t>
            </a:r>
            <a:r>
              <a:rPr lang="en" sz="1200" b="1">
                <a:solidFill>
                  <a:schemeClr val="dk1"/>
                </a:solidFill>
                <a:latin typeface="Calibri"/>
                <a:ea typeface="Calibri"/>
                <a:cs typeface="Calibri"/>
                <a:sym typeface="Calibri"/>
              </a:rPr>
              <a:t>Louisiana’s ESSA plan</a:t>
            </a:r>
            <a:r>
              <a:rPr lang="en" sz="1200">
                <a:solidFill>
                  <a:schemeClr val="dk1"/>
                </a:solidFill>
                <a:latin typeface="Calibri"/>
                <a:ea typeface="Calibri"/>
                <a:cs typeface="Calibri"/>
                <a:sym typeface="Calibri"/>
              </a:rPr>
              <a:t> and compete for funding to support these plans. The state also determines charter school renewal and RSD status in light of ratings. </a:t>
            </a:r>
            <a:endParaRPr sz="1200">
              <a:solidFill>
                <a:schemeClr val="dk1"/>
              </a:solidFill>
              <a:latin typeface="Calibri"/>
              <a:ea typeface="Calibri"/>
              <a:cs typeface="Calibri"/>
              <a:sym typeface="Calibri"/>
            </a:endParaRPr>
          </a:p>
        </p:txBody>
      </p:sp>
      <p:pic>
        <p:nvPicPr>
          <p:cNvPr id="734" name="Google Shape;734;p156"/>
          <p:cNvPicPr preferRelativeResize="0"/>
          <p:nvPr/>
        </p:nvPicPr>
        <p:blipFill rotWithShape="1">
          <a:blip r:embed="rId3">
            <a:alphaModFix/>
          </a:blip>
          <a:srcRect r="78397"/>
          <a:stretch/>
        </p:blipFill>
        <p:spPr>
          <a:xfrm>
            <a:off x="441415" y="1131375"/>
            <a:ext cx="1351722" cy="1305925"/>
          </a:xfrm>
          <a:prstGeom prst="rect">
            <a:avLst/>
          </a:prstGeom>
          <a:noFill/>
          <a:ln>
            <a:noFill/>
          </a:ln>
        </p:spPr>
      </p:pic>
      <p:pic>
        <p:nvPicPr>
          <p:cNvPr id="735" name="Google Shape;735;p156"/>
          <p:cNvPicPr preferRelativeResize="0"/>
          <p:nvPr/>
        </p:nvPicPr>
        <p:blipFill rotWithShape="1">
          <a:blip r:embed="rId3">
            <a:alphaModFix/>
          </a:blip>
          <a:srcRect l="76783"/>
          <a:stretch/>
        </p:blipFill>
        <p:spPr>
          <a:xfrm>
            <a:off x="7171531" y="1131375"/>
            <a:ext cx="1452672" cy="1305925"/>
          </a:xfrm>
          <a:prstGeom prst="rect">
            <a:avLst/>
          </a:prstGeom>
          <a:noFill/>
          <a:ln>
            <a:noFill/>
          </a:ln>
        </p:spPr>
      </p:pic>
      <p:pic>
        <p:nvPicPr>
          <p:cNvPr id="736" name="Google Shape;736;p156"/>
          <p:cNvPicPr preferRelativeResize="0"/>
          <p:nvPr/>
        </p:nvPicPr>
        <p:blipFill rotWithShape="1">
          <a:blip r:embed="rId3">
            <a:alphaModFix/>
          </a:blip>
          <a:srcRect l="48405" r="23540"/>
          <a:stretch/>
        </p:blipFill>
        <p:spPr>
          <a:xfrm>
            <a:off x="4777048" y="1083475"/>
            <a:ext cx="1755399" cy="1305925"/>
          </a:xfrm>
          <a:prstGeom prst="rect">
            <a:avLst/>
          </a:prstGeom>
          <a:noFill/>
          <a:ln>
            <a:noFill/>
          </a:ln>
        </p:spPr>
      </p:pic>
      <p:pic>
        <p:nvPicPr>
          <p:cNvPr id="737" name="Google Shape;737;p156"/>
          <p:cNvPicPr preferRelativeResize="0"/>
          <p:nvPr/>
        </p:nvPicPr>
        <p:blipFill rotWithShape="1">
          <a:blip r:embed="rId3">
            <a:alphaModFix/>
          </a:blip>
          <a:srcRect l="23389" r="50669"/>
          <a:stretch/>
        </p:blipFill>
        <p:spPr>
          <a:xfrm>
            <a:off x="2473449" y="1083475"/>
            <a:ext cx="1623274" cy="1305925"/>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283"/>
          <p:cNvSpPr txBox="1"/>
          <p:nvPr/>
        </p:nvSpPr>
        <p:spPr>
          <a:xfrm>
            <a:off x="0" y="-1"/>
            <a:ext cx="9144000" cy="10204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2800" b="0" i="0" u="none" strike="noStrike" cap="none">
                <a:solidFill>
                  <a:schemeClr val="dk1"/>
                </a:solidFill>
                <a:latin typeface="Calibri"/>
                <a:ea typeface="Calibri"/>
                <a:cs typeface="Calibri"/>
                <a:sym typeface="Calibri"/>
              </a:rPr>
              <a:t>DTC and Accountability Contact Update</a:t>
            </a:r>
            <a:endParaRPr sz="2800" b="0" i="0" u="none" strike="noStrike" cap="none">
              <a:solidFill>
                <a:srgbClr val="000000"/>
              </a:solidFill>
              <a:latin typeface="Calibri"/>
              <a:ea typeface="Calibri"/>
              <a:cs typeface="Calibri"/>
              <a:sym typeface="Calibri"/>
            </a:endParaRPr>
          </a:p>
        </p:txBody>
      </p:sp>
      <p:sp>
        <p:nvSpPr>
          <p:cNvPr id="1625" name="Google Shape;1625;p283"/>
          <p:cNvSpPr txBox="1"/>
          <p:nvPr/>
        </p:nvSpPr>
        <p:spPr>
          <a:xfrm>
            <a:off x="162750" y="935362"/>
            <a:ext cx="8818500" cy="377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dirty="0">
                <a:solidFill>
                  <a:schemeClr val="dk1"/>
                </a:solidFill>
                <a:latin typeface="Calibri"/>
                <a:ea typeface="Calibri"/>
                <a:cs typeface="Calibri"/>
                <a:sym typeface="Calibri"/>
              </a:rPr>
              <a:t>If during the academic year the person appointed as district test coordinator changes, the district superintendent must notify the LDOE. The notification must be in writing and must be submitted within 15 days of the change in appointment.</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 sz="1800" b="0" i="0" u="none" strike="noStrike" cap="none" dirty="0">
                <a:solidFill>
                  <a:schemeClr val="dk1"/>
                </a:solidFill>
                <a:latin typeface="Calibri"/>
                <a:ea typeface="Calibri"/>
                <a:cs typeface="Calibri"/>
                <a:sym typeface="Calibri"/>
              </a:rPr>
              <a:t>Due to the secure nature of the data accessed by accountability contacts and district test coordinators, changes have been made to the submission process for any updates to DTC and accountability contacts: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dirty="0">
                <a:solidFill>
                  <a:srgbClr val="000000"/>
                </a:solidFill>
                <a:latin typeface="Calibri"/>
                <a:ea typeface="Calibri"/>
                <a:cs typeface="Calibri"/>
                <a:sym typeface="Calibri"/>
              </a:rPr>
              <a:t>Superintendent signature now required</a:t>
            </a:r>
            <a:endParaRPr sz="14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dirty="0">
                <a:solidFill>
                  <a:srgbClr val="000000"/>
                </a:solidFill>
                <a:latin typeface="Calibri"/>
                <a:ea typeface="Calibri"/>
                <a:cs typeface="Calibri"/>
                <a:sym typeface="Calibri"/>
              </a:rPr>
              <a:t>The </a:t>
            </a:r>
            <a:r>
              <a:rPr lang="en" sz="1800" b="1" i="0" u="sng" strike="noStrike" cap="none" dirty="0">
                <a:solidFill>
                  <a:schemeClr val="hlink"/>
                </a:solidFill>
                <a:latin typeface="Calibri"/>
                <a:ea typeface="Calibri"/>
                <a:cs typeface="Calibri"/>
                <a:sym typeface="Calibri"/>
                <a:hlinkClick r:id="rId3"/>
              </a:rPr>
              <a:t>DTC and Accountability Contact Update Form</a:t>
            </a:r>
            <a:r>
              <a:rPr lang="en" sz="1800" b="1" i="0" u="none" strike="noStrike" cap="none" dirty="0">
                <a:solidFill>
                  <a:srgbClr val="000000"/>
                </a:solidFill>
                <a:latin typeface="Calibri"/>
                <a:ea typeface="Calibri"/>
                <a:cs typeface="Calibri"/>
                <a:sym typeface="Calibri"/>
              </a:rPr>
              <a:t> must be submitted from the superintendent’s district email account.</a:t>
            </a:r>
            <a:endParaRPr sz="1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800" b="0" i="0" u="none" strike="noStrike" cap="none" dirty="0">
                <a:solidFill>
                  <a:srgbClr val="000000"/>
                </a:solidFill>
                <a:latin typeface="Calibri"/>
                <a:ea typeface="Calibri"/>
                <a:cs typeface="Calibri"/>
                <a:sym typeface="Calibri"/>
              </a:rPr>
              <a:t>The revised DTC and Accountability Contact Update Form is located </a:t>
            </a:r>
            <a:r>
              <a:rPr lang="en" sz="1800" b="0" i="0" u="none" strike="noStrike" cap="none" dirty="0">
                <a:solidFill>
                  <a:schemeClr val="dk1"/>
                </a:solidFill>
                <a:latin typeface="Calibri"/>
                <a:ea typeface="Calibri"/>
                <a:cs typeface="Calibri"/>
                <a:sym typeface="Calibri"/>
              </a:rPr>
              <a:t>under the Resources + Forms section </a:t>
            </a:r>
            <a:r>
              <a:rPr lang="en" sz="1800" b="0" i="0" u="none" strike="noStrike" cap="none" dirty="0">
                <a:solidFill>
                  <a:srgbClr val="000000"/>
                </a:solidFill>
                <a:latin typeface="Calibri"/>
                <a:ea typeface="Calibri"/>
                <a:cs typeface="Calibri"/>
                <a:sym typeface="Calibri"/>
              </a:rPr>
              <a:t>in the </a:t>
            </a:r>
            <a:r>
              <a:rPr lang="en" sz="1800" b="0" i="0" u="sng" strike="noStrike" cap="none" dirty="0">
                <a:solidFill>
                  <a:schemeClr val="hlink"/>
                </a:solidFill>
                <a:latin typeface="Calibri"/>
                <a:ea typeface="Calibri"/>
                <a:cs typeface="Calibri"/>
                <a:sym typeface="Calibri"/>
              </a:rPr>
              <a:t>A</a:t>
            </a:r>
            <a:r>
              <a:rPr lang="en" sz="1800" b="0" i="0" u="sng" strike="noStrike" cap="none" dirty="0">
                <a:solidFill>
                  <a:schemeClr val="hlink"/>
                </a:solidFill>
                <a:latin typeface="Calibri"/>
                <a:ea typeface="Calibri"/>
                <a:cs typeface="Calibri"/>
                <a:sym typeface="Calibri"/>
                <a:hlinkClick r:id="rId4"/>
              </a:rPr>
              <a:t>ssessment Library</a:t>
            </a:r>
            <a:r>
              <a:rPr lang="en"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28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Assessments Customer Service</a:t>
            </a:r>
            <a:endParaRPr sz="2800" b="0" i="0" u="none" strike="noStrike" cap="none">
              <a:solidFill>
                <a:srgbClr val="333333"/>
              </a:solidFill>
              <a:latin typeface="Calibri"/>
              <a:ea typeface="Calibri"/>
              <a:cs typeface="Calibri"/>
              <a:sym typeface="Calibri"/>
            </a:endParaRPr>
          </a:p>
        </p:txBody>
      </p:sp>
      <p:sp>
        <p:nvSpPr>
          <p:cNvPr id="1631" name="Google Shape;1631;p284"/>
          <p:cNvSpPr txBox="1">
            <a:spLocks noGrp="1"/>
          </p:cNvSpPr>
          <p:nvPr>
            <p:ph type="body" idx="1"/>
          </p:nvPr>
        </p:nvSpPr>
        <p:spPr>
          <a:xfrm>
            <a:off x="152400" y="2160517"/>
            <a:ext cx="5621219" cy="1559615"/>
          </a:xfrm>
          <a:prstGeom prst="rect">
            <a:avLst/>
          </a:prstGeom>
          <a:noFill/>
          <a:ln>
            <a:noFill/>
          </a:ln>
        </p:spPr>
        <p:txBody>
          <a:bodyPr spcFirstLastPara="1" wrap="square" lIns="91425" tIns="91425" rIns="91425" bIns="91425" anchor="t" anchorCtr="0">
            <a:noAutofit/>
          </a:bodyPr>
          <a:lstStyle/>
          <a:p>
            <a:pPr marL="52388"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Assessments Customer Service Contact Information has been posted to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  This provides all customer service contact information for all assessments.</a:t>
            </a:r>
            <a:endParaRPr sz="1800" b="0" i="0" u="none" strike="noStrike" cap="none">
              <a:solidFill>
                <a:schemeClr val="dk1"/>
              </a:solidFill>
              <a:latin typeface="Calibri"/>
              <a:ea typeface="Calibri"/>
              <a:cs typeface="Calibri"/>
              <a:sym typeface="Calibri"/>
            </a:endParaRPr>
          </a:p>
        </p:txBody>
      </p:sp>
      <p:pic>
        <p:nvPicPr>
          <p:cNvPr id="1632" name="Google Shape;1632;p284"/>
          <p:cNvPicPr preferRelativeResize="0"/>
          <p:nvPr/>
        </p:nvPicPr>
        <p:blipFill rotWithShape="1">
          <a:blip r:embed="rId4">
            <a:alphaModFix/>
          </a:blip>
          <a:srcRect/>
          <a:stretch/>
        </p:blipFill>
        <p:spPr>
          <a:xfrm>
            <a:off x="5926019" y="971550"/>
            <a:ext cx="3065581" cy="3937551"/>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8" name="Google Shape;1638;p285"/>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District Support</a:t>
            </a:r>
            <a:endParaRPr sz="2800" b="0" i="0" u="none" strike="noStrike" cap="none">
              <a:solidFill>
                <a:srgbClr val="333333"/>
              </a:solidFill>
              <a:latin typeface="Calibri"/>
              <a:ea typeface="Calibri"/>
              <a:cs typeface="Calibri"/>
              <a:sym typeface="Calibri"/>
            </a:endParaRPr>
          </a:p>
        </p:txBody>
      </p:sp>
      <p:sp>
        <p:nvSpPr>
          <p:cNvPr id="1639" name="Google Shape;1639;p285"/>
          <p:cNvSpPr txBox="1"/>
          <p:nvPr/>
        </p:nvSpPr>
        <p:spPr>
          <a:xfrm>
            <a:off x="92764" y="1049756"/>
            <a:ext cx="8945219" cy="386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The Assessment team offers multiple avenues of support to districts, schools, and teachers seeking information or assistance about assessment administration and accountability.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 sz="1600" b="1" i="0" u="none" strike="noStrike" cap="none">
                <a:solidFill>
                  <a:schemeClr val="dk1"/>
                </a:solidFill>
                <a:latin typeface="Calibri"/>
                <a:ea typeface="Calibri"/>
                <a:cs typeface="Calibri"/>
                <a:sym typeface="Calibri"/>
              </a:rPr>
              <a:t>Weekly Newsletters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Assessment and accountability information and deadlines are released each week in the district newsletter.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Weekly Assessment &amp; Accountability Calls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chemeClr val="dk1"/>
                </a:solidFill>
                <a:latin typeface="Calibri"/>
                <a:ea typeface="Calibri"/>
                <a:cs typeface="Calibri"/>
                <a:sym typeface="Calibri"/>
              </a:rPr>
              <a:t>Each Tuesday at 1:00 PM these webinars are held to provide training, updates, and important information to DTCs and Accountability Contacts.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Assessment Library and Accountability 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The </a:t>
            </a:r>
            <a:r>
              <a:rPr lang="en" sz="1600" b="0" i="0" u="sng" strike="noStrike" cap="none">
                <a:solidFill>
                  <a:schemeClr val="hlink"/>
                </a:solidFill>
                <a:latin typeface="Calibri"/>
                <a:ea typeface="Calibri"/>
                <a:cs typeface="Calibri"/>
                <a:sym typeface="Calibri"/>
                <a:hlinkClick r:id="rId3"/>
              </a:rPr>
              <a:t>Assessment Library</a:t>
            </a:r>
            <a:r>
              <a:rPr lang="en" sz="1600" b="0" i="0" u="none" strike="noStrike" cap="none">
                <a:solidFill>
                  <a:srgbClr val="000000"/>
                </a:solidFill>
                <a:latin typeface="Calibri"/>
                <a:ea typeface="Calibri"/>
                <a:cs typeface="Calibri"/>
                <a:sym typeface="Calibri"/>
              </a:rPr>
              <a:t> contains resources for DTCs including the Assessment Schedule and the Assessment and Accountability Month-by-Month Checklist. The </a:t>
            </a:r>
            <a:r>
              <a:rPr lang="en" sz="1600" b="0" i="0" u="sng" strike="noStrike" cap="none">
                <a:solidFill>
                  <a:schemeClr val="hlink"/>
                </a:solidFill>
                <a:latin typeface="Calibri"/>
                <a:ea typeface="Calibri"/>
                <a:cs typeface="Calibri"/>
                <a:sym typeface="Calibri"/>
                <a:hlinkClick r:id="rId4"/>
              </a:rPr>
              <a:t>Accountability Library</a:t>
            </a:r>
            <a:r>
              <a:rPr lang="en" sz="1600" b="0" i="0" u="none" strike="noStrike" cap="none">
                <a:solidFill>
                  <a:srgbClr val="000000"/>
                </a:solidFill>
                <a:latin typeface="Calibri"/>
                <a:ea typeface="Calibri"/>
                <a:cs typeface="Calibri"/>
                <a:sym typeface="Calibri"/>
              </a:rPr>
              <a:t> contains resources for accountability contacts including the School Performance Score (SPS) calculators as well as information on data certification and federal accountability.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1" indent="-63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28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District Support</a:t>
            </a:r>
            <a:endParaRPr sz="2800" b="0" i="0" u="none" strike="noStrike" cap="none">
              <a:solidFill>
                <a:srgbClr val="333333"/>
              </a:solidFill>
              <a:latin typeface="Calibri"/>
              <a:ea typeface="Calibri"/>
              <a:cs typeface="Calibri"/>
              <a:sym typeface="Calibri"/>
            </a:endParaRPr>
          </a:p>
        </p:txBody>
      </p:sp>
      <p:sp>
        <p:nvSpPr>
          <p:cNvPr id="1645" name="Google Shape;1645;p286"/>
          <p:cNvSpPr txBox="1">
            <a:spLocks noGrp="1"/>
          </p:cNvSpPr>
          <p:nvPr>
            <p:ph type="body" idx="1"/>
          </p:nvPr>
        </p:nvSpPr>
        <p:spPr>
          <a:xfrm>
            <a:off x="152400" y="97170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600" b="1" i="0" u="none" strike="noStrike" cap="none">
                <a:solidFill>
                  <a:schemeClr val="dk1"/>
                </a:solidFill>
                <a:latin typeface="Calibri"/>
                <a:ea typeface="Calibri"/>
                <a:cs typeface="Calibri"/>
                <a:sym typeface="Calibri"/>
              </a:rPr>
              <a:t>Monthly Educational Technology Calls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r>
              <a:rPr lang="en" sz="1600" b="0" i="0" u="none" strike="noStrike" cap="none">
                <a:solidFill>
                  <a:schemeClr val="dk1"/>
                </a:solidFill>
                <a:latin typeface="Calibri"/>
                <a:ea typeface="Calibri"/>
                <a:cs typeface="Calibri"/>
                <a:sym typeface="Calibri"/>
              </a:rPr>
              <a:t>Each month a webinar is held for district technology personnel to provide training, updates, and important information related to technology readiness and digital literacy.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assessment and accountability questions and/or concerns to </a:t>
            </a:r>
            <a:r>
              <a:rPr lang="en" sz="1600" b="0" i="0" u="sng" strike="noStrike" cap="none">
                <a:solidFill>
                  <a:schemeClr val="hlink"/>
                </a:solidFill>
                <a:latin typeface="Calibri"/>
                <a:ea typeface="Calibri"/>
                <a:cs typeface="Calibri"/>
                <a:sym typeface="Calibri"/>
                <a:hlinkClick r:id="rId3"/>
              </a:rPr>
              <a:t>assessment@la.gov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 Hotline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For immediate assistance regarding assessment and accountability, district-level staff may call the Assessment Hotline at 1-844-268-7320.</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EdTech@</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technology readiness questions and/or concerns to </a:t>
            </a:r>
            <a:r>
              <a:rPr lang="en" sz="1600" b="0" i="0" u="sng" strike="noStrike" cap="none">
                <a:solidFill>
                  <a:schemeClr val="hlink"/>
                </a:solidFill>
                <a:latin typeface="Calibri"/>
                <a:ea typeface="Calibri"/>
                <a:cs typeface="Calibri"/>
                <a:sym typeface="Calibri"/>
                <a:hlinkClick r:id="rId4"/>
              </a:rPr>
              <a:t>edtech@la.gov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287"/>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solidFill>
                  <a:schemeClr val="dk1"/>
                </a:solidFill>
              </a:rPr>
              <a:t>Assessment &amp; Accountability Calls</a:t>
            </a:r>
            <a:endParaRPr sz="2800"/>
          </a:p>
        </p:txBody>
      </p:sp>
      <p:sp>
        <p:nvSpPr>
          <p:cNvPr id="1651" name="Google Shape;1651;p287"/>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a:t>The Assessment and Accountability Calls have a new webinar link for 2018-2019. </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solidFill>
                  <a:srgbClr val="000000"/>
                </a:solidFill>
              </a:rPr>
              <a:t>Webinar Link:  ldoe.zoom.us</a:t>
            </a:r>
            <a:endParaRPr sz="1800">
              <a:solidFill>
                <a:srgbClr val="000000"/>
              </a:solidFill>
            </a:endParaRPr>
          </a:p>
          <a:p>
            <a:pPr marL="0" lvl="0" indent="0" rtl="0">
              <a:spcBef>
                <a:spcPts val="0"/>
              </a:spcBef>
              <a:spcAft>
                <a:spcPts val="0"/>
              </a:spcAft>
              <a:buClr>
                <a:schemeClr val="dk1"/>
              </a:buClr>
              <a:buSzPts val="1100"/>
              <a:buFont typeface="Arial"/>
              <a:buNone/>
            </a:pPr>
            <a:r>
              <a:rPr lang="en" sz="1800">
                <a:solidFill>
                  <a:srgbClr val="000000"/>
                </a:solidFill>
              </a:rPr>
              <a:t>Webinar Phone Number: 1 (669) 900-6833 </a:t>
            </a:r>
            <a:endParaRPr sz="1800">
              <a:solidFill>
                <a:srgbClr val="000000"/>
              </a:solidFill>
            </a:endParaRPr>
          </a:p>
          <a:p>
            <a:pPr marL="0" lvl="0" indent="0" rtl="0">
              <a:spcBef>
                <a:spcPts val="0"/>
              </a:spcBef>
              <a:spcAft>
                <a:spcPts val="0"/>
              </a:spcAft>
              <a:buNone/>
            </a:pPr>
            <a:r>
              <a:rPr lang="en" sz="1800">
                <a:solidFill>
                  <a:srgbClr val="000000"/>
                </a:solidFill>
              </a:rPr>
              <a:t>Meeting ID#: 393 463 942</a:t>
            </a:r>
            <a:endParaRPr sz="1800">
              <a:solidFill>
                <a:srgbClr val="000000"/>
              </a:solidFill>
            </a:endParaRPr>
          </a:p>
          <a:p>
            <a:pPr marL="0" lvl="0" indent="0" rtl="0">
              <a:spcBef>
                <a:spcPts val="0"/>
              </a:spcBef>
              <a:spcAft>
                <a:spcPts val="0"/>
              </a:spcAft>
              <a:buClr>
                <a:schemeClr val="dk1"/>
              </a:buClr>
              <a:buSzPts val="1100"/>
              <a:buFont typeface="Arial"/>
              <a:buNone/>
            </a:pPr>
            <a:endParaRPr sz="1800">
              <a:solidFill>
                <a:srgbClr val="000000"/>
              </a:solidFill>
            </a:endParaRPr>
          </a:p>
          <a:p>
            <a:pPr marL="0" lvl="0" indent="0" rtl="0">
              <a:spcBef>
                <a:spcPts val="0"/>
              </a:spcBef>
              <a:spcAft>
                <a:spcPts val="0"/>
              </a:spcAft>
              <a:buNone/>
            </a:pPr>
            <a:r>
              <a:rPr lang="en" sz="1800"/>
              <a:t>The Zoom link above is the LDOE homepage for all webinars. Participants can enter a webinar’s meeting ID from this page. </a:t>
            </a:r>
            <a:endParaRPr sz="180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pic>
        <p:nvPicPr>
          <p:cNvPr id="1656" name="Google Shape;1656;p28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657" name="Google Shape;1657;p28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aphicFrame>
        <p:nvGraphicFramePr>
          <p:cNvPr id="1662" name="Google Shape;1662;p289"/>
          <p:cNvGraphicFramePr/>
          <p:nvPr>
            <p:extLst>
              <p:ext uri="{D42A27DB-BD31-4B8C-83A1-F6EECF244321}">
                <p14:modId xmlns:p14="http://schemas.microsoft.com/office/powerpoint/2010/main" val="2969834619"/>
              </p:ext>
            </p:extLst>
          </p:nvPr>
        </p:nvGraphicFramePr>
        <p:xfrm>
          <a:off x="643962" y="1098465"/>
          <a:ext cx="8268026" cy="2629080"/>
        </p:xfrm>
        <a:graphic>
          <a:graphicData uri="http://schemas.openxmlformats.org/drawingml/2006/table">
            <a:tbl>
              <a:tblPr firstRow="1" bandRow="1">
                <a:noFill/>
                <a:tableStyleId>{38EC396B-7505-4B4F-B0C4-B20A0A3070CE}</a:tableStyleId>
              </a:tblPr>
              <a:tblGrid>
                <a:gridCol w="2631501"/>
                <a:gridCol w="5636525"/>
              </a:tblGrid>
              <a:tr h="116475">
                <a:tc>
                  <a:txBody>
                    <a:bodyPr/>
                    <a:lstStyle/>
                    <a:p>
                      <a:pPr marL="0" marR="0" lvl="0" indent="0" algn="l" rtl="0">
                        <a:lnSpc>
                          <a:spcPct val="100000"/>
                        </a:lnSpc>
                        <a:spcBef>
                          <a:spcPts val="0"/>
                        </a:spcBef>
                        <a:spcAft>
                          <a:spcPts val="0"/>
                        </a:spcAft>
                        <a:buClr>
                          <a:schemeClr val="lt1"/>
                        </a:buClr>
                        <a:buSzPts val="1400"/>
                        <a:buFont typeface="Calibri"/>
                        <a:buNone/>
                      </a:pPr>
                      <a:r>
                        <a:rPr lang="en" sz="1200" u="none" strike="noStrike" cap="none" dirty="0"/>
                        <a:t>Key Dates</a:t>
                      </a:r>
                      <a:endParaRPr sz="1200"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alibri"/>
                        <a:buNone/>
                      </a:pPr>
                      <a:r>
                        <a:rPr lang="en" sz="1200" u="none" strike="noStrike" cap="none"/>
                        <a:t>Action</a:t>
                      </a:r>
                      <a:endParaRPr sz="12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Clr>
                          <a:srgbClr val="000000"/>
                        </a:buClr>
                        <a:buSzPts val="1800"/>
                        <a:buFont typeface="Arial"/>
                        <a:buNone/>
                      </a:pPr>
                      <a:r>
                        <a:rPr lang="en" sz="1200" b="1" u="none" strike="noStrike" cap="none" dirty="0"/>
                        <a:t>July </a:t>
                      </a:r>
                      <a:r>
                        <a:rPr lang="en" sz="1200" b="1" dirty="0"/>
                        <a:t>2</a:t>
                      </a:r>
                      <a:r>
                        <a:rPr lang="en" sz="1200" b="1" u="none" strike="noStrike" cap="none" dirty="0"/>
                        <a:t>0</a:t>
                      </a:r>
                      <a:endParaRPr sz="1200" b="1"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200" u="none" strike="noStrike" cap="none"/>
                        <a:t>Deadline to complete </a:t>
                      </a:r>
                      <a:r>
                        <a:rPr lang="en" sz="1200" u="sng" strike="noStrike" cap="none">
                          <a:solidFill>
                            <a:schemeClr val="hlink"/>
                          </a:solidFill>
                          <a:hlinkClick r:id="rId3"/>
                        </a:rPr>
                        <a:t>End of Year Survey</a:t>
                      </a:r>
                      <a:endParaRPr sz="12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Clr>
                          <a:srgbClr val="000000"/>
                        </a:buClr>
                        <a:buSzPts val="1800"/>
                        <a:buFont typeface="Arial"/>
                        <a:buNone/>
                      </a:pPr>
                      <a:r>
                        <a:rPr lang="en" sz="1200" b="1" u="none" strike="noStrike" cap="none" dirty="0"/>
                        <a:t>July </a:t>
                      </a:r>
                      <a:r>
                        <a:rPr lang="en" sz="1200" b="1" dirty="0"/>
                        <a:t>23</a:t>
                      </a:r>
                      <a:endParaRPr sz="1200" b="1"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200" dirty="0"/>
                        <a:t>ELPS test setup opens in TIDE; Review all ELPS administration documents</a:t>
                      </a:r>
                      <a:endParaRPr sz="1200" u="none" strike="noStrike" cap="none"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Clr>
                          <a:schemeClr val="dk1"/>
                        </a:buClr>
                        <a:buSzPts val="1100"/>
                        <a:buFont typeface="Arial"/>
                        <a:buNone/>
                      </a:pPr>
                      <a:r>
                        <a:rPr lang="en" sz="1200" b="1" dirty="0"/>
                        <a:t>July 31</a:t>
                      </a:r>
                      <a:endParaRPr sz="1200" b="1"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Clr>
                          <a:schemeClr val="dk1"/>
                        </a:buClr>
                        <a:buSzPts val="1800"/>
                        <a:buFont typeface="Arial"/>
                        <a:buNone/>
                      </a:pPr>
                      <a:r>
                        <a:rPr lang="en" sz="1200"/>
                        <a:t>Ensure that the AIR Secure Browser has been installed on all devices that will be used for ELPS testing</a:t>
                      </a:r>
                      <a:endParaRPr sz="12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200" b="1"/>
                        <a:t>August 1</a:t>
                      </a:r>
                      <a:endParaRPr sz="12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200" dirty="0"/>
                        <a:t>ELPS and Diagnostic windows open</a:t>
                      </a:r>
                      <a:endParaRPr sz="12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200" b="1" dirty="0"/>
                        <a:t>August 7 at 1:00 (public/charter DTCs)</a:t>
                      </a:r>
                      <a:endParaRPr sz="1200" b="1" dirty="0"/>
                    </a:p>
                    <a:p>
                      <a:pPr marL="0" lvl="0" indent="0" rtl="0">
                        <a:spcBef>
                          <a:spcPts val="0"/>
                        </a:spcBef>
                        <a:spcAft>
                          <a:spcPts val="0"/>
                        </a:spcAft>
                        <a:buNone/>
                      </a:pPr>
                      <a:r>
                        <a:rPr lang="en" sz="1200" b="1" dirty="0"/>
                        <a:t>August 7 at 2:00 (nonpublic DTCs)</a:t>
                      </a:r>
                      <a:endParaRPr sz="1200" b="1" dirty="0"/>
                    </a:p>
                  </a:txBody>
                  <a:tcPr marL="91450" marR="91450" marT="34300" marB="34300" anchor="ctr">
                    <a:lnL w="12700"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Clr>
                          <a:schemeClr val="dk1"/>
                        </a:buClr>
                        <a:buSzPts val="1800"/>
                        <a:buFont typeface="Arial"/>
                        <a:buNone/>
                      </a:pPr>
                      <a:r>
                        <a:rPr lang="en" sz="1200" u="sng" dirty="0">
                          <a:solidFill>
                            <a:schemeClr val="hlink"/>
                          </a:solidFill>
                          <a:hlinkClick r:id="rId4"/>
                        </a:rPr>
                        <a:t>Assessment and Accountability Monthly Call</a:t>
                      </a:r>
                      <a:endParaRPr sz="1200" dirty="0"/>
                    </a:p>
                  </a:txBody>
                  <a:tcPr marL="91450" marR="91450" marT="34300" marB="34300" anchor="ctr">
                    <a:lnL w="9525"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200" b="1"/>
                        <a:t>August 13</a:t>
                      </a:r>
                      <a:endParaRPr sz="12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200" dirty="0"/>
                        <a:t>Deadline to receive void appeal request</a:t>
                      </a:r>
                      <a:endParaRPr sz="12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200" b="1"/>
                        <a:t>August 14 at 1:00</a:t>
                      </a:r>
                      <a:endParaRPr sz="12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200" u="sng" dirty="0">
                          <a:solidFill>
                            <a:schemeClr val="hlink"/>
                          </a:solidFill>
                          <a:hlinkClick r:id="rId4"/>
                        </a:rPr>
                        <a:t>Office Hours</a:t>
                      </a:r>
                      <a:r>
                        <a:rPr lang="en" sz="1200" dirty="0"/>
                        <a:t> resumes</a:t>
                      </a:r>
                      <a:endParaRPr sz="12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200" b="1"/>
                        <a:t>August 31</a:t>
                      </a:r>
                      <a:endParaRPr sz="12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200" dirty="0"/>
                        <a:t>Deadline to submit test security plans for review</a:t>
                      </a:r>
                      <a:endParaRPr sz="12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663" name="Google Shape;1663;p289"/>
          <p:cNvSpPr txBox="1"/>
          <p:nvPr/>
        </p:nvSpPr>
        <p:spPr>
          <a:xfrm>
            <a:off x="0" y="285750"/>
            <a:ext cx="9144000" cy="6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57"/>
          <p:cNvSpPr txBox="1">
            <a:spLocks noGrp="1"/>
          </p:cNvSpPr>
          <p:nvPr>
            <p:ph type="title"/>
          </p:nvPr>
        </p:nvSpPr>
        <p:spPr>
          <a:xfrm>
            <a:off x="0" y="0"/>
            <a:ext cx="9144000" cy="971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2800">
                <a:solidFill>
                  <a:schemeClr val="dk1"/>
                </a:solidFill>
              </a:rPr>
              <a:t>Next Step: Analyzing Annual Student Progress </a:t>
            </a:r>
            <a:endParaRPr sz="2800"/>
          </a:p>
        </p:txBody>
      </p:sp>
      <p:sp>
        <p:nvSpPr>
          <p:cNvPr id="743" name="Google Shape;743;p157"/>
          <p:cNvSpPr txBox="1">
            <a:spLocks noGrp="1"/>
          </p:cNvSpPr>
          <p:nvPr>
            <p:ph type="body" idx="1"/>
          </p:nvPr>
        </p:nvSpPr>
        <p:spPr>
          <a:xfrm>
            <a:off x="152400" y="1090781"/>
            <a:ext cx="8839200" cy="3652500"/>
          </a:xfrm>
          <a:prstGeom prst="rect">
            <a:avLst/>
          </a:prstGeom>
        </p:spPr>
        <p:txBody>
          <a:bodyPr spcFirstLastPara="1" wrap="square" lIns="91425" tIns="45700" rIns="91425" bIns="45700" anchor="t" anchorCtr="0">
            <a:noAutofit/>
          </a:bodyPr>
          <a:lstStyle/>
          <a:p>
            <a:pPr marL="0" lvl="0" indent="0" rtl="0">
              <a:spcBef>
                <a:spcPts val="640"/>
              </a:spcBef>
              <a:spcAft>
                <a:spcPts val="0"/>
              </a:spcAft>
              <a:buNone/>
            </a:pPr>
            <a:r>
              <a:rPr lang="en" sz="1800" b="1"/>
              <a:t>Release of Student Progress Results</a:t>
            </a:r>
            <a:endParaRPr sz="1800" b="1"/>
          </a:p>
          <a:p>
            <a:pPr marL="0" lvl="0" indent="0" rtl="0">
              <a:spcBef>
                <a:spcPts val="640"/>
              </a:spcBef>
              <a:spcAft>
                <a:spcPts val="0"/>
              </a:spcAft>
              <a:buNone/>
            </a:pPr>
            <a:endParaRPr sz="1800" b="1"/>
          </a:p>
          <a:p>
            <a:pPr marL="457200" lvl="0" indent="-342900" rtl="0">
              <a:spcBef>
                <a:spcPts val="640"/>
              </a:spcBef>
              <a:spcAft>
                <a:spcPts val="0"/>
              </a:spcAft>
              <a:buSzPts val="1800"/>
              <a:buChar char="•"/>
            </a:pPr>
            <a:r>
              <a:rPr lang="en" sz="1800"/>
              <a:t>Student progress results at the classroom, school, and school system levels will be released in August to provide educators and administrators with information on the extent to which students make progress toward content mastery, and how well they progressed relative to their peers, during the 2017-2018 school year.</a:t>
            </a:r>
            <a:endParaRPr sz="1800"/>
          </a:p>
          <a:p>
            <a:pPr marL="0" lvl="0" indent="0" rtl="0">
              <a:spcBef>
                <a:spcPts val="640"/>
              </a:spcBef>
              <a:spcAft>
                <a:spcPts val="0"/>
              </a:spcAft>
              <a:buNone/>
            </a:pPr>
            <a:endParaRPr sz="1800"/>
          </a:p>
          <a:p>
            <a:pPr marL="457200" lvl="0" indent="-342900" rtl="0">
              <a:spcBef>
                <a:spcPts val="640"/>
              </a:spcBef>
              <a:spcAft>
                <a:spcPts val="0"/>
              </a:spcAft>
              <a:buSzPts val="1800"/>
              <a:buChar char="•"/>
            </a:pPr>
            <a:r>
              <a:rPr lang="en" sz="1800"/>
              <a:t>Both school leaders and Teacher Leaders were provided with support during the 2018 Teacher Leader Summit on how to use these data to impact instruction. Additional support will be provided at the September Teacher Leader Collaborations. </a:t>
            </a:r>
            <a:endParaRPr sz="1800"/>
          </a:p>
          <a:p>
            <a:pPr marL="0" lvl="0" indent="0" rtl="0">
              <a:spcBef>
                <a:spcPts val="640"/>
              </a:spcBef>
              <a:spcAft>
                <a:spcPts val="0"/>
              </a:spcAft>
              <a:buNone/>
            </a:pPr>
            <a:endParaRPr sz="1800"/>
          </a:p>
          <a:p>
            <a:pPr marL="0" lvl="0" indent="0" rtl="0">
              <a:spcBef>
                <a:spcPts val="640"/>
              </a:spcBef>
              <a:spcAft>
                <a:spcPts val="0"/>
              </a:spcAft>
              <a:buNone/>
            </a:pPr>
            <a:endParaRPr sz="1800"/>
          </a:p>
        </p:txBody>
      </p:sp>
      <p:sp>
        <p:nvSpPr>
          <p:cNvPr id="744" name="Google Shape;744;p157"/>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58"/>
          <p:cNvSpPr txBox="1">
            <a:spLocks noGrp="1"/>
          </p:cNvSpPr>
          <p:nvPr>
            <p:ph type="title"/>
          </p:nvPr>
        </p:nvSpPr>
        <p:spPr>
          <a:xfrm>
            <a:off x="0" y="0"/>
            <a:ext cx="9144000" cy="971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2800">
                <a:solidFill>
                  <a:schemeClr val="dk1"/>
                </a:solidFill>
              </a:rPr>
              <a:t>Next Step: Reporting on Overall School Performance</a:t>
            </a:r>
            <a:endParaRPr sz="2800"/>
          </a:p>
        </p:txBody>
      </p:sp>
      <p:sp>
        <p:nvSpPr>
          <p:cNvPr id="750" name="Google Shape;750;p158"/>
          <p:cNvSpPr txBox="1">
            <a:spLocks noGrp="1"/>
          </p:cNvSpPr>
          <p:nvPr>
            <p:ph type="body" idx="1"/>
          </p:nvPr>
        </p:nvSpPr>
        <p:spPr>
          <a:xfrm>
            <a:off x="152400" y="1033631"/>
            <a:ext cx="8839200" cy="3652500"/>
          </a:xfrm>
          <a:prstGeom prst="rect">
            <a:avLst/>
          </a:prstGeom>
        </p:spPr>
        <p:txBody>
          <a:bodyPr spcFirstLastPara="1" wrap="square" lIns="91425" tIns="45700" rIns="91425" bIns="45700" anchor="t" anchorCtr="0">
            <a:noAutofit/>
          </a:bodyPr>
          <a:lstStyle/>
          <a:p>
            <a:pPr marL="0" lvl="0" indent="0" rtl="0">
              <a:spcBef>
                <a:spcPts val="640"/>
              </a:spcBef>
              <a:spcAft>
                <a:spcPts val="0"/>
              </a:spcAft>
              <a:buNone/>
            </a:pPr>
            <a:r>
              <a:rPr lang="en" sz="1800" b="1"/>
              <a:t>Release of 2018 School Performance Scores</a:t>
            </a:r>
            <a:endParaRPr sz="1800" b="1"/>
          </a:p>
          <a:p>
            <a:pPr marL="457200" lvl="0" indent="-342900" rtl="0">
              <a:spcBef>
                <a:spcPts val="640"/>
              </a:spcBef>
              <a:spcAft>
                <a:spcPts val="0"/>
              </a:spcAft>
              <a:buSzPts val="1800"/>
              <a:buChar char="•"/>
            </a:pPr>
            <a:r>
              <a:rPr lang="en" sz="1800"/>
              <a:t>This fall, as part of Louisiana’s ESSA plan, schools will also receive a score and letter grade equivalent for both student performance and student progress, in addition to a comprehensive grade and score. </a:t>
            </a: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r>
              <a:rPr lang="en" sz="1800"/>
              <a:t> </a:t>
            </a:r>
            <a:endParaRPr sz="1800"/>
          </a:p>
          <a:p>
            <a:pPr marL="0" lvl="0" indent="0" rtl="0">
              <a:spcBef>
                <a:spcPts val="640"/>
              </a:spcBef>
              <a:spcAft>
                <a:spcPts val="0"/>
              </a:spcAft>
              <a:buNone/>
            </a:pPr>
            <a:endParaRPr sz="1800"/>
          </a:p>
        </p:txBody>
      </p:sp>
      <p:pic>
        <p:nvPicPr>
          <p:cNvPr id="751" name="Google Shape;751;p158"/>
          <p:cNvPicPr preferRelativeResize="0"/>
          <p:nvPr/>
        </p:nvPicPr>
        <p:blipFill>
          <a:blip r:embed="rId3">
            <a:alphaModFix/>
          </a:blip>
          <a:stretch>
            <a:fillRect/>
          </a:stretch>
        </p:blipFill>
        <p:spPr>
          <a:xfrm>
            <a:off x="232625" y="2457481"/>
            <a:ext cx="8839198" cy="2078231"/>
          </a:xfrm>
          <a:prstGeom prst="rect">
            <a:avLst/>
          </a:prstGeom>
          <a:noFill/>
          <a:ln>
            <a:noFill/>
          </a:ln>
        </p:spPr>
      </p:pic>
      <p:sp>
        <p:nvSpPr>
          <p:cNvPr id="752" name="Google Shape;752;p158"/>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59"/>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Growth To Mastery: Targets for 2019</a:t>
            </a:r>
            <a:endParaRPr sz="3000"/>
          </a:p>
        </p:txBody>
      </p:sp>
      <p:sp>
        <p:nvSpPr>
          <p:cNvPr id="758" name="Google Shape;758;p159"/>
          <p:cNvSpPr txBox="1">
            <a:spLocks noGrp="1"/>
          </p:cNvSpPr>
          <p:nvPr>
            <p:ph type="body" idx="1"/>
          </p:nvPr>
        </p:nvSpPr>
        <p:spPr>
          <a:xfrm>
            <a:off x="0" y="1063500"/>
            <a:ext cx="9204000" cy="3950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a:t>The department will provide two files to schools and systems related to student growth and the School Performance Score Progress Index.</a:t>
            </a:r>
            <a:endParaRPr sz="1600"/>
          </a:p>
          <a:p>
            <a:pPr marL="0" lvl="0" indent="0">
              <a:spcBef>
                <a:spcPts val="0"/>
              </a:spcBef>
              <a:spcAft>
                <a:spcPts val="0"/>
              </a:spcAft>
              <a:buNone/>
            </a:pPr>
            <a:endParaRPr sz="1600"/>
          </a:p>
          <a:p>
            <a:pPr marL="0" lvl="0" indent="0" rtl="0">
              <a:spcBef>
                <a:spcPts val="0"/>
              </a:spcBef>
              <a:spcAft>
                <a:spcPts val="0"/>
              </a:spcAft>
              <a:buNone/>
            </a:pPr>
            <a:r>
              <a:rPr lang="en" sz="1600"/>
              <a:t>The new K8 </a:t>
            </a:r>
            <a:r>
              <a:rPr lang="en" sz="1600" i="1"/>
              <a:t>2018-2019 Growth to Mastery Student Rosters</a:t>
            </a:r>
            <a:r>
              <a:rPr lang="en" sz="1600"/>
              <a:t> were shared in DRC eDIRECT to facilitate planning for the upcoming academic year.  These files provide the annual target scale score that students will need to earn in 2019.  The files will be updated with new site codes after the October 1, 2018 enrollment period closes.  Progress points fact sheets for both K8 and high schools can be found in the </a:t>
            </a:r>
            <a:r>
              <a:rPr lang="en" sz="1600" u="sng">
                <a:solidFill>
                  <a:schemeClr val="hlink"/>
                </a:solidFill>
                <a:hlinkClick r:id="rId3"/>
              </a:rPr>
              <a:t>Accountability Library</a:t>
            </a:r>
            <a:r>
              <a:rPr lang="en" sz="1600"/>
              <a:t>.</a:t>
            </a:r>
            <a:endParaRPr sz="1600"/>
          </a:p>
          <a:p>
            <a:pPr marL="0" lvl="0" indent="0" rtl="0">
              <a:spcBef>
                <a:spcPts val="0"/>
              </a:spcBef>
              <a:spcAft>
                <a:spcPts val="0"/>
              </a:spcAft>
              <a:buNone/>
            </a:pPr>
            <a:endParaRPr sz="1600"/>
          </a:p>
          <a:p>
            <a:pPr marL="0" lvl="0" indent="0" rtl="0">
              <a:spcBef>
                <a:spcPts val="0"/>
              </a:spcBef>
              <a:spcAft>
                <a:spcPts val="0"/>
              </a:spcAft>
              <a:buNone/>
            </a:pPr>
            <a:endParaRPr sz="1600"/>
          </a:p>
          <a:p>
            <a:pPr marL="0" lvl="0" indent="0" rtl="0">
              <a:spcBef>
                <a:spcPts val="0"/>
              </a:spcBef>
              <a:spcAft>
                <a:spcPts val="0"/>
              </a:spcAft>
              <a:buNone/>
            </a:pPr>
            <a:endParaRPr sz="1600"/>
          </a:p>
        </p:txBody>
      </p:sp>
      <p:pic>
        <p:nvPicPr>
          <p:cNvPr id="759" name="Google Shape;759;p159"/>
          <p:cNvPicPr preferRelativeResize="0"/>
          <p:nvPr/>
        </p:nvPicPr>
        <p:blipFill>
          <a:blip r:embed="rId4">
            <a:alphaModFix/>
          </a:blip>
          <a:stretch>
            <a:fillRect/>
          </a:stretch>
        </p:blipFill>
        <p:spPr>
          <a:xfrm>
            <a:off x="165325" y="3280525"/>
            <a:ext cx="8813350" cy="912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60"/>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Growth to Mastery: Progress Index Results for SPS</a:t>
            </a:r>
            <a:endParaRPr sz="3000"/>
          </a:p>
        </p:txBody>
      </p:sp>
      <p:sp>
        <p:nvSpPr>
          <p:cNvPr id="765" name="Google Shape;765;p160"/>
          <p:cNvSpPr txBox="1">
            <a:spLocks noGrp="1"/>
          </p:cNvSpPr>
          <p:nvPr>
            <p:ph type="body" idx="1"/>
          </p:nvPr>
        </p:nvSpPr>
        <p:spPr>
          <a:xfrm>
            <a:off x="457200" y="1107275"/>
            <a:ext cx="8229600" cy="3394500"/>
          </a:xfrm>
          <a:prstGeom prst="rect">
            <a:avLst/>
          </a:prstGeom>
        </p:spPr>
        <p:txBody>
          <a:bodyPr spcFirstLastPara="1" wrap="square" lIns="91425" tIns="91425" rIns="91425" bIns="91425" anchor="t" anchorCtr="0">
            <a:noAutofit/>
          </a:bodyPr>
          <a:lstStyle/>
          <a:p>
            <a:pPr marL="457200" lvl="0" indent="-342900" rtl="0">
              <a:spcBef>
                <a:spcPts val="640"/>
              </a:spcBef>
              <a:spcAft>
                <a:spcPts val="0"/>
              </a:spcAft>
              <a:buSzPts val="1800"/>
              <a:buFont typeface="Calibri"/>
              <a:buAutoNum type="arabicParenR"/>
            </a:pPr>
            <a:r>
              <a:rPr lang="en" sz="1800" dirty="0"/>
              <a:t>In August, the </a:t>
            </a:r>
            <a:r>
              <a:rPr lang="en" sz="1800" i="1" dirty="0"/>
              <a:t>2017-2018</a:t>
            </a:r>
            <a:r>
              <a:rPr lang="en" sz="1800" dirty="0"/>
              <a:t> </a:t>
            </a:r>
            <a:r>
              <a:rPr lang="en" sz="1800" i="1" dirty="0"/>
              <a:t>Progress Index Points Rosters</a:t>
            </a:r>
            <a:r>
              <a:rPr lang="en" sz="1800" dirty="0"/>
              <a:t> will be provided in the La Data Review System.  These files provide the final results from Step 1 and 2, including the number of points that are awarded to schools in the SPS for the growth of each eligible student from 2017 to  2018.</a:t>
            </a:r>
            <a:endParaRPr sz="1800" dirty="0"/>
          </a:p>
          <a:p>
            <a:pPr marL="914400" lvl="1" indent="-342900" rtl="0">
              <a:spcBef>
                <a:spcPts val="0"/>
              </a:spcBef>
              <a:spcAft>
                <a:spcPts val="0"/>
              </a:spcAft>
              <a:buSzPts val="1800"/>
              <a:buFont typeface="Calibri"/>
              <a:buAutoNum type="alphaLcParenR"/>
            </a:pPr>
            <a:r>
              <a:rPr lang="en" sz="1800" dirty="0"/>
              <a:t>For K-8 schools, two years of data will be used to calculate the progress index.  The points awarded to schools for each student’s growth from 2016 to 2017 are available on a growth index roster in the secure portal.</a:t>
            </a:r>
            <a:endParaRPr sz="1800" dirty="0"/>
          </a:p>
          <a:p>
            <a:pPr marL="914400" lvl="1" indent="-342900" rtl="0">
              <a:spcBef>
                <a:spcPts val="0"/>
              </a:spcBef>
              <a:spcAft>
                <a:spcPts val="0"/>
              </a:spcAft>
              <a:buSzPts val="1800"/>
              <a:buFont typeface="Calibri"/>
              <a:buAutoNum type="alphaLcParenR"/>
            </a:pPr>
            <a:r>
              <a:rPr lang="en" sz="1800" dirty="0"/>
              <a:t>For high schools, the progress index will be calculated with the growth data from one year (2017 to 2018).  Beginning in 2018-2019, the high school index will include two years of growth data.</a:t>
            </a:r>
            <a:endParaRPr sz="1800" dirty="0"/>
          </a:p>
          <a:p>
            <a:pPr marL="0" lvl="0" indent="0">
              <a:spcBef>
                <a:spcPts val="640"/>
              </a:spcBef>
              <a:spcAft>
                <a:spcPts val="0"/>
              </a:spcAft>
              <a:buNone/>
            </a:pPr>
            <a:r>
              <a:rPr lang="en" sz="1800" dirty="0"/>
              <a:t>2) The department will report the growth of schools and systems to the public in a release planned for August. </a:t>
            </a:r>
            <a:endParaRP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61"/>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August Data Certification</a:t>
            </a:r>
            <a:endParaRPr sz="3000"/>
          </a:p>
        </p:txBody>
      </p:sp>
      <p:sp>
        <p:nvSpPr>
          <p:cNvPr id="771" name="Google Shape;771;p161"/>
          <p:cNvSpPr txBox="1">
            <a:spLocks noGrp="1"/>
          </p:cNvSpPr>
          <p:nvPr>
            <p:ph type="body" idx="1"/>
          </p:nvPr>
        </p:nvSpPr>
        <p:spPr>
          <a:xfrm>
            <a:off x="0" y="843900"/>
            <a:ext cx="9240300" cy="3899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Each year, the department provides an opportunity for schools and systems to review the data used in the school performance score.  In early August, review will begin for the following indices using the La Data Review online System that has been used in past years.</a:t>
            </a:r>
            <a:endParaRPr sz="1800"/>
          </a:p>
          <a:p>
            <a:pPr marL="457200" lvl="0" indent="-342900" rtl="0">
              <a:spcBef>
                <a:spcPts val="640"/>
              </a:spcBef>
              <a:spcAft>
                <a:spcPts val="0"/>
              </a:spcAft>
              <a:buSzPts val="1800"/>
              <a:buChar char="•"/>
            </a:pPr>
            <a:r>
              <a:rPr lang="en" sz="1800"/>
              <a:t>ACT/WorkKeys</a:t>
            </a:r>
            <a:endParaRPr sz="1800"/>
          </a:p>
          <a:p>
            <a:pPr marL="457200" lvl="0" indent="-342900" rtl="0">
              <a:spcBef>
                <a:spcPts val="0"/>
              </a:spcBef>
              <a:spcAft>
                <a:spcPts val="0"/>
              </a:spcAft>
              <a:buSzPts val="1800"/>
              <a:buChar char="•"/>
            </a:pPr>
            <a:r>
              <a:rPr lang="en" sz="1800"/>
              <a:t>Dropout/Credit Accumulation Index (DCAI)</a:t>
            </a:r>
            <a:endParaRPr sz="1800"/>
          </a:p>
          <a:p>
            <a:pPr marL="457200" lvl="0" indent="-342900" rtl="0">
              <a:spcBef>
                <a:spcPts val="0"/>
              </a:spcBef>
              <a:spcAft>
                <a:spcPts val="0"/>
              </a:spcAft>
              <a:buSzPts val="1800"/>
              <a:buChar char="•"/>
            </a:pPr>
            <a:r>
              <a:rPr lang="en" sz="1800"/>
              <a:t>Assessment</a:t>
            </a:r>
            <a:endParaRPr sz="1800"/>
          </a:p>
          <a:p>
            <a:pPr marL="457200" lvl="0" indent="-342900" rtl="0">
              <a:spcBef>
                <a:spcPts val="0"/>
              </a:spcBef>
              <a:spcAft>
                <a:spcPts val="0"/>
              </a:spcAft>
              <a:buSzPts val="1800"/>
              <a:buChar char="•"/>
            </a:pPr>
            <a:r>
              <a:rPr lang="en" sz="1800"/>
              <a:t>The final results of the progress points index will be posted as a downloadable file.  </a:t>
            </a:r>
            <a:endParaRPr sz="1800"/>
          </a:p>
          <a:p>
            <a:pPr marL="0" lvl="0" indent="0" rtl="0">
              <a:spcBef>
                <a:spcPts val="640"/>
              </a:spcBef>
              <a:spcAft>
                <a:spcPts val="0"/>
              </a:spcAft>
              <a:buNone/>
            </a:pPr>
            <a:r>
              <a:rPr lang="en" sz="1800"/>
              <a:t>A detailed PowerPoint will be provided to each accountability contact in early August, which provides instructions on how to access the system and manage data certification. </a:t>
            </a:r>
            <a:r>
              <a:rPr lang="en" sz="1800" b="1"/>
              <a:t>It is very important that the LDOE have the most current contact information for accountability staff. </a:t>
            </a:r>
            <a:r>
              <a:rPr lang="en" sz="1800"/>
              <a:t> Accountability contacts will receive emails with secure login information and resources to assist with the process. </a:t>
            </a:r>
            <a:endParaRPr sz="1800"/>
          </a:p>
          <a:p>
            <a:pPr marL="0" lvl="0" indent="0">
              <a:spcBef>
                <a:spcPts val="640"/>
              </a:spcBef>
              <a:spcAft>
                <a:spcPts val="0"/>
              </a:spcAft>
              <a:buNone/>
            </a:pP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62"/>
          <p:cNvSpPr txBox="1"/>
          <p:nvPr/>
        </p:nvSpPr>
        <p:spPr>
          <a:xfrm>
            <a:off x="0" y="0"/>
            <a:ext cx="9144000" cy="100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latin typeface="Calibri"/>
                <a:ea typeface="Calibri"/>
                <a:cs typeface="Calibri"/>
                <a:sym typeface="Calibri"/>
              </a:rPr>
              <a:t>WorkKeys Policy Updates</a:t>
            </a:r>
            <a:endParaRPr/>
          </a:p>
        </p:txBody>
      </p:sp>
      <p:sp>
        <p:nvSpPr>
          <p:cNvPr id="777" name="Google Shape;777;p162"/>
          <p:cNvSpPr txBox="1"/>
          <p:nvPr/>
        </p:nvSpPr>
        <p:spPr>
          <a:xfrm>
            <a:off x="138300" y="949275"/>
            <a:ext cx="8867400" cy="3836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u="sng">
                <a:solidFill>
                  <a:srgbClr val="3D9BBA"/>
                </a:solidFill>
                <a:latin typeface="Calibri"/>
                <a:ea typeface="Calibri"/>
                <a:cs typeface="Calibri"/>
                <a:sym typeface="Calibri"/>
                <a:hlinkClick r:id="rId3"/>
              </a:rPr>
              <a:t>Bulletin 118</a:t>
            </a:r>
            <a:r>
              <a:rPr lang="en" sz="1800">
                <a:solidFill>
                  <a:srgbClr val="212121"/>
                </a:solidFill>
                <a:latin typeface="Calibri"/>
                <a:ea typeface="Calibri"/>
                <a:cs typeface="Calibri"/>
                <a:sym typeface="Calibri"/>
              </a:rPr>
              <a:t> has been updated to include the policy below and is effective beginning in 2018-2019.</a:t>
            </a:r>
            <a:endParaRPr sz="1800">
              <a:solidFill>
                <a:srgbClr val="212121"/>
              </a:solidFill>
              <a:latin typeface="Calibri"/>
              <a:ea typeface="Calibri"/>
              <a:cs typeface="Calibri"/>
              <a:sym typeface="Calibri"/>
            </a:endParaRPr>
          </a:p>
          <a:p>
            <a:pPr marL="457200" lvl="0" indent="-342900" rtl="0">
              <a:lnSpc>
                <a:spcPct val="100000"/>
              </a:lnSpc>
              <a:spcBef>
                <a:spcPts val="0"/>
              </a:spcBef>
              <a:spcAft>
                <a:spcPts val="0"/>
              </a:spcAft>
              <a:buClr>
                <a:srgbClr val="212121"/>
              </a:buClr>
              <a:buSzPts val="1800"/>
              <a:buFont typeface="Calibri"/>
              <a:buChar char="●"/>
            </a:pPr>
            <a:r>
              <a:rPr lang="en" sz="1800">
                <a:solidFill>
                  <a:srgbClr val="212121"/>
                </a:solidFill>
                <a:latin typeface="Calibri"/>
                <a:ea typeface="Calibri"/>
                <a:cs typeface="Calibri"/>
                <a:sym typeface="Calibri"/>
              </a:rPr>
              <a:t>Students shall be subject to a 30-day wait period before retesting on WorkKeys assessments, during which time LEAs shall provide remediation.</a:t>
            </a:r>
            <a:endParaRPr sz="1800">
              <a:solidFill>
                <a:srgbClr val="212121"/>
              </a:solidFill>
              <a:latin typeface="Calibri"/>
              <a:ea typeface="Calibri"/>
              <a:cs typeface="Calibri"/>
              <a:sym typeface="Calibri"/>
            </a:endParaRPr>
          </a:p>
          <a:p>
            <a:pPr marL="0" lvl="0" indent="0" rtl="0">
              <a:spcBef>
                <a:spcPts val="0"/>
              </a:spcBef>
              <a:spcAft>
                <a:spcPts val="0"/>
              </a:spcAft>
              <a:buNone/>
            </a:pPr>
            <a:r>
              <a:rPr lang="en" sz="1800">
                <a:solidFill>
                  <a:schemeClr val="dk1"/>
                </a:solidFill>
                <a:latin typeface="Calibri"/>
                <a:ea typeface="Calibri"/>
                <a:cs typeface="Calibri"/>
                <a:sym typeface="Calibri"/>
              </a:rPr>
              <a:t>Earlier this month, schools and school systems were provided an opportunity to sign and return a new </a:t>
            </a:r>
            <a:r>
              <a:rPr lang="en" sz="1800" u="sng">
                <a:solidFill>
                  <a:schemeClr val="hlink"/>
                </a:solidFill>
                <a:latin typeface="Calibri"/>
                <a:ea typeface="Calibri"/>
                <a:cs typeface="Calibri"/>
                <a:sym typeface="Calibri"/>
                <a:hlinkClick r:id="rId4"/>
              </a:rPr>
              <a:t>addendum to the ACT data sharing agreement</a:t>
            </a:r>
            <a:r>
              <a:rPr lang="en" sz="1800">
                <a:solidFill>
                  <a:schemeClr val="dk1"/>
                </a:solidFill>
                <a:latin typeface="Calibri"/>
                <a:ea typeface="Calibri"/>
                <a:cs typeface="Calibri"/>
                <a:sym typeface="Calibri"/>
              </a:rPr>
              <a:t>.  For systems who returned the addendum by the due date: </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ACT will report the scores from non-LDOE WorkKeys realms directly to the LDOE.</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The number of individual WorkKeys submissions that will need to be sent in during ACT data certification will be greatly reduced.</a:t>
            </a:r>
            <a:endParaRPr sz="1800">
              <a:solidFill>
                <a:schemeClr val="dk1"/>
              </a:solidFill>
              <a:latin typeface="Calibri"/>
              <a:ea typeface="Calibri"/>
              <a:cs typeface="Calibri"/>
              <a:sym typeface="Calibri"/>
            </a:endParaRPr>
          </a:p>
          <a:p>
            <a:pPr marL="0" lvl="0" indent="0" rtl="0">
              <a:spcBef>
                <a:spcPts val="0"/>
              </a:spcBef>
              <a:spcAft>
                <a:spcPts val="0"/>
              </a:spcAft>
              <a:buNone/>
            </a:pPr>
            <a:r>
              <a:rPr lang="en" sz="1800">
                <a:solidFill>
                  <a:schemeClr val="dk1"/>
                </a:solidFill>
                <a:latin typeface="Calibri"/>
                <a:ea typeface="Calibri"/>
                <a:cs typeface="Calibri"/>
                <a:sym typeface="Calibri"/>
              </a:rPr>
              <a:t>For school systems that did not return the addendum, the department will </a:t>
            </a:r>
            <a:r>
              <a:rPr lang="en" sz="1800" b="1">
                <a:solidFill>
                  <a:schemeClr val="dk1"/>
                </a:solidFill>
                <a:latin typeface="Calibri"/>
                <a:ea typeface="Calibri"/>
                <a:cs typeface="Calibri"/>
                <a:sym typeface="Calibri"/>
              </a:rPr>
              <a:t>not </a:t>
            </a:r>
            <a:r>
              <a:rPr lang="en" sz="1800">
                <a:solidFill>
                  <a:schemeClr val="dk1"/>
                </a:solidFill>
                <a:latin typeface="Calibri"/>
                <a:ea typeface="Calibri"/>
                <a:cs typeface="Calibri"/>
                <a:sym typeface="Calibri"/>
              </a:rPr>
              <a:t>have access to scores or certificates that were earned in a non-LDOE realm, and any updates to a student record will require individual documentation during ACT data certification.</a:t>
            </a:r>
            <a:endParaRPr sz="1800">
              <a:solidFill>
                <a:schemeClr val="dk1"/>
              </a:solidFill>
              <a:latin typeface="Calibri"/>
              <a:ea typeface="Calibri"/>
              <a:cs typeface="Calibri"/>
              <a:sym typeface="Calibri"/>
            </a:endParaRPr>
          </a:p>
          <a:p>
            <a:pPr marL="0" lvl="0" indent="0" rtl="0">
              <a:spcBef>
                <a:spcPts val="0"/>
              </a:spcBef>
              <a:spcAft>
                <a:spcPts val="0"/>
              </a:spcAft>
              <a:buNone/>
            </a:pPr>
            <a:endParaRPr sz="1800">
              <a:solidFill>
                <a:schemeClr val="dk1"/>
              </a:solidFill>
              <a:latin typeface="Calibri"/>
              <a:ea typeface="Calibri"/>
              <a:cs typeface="Calibri"/>
              <a:sym typeface="Calibri"/>
            </a:endParaRPr>
          </a:p>
          <a:p>
            <a:pPr marL="0" lvl="0" indent="0" rtl="0">
              <a:lnSpc>
                <a:spcPct val="120000"/>
              </a:lnSpc>
              <a:spcBef>
                <a:spcPts val="1000"/>
              </a:spcBef>
              <a:spcAft>
                <a:spcPts val="0"/>
              </a:spcAft>
              <a:buNone/>
            </a:pPr>
            <a:endParaRPr sz="1600">
              <a:solidFill>
                <a:srgbClr val="212121"/>
              </a:solidFill>
              <a:latin typeface="Calibri"/>
              <a:ea typeface="Calibri"/>
              <a:cs typeface="Calibri"/>
              <a:sym typeface="Calibri"/>
            </a:endParaRPr>
          </a:p>
          <a:p>
            <a:pPr marL="0" lvl="0" indent="0" rtl="0">
              <a:lnSpc>
                <a:spcPct val="120000"/>
              </a:lnSpc>
              <a:spcBef>
                <a:spcPts val="500"/>
              </a:spcBef>
              <a:spcAft>
                <a:spcPts val="0"/>
              </a:spcAft>
              <a:buNone/>
            </a:pPr>
            <a:endParaRPr sz="1600">
              <a:solidFill>
                <a:srgbClr val="212121"/>
              </a:solidFill>
              <a:latin typeface="Calibri"/>
              <a:ea typeface="Calibri"/>
              <a:cs typeface="Calibri"/>
              <a:sym typeface="Calibri"/>
            </a:endParaRPr>
          </a:p>
          <a:p>
            <a:pPr marL="0" lvl="0" indent="0" rtl="0">
              <a:lnSpc>
                <a:spcPct val="120000"/>
              </a:lnSpc>
              <a:spcBef>
                <a:spcPts val="500"/>
              </a:spcBef>
              <a:spcAft>
                <a:spcPts val="0"/>
              </a:spcAft>
              <a:buNone/>
            </a:pPr>
            <a:endParaRPr sz="1600">
              <a:solidFill>
                <a:srgbClr val="212121"/>
              </a:solidFill>
              <a:latin typeface="Calibri"/>
              <a:ea typeface="Calibri"/>
              <a:cs typeface="Calibri"/>
              <a:sym typeface="Calibri"/>
            </a:endParaRPr>
          </a:p>
          <a:p>
            <a:pPr marL="0" lvl="0" indent="0" rtl="0">
              <a:lnSpc>
                <a:spcPct val="120000"/>
              </a:lnSpc>
              <a:spcBef>
                <a:spcPts val="500"/>
              </a:spcBef>
              <a:spcAft>
                <a:spcPts val="0"/>
              </a:spcAft>
              <a:buNone/>
            </a:pPr>
            <a:endParaRPr sz="1600">
              <a:solidFill>
                <a:srgbClr val="212121"/>
              </a:solidFill>
              <a:latin typeface="Calibri"/>
              <a:ea typeface="Calibri"/>
              <a:cs typeface="Calibri"/>
              <a:sym typeface="Calibri"/>
            </a:endParaRPr>
          </a:p>
          <a:p>
            <a:pPr marL="0" lvl="0" indent="0" rtl="0">
              <a:lnSpc>
                <a:spcPct val="115000"/>
              </a:lnSpc>
              <a:spcBef>
                <a:spcPts val="0"/>
              </a:spcBef>
              <a:spcAft>
                <a:spcPts val="0"/>
              </a:spcAft>
              <a:buNone/>
            </a:pPr>
            <a:endParaRPr sz="1600">
              <a:solidFill>
                <a:srgbClr val="212121"/>
              </a:solidFill>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63"/>
          <p:cNvSpPr txBox="1"/>
          <p:nvPr/>
        </p:nvSpPr>
        <p:spPr>
          <a:xfrm>
            <a:off x="0" y="1982450"/>
            <a:ext cx="9063600" cy="1682700"/>
          </a:xfrm>
          <a:prstGeom prst="rect">
            <a:avLst/>
          </a:prstGeom>
          <a:noFill/>
          <a:ln>
            <a:noFill/>
          </a:ln>
        </p:spPr>
        <p:txBody>
          <a:bodyPr spcFirstLastPara="1" wrap="square" lIns="91425" tIns="91425" rIns="91425" bIns="91425" anchor="ctr" anchorCtr="0">
            <a:noAutofit/>
          </a:bodyPr>
          <a:lstStyle/>
          <a:p>
            <a:pPr marL="0" lvl="0" indent="0" rtl="0">
              <a:spcBef>
                <a:spcPts val="500"/>
              </a:spcBef>
              <a:spcAft>
                <a:spcPts val="0"/>
              </a:spcAft>
              <a:buNone/>
            </a:pPr>
            <a:r>
              <a:rPr lang="en" sz="1800">
                <a:solidFill>
                  <a:srgbClr val="212121"/>
                </a:solidFill>
                <a:latin typeface="Calibri"/>
                <a:ea typeface="Calibri"/>
                <a:cs typeface="Calibri"/>
                <a:sym typeface="Calibri"/>
              </a:rPr>
              <a:t>Bulletin 118 policy requires </a:t>
            </a:r>
            <a:r>
              <a:rPr lang="en" sz="1800">
                <a:solidFill>
                  <a:schemeClr val="dk1"/>
                </a:solidFill>
                <a:latin typeface="Calibri"/>
                <a:ea typeface="Calibri"/>
                <a:cs typeface="Calibri"/>
                <a:sym typeface="Calibri"/>
              </a:rPr>
              <a:t>schools and school systems to administer all assessments according to the testing schedule dates approved by SBESE.</a:t>
            </a:r>
            <a:endParaRPr sz="1800">
              <a:solidFill>
                <a:schemeClr val="dk1"/>
              </a:solidFill>
              <a:latin typeface="Calibri"/>
              <a:ea typeface="Calibri"/>
              <a:cs typeface="Calibri"/>
              <a:sym typeface="Calibri"/>
            </a:endParaRPr>
          </a:p>
          <a:p>
            <a:pPr marL="0" lvl="0" indent="0" rtl="0">
              <a:spcBef>
                <a:spcPts val="500"/>
              </a:spcBef>
              <a:spcAft>
                <a:spcPts val="0"/>
              </a:spcAft>
              <a:buNone/>
            </a:pP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In 2018-2019, WorkKeys assessments must be administered in the windows listed below regardless of the realm used to test students.</a:t>
            </a:r>
            <a:endParaRPr sz="1800">
              <a:solidFill>
                <a:schemeClr val="dk1"/>
              </a:solidFill>
              <a:latin typeface="Calibri"/>
              <a:ea typeface="Calibri"/>
              <a:cs typeface="Calibri"/>
              <a:sym typeface="Calibri"/>
            </a:endParaRPr>
          </a:p>
          <a:p>
            <a:pPr marL="914400" lvl="1"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October 1, 2018 - April 12, 2019 (CBT)</a:t>
            </a:r>
            <a:endParaRPr sz="1800">
              <a:solidFill>
                <a:schemeClr val="dk1"/>
              </a:solidFill>
              <a:latin typeface="Calibri"/>
              <a:ea typeface="Calibri"/>
              <a:cs typeface="Calibri"/>
              <a:sym typeface="Calibri"/>
            </a:endParaRPr>
          </a:p>
          <a:p>
            <a:pPr marL="914400" lvl="1"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October 1-12, 2018 (PBT for fall accommodated paper tests)</a:t>
            </a:r>
            <a:endParaRPr sz="1800">
              <a:solidFill>
                <a:schemeClr val="dk1"/>
              </a:solidFill>
              <a:latin typeface="Calibri"/>
              <a:ea typeface="Calibri"/>
              <a:cs typeface="Calibri"/>
              <a:sym typeface="Calibri"/>
            </a:endParaRPr>
          </a:p>
          <a:p>
            <a:pPr marL="914400" lvl="1"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March 13-27, 2019 (PBT for spring accommodated paper tests)</a:t>
            </a:r>
            <a:endParaRPr sz="1800">
              <a:solidFill>
                <a:schemeClr val="dk1"/>
              </a:solidFill>
              <a:latin typeface="Calibri"/>
              <a:ea typeface="Calibri"/>
              <a:cs typeface="Calibri"/>
              <a:sym typeface="Calibri"/>
            </a:endParaRPr>
          </a:p>
          <a:p>
            <a:pPr marL="0" lvl="0" indent="0" rtl="0">
              <a:spcBef>
                <a:spcPts val="600"/>
              </a:spcBef>
              <a:spcAft>
                <a:spcPts val="0"/>
              </a:spcAft>
              <a:buNone/>
            </a:pPr>
            <a:endParaRPr sz="1800">
              <a:solidFill>
                <a:schemeClr val="dk1"/>
              </a:solidFill>
              <a:latin typeface="Calibri"/>
              <a:ea typeface="Calibri"/>
              <a:cs typeface="Calibri"/>
              <a:sym typeface="Calibri"/>
            </a:endParaRPr>
          </a:p>
          <a:p>
            <a:pPr marL="457200" lvl="0" indent="-342900" rtl="0">
              <a:spcBef>
                <a:spcPts val="6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The official testing dates for all state assessments can be found on the </a:t>
            </a:r>
            <a:r>
              <a:rPr lang="en" sz="1800" u="sng">
                <a:solidFill>
                  <a:schemeClr val="hlink"/>
                </a:solidFill>
                <a:latin typeface="Calibri"/>
                <a:ea typeface="Calibri"/>
                <a:cs typeface="Calibri"/>
                <a:sym typeface="Calibri"/>
                <a:hlinkClick r:id="rId3"/>
              </a:rPr>
              <a:t>2018-2019 Assessment Calendar</a:t>
            </a:r>
            <a:r>
              <a:rPr lang="en"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783" name="Google Shape;783;p163"/>
          <p:cNvSpPr txBox="1"/>
          <p:nvPr/>
        </p:nvSpPr>
        <p:spPr>
          <a:xfrm>
            <a:off x="0" y="0"/>
            <a:ext cx="9144000" cy="10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latin typeface="Calibri"/>
                <a:ea typeface="Calibri"/>
                <a:cs typeface="Calibri"/>
                <a:sym typeface="Calibri"/>
              </a:rPr>
              <a:t>State Assessment Policy Reminder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138"/>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2800" b="0" i="0" u="none" strike="noStrike" cap="none">
                <a:solidFill>
                  <a:srgbClr val="333333"/>
                </a:solidFill>
                <a:latin typeface="Calibri"/>
                <a:ea typeface="Calibri"/>
                <a:cs typeface="Calibri"/>
                <a:sym typeface="Calibri"/>
              </a:rPr>
              <a:t>Agenda</a:t>
            </a:r>
            <a:endParaRPr sz="2800"/>
          </a:p>
        </p:txBody>
      </p:sp>
      <p:sp>
        <p:nvSpPr>
          <p:cNvPr id="591" name="Google Shape;591;p138"/>
          <p:cNvSpPr txBox="1">
            <a:spLocks noGrp="1"/>
          </p:cNvSpPr>
          <p:nvPr>
            <p:ph type="body" idx="1"/>
          </p:nvPr>
        </p:nvSpPr>
        <p:spPr>
          <a:xfrm>
            <a:off x="315925" y="1150931"/>
            <a:ext cx="8574600" cy="3518700"/>
          </a:xfrm>
          <a:prstGeom prst="rect">
            <a:avLst/>
          </a:prstGeom>
          <a:noFill/>
          <a:ln>
            <a:noFill/>
          </a:ln>
        </p:spPr>
        <p:txBody>
          <a:bodyPr spcFirstLastPara="1" wrap="square" lIns="91425" tIns="45700" rIns="91425" bIns="45700" anchor="t" anchorCtr="0">
            <a:noAutofit/>
          </a:bodyPr>
          <a:lstStyle/>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Month-by-Month Checklist</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Accountability</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Assessment Administration</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Assessment Updates</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Support and Communication</a:t>
            </a:r>
            <a:endParaRPr/>
          </a:p>
          <a:p>
            <a:pPr marL="400050" marR="0" lvl="0" indent="-400050" algn="l" rtl="0">
              <a:lnSpc>
                <a:spcPct val="80000"/>
              </a:lnSpc>
              <a:spcBef>
                <a:spcPts val="333"/>
              </a:spcBef>
              <a:spcAft>
                <a:spcPts val="0"/>
              </a:spcAft>
              <a:buClr>
                <a:schemeClr val="dk1"/>
              </a:buClr>
              <a:buFont typeface="Calibri"/>
              <a:buNone/>
            </a:pP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88" name="Google Shape;788;p16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89" name="Google Shape;789;p16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2017-2018 Assessment Administration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6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2017-2018 Reporting: Communicating Assessment Results</a:t>
            </a:r>
            <a:endParaRPr sz="2800" b="0" i="0" u="none" strike="noStrike" cap="none">
              <a:solidFill>
                <a:srgbClr val="333333"/>
              </a:solidFill>
              <a:latin typeface="Calibri"/>
              <a:ea typeface="Calibri"/>
              <a:cs typeface="Calibri"/>
              <a:sym typeface="Calibri"/>
            </a:endParaRPr>
          </a:p>
        </p:txBody>
      </p:sp>
      <p:graphicFrame>
        <p:nvGraphicFramePr>
          <p:cNvPr id="796" name="Google Shape;796;p165"/>
          <p:cNvGraphicFramePr/>
          <p:nvPr>
            <p:extLst>
              <p:ext uri="{D42A27DB-BD31-4B8C-83A1-F6EECF244321}">
                <p14:modId xmlns:p14="http://schemas.microsoft.com/office/powerpoint/2010/main" val="1976749885"/>
              </p:ext>
            </p:extLst>
          </p:nvPr>
        </p:nvGraphicFramePr>
        <p:xfrm>
          <a:off x="549716" y="1170287"/>
          <a:ext cx="8044575" cy="3493500"/>
        </p:xfrm>
        <a:graphic>
          <a:graphicData uri="http://schemas.openxmlformats.org/drawingml/2006/table">
            <a:tbl>
              <a:tblPr>
                <a:noFill/>
                <a:tableStyleId>{370897C3-CACB-48B4-8278-AED5F86DBCB8}</a:tableStyleId>
              </a:tblPr>
              <a:tblGrid>
                <a:gridCol w="1856300"/>
                <a:gridCol w="3323275"/>
                <a:gridCol w="2865000"/>
              </a:tblGrid>
              <a:tr h="32670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dirty="0">
                          <a:latin typeface="Calibri"/>
                          <a:ea typeface="Calibri"/>
                          <a:cs typeface="Calibri"/>
                          <a:sym typeface="Calibri"/>
                        </a:rPr>
                        <a:t>Assessment</a:t>
                      </a:r>
                      <a:endParaRPr sz="1100" b="1" u="none" strike="noStrike" cap="none" dirty="0">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Student Reports</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School System-Level Results </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r>
              <a:tr h="2149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ELPT</a:t>
                      </a:r>
                      <a:endParaRPr sz="1100" u="none" strike="noStrike" cap="none">
                        <a:solidFill>
                          <a:srgbClr val="999999"/>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15 in </a:t>
                      </a:r>
                      <a:r>
                        <a:rPr lang="en" sz="1100" u="sng" strike="noStrike" cap="none">
                          <a:solidFill>
                            <a:schemeClr val="hlink"/>
                          </a:solidFill>
                          <a:latin typeface="Calibri"/>
                          <a:ea typeface="Calibri"/>
                          <a:cs typeface="Calibri"/>
                          <a:sym typeface="Calibri"/>
                          <a:hlinkClick r:id="rId3"/>
                        </a:rPr>
                        <a:t>AIR Portal</a:t>
                      </a:r>
                      <a:endParaRPr sz="1100" u="none" strike="noStrike" cap="none">
                        <a:solidFill>
                          <a:srgbClr val="999999"/>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in </a:t>
                      </a:r>
                      <a:r>
                        <a:rPr lang="en" sz="1100" u="sng" strike="noStrike" cap="none">
                          <a:solidFill>
                            <a:schemeClr val="hlink"/>
                          </a:solidFill>
                          <a:latin typeface="Calibri"/>
                          <a:ea typeface="Calibri"/>
                          <a:cs typeface="Calibri"/>
                          <a:sym typeface="Calibri"/>
                          <a:hlinkClick r:id="rId3"/>
                        </a:rPr>
                        <a:t>AIR Portal</a:t>
                      </a:r>
                      <a:endParaRPr sz="1100" u="none" strike="noStrike" cap="none">
                        <a:solidFill>
                          <a:srgbClr val="999999"/>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r>
              <a:tr h="2493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LAA 1/LEAP Connect</a:t>
                      </a:r>
                      <a:endParaRPr sz="1100" u="none" strike="noStrike" cap="none">
                        <a:solidFill>
                          <a:srgbClr val="999999"/>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15 in </a:t>
                      </a:r>
                      <a:r>
                        <a:rPr lang="en" sz="1100" u="sng" strike="noStrike" cap="none">
                          <a:solidFill>
                            <a:schemeClr val="hlink"/>
                          </a:solidFill>
                          <a:latin typeface="Calibri"/>
                          <a:ea typeface="Calibri"/>
                          <a:cs typeface="Calibri"/>
                          <a:sym typeface="Calibri"/>
                          <a:hlinkClick r:id="rId4"/>
                        </a:rPr>
                        <a:t>eDIRECT</a:t>
                      </a:r>
                      <a:endParaRPr sz="1100" u="none" strike="noStrike" cap="none">
                        <a:solidFill>
                          <a:srgbClr val="999999"/>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in </a:t>
                      </a:r>
                      <a:r>
                        <a:rPr lang="en" sz="1100" u="sng" strike="noStrike" cap="none">
                          <a:solidFill>
                            <a:schemeClr val="hlink"/>
                          </a:solidFill>
                          <a:latin typeface="Calibri"/>
                          <a:ea typeface="Calibri"/>
                          <a:cs typeface="Calibri"/>
                          <a:sym typeface="Calibri"/>
                          <a:hlinkClick r:id="rId4"/>
                        </a:rPr>
                        <a:t>eDIRECT</a:t>
                      </a:r>
                      <a:endParaRPr sz="1100" u="none" strike="noStrike" cap="none">
                        <a:solidFill>
                          <a:srgbClr val="999999"/>
                        </a:solidFill>
                        <a:latin typeface="Calibri"/>
                        <a:ea typeface="Calibri"/>
                        <a:cs typeface="Calibri"/>
                        <a:sym typeface="Calibri"/>
                      </a:endParaRPr>
                    </a:p>
                  </a:txBody>
                  <a:tcPr marL="91425" marR="91425" marT="91425" marB="91425"/>
                </a:tc>
              </a:tr>
              <a:tr h="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CLEP</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ongoing</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Spring in FTP</a:t>
                      </a:r>
                      <a:endParaRPr sz="1100" u="none" strike="noStrike" cap="none">
                        <a:latin typeface="Calibri"/>
                        <a:ea typeface="Calibri"/>
                        <a:cs typeface="Calibri"/>
                        <a:sym typeface="Calibri"/>
                      </a:endParaRPr>
                    </a:p>
                  </a:txBody>
                  <a:tcPr marL="91425" marR="91425" marT="91425" marB="91425"/>
                </a:tc>
              </a:tr>
              <a:tr h="4293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latin typeface="Calibri"/>
                          <a:ea typeface="Calibri"/>
                          <a:cs typeface="Calibri"/>
                          <a:sym typeface="Calibri"/>
                        </a:rPr>
                        <a:t>LEAP 2025 (3-8, HS)</a:t>
                      </a:r>
                      <a:endParaRPr sz="1100" u="none" strike="noStrike" cap="none">
                        <a:solidFill>
                          <a:srgbClr val="B7B7B7"/>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latin typeface="Calibri"/>
                          <a:ea typeface="Calibri"/>
                          <a:cs typeface="Calibri"/>
                          <a:sym typeface="Calibri"/>
                        </a:rPr>
                        <a:t>Grade 3-8: By June 30 in </a:t>
                      </a:r>
                      <a:r>
                        <a:rPr lang="en" sz="1100" u="sng" strike="noStrike" cap="none">
                          <a:solidFill>
                            <a:srgbClr val="B7B7B7"/>
                          </a:solidFill>
                          <a:latin typeface="Calibri"/>
                          <a:ea typeface="Calibri"/>
                          <a:cs typeface="Calibri"/>
                          <a:sym typeface="Calibri"/>
                          <a:hlinkClick r:id="rId4"/>
                        </a:rPr>
                        <a:t>eDIRECT</a:t>
                      </a:r>
                      <a:endParaRPr sz="1100" u="sng" strike="noStrike" cap="none">
                        <a:solidFill>
                          <a:srgbClr val="B7B7B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latin typeface="Calibri"/>
                          <a:ea typeface="Calibri"/>
                          <a:cs typeface="Calibri"/>
                          <a:sym typeface="Calibri"/>
                        </a:rPr>
                        <a:t>HS: 5-level ELA and math at end of testing window</a:t>
                      </a:r>
                      <a:endParaRPr sz="1100" u="none" strike="noStrike" cap="none">
                        <a:solidFill>
                          <a:srgbClr val="B7B7B7"/>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latin typeface="Calibri"/>
                          <a:ea typeface="Calibri"/>
                          <a:cs typeface="Calibri"/>
                          <a:sym typeface="Calibri"/>
                        </a:rPr>
                        <a:t>By June 30 in </a:t>
                      </a:r>
                      <a:r>
                        <a:rPr lang="en" sz="1100" u="sng" strike="noStrike" cap="none">
                          <a:solidFill>
                            <a:srgbClr val="B7B7B7"/>
                          </a:solidFill>
                          <a:latin typeface="Calibri"/>
                          <a:ea typeface="Calibri"/>
                          <a:cs typeface="Calibri"/>
                          <a:sym typeface="Calibri"/>
                          <a:hlinkClick r:id="rId4"/>
                        </a:rPr>
                        <a:t>eDIRECT</a:t>
                      </a:r>
                      <a:endParaRPr sz="1100" u="none" strike="noStrike" cap="none">
                        <a:solidFill>
                          <a:srgbClr val="B7B7B7"/>
                        </a:solidFill>
                        <a:latin typeface="Calibri"/>
                        <a:ea typeface="Calibri"/>
                        <a:cs typeface="Calibri"/>
                        <a:sym typeface="Calibri"/>
                      </a:endParaRPr>
                    </a:p>
                  </a:txBody>
                  <a:tcPr marL="91425" marR="91425" marT="91425" marB="91425"/>
                </a:tc>
              </a:tr>
              <a:tr h="29597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latin typeface="Calibri"/>
                          <a:ea typeface="Calibri"/>
                          <a:cs typeface="Calibri"/>
                          <a:sym typeface="Calibri"/>
                        </a:rPr>
                        <a:t>EOC (Eng III, Bio, US History) </a:t>
                      </a:r>
                      <a:endParaRPr sz="1100" u="none" strike="noStrike" cap="none">
                        <a:solidFill>
                          <a:srgbClr val="B7B7B7"/>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latin typeface="Calibri"/>
                          <a:ea typeface="Calibri"/>
                          <a:cs typeface="Calibri"/>
                          <a:sym typeface="Calibri"/>
                        </a:rPr>
                        <a:t>HS 4-level all subjects: In window</a:t>
                      </a:r>
                      <a:endParaRPr sz="1100" u="none" strike="noStrike" cap="none">
                        <a:solidFill>
                          <a:srgbClr val="B7B7B7"/>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latin typeface="Calibri"/>
                          <a:ea typeface="Calibri"/>
                          <a:cs typeface="Calibri"/>
                          <a:sym typeface="Calibri"/>
                        </a:rPr>
                        <a:t>summer in </a:t>
                      </a:r>
                      <a:r>
                        <a:rPr lang="en" sz="1100" u="sng" strike="noStrike" cap="none">
                          <a:solidFill>
                            <a:srgbClr val="B7B7B7"/>
                          </a:solidFill>
                          <a:latin typeface="Calibri"/>
                          <a:ea typeface="Calibri"/>
                          <a:cs typeface="Calibri"/>
                          <a:sym typeface="Calibri"/>
                          <a:hlinkClick r:id="rId4"/>
                        </a:rPr>
                        <a:t>eDIRECT</a:t>
                      </a:r>
                      <a:endParaRPr sz="1100" u="none" strike="noStrike" cap="none">
                        <a:solidFill>
                          <a:srgbClr val="B7B7B7"/>
                        </a:solidFill>
                        <a:latin typeface="Calibri"/>
                        <a:ea typeface="Calibri"/>
                        <a:cs typeface="Calibri"/>
                        <a:sym typeface="Calibri"/>
                      </a:endParaRPr>
                    </a:p>
                  </a:txBody>
                  <a:tcPr marL="91425" marR="91425" marT="91425" marB="91425"/>
                </a:tc>
              </a:tr>
              <a:tr h="3193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ACT</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spring, state administered student and school results from ACT sent to schools</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iCD and district profile from ACT in summer; additional reporting in FTP</a:t>
                      </a:r>
                      <a:endParaRPr sz="1100" u="none" strike="noStrike" cap="none">
                        <a:latin typeface="Calibri"/>
                        <a:ea typeface="Calibri"/>
                        <a:cs typeface="Calibri"/>
                        <a:sym typeface="Calibri"/>
                      </a:endParaRPr>
                    </a:p>
                  </a:txBody>
                  <a:tcPr marL="91425" marR="91425" marT="91425" marB="91425"/>
                </a:tc>
              </a:tr>
              <a:tr h="2726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Advanced Placement</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summer, sent to schools</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August in FTP</a:t>
                      </a:r>
                      <a:endParaRPr sz="1100" u="none" strike="noStrike" cap="none">
                        <a:latin typeface="Calibri"/>
                        <a:ea typeface="Calibri"/>
                        <a:cs typeface="Calibri"/>
                        <a:sym typeface="Calibri"/>
                      </a:endParaRPr>
                    </a:p>
                  </a:txBody>
                  <a:tcPr marL="91425" marR="91425" marT="91425" marB="91425"/>
                </a:tc>
              </a:tr>
              <a:tr h="3543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LEAP 2025 US History</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Summer in </a:t>
                      </a:r>
                      <a:r>
                        <a:rPr lang="en" sz="1100" u="sng" strike="noStrike" cap="none">
                          <a:solidFill>
                            <a:schemeClr val="hlink"/>
                          </a:solidFill>
                          <a:latin typeface="Calibri"/>
                          <a:ea typeface="Calibri"/>
                          <a:cs typeface="Calibri"/>
                          <a:sym typeface="Calibri"/>
                          <a:hlinkClick r:id="rId4"/>
                        </a:rPr>
                        <a:t>eDIRECT</a:t>
                      </a:r>
                      <a:endParaRPr sz="11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dirty="0">
                          <a:latin typeface="Calibri"/>
                          <a:ea typeface="Calibri"/>
                          <a:cs typeface="Calibri"/>
                          <a:sym typeface="Calibri"/>
                        </a:rPr>
                        <a:t>early fall in </a:t>
                      </a:r>
                      <a:r>
                        <a:rPr lang="en" sz="1100" u="sng" strike="noStrike" cap="none" dirty="0">
                          <a:solidFill>
                            <a:schemeClr val="hlink"/>
                          </a:solidFill>
                          <a:latin typeface="Calibri"/>
                          <a:ea typeface="Calibri"/>
                          <a:cs typeface="Calibri"/>
                          <a:sym typeface="Calibri"/>
                          <a:hlinkClick r:id="rId4"/>
                        </a:rPr>
                        <a:t>eDIRECT</a:t>
                      </a:r>
                      <a:endParaRPr sz="1100" u="none" strike="noStrike" cap="none" dirty="0">
                        <a:solidFill>
                          <a:srgbClr val="3D9BBA"/>
                        </a:solidFill>
                        <a:latin typeface="Calibri"/>
                        <a:ea typeface="Calibri"/>
                        <a:cs typeface="Calibri"/>
                        <a:sym typeface="Calibri"/>
                      </a:endParaRPr>
                    </a:p>
                  </a:txBody>
                  <a:tcPr marL="91425" marR="91425" marT="91425" marB="91425"/>
                </a:tc>
              </a:tr>
            </a:tbl>
          </a:graphicData>
        </a:graphic>
      </p:graphicFrame>
      <p:sp>
        <p:nvSpPr>
          <p:cNvPr id="797" name="Google Shape;797;p16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21</a:t>
            </a:fld>
            <a:endParaRPr sz="900" b="0" i="0" u="none" strike="noStrike" cap="none">
              <a:solidFill>
                <a:srgbClr val="8A8A8A"/>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802" name="Google Shape;802;p166"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03" name="Google Shape;803;p166"/>
          <p:cNvSpPr txBox="1"/>
          <p:nvPr/>
        </p:nvSpPr>
        <p:spPr>
          <a:xfrm>
            <a:off x="111200" y="18410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Technology Readiness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67"/>
          <p:cNvSpPr txBox="1">
            <a:spLocks noGrp="1"/>
          </p:cNvSpPr>
          <p:nvPr>
            <p:ph type="title"/>
          </p:nvPr>
        </p:nvSpPr>
        <p:spPr>
          <a:xfrm>
            <a:off x="457200" y="0"/>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2800" b="0" i="0" u="none" strike="noStrike" cap="none">
                <a:solidFill>
                  <a:srgbClr val="333333"/>
                </a:solidFill>
                <a:latin typeface="Calibri"/>
                <a:ea typeface="Calibri"/>
                <a:cs typeface="Calibri"/>
                <a:sym typeface="Calibri"/>
              </a:rPr>
              <a:t>Online Tools Training</a:t>
            </a:r>
            <a:endParaRPr sz="2800" b="0" i="0" u="none" strike="noStrike" cap="none">
              <a:solidFill>
                <a:schemeClr val="dk1"/>
              </a:solidFill>
              <a:latin typeface="Calibri"/>
              <a:ea typeface="Calibri"/>
              <a:cs typeface="Calibri"/>
              <a:sym typeface="Calibri"/>
            </a:endParaRPr>
          </a:p>
        </p:txBody>
      </p:sp>
      <p:sp>
        <p:nvSpPr>
          <p:cNvPr id="809" name="Google Shape;809;p167"/>
          <p:cNvSpPr txBox="1">
            <a:spLocks noGrp="1"/>
          </p:cNvSpPr>
          <p:nvPr>
            <p:ph type="body" idx="1"/>
          </p:nvPr>
        </p:nvSpPr>
        <p:spPr>
          <a:xfrm>
            <a:off x="268514" y="1063453"/>
            <a:ext cx="8418286"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The Online Tools Training (OTT) should be utilized in order to become familiar with the online testing tools  (e.g., highlighter, magnification, etc.) used for the operational test. Additionally the OTT: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may be reviewed as many times as desired;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not to be considered representative of an actual test; and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available once INSIGHT is installed or by </a:t>
            </a:r>
            <a:r>
              <a:rPr lang="en" sz="1800" b="0" i="0" u="sng" strike="noStrike" cap="none">
                <a:solidFill>
                  <a:schemeClr val="hlink"/>
                </a:solidFill>
                <a:latin typeface="Calibri"/>
                <a:ea typeface="Calibri"/>
                <a:cs typeface="Calibri"/>
                <a:sym typeface="Calibri"/>
                <a:hlinkClick r:id="rId3"/>
              </a:rPr>
              <a:t>link</a:t>
            </a:r>
            <a:r>
              <a:rPr lang="en" sz="1800" b="0" i="0" u="none" strike="noStrike" cap="none">
                <a:solidFill>
                  <a:schemeClr val="dk1"/>
                </a:solidFill>
                <a:latin typeface="Calibri"/>
                <a:ea typeface="Calibri"/>
                <a:cs typeface="Calibri"/>
                <a:sym typeface="Calibri"/>
              </a:rPr>
              <a:t> using Google Chrome browser.</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68"/>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INSIGHT Client Update</a:t>
            </a:r>
            <a:endParaRPr sz="2800"/>
          </a:p>
        </p:txBody>
      </p:sp>
      <p:sp>
        <p:nvSpPr>
          <p:cNvPr id="815" name="Google Shape;815;p168"/>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An update to the student INSIGHT client was released on June 28, 2018.  For the update to automatically be pushed to Windows and Mac devices, the devices will need to be powered on and connected to the network.  For Google Chrome and iPads, the update can be downloaded from the respective App Stores and pushed via the Chrome or iOS management tool used by the school/district. </a:t>
            </a:r>
            <a:endParaRPr sz="1800"/>
          </a:p>
          <a:p>
            <a:pPr marL="0" lvl="0" indent="0">
              <a:spcBef>
                <a:spcPts val="640"/>
              </a:spcBef>
              <a:spcAft>
                <a:spcPts val="0"/>
              </a:spcAft>
              <a:buNone/>
            </a:pPr>
            <a:endParaRPr sz="1800"/>
          </a:p>
          <a:p>
            <a:pPr marL="0" lvl="0" indent="0">
              <a:spcBef>
                <a:spcPts val="640"/>
              </a:spcBef>
              <a:spcAft>
                <a:spcPts val="0"/>
              </a:spcAft>
              <a:buNone/>
            </a:pPr>
            <a:r>
              <a:rPr lang="en" sz="1800"/>
              <a:t>Technology teams should ensure all devices are updated prior to school starting.</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69"/>
          <p:cNvSpPr txBox="1">
            <a:spLocks noGrp="1"/>
          </p:cNvSpPr>
          <p:nvPr>
            <p:ph type="title"/>
          </p:nvPr>
        </p:nvSpPr>
        <p:spPr>
          <a:xfrm>
            <a:off x="504400" y="9272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TSM Version 9 and TSM Central Office</a:t>
            </a:r>
            <a:endParaRPr sz="2800"/>
          </a:p>
        </p:txBody>
      </p:sp>
      <p:sp>
        <p:nvSpPr>
          <p:cNvPr id="821" name="Google Shape;821;p169"/>
          <p:cNvSpPr txBox="1">
            <a:spLocks noGrp="1"/>
          </p:cNvSpPr>
          <p:nvPr>
            <p:ph type="body" idx="1"/>
          </p:nvPr>
        </p:nvSpPr>
        <p:spPr>
          <a:xfrm>
            <a:off x="217075" y="1004350"/>
            <a:ext cx="8517000" cy="3763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For the 2018-19 school year, districts and schools can still use the Version 9.2 TSM.</a:t>
            </a:r>
            <a:endParaRPr sz="1800"/>
          </a:p>
          <a:p>
            <a:pPr marL="0" lvl="0" indent="0">
              <a:spcBef>
                <a:spcPts val="0"/>
              </a:spcBef>
              <a:spcAft>
                <a:spcPts val="0"/>
              </a:spcAft>
              <a:buNone/>
            </a:pPr>
            <a:endParaRPr sz="1800"/>
          </a:p>
          <a:p>
            <a:pPr marL="0" lvl="0" indent="0">
              <a:spcBef>
                <a:spcPts val="0"/>
              </a:spcBef>
              <a:spcAft>
                <a:spcPts val="0"/>
              </a:spcAft>
              <a:buNone/>
            </a:pPr>
            <a:r>
              <a:rPr lang="en" sz="1800"/>
              <a:t>Any district wishing to pilot the new Central Office TSM should email </a:t>
            </a:r>
            <a:r>
              <a:rPr lang="en" sz="1800" u="sng">
                <a:solidFill>
                  <a:schemeClr val="hlink"/>
                </a:solidFill>
                <a:hlinkClick r:id="rId3"/>
              </a:rPr>
              <a:t>assessment@la.gov</a:t>
            </a:r>
            <a:r>
              <a:rPr lang="en" sz="1800"/>
              <a:t>. </a:t>
            </a:r>
            <a:endParaRPr sz="1800"/>
          </a:p>
          <a:p>
            <a:pPr marL="0" lvl="0" indent="0">
              <a:spcBef>
                <a:spcPts val="0"/>
              </a:spcBef>
              <a:spcAft>
                <a:spcPts val="0"/>
              </a:spcAft>
              <a:buNone/>
            </a:pPr>
            <a:endParaRPr sz="1800"/>
          </a:p>
          <a:p>
            <a:pPr marL="0" lvl="0" indent="0">
              <a:spcBef>
                <a:spcPts val="0"/>
              </a:spcBef>
              <a:spcAft>
                <a:spcPts val="0"/>
              </a:spcAft>
              <a:buNone/>
            </a:pPr>
            <a:r>
              <a:rPr lang="en" sz="1800"/>
              <a:t>Benefits of Central Office:</a:t>
            </a:r>
            <a:endParaRPr sz="1800"/>
          </a:p>
          <a:p>
            <a:pPr marL="457200" lvl="0" indent="-342900" rtl="0">
              <a:spcBef>
                <a:spcPts val="0"/>
              </a:spcBef>
              <a:spcAft>
                <a:spcPts val="0"/>
              </a:spcAft>
              <a:buSzPts val="1800"/>
              <a:buChar char="•"/>
            </a:pPr>
            <a:r>
              <a:rPr lang="en" sz="1800"/>
              <a:t>It provides easy monitoring of your TSM devices and testing devices. </a:t>
            </a:r>
            <a:endParaRPr sz="1800"/>
          </a:p>
          <a:p>
            <a:pPr marL="457200" lvl="0" indent="-342900" rtl="0">
              <a:spcBef>
                <a:spcPts val="0"/>
              </a:spcBef>
              <a:spcAft>
                <a:spcPts val="0"/>
              </a:spcAft>
              <a:buSzPts val="1800"/>
              <a:buChar char="•"/>
            </a:pPr>
            <a:r>
              <a:rPr lang="en" sz="1800"/>
              <a:t>It opens directly from eDIRECT allowing you to easily access other functions. </a:t>
            </a:r>
            <a:endParaRPr sz="1800"/>
          </a:p>
          <a:p>
            <a:pPr marL="457200" lvl="0" indent="-342900" rtl="0">
              <a:spcBef>
                <a:spcPts val="0"/>
              </a:spcBef>
              <a:spcAft>
                <a:spcPts val="0"/>
              </a:spcAft>
              <a:buSzPts val="1800"/>
              <a:buChar char="•"/>
            </a:pPr>
            <a:r>
              <a:rPr lang="en" sz="1800"/>
              <a:t>It simplifies the process of testing with more than one DRC testing program. </a:t>
            </a:r>
            <a:endParaRPr sz="1800"/>
          </a:p>
          <a:p>
            <a:pPr marL="0" lvl="0" indent="0">
              <a:spcBef>
                <a:spcPts val="0"/>
              </a:spcBef>
              <a:spcAft>
                <a:spcPts val="0"/>
              </a:spcAft>
              <a:buNone/>
            </a:pPr>
            <a:endParaRPr sz="1800"/>
          </a:p>
          <a:p>
            <a:pPr marL="0" lvl="0" indent="0" rtl="0">
              <a:spcBef>
                <a:spcPts val="0"/>
              </a:spcBef>
              <a:spcAft>
                <a:spcPts val="0"/>
              </a:spcAft>
              <a:buNone/>
            </a:pPr>
            <a:r>
              <a:rPr lang="en" sz="1800"/>
              <a:t>The full list of benefits on Central Office can be found </a:t>
            </a:r>
            <a:r>
              <a:rPr lang="en" sz="1800" u="sng">
                <a:solidFill>
                  <a:schemeClr val="hlink"/>
                </a:solidFill>
                <a:hlinkClick r:id="rId4"/>
              </a:rPr>
              <a:t>here</a:t>
            </a:r>
            <a:r>
              <a:rPr lang="en" sz="1800"/>
              <a:t>. </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70"/>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Technology User Guide </a:t>
            </a:r>
            <a:endParaRPr sz="2800"/>
          </a:p>
        </p:txBody>
      </p:sp>
      <p:sp>
        <p:nvSpPr>
          <p:cNvPr id="827" name="Google Shape;827;p170"/>
          <p:cNvSpPr txBox="1">
            <a:spLocks noGrp="1"/>
          </p:cNvSpPr>
          <p:nvPr>
            <p:ph type="body" idx="1"/>
          </p:nvPr>
        </p:nvSpPr>
        <p:spPr>
          <a:xfrm>
            <a:off x="112025" y="1063375"/>
            <a:ext cx="8968200" cy="3723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An updated Technology User Guide has been posed to </a:t>
            </a:r>
            <a:r>
              <a:rPr lang="en" sz="1800" u="sng">
                <a:solidFill>
                  <a:schemeClr val="hlink"/>
                </a:solidFill>
                <a:hlinkClick r:id="rId3"/>
              </a:rPr>
              <a:t>eDIRECT</a:t>
            </a:r>
            <a:r>
              <a:rPr lang="en" sz="1800"/>
              <a:t>.</a:t>
            </a:r>
            <a:endParaRPr sz="1800"/>
          </a:p>
          <a:p>
            <a:pPr marL="457200" lvl="0" indent="-342900" rtl="0">
              <a:spcBef>
                <a:spcPts val="640"/>
              </a:spcBef>
              <a:spcAft>
                <a:spcPts val="0"/>
              </a:spcAft>
              <a:buSzPts val="1800"/>
              <a:buChar char="•"/>
            </a:pPr>
            <a:r>
              <a:rPr lang="en" sz="1800"/>
              <a:t>This guide describes how to configure, install, manage, and troubleshoot the DRC INSIGHT. </a:t>
            </a:r>
            <a:endParaRPr sz="1800"/>
          </a:p>
          <a:p>
            <a:pPr marL="0" lvl="0" indent="0">
              <a:spcBef>
                <a:spcPts val="640"/>
              </a:spcBef>
              <a:spcAft>
                <a:spcPts val="0"/>
              </a:spcAft>
              <a:buNone/>
            </a:pP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71"/>
          <p:cNvSpPr txBox="1">
            <a:spLocks noGrp="1"/>
          </p:cNvSpPr>
          <p:nvPr>
            <p:ph type="title"/>
          </p:nvPr>
        </p:nvSpPr>
        <p:spPr>
          <a:xfrm>
            <a:off x="457200" y="888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2800"/>
              <a:t>eDIRECT User Guide </a:t>
            </a:r>
            <a:endParaRPr sz="2800"/>
          </a:p>
        </p:txBody>
      </p:sp>
      <p:sp>
        <p:nvSpPr>
          <p:cNvPr id="833" name="Google Shape;833;p171"/>
          <p:cNvSpPr txBox="1">
            <a:spLocks noGrp="1"/>
          </p:cNvSpPr>
          <p:nvPr>
            <p:ph type="body" idx="1"/>
          </p:nvPr>
        </p:nvSpPr>
        <p:spPr>
          <a:xfrm>
            <a:off x="0" y="946275"/>
            <a:ext cx="9089100" cy="37383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The eDIRECT User Guide is being updated and will be posted this month. Key updates include:</a:t>
            </a:r>
            <a:endParaRPr sz="1800"/>
          </a:p>
          <a:p>
            <a:pPr marL="457200" lvl="0" indent="-342900" rtl="0">
              <a:spcBef>
                <a:spcPts val="640"/>
              </a:spcBef>
              <a:spcAft>
                <a:spcPts val="0"/>
              </a:spcAft>
              <a:buSzPts val="1800"/>
              <a:buChar char="•"/>
            </a:pPr>
            <a:r>
              <a:rPr lang="en" sz="1800"/>
              <a:t>Student Group Management: Associates teachers and students within eDIRECT to allow for quick access to their students’ information, testing status, and Interactive reports for LEAP 360 assessments</a:t>
            </a:r>
            <a:endParaRPr sz="1800"/>
          </a:p>
          <a:p>
            <a:pPr marL="457200" lvl="0" indent="-342900" rtl="0">
              <a:spcBef>
                <a:spcPts val="0"/>
              </a:spcBef>
              <a:spcAft>
                <a:spcPts val="0"/>
              </a:spcAft>
              <a:buSzPts val="1800"/>
              <a:buChar char="•"/>
            </a:pPr>
            <a:r>
              <a:rPr lang="en" sz="1800"/>
              <a:t>Educator Scoring: Allows the batch printing of student responses prior to educator scoring and resetting of scores at the student and session levels</a:t>
            </a:r>
            <a:endParaRPr sz="1800"/>
          </a:p>
          <a:p>
            <a:pPr marL="457200" lvl="0" indent="-342900" rtl="0">
              <a:spcBef>
                <a:spcPts val="0"/>
              </a:spcBef>
              <a:spcAft>
                <a:spcPts val="0"/>
              </a:spcAft>
              <a:buSzPts val="1800"/>
              <a:buChar char="•"/>
            </a:pPr>
            <a:r>
              <a:rPr lang="en" sz="1800"/>
              <a:t>Ending Incomplete Tests: Allows DTC to force submit when a student is not going to complete a part or a session of a multipart assessment or test for LEAP 360 and Practice Test assessments</a:t>
            </a:r>
            <a:endParaRPr sz="1800"/>
          </a:p>
          <a:p>
            <a:pPr marL="457200" lvl="0" indent="-342900" rtl="0">
              <a:spcBef>
                <a:spcPts val="0"/>
              </a:spcBef>
              <a:spcAft>
                <a:spcPts val="0"/>
              </a:spcAft>
              <a:buSzPts val="1800"/>
              <a:buChar char="•"/>
            </a:pPr>
            <a:r>
              <a:rPr lang="en" sz="1800"/>
              <a:t>Student Corrections: Process to identify student demographic and test result records that could potentially contain errors and provide the opportunity for corrective action for LEAP 2025 and LEAP Connect assessments</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72"/>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dirty="0">
                <a:solidFill>
                  <a:srgbClr val="333333"/>
                </a:solidFill>
              </a:rPr>
              <a:t>Training Accounts</a:t>
            </a:r>
            <a:endParaRPr sz="2800" dirty="0"/>
          </a:p>
        </p:txBody>
      </p:sp>
      <p:sp>
        <p:nvSpPr>
          <p:cNvPr id="839" name="Google Shape;839;p172"/>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dirty="0"/>
              <a:t>Each LEA has a Sample School (777) in eDIRECT to use for training purposes </a:t>
            </a:r>
            <a:r>
              <a:rPr lang="en" sz="1800" dirty="0" smtClean="0"/>
              <a:t>only.</a:t>
            </a:r>
            <a:endParaRPr lang="en" sz="1800" dirty="0"/>
          </a:p>
          <a:p>
            <a:pPr marL="285750" indent="-285750">
              <a:lnSpc>
                <a:spcPct val="115000"/>
              </a:lnSpc>
              <a:spcBef>
                <a:spcPts val="0"/>
              </a:spcBef>
              <a:buSzPts val="1100"/>
            </a:pPr>
            <a:r>
              <a:rPr lang="en" sz="1800" dirty="0" smtClean="0"/>
              <a:t>This is located under the Diagnostic/Interim administration.</a:t>
            </a:r>
          </a:p>
          <a:p>
            <a:pPr marL="285750" indent="-285750">
              <a:lnSpc>
                <a:spcPct val="115000"/>
              </a:lnSpc>
              <a:spcBef>
                <a:spcPts val="0"/>
              </a:spcBef>
              <a:buSzPts val="1100"/>
            </a:pPr>
            <a:r>
              <a:rPr lang="en" sz="1800" dirty="0" smtClean="0"/>
              <a:t>Ten </a:t>
            </a:r>
            <a:r>
              <a:rPr lang="en" sz="1800" dirty="0"/>
              <a:t>sample students have been added to each 777 site and should be used to practice creating test sessions.</a:t>
            </a:r>
            <a:endParaRPr sz="1800" dirty="0"/>
          </a:p>
          <a:p>
            <a:pPr marL="0" lvl="0" indent="0">
              <a:spcBef>
                <a:spcPts val="640"/>
              </a:spcBef>
              <a:spcAft>
                <a:spcPts val="0"/>
              </a:spcAft>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73"/>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Assessment Technology Specifications</a:t>
            </a:r>
            <a:endParaRPr sz="2800"/>
          </a:p>
        </p:txBody>
      </p:sp>
      <p:sp>
        <p:nvSpPr>
          <p:cNvPr id="845" name="Google Shape;845;p173"/>
          <p:cNvSpPr txBox="1">
            <a:spLocks noGrp="1"/>
          </p:cNvSpPr>
          <p:nvPr>
            <p:ph type="body" idx="1"/>
          </p:nvPr>
        </p:nvSpPr>
        <p:spPr>
          <a:xfrm>
            <a:off x="141575" y="1063375"/>
            <a:ext cx="8880900" cy="3723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800"/>
              <a:t>Technology specifications for the 2018-2019 school year are located in the</a:t>
            </a:r>
            <a:r>
              <a:rPr lang="en" sz="1800">
                <a:uFill>
                  <a:noFill/>
                </a:uFill>
                <a:hlinkClick r:id="rId3"/>
              </a:rPr>
              <a:t> </a:t>
            </a:r>
            <a:r>
              <a:rPr lang="en" sz="1800" u="sng">
                <a:solidFill>
                  <a:schemeClr val="hlink"/>
                </a:solidFill>
                <a:hlinkClick r:id="rId3"/>
              </a:rPr>
              <a:t>Assessment Library</a:t>
            </a:r>
            <a:r>
              <a:rPr lang="en" sz="1800"/>
              <a:t>. Any devices used for testing during the 2017-2018 school year will continue to run properly, and schools can expect to see the same level of performance.</a:t>
            </a:r>
            <a:endParaRPr sz="1800"/>
          </a:p>
          <a:p>
            <a:pPr marL="0" lvl="0" indent="0" rtl="0">
              <a:lnSpc>
                <a:spcPct val="100000"/>
              </a:lnSpc>
              <a:spcBef>
                <a:spcPts val="0"/>
              </a:spcBef>
              <a:spcAft>
                <a:spcPts val="0"/>
              </a:spcAft>
              <a:buNone/>
            </a:pPr>
            <a:endParaRPr sz="1800"/>
          </a:p>
          <a:p>
            <a:pPr marL="0" lvl="0" indent="0" rtl="0">
              <a:lnSpc>
                <a:spcPct val="100000"/>
              </a:lnSpc>
              <a:spcBef>
                <a:spcPts val="0"/>
              </a:spcBef>
              <a:spcAft>
                <a:spcPts val="0"/>
              </a:spcAft>
              <a:buClr>
                <a:schemeClr val="dk1"/>
              </a:buClr>
              <a:buSzPts val="1100"/>
              <a:buFont typeface="Arial"/>
              <a:buNone/>
            </a:pPr>
            <a:r>
              <a:rPr lang="en" sz="1800"/>
              <a:t>Districts looking to purchase new devices should use the specifications to guide future purchasing.</a:t>
            </a:r>
            <a:endParaRPr sz="1800"/>
          </a:p>
          <a:p>
            <a:pPr marL="0" lvl="0" indent="0" rtl="0">
              <a:lnSpc>
                <a:spcPct val="100000"/>
              </a:lnSpc>
              <a:spcBef>
                <a:spcPts val="0"/>
              </a:spcBef>
              <a:spcAft>
                <a:spcPts val="0"/>
              </a:spcAft>
              <a:buNone/>
            </a:pPr>
            <a:endParaRPr sz="1800"/>
          </a:p>
          <a:p>
            <a:pPr marL="0" lvl="0" indent="0">
              <a:lnSpc>
                <a:spcPct val="100000"/>
              </a:lnSpc>
              <a:spcBef>
                <a:spcPts val="0"/>
              </a:spcBef>
              <a:spcAft>
                <a:spcPts val="0"/>
              </a:spcAft>
              <a:buNone/>
            </a:pPr>
            <a:r>
              <a:rPr lang="en" sz="1800"/>
              <a:t>The current 9.2 TSM will remain active for the 2018-2019 school year. Please ensure your TSM is set to automatic updates.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139"/>
          <p:cNvSpPr txBox="1">
            <a:spLocks noGrp="1"/>
          </p:cNvSpPr>
          <p:nvPr>
            <p:ph type="title"/>
          </p:nvPr>
        </p:nvSpPr>
        <p:spPr>
          <a:xfrm>
            <a:off x="0" y="5715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Month-by-Month Checklist</a:t>
            </a:r>
            <a:endParaRPr sz="2800" b="0" i="0" u="none" strike="noStrike" cap="none">
              <a:solidFill>
                <a:srgbClr val="333333"/>
              </a:solidFill>
              <a:latin typeface="Calibri"/>
              <a:ea typeface="Calibri"/>
              <a:cs typeface="Calibri"/>
              <a:sym typeface="Calibri"/>
            </a:endParaRPr>
          </a:p>
        </p:txBody>
      </p:sp>
      <p:sp>
        <p:nvSpPr>
          <p:cNvPr id="597" name="Google Shape;597;p139"/>
          <p:cNvSpPr txBox="1">
            <a:spLocks noGrp="1"/>
          </p:cNvSpPr>
          <p:nvPr>
            <p:ph type="body" idx="1"/>
          </p:nvPr>
        </p:nvSpPr>
        <p:spPr>
          <a:xfrm>
            <a:off x="152400" y="1028850"/>
            <a:ext cx="8839200" cy="3809700"/>
          </a:xfrm>
          <a:prstGeom prst="rect">
            <a:avLst/>
          </a:prstGeom>
          <a:noFill/>
          <a:ln w="9525" cap="flat" cmpd="sng">
            <a:solidFill>
              <a:srgbClr val="FFFF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201</a:t>
            </a:r>
            <a:r>
              <a:rPr lang="en" sz="1700" b="1"/>
              <a:t>8</a:t>
            </a:r>
            <a:r>
              <a:rPr lang="en" sz="1700" b="1" i="0" u="none" strike="noStrike" cap="none">
                <a:solidFill>
                  <a:schemeClr val="dk1"/>
                </a:solidFill>
                <a:latin typeface="Calibri"/>
                <a:ea typeface="Calibri"/>
                <a:cs typeface="Calibri"/>
                <a:sym typeface="Calibri"/>
              </a:rPr>
              <a:t>–201</a:t>
            </a:r>
            <a:r>
              <a:rPr lang="en" sz="1700" b="1"/>
              <a:t>9</a:t>
            </a:r>
            <a:r>
              <a:rPr lang="en" sz="1700" b="1" i="0" u="none" strike="noStrike" cap="none">
                <a:solidFill>
                  <a:schemeClr val="dk1"/>
                </a:solidFill>
                <a:latin typeface="Calibri"/>
                <a:ea typeface="Calibri"/>
                <a:cs typeface="Calibri"/>
                <a:sym typeface="Calibri"/>
              </a:rPr>
              <a:t> Assessment and Accountability Month-by-Month Checklist</a:t>
            </a:r>
            <a:endParaRPr sz="32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identifies</a:t>
            </a:r>
            <a:r>
              <a:rPr lang="en" sz="1700" b="0" i="0" u="none" strike="noStrike" cap="none">
                <a:solidFill>
                  <a:schemeClr val="dk1"/>
                </a:solidFill>
                <a:latin typeface="Calibri"/>
                <a:ea typeface="Calibri"/>
                <a:cs typeface="Calibri"/>
                <a:sym typeface="Calibri"/>
              </a:rPr>
              <a:t> key dates and deadlines for statewide assessment programs and accountability processes for next school year; </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provides</a:t>
            </a:r>
            <a:r>
              <a:rPr lang="en" sz="1700" b="0" i="0" u="none" strike="noStrike" cap="none">
                <a:solidFill>
                  <a:schemeClr val="dk1"/>
                </a:solidFill>
                <a:latin typeface="Calibri"/>
                <a:ea typeface="Calibri"/>
                <a:cs typeface="Calibri"/>
                <a:sym typeface="Calibri"/>
              </a:rPr>
              <a:t> action steps to ensure readiness for administering statewide assessments; and</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recommends</a:t>
            </a:r>
            <a:r>
              <a:rPr lang="en" sz="1700" b="0" i="0" u="none" strike="noStrike" cap="none">
                <a:solidFill>
                  <a:schemeClr val="dk1"/>
                </a:solidFill>
                <a:latin typeface="Calibri"/>
                <a:ea typeface="Calibri"/>
                <a:cs typeface="Calibri"/>
                <a:sym typeface="Calibri"/>
              </a:rPr>
              <a:t> resources for district and school staff.</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checklist includes information on the following areas: </a:t>
            </a:r>
            <a:endParaRPr sz="32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Communication and Support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Accessibility and Accommodations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Assessment Preparation and Administration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Accountability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Reports</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NEW</a:t>
            </a:r>
            <a:r>
              <a:rPr lang="en" sz="1700" b="0" i="0" u="none" strike="noStrike" cap="none">
                <a:solidFill>
                  <a:schemeClr val="dk1"/>
                </a:solidFill>
                <a:latin typeface="Calibri"/>
                <a:ea typeface="Calibri"/>
                <a:cs typeface="Calibri"/>
                <a:sym typeface="Calibri"/>
              </a:rPr>
              <a:t>: The </a:t>
            </a:r>
            <a:r>
              <a:rPr lang="en" sz="1700" b="0" i="0" u="sng" strike="noStrike" cap="none">
                <a:solidFill>
                  <a:schemeClr val="hlink"/>
                </a:solidFill>
                <a:latin typeface="Calibri"/>
                <a:ea typeface="Calibri"/>
                <a:cs typeface="Calibri"/>
                <a:sym typeface="Calibri"/>
                <a:hlinkClick r:id="rId3"/>
              </a:rPr>
              <a:t>2018-2019 Assessment Month-by-Month Checklist</a:t>
            </a:r>
            <a:r>
              <a:rPr lang="en" sz="1700" b="0" i="0" u="none" strike="noStrike" cap="none">
                <a:solidFill>
                  <a:schemeClr val="dk1"/>
                </a:solidFill>
                <a:latin typeface="Calibri"/>
                <a:ea typeface="Calibri"/>
                <a:cs typeface="Calibri"/>
                <a:sym typeface="Calibri"/>
              </a:rPr>
              <a:t> is located in the </a:t>
            </a:r>
            <a:r>
              <a:rPr lang="en" sz="1700" b="0" i="0" u="sng" strike="noStrike" cap="none">
                <a:solidFill>
                  <a:schemeClr val="hlink"/>
                </a:solidFill>
                <a:latin typeface="Calibri"/>
                <a:ea typeface="Calibri"/>
                <a:cs typeface="Calibri"/>
                <a:sym typeface="Calibri"/>
                <a:hlinkClick r:id="rId4"/>
              </a:rPr>
              <a:t>Assessment Library</a:t>
            </a:r>
            <a:r>
              <a:rPr lang="en"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pic>
        <p:nvPicPr>
          <p:cNvPr id="856" name="Google Shape;856;p17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57" name="Google Shape;857;p17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Test Security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76"/>
          <p:cNvSpPr txBox="1">
            <a:spLocks noGrp="1"/>
          </p:cNvSpPr>
          <p:nvPr>
            <p:ph type="title"/>
          </p:nvPr>
        </p:nvSpPr>
        <p:spPr>
          <a:xfrm>
            <a:off x="457200" y="31599"/>
            <a:ext cx="8229600" cy="103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rgbClr val="333333"/>
                </a:solidFill>
                <a:latin typeface="Calibri"/>
                <a:ea typeface="Calibri"/>
                <a:cs typeface="Calibri"/>
                <a:sym typeface="Calibri"/>
              </a:rPr>
              <a:t>Caveon Test Security Services</a:t>
            </a:r>
            <a:endParaRPr sz="2800" b="0" i="0" u="none" strike="noStrike" cap="none">
              <a:solidFill>
                <a:schemeClr val="dk1"/>
              </a:solidFill>
              <a:latin typeface="Calibri"/>
              <a:ea typeface="Calibri"/>
              <a:cs typeface="Calibri"/>
              <a:sym typeface="Calibri"/>
            </a:endParaRPr>
          </a:p>
        </p:txBody>
      </p:sp>
      <p:sp>
        <p:nvSpPr>
          <p:cNvPr id="863" name="Google Shape;863;p176"/>
          <p:cNvSpPr txBox="1">
            <a:spLocks noGrp="1"/>
          </p:cNvSpPr>
          <p:nvPr>
            <p:ph type="body" idx="1"/>
          </p:nvPr>
        </p:nvSpPr>
        <p:spPr>
          <a:xfrm>
            <a:off x="32400" y="938550"/>
            <a:ext cx="9079200" cy="374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In order to help districts and schools improve test security, the LDOE has negotiated an agreement with Caveon, the nation’s leading test security experts, to provide the following services:</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Monitoring</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two Caveon monitors on campus on one day of testing</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accurate information of every testing room at the school</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Investigations</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professional investigators to investigate and report on any testing irregularity that occurred in the district</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Training</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active online training modules created by Caveon</a:t>
            </a:r>
            <a:endParaRPr sz="1600" b="0" i="0" u="none" strike="noStrike" cap="none">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A full explanation of the services and the fee schedules can be found </a:t>
            </a:r>
            <a:r>
              <a:rPr lang="en" sz="1600" b="0" i="0" u="sng" strike="noStrike" cap="none">
                <a:solidFill>
                  <a:schemeClr val="hlink"/>
                </a:solidFill>
                <a:latin typeface="Calibri"/>
                <a:ea typeface="Calibri"/>
                <a:cs typeface="Calibri"/>
                <a:sym typeface="Calibri"/>
                <a:hlinkClick r:id="rId3"/>
              </a:rPr>
              <a:t>here</a:t>
            </a:r>
            <a:r>
              <a:rPr lang="en" sz="1600" b="0" i="0" u="none" strike="noStrike" cap="none">
                <a:solidFill>
                  <a:schemeClr val="dk1"/>
                </a:solidFill>
                <a:latin typeface="Calibri"/>
                <a:ea typeface="Calibri"/>
                <a:cs typeface="Calibri"/>
                <a:sym typeface="Calibri"/>
              </a:rPr>
              <a:t>. Districts and schools can purchase these services by contacting </a:t>
            </a:r>
            <a:r>
              <a:rPr lang="en" sz="1600" b="0" i="0" u="sng" strike="noStrike" cap="none">
                <a:solidFill>
                  <a:schemeClr val="hlink"/>
                </a:solidFill>
                <a:latin typeface="Calibri"/>
                <a:ea typeface="Calibri"/>
                <a:cs typeface="Calibri"/>
                <a:sym typeface="Calibri"/>
                <a:hlinkClick r:id="rId4"/>
              </a:rPr>
              <a:t>Caveon</a:t>
            </a:r>
            <a:r>
              <a:rPr lang="en" sz="1600" b="0" i="0" u="none" strike="noStrike" cap="none">
                <a:solidFill>
                  <a:schemeClr val="dk1"/>
                </a:solidFill>
                <a:latin typeface="Calibri"/>
                <a:ea typeface="Calibri"/>
                <a:cs typeface="Calibri"/>
                <a:sym typeface="Calibri"/>
              </a:rPr>
              <a:t> directly.</a:t>
            </a:r>
            <a:endParaRPr sz="1600" b="0" i="0" u="none" strike="noStrike" cap="none">
              <a:solidFill>
                <a:schemeClr val="dk1"/>
              </a:solidFill>
              <a:latin typeface="Calibri"/>
              <a:ea typeface="Calibri"/>
              <a:cs typeface="Calibri"/>
              <a:sym typeface="Calibri"/>
            </a:endParaRPr>
          </a:p>
          <a:p>
            <a:pPr marL="342900" marR="0" lvl="0" indent="10795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77"/>
          <p:cNvSpPr txBox="1">
            <a:spLocks noGrp="1"/>
          </p:cNvSpPr>
          <p:nvPr>
            <p:ph type="title"/>
          </p:nvPr>
        </p:nvSpPr>
        <p:spPr>
          <a:xfrm>
            <a:off x="457200" y="26349"/>
            <a:ext cx="8229600" cy="1037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rgbClr val="333333"/>
                </a:solidFill>
                <a:latin typeface="Calibri"/>
                <a:ea typeface="Calibri"/>
                <a:cs typeface="Calibri"/>
                <a:sym typeface="Calibri"/>
              </a:rPr>
              <a:t>Caveon Core</a:t>
            </a:r>
            <a:endParaRPr sz="2800" b="0" i="0" u="none" strike="noStrike" cap="none">
              <a:solidFill>
                <a:schemeClr val="dk1"/>
              </a:solidFill>
              <a:latin typeface="Calibri"/>
              <a:ea typeface="Calibri"/>
              <a:cs typeface="Calibri"/>
              <a:sym typeface="Calibri"/>
            </a:endParaRPr>
          </a:p>
        </p:txBody>
      </p:sp>
      <p:sp>
        <p:nvSpPr>
          <p:cNvPr id="869" name="Google Shape;869;p177"/>
          <p:cNvSpPr txBox="1">
            <a:spLocks noGrp="1"/>
          </p:cNvSpPr>
          <p:nvPr>
            <p:ph type="body" idx="1"/>
          </p:nvPr>
        </p:nvSpPr>
        <p:spPr>
          <a:xfrm>
            <a:off x="224875" y="1183600"/>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LEAs utilizing Caveon will receive access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to Caveon Core. Caveon Core allows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DTCs to track the findings of the Caveon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monitors in real time. Caveon Core is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only way for DTCs to receive real</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time monitor feedback.</a:t>
            </a:r>
            <a:endParaRPr sz="1800" b="0" i="0" u="none" strike="noStrike" cap="none">
              <a:solidFill>
                <a:schemeClr val="dk1"/>
              </a:solidFill>
              <a:latin typeface="Calibri"/>
              <a:ea typeface="Calibri"/>
              <a:cs typeface="Calibri"/>
              <a:sym typeface="Calibri"/>
            </a:endParaRPr>
          </a:p>
          <a:p>
            <a:pPr marL="342900" marR="0" lvl="0" indent="10795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870" name="Google Shape;870;p177"/>
          <p:cNvPicPr preferRelativeResize="0"/>
          <p:nvPr/>
        </p:nvPicPr>
        <p:blipFill rotWithShape="1">
          <a:blip r:embed="rId3">
            <a:alphaModFix/>
          </a:blip>
          <a:srcRect/>
          <a:stretch/>
        </p:blipFill>
        <p:spPr>
          <a:xfrm>
            <a:off x="4339675" y="1063375"/>
            <a:ext cx="4733925" cy="35147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78"/>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BESE Test Security Policy Update</a:t>
            </a:r>
            <a:endParaRPr sz="2800"/>
          </a:p>
        </p:txBody>
      </p:sp>
      <p:sp>
        <p:nvSpPr>
          <p:cNvPr id="876" name="Google Shape;876;p178"/>
          <p:cNvSpPr txBox="1">
            <a:spLocks noGrp="1"/>
          </p:cNvSpPr>
          <p:nvPr>
            <p:ph type="body" idx="1"/>
          </p:nvPr>
        </p:nvSpPr>
        <p:spPr>
          <a:xfrm>
            <a:off x="27000" y="976750"/>
            <a:ext cx="9090000" cy="3763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t>At the June BESE meeting the board approve a Test Irregularity Review Committee. The revisions to Bulletin 118, </a:t>
            </a:r>
            <a:r>
              <a:rPr lang="en" sz="1400" i="1"/>
              <a:t>Statewide Assessment Standards and Practices</a:t>
            </a:r>
            <a:r>
              <a:rPr lang="en" sz="1400"/>
              <a:t>, contain the following:</a:t>
            </a:r>
            <a:endParaRPr sz="1400"/>
          </a:p>
          <a:p>
            <a:pPr marL="457200" lvl="0" indent="-317500" rtl="0">
              <a:lnSpc>
                <a:spcPct val="115000"/>
              </a:lnSpc>
              <a:spcBef>
                <a:spcPts val="0"/>
              </a:spcBef>
              <a:spcAft>
                <a:spcPts val="0"/>
              </a:spcAft>
              <a:buSzPts val="1400"/>
              <a:buChar char="•"/>
            </a:pPr>
            <a:r>
              <a:rPr lang="en" sz="1400"/>
              <a:t>School systems are no longer required to investigate every void. However, school systems wishing to contest a void must submit a request in writing, including a report resulting from an investigation pursuant to Bulletin 118 §5305.A.3.</a:t>
            </a:r>
            <a:endParaRPr sz="1400"/>
          </a:p>
          <a:p>
            <a:pPr marL="914400" lvl="1" indent="-304800" rtl="0">
              <a:lnSpc>
                <a:spcPct val="115000"/>
              </a:lnSpc>
              <a:spcBef>
                <a:spcPts val="0"/>
              </a:spcBef>
              <a:spcAft>
                <a:spcPts val="0"/>
              </a:spcAft>
              <a:buSzPts val="1200"/>
              <a:buChar char="–"/>
            </a:pPr>
            <a:r>
              <a:rPr lang="en" sz="1200"/>
              <a:t>The LDE shall provide a list of recommended investigators that may be used by school systems to support this process. The list of recommended investigators can be found in the </a:t>
            </a:r>
            <a:r>
              <a:rPr lang="en" sz="1200" u="sng">
                <a:solidFill>
                  <a:schemeClr val="hlink"/>
                </a:solidFill>
                <a:hlinkClick r:id="rId3"/>
              </a:rPr>
              <a:t>Assessment Library</a:t>
            </a:r>
            <a:r>
              <a:rPr lang="en" sz="1200"/>
              <a:t>. </a:t>
            </a:r>
            <a:endParaRPr sz="1200"/>
          </a:p>
          <a:p>
            <a:pPr marL="914400" lvl="1" indent="-304800" rtl="0">
              <a:lnSpc>
                <a:spcPct val="115000"/>
              </a:lnSpc>
              <a:spcBef>
                <a:spcPts val="0"/>
              </a:spcBef>
              <a:spcAft>
                <a:spcPts val="0"/>
              </a:spcAft>
              <a:buSzPts val="1200"/>
              <a:buChar char="–"/>
            </a:pPr>
            <a:r>
              <a:rPr lang="en" sz="1200"/>
              <a:t>The investigation shall produce verifiable evidence that corroborates, with a high degree of certainty, that a testing irregularity did not occur.</a:t>
            </a:r>
            <a:endParaRPr sz="1200"/>
          </a:p>
          <a:p>
            <a:pPr marL="457200" lvl="0" indent="-317500" rtl="0">
              <a:lnSpc>
                <a:spcPct val="115000"/>
              </a:lnSpc>
              <a:spcBef>
                <a:spcPts val="0"/>
              </a:spcBef>
              <a:spcAft>
                <a:spcPts val="0"/>
              </a:spcAft>
              <a:buSzPts val="1400"/>
              <a:buChar char="•"/>
            </a:pPr>
            <a:r>
              <a:rPr lang="en" sz="1400"/>
              <a:t>Annually, at a public meeting, the Test Irregularity Review Committee shall conduct a records review of the investigative results from the school system as well as any relevant evidence from LDE.</a:t>
            </a:r>
            <a:endParaRPr sz="1400"/>
          </a:p>
          <a:p>
            <a:pPr marL="457200" lvl="0" indent="-317500" rtl="0">
              <a:lnSpc>
                <a:spcPct val="115000"/>
              </a:lnSpc>
              <a:spcBef>
                <a:spcPts val="0"/>
              </a:spcBef>
              <a:spcAft>
                <a:spcPts val="0"/>
              </a:spcAft>
              <a:buSzPts val="1400"/>
              <a:buChar char="•"/>
            </a:pPr>
            <a:r>
              <a:rPr lang="en" sz="1400"/>
              <a:t>The committee - made up national, state, and district experts and representatives - will make recommendations regarding any potential void reversals. </a:t>
            </a:r>
            <a:endParaRPr sz="1400"/>
          </a:p>
          <a:p>
            <a:pPr marL="457200" lvl="0" indent="-317500" rtl="0">
              <a:lnSpc>
                <a:spcPct val="115000"/>
              </a:lnSpc>
              <a:spcBef>
                <a:spcPts val="0"/>
              </a:spcBef>
              <a:spcAft>
                <a:spcPts val="0"/>
              </a:spcAft>
              <a:buSzPts val="1400"/>
              <a:buChar char="•"/>
            </a:pPr>
            <a:r>
              <a:rPr lang="en" sz="1400"/>
              <a:t>Any school system wishing to appeal must submit notification by August 13, 2018. </a:t>
            </a:r>
            <a:endParaRPr sz="1400"/>
          </a:p>
          <a:p>
            <a:pPr marL="457200" lvl="0" indent="-317500" rtl="0">
              <a:lnSpc>
                <a:spcPct val="115000"/>
              </a:lnSpc>
              <a:spcBef>
                <a:spcPts val="0"/>
              </a:spcBef>
              <a:spcAft>
                <a:spcPts val="0"/>
              </a:spcAft>
              <a:buSzPts val="1400"/>
              <a:buChar char="•"/>
            </a:pPr>
            <a:r>
              <a:rPr lang="en" sz="1400"/>
              <a:t>Any superintendent/charter leader wishing to nominate their accountability representative should email the individual’s resume to </a:t>
            </a:r>
            <a:r>
              <a:rPr lang="en" sz="1400" u="sng">
                <a:solidFill>
                  <a:srgbClr val="3DA8CA"/>
                </a:solidFill>
                <a:hlinkClick r:id="rId4"/>
              </a:rPr>
              <a:t>assessment@la.gov</a:t>
            </a:r>
            <a:r>
              <a:rPr lang="en" sz="1400"/>
              <a:t> by July 31, 2018.</a:t>
            </a:r>
            <a:endParaRPr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79"/>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Test Security Audits</a:t>
            </a:r>
            <a:endParaRPr sz="2800"/>
          </a:p>
        </p:txBody>
      </p:sp>
      <p:sp>
        <p:nvSpPr>
          <p:cNvPr id="882" name="Google Shape;882;p179"/>
          <p:cNvSpPr txBox="1">
            <a:spLocks noGrp="1"/>
          </p:cNvSpPr>
          <p:nvPr>
            <p:ph type="body" idx="1"/>
          </p:nvPr>
        </p:nvSpPr>
        <p:spPr>
          <a:xfrm>
            <a:off x="0" y="1063375"/>
            <a:ext cx="9090000" cy="3684600"/>
          </a:xfrm>
          <a:prstGeom prst="rect">
            <a:avLst/>
          </a:prstGeom>
        </p:spPr>
        <p:txBody>
          <a:bodyPr spcFirstLastPara="1" wrap="square" lIns="91425" tIns="91425" rIns="91425" bIns="91425" anchor="t" anchorCtr="0">
            <a:noAutofit/>
          </a:bodyPr>
          <a:lstStyle/>
          <a:p>
            <a:pPr marL="0" lvl="0" indent="0" rtl="0">
              <a:lnSpc>
                <a:spcPct val="115000"/>
              </a:lnSpc>
              <a:spcBef>
                <a:spcPts val="200"/>
              </a:spcBef>
              <a:spcAft>
                <a:spcPts val="0"/>
              </a:spcAft>
              <a:buClr>
                <a:schemeClr val="dk1"/>
              </a:buClr>
              <a:buSzPts val="1100"/>
              <a:buFont typeface="Arial"/>
              <a:buNone/>
            </a:pPr>
            <a:r>
              <a:rPr lang="en" sz="1600"/>
              <a:t>In order for LEAs to be in compliance with Bulletin 118, LEAs must develop a test security policy.  All LEAs should have their test security plans accessible and available at all times. For 2018–2019, the Department will only require the following types of LEAs to submit a test security policy:</a:t>
            </a:r>
            <a:endParaRPr sz="1600"/>
          </a:p>
          <a:p>
            <a:pPr marL="457200" lvl="0" indent="-330200" rtl="0">
              <a:lnSpc>
                <a:spcPct val="115000"/>
              </a:lnSpc>
              <a:spcBef>
                <a:spcPts val="0"/>
              </a:spcBef>
              <a:spcAft>
                <a:spcPts val="0"/>
              </a:spcAft>
              <a:buSzPts val="1600"/>
              <a:buChar char="•"/>
            </a:pPr>
            <a:r>
              <a:rPr lang="en" sz="1600"/>
              <a:t>New LEAs participating in statewide assessments</a:t>
            </a:r>
            <a:endParaRPr sz="1600"/>
          </a:p>
          <a:p>
            <a:pPr marL="457200" lvl="0" indent="-330200" rtl="0">
              <a:lnSpc>
                <a:spcPct val="115000"/>
              </a:lnSpc>
              <a:spcBef>
                <a:spcPts val="0"/>
              </a:spcBef>
              <a:spcAft>
                <a:spcPts val="0"/>
              </a:spcAft>
              <a:buSzPts val="1600"/>
              <a:buChar char="•"/>
            </a:pPr>
            <a:r>
              <a:rPr lang="en" sz="1600"/>
              <a:t>LEAs that experienced a break of one or more years in participation in statewide assessments</a:t>
            </a:r>
            <a:endParaRPr sz="1600"/>
          </a:p>
          <a:p>
            <a:pPr marL="457200" lvl="0" indent="-330200" rtl="0">
              <a:lnSpc>
                <a:spcPct val="115000"/>
              </a:lnSpc>
              <a:spcBef>
                <a:spcPts val="0"/>
              </a:spcBef>
              <a:spcAft>
                <a:spcPts val="0"/>
              </a:spcAft>
              <a:buSzPts val="1600"/>
              <a:buChar char="•"/>
            </a:pPr>
            <a:r>
              <a:rPr lang="en" sz="1600"/>
              <a:t>LEAs involved in the monitoring/audit process</a:t>
            </a:r>
            <a:endParaRPr sz="1600"/>
          </a:p>
          <a:p>
            <a:pPr marL="457200" lvl="0" indent="-330200" rtl="0">
              <a:lnSpc>
                <a:spcPct val="115000"/>
              </a:lnSpc>
              <a:spcBef>
                <a:spcPts val="0"/>
              </a:spcBef>
              <a:spcAft>
                <a:spcPts val="0"/>
              </a:spcAft>
              <a:buSzPts val="1600"/>
              <a:buChar char="•"/>
            </a:pPr>
            <a:r>
              <a:rPr lang="en" sz="1600"/>
              <a:t>LEAs that voluntarily submit a test security policy</a:t>
            </a:r>
            <a:endParaRPr sz="1600"/>
          </a:p>
          <a:p>
            <a:pPr marL="0" lvl="0" indent="457200" rtl="0">
              <a:lnSpc>
                <a:spcPct val="115000"/>
              </a:lnSpc>
              <a:spcBef>
                <a:spcPts val="0"/>
              </a:spcBef>
              <a:spcAft>
                <a:spcPts val="0"/>
              </a:spcAft>
              <a:buClr>
                <a:schemeClr val="dk1"/>
              </a:buClr>
              <a:buSzPts val="1100"/>
              <a:buFont typeface="Arial"/>
              <a:buNone/>
            </a:pPr>
            <a:endParaRPr sz="1600"/>
          </a:p>
          <a:p>
            <a:pPr marL="0" lvl="0" indent="0" rtl="0">
              <a:lnSpc>
                <a:spcPct val="115000"/>
              </a:lnSpc>
              <a:spcBef>
                <a:spcPts val="200"/>
              </a:spcBef>
              <a:spcAft>
                <a:spcPts val="0"/>
              </a:spcAft>
              <a:buClr>
                <a:schemeClr val="dk1"/>
              </a:buClr>
              <a:buSzPts val="1100"/>
              <a:buFont typeface="Arial"/>
              <a:buNone/>
            </a:pPr>
            <a:r>
              <a:rPr lang="en" sz="1600"/>
              <a:t>All submitted policies will be reviewed using the checklist available </a:t>
            </a:r>
            <a:r>
              <a:rPr lang="en" sz="1600" u="sng">
                <a:solidFill>
                  <a:schemeClr val="hlink"/>
                </a:solidFill>
                <a:hlinkClick r:id="rId3"/>
              </a:rPr>
              <a:t>here</a:t>
            </a:r>
            <a:r>
              <a:rPr lang="en" sz="1600"/>
              <a:t>. The Department will review test security policies and provide feedback. August 31, 2018 is the deadline to submit test security policies to </a:t>
            </a:r>
            <a:r>
              <a:rPr lang="en" sz="1600" u="sng">
                <a:solidFill>
                  <a:srgbClr val="0000FF"/>
                </a:solidFill>
              </a:rPr>
              <a:t>assessment@la.gov.</a:t>
            </a:r>
            <a:endParaRPr sz="1600" u="sng">
              <a:solidFill>
                <a:srgbClr val="0000FF"/>
              </a:solidFill>
            </a:endParaRPr>
          </a:p>
          <a:p>
            <a:pPr marL="0" lvl="0" indent="0">
              <a:spcBef>
                <a:spcPts val="64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pic>
        <p:nvPicPr>
          <p:cNvPr id="912" name="Google Shape;912;p18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13" name="Google Shape;913;p18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85"/>
          <p:cNvSpPr txBox="1">
            <a:spLocks noGrp="1"/>
          </p:cNvSpPr>
          <p:nvPr>
            <p:ph type="title"/>
          </p:nvPr>
        </p:nvSpPr>
        <p:spPr>
          <a:xfrm>
            <a:off x="457200" y="-1"/>
            <a:ext cx="8229600" cy="103723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dirty="0">
                <a:solidFill>
                  <a:schemeClr val="dk1"/>
                </a:solidFill>
                <a:latin typeface="Calibri"/>
                <a:ea typeface="Calibri"/>
                <a:cs typeface="Calibri"/>
                <a:sym typeface="Calibri"/>
              </a:rPr>
              <a:t>2018-2019 Enrollment Window</a:t>
            </a:r>
            <a:endParaRPr sz="2800" b="0" i="0" u="none" strike="noStrike" cap="none" dirty="0">
              <a:solidFill>
                <a:schemeClr val="dk1"/>
              </a:solidFill>
              <a:latin typeface="Calibri"/>
              <a:ea typeface="Calibri"/>
              <a:cs typeface="Calibri"/>
              <a:sym typeface="Calibri"/>
            </a:endParaRPr>
          </a:p>
        </p:txBody>
      </p:sp>
      <p:sp>
        <p:nvSpPr>
          <p:cNvPr id="919" name="Google Shape;919;p185"/>
          <p:cNvSpPr txBox="1">
            <a:spLocks noGrp="1"/>
          </p:cNvSpPr>
          <p:nvPr>
            <p:ph type="body" idx="1"/>
          </p:nvPr>
        </p:nvSpPr>
        <p:spPr>
          <a:xfrm>
            <a:off x="163200" y="874500"/>
            <a:ext cx="8817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From October 1 - October 31, each school system is required to enter enrollments for each school for paper or online testing in grades 3-4 into the eDIRECT Enrollment System. School  systems will also verify enrollment numbers.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To enter enrollments in eDIRECT: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Select </a:t>
            </a:r>
            <a:r>
              <a:rPr lang="en" sz="1800" b="1" i="0" u="none" strike="noStrike" cap="none">
                <a:solidFill>
                  <a:schemeClr val="dk1"/>
                </a:solidFill>
                <a:latin typeface="Calibri"/>
                <a:ea typeface="Calibri"/>
                <a:cs typeface="Calibri"/>
                <a:sym typeface="Calibri"/>
              </a:rPr>
              <a:t>All Applications</a:t>
            </a:r>
            <a:r>
              <a:rPr lang="en" sz="1800" b="0" i="0" u="none" strike="noStrike" cap="none">
                <a:solidFill>
                  <a:schemeClr val="dk1"/>
                </a:solidFill>
                <a:latin typeface="Calibri"/>
                <a:ea typeface="Calibri"/>
                <a:cs typeface="Calibri"/>
                <a:sym typeface="Calibri"/>
              </a:rPr>
              <a:t> and then select </a:t>
            </a:r>
            <a:r>
              <a:rPr lang="en" sz="1800" b="1" i="0" u="none" strike="noStrike" cap="none">
                <a:solidFill>
                  <a:schemeClr val="dk1"/>
                </a:solidFill>
                <a:latin typeface="Calibri"/>
                <a:ea typeface="Calibri"/>
                <a:cs typeface="Calibri"/>
                <a:sym typeface="Calibri"/>
              </a:rPr>
              <a:t>Materials</a:t>
            </a:r>
            <a:r>
              <a:rPr lang="en"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Select </a:t>
            </a:r>
            <a:r>
              <a:rPr lang="en" sz="1800" b="1" i="0" u="none" strike="noStrike" cap="none">
                <a:solidFill>
                  <a:schemeClr val="dk1"/>
                </a:solidFill>
                <a:latin typeface="Calibri"/>
                <a:ea typeface="Calibri"/>
                <a:cs typeface="Calibri"/>
                <a:sym typeface="Calibri"/>
              </a:rPr>
              <a:t>Enrollments </a:t>
            </a:r>
            <a:r>
              <a:rPr lang="en" sz="1800" b="0" i="0" u="none" strike="noStrike" cap="none">
                <a:solidFill>
                  <a:schemeClr val="dk1"/>
                </a:solidFill>
                <a:latin typeface="Calibri"/>
                <a:ea typeface="Calibri"/>
                <a:cs typeface="Calibri"/>
                <a:sym typeface="Calibri"/>
              </a:rPr>
              <a:t>within Materials.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Under the </a:t>
            </a:r>
            <a:r>
              <a:rPr lang="en" sz="1800" b="1" i="0" u="none" strike="noStrike" cap="none">
                <a:solidFill>
                  <a:schemeClr val="dk1"/>
                </a:solidFill>
                <a:latin typeface="Calibri"/>
                <a:ea typeface="Calibri"/>
                <a:cs typeface="Calibri"/>
                <a:sym typeface="Calibri"/>
              </a:rPr>
              <a:t>Administration </a:t>
            </a:r>
            <a:r>
              <a:rPr lang="en" sz="1800" b="0" i="0" u="none" strike="noStrike" cap="none">
                <a:solidFill>
                  <a:schemeClr val="dk1"/>
                </a:solidFill>
                <a:latin typeface="Calibri"/>
                <a:ea typeface="Calibri"/>
                <a:cs typeface="Calibri"/>
                <a:sym typeface="Calibri"/>
              </a:rPr>
              <a:t>drop‐down box, select the appropriate Administration.</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Under </a:t>
            </a:r>
            <a:r>
              <a:rPr lang="en" sz="1800" b="1" i="0" u="none" strike="noStrike" cap="none">
                <a:solidFill>
                  <a:schemeClr val="dk1"/>
                </a:solidFill>
                <a:latin typeface="Calibri"/>
                <a:ea typeface="Calibri"/>
                <a:cs typeface="Calibri"/>
                <a:sym typeface="Calibri"/>
              </a:rPr>
              <a:t>School</a:t>
            </a:r>
            <a:r>
              <a:rPr lang="en" sz="1800" b="0" i="0" u="none" strike="noStrike" cap="none">
                <a:solidFill>
                  <a:schemeClr val="dk1"/>
                </a:solidFill>
                <a:latin typeface="Calibri"/>
                <a:ea typeface="Calibri"/>
                <a:cs typeface="Calibri"/>
                <a:sym typeface="Calibri"/>
              </a:rPr>
              <a:t>, select the school for which enrollments will be entered.</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Click </a:t>
            </a:r>
            <a:r>
              <a:rPr lang="en" sz="1800" b="1" i="0" u="none" strike="noStrike" cap="none">
                <a:solidFill>
                  <a:schemeClr val="dk1"/>
                </a:solidFill>
                <a:latin typeface="Calibri"/>
                <a:ea typeface="Calibri"/>
                <a:cs typeface="Calibri"/>
                <a:sym typeface="Calibri"/>
              </a:rPr>
              <a:t>Show Enrollments.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pic>
        <p:nvPicPr>
          <p:cNvPr id="920" name="Google Shape;920;p185"/>
          <p:cNvPicPr preferRelativeResize="0"/>
          <p:nvPr/>
        </p:nvPicPr>
        <p:blipFill rotWithShape="1">
          <a:blip r:embed="rId3">
            <a:alphaModFix/>
          </a:blip>
          <a:srcRect/>
          <a:stretch/>
        </p:blipFill>
        <p:spPr>
          <a:xfrm>
            <a:off x="3966800" y="3398125"/>
            <a:ext cx="5052500" cy="1705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86"/>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lvl="0"/>
            <a:r>
              <a:rPr lang="en" sz="2800" dirty="0"/>
              <a:t>2018-2019 Enrollment Window</a:t>
            </a:r>
            <a:endParaRPr sz="4400" b="0" i="0" u="none" strike="noStrike" cap="none" dirty="0">
              <a:solidFill>
                <a:schemeClr val="dk1"/>
              </a:solidFill>
              <a:latin typeface="Calibri"/>
              <a:ea typeface="Calibri"/>
              <a:cs typeface="Calibri"/>
              <a:sym typeface="Calibri"/>
            </a:endParaRPr>
          </a:p>
        </p:txBody>
      </p:sp>
      <p:sp>
        <p:nvSpPr>
          <p:cNvPr id="926" name="Google Shape;926;p186"/>
          <p:cNvSpPr txBox="1">
            <a:spLocks noGrp="1"/>
          </p:cNvSpPr>
          <p:nvPr>
            <p:ph type="body" idx="1"/>
          </p:nvPr>
        </p:nvSpPr>
        <p:spPr>
          <a:xfrm>
            <a:off x="81100" y="1200150"/>
            <a:ext cx="8605800" cy="3394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640"/>
              </a:spcBef>
              <a:spcAft>
                <a:spcPts val="0"/>
              </a:spcAft>
              <a:buClr>
                <a:schemeClr val="dk1"/>
              </a:buClr>
              <a:buSzPts val="1800"/>
              <a:buFont typeface="Calibri"/>
              <a:buAutoNum type="arabicPeriod" startAt="6"/>
            </a:pPr>
            <a:r>
              <a:rPr lang="en" sz="1800" b="0" i="0" u="none" strike="noStrike" cap="none">
                <a:solidFill>
                  <a:schemeClr val="dk1"/>
                </a:solidFill>
                <a:latin typeface="Calibri"/>
                <a:ea typeface="Calibri"/>
                <a:cs typeface="Calibri"/>
                <a:sym typeface="Calibri"/>
              </a:rPr>
              <a:t>Confirm all schools’ testing mode for grades 3 and 4.</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pic>
        <p:nvPicPr>
          <p:cNvPr id="927" name="Google Shape;927;p186"/>
          <p:cNvPicPr preferRelativeResize="0"/>
          <p:nvPr/>
        </p:nvPicPr>
        <p:blipFill rotWithShape="1">
          <a:blip r:embed="rId3">
            <a:alphaModFix/>
          </a:blip>
          <a:srcRect/>
          <a:stretch/>
        </p:blipFill>
        <p:spPr>
          <a:xfrm>
            <a:off x="225213" y="1924800"/>
            <a:ext cx="8693574" cy="22750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87"/>
          <p:cNvSpPr txBox="1">
            <a:spLocks noGrp="1"/>
          </p:cNvSpPr>
          <p:nvPr>
            <p:ph type="title"/>
          </p:nvPr>
        </p:nvSpPr>
        <p:spPr>
          <a:xfrm>
            <a:off x="457200" y="0"/>
            <a:ext cx="8229600" cy="962400"/>
          </a:xfrm>
          <a:prstGeom prst="rect">
            <a:avLst/>
          </a:prstGeom>
          <a:noFill/>
          <a:ln>
            <a:noFill/>
          </a:ln>
        </p:spPr>
        <p:txBody>
          <a:bodyPr spcFirstLastPara="1" wrap="square" lIns="91425" tIns="91425" rIns="91425" bIns="91425" anchor="ctr" anchorCtr="0">
            <a:noAutofit/>
          </a:bodyPr>
          <a:lstStyle/>
          <a:p>
            <a:pPr lvl="0"/>
            <a:r>
              <a:rPr lang="en" sz="2800" dirty="0"/>
              <a:t>2018-2019 Enrollment Window</a:t>
            </a:r>
            <a:endParaRPr sz="4400" b="0" i="0" u="none" strike="noStrike" cap="none" dirty="0">
              <a:solidFill>
                <a:schemeClr val="dk1"/>
              </a:solidFill>
              <a:latin typeface="Calibri"/>
              <a:ea typeface="Calibri"/>
              <a:cs typeface="Calibri"/>
              <a:sym typeface="Calibri"/>
            </a:endParaRPr>
          </a:p>
        </p:txBody>
      </p:sp>
      <p:sp>
        <p:nvSpPr>
          <p:cNvPr id="933" name="Google Shape;933;p187"/>
          <p:cNvSpPr txBox="1">
            <a:spLocks noGrp="1"/>
          </p:cNvSpPr>
          <p:nvPr>
            <p:ph type="body" idx="1"/>
          </p:nvPr>
        </p:nvSpPr>
        <p:spPr>
          <a:xfrm>
            <a:off x="109200" y="860550"/>
            <a:ext cx="8925600" cy="35313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640"/>
              </a:spcBef>
              <a:spcAft>
                <a:spcPts val="0"/>
              </a:spcAft>
              <a:buClr>
                <a:schemeClr val="dk1"/>
              </a:buClr>
              <a:buSzPts val="1600"/>
              <a:buFont typeface="Calibri"/>
              <a:buAutoNum type="arabicPeriod" startAt="7"/>
            </a:pPr>
            <a:r>
              <a:rPr lang="en" sz="1600" b="0" i="0" u="none" strike="noStrike" cap="none">
                <a:solidFill>
                  <a:schemeClr val="dk1"/>
                </a:solidFill>
                <a:latin typeface="Calibri"/>
                <a:ea typeface="Calibri"/>
                <a:cs typeface="Calibri"/>
                <a:sym typeface="Calibri"/>
              </a:rPr>
              <a:t>Confirm or update counts in the grid. </a:t>
            </a:r>
            <a:endParaRPr sz="1600" b="0" i="0" u="none" strike="noStrike" cap="none">
              <a:solidFill>
                <a:schemeClr val="dk1"/>
              </a:solidFill>
              <a:latin typeface="Calibri"/>
              <a:ea typeface="Calibri"/>
              <a:cs typeface="Calibri"/>
              <a:sym typeface="Calibri"/>
            </a:endParaRPr>
          </a:p>
          <a:p>
            <a:pPr marL="9144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Enrollment numbers are prepopulated with 2018 initial enrollments.</a:t>
            </a:r>
            <a:endParaRPr sz="1600" b="0" i="0" u="none" strike="noStrike" cap="none">
              <a:solidFill>
                <a:schemeClr val="dk1"/>
              </a:solidFill>
              <a:latin typeface="Calibri"/>
              <a:ea typeface="Calibri"/>
              <a:cs typeface="Calibri"/>
              <a:sym typeface="Calibri"/>
            </a:endParaRPr>
          </a:p>
          <a:p>
            <a:pPr marL="9144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Verify or update the 2018 counts with the enrollments for 2019. This will ensure that accurate materials quantities are available for your schools and included in your schools’ initial shipment.</a:t>
            </a:r>
            <a:endParaRPr sz="1600" b="0" i="0" u="none" strike="noStrike" cap="none">
              <a:solidFill>
                <a:schemeClr val="dk1"/>
              </a:solidFill>
              <a:latin typeface="Calibri"/>
              <a:ea typeface="Calibri"/>
              <a:cs typeface="Calibri"/>
              <a:sym typeface="Calibri"/>
            </a:endParaRPr>
          </a:p>
          <a:p>
            <a:pPr marL="914400" marR="0" lvl="0" indent="-330200" algn="l" rtl="0">
              <a:lnSpc>
                <a:spcPct val="115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If a school no longer hosts a grade, zero out any numbers that appear.</a:t>
            </a:r>
            <a:endParaRPr sz="16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chemeClr val="dk1"/>
              </a:buClr>
              <a:buSzPts val="1100"/>
              <a:buFont typeface="Arial"/>
              <a:buNone/>
            </a:pPr>
            <a:r>
              <a:rPr lang="en" sz="1600" b="0" i="1" u="none" strike="noStrike" cap="none">
                <a:solidFill>
                  <a:schemeClr val="dk1"/>
                </a:solidFill>
                <a:latin typeface="Calibri"/>
                <a:ea typeface="Calibri"/>
                <a:cs typeface="Calibri"/>
                <a:sym typeface="Calibri"/>
              </a:rPr>
              <a:t>Note: It is important to include all students that require the consumable test booklet accommodated version, including English Learner and PNP students requiring test read aloud.</a:t>
            </a:r>
            <a:endParaRPr sz="1600" b="0" i="1"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Calibri"/>
              <a:buAutoNum type="arabicPeriod" startAt="8"/>
            </a:pPr>
            <a:r>
              <a:rPr lang="en" sz="1600" b="0" i="0" u="none" strike="noStrike" cap="none">
                <a:solidFill>
                  <a:schemeClr val="dk1"/>
                </a:solidFill>
                <a:latin typeface="Calibri"/>
                <a:ea typeface="Calibri"/>
                <a:cs typeface="Calibri"/>
                <a:sym typeface="Calibri"/>
              </a:rPr>
              <a:t> Click </a:t>
            </a:r>
            <a:r>
              <a:rPr lang="en" sz="1600" b="1" i="0" u="none" strike="noStrike" cap="none">
                <a:solidFill>
                  <a:schemeClr val="dk1"/>
                </a:solidFill>
                <a:latin typeface="Calibri"/>
                <a:ea typeface="Calibri"/>
                <a:cs typeface="Calibri"/>
                <a:sym typeface="Calibri"/>
              </a:rPr>
              <a:t>Complete</a:t>
            </a:r>
            <a:r>
              <a:rPr lang="en" sz="1600" b="0" i="0" u="none" strike="noStrike" cap="none">
                <a:solidFill>
                  <a:schemeClr val="dk1"/>
                </a:solidFill>
                <a:latin typeface="Calibri"/>
                <a:ea typeface="Calibri"/>
                <a:cs typeface="Calibri"/>
                <a:sym typeface="Calibri"/>
              </a:rPr>
              <a:t>.</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pic>
        <p:nvPicPr>
          <p:cNvPr id="934" name="Google Shape;934;p187"/>
          <p:cNvPicPr preferRelativeResize="0"/>
          <p:nvPr/>
        </p:nvPicPr>
        <p:blipFill rotWithShape="1">
          <a:blip r:embed="rId3">
            <a:alphaModFix/>
          </a:blip>
          <a:srcRect r="15881" b="19858"/>
          <a:stretch/>
        </p:blipFill>
        <p:spPr>
          <a:xfrm>
            <a:off x="1874500" y="3374850"/>
            <a:ext cx="5395001" cy="1083625"/>
          </a:xfrm>
          <a:prstGeom prst="rect">
            <a:avLst/>
          </a:prstGeom>
          <a:noFill/>
          <a:ln>
            <a:noFill/>
          </a:ln>
        </p:spPr>
      </p:pic>
      <p:sp>
        <p:nvSpPr>
          <p:cNvPr id="935" name="Google Shape;935;p187"/>
          <p:cNvSpPr/>
          <p:nvPr/>
        </p:nvSpPr>
        <p:spPr>
          <a:xfrm>
            <a:off x="2033150" y="4041475"/>
            <a:ext cx="809400" cy="2931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t>Assessments listed here</a:t>
            </a:r>
            <a:endParaRPr sz="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188"/>
          <p:cNvSpPr txBox="1">
            <a:spLocks noGrp="1"/>
          </p:cNvSpPr>
          <p:nvPr>
            <p:ph type="title"/>
          </p:nvPr>
        </p:nvSpPr>
        <p:spPr>
          <a:xfrm>
            <a:off x="457200" y="105128"/>
            <a:ext cx="8229600" cy="857400"/>
          </a:xfrm>
          <a:prstGeom prst="rect">
            <a:avLst/>
          </a:prstGeom>
          <a:noFill/>
          <a:ln>
            <a:noFill/>
          </a:ln>
        </p:spPr>
        <p:txBody>
          <a:bodyPr spcFirstLastPara="1" wrap="square" lIns="91425" tIns="91425" rIns="91425" bIns="91425" anchor="ctr" anchorCtr="0">
            <a:noAutofit/>
          </a:bodyPr>
          <a:lstStyle/>
          <a:p>
            <a:pPr lvl="0"/>
            <a:r>
              <a:rPr lang="en" sz="2800" dirty="0"/>
              <a:t>2018-2019 Enrollment Window</a:t>
            </a:r>
            <a:endParaRPr sz="4400" b="0" i="0" u="none" strike="noStrike" cap="none" dirty="0">
              <a:solidFill>
                <a:schemeClr val="dk1"/>
              </a:solidFill>
              <a:latin typeface="Calibri"/>
              <a:ea typeface="Calibri"/>
              <a:cs typeface="Calibri"/>
              <a:sym typeface="Calibri"/>
            </a:endParaRPr>
          </a:p>
        </p:txBody>
      </p:sp>
      <p:sp>
        <p:nvSpPr>
          <p:cNvPr id="941" name="Google Shape;941;p188"/>
          <p:cNvSpPr txBox="1">
            <a:spLocks noGrp="1"/>
          </p:cNvSpPr>
          <p:nvPr>
            <p:ph type="body" idx="1"/>
          </p:nvPr>
        </p:nvSpPr>
        <p:spPr>
          <a:xfrm>
            <a:off x="162900" y="1080500"/>
            <a:ext cx="8818200" cy="6804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640"/>
              </a:spcBef>
              <a:spcAft>
                <a:spcPts val="0"/>
              </a:spcAft>
              <a:buClr>
                <a:schemeClr val="dk1"/>
              </a:buClr>
              <a:buSzPts val="1600"/>
              <a:buFont typeface="Calibri"/>
              <a:buAutoNum type="arabicPeriod" startAt="9"/>
            </a:pPr>
            <a:r>
              <a:rPr lang="en" sz="1600" b="0" i="0" u="none" strike="noStrike" cap="none">
                <a:solidFill>
                  <a:schemeClr val="dk1"/>
                </a:solidFill>
                <a:latin typeface="Calibri"/>
                <a:ea typeface="Calibri"/>
                <a:cs typeface="Calibri"/>
                <a:sym typeface="Calibri"/>
              </a:rPr>
              <a:t>Select the </a:t>
            </a:r>
            <a:r>
              <a:rPr lang="en" sz="1600" b="1" i="0" u="none" strike="noStrike" cap="none">
                <a:solidFill>
                  <a:schemeClr val="dk1"/>
                </a:solidFill>
                <a:latin typeface="Calibri"/>
                <a:ea typeface="Calibri"/>
                <a:cs typeface="Calibri"/>
                <a:sym typeface="Calibri"/>
              </a:rPr>
              <a:t>Summary </a:t>
            </a:r>
            <a:r>
              <a:rPr lang="en" sz="1600" b="0" i="0" u="none" strike="noStrike" cap="none">
                <a:solidFill>
                  <a:schemeClr val="dk1"/>
                </a:solidFill>
                <a:latin typeface="Calibri"/>
                <a:ea typeface="Calibri"/>
                <a:cs typeface="Calibri"/>
                <a:sym typeface="Calibri"/>
              </a:rPr>
              <a:t>tab to view the information you have previously designated for your school.</a:t>
            </a:r>
            <a:endParaRPr sz="1600" b="0" i="0" u="none" strike="noStrike" cap="none">
              <a:solidFill>
                <a:schemeClr val="dk1"/>
              </a:solidFill>
              <a:latin typeface="Calibri"/>
              <a:ea typeface="Calibri"/>
              <a:cs typeface="Calibri"/>
              <a:sym typeface="Calibri"/>
            </a:endParaRPr>
          </a:p>
          <a:p>
            <a:pPr marL="9144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Click </a:t>
            </a:r>
            <a:r>
              <a:rPr lang="en" sz="1600" b="1" i="0" u="none" strike="noStrike" cap="none">
                <a:solidFill>
                  <a:schemeClr val="dk1"/>
                </a:solidFill>
                <a:latin typeface="Calibri"/>
                <a:ea typeface="Calibri"/>
                <a:cs typeface="Calibri"/>
                <a:sym typeface="Calibri"/>
              </a:rPr>
              <a:t>Print </a:t>
            </a:r>
            <a:r>
              <a:rPr lang="en" sz="1600" b="0" i="0" u="none" strike="noStrike" cap="none">
                <a:solidFill>
                  <a:schemeClr val="dk1"/>
                </a:solidFill>
                <a:latin typeface="Calibri"/>
                <a:ea typeface="Calibri"/>
                <a:cs typeface="Calibri"/>
                <a:sym typeface="Calibri"/>
              </a:rPr>
              <a:t>if you would like to print the screen you are currently viewing.</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942" name="Google Shape;942;p188"/>
          <p:cNvPicPr preferRelativeResize="0"/>
          <p:nvPr/>
        </p:nvPicPr>
        <p:blipFill rotWithShape="1">
          <a:blip r:embed="rId3">
            <a:alphaModFix/>
          </a:blip>
          <a:srcRect r="15881"/>
          <a:stretch/>
        </p:blipFill>
        <p:spPr>
          <a:xfrm>
            <a:off x="1158523" y="2146475"/>
            <a:ext cx="6289650" cy="2590800"/>
          </a:xfrm>
          <a:prstGeom prst="rect">
            <a:avLst/>
          </a:prstGeom>
          <a:noFill/>
          <a:ln>
            <a:noFill/>
          </a:ln>
        </p:spPr>
      </p:pic>
      <p:sp>
        <p:nvSpPr>
          <p:cNvPr id="943" name="Google Shape;943;p188"/>
          <p:cNvSpPr/>
          <p:nvPr/>
        </p:nvSpPr>
        <p:spPr>
          <a:xfrm>
            <a:off x="1325425" y="3461975"/>
            <a:ext cx="949500" cy="4848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000"/>
              <a:t>Assessments listed here</a:t>
            </a:r>
            <a:endParaRPr sz="1000"/>
          </a:p>
        </p:txBody>
      </p:sp>
      <p:cxnSp>
        <p:nvCxnSpPr>
          <p:cNvPr id="944" name="Google Shape;944;p188"/>
          <p:cNvCxnSpPr/>
          <p:nvPr/>
        </p:nvCxnSpPr>
        <p:spPr>
          <a:xfrm flipH="1">
            <a:off x="2848650" y="1879350"/>
            <a:ext cx="751800" cy="395700"/>
          </a:xfrm>
          <a:prstGeom prst="straightConnector1">
            <a:avLst/>
          </a:prstGeom>
          <a:noFill/>
          <a:ln w="9525" cap="flat" cmpd="sng">
            <a:solidFill>
              <a:srgbClr val="FF0000"/>
            </a:solidFill>
            <a:prstDash val="solid"/>
            <a:round/>
            <a:headEnd type="none" w="med" len="med"/>
            <a:tailEnd type="triangle" w="med" len="med"/>
          </a:ln>
        </p:spPr>
      </p:cxnSp>
      <p:cxnSp>
        <p:nvCxnSpPr>
          <p:cNvPr id="945" name="Google Shape;945;p188"/>
          <p:cNvCxnSpPr/>
          <p:nvPr/>
        </p:nvCxnSpPr>
        <p:spPr>
          <a:xfrm>
            <a:off x="613275" y="4253275"/>
            <a:ext cx="553800" cy="1779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14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a:t>August </a:t>
            </a:r>
            <a:r>
              <a:rPr lang="en" sz="2800" b="0" i="0" u="none" strike="noStrike" cap="none">
                <a:solidFill>
                  <a:srgbClr val="333333"/>
                </a:solidFill>
                <a:latin typeface="Calibri"/>
                <a:ea typeface="Calibri"/>
                <a:cs typeface="Calibri"/>
                <a:sym typeface="Calibri"/>
              </a:rPr>
              <a:t>Assessment and Accountability Checklist</a:t>
            </a:r>
            <a:endParaRPr sz="2800" b="0" i="0" u="none" strike="noStrike" cap="none">
              <a:solidFill>
                <a:srgbClr val="333333"/>
              </a:solidFill>
              <a:latin typeface="Calibri"/>
              <a:ea typeface="Calibri"/>
              <a:cs typeface="Calibri"/>
              <a:sym typeface="Calibri"/>
            </a:endParaRPr>
          </a:p>
        </p:txBody>
      </p:sp>
      <p:pic>
        <p:nvPicPr>
          <p:cNvPr id="603" name="Google Shape;603;p140"/>
          <p:cNvPicPr preferRelativeResize="0"/>
          <p:nvPr/>
        </p:nvPicPr>
        <p:blipFill>
          <a:blip r:embed="rId3">
            <a:alphaModFix/>
          </a:blip>
          <a:stretch>
            <a:fillRect/>
          </a:stretch>
        </p:blipFill>
        <p:spPr>
          <a:xfrm>
            <a:off x="1188476" y="1020925"/>
            <a:ext cx="6767050" cy="408854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89"/>
          <p:cNvSpPr txBox="1">
            <a:spLocks noGrp="1"/>
          </p:cNvSpPr>
          <p:nvPr>
            <p:ph type="title"/>
          </p:nvPr>
        </p:nvSpPr>
        <p:spPr>
          <a:xfrm>
            <a:off x="457200" y="0"/>
            <a:ext cx="8229600" cy="1063500"/>
          </a:xfrm>
          <a:prstGeom prst="rect">
            <a:avLst/>
          </a:prstGeom>
          <a:noFill/>
          <a:ln>
            <a:noFill/>
          </a:ln>
        </p:spPr>
        <p:txBody>
          <a:bodyPr spcFirstLastPara="1" wrap="square" lIns="91425" tIns="91425" rIns="91425" bIns="91425" anchor="ctr" anchorCtr="0">
            <a:noAutofit/>
          </a:bodyPr>
          <a:lstStyle/>
          <a:p>
            <a:pPr lvl="0"/>
            <a:r>
              <a:rPr lang="en" sz="2800" dirty="0"/>
              <a:t>2018-2019 Enrollment Window</a:t>
            </a:r>
            <a:endParaRPr sz="4400" b="0" i="0" u="none" strike="noStrike" cap="none" dirty="0">
              <a:solidFill>
                <a:schemeClr val="dk1"/>
              </a:solidFill>
              <a:latin typeface="Calibri"/>
              <a:ea typeface="Calibri"/>
              <a:cs typeface="Calibri"/>
              <a:sym typeface="Calibri"/>
            </a:endParaRPr>
          </a:p>
        </p:txBody>
      </p:sp>
      <p:sp>
        <p:nvSpPr>
          <p:cNvPr id="951" name="Google Shape;951;p189"/>
          <p:cNvSpPr txBox="1">
            <a:spLocks noGrp="1"/>
          </p:cNvSpPr>
          <p:nvPr>
            <p:ph type="body" idx="1"/>
          </p:nvPr>
        </p:nvSpPr>
        <p:spPr>
          <a:xfrm>
            <a:off x="181500" y="1210250"/>
            <a:ext cx="8505300" cy="33945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640"/>
              </a:spcBef>
              <a:spcAft>
                <a:spcPts val="0"/>
              </a:spcAft>
              <a:buClr>
                <a:schemeClr val="dk1"/>
              </a:buClr>
              <a:buSzPts val="1600"/>
              <a:buFont typeface="Calibri"/>
              <a:buAutoNum type="arabicPeriod" startAt="10"/>
            </a:pPr>
            <a:r>
              <a:rPr lang="en" sz="1600" b="0" i="0" u="none" strike="noStrike" cap="none">
                <a:solidFill>
                  <a:schemeClr val="dk1"/>
                </a:solidFill>
                <a:latin typeface="Calibri"/>
                <a:ea typeface="Calibri"/>
                <a:cs typeface="Calibri"/>
                <a:sym typeface="Calibri"/>
              </a:rPr>
              <a:t> Select the </a:t>
            </a:r>
            <a:r>
              <a:rPr lang="en" sz="1600" b="1" i="0" u="none" strike="noStrike" cap="none">
                <a:solidFill>
                  <a:schemeClr val="dk1"/>
                </a:solidFill>
                <a:latin typeface="Calibri"/>
                <a:ea typeface="Calibri"/>
                <a:cs typeface="Calibri"/>
                <a:sym typeface="Calibri"/>
              </a:rPr>
              <a:t>Status </a:t>
            </a:r>
            <a:r>
              <a:rPr lang="en" sz="1600" b="0" i="0" u="none" strike="noStrike" cap="none">
                <a:solidFill>
                  <a:schemeClr val="dk1"/>
                </a:solidFill>
                <a:latin typeface="Calibri"/>
                <a:ea typeface="Calibri"/>
                <a:cs typeface="Calibri"/>
                <a:sym typeface="Calibri"/>
              </a:rPr>
              <a:t>tab to view the progress of your schools’ registration process.</a:t>
            </a:r>
            <a:endParaRPr sz="1600" b="0" i="0" u="none" strike="noStrike" cap="none">
              <a:solidFill>
                <a:schemeClr val="dk1"/>
              </a:solidFill>
              <a:latin typeface="Calibri"/>
              <a:ea typeface="Calibri"/>
              <a:cs typeface="Calibri"/>
              <a:sym typeface="Calibri"/>
            </a:endParaRPr>
          </a:p>
          <a:p>
            <a:pPr marL="9144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Click </a:t>
            </a:r>
            <a:r>
              <a:rPr lang="en" sz="1600" b="1" i="0" u="none" strike="noStrike" cap="none">
                <a:solidFill>
                  <a:schemeClr val="dk1"/>
                </a:solidFill>
                <a:latin typeface="Calibri"/>
                <a:ea typeface="Calibri"/>
                <a:cs typeface="Calibri"/>
                <a:sym typeface="Calibri"/>
              </a:rPr>
              <a:t>Export to Excel </a:t>
            </a:r>
            <a:r>
              <a:rPr lang="en" sz="1600" b="0" i="0" u="none" strike="noStrike" cap="none">
                <a:solidFill>
                  <a:schemeClr val="dk1"/>
                </a:solidFill>
                <a:latin typeface="Calibri"/>
                <a:ea typeface="Calibri"/>
                <a:cs typeface="Calibri"/>
                <a:sym typeface="Calibri"/>
              </a:rPr>
              <a:t>if you would like to view this information in Microsoft Excel.</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pic>
        <p:nvPicPr>
          <p:cNvPr id="952" name="Google Shape;952;p189"/>
          <p:cNvPicPr preferRelativeResize="0"/>
          <p:nvPr/>
        </p:nvPicPr>
        <p:blipFill rotWithShape="1">
          <a:blip r:embed="rId3">
            <a:alphaModFix/>
          </a:blip>
          <a:srcRect/>
          <a:stretch/>
        </p:blipFill>
        <p:spPr>
          <a:xfrm>
            <a:off x="587575" y="2337850"/>
            <a:ext cx="7693151" cy="18529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190"/>
          <p:cNvSpPr txBox="1"/>
          <p:nvPr/>
        </p:nvSpPr>
        <p:spPr>
          <a:xfrm>
            <a:off x="1254700" y="148650"/>
            <a:ext cx="6734100" cy="773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2800">
                <a:latin typeface="Calibri"/>
                <a:ea typeface="Calibri"/>
                <a:cs typeface="Calibri"/>
                <a:sym typeface="Calibri"/>
              </a:rPr>
              <a:t>LEAP 2025 Achievement Level Descriptors</a:t>
            </a:r>
            <a:endParaRPr sz="2800">
              <a:latin typeface="Calibri"/>
              <a:ea typeface="Calibri"/>
              <a:cs typeface="Calibri"/>
              <a:sym typeface="Calibri"/>
            </a:endParaRPr>
          </a:p>
        </p:txBody>
      </p:sp>
      <p:sp>
        <p:nvSpPr>
          <p:cNvPr id="958" name="Google Shape;958;p190"/>
          <p:cNvSpPr txBox="1"/>
          <p:nvPr/>
        </p:nvSpPr>
        <p:spPr>
          <a:xfrm>
            <a:off x="357400" y="1135125"/>
            <a:ext cx="8528700" cy="3492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222222"/>
                </a:solidFill>
                <a:highlight>
                  <a:srgbClr val="FFFFFF"/>
                </a:highlight>
                <a:latin typeface="Calibri"/>
                <a:ea typeface="Calibri"/>
                <a:cs typeface="Calibri"/>
                <a:sym typeface="Calibri"/>
              </a:rPr>
              <a:t>Achievement Level Descriptors (ALDs) </a:t>
            </a:r>
            <a:endParaRPr sz="1800">
              <a:solidFill>
                <a:srgbClr val="222222"/>
              </a:solidFill>
              <a:highlight>
                <a:srgbClr val="FFFFFF"/>
              </a:highlight>
              <a:latin typeface="Calibri"/>
              <a:ea typeface="Calibri"/>
              <a:cs typeface="Calibri"/>
              <a:sym typeface="Calibri"/>
            </a:endParaRPr>
          </a:p>
          <a:p>
            <a:pPr marL="457200" lvl="0" indent="-342900" rtl="0">
              <a:spcBef>
                <a:spcPts val="0"/>
              </a:spcBef>
              <a:spcAft>
                <a:spcPts val="0"/>
              </a:spcAft>
              <a:buClr>
                <a:srgbClr val="222222"/>
              </a:buClr>
              <a:buSzPts val="1800"/>
              <a:buFont typeface="Calibri"/>
              <a:buChar char="●"/>
            </a:pPr>
            <a:r>
              <a:rPr lang="en" sz="1800">
                <a:solidFill>
                  <a:srgbClr val="222222"/>
                </a:solidFill>
                <a:highlight>
                  <a:schemeClr val="lt1"/>
                </a:highlight>
                <a:latin typeface="Calibri"/>
                <a:ea typeface="Calibri"/>
                <a:cs typeface="Calibri"/>
                <a:sym typeface="Calibri"/>
              </a:rPr>
              <a:t>describe </a:t>
            </a:r>
            <a:r>
              <a:rPr lang="en" sz="1800" b="1">
                <a:solidFill>
                  <a:srgbClr val="222222"/>
                </a:solidFill>
                <a:highlight>
                  <a:schemeClr val="lt1"/>
                </a:highlight>
                <a:latin typeface="Calibri"/>
                <a:ea typeface="Calibri"/>
                <a:cs typeface="Calibri"/>
                <a:sym typeface="Calibri"/>
              </a:rPr>
              <a:t>what the average student should know and be able</a:t>
            </a:r>
            <a:r>
              <a:rPr lang="en" sz="1800">
                <a:solidFill>
                  <a:srgbClr val="222222"/>
                </a:solidFill>
                <a:highlight>
                  <a:schemeClr val="lt1"/>
                </a:highlight>
                <a:latin typeface="Calibri"/>
                <a:ea typeface="Calibri"/>
                <a:cs typeface="Calibri"/>
                <a:sym typeface="Calibri"/>
              </a:rPr>
              <a:t> to do at the Advanced, Mastery, Basic, and Approaching Basic achievement levels</a:t>
            </a:r>
            <a:endParaRPr sz="1800">
              <a:solidFill>
                <a:srgbClr val="222222"/>
              </a:solidFill>
              <a:highlight>
                <a:schemeClr val="lt1"/>
              </a:highlight>
              <a:latin typeface="Calibri"/>
              <a:ea typeface="Calibri"/>
              <a:cs typeface="Calibri"/>
              <a:sym typeface="Calibri"/>
            </a:endParaRPr>
          </a:p>
          <a:p>
            <a:pPr marL="457200" lvl="0" indent="-342900" rtl="0">
              <a:spcBef>
                <a:spcPts val="0"/>
              </a:spcBef>
              <a:spcAft>
                <a:spcPts val="0"/>
              </a:spcAft>
              <a:buClr>
                <a:srgbClr val="222222"/>
              </a:buClr>
              <a:buSzPts val="1800"/>
              <a:buFont typeface="Calibri"/>
              <a:buChar char="●"/>
            </a:pPr>
            <a:r>
              <a:rPr lang="en" sz="1800">
                <a:solidFill>
                  <a:srgbClr val="222222"/>
                </a:solidFill>
                <a:highlight>
                  <a:schemeClr val="lt1"/>
                </a:highlight>
                <a:latin typeface="Calibri"/>
                <a:ea typeface="Calibri"/>
                <a:cs typeface="Calibri"/>
                <a:sym typeface="Calibri"/>
              </a:rPr>
              <a:t>provide a </a:t>
            </a:r>
            <a:r>
              <a:rPr lang="en" sz="1800" b="1">
                <a:solidFill>
                  <a:srgbClr val="222222"/>
                </a:solidFill>
                <a:highlight>
                  <a:schemeClr val="lt1"/>
                </a:highlight>
                <a:latin typeface="Calibri"/>
                <a:ea typeface="Calibri"/>
                <a:cs typeface="Calibri"/>
                <a:sym typeface="Calibri"/>
              </a:rPr>
              <a:t>more complete picture of student performance </a:t>
            </a:r>
            <a:r>
              <a:rPr lang="en" sz="1800">
                <a:solidFill>
                  <a:srgbClr val="222222"/>
                </a:solidFill>
                <a:highlight>
                  <a:schemeClr val="lt1"/>
                </a:highlight>
                <a:latin typeface="Calibri"/>
                <a:ea typeface="Calibri"/>
                <a:cs typeface="Calibri"/>
                <a:sym typeface="Calibri"/>
              </a:rPr>
              <a:t>in relation to reporting categories and sub-categories</a:t>
            </a:r>
            <a:endParaRPr sz="1800">
              <a:solidFill>
                <a:srgbClr val="222222"/>
              </a:solidFill>
              <a:highlight>
                <a:schemeClr val="lt1"/>
              </a:highlight>
              <a:latin typeface="Calibri"/>
              <a:ea typeface="Calibri"/>
              <a:cs typeface="Calibri"/>
              <a:sym typeface="Calibri"/>
            </a:endParaRPr>
          </a:p>
          <a:p>
            <a:pPr marL="457200" lvl="0" indent="-342900" rtl="0">
              <a:spcBef>
                <a:spcPts val="0"/>
              </a:spcBef>
              <a:spcAft>
                <a:spcPts val="0"/>
              </a:spcAft>
              <a:buClr>
                <a:srgbClr val="222222"/>
              </a:buClr>
              <a:buSzPts val="1800"/>
              <a:buFont typeface="Calibri"/>
              <a:buChar char="●"/>
            </a:pPr>
            <a:r>
              <a:rPr lang="en" sz="1800">
                <a:solidFill>
                  <a:srgbClr val="222222"/>
                </a:solidFill>
                <a:highlight>
                  <a:srgbClr val="FFFFFF"/>
                </a:highlight>
                <a:latin typeface="Calibri"/>
                <a:ea typeface="Calibri"/>
                <a:cs typeface="Calibri"/>
                <a:sym typeface="Calibri"/>
              </a:rPr>
              <a:t>located in the </a:t>
            </a:r>
            <a:r>
              <a:rPr lang="en" sz="1800" u="sng">
                <a:solidFill>
                  <a:schemeClr val="hlink"/>
                </a:solidFill>
                <a:highlight>
                  <a:srgbClr val="FFFFFF"/>
                </a:highlight>
                <a:latin typeface="Calibri"/>
                <a:ea typeface="Calibri"/>
                <a:cs typeface="Calibri"/>
                <a:sym typeface="Calibri"/>
                <a:hlinkClick r:id="rId3"/>
              </a:rPr>
              <a:t>Assessment</a:t>
            </a:r>
            <a:r>
              <a:rPr lang="en" sz="1800">
                <a:solidFill>
                  <a:srgbClr val="222222"/>
                </a:solidFill>
                <a:highlight>
                  <a:srgbClr val="FFFFFF"/>
                </a:highlight>
                <a:latin typeface="Calibri"/>
                <a:ea typeface="Calibri"/>
                <a:cs typeface="Calibri"/>
                <a:sym typeface="Calibri"/>
              </a:rPr>
              <a:t> library</a:t>
            </a:r>
            <a:endParaRPr sz="1800">
              <a:solidFill>
                <a:srgbClr val="222222"/>
              </a:solidFill>
              <a:highlight>
                <a:srgbClr val="FFFFFF"/>
              </a:highlight>
              <a:latin typeface="Calibri"/>
              <a:ea typeface="Calibri"/>
              <a:cs typeface="Calibri"/>
              <a:sym typeface="Calibri"/>
            </a:endParaRPr>
          </a:p>
          <a:p>
            <a:pPr marL="457200" lvl="0" indent="-342900" rtl="0">
              <a:spcBef>
                <a:spcPts val="0"/>
              </a:spcBef>
              <a:spcAft>
                <a:spcPts val="0"/>
              </a:spcAft>
              <a:buClr>
                <a:srgbClr val="222222"/>
              </a:buClr>
              <a:buSzPts val="1800"/>
              <a:buFont typeface="Calibri"/>
              <a:buChar char="●"/>
            </a:pPr>
            <a:r>
              <a:rPr lang="en" sz="1800">
                <a:solidFill>
                  <a:srgbClr val="222222"/>
                </a:solidFill>
                <a:highlight>
                  <a:srgbClr val="FFFFFF"/>
                </a:highlight>
                <a:latin typeface="Calibri"/>
                <a:ea typeface="Calibri"/>
                <a:cs typeface="Calibri"/>
                <a:sym typeface="Calibri"/>
              </a:rPr>
              <a:t>available for 3-8 ELA, math, and social studies; English I, English II, Algebra I, and Geometry</a:t>
            </a:r>
            <a:endParaRPr sz="1800">
              <a:solidFill>
                <a:srgbClr val="222222"/>
              </a:solidFill>
              <a:highlight>
                <a:srgbClr val="FFFFFF"/>
              </a:highlight>
              <a:latin typeface="Calibri"/>
              <a:ea typeface="Calibri"/>
              <a:cs typeface="Calibri"/>
              <a:sym typeface="Calibri"/>
            </a:endParaRPr>
          </a:p>
          <a:p>
            <a:pPr marL="457200" lvl="0" indent="-342900" rtl="0">
              <a:spcBef>
                <a:spcPts val="0"/>
              </a:spcBef>
              <a:spcAft>
                <a:spcPts val="0"/>
              </a:spcAft>
              <a:buClr>
                <a:srgbClr val="222222"/>
              </a:buClr>
              <a:buSzPts val="1800"/>
              <a:buFont typeface="Calibri"/>
              <a:buChar char="●"/>
            </a:pPr>
            <a:r>
              <a:rPr lang="en" sz="1800">
                <a:solidFill>
                  <a:srgbClr val="222222"/>
                </a:solidFill>
                <a:highlight>
                  <a:srgbClr val="FFFFFF"/>
                </a:highlight>
                <a:latin typeface="Calibri"/>
                <a:ea typeface="Calibri"/>
                <a:cs typeface="Calibri"/>
                <a:sym typeface="Calibri"/>
              </a:rPr>
              <a:t>currently developing ALDs for U.S. History, to be available Fall 2018</a:t>
            </a:r>
            <a:endParaRPr sz="1800">
              <a:solidFill>
                <a:srgbClr val="222222"/>
              </a:solidFill>
              <a:highlight>
                <a:srgbClr val="FFFFFF"/>
              </a:highlight>
              <a:latin typeface="Calibri"/>
              <a:ea typeface="Calibri"/>
              <a:cs typeface="Calibri"/>
              <a:sym typeface="Calibri"/>
            </a:endParaRPr>
          </a:p>
          <a:p>
            <a:pPr marL="457200" lvl="0" indent="-342900" rtl="0">
              <a:spcBef>
                <a:spcPts val="0"/>
              </a:spcBef>
              <a:spcAft>
                <a:spcPts val="0"/>
              </a:spcAft>
              <a:buClr>
                <a:srgbClr val="222222"/>
              </a:buClr>
              <a:buSzPts val="1800"/>
              <a:buFont typeface="Calibri"/>
              <a:buChar char="●"/>
            </a:pPr>
            <a:r>
              <a:rPr lang="en" sz="1800">
                <a:solidFill>
                  <a:srgbClr val="222222"/>
                </a:solidFill>
                <a:highlight>
                  <a:srgbClr val="FFFFFF"/>
                </a:highlight>
                <a:latin typeface="Calibri"/>
                <a:ea typeface="Calibri"/>
                <a:cs typeface="Calibri"/>
                <a:sym typeface="Calibri"/>
              </a:rPr>
              <a:t>will develop ALDs for 3-8 science and Biology in Summer 2019, to be available Fall 2019</a:t>
            </a:r>
            <a:endParaRPr sz="1800">
              <a:solidFill>
                <a:srgbClr val="222222"/>
              </a:solidFill>
              <a:highlight>
                <a:srgbClr val="FFFFFF"/>
              </a:highlight>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91"/>
          <p:cNvSpPr txBox="1"/>
          <p:nvPr/>
        </p:nvSpPr>
        <p:spPr>
          <a:xfrm>
            <a:off x="996000" y="148650"/>
            <a:ext cx="6734100" cy="77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Calibri"/>
                <a:ea typeface="Calibri"/>
                <a:cs typeface="Calibri"/>
                <a:sym typeface="Calibri"/>
              </a:rPr>
              <a:t>LEAP 2025 Achievement Level Descriptors</a:t>
            </a:r>
            <a:endParaRPr sz="2800" dirty="0">
              <a:latin typeface="Calibri"/>
              <a:ea typeface="Calibri"/>
              <a:cs typeface="Calibri"/>
              <a:sym typeface="Calibri"/>
            </a:endParaRPr>
          </a:p>
        </p:txBody>
      </p:sp>
      <p:graphicFrame>
        <p:nvGraphicFramePr>
          <p:cNvPr id="964" name="Google Shape;964;p191"/>
          <p:cNvGraphicFramePr/>
          <p:nvPr/>
        </p:nvGraphicFramePr>
        <p:xfrm>
          <a:off x="243375" y="1159175"/>
          <a:ext cx="8657250" cy="3545725"/>
        </p:xfrm>
        <a:graphic>
          <a:graphicData uri="http://schemas.openxmlformats.org/drawingml/2006/table">
            <a:tbl>
              <a:tblPr>
                <a:noFill/>
                <a:tableStyleId>{F58CB638-E74A-41FB-9F98-83CEB7E357C2}</a:tableStyleId>
              </a:tblPr>
              <a:tblGrid>
                <a:gridCol w="1145675"/>
                <a:gridCol w="7511575"/>
              </a:tblGrid>
              <a:tr h="318625">
                <a:tc>
                  <a:txBody>
                    <a:bodyPr/>
                    <a:lstStyle/>
                    <a:p>
                      <a:pPr marL="0" lvl="0" indent="0" algn="ctr" rtl="0">
                        <a:lnSpc>
                          <a:spcPct val="100000"/>
                        </a:lnSpc>
                        <a:spcBef>
                          <a:spcPts val="0"/>
                        </a:spcBef>
                        <a:spcAft>
                          <a:spcPts val="0"/>
                        </a:spcAft>
                        <a:buNone/>
                      </a:pPr>
                      <a:r>
                        <a:rPr lang="en" b="1">
                          <a:latin typeface="Calibri"/>
                          <a:ea typeface="Calibri"/>
                          <a:cs typeface="Calibri"/>
                          <a:sym typeface="Calibri"/>
                        </a:rPr>
                        <a:t>Content Area</a:t>
                      </a:r>
                      <a:endParaRPr b="1">
                        <a:latin typeface="Calibri"/>
                        <a:ea typeface="Calibri"/>
                        <a:cs typeface="Calibri"/>
                        <a:sym typeface="Calibri"/>
                      </a:endParaRPr>
                    </a:p>
                  </a:txBody>
                  <a:tcPr marL="27425" marR="0" marT="27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6DDE7"/>
                    </a:solidFill>
                  </a:tcPr>
                </a:tc>
                <a:tc>
                  <a:txBody>
                    <a:bodyPr/>
                    <a:lstStyle/>
                    <a:p>
                      <a:pPr marL="0" lvl="0" indent="0" algn="ctr" rtl="0">
                        <a:lnSpc>
                          <a:spcPct val="100000"/>
                        </a:lnSpc>
                        <a:spcBef>
                          <a:spcPts val="0"/>
                        </a:spcBef>
                        <a:spcAft>
                          <a:spcPts val="0"/>
                        </a:spcAft>
                        <a:buNone/>
                      </a:pPr>
                      <a:r>
                        <a:rPr lang="en" b="1">
                          <a:latin typeface="Calibri"/>
                          <a:ea typeface="Calibri"/>
                          <a:cs typeface="Calibri"/>
                          <a:sym typeface="Calibri"/>
                        </a:rPr>
                        <a:t>How ALDs Complement Information in LEAP 2025 Test Reports</a:t>
                      </a:r>
                      <a:endParaRPr b="1">
                        <a:latin typeface="Calibri"/>
                        <a:ea typeface="Calibri"/>
                        <a:cs typeface="Calibri"/>
                        <a:sym typeface="Calibri"/>
                      </a:endParaRPr>
                    </a:p>
                  </a:txBody>
                  <a:tcPr marL="27425" marR="0" marT="27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6DDE7"/>
                    </a:solidFill>
                  </a:tcPr>
                </a:tc>
              </a:tr>
              <a:tr h="1141925">
                <a:tc>
                  <a:txBody>
                    <a:bodyPr/>
                    <a:lstStyle/>
                    <a:p>
                      <a:pPr marL="0" lvl="0" indent="0" algn="ctr" rtl="0">
                        <a:lnSpc>
                          <a:spcPct val="100000"/>
                        </a:lnSpc>
                        <a:spcBef>
                          <a:spcPts val="0"/>
                        </a:spcBef>
                        <a:spcAft>
                          <a:spcPts val="0"/>
                        </a:spcAft>
                        <a:buNone/>
                      </a:pPr>
                      <a:r>
                        <a:rPr lang="en" b="1">
                          <a:latin typeface="Calibri"/>
                          <a:ea typeface="Calibri"/>
                          <a:cs typeface="Calibri"/>
                          <a:sym typeface="Calibri"/>
                        </a:rPr>
                        <a:t>ELA</a:t>
                      </a:r>
                      <a:endParaRPr b="1">
                        <a:latin typeface="Calibri"/>
                        <a:ea typeface="Calibri"/>
                        <a:cs typeface="Calibri"/>
                        <a:sym typeface="Calibri"/>
                      </a:endParaRPr>
                    </a:p>
                  </a:txBody>
                  <a:tcPr marL="27425" marR="0" marT="27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Provide additional information about general </a:t>
                      </a:r>
                      <a:r>
                        <a:rPr lang="en" b="1">
                          <a:latin typeface="Calibri"/>
                          <a:ea typeface="Calibri"/>
                          <a:cs typeface="Calibri"/>
                          <a:sym typeface="Calibri"/>
                        </a:rPr>
                        <a:t>strengths and weaknesses in Reading and Writing</a:t>
                      </a:r>
                      <a:endParaRPr b="1">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Increase understanding of </a:t>
                      </a:r>
                      <a:r>
                        <a:rPr lang="en" b="1">
                          <a:latin typeface="Calibri"/>
                          <a:ea typeface="Calibri"/>
                          <a:cs typeface="Calibri"/>
                          <a:sym typeface="Calibri"/>
                        </a:rPr>
                        <a:t>relationship between rubrics</a:t>
                      </a:r>
                      <a:r>
                        <a:rPr lang="en">
                          <a:latin typeface="Calibri"/>
                          <a:ea typeface="Calibri"/>
                          <a:cs typeface="Calibri"/>
                          <a:sym typeface="Calibri"/>
                        </a:rPr>
                        <a:t> used to score responses and </a:t>
                      </a:r>
                      <a:r>
                        <a:rPr lang="en" b="1">
                          <a:latin typeface="Calibri"/>
                          <a:ea typeface="Calibri"/>
                          <a:cs typeface="Calibri"/>
                          <a:sym typeface="Calibri"/>
                        </a:rPr>
                        <a:t>writing expectations</a:t>
                      </a:r>
                      <a:endParaRPr b="1">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Provide more specific </a:t>
                      </a:r>
                      <a:r>
                        <a:rPr lang="en" b="1">
                          <a:latin typeface="Calibri"/>
                          <a:ea typeface="Calibri"/>
                          <a:cs typeface="Calibri"/>
                          <a:sym typeface="Calibri"/>
                        </a:rPr>
                        <a:t>expectations around types of text</a:t>
                      </a:r>
                      <a:r>
                        <a:rPr lang="en">
                          <a:latin typeface="Calibri"/>
                          <a:ea typeface="Calibri"/>
                          <a:cs typeface="Calibri"/>
                          <a:sym typeface="Calibri"/>
                        </a:rPr>
                        <a:t> (Readily Accessible, Moderately Complex, and Very Complex) and student success with each type</a:t>
                      </a:r>
                      <a:endParaRPr b="1">
                        <a:latin typeface="Calibri"/>
                        <a:ea typeface="Calibri"/>
                        <a:cs typeface="Calibri"/>
                        <a:sym typeface="Calibri"/>
                      </a:endParaRPr>
                    </a:p>
                  </a:txBody>
                  <a:tcPr marL="27425" marR="0" marT="274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955925">
                <a:tc>
                  <a:txBody>
                    <a:bodyPr/>
                    <a:lstStyle/>
                    <a:p>
                      <a:pPr marL="0" lvl="0" indent="0" algn="ctr" rtl="0">
                        <a:lnSpc>
                          <a:spcPct val="100000"/>
                        </a:lnSpc>
                        <a:spcBef>
                          <a:spcPts val="0"/>
                        </a:spcBef>
                        <a:spcAft>
                          <a:spcPts val="0"/>
                        </a:spcAft>
                        <a:buNone/>
                      </a:pPr>
                      <a:r>
                        <a:rPr lang="en" b="1">
                          <a:latin typeface="Calibri"/>
                          <a:ea typeface="Calibri"/>
                          <a:cs typeface="Calibri"/>
                          <a:sym typeface="Calibri"/>
                        </a:rPr>
                        <a:t>Math</a:t>
                      </a:r>
                      <a:endParaRPr b="1">
                        <a:latin typeface="Calibri"/>
                        <a:ea typeface="Calibri"/>
                        <a:cs typeface="Calibri"/>
                        <a:sym typeface="Calibri"/>
                      </a:endParaRPr>
                    </a:p>
                  </a:txBody>
                  <a:tcPr marL="27425" marR="0" marT="27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Highlight shifts in </a:t>
                      </a:r>
                      <a:r>
                        <a:rPr lang="en" b="1">
                          <a:latin typeface="Calibri"/>
                          <a:ea typeface="Calibri"/>
                          <a:cs typeface="Calibri"/>
                          <a:sym typeface="Calibri"/>
                        </a:rPr>
                        <a:t>conceptual and procedural comprehension</a:t>
                      </a:r>
                      <a:r>
                        <a:rPr lang="en">
                          <a:latin typeface="Calibri"/>
                          <a:ea typeface="Calibri"/>
                          <a:cs typeface="Calibri"/>
                          <a:sym typeface="Calibri"/>
                        </a:rPr>
                        <a:t> between achievement levels</a:t>
                      </a:r>
                      <a:endParaRPr>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Identify (and group) related standards that can </a:t>
                      </a:r>
                      <a:r>
                        <a:rPr lang="en" b="1">
                          <a:latin typeface="Calibri"/>
                          <a:ea typeface="Calibri"/>
                          <a:cs typeface="Calibri"/>
                          <a:sym typeface="Calibri"/>
                        </a:rPr>
                        <a:t>strengthen instructional practices</a:t>
                      </a:r>
                      <a:endParaRPr b="1">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Provide understanding of the </a:t>
                      </a:r>
                      <a:r>
                        <a:rPr lang="en" b="1">
                          <a:latin typeface="Calibri"/>
                          <a:ea typeface="Calibri"/>
                          <a:cs typeface="Calibri"/>
                          <a:sym typeface="Calibri"/>
                        </a:rPr>
                        <a:t>expectations for student responses</a:t>
                      </a:r>
                      <a:r>
                        <a:rPr lang="en">
                          <a:latin typeface="Calibri"/>
                          <a:ea typeface="Calibri"/>
                          <a:cs typeface="Calibri"/>
                          <a:sym typeface="Calibri"/>
                        </a:rPr>
                        <a:t> on constructed-response tasks</a:t>
                      </a:r>
                      <a:endParaRPr>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Provide information to help </a:t>
                      </a:r>
                      <a:r>
                        <a:rPr lang="en" b="1">
                          <a:latin typeface="Calibri"/>
                          <a:ea typeface="Calibri"/>
                          <a:cs typeface="Calibri"/>
                          <a:sym typeface="Calibri"/>
                        </a:rPr>
                        <a:t>support struggling learners</a:t>
                      </a:r>
                      <a:r>
                        <a:rPr lang="en">
                          <a:latin typeface="Calibri"/>
                          <a:ea typeface="Calibri"/>
                          <a:cs typeface="Calibri"/>
                          <a:sym typeface="Calibri"/>
                        </a:rPr>
                        <a:t> and develop intervention</a:t>
                      </a:r>
                      <a:endParaRPr>
                        <a:latin typeface="Calibri"/>
                        <a:ea typeface="Calibri"/>
                        <a:cs typeface="Calibri"/>
                        <a:sym typeface="Calibri"/>
                      </a:endParaRPr>
                    </a:p>
                  </a:txBody>
                  <a:tcPr marL="27425" marR="0" marT="274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29250">
                <a:tc>
                  <a:txBody>
                    <a:bodyPr/>
                    <a:lstStyle/>
                    <a:p>
                      <a:pPr marL="0" lvl="0" indent="0" algn="ctr" rtl="0">
                        <a:lnSpc>
                          <a:spcPct val="100000"/>
                        </a:lnSpc>
                        <a:spcBef>
                          <a:spcPts val="0"/>
                        </a:spcBef>
                        <a:spcAft>
                          <a:spcPts val="0"/>
                        </a:spcAft>
                        <a:buNone/>
                      </a:pPr>
                      <a:r>
                        <a:rPr lang="en" b="1">
                          <a:latin typeface="Calibri"/>
                          <a:ea typeface="Calibri"/>
                          <a:cs typeface="Calibri"/>
                          <a:sym typeface="Calibri"/>
                        </a:rPr>
                        <a:t>Social Studies</a:t>
                      </a:r>
                      <a:endParaRPr b="1">
                        <a:latin typeface="Calibri"/>
                        <a:ea typeface="Calibri"/>
                        <a:cs typeface="Calibri"/>
                        <a:sym typeface="Calibri"/>
                      </a:endParaRPr>
                    </a:p>
                  </a:txBody>
                  <a:tcPr marL="27425" marR="0" marT="27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Provide additional information about </a:t>
                      </a:r>
                      <a:r>
                        <a:rPr lang="en" b="1">
                          <a:latin typeface="Calibri"/>
                          <a:ea typeface="Calibri"/>
                          <a:cs typeface="Calibri"/>
                          <a:sym typeface="Calibri"/>
                        </a:rPr>
                        <a:t>general strengths and weaknesses</a:t>
                      </a:r>
                      <a:r>
                        <a:rPr lang="en">
                          <a:latin typeface="Calibri"/>
                          <a:ea typeface="Calibri"/>
                          <a:cs typeface="Calibri"/>
                          <a:sym typeface="Calibri"/>
                        </a:rPr>
                        <a:t> in History, Geography, Civics, and Economics</a:t>
                      </a:r>
                      <a:endParaRPr>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Further understanding of the </a:t>
                      </a:r>
                      <a:r>
                        <a:rPr lang="en" b="1">
                          <a:latin typeface="Calibri"/>
                          <a:ea typeface="Calibri"/>
                          <a:cs typeface="Calibri"/>
                          <a:sym typeface="Calibri"/>
                        </a:rPr>
                        <a:t>expectations for student responses</a:t>
                      </a:r>
                      <a:r>
                        <a:rPr lang="en">
                          <a:latin typeface="Calibri"/>
                          <a:ea typeface="Calibri"/>
                          <a:cs typeface="Calibri"/>
                          <a:sym typeface="Calibri"/>
                        </a:rPr>
                        <a:t> on expectations-response tasks </a:t>
                      </a:r>
                      <a:endParaRPr>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Increase understanding of </a:t>
                      </a:r>
                      <a:r>
                        <a:rPr lang="en" b="1">
                          <a:latin typeface="Calibri"/>
                          <a:ea typeface="Calibri"/>
                          <a:cs typeface="Calibri"/>
                          <a:sym typeface="Calibri"/>
                        </a:rPr>
                        <a:t>connections between instructional shifts and assessment</a:t>
                      </a:r>
                      <a:endParaRPr>
                        <a:latin typeface="Calibri"/>
                        <a:ea typeface="Calibri"/>
                        <a:cs typeface="Calibri"/>
                        <a:sym typeface="Calibri"/>
                      </a:endParaRPr>
                    </a:p>
                  </a:txBody>
                  <a:tcPr marL="27425" marR="0" marT="274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92"/>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dirty="0"/>
              <a:t>High School Practice </a:t>
            </a:r>
            <a:r>
              <a:rPr lang="en" sz="2800" dirty="0" smtClean="0"/>
              <a:t>Test Teacher Access</a:t>
            </a:r>
            <a:endParaRPr sz="2800" dirty="0"/>
          </a:p>
        </p:txBody>
      </p:sp>
      <p:sp>
        <p:nvSpPr>
          <p:cNvPr id="970" name="Google Shape;970;p192"/>
          <p:cNvSpPr txBox="1">
            <a:spLocks noGrp="1"/>
          </p:cNvSpPr>
          <p:nvPr>
            <p:ph type="body" idx="1"/>
          </p:nvPr>
        </p:nvSpPr>
        <p:spPr>
          <a:xfrm>
            <a:off x="204716" y="1185350"/>
            <a:ext cx="8734568" cy="3394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t>The </a:t>
            </a:r>
            <a:r>
              <a:rPr lang="en" sz="1800" u="sng" dirty="0">
                <a:solidFill>
                  <a:srgbClr val="1155CC"/>
                </a:solidFill>
                <a:hlinkClick r:id="rId3"/>
              </a:rPr>
              <a:t>Practice Test Library</a:t>
            </a:r>
            <a:r>
              <a:rPr lang="en" sz="1800" dirty="0"/>
              <a:t> includes:</a:t>
            </a:r>
            <a:endParaRPr sz="1800" dirty="0"/>
          </a:p>
          <a:p>
            <a:pPr marL="457200" lvl="0" indent="-342900" rtl="0">
              <a:spcBef>
                <a:spcPts val="0"/>
              </a:spcBef>
              <a:spcAft>
                <a:spcPts val="0"/>
              </a:spcAft>
              <a:buSzPts val="1800"/>
              <a:buChar char="•"/>
            </a:pPr>
            <a:r>
              <a:rPr lang="en" sz="1800" dirty="0"/>
              <a:t>Guidance documents for each subject</a:t>
            </a:r>
            <a:endParaRPr sz="1800" dirty="0"/>
          </a:p>
          <a:p>
            <a:pPr marL="457200" lvl="0" indent="-342900" rtl="0">
              <a:spcBef>
                <a:spcPts val="0"/>
              </a:spcBef>
              <a:spcAft>
                <a:spcPts val="0"/>
              </a:spcAft>
              <a:buSzPts val="1800"/>
              <a:buChar char="•"/>
            </a:pPr>
            <a:r>
              <a:rPr lang="en" sz="1800" dirty="0"/>
              <a:t>Answer keys</a:t>
            </a:r>
            <a:endParaRPr sz="1800" dirty="0"/>
          </a:p>
          <a:p>
            <a:pPr marL="457200" lvl="0" indent="-342900" rtl="0">
              <a:spcBef>
                <a:spcPts val="0"/>
              </a:spcBef>
              <a:spcAft>
                <a:spcPts val="0"/>
              </a:spcAft>
              <a:buSzPts val="1800"/>
              <a:buChar char="•"/>
            </a:pPr>
            <a:r>
              <a:rPr lang="en" sz="1800" u="sng" dirty="0">
                <a:solidFill>
                  <a:srgbClr val="1155CC"/>
                </a:solidFill>
                <a:hlinkClick r:id="rId4"/>
              </a:rPr>
              <a:t>Practice Test Quick Start Guide</a:t>
            </a:r>
            <a:endParaRPr sz="1800" dirty="0"/>
          </a:p>
          <a:p>
            <a:pPr marL="0" lvl="0" indent="0" rtl="0">
              <a:spcBef>
                <a:spcPts val="0"/>
              </a:spcBef>
              <a:spcAft>
                <a:spcPts val="0"/>
              </a:spcAft>
              <a:buNone/>
            </a:pPr>
            <a:endParaRPr sz="1800" dirty="0"/>
          </a:p>
          <a:p>
            <a:pPr marL="0" lvl="0" indent="0" rtl="0">
              <a:spcBef>
                <a:spcPts val="0"/>
              </a:spcBef>
              <a:spcAft>
                <a:spcPts val="0"/>
              </a:spcAft>
              <a:buNone/>
            </a:pPr>
            <a:r>
              <a:rPr lang="en" sz="1800" dirty="0"/>
              <a:t>The High School Practice Test Teacher Access versions are live. Teachers may access the online practice tests by copying and pasting the teacher access link into Google Chrome:</a:t>
            </a:r>
            <a:r>
              <a:rPr lang="en" sz="1800" dirty="0">
                <a:uFill>
                  <a:noFill/>
                </a:uFill>
                <a:hlinkClick r:id="rId5"/>
              </a:rPr>
              <a:t> </a:t>
            </a:r>
            <a:r>
              <a:rPr lang="en" sz="1800" u="sng" dirty="0">
                <a:solidFill>
                  <a:srgbClr val="1155CC"/>
                </a:solidFill>
                <a:hlinkClick r:id="rId5"/>
              </a:rPr>
              <a:t>https://wbte.drcedirect.com/LA/#portal/la/510848/ott/8/username/password/false</a:t>
            </a:r>
            <a:r>
              <a:rPr lang="en" sz="1800" dirty="0"/>
              <a:t>. </a:t>
            </a:r>
            <a:endParaRPr sz="1800" dirty="0"/>
          </a:p>
          <a:p>
            <a:pPr marL="0" lvl="0" indent="0" rtl="0">
              <a:spcBef>
                <a:spcPts val="0"/>
              </a:spcBef>
              <a:spcAft>
                <a:spcPts val="0"/>
              </a:spcAft>
              <a:buNone/>
            </a:pPr>
            <a:endParaRPr lang="en" sz="1800" dirty="0" smtClean="0"/>
          </a:p>
          <a:p>
            <a:pPr marL="0" lvl="0" indent="0" rtl="0">
              <a:spcBef>
                <a:spcPts val="0"/>
              </a:spcBef>
              <a:spcAft>
                <a:spcPts val="0"/>
              </a:spcAft>
              <a:buNone/>
            </a:pPr>
            <a:r>
              <a:rPr lang="en" sz="1800" dirty="0" smtClean="0"/>
              <a:t>The </a:t>
            </a:r>
            <a:r>
              <a:rPr lang="en" sz="1800" dirty="0"/>
              <a:t>usernames and passwords are located in the </a:t>
            </a:r>
            <a:r>
              <a:rPr lang="en" sz="1800" u="sng" dirty="0">
                <a:solidFill>
                  <a:srgbClr val="1155CC"/>
                </a:solidFill>
                <a:hlinkClick r:id="rId4"/>
              </a:rPr>
              <a:t>Practice Test Quick Start Guide</a:t>
            </a:r>
            <a:r>
              <a:rPr lang="en" sz="1800" dirty="0"/>
              <a:t>.</a:t>
            </a:r>
            <a:endParaRPr sz="1800" dirty="0"/>
          </a:p>
          <a:p>
            <a:pPr marL="0" lvl="0" indent="0">
              <a:spcBef>
                <a:spcPts val="640"/>
              </a:spcBef>
              <a:spcAft>
                <a:spcPts val="0"/>
              </a:spcAft>
              <a:buNone/>
            </a:pPr>
            <a:endParaRPr sz="1800" dirty="0"/>
          </a:p>
          <a:p>
            <a:pPr marL="0" lvl="0" indent="0">
              <a:spcBef>
                <a:spcPts val="640"/>
              </a:spcBef>
              <a:spcAft>
                <a:spcPts val="0"/>
              </a:spcAft>
              <a:buNone/>
            </a:pPr>
            <a:endParaRPr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pic>
        <p:nvPicPr>
          <p:cNvPr id="1013" name="Google Shape;1013;p198" descr="Louisiana Believes (PPT Transition Background).jpg"/>
          <p:cNvPicPr preferRelativeResize="0"/>
          <p:nvPr/>
        </p:nvPicPr>
        <p:blipFill rotWithShape="1">
          <a:blip r:embed="rId3">
            <a:alphaModFix/>
          </a:blip>
          <a:srcRect/>
          <a:stretch/>
        </p:blipFill>
        <p:spPr>
          <a:xfrm>
            <a:off x="27225" y="-47625"/>
            <a:ext cx="9144000" cy="5143500"/>
          </a:xfrm>
          <a:prstGeom prst="rect">
            <a:avLst/>
          </a:prstGeom>
          <a:noFill/>
          <a:ln>
            <a:noFill/>
          </a:ln>
        </p:spPr>
      </p:pic>
      <p:sp>
        <p:nvSpPr>
          <p:cNvPr id="1014" name="Google Shape;1014;p19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ACT and WorkKeys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199"/>
          <p:cNvSpPr txBox="1"/>
          <p:nvPr/>
        </p:nvSpPr>
        <p:spPr>
          <a:xfrm>
            <a:off x="197825" y="1053000"/>
            <a:ext cx="8684700" cy="3855900"/>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1800" dirty="0">
                <a:solidFill>
                  <a:srgbClr val="212121"/>
                </a:solidFill>
                <a:latin typeface="Calibri"/>
                <a:ea typeface="Calibri"/>
                <a:cs typeface="Calibri"/>
                <a:sym typeface="Calibri"/>
              </a:rPr>
              <a:t>Superintendents and financial contacts have received a reconciliation invoice for ACT and/or WorkKeys.  DTCs were copied on the email. </a:t>
            </a:r>
            <a:endParaRPr sz="1800" dirty="0">
              <a:solidFill>
                <a:srgbClr val="212121"/>
              </a:solidFill>
              <a:latin typeface="Calibri"/>
              <a:ea typeface="Calibri"/>
              <a:cs typeface="Calibri"/>
              <a:sym typeface="Calibri"/>
            </a:endParaRPr>
          </a:p>
          <a:p>
            <a:pPr marL="457200" lvl="0" indent="-342900" rtl="0">
              <a:lnSpc>
                <a:spcPct val="100000"/>
              </a:lnSpc>
              <a:spcBef>
                <a:spcPts val="0"/>
              </a:spcBef>
              <a:spcAft>
                <a:spcPts val="0"/>
              </a:spcAft>
              <a:buClr>
                <a:srgbClr val="212121"/>
              </a:buClr>
              <a:buSzPts val="1800"/>
              <a:buFont typeface="Calibri"/>
              <a:buChar char="●"/>
            </a:pPr>
            <a:r>
              <a:rPr lang="en" sz="1800" dirty="0">
                <a:solidFill>
                  <a:srgbClr val="212121"/>
                </a:solidFill>
                <a:latin typeface="Calibri"/>
                <a:ea typeface="Calibri"/>
                <a:cs typeface="Calibri"/>
                <a:sym typeface="Calibri"/>
              </a:rPr>
              <a:t>The invoice indicates either a refund for an overpayment or payment due for the remaining balance.</a:t>
            </a:r>
            <a:endParaRPr sz="1800" dirty="0">
              <a:solidFill>
                <a:srgbClr val="212121"/>
              </a:solidFill>
              <a:latin typeface="Calibri"/>
              <a:ea typeface="Calibri"/>
              <a:cs typeface="Calibri"/>
              <a:sym typeface="Calibri"/>
            </a:endParaRPr>
          </a:p>
          <a:p>
            <a:pPr marL="457200" lvl="0" indent="-342900" rtl="0">
              <a:lnSpc>
                <a:spcPct val="100000"/>
              </a:lnSpc>
              <a:spcBef>
                <a:spcPts val="0"/>
              </a:spcBef>
              <a:spcAft>
                <a:spcPts val="0"/>
              </a:spcAft>
              <a:buClr>
                <a:srgbClr val="212121"/>
              </a:buClr>
              <a:buSzPts val="1800"/>
              <a:buFont typeface="Calibri"/>
              <a:buChar char="●"/>
            </a:pPr>
            <a:r>
              <a:rPr lang="en" sz="1800" dirty="0">
                <a:solidFill>
                  <a:srgbClr val="212121"/>
                </a:solidFill>
                <a:latin typeface="Calibri"/>
                <a:ea typeface="Calibri"/>
                <a:cs typeface="Calibri"/>
                <a:sym typeface="Calibri"/>
              </a:rPr>
              <a:t>The Districts will remit the payment for the remaining balance by </a:t>
            </a:r>
            <a:r>
              <a:rPr lang="en" sz="1800" b="1" dirty="0">
                <a:solidFill>
                  <a:srgbClr val="212121"/>
                </a:solidFill>
                <a:latin typeface="Calibri"/>
                <a:ea typeface="Calibri"/>
                <a:cs typeface="Calibri"/>
                <a:sym typeface="Calibri"/>
              </a:rPr>
              <a:t>July 15, 2018</a:t>
            </a:r>
            <a:r>
              <a:rPr lang="en" sz="1800" dirty="0">
                <a:solidFill>
                  <a:srgbClr val="212121"/>
                </a:solidFill>
                <a:latin typeface="Calibri"/>
                <a:ea typeface="Calibri"/>
                <a:cs typeface="Calibri"/>
                <a:sym typeface="Calibri"/>
              </a:rPr>
              <a:t> to:</a:t>
            </a:r>
            <a:endParaRPr sz="1800" dirty="0">
              <a:solidFill>
                <a:srgbClr val="212121"/>
              </a:solidFill>
              <a:latin typeface="Calibri"/>
              <a:ea typeface="Calibri"/>
              <a:cs typeface="Calibri"/>
              <a:sym typeface="Calibri"/>
            </a:endParaRPr>
          </a:p>
          <a:p>
            <a:pPr marL="1371600" lvl="0" indent="457200" rtl="0">
              <a:lnSpc>
                <a:spcPct val="120000"/>
              </a:lnSpc>
              <a:spcBef>
                <a:spcPts val="0"/>
              </a:spcBef>
              <a:spcAft>
                <a:spcPts val="0"/>
              </a:spcAft>
              <a:buNone/>
            </a:pPr>
            <a:r>
              <a:rPr lang="en" sz="1800" b="1" dirty="0">
                <a:solidFill>
                  <a:srgbClr val="212121"/>
                </a:solidFill>
                <a:latin typeface="Calibri"/>
                <a:ea typeface="Calibri"/>
                <a:cs typeface="Calibri"/>
                <a:sym typeface="Calibri"/>
              </a:rPr>
              <a:t>Louisiana Department of Education</a:t>
            </a:r>
            <a:endParaRPr sz="1800" b="1" dirty="0">
              <a:solidFill>
                <a:srgbClr val="212121"/>
              </a:solidFill>
              <a:latin typeface="Calibri"/>
              <a:ea typeface="Calibri"/>
              <a:cs typeface="Calibri"/>
              <a:sym typeface="Calibri"/>
            </a:endParaRPr>
          </a:p>
          <a:p>
            <a:pPr marL="0" lvl="0" indent="0" rtl="0">
              <a:lnSpc>
                <a:spcPct val="120000"/>
              </a:lnSpc>
              <a:spcBef>
                <a:spcPts val="0"/>
              </a:spcBef>
              <a:spcAft>
                <a:spcPts val="0"/>
              </a:spcAft>
              <a:buNone/>
            </a:pPr>
            <a:r>
              <a:rPr lang="en" sz="1800" b="1" dirty="0">
                <a:solidFill>
                  <a:srgbClr val="212121"/>
                </a:solidFill>
                <a:latin typeface="Calibri"/>
                <a:ea typeface="Calibri"/>
                <a:cs typeface="Calibri"/>
                <a:sym typeface="Calibri"/>
              </a:rPr>
              <a:t>		</a:t>
            </a:r>
            <a:r>
              <a:rPr lang="en" sz="1800" b="1" dirty="0" smtClean="0">
                <a:solidFill>
                  <a:srgbClr val="212121"/>
                </a:solidFill>
                <a:latin typeface="Calibri"/>
                <a:ea typeface="Calibri"/>
                <a:cs typeface="Calibri"/>
                <a:sym typeface="Calibri"/>
              </a:rPr>
              <a:t>Division </a:t>
            </a:r>
            <a:r>
              <a:rPr lang="en" sz="1800" b="1" dirty="0">
                <a:solidFill>
                  <a:srgbClr val="212121"/>
                </a:solidFill>
                <a:latin typeface="Calibri"/>
                <a:ea typeface="Calibri"/>
                <a:cs typeface="Calibri"/>
                <a:sym typeface="Calibri"/>
              </a:rPr>
              <a:t>of Appropriation Control</a:t>
            </a:r>
            <a:endParaRPr sz="1800" b="1" dirty="0">
              <a:solidFill>
                <a:srgbClr val="212121"/>
              </a:solidFill>
              <a:latin typeface="Calibri"/>
              <a:ea typeface="Calibri"/>
              <a:cs typeface="Calibri"/>
              <a:sym typeface="Calibri"/>
            </a:endParaRPr>
          </a:p>
          <a:p>
            <a:pPr marL="0" lvl="0" indent="0" rtl="0">
              <a:lnSpc>
                <a:spcPct val="120000"/>
              </a:lnSpc>
              <a:spcBef>
                <a:spcPts val="0"/>
              </a:spcBef>
              <a:spcAft>
                <a:spcPts val="0"/>
              </a:spcAft>
              <a:buNone/>
            </a:pPr>
            <a:r>
              <a:rPr lang="en" sz="1800" b="1" dirty="0">
                <a:solidFill>
                  <a:srgbClr val="212121"/>
                </a:solidFill>
                <a:latin typeface="Calibri"/>
                <a:ea typeface="Calibri"/>
                <a:cs typeface="Calibri"/>
                <a:sym typeface="Calibri"/>
              </a:rPr>
              <a:t>		PO Box </a:t>
            </a:r>
            <a:r>
              <a:rPr lang="en" sz="1800" b="1" dirty="0" smtClean="0">
                <a:solidFill>
                  <a:srgbClr val="212121"/>
                </a:solidFill>
                <a:latin typeface="Calibri"/>
                <a:ea typeface="Calibri"/>
                <a:cs typeface="Calibri"/>
                <a:sym typeface="Calibri"/>
              </a:rPr>
              <a:t>94064</a:t>
            </a:r>
            <a:endParaRPr lang="en" sz="1800" b="1" dirty="0">
              <a:solidFill>
                <a:srgbClr val="212121"/>
              </a:solidFill>
              <a:latin typeface="Calibri"/>
              <a:ea typeface="Calibri"/>
              <a:cs typeface="Calibri"/>
              <a:sym typeface="Calibri"/>
            </a:endParaRPr>
          </a:p>
          <a:p>
            <a:pPr marL="0" lvl="0" indent="0" rtl="0">
              <a:lnSpc>
                <a:spcPct val="120000"/>
              </a:lnSpc>
              <a:spcBef>
                <a:spcPts val="0"/>
              </a:spcBef>
              <a:spcAft>
                <a:spcPts val="0"/>
              </a:spcAft>
              <a:buNone/>
            </a:pPr>
            <a:r>
              <a:rPr lang="en" sz="1800" b="1" dirty="0">
                <a:solidFill>
                  <a:srgbClr val="212121"/>
                </a:solidFill>
                <a:latin typeface="Calibri"/>
                <a:ea typeface="Calibri"/>
                <a:cs typeface="Calibri"/>
                <a:sym typeface="Calibri"/>
              </a:rPr>
              <a:t>		Baton Rouge, LA 70840-9064	</a:t>
            </a:r>
            <a:endParaRPr sz="1800" b="1" dirty="0">
              <a:solidFill>
                <a:srgbClr val="212121"/>
              </a:solidFill>
              <a:latin typeface="Calibri"/>
              <a:ea typeface="Calibri"/>
              <a:cs typeface="Calibri"/>
              <a:sym typeface="Calibri"/>
            </a:endParaRPr>
          </a:p>
          <a:p>
            <a:pPr marL="457200" lvl="0" indent="-342900" rtl="0">
              <a:lnSpc>
                <a:spcPct val="120000"/>
              </a:lnSpc>
              <a:spcBef>
                <a:spcPts val="0"/>
              </a:spcBef>
              <a:spcAft>
                <a:spcPts val="0"/>
              </a:spcAft>
              <a:buClr>
                <a:srgbClr val="212121"/>
              </a:buClr>
              <a:buSzPts val="1800"/>
              <a:buFont typeface="Calibri"/>
              <a:buChar char="●"/>
            </a:pPr>
            <a:r>
              <a:rPr lang="en" sz="1800" dirty="0">
                <a:solidFill>
                  <a:srgbClr val="212121"/>
                </a:solidFill>
                <a:latin typeface="Calibri"/>
                <a:ea typeface="Calibri"/>
                <a:cs typeface="Calibri"/>
                <a:sym typeface="Calibri"/>
              </a:rPr>
              <a:t>The State will refund the overpayment to the District by </a:t>
            </a:r>
            <a:r>
              <a:rPr lang="en" sz="1800" b="1" dirty="0">
                <a:solidFill>
                  <a:srgbClr val="212121"/>
                </a:solidFill>
                <a:latin typeface="Calibri"/>
                <a:ea typeface="Calibri"/>
                <a:cs typeface="Calibri"/>
                <a:sym typeface="Calibri"/>
              </a:rPr>
              <a:t>July 30, 2018.</a:t>
            </a:r>
            <a:endParaRPr sz="1800" b="1" dirty="0">
              <a:solidFill>
                <a:srgbClr val="212121"/>
              </a:solidFill>
              <a:latin typeface="Calibri"/>
              <a:ea typeface="Calibri"/>
              <a:cs typeface="Calibri"/>
              <a:sym typeface="Calibri"/>
            </a:endParaRPr>
          </a:p>
          <a:p>
            <a:pPr marL="457200" lvl="0" indent="-342900" rtl="0">
              <a:lnSpc>
                <a:spcPct val="120000"/>
              </a:lnSpc>
              <a:spcBef>
                <a:spcPts val="0"/>
              </a:spcBef>
              <a:spcAft>
                <a:spcPts val="0"/>
              </a:spcAft>
              <a:buClr>
                <a:srgbClr val="212121"/>
              </a:buClr>
              <a:buSzPts val="1800"/>
              <a:buFont typeface="Calibri"/>
              <a:buChar char="●"/>
            </a:pPr>
            <a:r>
              <a:rPr lang="en" sz="1800" dirty="0">
                <a:solidFill>
                  <a:srgbClr val="212121"/>
                </a:solidFill>
                <a:latin typeface="Calibri"/>
                <a:ea typeface="Calibri"/>
                <a:cs typeface="Calibri"/>
                <a:sym typeface="Calibri"/>
              </a:rPr>
              <a:t>Both ACT and WorkKeys rosters are in the district FTP.</a:t>
            </a:r>
            <a:endParaRPr sz="1800" dirty="0">
              <a:solidFill>
                <a:srgbClr val="212121"/>
              </a:solidFill>
              <a:latin typeface="Calibri"/>
              <a:ea typeface="Calibri"/>
              <a:cs typeface="Calibri"/>
              <a:sym typeface="Calibri"/>
            </a:endParaRPr>
          </a:p>
          <a:p>
            <a:pPr marL="0" lvl="0" indent="0" rtl="0">
              <a:lnSpc>
                <a:spcPct val="115000"/>
              </a:lnSpc>
              <a:spcBef>
                <a:spcPts val="0"/>
              </a:spcBef>
              <a:spcAft>
                <a:spcPts val="0"/>
              </a:spcAft>
              <a:buNone/>
            </a:pPr>
            <a:r>
              <a:rPr lang="en" sz="1800" dirty="0">
                <a:solidFill>
                  <a:srgbClr val="212121"/>
                </a:solidFill>
                <a:latin typeface="Calibri"/>
                <a:ea typeface="Calibri"/>
                <a:cs typeface="Calibri"/>
                <a:sym typeface="Calibri"/>
              </a:rPr>
              <a:t>.</a:t>
            </a:r>
            <a:endParaRPr sz="1800" dirty="0">
              <a:solidFill>
                <a:srgbClr val="212121"/>
              </a:solidFill>
              <a:latin typeface="Calibri"/>
              <a:ea typeface="Calibri"/>
              <a:cs typeface="Calibri"/>
              <a:sym typeface="Calibri"/>
            </a:endParaRPr>
          </a:p>
        </p:txBody>
      </p:sp>
      <p:sp>
        <p:nvSpPr>
          <p:cNvPr id="1020" name="Google Shape;1020;p199"/>
          <p:cNvSpPr txBox="1"/>
          <p:nvPr/>
        </p:nvSpPr>
        <p:spPr>
          <a:xfrm>
            <a:off x="79725" y="0"/>
            <a:ext cx="9064500" cy="105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latin typeface="Calibri"/>
                <a:ea typeface="Calibri"/>
                <a:cs typeface="Calibri"/>
                <a:sym typeface="Calibri"/>
              </a:rPr>
              <a:t>ACT and WorkKeys Resources</a:t>
            </a:r>
            <a:endParaRPr sz="2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200"/>
          <p:cNvSpPr txBox="1"/>
          <p:nvPr/>
        </p:nvSpPr>
        <p:spPr>
          <a:xfrm>
            <a:off x="494575" y="1081850"/>
            <a:ext cx="8022000" cy="2867400"/>
          </a:xfrm>
          <a:prstGeom prst="rect">
            <a:avLst/>
          </a:prstGeom>
          <a:noFill/>
          <a:ln>
            <a:noFill/>
          </a:ln>
        </p:spPr>
        <p:txBody>
          <a:bodyPr spcFirstLastPara="1" wrap="square" lIns="91425" tIns="91425" rIns="91425" bIns="91425" anchor="ctr" anchorCtr="0">
            <a:noAutofit/>
          </a:bodyPr>
          <a:lstStyle/>
          <a:p>
            <a:pPr marL="457200" lvl="0" indent="-342900" rtl="0">
              <a:lnSpc>
                <a:spcPct val="100000"/>
              </a:lnSpc>
              <a:spcBef>
                <a:spcPts val="0"/>
              </a:spcBef>
              <a:spcAft>
                <a:spcPts val="0"/>
              </a:spcAft>
              <a:buClr>
                <a:schemeClr val="dk1"/>
              </a:buClr>
              <a:buSzPts val="1800"/>
              <a:buFont typeface="Calibri"/>
              <a:buChar char="●"/>
            </a:pPr>
            <a:r>
              <a:rPr lang="en" sz="1800" u="sng">
                <a:solidFill>
                  <a:srgbClr val="0000FF"/>
                </a:solidFill>
                <a:latin typeface="Calibri"/>
                <a:ea typeface="Calibri"/>
                <a:cs typeface="Calibri"/>
                <a:sym typeface="Calibri"/>
                <a:hlinkClick r:id="rId3"/>
              </a:rPr>
              <a:t>The</a:t>
            </a:r>
            <a:r>
              <a:rPr lang="en" sz="1800" i="1" u="sng">
                <a:solidFill>
                  <a:srgbClr val="0000FF"/>
                </a:solidFill>
                <a:latin typeface="Calibri"/>
                <a:ea typeface="Calibri"/>
                <a:cs typeface="Calibri"/>
                <a:sym typeface="Calibri"/>
                <a:hlinkClick r:id="rId3"/>
              </a:rPr>
              <a:t> ACT WorkKeys Score Reports Available in Online Reports Portal</a:t>
            </a:r>
            <a:r>
              <a:rPr lang="en" sz="1800" u="sng">
                <a:solidFill>
                  <a:srgbClr val="0000FF"/>
                </a:solidFill>
                <a:latin typeface="Calibri"/>
                <a:ea typeface="Calibri"/>
                <a:cs typeface="Calibri"/>
                <a:sym typeface="Calibri"/>
                <a:hlinkClick r:id="rId3"/>
              </a:rPr>
              <a:t> document</a:t>
            </a:r>
            <a:r>
              <a:rPr lang="en" sz="1800">
                <a:solidFill>
                  <a:srgbClr val="FF0000"/>
                </a:solidFill>
                <a:latin typeface="Calibri"/>
                <a:ea typeface="Calibri"/>
                <a:cs typeface="Calibri"/>
                <a:sym typeface="Calibri"/>
              </a:rPr>
              <a:t> </a:t>
            </a:r>
            <a:r>
              <a:rPr lang="en" sz="1800">
                <a:solidFill>
                  <a:schemeClr val="dk1"/>
                </a:solidFill>
                <a:latin typeface="Calibri"/>
                <a:ea typeface="Calibri"/>
                <a:cs typeface="Calibri"/>
                <a:sym typeface="Calibri"/>
              </a:rPr>
              <a:t>tells you what score reports are available in the portal.</a:t>
            </a:r>
            <a:endParaRPr sz="1800">
              <a:solidFill>
                <a:schemeClr val="dk1"/>
              </a:solidFill>
              <a:latin typeface="Calibri"/>
              <a:ea typeface="Calibri"/>
              <a:cs typeface="Calibri"/>
              <a:sym typeface="Calibri"/>
            </a:endParaRPr>
          </a:p>
          <a:p>
            <a:pPr marL="457200" lvl="0" indent="-342900" rtl="0">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The</a:t>
            </a:r>
            <a:r>
              <a:rPr lang="en" sz="1800">
                <a:solidFill>
                  <a:schemeClr val="dk1"/>
                </a:solidFill>
                <a:uFill>
                  <a:noFill/>
                </a:uFill>
                <a:latin typeface="Calibri"/>
                <a:ea typeface="Calibri"/>
                <a:cs typeface="Calibri"/>
                <a:sym typeface="Calibri"/>
                <a:hlinkClick r:id="rId4"/>
              </a:rPr>
              <a:t> </a:t>
            </a:r>
            <a:r>
              <a:rPr lang="en" sz="1800" i="1" u="sng">
                <a:solidFill>
                  <a:srgbClr val="0000FF"/>
                </a:solidFill>
                <a:latin typeface="Calibri"/>
                <a:ea typeface="Calibri"/>
                <a:cs typeface="Calibri"/>
                <a:sym typeface="Calibri"/>
                <a:hlinkClick r:id="rId4"/>
              </a:rPr>
              <a:t>State Testing website</a:t>
            </a:r>
            <a:r>
              <a:rPr lang="en" sz="1800">
                <a:solidFill>
                  <a:schemeClr val="dk1"/>
                </a:solidFill>
                <a:latin typeface="Calibri"/>
                <a:ea typeface="Calibri"/>
                <a:cs typeface="Calibri"/>
                <a:sym typeface="Calibri"/>
              </a:rPr>
              <a:t> has information about score reports, including how to understand and use the test results, under </a:t>
            </a:r>
            <a:r>
              <a:rPr lang="en" sz="1800" b="1">
                <a:solidFill>
                  <a:schemeClr val="dk1"/>
                </a:solidFill>
                <a:latin typeface="Calibri"/>
                <a:ea typeface="Calibri"/>
                <a:cs typeface="Calibri"/>
                <a:sym typeface="Calibri"/>
              </a:rPr>
              <a:t>Interpretation</a:t>
            </a:r>
            <a:r>
              <a:rPr lang="en" sz="1800">
                <a:solidFill>
                  <a:schemeClr val="dk1"/>
                </a:solidFill>
                <a:latin typeface="Calibri"/>
                <a:ea typeface="Calibri"/>
                <a:cs typeface="Calibri"/>
                <a:sym typeface="Calibri"/>
              </a:rPr>
              <a:t> in the ACT and ACT WorkKeys sections.</a:t>
            </a:r>
            <a:endParaRPr sz="1800">
              <a:solidFill>
                <a:schemeClr val="dk1"/>
              </a:solidFill>
              <a:latin typeface="Calibri"/>
              <a:ea typeface="Calibri"/>
              <a:cs typeface="Calibri"/>
              <a:sym typeface="Calibri"/>
            </a:endParaRPr>
          </a:p>
          <a:p>
            <a:pPr marL="457200" lvl="0" indent="-342900" rtl="0">
              <a:lnSpc>
                <a:spcPct val="100000"/>
              </a:lnSpc>
              <a:spcBef>
                <a:spcPts val="0"/>
              </a:spcBef>
              <a:spcAft>
                <a:spcPts val="0"/>
              </a:spcAft>
              <a:buClr>
                <a:schemeClr val="dk1"/>
              </a:buClr>
              <a:buSzPts val="1800"/>
              <a:buFont typeface="Calibri"/>
              <a:buChar char="●"/>
            </a:pPr>
            <a:r>
              <a:rPr lang="en" sz="1800" i="1" u="sng">
                <a:solidFill>
                  <a:srgbClr val="0000FF"/>
                </a:solidFill>
                <a:latin typeface="Calibri"/>
                <a:ea typeface="Calibri"/>
                <a:cs typeface="Calibri"/>
                <a:sym typeface="Calibri"/>
                <a:hlinkClick r:id="rId5"/>
              </a:rPr>
              <a:t>The ACT website</a:t>
            </a:r>
            <a:r>
              <a:rPr lang="en" sz="1800">
                <a:solidFill>
                  <a:schemeClr val="dk1"/>
                </a:solidFill>
                <a:latin typeface="Calibri"/>
                <a:ea typeface="Calibri"/>
                <a:cs typeface="Calibri"/>
                <a:sym typeface="Calibri"/>
              </a:rPr>
              <a:t> has resources to help educators and administrators learn more about ACT score reports, including webinars, tutorials, and workshops.</a:t>
            </a:r>
            <a:endParaRPr sz="1800">
              <a:solidFill>
                <a:schemeClr val="dk1"/>
              </a:solidFill>
              <a:latin typeface="Calibri"/>
              <a:ea typeface="Calibri"/>
              <a:cs typeface="Calibri"/>
              <a:sym typeface="Calibri"/>
            </a:endParaRPr>
          </a:p>
        </p:txBody>
      </p:sp>
      <p:sp>
        <p:nvSpPr>
          <p:cNvPr id="1026" name="Google Shape;1026;p200"/>
          <p:cNvSpPr txBox="1"/>
          <p:nvPr/>
        </p:nvSpPr>
        <p:spPr>
          <a:xfrm>
            <a:off x="0" y="0"/>
            <a:ext cx="9144000" cy="99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latin typeface="Calibri"/>
                <a:ea typeface="Calibri"/>
                <a:cs typeface="Calibri"/>
                <a:sym typeface="Calibri"/>
              </a:rPr>
              <a:t>ACT and WorkKeys Resources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pic>
        <p:nvPicPr>
          <p:cNvPr id="1041" name="Google Shape;1041;p20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42" name="Google Shape;1042;p20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Connect/LAA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204"/>
          <p:cNvSpPr txBox="1">
            <a:spLocks noGrp="1"/>
          </p:cNvSpPr>
          <p:nvPr>
            <p:ph type="title"/>
          </p:nvPr>
        </p:nvSpPr>
        <p:spPr>
          <a:xfrm>
            <a:off x="0" y="-4595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chemeClr val="dk1"/>
                </a:solidFill>
              </a:rPr>
              <a:t>Vision for</a:t>
            </a:r>
            <a:r>
              <a:rPr lang="en"/>
              <a:t> </a:t>
            </a:r>
            <a:r>
              <a:rPr lang="en" sz="2800">
                <a:solidFill>
                  <a:schemeClr val="dk1"/>
                </a:solidFill>
              </a:rPr>
              <a:t>Students with Significant Disabilities</a:t>
            </a:r>
            <a:endParaRPr/>
          </a:p>
        </p:txBody>
      </p:sp>
      <p:sp>
        <p:nvSpPr>
          <p:cNvPr id="1048" name="Google Shape;1048;p204"/>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457200" lvl="0" indent="-342900" rtl="0">
              <a:lnSpc>
                <a:spcPct val="115000"/>
              </a:lnSpc>
              <a:spcBef>
                <a:spcPts val="0"/>
              </a:spcBef>
              <a:spcAft>
                <a:spcPts val="0"/>
              </a:spcAft>
              <a:buSzPts val="1800"/>
              <a:buChar char="•"/>
            </a:pPr>
            <a:r>
              <a:rPr lang="en" sz="1800"/>
              <a:t>Louisiana believes that all students, including those with the most significant cognitive disabilities, deserve an education that prepares them to be independent and successful in life after high school.</a:t>
            </a:r>
            <a:endParaRPr sz="1800"/>
          </a:p>
          <a:p>
            <a:pPr marL="0" lvl="0" indent="0" rtl="0">
              <a:lnSpc>
                <a:spcPct val="115000"/>
              </a:lnSpc>
              <a:spcBef>
                <a:spcPts val="0"/>
              </a:spcBef>
              <a:spcAft>
                <a:spcPts val="0"/>
              </a:spcAft>
              <a:buNone/>
            </a:pPr>
            <a:endParaRPr sz="1800"/>
          </a:p>
          <a:p>
            <a:pPr marL="457200" lvl="0" indent="-342900" rtl="0">
              <a:lnSpc>
                <a:spcPct val="115000"/>
              </a:lnSpc>
              <a:spcBef>
                <a:spcPts val="0"/>
              </a:spcBef>
              <a:spcAft>
                <a:spcPts val="0"/>
              </a:spcAft>
              <a:buSzPts val="1800"/>
              <a:buChar char="•"/>
            </a:pPr>
            <a:r>
              <a:rPr lang="en" sz="1800"/>
              <a:t>Through quality and clear alignment of standards, instructional resources, and assessments, our students can achieve academically and leave high school with the skills for lifelong success.</a:t>
            </a:r>
            <a:endParaRPr sz="1800"/>
          </a:p>
          <a:p>
            <a:pPr marL="0" lvl="0" indent="0" rtl="0">
              <a:lnSpc>
                <a:spcPct val="115000"/>
              </a:lnSpc>
              <a:spcBef>
                <a:spcPts val="0"/>
              </a:spcBef>
              <a:spcAft>
                <a:spcPts val="0"/>
              </a:spcAft>
              <a:buNone/>
            </a:pPr>
            <a:endParaRPr sz="1800"/>
          </a:p>
          <a:p>
            <a:pPr marL="457200" lvl="0" indent="-342900" rtl="0">
              <a:lnSpc>
                <a:spcPct val="115000"/>
              </a:lnSpc>
              <a:spcBef>
                <a:spcPts val="0"/>
              </a:spcBef>
              <a:spcAft>
                <a:spcPts val="0"/>
              </a:spcAft>
              <a:buSzPts val="1800"/>
              <a:buChar char="•"/>
            </a:pPr>
            <a:r>
              <a:rPr lang="en" sz="1800"/>
              <a:t>BESE adopted the new Louisiana Connectors for students with significant cognitive disabilities that replace what were formerly known as the Extended Standards. LEAP Connect replaced what was formerly referred to as LAA1 for ELA and Math in Grades 3-8 and 11.</a:t>
            </a:r>
            <a:endParaRPr sz="1800"/>
          </a:p>
          <a:p>
            <a:pPr marL="230187" lvl="0" indent="176212" rtl="0">
              <a:spcBef>
                <a:spcPts val="640"/>
              </a:spcBef>
              <a:spcAft>
                <a:spcPts val="0"/>
              </a:spcAft>
              <a:buNone/>
            </a:pPr>
            <a:endParaRPr sz="1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20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Connect Overview</a:t>
            </a:r>
            <a:endParaRPr/>
          </a:p>
        </p:txBody>
      </p:sp>
      <p:sp>
        <p:nvSpPr>
          <p:cNvPr id="1054" name="Google Shape;1054;p205"/>
          <p:cNvSpPr txBox="1">
            <a:spLocks noGrp="1"/>
          </p:cNvSpPr>
          <p:nvPr>
            <p:ph type="body" idx="1"/>
          </p:nvPr>
        </p:nvSpPr>
        <p:spPr>
          <a:xfrm>
            <a:off x="152400" y="1059425"/>
            <a:ext cx="8839200" cy="3741000"/>
          </a:xfrm>
          <a:prstGeom prst="rect">
            <a:avLst/>
          </a:prstGeom>
        </p:spPr>
        <p:txBody>
          <a:bodyPr spcFirstLastPara="1" wrap="square" lIns="91425" tIns="91425" rIns="91425" bIns="91425" anchor="t" anchorCtr="0">
            <a:noAutofit/>
          </a:bodyPr>
          <a:lstStyle/>
          <a:p>
            <a:pPr marL="0" lvl="0" indent="0" rtl="0">
              <a:lnSpc>
                <a:spcPct val="90000"/>
              </a:lnSpc>
              <a:spcBef>
                <a:spcPts val="0"/>
              </a:spcBef>
              <a:spcAft>
                <a:spcPts val="0"/>
              </a:spcAft>
              <a:buNone/>
            </a:pPr>
            <a:r>
              <a:rPr lang="en" sz="1800"/>
              <a:t>Each year, students enrolled in grades 3-8 and high school who meet the participation criteria for alternate assessments take a LEAP Connect to measure their academic progress in English Language Arts (ELA) and mathematics. The test is an alternative assessment to LEAP 2025.</a:t>
            </a:r>
            <a:endParaRPr sz="1800"/>
          </a:p>
          <a:p>
            <a:pPr marL="0" lvl="0" indent="0" rtl="0">
              <a:lnSpc>
                <a:spcPct val="90000"/>
              </a:lnSpc>
              <a:spcBef>
                <a:spcPts val="0"/>
              </a:spcBef>
              <a:spcAft>
                <a:spcPts val="0"/>
              </a:spcAft>
              <a:buNone/>
            </a:pPr>
            <a:endParaRPr sz="1800"/>
          </a:p>
          <a:p>
            <a:pPr marL="0" lvl="0" indent="0" rtl="0">
              <a:lnSpc>
                <a:spcPct val="90000"/>
              </a:lnSpc>
              <a:spcBef>
                <a:spcPts val="0"/>
              </a:spcBef>
              <a:spcAft>
                <a:spcPts val="0"/>
              </a:spcAft>
              <a:buNone/>
            </a:pPr>
            <a:r>
              <a:rPr lang="en" sz="1800"/>
              <a:t>What is LEAP Connect?</a:t>
            </a:r>
            <a:endParaRPr sz="1800"/>
          </a:p>
          <a:p>
            <a:pPr marL="457200" lvl="0" indent="-342900" rtl="0">
              <a:lnSpc>
                <a:spcPct val="90000"/>
              </a:lnSpc>
              <a:spcBef>
                <a:spcPts val="0"/>
              </a:spcBef>
              <a:spcAft>
                <a:spcPts val="0"/>
              </a:spcAft>
              <a:buSzPts val="1800"/>
              <a:buChar char="•"/>
            </a:pPr>
            <a:r>
              <a:rPr lang="en" sz="1800"/>
              <a:t>A computer-based assessment that measures the knowledge and skills of students with significant disabilities in English Language Arts and math;</a:t>
            </a:r>
            <a:endParaRPr sz="1800"/>
          </a:p>
          <a:p>
            <a:pPr marL="0" lvl="0" indent="0" rtl="0">
              <a:lnSpc>
                <a:spcPct val="90000"/>
              </a:lnSpc>
              <a:spcBef>
                <a:spcPts val="0"/>
              </a:spcBef>
              <a:spcAft>
                <a:spcPts val="0"/>
              </a:spcAft>
              <a:buNone/>
            </a:pPr>
            <a:endParaRPr sz="1800"/>
          </a:p>
          <a:p>
            <a:pPr marL="457200" lvl="0" indent="-342900" rtl="0">
              <a:lnSpc>
                <a:spcPct val="90000"/>
              </a:lnSpc>
              <a:spcBef>
                <a:spcPts val="0"/>
              </a:spcBef>
              <a:spcAft>
                <a:spcPts val="0"/>
              </a:spcAft>
              <a:buSzPts val="1800"/>
              <a:buChar char="•"/>
            </a:pPr>
            <a:r>
              <a:rPr lang="en" sz="1800"/>
              <a:t>An alternate assessment for those students who cannot participate in LEAP 2025 assessments even with accommodations; and</a:t>
            </a:r>
            <a:endParaRPr sz="1800"/>
          </a:p>
          <a:p>
            <a:pPr marL="0" lvl="0" indent="0" rtl="0">
              <a:lnSpc>
                <a:spcPct val="90000"/>
              </a:lnSpc>
              <a:spcBef>
                <a:spcPts val="0"/>
              </a:spcBef>
              <a:spcAft>
                <a:spcPts val="0"/>
              </a:spcAft>
              <a:buNone/>
            </a:pPr>
            <a:endParaRPr sz="1800"/>
          </a:p>
          <a:p>
            <a:pPr marL="457200" lvl="0" indent="-342900" rtl="0">
              <a:lnSpc>
                <a:spcPct val="90000"/>
              </a:lnSpc>
              <a:spcBef>
                <a:spcPts val="0"/>
              </a:spcBef>
              <a:spcAft>
                <a:spcPts val="0"/>
              </a:spcAft>
              <a:buSzPts val="1800"/>
              <a:buChar char="•"/>
            </a:pPr>
            <a:r>
              <a:rPr lang="en" sz="1800"/>
              <a:t>One measure of progress toward the goal of our students achieving academically and leaving high school with the skills for lifelong success.</a:t>
            </a:r>
            <a:endParaRPr sz="1800"/>
          </a:p>
          <a:p>
            <a:pPr marL="230187" lvl="0" indent="176212" rtl="0">
              <a:spcBef>
                <a:spcPts val="64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141"/>
          <p:cNvPicPr preferRelativeResize="0"/>
          <p:nvPr/>
        </p:nvPicPr>
        <p:blipFill>
          <a:blip r:embed="rId3">
            <a:alphaModFix/>
          </a:blip>
          <a:stretch>
            <a:fillRect/>
          </a:stretch>
        </p:blipFill>
        <p:spPr>
          <a:xfrm>
            <a:off x="1357588" y="999901"/>
            <a:ext cx="6428826" cy="4143600"/>
          </a:xfrm>
          <a:prstGeom prst="rect">
            <a:avLst/>
          </a:prstGeom>
          <a:noFill/>
          <a:ln>
            <a:noFill/>
          </a:ln>
        </p:spPr>
      </p:pic>
      <p:sp>
        <p:nvSpPr>
          <p:cNvPr id="609" name="Google Shape;609;p14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a:t>August </a:t>
            </a:r>
            <a:r>
              <a:rPr lang="en" sz="2800" b="0" i="0" u="none" strike="noStrike" cap="none">
                <a:solidFill>
                  <a:srgbClr val="333333"/>
                </a:solidFill>
                <a:latin typeface="Calibri"/>
                <a:ea typeface="Calibri"/>
                <a:cs typeface="Calibri"/>
                <a:sym typeface="Calibri"/>
              </a:rPr>
              <a:t>Assessment and Accountability Checklist</a:t>
            </a:r>
            <a:endParaRPr sz="2800" b="0" i="0" u="none" strike="noStrike" cap="none">
              <a:solidFill>
                <a:srgbClr val="333333"/>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206"/>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Connect Overview</a:t>
            </a:r>
            <a:endParaRPr/>
          </a:p>
        </p:txBody>
      </p:sp>
      <p:sp>
        <p:nvSpPr>
          <p:cNvPr id="1060" name="Google Shape;1060;p206"/>
          <p:cNvSpPr txBox="1">
            <a:spLocks noGrp="1"/>
          </p:cNvSpPr>
          <p:nvPr>
            <p:ph type="body" idx="1"/>
          </p:nvPr>
        </p:nvSpPr>
        <p:spPr>
          <a:xfrm>
            <a:off x="0" y="1200625"/>
            <a:ext cx="8991600" cy="3599700"/>
          </a:xfrm>
          <a:prstGeom prst="rect">
            <a:avLst/>
          </a:prstGeom>
        </p:spPr>
        <p:txBody>
          <a:bodyPr spcFirstLastPara="1" wrap="square" lIns="91425" tIns="91425" rIns="91425" bIns="91425" anchor="t" anchorCtr="0">
            <a:noAutofit/>
          </a:bodyPr>
          <a:lstStyle/>
          <a:p>
            <a:pPr marL="457200" lvl="0" indent="-342900" rtl="0">
              <a:lnSpc>
                <a:spcPct val="115000"/>
              </a:lnSpc>
              <a:spcBef>
                <a:spcPts val="0"/>
              </a:spcBef>
              <a:spcAft>
                <a:spcPts val="0"/>
              </a:spcAft>
              <a:buSzPts val="1800"/>
              <a:buChar char="•"/>
            </a:pPr>
            <a:r>
              <a:rPr lang="en" sz="1800"/>
              <a:t>LEAP Connect is aligned to the</a:t>
            </a:r>
            <a:r>
              <a:rPr lang="en" sz="1800" b="1"/>
              <a:t> </a:t>
            </a:r>
            <a:r>
              <a:rPr lang="en" sz="1800" u="sng">
                <a:solidFill>
                  <a:schemeClr val="hlink"/>
                </a:solidFill>
                <a:hlinkClick r:id="rId3"/>
              </a:rPr>
              <a:t>K-12 Louisiana Connectors for Students with Significant Disabilities</a:t>
            </a:r>
            <a:r>
              <a:rPr lang="en" sz="1800"/>
              <a:t> and provides built-in supports.</a:t>
            </a:r>
            <a:br>
              <a:rPr lang="en" sz="1800"/>
            </a:br>
            <a:endParaRPr sz="1800"/>
          </a:p>
          <a:p>
            <a:pPr marL="457200" lvl="0" indent="-342900" rtl="0">
              <a:lnSpc>
                <a:spcPct val="115000"/>
              </a:lnSpc>
              <a:spcBef>
                <a:spcPts val="0"/>
              </a:spcBef>
              <a:spcAft>
                <a:spcPts val="0"/>
              </a:spcAft>
              <a:buSzPts val="1800"/>
              <a:buChar char="•"/>
            </a:pPr>
            <a:r>
              <a:rPr lang="en" sz="1800"/>
              <a:t>Results will be used to make instructional decisions and to decide what supports are needed for additional learning.</a:t>
            </a:r>
            <a:br>
              <a:rPr lang="en" sz="1800"/>
            </a:br>
            <a:endParaRPr sz="1800"/>
          </a:p>
          <a:p>
            <a:pPr marL="457200" lvl="0" indent="-342900" rtl="0">
              <a:lnSpc>
                <a:spcPct val="115000"/>
              </a:lnSpc>
              <a:spcBef>
                <a:spcPts val="0"/>
              </a:spcBef>
              <a:spcAft>
                <a:spcPts val="0"/>
              </a:spcAft>
              <a:buSzPts val="1800"/>
              <a:buChar char="•"/>
            </a:pPr>
            <a:r>
              <a:rPr lang="en" sz="1800"/>
              <a:t>The LEAP Connect assessment provides </a:t>
            </a:r>
            <a:r>
              <a:rPr lang="en" sz="1800" b="1"/>
              <a:t>access</a:t>
            </a:r>
            <a:r>
              <a:rPr lang="en" sz="1800"/>
              <a:t> to the statewide assessment system and its </a:t>
            </a:r>
            <a:r>
              <a:rPr lang="en" sz="1800" b="1"/>
              <a:t>focus</a:t>
            </a:r>
            <a:r>
              <a:rPr lang="en" sz="1800"/>
              <a:t> is to measure the progress that students are making while participating in high-quality standards-based content.</a:t>
            </a:r>
            <a:endParaRPr sz="1800"/>
          </a:p>
          <a:p>
            <a:pPr marL="0" lvl="0" indent="0" rtl="0">
              <a:spcBef>
                <a:spcPts val="640"/>
              </a:spcBef>
              <a:spcAft>
                <a:spcPts val="0"/>
              </a:spcAft>
              <a:buNone/>
            </a:pPr>
            <a:endParaRPr sz="1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210"/>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Built-in Supports</a:t>
            </a:r>
            <a:endParaRPr/>
          </a:p>
        </p:txBody>
      </p:sp>
      <p:sp>
        <p:nvSpPr>
          <p:cNvPr id="1084" name="Google Shape;1084;p210"/>
          <p:cNvSpPr txBox="1">
            <a:spLocks noGrp="1"/>
          </p:cNvSpPr>
          <p:nvPr>
            <p:ph type="body" idx="1"/>
          </p:nvPr>
        </p:nvSpPr>
        <p:spPr>
          <a:xfrm>
            <a:off x="152400" y="971550"/>
            <a:ext cx="8991600" cy="38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700" dirty="0"/>
              <a:t>LEAP Connect is designed with several built-in supports. These include:</a:t>
            </a:r>
            <a:endParaRPr sz="1700" dirty="0"/>
          </a:p>
          <a:p>
            <a:pPr marL="457200" lvl="0" indent="-336550" rtl="0">
              <a:spcBef>
                <a:spcPts val="0"/>
              </a:spcBef>
              <a:spcAft>
                <a:spcPts val="0"/>
              </a:spcAft>
              <a:buSzPts val="1700"/>
              <a:buChar char="•"/>
            </a:pPr>
            <a:r>
              <a:rPr lang="en" sz="1700" dirty="0"/>
              <a:t>Reduced passage length for the English Language Arts (ELA) reading passages;</a:t>
            </a:r>
            <a:endParaRPr sz="1700" dirty="0"/>
          </a:p>
          <a:p>
            <a:pPr marL="457200" lvl="0" indent="-336550" rtl="0">
              <a:spcBef>
                <a:spcPts val="0"/>
              </a:spcBef>
              <a:spcAft>
                <a:spcPts val="0"/>
              </a:spcAft>
              <a:buSzPts val="1700"/>
              <a:buChar char="•"/>
            </a:pPr>
            <a:r>
              <a:rPr lang="en" sz="1700" dirty="0"/>
              <a:t>Pictures and other graphics to help students understand</a:t>
            </a:r>
            <a:endParaRPr sz="1700" dirty="0"/>
          </a:p>
          <a:p>
            <a:pPr marL="457200" lvl="0" indent="-336550" rtl="0">
              <a:spcBef>
                <a:spcPts val="0"/>
              </a:spcBef>
              <a:spcAft>
                <a:spcPts val="0"/>
              </a:spcAft>
              <a:buSzPts val="1700"/>
              <a:buChar char="•"/>
            </a:pPr>
            <a:r>
              <a:rPr lang="en" sz="1700" dirty="0"/>
              <a:t>Models for students to use during the ELA and mathematics tests; </a:t>
            </a:r>
            <a:endParaRPr sz="1700" dirty="0"/>
          </a:p>
          <a:p>
            <a:pPr marL="457200" lvl="0" indent="-336550" rtl="0">
              <a:spcBef>
                <a:spcPts val="0"/>
              </a:spcBef>
              <a:spcAft>
                <a:spcPts val="0"/>
              </a:spcAft>
              <a:buSzPts val="1700"/>
              <a:buChar char="•"/>
            </a:pPr>
            <a:r>
              <a:rPr lang="en" sz="1700" dirty="0"/>
              <a:t>Common geometric shapes and smaller numbers on the mathematics tests; </a:t>
            </a:r>
            <a:endParaRPr sz="1700" dirty="0"/>
          </a:p>
          <a:p>
            <a:pPr marL="457200" lvl="0" indent="-336550" rtl="0">
              <a:spcBef>
                <a:spcPts val="0"/>
              </a:spcBef>
              <a:spcAft>
                <a:spcPts val="0"/>
              </a:spcAft>
              <a:buSzPts val="1700"/>
              <a:buChar char="•"/>
            </a:pPr>
            <a:r>
              <a:rPr lang="en" sz="1700" dirty="0"/>
              <a:t>The entire test delivered one-to-one and read aloud by Test Administrator (TA) or computer; </a:t>
            </a:r>
            <a:endParaRPr sz="1700" dirty="0"/>
          </a:p>
          <a:p>
            <a:pPr marL="457200" lvl="0" indent="-336550" rtl="0">
              <a:spcBef>
                <a:spcPts val="0"/>
              </a:spcBef>
              <a:spcAft>
                <a:spcPts val="0"/>
              </a:spcAft>
              <a:buSzPts val="1700"/>
              <a:buChar char="•"/>
            </a:pPr>
            <a:r>
              <a:rPr lang="en" sz="1700" dirty="0"/>
              <a:t>Detailed directions and reference materials for TAs to provide support on items;</a:t>
            </a:r>
            <a:endParaRPr sz="1700" dirty="0"/>
          </a:p>
          <a:p>
            <a:pPr marL="457200" lvl="0" indent="-336550" rtl="0">
              <a:spcBef>
                <a:spcPts val="0"/>
              </a:spcBef>
              <a:spcAft>
                <a:spcPts val="0"/>
              </a:spcAft>
              <a:buSzPts val="1700"/>
              <a:buChar char="•"/>
            </a:pPr>
            <a:r>
              <a:rPr lang="en" sz="1700" dirty="0"/>
              <a:t>Untimed test that can be paused and spread out throughout the testing window; and</a:t>
            </a:r>
            <a:endParaRPr sz="1700" dirty="0"/>
          </a:p>
          <a:p>
            <a:pPr marL="457200" lvl="0" indent="-336550" rtl="0">
              <a:spcBef>
                <a:spcPts val="0"/>
              </a:spcBef>
              <a:spcAft>
                <a:spcPts val="0"/>
              </a:spcAft>
              <a:buSzPts val="1700"/>
              <a:buChar char="•"/>
            </a:pPr>
            <a:r>
              <a:rPr lang="en" sz="1700" dirty="0"/>
              <a:t>TA supports such as scribing, recording answers, and utilizing manipulatives.</a:t>
            </a:r>
            <a:endParaRPr sz="1700" dirty="0"/>
          </a:p>
          <a:p>
            <a:pPr marL="457200" lvl="0" indent="-336550" rtl="0">
              <a:spcBef>
                <a:spcPts val="0"/>
              </a:spcBef>
              <a:spcAft>
                <a:spcPts val="0"/>
              </a:spcAft>
              <a:buSzPts val="1700"/>
              <a:buChar char="•"/>
            </a:pPr>
            <a:r>
              <a:rPr lang="en" sz="1700" dirty="0"/>
              <a:t>Test design allows for both verbal and nonverbal responses.</a:t>
            </a:r>
            <a:endParaRPr sz="1700" dirty="0"/>
          </a:p>
          <a:p>
            <a:pPr marL="230187" lvl="0" indent="176212" rtl="0">
              <a:spcBef>
                <a:spcPts val="640"/>
              </a:spcBef>
              <a:spcAft>
                <a:spcPts val="0"/>
              </a:spcAft>
              <a:buNone/>
            </a:pPr>
            <a:endParaRPr sz="17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208"/>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Connect Administration Documents </a:t>
            </a:r>
            <a:endParaRPr sz="2800"/>
          </a:p>
        </p:txBody>
      </p:sp>
      <p:sp>
        <p:nvSpPr>
          <p:cNvPr id="1072" name="Google Shape;1072;p208"/>
          <p:cNvSpPr txBox="1">
            <a:spLocks noGrp="1"/>
          </p:cNvSpPr>
          <p:nvPr>
            <p:ph type="body" idx="1"/>
          </p:nvPr>
        </p:nvSpPr>
        <p:spPr>
          <a:xfrm>
            <a:off x="76200" y="971699"/>
            <a:ext cx="9067800" cy="3681131"/>
          </a:xfrm>
          <a:prstGeom prst="rect">
            <a:avLst/>
          </a:prstGeom>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640"/>
              </a:spcBef>
              <a:spcAft>
                <a:spcPts val="0"/>
              </a:spcAft>
              <a:buNone/>
            </a:pPr>
            <a:r>
              <a:rPr lang="en" sz="1800" dirty="0"/>
              <a:t>In addition to the Test Coordinator Manual (TCM) and Test Administrator Manual (TAM), LEAP Connect has additional documents required for test administration</a:t>
            </a:r>
            <a:r>
              <a:rPr lang="en" sz="1800" dirty="0" smtClean="0"/>
              <a:t>:</a:t>
            </a:r>
            <a:endParaRPr sz="1800" dirty="0"/>
          </a:p>
          <a:p>
            <a:pPr marL="0" lvl="0" indent="0" rtl="0">
              <a:spcBef>
                <a:spcPts val="640"/>
              </a:spcBef>
              <a:spcAft>
                <a:spcPts val="0"/>
              </a:spcAft>
              <a:buNone/>
            </a:pPr>
            <a:r>
              <a:rPr lang="en" sz="1800" b="1" dirty="0"/>
              <a:t>Directions for Test Administration </a:t>
            </a:r>
            <a:endParaRPr sz="1800" b="1" dirty="0"/>
          </a:p>
          <a:p>
            <a:pPr marL="0" lvl="0" indent="0" rtl="0">
              <a:spcBef>
                <a:spcPts val="0"/>
              </a:spcBef>
              <a:spcAft>
                <a:spcPts val="0"/>
              </a:spcAft>
              <a:buNone/>
            </a:pPr>
            <a:r>
              <a:rPr lang="en" sz="1800" dirty="0"/>
              <a:t>The Directions for Test Administration (</a:t>
            </a:r>
            <a:r>
              <a:rPr lang="en" sz="1800" dirty="0">
                <a:solidFill>
                  <a:srgbClr val="00B7AF"/>
                </a:solidFill>
              </a:rPr>
              <a:t>DTA</a:t>
            </a:r>
            <a:r>
              <a:rPr lang="en" sz="1800" dirty="0"/>
              <a:t>) provide the Test Administrator (</a:t>
            </a:r>
            <a:r>
              <a:rPr lang="en" sz="1800" dirty="0">
                <a:solidFill>
                  <a:srgbClr val="00B7AF"/>
                </a:solidFill>
              </a:rPr>
              <a:t>TA</a:t>
            </a:r>
            <a:r>
              <a:rPr lang="en" sz="1800" dirty="0"/>
              <a:t>) with specific instructions for administration of the particular test. DTAs are provided for each grade level and content area. Each DTA provides the exact wording of the items to be used by the TA, the materials needed in preparation of the test, and guidelines for how to present the items to the student. DTAs are secure materials that must be returned after testing.</a:t>
            </a:r>
            <a:endParaRPr sz="1800" dirty="0"/>
          </a:p>
          <a:p>
            <a:pPr marL="457200" lvl="0" indent="-330200" rtl="0">
              <a:lnSpc>
                <a:spcPct val="115000"/>
              </a:lnSpc>
              <a:spcBef>
                <a:spcPts val="0"/>
              </a:spcBef>
              <a:spcAft>
                <a:spcPts val="0"/>
              </a:spcAft>
              <a:buSzPts val="1600"/>
              <a:buChar char="•"/>
            </a:pPr>
            <a:r>
              <a:rPr lang="en" sz="1800" dirty="0"/>
              <a:t>Prior to testing, DTAs must be reviewed in a controlled setting with the school test coordinator.</a:t>
            </a:r>
            <a:endParaRPr sz="1800" dirty="0"/>
          </a:p>
          <a:p>
            <a:pPr marL="457200" lvl="0" indent="-330200" rtl="0">
              <a:lnSpc>
                <a:spcPct val="115000"/>
              </a:lnSpc>
              <a:spcBef>
                <a:spcPts val="0"/>
              </a:spcBef>
              <a:spcAft>
                <a:spcPts val="0"/>
              </a:spcAft>
              <a:buSzPts val="1600"/>
              <a:buChar char="•"/>
            </a:pPr>
            <a:r>
              <a:rPr lang="en" sz="1800" dirty="0"/>
              <a:t>After the review, the school test coordinator must collect the Directions for Test Administration and securely store until testing begins.</a:t>
            </a:r>
            <a:endParaRPr sz="1800" dirty="0"/>
          </a:p>
          <a:p>
            <a:pPr marL="0" lvl="0" indent="0" rtl="0">
              <a:spcBef>
                <a:spcPts val="640"/>
              </a:spcBef>
              <a:spcAft>
                <a:spcPts val="0"/>
              </a:spcAft>
              <a:buNone/>
            </a:pPr>
            <a:endParaRPr sz="1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209"/>
          <p:cNvSpPr txBox="1">
            <a:spLocks noGrp="1"/>
          </p:cNvSpPr>
          <p:nvPr>
            <p:ph type="title"/>
          </p:nvPr>
        </p:nvSpPr>
        <p:spPr>
          <a:xfrm>
            <a:off x="0" y="5335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Connect Administration Documents </a:t>
            </a:r>
            <a:endParaRPr sz="2800"/>
          </a:p>
        </p:txBody>
      </p:sp>
      <p:sp>
        <p:nvSpPr>
          <p:cNvPr id="1078" name="Google Shape;1078;p209"/>
          <p:cNvSpPr txBox="1">
            <a:spLocks noGrp="1"/>
          </p:cNvSpPr>
          <p:nvPr>
            <p:ph type="body" idx="1"/>
          </p:nvPr>
        </p:nvSpPr>
        <p:spPr>
          <a:xfrm>
            <a:off x="152400" y="971550"/>
            <a:ext cx="8839200" cy="3828900"/>
          </a:xfrm>
          <a:prstGeom prst="rect">
            <a:avLst/>
          </a:prstGeom>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1800" b="1" dirty="0" smtClean="0"/>
              <a:t>Reference </a:t>
            </a:r>
            <a:r>
              <a:rPr lang="en" sz="1800" b="1" dirty="0"/>
              <a:t>Materials</a:t>
            </a:r>
            <a:endParaRPr sz="1800" b="1" dirty="0"/>
          </a:p>
          <a:p>
            <a:pPr marL="0" lvl="0" indent="0" rtl="0">
              <a:spcBef>
                <a:spcPts val="0"/>
              </a:spcBef>
              <a:spcAft>
                <a:spcPts val="0"/>
              </a:spcAft>
              <a:buNone/>
            </a:pPr>
            <a:r>
              <a:rPr lang="en" sz="1800" dirty="0"/>
              <a:t>The Reference Materials provide additional support for testing items, including writing stimuli for constructed response items and answer choices for each question to support students using communication boards. Reference materials may be duplicated as needed to support students in testing. Reference materials must be securely destroyed after testing is completed.</a:t>
            </a:r>
            <a:endParaRPr sz="1800" dirty="0"/>
          </a:p>
          <a:p>
            <a:pPr marL="0" lvl="0" indent="0" rtl="0">
              <a:spcBef>
                <a:spcPts val="0"/>
              </a:spcBef>
              <a:spcAft>
                <a:spcPts val="0"/>
              </a:spcAft>
              <a:buNone/>
            </a:pPr>
            <a:endParaRPr sz="1800" b="1" dirty="0"/>
          </a:p>
          <a:p>
            <a:pPr marL="0" lvl="0" indent="0" rtl="0">
              <a:spcBef>
                <a:spcPts val="640"/>
              </a:spcBef>
              <a:spcAft>
                <a:spcPts val="0"/>
              </a:spcAft>
              <a:buNone/>
            </a:pPr>
            <a:r>
              <a:rPr lang="en" sz="1800" b="1" dirty="0"/>
              <a:t>Procedures for Assessing Students who are Blind, Deaf, or Deaf-Blind</a:t>
            </a:r>
            <a:endParaRPr sz="1800" b="1" dirty="0"/>
          </a:p>
          <a:p>
            <a:pPr marL="0" lvl="0" indent="0" rtl="0">
              <a:spcBef>
                <a:spcPts val="0"/>
              </a:spcBef>
              <a:spcAft>
                <a:spcPts val="0"/>
              </a:spcAft>
              <a:buNone/>
            </a:pPr>
            <a:r>
              <a:rPr lang="en" sz="1800" dirty="0"/>
              <a:t>Document includes tasks to complete before, during, and after the assessment; strategies that may be used by the Test Administrator (TA) as appropriate for individual students to enhance access; and appendices with information for accessing the Foundational Reading Items in Grades 3 and 4 and additional resources. </a:t>
            </a:r>
            <a:endParaRPr sz="1800" dirty="0"/>
          </a:p>
          <a:p>
            <a:pPr marL="0" lvl="0" indent="0" rtl="0">
              <a:spcBef>
                <a:spcPts val="0"/>
              </a:spcBef>
              <a:spcAft>
                <a:spcPts val="0"/>
              </a:spcAft>
              <a:buNone/>
            </a:pPr>
            <a:endParaRPr sz="1800" dirty="0"/>
          </a:p>
          <a:p>
            <a:pPr marL="0" lvl="0" indent="0" rtl="0">
              <a:spcBef>
                <a:spcPts val="0"/>
              </a:spcBef>
              <a:spcAft>
                <a:spcPts val="0"/>
              </a:spcAft>
              <a:buNone/>
            </a:pPr>
            <a:endParaRPr sz="1800" dirty="0"/>
          </a:p>
          <a:p>
            <a:pPr marL="0" lvl="0" indent="0" rtl="0">
              <a:spcBef>
                <a:spcPts val="640"/>
              </a:spcBef>
              <a:spcAft>
                <a:spcPts val="0"/>
              </a:spcAft>
              <a:buNone/>
            </a:pPr>
            <a:endParaRPr sz="1800" dirty="0"/>
          </a:p>
          <a:p>
            <a:pPr marL="0" lvl="0" indent="0" rtl="0">
              <a:spcBef>
                <a:spcPts val="640"/>
              </a:spcBef>
              <a:spcAft>
                <a:spcPts val="0"/>
              </a:spcAft>
              <a:buNone/>
            </a:pPr>
            <a:endParaRPr sz="1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21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Connect OTT and OTT DTA</a:t>
            </a:r>
            <a:endParaRPr sz="2800"/>
          </a:p>
        </p:txBody>
      </p:sp>
      <p:sp>
        <p:nvSpPr>
          <p:cNvPr id="1090" name="Google Shape;1090;p211"/>
          <p:cNvSpPr txBox="1">
            <a:spLocks noGrp="1"/>
          </p:cNvSpPr>
          <p:nvPr>
            <p:ph type="body" idx="1"/>
          </p:nvPr>
        </p:nvSpPr>
        <p:spPr>
          <a:xfrm>
            <a:off x="152400" y="971700"/>
            <a:ext cx="8839200" cy="38289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r>
              <a:rPr lang="en" sz="1600"/>
              <a:t>The Online Tools Training (</a:t>
            </a:r>
            <a:r>
              <a:rPr lang="en" sz="1600">
                <a:solidFill>
                  <a:srgbClr val="00B7AF"/>
                </a:solidFill>
              </a:rPr>
              <a:t>OTT</a:t>
            </a:r>
            <a:r>
              <a:rPr lang="en" sz="1600"/>
              <a:t>) Directions for Test Administration (</a:t>
            </a:r>
            <a:r>
              <a:rPr lang="en" sz="1600">
                <a:solidFill>
                  <a:srgbClr val="00B7AF"/>
                </a:solidFill>
              </a:rPr>
              <a:t>DTA</a:t>
            </a:r>
            <a:r>
              <a:rPr lang="en" sz="1600"/>
              <a:t>) provides the test administrator of the LEAP Connect specific instructions for administration of a particular Online Tools Training. Each DTA provides the exact wording of the items to be used by the test administrator. </a:t>
            </a:r>
            <a:endParaRPr sz="1600"/>
          </a:p>
          <a:p>
            <a:pPr marL="0" lvl="0" indent="0" rtl="0">
              <a:lnSpc>
                <a:spcPct val="90000"/>
              </a:lnSpc>
              <a:spcBef>
                <a:spcPts val="750"/>
              </a:spcBef>
              <a:spcAft>
                <a:spcPts val="0"/>
              </a:spcAft>
              <a:buSzPts val="1100"/>
              <a:buNone/>
            </a:pPr>
            <a:endParaRPr sz="1600">
              <a:solidFill>
                <a:srgbClr val="212121"/>
              </a:solidFill>
            </a:endParaRPr>
          </a:p>
          <a:p>
            <a:pPr marL="0" lvl="0" indent="0" rtl="0">
              <a:lnSpc>
                <a:spcPct val="90000"/>
              </a:lnSpc>
              <a:spcBef>
                <a:spcPts val="750"/>
              </a:spcBef>
              <a:spcAft>
                <a:spcPts val="0"/>
              </a:spcAft>
              <a:buClr>
                <a:srgbClr val="000000"/>
              </a:buClr>
              <a:buSzPts val="1100"/>
              <a:buFont typeface="Arial"/>
              <a:buNone/>
            </a:pPr>
            <a:r>
              <a:rPr lang="en" sz="1600">
                <a:solidFill>
                  <a:srgbClr val="212121"/>
                </a:solidFill>
              </a:rPr>
              <a:t>The LEAP Connect Online Tools Training (OTT) is now updated to include items for grade 11 ELA and math. </a:t>
            </a:r>
            <a:endParaRPr sz="1600">
              <a:solidFill>
                <a:srgbClr val="212121"/>
              </a:solidFill>
            </a:endParaRPr>
          </a:p>
          <a:p>
            <a:pPr marL="457200" lvl="0" indent="-330200" rtl="0">
              <a:lnSpc>
                <a:spcPct val="90000"/>
              </a:lnSpc>
              <a:spcBef>
                <a:spcPts val="750"/>
              </a:spcBef>
              <a:spcAft>
                <a:spcPts val="0"/>
              </a:spcAft>
              <a:buClr>
                <a:srgbClr val="212121"/>
              </a:buClr>
              <a:buSzPts val="1600"/>
              <a:buFont typeface="Calibri"/>
              <a:buChar char="•"/>
            </a:pPr>
            <a:r>
              <a:rPr lang="en" sz="1600">
                <a:solidFill>
                  <a:srgbClr val="212121"/>
                </a:solidFill>
              </a:rPr>
              <a:t>The OTT can be accessed through the INSIGHT Portal or through the </a:t>
            </a:r>
            <a:r>
              <a:rPr lang="en" sz="1600" u="sng">
                <a:solidFill>
                  <a:srgbClr val="3D9BBA"/>
                </a:solidFill>
                <a:hlinkClick r:id="rId3"/>
              </a:rPr>
              <a:t>OTT site</a:t>
            </a:r>
            <a:r>
              <a:rPr lang="en" sz="1600">
                <a:solidFill>
                  <a:srgbClr val="212121"/>
                </a:solidFill>
              </a:rPr>
              <a:t> in Google Chrome. </a:t>
            </a:r>
            <a:endParaRPr sz="1600">
              <a:solidFill>
                <a:srgbClr val="212121"/>
              </a:solidFill>
            </a:endParaRPr>
          </a:p>
          <a:p>
            <a:pPr marL="457200" lvl="0" indent="-330200" rtl="0">
              <a:lnSpc>
                <a:spcPct val="90000"/>
              </a:lnSpc>
              <a:spcBef>
                <a:spcPts val="750"/>
              </a:spcBef>
              <a:spcAft>
                <a:spcPts val="0"/>
              </a:spcAft>
              <a:buClr>
                <a:srgbClr val="212121"/>
              </a:buClr>
              <a:buSzPts val="1600"/>
              <a:buFont typeface="Calibri"/>
              <a:buChar char="•"/>
            </a:pPr>
            <a:r>
              <a:rPr lang="en" sz="1600">
                <a:solidFill>
                  <a:srgbClr val="212121"/>
                </a:solidFill>
              </a:rPr>
              <a:t>The OTT DTAs - which include detailed, scripted directions for administering all items in the OTT-  are available through eDIRECT.</a:t>
            </a:r>
            <a:endParaRPr sz="1600">
              <a:solidFill>
                <a:srgbClr val="212121"/>
              </a:solidFill>
            </a:endParaRPr>
          </a:p>
          <a:p>
            <a:pPr marL="457200" lvl="0" indent="-330200" rtl="0">
              <a:lnSpc>
                <a:spcPct val="90000"/>
              </a:lnSpc>
              <a:spcBef>
                <a:spcPts val="750"/>
              </a:spcBef>
              <a:spcAft>
                <a:spcPts val="0"/>
              </a:spcAft>
              <a:buClr>
                <a:srgbClr val="212121"/>
              </a:buClr>
              <a:buSzPts val="1600"/>
              <a:buFont typeface="Calibri"/>
              <a:buChar char="•"/>
            </a:pPr>
            <a:r>
              <a:rPr lang="en" sz="1600">
                <a:solidFill>
                  <a:srgbClr val="212121"/>
                </a:solidFill>
              </a:rPr>
              <a:t>Reference Materials which include all answer options for each item in the ELA and math OTT are also available in </a:t>
            </a:r>
            <a:r>
              <a:rPr lang="en" sz="1600" u="sng">
                <a:solidFill>
                  <a:srgbClr val="3D9BBA"/>
                </a:solidFill>
                <a:hlinkClick r:id="rId4"/>
              </a:rPr>
              <a:t>eDIRECT</a:t>
            </a:r>
            <a:r>
              <a:rPr lang="en" sz="1600">
                <a:solidFill>
                  <a:srgbClr val="212121"/>
                </a:solidFill>
              </a:rPr>
              <a:t>. These can be reproduced and cut out for use with eye gaze boards or other related communication devices.</a:t>
            </a:r>
            <a:endParaRPr sz="1600">
              <a:solidFill>
                <a:srgbClr val="212121"/>
              </a:solidFill>
            </a:endParaRPr>
          </a:p>
          <a:p>
            <a:pPr marL="0" lvl="0" indent="0" rtl="0">
              <a:spcBef>
                <a:spcPts val="640"/>
              </a:spcBef>
              <a:spcAft>
                <a:spcPts val="0"/>
              </a:spcAft>
              <a:buNone/>
            </a:pPr>
            <a:endParaRPr sz="1600"/>
          </a:p>
          <a:p>
            <a:pPr marL="0" lvl="0" indent="0" rtl="0">
              <a:spcBef>
                <a:spcPts val="640"/>
              </a:spcBef>
              <a:spcAft>
                <a:spcPts val="0"/>
              </a:spcAft>
              <a:buNone/>
            </a:pPr>
            <a:endParaRPr sz="1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21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Connect OTT DTA</a:t>
            </a:r>
            <a:endParaRPr sz="2800"/>
          </a:p>
        </p:txBody>
      </p:sp>
      <p:sp>
        <p:nvSpPr>
          <p:cNvPr id="1096" name="Google Shape;1096;p212"/>
          <p:cNvSpPr txBox="1"/>
          <p:nvPr/>
        </p:nvSpPr>
        <p:spPr>
          <a:xfrm>
            <a:off x="128700" y="920475"/>
            <a:ext cx="8886600" cy="547500"/>
          </a:xfrm>
          <a:prstGeom prst="rect">
            <a:avLst/>
          </a:prstGeom>
          <a:noFill/>
          <a:ln>
            <a:noFill/>
          </a:ln>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r>
              <a:rPr lang="en" b="1" dirty="0"/>
              <a:t>            </a:t>
            </a:r>
            <a:r>
              <a:rPr lang="en" b="1" dirty="0" smtClean="0"/>
              <a:t>               </a:t>
            </a:r>
            <a:r>
              <a:rPr lang="en" b="1" u="sng" dirty="0"/>
              <a:t>Student </a:t>
            </a:r>
            <a:r>
              <a:rPr lang="en" b="1" u="sng" dirty="0" smtClean="0"/>
              <a:t>Screen</a:t>
            </a:r>
            <a:r>
              <a:rPr lang="en" dirty="0"/>
              <a:t>					</a:t>
            </a:r>
            <a:r>
              <a:rPr lang="en" b="1" u="sng" dirty="0"/>
              <a:t>DTA</a:t>
            </a:r>
            <a:endParaRPr b="1" u="sng" dirty="0"/>
          </a:p>
        </p:txBody>
      </p:sp>
      <p:cxnSp>
        <p:nvCxnSpPr>
          <p:cNvPr id="1097" name="Google Shape;1097;p212"/>
          <p:cNvCxnSpPr/>
          <p:nvPr/>
        </p:nvCxnSpPr>
        <p:spPr>
          <a:xfrm>
            <a:off x="4558500" y="1235663"/>
            <a:ext cx="27000" cy="3790200"/>
          </a:xfrm>
          <a:prstGeom prst="straightConnector1">
            <a:avLst/>
          </a:prstGeom>
          <a:noFill/>
          <a:ln w="9525" cap="flat" cmpd="sng">
            <a:solidFill>
              <a:schemeClr val="dk2"/>
            </a:solidFill>
            <a:prstDash val="solid"/>
            <a:round/>
            <a:headEnd type="none" w="med" len="med"/>
            <a:tailEnd type="none" w="med" len="med"/>
          </a:ln>
        </p:spPr>
      </p:cxnSp>
      <p:pic>
        <p:nvPicPr>
          <p:cNvPr id="1098" name="Google Shape;1098;p212"/>
          <p:cNvPicPr preferRelativeResize="0"/>
          <p:nvPr/>
        </p:nvPicPr>
        <p:blipFill>
          <a:blip r:embed="rId3">
            <a:alphaModFix/>
          </a:blip>
          <a:stretch>
            <a:fillRect/>
          </a:stretch>
        </p:blipFill>
        <p:spPr>
          <a:xfrm>
            <a:off x="318200" y="1801950"/>
            <a:ext cx="3956900" cy="2585275"/>
          </a:xfrm>
          <a:prstGeom prst="rect">
            <a:avLst/>
          </a:prstGeom>
          <a:noFill/>
          <a:ln>
            <a:noFill/>
          </a:ln>
        </p:spPr>
      </p:pic>
      <p:pic>
        <p:nvPicPr>
          <p:cNvPr id="1099" name="Google Shape;1099;p212"/>
          <p:cNvPicPr preferRelativeResize="0"/>
          <p:nvPr/>
        </p:nvPicPr>
        <p:blipFill>
          <a:blip r:embed="rId4">
            <a:alphaModFix/>
          </a:blip>
          <a:stretch>
            <a:fillRect/>
          </a:stretch>
        </p:blipFill>
        <p:spPr>
          <a:xfrm>
            <a:off x="5205925" y="1340038"/>
            <a:ext cx="2741750" cy="35091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213"/>
          <p:cNvSpPr txBox="1">
            <a:spLocks noGrp="1"/>
          </p:cNvSpPr>
          <p:nvPr>
            <p:ph type="title"/>
          </p:nvPr>
        </p:nvSpPr>
        <p:spPr>
          <a:xfrm>
            <a:off x="187625" y="-42500"/>
            <a:ext cx="86355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LEAP Connect 2018-2019	</a:t>
            </a:r>
            <a:endParaRPr sz="2800" b="0" i="0" u="none" strike="noStrike" cap="none">
              <a:solidFill>
                <a:srgbClr val="333333"/>
              </a:solidFill>
              <a:latin typeface="Calibri"/>
              <a:ea typeface="Calibri"/>
              <a:cs typeface="Calibri"/>
              <a:sym typeface="Calibri"/>
            </a:endParaRPr>
          </a:p>
        </p:txBody>
      </p:sp>
      <p:sp>
        <p:nvSpPr>
          <p:cNvPr id="1105" name="Google Shape;1105;p213"/>
          <p:cNvSpPr txBox="1">
            <a:spLocks noGrp="1"/>
          </p:cNvSpPr>
          <p:nvPr>
            <p:ph type="body" idx="1"/>
          </p:nvPr>
        </p:nvSpPr>
        <p:spPr>
          <a:xfrm>
            <a:off x="236225" y="1189075"/>
            <a:ext cx="8755500" cy="34083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February 4 - March 15, 2019 is the LEAP Connect/LAA1 window. </a:t>
            </a:r>
            <a:r>
              <a:rPr lang="en" sz="1800">
                <a:solidFill>
                  <a:srgbClr val="333333"/>
                </a:solidFill>
              </a:rPr>
              <a:t>For the 2018-2019 school year, LEAP Connect will have the following improvements/changes:</a:t>
            </a:r>
            <a:endParaRPr sz="1800">
              <a:solidFill>
                <a:srgbClr val="333333"/>
              </a:solidFill>
              <a:highlight>
                <a:schemeClr val="lt1"/>
              </a:highlight>
            </a:endParaRPr>
          </a:p>
          <a:p>
            <a:pPr marL="457200" lvl="0" indent="-342900" rtl="0">
              <a:lnSpc>
                <a:spcPct val="100000"/>
              </a:lnSpc>
              <a:spcBef>
                <a:spcPts val="0"/>
              </a:spcBef>
              <a:spcAft>
                <a:spcPts val="0"/>
              </a:spcAft>
              <a:buClr>
                <a:srgbClr val="333333"/>
              </a:buClr>
              <a:buSzPts val="1800"/>
              <a:buChar char="•"/>
            </a:pPr>
            <a:r>
              <a:rPr lang="en" sz="1800">
                <a:solidFill>
                  <a:srgbClr val="333333"/>
                </a:solidFill>
                <a:highlight>
                  <a:schemeClr val="lt1"/>
                </a:highlight>
              </a:rPr>
              <a:t>LEAP Connect will include Grades 3-8 and 11 for both ELA and math.</a:t>
            </a:r>
            <a:endParaRPr sz="1800">
              <a:solidFill>
                <a:srgbClr val="333333"/>
              </a:solidFill>
              <a:highlight>
                <a:schemeClr val="lt1"/>
              </a:highlight>
            </a:endParaRPr>
          </a:p>
          <a:p>
            <a:pPr marL="457200" lvl="0" indent="-342900" rtl="0">
              <a:lnSpc>
                <a:spcPct val="100000"/>
              </a:lnSpc>
              <a:spcBef>
                <a:spcPts val="0"/>
              </a:spcBef>
              <a:spcAft>
                <a:spcPts val="0"/>
              </a:spcAft>
              <a:buClr>
                <a:srgbClr val="333333"/>
              </a:buClr>
              <a:buSzPts val="1800"/>
              <a:buChar char="•"/>
            </a:pPr>
            <a:r>
              <a:rPr lang="en" sz="1800">
                <a:solidFill>
                  <a:srgbClr val="333333"/>
                </a:solidFill>
                <a:highlight>
                  <a:schemeClr val="lt1"/>
                </a:highlight>
              </a:rPr>
              <a:t>Reference materials will include answer options for each question to accommodate students using</a:t>
            </a:r>
            <a:r>
              <a:rPr lang="en" sz="1800"/>
              <a:t> eye gaze boards or communication devices.</a:t>
            </a:r>
            <a:endParaRPr sz="1800"/>
          </a:p>
          <a:p>
            <a:pPr marL="457200" lvl="0" indent="-342900" rtl="0">
              <a:lnSpc>
                <a:spcPct val="100000"/>
              </a:lnSpc>
              <a:spcBef>
                <a:spcPts val="0"/>
              </a:spcBef>
              <a:spcAft>
                <a:spcPts val="0"/>
              </a:spcAft>
              <a:buSzPts val="1800"/>
              <a:buChar char="•"/>
            </a:pPr>
            <a:r>
              <a:rPr lang="en" sz="1800"/>
              <a:t>The Online Tools Training (OTT) will include items for Grades 3-8 and 11 for both ELA and math.</a:t>
            </a:r>
            <a:endParaRPr sz="1800"/>
          </a:p>
          <a:p>
            <a:pPr marL="457200" lvl="0" indent="-342900" rtl="0">
              <a:lnSpc>
                <a:spcPct val="100000"/>
              </a:lnSpc>
              <a:spcBef>
                <a:spcPts val="0"/>
              </a:spcBef>
              <a:spcAft>
                <a:spcPts val="0"/>
              </a:spcAft>
              <a:buSzPts val="1800"/>
              <a:buChar char="•"/>
            </a:pPr>
            <a:r>
              <a:rPr lang="en" sz="1800"/>
              <a:t>The OTT Reference Materials and DTA are available under General Information in </a:t>
            </a:r>
            <a:r>
              <a:rPr lang="en" sz="1800" u="sng">
                <a:solidFill>
                  <a:schemeClr val="hlink"/>
                </a:solidFill>
                <a:hlinkClick r:id="rId3"/>
              </a:rPr>
              <a:t>eDIRECT</a:t>
            </a:r>
            <a:r>
              <a:rPr lang="en" sz="1800"/>
              <a:t>.</a:t>
            </a:r>
            <a:endParaRPr sz="1800"/>
          </a:p>
          <a:p>
            <a:pPr marL="0" lvl="0" indent="0" rtl="0">
              <a:lnSpc>
                <a:spcPct val="100000"/>
              </a:lnSpc>
              <a:spcBef>
                <a:spcPts val="0"/>
              </a:spcBef>
              <a:spcAft>
                <a:spcPts val="0"/>
              </a:spcAft>
              <a:buNone/>
            </a:pPr>
            <a:endParaRPr sz="1800"/>
          </a:p>
          <a:p>
            <a:pPr marL="0" marR="0" lvl="0" indent="0" algn="l" rtl="0">
              <a:lnSpc>
                <a:spcPct val="10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21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LEAP Connect Resources</a:t>
            </a:r>
            <a:endParaRPr sz="2800"/>
          </a:p>
        </p:txBody>
      </p:sp>
      <p:sp>
        <p:nvSpPr>
          <p:cNvPr id="1111" name="Google Shape;1111;p214"/>
          <p:cNvSpPr txBox="1">
            <a:spLocks noGrp="1"/>
          </p:cNvSpPr>
          <p:nvPr>
            <p:ph type="body" idx="1"/>
          </p:nvPr>
        </p:nvSpPr>
        <p:spPr>
          <a:xfrm>
            <a:off x="-69250" y="1033475"/>
            <a:ext cx="9144000" cy="3543300"/>
          </a:xfrm>
          <a:prstGeom prst="rect">
            <a:avLst/>
          </a:prstGeom>
        </p:spPr>
        <p:txBody>
          <a:bodyPr spcFirstLastPara="1" wrap="square" lIns="91425" tIns="91425" rIns="91425" bIns="91425" anchor="t" anchorCtr="0">
            <a:noAutofit/>
          </a:bodyPr>
          <a:lstStyle/>
          <a:p>
            <a:pPr marL="457200" lvl="0" indent="-317500" rtl="0">
              <a:lnSpc>
                <a:spcPct val="100000"/>
              </a:lnSpc>
              <a:spcBef>
                <a:spcPts val="0"/>
              </a:spcBef>
              <a:spcAft>
                <a:spcPts val="0"/>
              </a:spcAft>
              <a:buSzPts val="1400"/>
              <a:buChar char="•"/>
            </a:pPr>
            <a:r>
              <a:rPr lang="en" sz="1400" dirty="0">
                <a:solidFill>
                  <a:srgbClr val="000000"/>
                </a:solidFill>
              </a:rPr>
              <a:t>Online Tools Training: provides students and teachers opportunities to become familiar with the tools available in the online testing platform; available in INSIGHT or</a:t>
            </a:r>
            <a:r>
              <a:rPr lang="en" sz="1400" dirty="0">
                <a:solidFill>
                  <a:srgbClr val="BF77CE"/>
                </a:solidFill>
                <a:uFill>
                  <a:noFill/>
                </a:uFill>
                <a:hlinkClick r:id="rId3"/>
              </a:rPr>
              <a:t> </a:t>
            </a:r>
            <a:r>
              <a:rPr lang="en" sz="1400" u="sng" dirty="0">
                <a:solidFill>
                  <a:srgbClr val="BF77CE"/>
                </a:solidFill>
                <a:hlinkClick r:id="rId3"/>
              </a:rPr>
              <a:t>here</a:t>
            </a:r>
            <a:r>
              <a:rPr lang="en" sz="1400" dirty="0">
                <a:solidFill>
                  <a:srgbClr val="000000"/>
                </a:solidFill>
              </a:rPr>
              <a:t> using the Chrome browser;</a:t>
            </a:r>
            <a:endParaRPr sz="1400" dirty="0">
              <a:solidFill>
                <a:srgbClr val="000000"/>
              </a:solidFill>
            </a:endParaRPr>
          </a:p>
          <a:p>
            <a:pPr marL="457200" lvl="0" indent="-317500" rtl="0">
              <a:lnSpc>
                <a:spcPct val="100000"/>
              </a:lnSpc>
              <a:spcBef>
                <a:spcPts val="0"/>
              </a:spcBef>
              <a:spcAft>
                <a:spcPts val="0"/>
              </a:spcAft>
              <a:buSzPts val="1400"/>
              <a:buChar char="•"/>
            </a:pPr>
            <a:r>
              <a:rPr lang="en" sz="1400" u="sng" dirty="0">
                <a:solidFill>
                  <a:srgbClr val="BF77CE"/>
                </a:solidFill>
                <a:hlinkClick r:id="rId4"/>
              </a:rPr>
              <a:t>Parent Guide to LEAP Connect</a:t>
            </a:r>
            <a:r>
              <a:rPr lang="en" sz="1400" dirty="0">
                <a:solidFill>
                  <a:srgbClr val="000000"/>
                </a:solidFill>
              </a:rPr>
              <a:t>: a guide for parents to understand the LEAP Connect assessment.</a:t>
            </a:r>
            <a:endParaRPr sz="1400" dirty="0">
              <a:solidFill>
                <a:srgbClr val="000000"/>
              </a:solidFill>
            </a:endParaRPr>
          </a:p>
          <a:p>
            <a:pPr marL="457200" lvl="0" indent="-317500" rtl="0">
              <a:lnSpc>
                <a:spcPct val="100000"/>
              </a:lnSpc>
              <a:spcBef>
                <a:spcPts val="0"/>
              </a:spcBef>
              <a:spcAft>
                <a:spcPts val="0"/>
              </a:spcAft>
              <a:buSzPts val="1400"/>
              <a:buChar char="•"/>
            </a:pPr>
            <a:r>
              <a:rPr lang="en" sz="1400" u="sng" dirty="0">
                <a:solidFill>
                  <a:srgbClr val="BF77CE"/>
                </a:solidFill>
                <a:hlinkClick r:id="rId5"/>
              </a:rPr>
              <a:t>ELA Guidebooks 2.0 Diverse Learner Guide</a:t>
            </a:r>
            <a:r>
              <a:rPr lang="en" sz="1400" dirty="0">
                <a:solidFill>
                  <a:srgbClr val="000000"/>
                </a:solidFill>
              </a:rPr>
              <a:t>: Contains information about using the ELA Guidebooks with diverse learners.</a:t>
            </a:r>
            <a:endParaRPr sz="1400" dirty="0">
              <a:solidFill>
                <a:srgbClr val="000000"/>
              </a:solidFill>
            </a:endParaRPr>
          </a:p>
          <a:p>
            <a:pPr marL="457200" lvl="0" indent="-317500" rtl="0">
              <a:lnSpc>
                <a:spcPct val="100000"/>
              </a:lnSpc>
              <a:spcBef>
                <a:spcPts val="0"/>
              </a:spcBef>
              <a:spcAft>
                <a:spcPts val="0"/>
              </a:spcAft>
              <a:buSzPts val="1400"/>
              <a:buChar char="•"/>
            </a:pPr>
            <a:r>
              <a:rPr lang="en" sz="1400" dirty="0">
                <a:solidFill>
                  <a:srgbClr val="000000"/>
                </a:solidFill>
              </a:rPr>
              <a:t>The</a:t>
            </a:r>
            <a:r>
              <a:rPr lang="en" sz="1400" dirty="0">
                <a:solidFill>
                  <a:srgbClr val="BF77CE"/>
                </a:solidFill>
                <a:uFill>
                  <a:noFill/>
                </a:uFill>
                <a:hlinkClick r:id="rId6"/>
              </a:rPr>
              <a:t> </a:t>
            </a:r>
            <a:r>
              <a:rPr lang="en" sz="1400" u="sng" dirty="0">
                <a:solidFill>
                  <a:srgbClr val="BF77CE"/>
                </a:solidFill>
                <a:hlinkClick r:id="rId6"/>
              </a:rPr>
              <a:t>Louisiana Connectors for Students with Significant Disabilities</a:t>
            </a:r>
            <a:r>
              <a:rPr lang="en" sz="1400" dirty="0">
                <a:solidFill>
                  <a:srgbClr val="000000"/>
                </a:solidFill>
              </a:rPr>
              <a:t>, which are aligned with Louisiana Student Standards, presents the Louisiana Connectors and represent the most salient grade-level, core academic content in English language arts and mathematics.</a:t>
            </a:r>
            <a:endParaRPr sz="1400" dirty="0">
              <a:solidFill>
                <a:srgbClr val="000000"/>
              </a:solidFill>
            </a:endParaRPr>
          </a:p>
          <a:p>
            <a:pPr marL="457200" lvl="0" indent="-317500" rtl="0">
              <a:lnSpc>
                <a:spcPct val="100000"/>
              </a:lnSpc>
              <a:spcBef>
                <a:spcPts val="0"/>
              </a:spcBef>
              <a:spcAft>
                <a:spcPts val="0"/>
              </a:spcAft>
              <a:buSzPts val="1400"/>
              <a:buChar char="•"/>
            </a:pPr>
            <a:r>
              <a:rPr lang="en" sz="1400" u="sng" dirty="0">
                <a:solidFill>
                  <a:srgbClr val="BF77CE"/>
                </a:solidFill>
                <a:hlinkClick r:id="rId7"/>
              </a:rPr>
              <a:t>Essential Elements Cards</a:t>
            </a:r>
            <a:r>
              <a:rPr lang="en" sz="1400" dirty="0">
                <a:solidFill>
                  <a:srgbClr val="000000"/>
                </a:solidFill>
              </a:rPr>
              <a:t>, which are a primer for differentiating instruction for students with significant disabilities, break down the instructional task into knowledge and skills, suggested instructional strategies, and possible supports and scaffolds for student learning.</a:t>
            </a:r>
            <a:endParaRPr sz="1400" dirty="0">
              <a:solidFill>
                <a:srgbClr val="000000"/>
              </a:solidFill>
            </a:endParaRPr>
          </a:p>
          <a:p>
            <a:pPr marL="457200" lvl="0" indent="-317500" rtl="0">
              <a:lnSpc>
                <a:spcPct val="100000"/>
              </a:lnSpc>
              <a:spcBef>
                <a:spcPts val="0"/>
              </a:spcBef>
              <a:spcAft>
                <a:spcPts val="0"/>
              </a:spcAft>
              <a:buSzPts val="1400"/>
              <a:buChar char="•"/>
            </a:pPr>
            <a:r>
              <a:rPr lang="en" sz="1400" u="sng" dirty="0">
                <a:solidFill>
                  <a:srgbClr val="BF77CE"/>
                </a:solidFill>
                <a:hlinkClick r:id="rId7"/>
              </a:rPr>
              <a:t>Case Studies</a:t>
            </a:r>
            <a:r>
              <a:rPr lang="en" sz="1400" dirty="0">
                <a:solidFill>
                  <a:srgbClr val="000000"/>
                </a:solidFill>
              </a:rPr>
              <a:t> provide models for how teachers and specialists may best modify objectives, assessments, activities, and materials for students with significant cognitive disabilities based on LDOE’s available resources.</a:t>
            </a:r>
            <a:endParaRPr sz="1400" dirty="0">
              <a:solidFill>
                <a:srgbClr val="000000"/>
              </a:solidFill>
            </a:endParaRPr>
          </a:p>
          <a:p>
            <a:pPr marL="457200" lvl="0" indent="-317500" rtl="0">
              <a:lnSpc>
                <a:spcPct val="100000"/>
              </a:lnSpc>
              <a:spcBef>
                <a:spcPts val="0"/>
              </a:spcBef>
              <a:spcAft>
                <a:spcPts val="0"/>
              </a:spcAft>
              <a:buSzPts val="1400"/>
              <a:buChar char="•"/>
            </a:pPr>
            <a:r>
              <a:rPr lang="en" sz="1400" u="sng" dirty="0">
                <a:solidFill>
                  <a:srgbClr val="BF77CE"/>
                </a:solidFill>
                <a:hlinkClick r:id="rId8"/>
              </a:rPr>
              <a:t>Parent Guide to LEAP Connect Score Reports</a:t>
            </a:r>
            <a:r>
              <a:rPr lang="en" sz="1400" dirty="0">
                <a:solidFill>
                  <a:srgbClr val="000000"/>
                </a:solidFill>
              </a:rPr>
              <a:t>: a guide for parents to understand the LEAP Connect student reports Also available in</a:t>
            </a:r>
            <a:r>
              <a:rPr lang="en" sz="1400" dirty="0">
                <a:solidFill>
                  <a:srgbClr val="000000"/>
                </a:solidFill>
                <a:uFill>
                  <a:noFill/>
                </a:uFill>
                <a:hlinkClick r:id="rId9"/>
              </a:rPr>
              <a:t> </a:t>
            </a:r>
            <a:r>
              <a:rPr lang="en" sz="1400" u="sng" dirty="0">
                <a:solidFill>
                  <a:srgbClr val="BF77CE"/>
                </a:solidFill>
                <a:hlinkClick r:id="rId9"/>
              </a:rPr>
              <a:t>Arabic</a:t>
            </a:r>
            <a:r>
              <a:rPr lang="en" sz="1400" dirty="0">
                <a:solidFill>
                  <a:srgbClr val="000000"/>
                </a:solidFill>
              </a:rPr>
              <a:t>,</a:t>
            </a:r>
            <a:r>
              <a:rPr lang="en" sz="1400" dirty="0">
                <a:solidFill>
                  <a:srgbClr val="000000"/>
                </a:solidFill>
                <a:uFill>
                  <a:noFill/>
                </a:uFill>
                <a:hlinkClick r:id="rId10"/>
              </a:rPr>
              <a:t> </a:t>
            </a:r>
            <a:r>
              <a:rPr lang="en" sz="1400" u="sng" dirty="0">
                <a:solidFill>
                  <a:srgbClr val="BF77CE"/>
                </a:solidFill>
                <a:hlinkClick r:id="rId10"/>
              </a:rPr>
              <a:t>Spanish</a:t>
            </a:r>
            <a:r>
              <a:rPr lang="en" sz="1400" dirty="0">
                <a:solidFill>
                  <a:srgbClr val="000000"/>
                </a:solidFill>
              </a:rPr>
              <a:t>, and </a:t>
            </a:r>
            <a:r>
              <a:rPr lang="en" sz="1400" dirty="0">
                <a:solidFill>
                  <a:srgbClr val="000000"/>
                </a:solidFill>
                <a:uFill>
                  <a:noFill/>
                </a:uFill>
                <a:hlinkClick r:id="rId11"/>
              </a:rPr>
              <a:t> </a:t>
            </a:r>
            <a:r>
              <a:rPr lang="en" sz="1400" u="sng" dirty="0">
                <a:solidFill>
                  <a:srgbClr val="BF77CE"/>
                </a:solidFill>
                <a:hlinkClick r:id="rId11"/>
              </a:rPr>
              <a:t>Vietnamese</a:t>
            </a:r>
            <a:r>
              <a:rPr lang="en" sz="1400" dirty="0">
                <a:solidFill>
                  <a:srgbClr val="000000"/>
                </a:solidFill>
              </a:rPr>
              <a:t>. </a:t>
            </a:r>
            <a:endParaRPr sz="1400" dirty="0">
              <a:solidFill>
                <a:srgbClr val="000000"/>
              </a:solidFill>
            </a:endParaRPr>
          </a:p>
          <a:p>
            <a:pPr marL="457200" lvl="0" indent="-317500" rtl="0">
              <a:lnSpc>
                <a:spcPct val="100000"/>
              </a:lnSpc>
              <a:spcBef>
                <a:spcPts val="0"/>
              </a:spcBef>
              <a:spcAft>
                <a:spcPts val="0"/>
              </a:spcAft>
              <a:buSzPts val="1400"/>
              <a:buChar char="•"/>
            </a:pPr>
            <a:r>
              <a:rPr lang="en" sz="1400" dirty="0">
                <a:solidFill>
                  <a:schemeClr val="accent5"/>
                </a:solidFill>
              </a:rPr>
              <a:t>specialeducation@la.gov</a:t>
            </a:r>
            <a:r>
              <a:rPr lang="en" sz="1400" dirty="0">
                <a:solidFill>
                  <a:srgbClr val="000000"/>
                </a:solidFill>
              </a:rPr>
              <a:t>: email address for content and resources related the LA Connectors.</a:t>
            </a:r>
            <a:endParaRPr sz="1400" dirty="0">
              <a:solidFill>
                <a:srgbClr val="000000"/>
              </a:solidFill>
            </a:endParaRPr>
          </a:p>
          <a:p>
            <a:pPr marL="0" lvl="0" indent="0">
              <a:lnSpc>
                <a:spcPct val="100000"/>
              </a:lnSpc>
              <a:spcBef>
                <a:spcPts val="750"/>
              </a:spcBef>
              <a:spcAft>
                <a:spcPts val="0"/>
              </a:spcAft>
              <a:buNone/>
            </a:pP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pic>
        <p:nvPicPr>
          <p:cNvPr id="1116" name="Google Shape;1116;p21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117" name="Google Shape;1117;p21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ELPS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216"/>
          <p:cNvSpPr txBox="1">
            <a:spLocks noGrp="1"/>
          </p:cNvSpPr>
          <p:nvPr>
            <p:ph type="title"/>
          </p:nvPr>
        </p:nvSpPr>
        <p:spPr>
          <a:xfrm>
            <a:off x="457200" y="78453"/>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ELPS Key Dates</a:t>
            </a:r>
            <a:endParaRPr sz="2800"/>
          </a:p>
        </p:txBody>
      </p:sp>
      <p:graphicFrame>
        <p:nvGraphicFramePr>
          <p:cNvPr id="1123" name="Google Shape;1123;p216"/>
          <p:cNvGraphicFramePr/>
          <p:nvPr/>
        </p:nvGraphicFramePr>
        <p:xfrm>
          <a:off x="137375" y="1071700"/>
          <a:ext cx="8671775" cy="3703520"/>
        </p:xfrm>
        <a:graphic>
          <a:graphicData uri="http://schemas.openxmlformats.org/drawingml/2006/table">
            <a:tbl>
              <a:tblPr firstRow="1" bandRow="1">
                <a:noFill/>
                <a:tableStyleId>{370897C3-CACB-48B4-8278-AED5F86DBCB8}</a:tableStyleId>
              </a:tblPr>
              <a:tblGrid>
                <a:gridCol w="5774800"/>
                <a:gridCol w="2896975"/>
              </a:tblGrid>
              <a:tr h="311425">
                <a:tc gridSpan="2">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Key Dates</a:t>
                      </a:r>
                      <a:endParaRPr sz="1800" b="1">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AIR Secure Browser Install</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Available Now</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ELPS training modules</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Available Now</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ELPS administration manuals posted</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Mid July</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a:latin typeface="Calibri"/>
                          <a:ea typeface="Calibri"/>
                          <a:cs typeface="Calibri"/>
                          <a:sym typeface="Calibri"/>
                        </a:rPr>
                        <a:t>TIDE closed</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a:latin typeface="Calibri"/>
                          <a:ea typeface="Calibri"/>
                          <a:cs typeface="Calibri"/>
                          <a:sym typeface="Calibri"/>
                        </a:rPr>
                        <a:t>July 16 </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ORS closed</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July 18 - July 20</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TIDE opens for user and student management</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July 23</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ELPS opens for district use</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August 1</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ELPS Additional Materials Ordering (Braille, large print)</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August 1 (orders placed through </a:t>
                      </a:r>
                      <a:r>
                        <a:rPr lang="en" sz="1800" u="sng">
                          <a:solidFill>
                            <a:schemeClr val="hlink"/>
                          </a:solidFill>
                          <a:latin typeface="Calibri"/>
                          <a:ea typeface="Calibri"/>
                          <a:cs typeface="Calibri"/>
                          <a:sym typeface="Calibri"/>
                          <a:hlinkClick r:id="rId3"/>
                        </a:rPr>
                        <a:t>assessment@la.gov</a:t>
                      </a:r>
                      <a:r>
                        <a:rPr lang="en" sz="1800">
                          <a:latin typeface="Calibri"/>
                          <a:ea typeface="Calibri"/>
                          <a:cs typeface="Calibri"/>
                          <a:sym typeface="Calibri"/>
                        </a:rPr>
                        <a:t>)</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ORS closed for initial ELPS score processing</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First few weeks of August</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42"/>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615" name="Google Shape;615;p142"/>
          <p:cNvPicPr preferRelativeResize="0"/>
          <p:nvPr/>
        </p:nvPicPr>
        <p:blipFill>
          <a:blip r:embed="rId3">
            <a:alphaModFix/>
          </a:blip>
          <a:stretch>
            <a:fillRect/>
          </a:stretch>
        </p:blipFill>
        <p:spPr>
          <a:xfrm>
            <a:off x="786175" y="1043100"/>
            <a:ext cx="7571650" cy="3685799"/>
          </a:xfrm>
          <a:prstGeom prst="rect">
            <a:avLst/>
          </a:prstGeom>
          <a:noFill/>
          <a:ln>
            <a:noFill/>
          </a:ln>
        </p:spPr>
      </p:pic>
      <p:sp>
        <p:nvSpPr>
          <p:cNvPr id="616" name="Google Shape;616;p14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a:t>August </a:t>
            </a:r>
            <a:r>
              <a:rPr lang="en" sz="2800" b="0" i="0" u="none" strike="noStrike" cap="none">
                <a:solidFill>
                  <a:srgbClr val="333333"/>
                </a:solidFill>
                <a:latin typeface="Calibri"/>
                <a:ea typeface="Calibri"/>
                <a:cs typeface="Calibri"/>
                <a:sym typeface="Calibri"/>
              </a:rPr>
              <a:t>Assessment and Accountability Checklist</a:t>
            </a:r>
            <a:endParaRPr sz="2800" b="0" i="0" u="none" strike="noStrike" cap="none">
              <a:solidFill>
                <a:srgbClr val="333333"/>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217"/>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ELPS Overview</a:t>
            </a:r>
            <a:endParaRPr sz="2800"/>
          </a:p>
        </p:txBody>
      </p:sp>
      <p:sp>
        <p:nvSpPr>
          <p:cNvPr id="1130" name="Google Shape;1130;p217"/>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solidFill>
                  <a:srgbClr val="000000"/>
                </a:solidFill>
              </a:rPr>
              <a:t>The ELPS is a tool for determining if students entering Kindergarten through grade 12 are English Learners (ELs) who require language support services to continue developing proficiency in English. </a:t>
            </a:r>
            <a:endParaRPr sz="1800">
              <a:solidFill>
                <a:srgbClr val="000000"/>
              </a:solidFill>
            </a:endParaRPr>
          </a:p>
          <a:p>
            <a:pPr marL="457200" lvl="0" indent="-342900" rtl="0">
              <a:lnSpc>
                <a:spcPct val="115000"/>
              </a:lnSpc>
              <a:spcBef>
                <a:spcPts val="0"/>
              </a:spcBef>
              <a:spcAft>
                <a:spcPts val="0"/>
              </a:spcAft>
              <a:buSzPts val="1800"/>
              <a:buChar char="•"/>
            </a:pPr>
            <a:r>
              <a:rPr lang="en" sz="1800">
                <a:solidFill>
                  <a:srgbClr val="000000"/>
                </a:solidFill>
              </a:rPr>
              <a:t>Students who do not score proficient on the ELPS will be identified as an EL and can receive an </a:t>
            </a:r>
            <a:r>
              <a:rPr lang="en" sz="1800" u="sng">
                <a:solidFill>
                  <a:schemeClr val="hlink"/>
                </a:solidFill>
                <a:hlinkClick r:id="rId3"/>
              </a:rPr>
              <a:t>EL Accommodations Form</a:t>
            </a:r>
            <a:r>
              <a:rPr lang="en" sz="1800">
                <a:solidFill>
                  <a:srgbClr val="000000"/>
                </a:solidFill>
              </a:rPr>
              <a:t>.</a:t>
            </a:r>
            <a:endParaRPr sz="1800">
              <a:solidFill>
                <a:srgbClr val="000000"/>
              </a:solidFill>
            </a:endParaRPr>
          </a:p>
          <a:p>
            <a:pPr marL="0" lvl="0" indent="0" rtl="0">
              <a:lnSpc>
                <a:spcPct val="115000"/>
              </a:lnSpc>
              <a:spcBef>
                <a:spcPts val="0"/>
              </a:spcBef>
              <a:spcAft>
                <a:spcPts val="0"/>
              </a:spcAft>
              <a:buNone/>
            </a:pPr>
            <a:endParaRPr sz="1800">
              <a:solidFill>
                <a:srgbClr val="000000"/>
              </a:solidFill>
            </a:endParaRPr>
          </a:p>
          <a:p>
            <a:pPr marL="0" lvl="0" indent="0" rtl="0">
              <a:lnSpc>
                <a:spcPct val="115000"/>
              </a:lnSpc>
              <a:spcBef>
                <a:spcPts val="0"/>
              </a:spcBef>
              <a:spcAft>
                <a:spcPts val="0"/>
              </a:spcAft>
              <a:buNone/>
            </a:pPr>
            <a:r>
              <a:rPr lang="en" sz="1800">
                <a:solidFill>
                  <a:srgbClr val="000000"/>
                </a:solidFill>
              </a:rPr>
              <a:t>The ELPS is designed to assess a student’s English proficiency in the four language domains: listening, speaking, reading, and writing. </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The 2018-2019 school year will be a transitional year. Beginning on August 1, 2018, the ELPS will be available for district use.</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The ELPS will be free of charge for districts. </a:t>
            </a:r>
            <a:endParaRPr sz="1800">
              <a:solidFill>
                <a:srgbClr val="000000"/>
              </a:solidFill>
            </a:endParaRPr>
          </a:p>
          <a:p>
            <a:pPr marL="0" lvl="0" indent="0" rtl="0">
              <a:lnSpc>
                <a:spcPct val="115000"/>
              </a:lnSpc>
              <a:spcBef>
                <a:spcPts val="0"/>
              </a:spcBef>
              <a:spcAft>
                <a:spcPts val="0"/>
              </a:spcAft>
              <a:buNone/>
            </a:pPr>
            <a:endParaRPr sz="1800">
              <a:solidFill>
                <a:srgbClr val="000000"/>
              </a:solidFill>
            </a:endParaRPr>
          </a:p>
          <a:p>
            <a:pPr marL="0" lvl="0" indent="0" rtl="0">
              <a:lnSpc>
                <a:spcPct val="115000"/>
              </a:lnSpc>
              <a:spcBef>
                <a:spcPts val="0"/>
              </a:spcBef>
              <a:spcAft>
                <a:spcPts val="0"/>
              </a:spcAft>
              <a:buNone/>
            </a:pPr>
            <a:endParaRPr sz="1800">
              <a:solidFill>
                <a:srgbClr val="000000"/>
              </a:solidFill>
            </a:endParaRPr>
          </a:p>
          <a:p>
            <a:pPr marL="0" lvl="0" indent="0" rtl="0">
              <a:spcBef>
                <a:spcPts val="750"/>
              </a:spcBef>
              <a:spcAft>
                <a:spcPts val="0"/>
              </a:spcAft>
              <a:buNone/>
            </a:pPr>
            <a:endParaRPr sz="18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218"/>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Screener Setup</a:t>
            </a:r>
            <a:endParaRPr/>
          </a:p>
        </p:txBody>
      </p:sp>
      <p:sp>
        <p:nvSpPr>
          <p:cNvPr id="1138" name="Google Shape;1138;p218"/>
          <p:cNvSpPr txBox="1">
            <a:spLocks noGrp="1"/>
          </p:cNvSpPr>
          <p:nvPr>
            <p:ph type="body" idx="1"/>
          </p:nvPr>
        </p:nvSpPr>
        <p:spPr>
          <a:xfrm>
            <a:off x="48325" y="1143000"/>
            <a:ext cx="90957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600">
                <a:solidFill>
                  <a:srgbClr val="000000"/>
                </a:solidFill>
              </a:rPr>
              <a:t>The ELPS is a computer-based assessment that will be taken in the AIR Portal, the same testing system used for the English Learner Proficiency Test (ELPT). Prior to testing, the </a:t>
            </a:r>
            <a:r>
              <a:rPr lang="en" sz="1600" u="sng">
                <a:solidFill>
                  <a:srgbClr val="1155CC"/>
                </a:solidFill>
                <a:hlinkClick r:id="rId3"/>
              </a:rPr>
              <a:t>AIR Secure Browser</a:t>
            </a:r>
            <a:r>
              <a:rPr lang="en" sz="1600">
                <a:solidFill>
                  <a:srgbClr val="000000"/>
                </a:solidFill>
              </a:rPr>
              <a:t> must be installed on computers. Reference the </a:t>
            </a:r>
            <a:r>
              <a:rPr lang="en" sz="1600" u="sng">
                <a:solidFill>
                  <a:srgbClr val="1155CC"/>
                </a:solidFill>
                <a:hlinkClick r:id="rId4"/>
              </a:rPr>
              <a:t>Secure Browser Installation Manual</a:t>
            </a:r>
            <a:r>
              <a:rPr lang="en" sz="1600">
                <a:solidFill>
                  <a:srgbClr val="000000"/>
                </a:solidFill>
              </a:rPr>
              <a:t> for detailed directions. </a:t>
            </a:r>
            <a:endParaRPr sz="1600">
              <a:solidFill>
                <a:srgbClr val="000000"/>
              </a:solidFill>
            </a:endParaRPr>
          </a:p>
          <a:p>
            <a:pPr marL="0" lvl="0" indent="0" rtl="0">
              <a:lnSpc>
                <a:spcPct val="115000"/>
              </a:lnSpc>
              <a:spcBef>
                <a:spcPts val="0"/>
              </a:spcBef>
              <a:spcAft>
                <a:spcPts val="0"/>
              </a:spcAft>
              <a:buNone/>
            </a:pPr>
            <a:endParaRPr sz="900">
              <a:solidFill>
                <a:srgbClr val="000000"/>
              </a:solidFill>
            </a:endParaRPr>
          </a:p>
          <a:p>
            <a:pPr marL="0" lvl="0" indent="0" rtl="0">
              <a:lnSpc>
                <a:spcPct val="115000"/>
              </a:lnSpc>
              <a:spcBef>
                <a:spcPts val="0"/>
              </a:spcBef>
              <a:spcAft>
                <a:spcPts val="0"/>
              </a:spcAft>
              <a:buNone/>
            </a:pPr>
            <a:r>
              <a:rPr lang="en" sz="1600">
                <a:solidFill>
                  <a:srgbClr val="000000"/>
                </a:solidFill>
              </a:rPr>
              <a:t>Test administrators, students, and accommodations are managed in the </a:t>
            </a:r>
            <a:r>
              <a:rPr lang="en" sz="1600" u="sng">
                <a:solidFill>
                  <a:srgbClr val="0000FF"/>
                </a:solidFill>
                <a:hlinkClick r:id="rId5"/>
              </a:rPr>
              <a:t>TIDE Portal</a:t>
            </a:r>
            <a:r>
              <a:rPr lang="en" sz="1600">
                <a:solidFill>
                  <a:srgbClr val="000000"/>
                </a:solidFill>
              </a:rPr>
              <a:t>. See the </a:t>
            </a:r>
            <a:r>
              <a:rPr lang="en" sz="1600" u="sng">
                <a:solidFill>
                  <a:srgbClr val="1155CC"/>
                </a:solidFill>
                <a:hlinkClick r:id="rId6"/>
              </a:rPr>
              <a:t>TIDE User Guide</a:t>
            </a:r>
            <a:r>
              <a:rPr lang="en" sz="1600">
                <a:solidFill>
                  <a:srgbClr val="000000"/>
                </a:solidFill>
              </a:rPr>
              <a:t> for detailed directions on test setup requirements.</a:t>
            </a:r>
            <a:endParaRPr sz="1600">
              <a:solidFill>
                <a:srgbClr val="000000"/>
              </a:solidFill>
            </a:endParaRPr>
          </a:p>
          <a:p>
            <a:pPr marL="457200" lvl="0" indent="-330200" rtl="0">
              <a:lnSpc>
                <a:spcPct val="115000"/>
              </a:lnSpc>
              <a:spcBef>
                <a:spcPts val="0"/>
              </a:spcBef>
              <a:spcAft>
                <a:spcPts val="0"/>
              </a:spcAft>
              <a:buClr>
                <a:srgbClr val="000000"/>
              </a:buClr>
              <a:buSzPts val="1600"/>
              <a:buChar char="•"/>
            </a:pPr>
            <a:r>
              <a:rPr lang="en" sz="1600">
                <a:solidFill>
                  <a:srgbClr val="000000"/>
                </a:solidFill>
              </a:rPr>
              <a:t>Both District and School Test Coordinators have permission to add students into TIDE. </a:t>
            </a:r>
            <a:endParaRPr sz="1600">
              <a:solidFill>
                <a:srgbClr val="000000"/>
              </a:solidFill>
            </a:endParaRPr>
          </a:p>
          <a:p>
            <a:pPr marL="457200" lvl="0" indent="-330200" rtl="0">
              <a:lnSpc>
                <a:spcPct val="115000"/>
              </a:lnSpc>
              <a:spcBef>
                <a:spcPts val="0"/>
              </a:spcBef>
              <a:spcAft>
                <a:spcPts val="0"/>
              </a:spcAft>
              <a:buClr>
                <a:srgbClr val="000000"/>
              </a:buClr>
              <a:buSzPts val="1600"/>
              <a:buChar char="•"/>
            </a:pPr>
            <a:r>
              <a:rPr lang="en" sz="1600">
                <a:solidFill>
                  <a:srgbClr val="000000"/>
                </a:solidFill>
              </a:rPr>
              <a:t>Students must have a LASID in order to be entered into TIDE and take ELPS.</a:t>
            </a:r>
            <a:endParaRPr sz="1600">
              <a:solidFill>
                <a:srgbClr val="000000"/>
              </a:solidFill>
            </a:endParaRPr>
          </a:p>
          <a:p>
            <a:pPr marL="0" lvl="0" indent="0" rtl="0">
              <a:lnSpc>
                <a:spcPct val="115000"/>
              </a:lnSpc>
              <a:spcBef>
                <a:spcPts val="0"/>
              </a:spcBef>
              <a:spcAft>
                <a:spcPts val="0"/>
              </a:spcAft>
              <a:buNone/>
            </a:pPr>
            <a:endParaRPr sz="1000">
              <a:solidFill>
                <a:srgbClr val="000000"/>
              </a:solidFill>
            </a:endParaRPr>
          </a:p>
          <a:p>
            <a:pPr marL="0" lvl="0" indent="0" rtl="0">
              <a:lnSpc>
                <a:spcPct val="107916"/>
              </a:lnSpc>
              <a:spcBef>
                <a:spcPts val="0"/>
              </a:spcBef>
              <a:spcAft>
                <a:spcPts val="0"/>
              </a:spcAft>
              <a:buNone/>
            </a:pPr>
            <a:r>
              <a:rPr lang="en" sz="1600">
                <a:solidFill>
                  <a:srgbClr val="000000"/>
                </a:solidFill>
              </a:rPr>
              <a:t>Students taking the ELPS will need headsets with microphones for interacting with the online platform. The headsets are the same ones required for taking the ELPT. Specifications for headsets are located on pages 5-6 of the </a:t>
            </a:r>
            <a:r>
              <a:rPr lang="en" sz="1600" u="sng">
                <a:solidFill>
                  <a:srgbClr val="1155CC"/>
                </a:solidFill>
                <a:hlinkClick r:id="rId7"/>
              </a:rPr>
              <a:t>Technology Requirements document</a:t>
            </a:r>
            <a:r>
              <a:rPr lang="en" sz="1600">
                <a:solidFill>
                  <a:srgbClr val="000000"/>
                </a:solidFill>
              </a:rPr>
              <a:t> in the </a:t>
            </a:r>
            <a:r>
              <a:rPr lang="en" sz="1600" u="sng">
                <a:solidFill>
                  <a:srgbClr val="1155CC"/>
                </a:solidFill>
                <a:hlinkClick r:id="rId8"/>
              </a:rPr>
              <a:t>Assessment Library</a:t>
            </a:r>
            <a:r>
              <a:rPr lang="en" sz="1600">
                <a:solidFill>
                  <a:srgbClr val="000000"/>
                </a:solidFill>
              </a:rPr>
              <a:t>.</a:t>
            </a:r>
            <a:br>
              <a:rPr lang="en" sz="1600">
                <a:solidFill>
                  <a:srgbClr val="000000"/>
                </a:solidFill>
              </a:rPr>
            </a:br>
            <a:endParaRPr sz="900">
              <a:solidFill>
                <a:srgbClr val="000000"/>
              </a:solidFill>
            </a:endParaRPr>
          </a:p>
          <a:p>
            <a:pPr marL="0" lvl="0" indent="0" rtl="0">
              <a:lnSpc>
                <a:spcPct val="100000"/>
              </a:lnSpc>
              <a:spcBef>
                <a:spcPts val="800"/>
              </a:spcBef>
              <a:spcAft>
                <a:spcPts val="0"/>
              </a:spcAft>
              <a:buNone/>
            </a:pPr>
            <a:r>
              <a:rPr lang="en" sz="1600">
                <a:solidFill>
                  <a:srgbClr val="000000"/>
                </a:solidFill>
              </a:rPr>
              <a:t>*Enable pop-up windows and microphone settings on all ELPS computers prior to screening.</a:t>
            </a:r>
            <a:endParaRPr sz="1600">
              <a:solidFill>
                <a:srgbClr val="000000"/>
              </a:solidFill>
            </a:endParaRPr>
          </a:p>
          <a:p>
            <a:pPr marL="0" lvl="0" indent="0" rtl="0">
              <a:lnSpc>
                <a:spcPct val="100000"/>
              </a:lnSpc>
              <a:spcBef>
                <a:spcPts val="360"/>
              </a:spcBef>
              <a:spcAft>
                <a:spcPts val="0"/>
              </a:spcAft>
              <a:buNone/>
            </a:pPr>
            <a:endParaRPr sz="1600">
              <a:solidFill>
                <a:srgbClr val="3D3D3D"/>
              </a:solidFill>
            </a:endParaRPr>
          </a:p>
          <a:p>
            <a:pPr marL="0" lvl="0" indent="0" rtl="0">
              <a:spcBef>
                <a:spcPts val="750"/>
              </a:spcBef>
              <a:spcAft>
                <a:spcPts val="0"/>
              </a:spcAft>
              <a:buNone/>
            </a:pPr>
            <a:endParaRPr sz="16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219"/>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ELPS Administration Systems Overview</a:t>
            </a:r>
            <a:endParaRPr sz="2800"/>
          </a:p>
        </p:txBody>
      </p:sp>
      <p:sp>
        <p:nvSpPr>
          <p:cNvPr id="1145" name="Google Shape;1145;p219"/>
          <p:cNvSpPr txBox="1">
            <a:spLocks noGrp="1"/>
          </p:cNvSpPr>
          <p:nvPr>
            <p:ph type="body" idx="1"/>
          </p:nvPr>
        </p:nvSpPr>
        <p:spPr>
          <a:xfrm>
            <a:off x="112050" y="97780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All ELPS systems can be accessed in the </a:t>
            </a:r>
            <a:r>
              <a:rPr lang="en" sz="1600" u="sng">
                <a:solidFill>
                  <a:schemeClr val="hlink"/>
                </a:solidFill>
                <a:hlinkClick r:id="rId3"/>
              </a:rPr>
              <a:t>ELPT Portal</a:t>
            </a:r>
            <a:r>
              <a:rPr lang="en" sz="1600"/>
              <a:t> under ELPS. </a:t>
            </a:r>
            <a:endParaRPr/>
          </a:p>
          <a:p>
            <a:pPr marL="0" lvl="0" indent="0" rtl="0">
              <a:spcBef>
                <a:spcPts val="750"/>
              </a:spcBef>
              <a:spcAft>
                <a:spcPts val="0"/>
              </a:spcAft>
              <a:buNone/>
            </a:pPr>
            <a:r>
              <a:rPr lang="en" sz="1600"/>
              <a:t>TIDE</a:t>
            </a:r>
            <a:endParaRPr sz="1600"/>
          </a:p>
          <a:p>
            <a:pPr marL="457200" lvl="0" indent="-330200" rtl="0">
              <a:lnSpc>
                <a:spcPct val="100000"/>
              </a:lnSpc>
              <a:spcBef>
                <a:spcPts val="800"/>
              </a:spcBef>
              <a:spcAft>
                <a:spcPts val="0"/>
              </a:spcAft>
              <a:buClr>
                <a:srgbClr val="000000"/>
              </a:buClr>
              <a:buSzPts val="1600"/>
              <a:buChar char="•"/>
            </a:pPr>
            <a:r>
              <a:rPr lang="en" sz="1600">
                <a:solidFill>
                  <a:srgbClr val="000000"/>
                </a:solidFill>
              </a:rPr>
              <a:t>Stores student demographic information and test settings</a:t>
            </a:r>
            <a:endParaRPr sz="1600">
              <a:solidFill>
                <a:srgbClr val="000000"/>
              </a:solidFill>
            </a:endParaRPr>
          </a:p>
          <a:p>
            <a:pPr marL="457200" lvl="0" indent="-330200" rtl="0">
              <a:lnSpc>
                <a:spcPct val="100000"/>
              </a:lnSpc>
              <a:spcBef>
                <a:spcPts val="0"/>
              </a:spcBef>
              <a:spcAft>
                <a:spcPts val="0"/>
              </a:spcAft>
              <a:buClr>
                <a:srgbClr val="000000"/>
              </a:buClr>
              <a:buSzPts val="1600"/>
              <a:buChar char="•"/>
            </a:pPr>
            <a:r>
              <a:rPr lang="en" sz="1600">
                <a:solidFill>
                  <a:srgbClr val="000000"/>
                </a:solidFill>
              </a:rPr>
              <a:t>Used to manage user accounts for all systems</a:t>
            </a:r>
            <a:endParaRPr sz="1600"/>
          </a:p>
          <a:p>
            <a:pPr marL="0" lvl="0" indent="0" rtl="0">
              <a:spcBef>
                <a:spcPts val="750"/>
              </a:spcBef>
              <a:spcAft>
                <a:spcPts val="0"/>
              </a:spcAft>
              <a:buNone/>
            </a:pPr>
            <a:r>
              <a:rPr lang="en" sz="1600"/>
              <a:t>Test Delivery System (TDS)</a:t>
            </a:r>
            <a:endParaRPr sz="1600"/>
          </a:p>
          <a:p>
            <a:pPr marL="457200" lvl="0" indent="-330200" rtl="0">
              <a:lnSpc>
                <a:spcPct val="100000"/>
              </a:lnSpc>
              <a:spcBef>
                <a:spcPts val="800"/>
              </a:spcBef>
              <a:spcAft>
                <a:spcPts val="0"/>
              </a:spcAft>
              <a:buClr>
                <a:srgbClr val="000000"/>
              </a:buClr>
              <a:buSzPts val="1600"/>
              <a:buChar char="•"/>
            </a:pPr>
            <a:r>
              <a:rPr lang="en" sz="1600">
                <a:solidFill>
                  <a:srgbClr val="000000"/>
                </a:solidFill>
              </a:rPr>
              <a:t>Used by TAs to administer tests and monitor students (</a:t>
            </a:r>
            <a:r>
              <a:rPr lang="en" sz="1600">
                <a:solidFill>
                  <a:srgbClr val="444444"/>
                </a:solidFill>
                <a:highlight>
                  <a:schemeClr val="lt1"/>
                </a:highlight>
              </a:rPr>
              <a:t>Test Administrator Interface)</a:t>
            </a:r>
            <a:endParaRPr sz="1600">
              <a:solidFill>
                <a:srgbClr val="444444"/>
              </a:solidFill>
              <a:highlight>
                <a:schemeClr val="lt1"/>
              </a:highlight>
            </a:endParaRPr>
          </a:p>
          <a:p>
            <a:pPr marL="457200" lvl="0" indent="-330200" rtl="0">
              <a:lnSpc>
                <a:spcPct val="100000"/>
              </a:lnSpc>
              <a:spcBef>
                <a:spcPts val="0"/>
              </a:spcBef>
              <a:spcAft>
                <a:spcPts val="0"/>
              </a:spcAft>
              <a:buClr>
                <a:srgbClr val="444444"/>
              </a:buClr>
              <a:buSzPts val="1600"/>
              <a:buChar char="•"/>
            </a:pPr>
            <a:r>
              <a:rPr lang="en" sz="1600">
                <a:solidFill>
                  <a:srgbClr val="444444"/>
                </a:solidFill>
                <a:highlight>
                  <a:schemeClr val="lt1"/>
                </a:highlight>
              </a:rPr>
              <a:t>Used by students to take ELPS (AIR Secure Browser)</a:t>
            </a:r>
            <a:endParaRPr sz="1600">
              <a:solidFill>
                <a:srgbClr val="444444"/>
              </a:solidFill>
              <a:highlight>
                <a:schemeClr val="lt1"/>
              </a:highlight>
            </a:endParaRPr>
          </a:p>
          <a:p>
            <a:pPr marL="0" lvl="0" indent="0">
              <a:spcBef>
                <a:spcPts val="750"/>
              </a:spcBef>
              <a:spcAft>
                <a:spcPts val="0"/>
              </a:spcAft>
              <a:buNone/>
            </a:pPr>
            <a:r>
              <a:rPr lang="en" sz="1600"/>
              <a:t>ORS</a:t>
            </a:r>
            <a:endParaRPr sz="1600"/>
          </a:p>
          <a:p>
            <a:pPr marL="457200" lvl="0" indent="-330200" rtl="0">
              <a:spcBef>
                <a:spcPts val="750"/>
              </a:spcBef>
              <a:spcAft>
                <a:spcPts val="0"/>
              </a:spcAft>
              <a:buSzPts val="1600"/>
              <a:buChar char="•"/>
            </a:pPr>
            <a:r>
              <a:rPr lang="en" sz="1600"/>
              <a:t>Used to view and download student assessment reports</a:t>
            </a:r>
            <a:endParaRPr sz="1600"/>
          </a:p>
          <a:p>
            <a:pPr marL="0" lvl="0" indent="0" rtl="0">
              <a:spcBef>
                <a:spcPts val="750"/>
              </a:spcBef>
              <a:spcAft>
                <a:spcPts val="0"/>
              </a:spcAft>
              <a:buNone/>
            </a:pPr>
            <a:r>
              <a:rPr lang="en" sz="1600"/>
              <a:t>Data Entry Interface (DEI)</a:t>
            </a:r>
            <a:endParaRPr sz="1600"/>
          </a:p>
          <a:p>
            <a:pPr marL="457200" lvl="0" indent="-330200" rtl="0">
              <a:spcBef>
                <a:spcPts val="750"/>
              </a:spcBef>
              <a:spcAft>
                <a:spcPts val="0"/>
              </a:spcAft>
              <a:buSzPts val="1600"/>
              <a:buChar char="•"/>
            </a:pPr>
            <a:r>
              <a:rPr lang="en" sz="1600"/>
              <a:t>Used by TAs to enter responses for students using accommodated forms of ELPS.</a:t>
            </a:r>
            <a:endParaRPr sz="1600"/>
          </a:p>
          <a:p>
            <a:pPr marL="457200" lvl="0" indent="0" rtl="0">
              <a:spcBef>
                <a:spcPts val="750"/>
              </a:spcBef>
              <a:spcAft>
                <a:spcPts val="0"/>
              </a:spcAft>
              <a:buNone/>
            </a:pPr>
            <a:endParaRPr sz="16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220"/>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ELPS Administration Documents</a:t>
            </a:r>
            <a:endParaRPr sz="2800"/>
          </a:p>
        </p:txBody>
      </p:sp>
      <p:sp>
        <p:nvSpPr>
          <p:cNvPr id="1152" name="Google Shape;1152;p220"/>
          <p:cNvSpPr txBox="1">
            <a:spLocks noGrp="1"/>
          </p:cNvSpPr>
          <p:nvPr>
            <p:ph type="body" idx="1"/>
          </p:nvPr>
        </p:nvSpPr>
        <p:spPr>
          <a:xfrm>
            <a:off x="99450" y="930500"/>
            <a:ext cx="90447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All ELPS administration documents can be found in the </a:t>
            </a:r>
            <a:r>
              <a:rPr lang="en" sz="1600" u="sng">
                <a:solidFill>
                  <a:schemeClr val="hlink"/>
                </a:solidFill>
                <a:hlinkClick r:id="rId3"/>
              </a:rPr>
              <a:t>ELPT Portal</a:t>
            </a:r>
            <a:r>
              <a:rPr lang="en" sz="1600"/>
              <a:t> under ELPS. </a:t>
            </a:r>
            <a:br>
              <a:rPr lang="en" sz="1600"/>
            </a:br>
            <a:endParaRPr sz="900"/>
          </a:p>
          <a:p>
            <a:pPr marL="0" lvl="0" indent="0" rtl="0">
              <a:spcBef>
                <a:spcPts val="750"/>
              </a:spcBef>
              <a:spcAft>
                <a:spcPts val="0"/>
              </a:spcAft>
              <a:buNone/>
            </a:pPr>
            <a:r>
              <a:rPr lang="en" sz="1600" u="sng">
                <a:solidFill>
                  <a:schemeClr val="hlink"/>
                </a:solidFill>
                <a:hlinkClick r:id="rId4"/>
              </a:rPr>
              <a:t>TIDE User Guide</a:t>
            </a:r>
            <a:r>
              <a:rPr lang="en" sz="1600" b="1"/>
              <a:t/>
            </a:r>
            <a:br>
              <a:rPr lang="en" sz="1600" b="1"/>
            </a:br>
            <a:r>
              <a:rPr lang="en" sz="1600">
                <a:solidFill>
                  <a:srgbClr val="444444"/>
                </a:solidFill>
              </a:rPr>
              <a:t>Provides directions for registering students for assessments, establishing test settings and accommodations, associating students with districts, schools, and rosters, and creating and approving testing appeals</a:t>
            </a:r>
            <a:r>
              <a:rPr lang="en" sz="1600">
                <a:solidFill>
                  <a:srgbClr val="444444"/>
                </a:solidFill>
                <a:highlight>
                  <a:schemeClr val="lt1"/>
                </a:highlight>
              </a:rPr>
              <a:t/>
            </a:r>
            <a:br>
              <a:rPr lang="en" sz="1600">
                <a:solidFill>
                  <a:srgbClr val="444444"/>
                </a:solidFill>
                <a:highlight>
                  <a:schemeClr val="lt1"/>
                </a:highlight>
              </a:rPr>
            </a:br>
            <a:endParaRPr sz="900">
              <a:solidFill>
                <a:srgbClr val="444444"/>
              </a:solidFill>
              <a:highlight>
                <a:schemeClr val="lt1"/>
              </a:highlight>
            </a:endParaRPr>
          </a:p>
          <a:p>
            <a:pPr marL="0" lvl="0" indent="0" rtl="0">
              <a:spcBef>
                <a:spcPts val="750"/>
              </a:spcBef>
              <a:spcAft>
                <a:spcPts val="0"/>
              </a:spcAft>
              <a:buNone/>
            </a:pPr>
            <a:r>
              <a:rPr lang="en" sz="1600" u="sng">
                <a:solidFill>
                  <a:schemeClr val="hlink"/>
                </a:solidFill>
                <a:hlinkClick r:id="rId5"/>
              </a:rPr>
              <a:t>TA User Guide</a:t>
            </a:r>
            <a:endParaRPr sz="1600"/>
          </a:p>
          <a:p>
            <a:pPr marL="0" lvl="0" indent="0" rtl="0">
              <a:lnSpc>
                <a:spcPct val="100000"/>
              </a:lnSpc>
              <a:spcBef>
                <a:spcPts val="0"/>
              </a:spcBef>
              <a:spcAft>
                <a:spcPts val="0"/>
              </a:spcAft>
              <a:buNone/>
            </a:pPr>
            <a:r>
              <a:rPr lang="en" sz="1600">
                <a:solidFill>
                  <a:srgbClr val="444444"/>
                </a:solidFill>
                <a:highlight>
                  <a:schemeClr val="lt1"/>
                </a:highlight>
              </a:rPr>
              <a:t>Directions to help users navigate the Test Delivery System (TDS) including the Student Interface and the Test Administrator Interface, and help support Test Administrators manage and administer ELPS. </a:t>
            </a:r>
            <a:endParaRPr sz="1600">
              <a:solidFill>
                <a:srgbClr val="444444"/>
              </a:solidFill>
              <a:highlight>
                <a:schemeClr val="lt1"/>
              </a:highlight>
            </a:endParaRPr>
          </a:p>
          <a:p>
            <a:pPr marL="0" lvl="0" indent="0" rtl="0">
              <a:lnSpc>
                <a:spcPct val="100000"/>
              </a:lnSpc>
              <a:spcBef>
                <a:spcPts val="0"/>
              </a:spcBef>
              <a:spcAft>
                <a:spcPts val="0"/>
              </a:spcAft>
              <a:buNone/>
            </a:pPr>
            <a:endParaRPr sz="1600">
              <a:solidFill>
                <a:srgbClr val="444444"/>
              </a:solidFill>
              <a:highlight>
                <a:schemeClr val="lt1"/>
              </a:highlight>
            </a:endParaRPr>
          </a:p>
          <a:p>
            <a:pPr marL="0" lvl="0" indent="0" rtl="0">
              <a:spcBef>
                <a:spcPts val="750"/>
              </a:spcBef>
              <a:spcAft>
                <a:spcPts val="0"/>
              </a:spcAft>
              <a:buNone/>
            </a:pPr>
            <a:r>
              <a:rPr lang="en" sz="1600"/>
              <a:t>ELPS TAM</a:t>
            </a:r>
            <a:endParaRPr sz="1600"/>
          </a:p>
          <a:p>
            <a:pPr marL="0" lvl="0" indent="0" rtl="0">
              <a:lnSpc>
                <a:spcPct val="100000"/>
              </a:lnSpc>
              <a:spcBef>
                <a:spcPts val="0"/>
              </a:spcBef>
              <a:spcAft>
                <a:spcPts val="0"/>
              </a:spcAft>
              <a:buNone/>
            </a:pPr>
            <a:r>
              <a:rPr lang="en" sz="1600"/>
              <a:t>Provides specific </a:t>
            </a:r>
            <a:r>
              <a:rPr lang="en" sz="1600">
                <a:solidFill>
                  <a:srgbClr val="444444"/>
                </a:solidFill>
                <a:highlight>
                  <a:schemeClr val="lt1"/>
                </a:highlight>
              </a:rPr>
              <a:t>instructions for the administration of the ELPS. Details include information on test security, logistical requirements, and the Test Administrator directions to students.</a:t>
            </a:r>
            <a:endParaRPr sz="1600">
              <a:solidFill>
                <a:srgbClr val="444444"/>
              </a:solidFill>
              <a:highlight>
                <a:schemeClr val="lt1"/>
              </a:highligh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221"/>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ELPS Administration Documents</a:t>
            </a:r>
            <a:endParaRPr/>
          </a:p>
        </p:txBody>
      </p:sp>
      <p:sp>
        <p:nvSpPr>
          <p:cNvPr id="1159" name="Google Shape;1159;p221"/>
          <p:cNvSpPr txBox="1">
            <a:spLocks noGrp="1"/>
          </p:cNvSpPr>
          <p:nvPr>
            <p:ph type="body" idx="1"/>
          </p:nvPr>
        </p:nvSpPr>
        <p:spPr>
          <a:xfrm>
            <a:off x="59100" y="841850"/>
            <a:ext cx="90849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All ELPS administration documents can be found in the </a:t>
            </a:r>
            <a:r>
              <a:rPr lang="en" sz="1600" u="sng">
                <a:solidFill>
                  <a:schemeClr val="hlink"/>
                </a:solidFill>
                <a:hlinkClick r:id="rId3"/>
              </a:rPr>
              <a:t>ELPT Portal</a:t>
            </a:r>
            <a:r>
              <a:rPr lang="en" sz="1600"/>
              <a:t> under ELPS.</a:t>
            </a:r>
            <a:br>
              <a:rPr lang="en" sz="1600"/>
            </a:br>
            <a:endParaRPr sz="1600"/>
          </a:p>
          <a:p>
            <a:pPr marL="0" lvl="0" indent="0" rtl="0">
              <a:lnSpc>
                <a:spcPct val="100000"/>
              </a:lnSpc>
              <a:spcBef>
                <a:spcPts val="0"/>
              </a:spcBef>
              <a:spcAft>
                <a:spcPts val="0"/>
              </a:spcAft>
              <a:buNone/>
            </a:pPr>
            <a:r>
              <a:rPr lang="en" sz="1600" u="sng">
                <a:solidFill>
                  <a:schemeClr val="hlink"/>
                </a:solidFill>
                <a:hlinkClick r:id="rId4"/>
              </a:rPr>
              <a:t>ELPS Step Two Speaking Scoring Document</a:t>
            </a:r>
            <a:r>
              <a:rPr lang="en" sz="1600"/>
              <a:t> </a:t>
            </a:r>
            <a:endParaRPr sz="1600"/>
          </a:p>
          <a:p>
            <a:pPr marL="0" lvl="0" indent="0" rtl="0">
              <a:lnSpc>
                <a:spcPct val="100000"/>
              </a:lnSpc>
              <a:spcBef>
                <a:spcPts val="0"/>
              </a:spcBef>
              <a:spcAft>
                <a:spcPts val="0"/>
              </a:spcAft>
              <a:buNone/>
            </a:pPr>
            <a:r>
              <a:rPr lang="en" sz="1600"/>
              <a:t>Used to </a:t>
            </a:r>
            <a:r>
              <a:rPr lang="en" sz="1600">
                <a:solidFill>
                  <a:srgbClr val="444444"/>
                </a:solidFill>
                <a:highlight>
                  <a:schemeClr val="lt1"/>
                </a:highlight>
              </a:rPr>
              <a:t>assist school and school system personnel with the immediate (“on the fly”) scoring of the first operational Speaking task</a:t>
            </a:r>
            <a:endParaRPr sz="1600">
              <a:solidFill>
                <a:srgbClr val="444444"/>
              </a:solidFill>
              <a:highlight>
                <a:schemeClr val="lt1"/>
              </a:highlight>
            </a:endParaRPr>
          </a:p>
          <a:p>
            <a:pPr marL="0" lvl="0" indent="0" rtl="0">
              <a:spcBef>
                <a:spcPts val="750"/>
              </a:spcBef>
              <a:spcAft>
                <a:spcPts val="0"/>
              </a:spcAft>
              <a:buNone/>
            </a:pPr>
            <a:r>
              <a:rPr lang="en" sz="1600" u="sng">
                <a:solidFill>
                  <a:srgbClr val="444444"/>
                </a:solidFill>
              </a:rPr>
              <a:t>Online Reporting System (ORS) Manual</a:t>
            </a:r>
            <a:r>
              <a:rPr lang="en" sz="1600">
                <a:solidFill>
                  <a:srgbClr val="444444"/>
                </a:solidFill>
              </a:rPr>
              <a:t/>
            </a:r>
            <a:br>
              <a:rPr lang="en" sz="1600">
                <a:solidFill>
                  <a:srgbClr val="444444"/>
                </a:solidFill>
              </a:rPr>
            </a:br>
            <a:r>
              <a:rPr lang="en" sz="1600">
                <a:solidFill>
                  <a:srgbClr val="444444"/>
                </a:solidFill>
              </a:rPr>
              <a:t>Provides information on how to use the Online Reporting System (ORS) to view student performance and participation data.</a:t>
            </a:r>
            <a:endParaRPr sz="1600">
              <a:solidFill>
                <a:srgbClr val="444444"/>
              </a:solidFill>
            </a:endParaRPr>
          </a:p>
          <a:p>
            <a:pPr marL="0" lvl="0" indent="0" rtl="0">
              <a:spcBef>
                <a:spcPts val="750"/>
              </a:spcBef>
              <a:spcAft>
                <a:spcPts val="0"/>
              </a:spcAft>
              <a:buNone/>
            </a:pPr>
            <a:r>
              <a:rPr lang="en" sz="1600" u="sng">
                <a:solidFill>
                  <a:schemeClr val="hlink"/>
                </a:solidFill>
                <a:hlinkClick r:id="rId5"/>
              </a:rPr>
              <a:t>Accessibility and Accommodations Manual</a:t>
            </a:r>
            <a:r>
              <a:rPr lang="en" sz="1600" b="1"/>
              <a:t/>
            </a:r>
            <a:br>
              <a:rPr lang="en" sz="1600" b="1"/>
            </a:br>
            <a:r>
              <a:rPr lang="en" sz="1600">
                <a:solidFill>
                  <a:srgbClr val="444444"/>
                </a:solidFill>
                <a:highlight>
                  <a:schemeClr val="lt1"/>
                </a:highlight>
              </a:rPr>
              <a:t>Used to guide the selection and administration of appropriate universal features, designated features, and accommodations for individual students to produce valid assessment results</a:t>
            </a:r>
            <a:endParaRPr sz="1600">
              <a:solidFill>
                <a:srgbClr val="444444"/>
              </a:solidFill>
            </a:endParaRPr>
          </a:p>
          <a:p>
            <a:pPr marL="0" lvl="0" indent="0" rtl="0">
              <a:spcBef>
                <a:spcPts val="750"/>
              </a:spcBef>
              <a:spcAft>
                <a:spcPts val="0"/>
              </a:spcAft>
              <a:buNone/>
            </a:pPr>
            <a:r>
              <a:rPr lang="en" sz="1600" u="sng">
                <a:solidFill>
                  <a:srgbClr val="444444"/>
                </a:solidFill>
              </a:rPr>
              <a:t>Data Entry Interface (DEI) Manual</a:t>
            </a:r>
            <a:r>
              <a:rPr lang="en" sz="1600" b="1">
                <a:solidFill>
                  <a:srgbClr val="444444"/>
                </a:solidFill>
              </a:rPr>
              <a:t/>
            </a:r>
            <a:br>
              <a:rPr lang="en" sz="1600" b="1">
                <a:solidFill>
                  <a:srgbClr val="444444"/>
                </a:solidFill>
              </a:rPr>
            </a:br>
            <a:r>
              <a:rPr lang="en" sz="1600">
                <a:solidFill>
                  <a:srgbClr val="444444"/>
                </a:solidFill>
                <a:highlight>
                  <a:schemeClr val="lt1"/>
                </a:highlight>
              </a:rPr>
              <a:t>Provides specific instructions for using the DEI which allows authorized users to enter student assessment data, such as item responses and scores. Entering student data is required for the ELPS Braille forms</a:t>
            </a:r>
            <a:endParaRPr sz="1600">
              <a:solidFill>
                <a:srgbClr val="444444"/>
              </a:solidFill>
            </a:endParaRPr>
          </a:p>
          <a:p>
            <a:pPr marL="0" lvl="0" indent="0" rtl="0">
              <a:spcBef>
                <a:spcPts val="750"/>
              </a:spcBef>
              <a:spcAft>
                <a:spcPts val="0"/>
              </a:spcAft>
              <a:buNone/>
            </a:pPr>
            <a:r>
              <a:rPr lang="en" sz="1600">
                <a:solidFill>
                  <a:srgbClr val="444444"/>
                </a:solidFill>
                <a:highlight>
                  <a:srgbClr val="FFFFFF"/>
                </a:highlight>
              </a:rPr>
              <a:t/>
            </a:r>
            <a:br>
              <a:rPr lang="en" sz="1600">
                <a:solidFill>
                  <a:srgbClr val="444444"/>
                </a:solidFill>
                <a:highlight>
                  <a:srgbClr val="FFFFFF"/>
                </a:highlight>
              </a:rPr>
            </a:br>
            <a:endParaRPr sz="600">
              <a:solidFill>
                <a:srgbClr val="444444"/>
              </a:solidFill>
              <a:highlight>
                <a:srgbClr val="FFFFFF"/>
              </a:highlight>
            </a:endParaRPr>
          </a:p>
          <a:p>
            <a:pPr marL="0" lvl="0" indent="0" rtl="0">
              <a:spcBef>
                <a:spcPts val="750"/>
              </a:spcBef>
              <a:spcAft>
                <a:spcPts val="0"/>
              </a:spcAft>
              <a:buNone/>
            </a:pPr>
            <a:r>
              <a:rPr lang="en" sz="1600">
                <a:solidFill>
                  <a:srgbClr val="444444"/>
                </a:solidFill>
                <a:highlight>
                  <a:srgbClr val="FFFFFF"/>
                </a:highlight>
              </a:rPr>
              <a:t/>
            </a:r>
            <a:br>
              <a:rPr lang="en" sz="1600">
                <a:solidFill>
                  <a:srgbClr val="444444"/>
                </a:solidFill>
                <a:highlight>
                  <a:srgbClr val="FFFFFF"/>
                </a:highlight>
              </a:rPr>
            </a:br>
            <a:endParaRPr sz="600">
              <a:solidFill>
                <a:srgbClr val="444444"/>
              </a:solidFill>
              <a:highlight>
                <a:srgbClr val="FFFFFF"/>
              </a:highlight>
            </a:endParaRPr>
          </a:p>
          <a:p>
            <a:pPr marL="0" lvl="0" indent="0" rtl="0">
              <a:spcBef>
                <a:spcPts val="750"/>
              </a:spcBef>
              <a:spcAft>
                <a:spcPts val="0"/>
              </a:spcAft>
              <a:buNone/>
            </a:pPr>
            <a:r>
              <a:rPr lang="en" sz="1600">
                <a:solidFill>
                  <a:srgbClr val="444444"/>
                </a:solidFill>
              </a:rPr>
              <a:t/>
            </a:r>
            <a:br>
              <a:rPr lang="en" sz="1600">
                <a:solidFill>
                  <a:srgbClr val="444444"/>
                </a:solidFill>
              </a:rPr>
            </a:br>
            <a:endParaRPr sz="600">
              <a:solidFill>
                <a:srgbClr val="444444"/>
              </a:solidFill>
            </a:endParaRPr>
          </a:p>
          <a:p>
            <a:pPr marL="0" lvl="0" indent="0" rtl="0">
              <a:lnSpc>
                <a:spcPct val="100000"/>
              </a:lnSpc>
              <a:spcBef>
                <a:spcPts val="0"/>
              </a:spcBef>
              <a:spcAft>
                <a:spcPts val="0"/>
              </a:spcAft>
              <a:buNone/>
            </a:pPr>
            <a:endParaRPr sz="1600">
              <a:solidFill>
                <a:srgbClr val="444444"/>
              </a:solidFill>
              <a:highlight>
                <a:srgbClr val="FFFFFF"/>
              </a:highlight>
            </a:endParaRPr>
          </a:p>
          <a:p>
            <a:pPr marL="0" lvl="0" indent="0" rtl="0">
              <a:spcBef>
                <a:spcPts val="750"/>
              </a:spcBef>
              <a:spcAft>
                <a:spcPts val="0"/>
              </a:spcAft>
              <a:buNone/>
            </a:pPr>
            <a:endParaRPr sz="1600">
              <a:solidFill>
                <a:srgbClr val="444444"/>
              </a:solidFill>
            </a:endParaRPr>
          </a:p>
          <a:p>
            <a:pPr marL="0" lvl="0" indent="0" rtl="0">
              <a:lnSpc>
                <a:spcPct val="100000"/>
              </a:lnSpc>
              <a:spcBef>
                <a:spcPts val="0"/>
              </a:spcBef>
              <a:spcAft>
                <a:spcPts val="0"/>
              </a:spcAft>
              <a:buNone/>
            </a:pPr>
            <a:endParaRPr sz="16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222"/>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ELPS Technology Documents</a:t>
            </a:r>
            <a:endParaRPr/>
          </a:p>
        </p:txBody>
      </p:sp>
      <p:sp>
        <p:nvSpPr>
          <p:cNvPr id="1166" name="Google Shape;1166;p222"/>
          <p:cNvSpPr txBox="1">
            <a:spLocks noGrp="1"/>
          </p:cNvSpPr>
          <p:nvPr>
            <p:ph type="body" idx="1"/>
          </p:nvPr>
        </p:nvSpPr>
        <p:spPr>
          <a:xfrm>
            <a:off x="156750" y="989850"/>
            <a:ext cx="8839200" cy="3543300"/>
          </a:xfrm>
          <a:prstGeom prst="rect">
            <a:avLst/>
          </a:prstGeom>
          <a:ln>
            <a:noFill/>
          </a:ln>
        </p:spPr>
        <p:txBody>
          <a:bodyPr spcFirstLastPara="1" wrap="square" lIns="91425" tIns="91425" rIns="91425" bIns="91425" anchor="t" anchorCtr="0">
            <a:noAutofit/>
          </a:bodyPr>
          <a:lstStyle/>
          <a:p>
            <a:pPr marL="0" lvl="0" indent="0" rtl="0">
              <a:spcBef>
                <a:spcPts val="750"/>
              </a:spcBef>
              <a:spcAft>
                <a:spcPts val="0"/>
              </a:spcAft>
              <a:buNone/>
            </a:pPr>
            <a:r>
              <a:rPr lang="en" sz="1600"/>
              <a:t>All ELPS technology manuals can be found in the </a:t>
            </a:r>
            <a:r>
              <a:rPr lang="en" sz="1600" u="sng">
                <a:solidFill>
                  <a:schemeClr val="hlink"/>
                </a:solidFill>
                <a:hlinkClick r:id="rId3"/>
              </a:rPr>
              <a:t>ELPT Portal</a:t>
            </a:r>
            <a:r>
              <a:rPr lang="en" sz="1600"/>
              <a:t> under Technology Coordinators.</a:t>
            </a:r>
            <a:br>
              <a:rPr lang="en" sz="1600"/>
            </a:br>
            <a:endParaRPr sz="1600"/>
          </a:p>
          <a:p>
            <a:pPr marL="0" lvl="0" indent="0" rtl="0">
              <a:lnSpc>
                <a:spcPct val="100000"/>
              </a:lnSpc>
              <a:spcBef>
                <a:spcPts val="0"/>
              </a:spcBef>
              <a:spcAft>
                <a:spcPts val="0"/>
              </a:spcAft>
              <a:buNone/>
            </a:pPr>
            <a:r>
              <a:rPr lang="en" sz="1600" u="sng">
                <a:solidFill>
                  <a:schemeClr val="hlink"/>
                </a:solidFill>
                <a:highlight>
                  <a:srgbClr val="FFFFFF"/>
                </a:highlight>
                <a:hlinkClick r:id="rId4"/>
              </a:rPr>
              <a:t>Secure Browser Installation Manual</a:t>
            </a:r>
            <a:endParaRPr sz="1600">
              <a:solidFill>
                <a:srgbClr val="444444"/>
              </a:solidFill>
              <a:highlight>
                <a:srgbClr val="FFFFFF"/>
              </a:highlight>
            </a:endParaRPr>
          </a:p>
          <a:p>
            <a:pPr marL="0" lvl="0" indent="0" rtl="0">
              <a:lnSpc>
                <a:spcPct val="100000"/>
              </a:lnSpc>
              <a:spcBef>
                <a:spcPts val="0"/>
              </a:spcBef>
              <a:spcAft>
                <a:spcPts val="0"/>
              </a:spcAft>
              <a:buNone/>
            </a:pPr>
            <a:r>
              <a:rPr lang="en" sz="1600">
                <a:solidFill>
                  <a:srgbClr val="444444"/>
                </a:solidFill>
                <a:highlight>
                  <a:srgbClr val="FFFFFF"/>
                </a:highlight>
              </a:rPr>
              <a:t>Provides instructions for installing the secure browsers on computers and devices used for online assessments</a:t>
            </a:r>
            <a:br>
              <a:rPr lang="en" sz="1600">
                <a:solidFill>
                  <a:srgbClr val="444444"/>
                </a:solidFill>
                <a:highlight>
                  <a:srgbClr val="FFFFFF"/>
                </a:highlight>
              </a:rPr>
            </a:br>
            <a:endParaRPr sz="1600">
              <a:solidFill>
                <a:srgbClr val="444444"/>
              </a:solidFill>
              <a:highlight>
                <a:srgbClr val="FFFFFF"/>
              </a:highlight>
            </a:endParaRPr>
          </a:p>
          <a:p>
            <a:pPr marL="0" lvl="0" indent="0" rtl="0">
              <a:lnSpc>
                <a:spcPct val="100000"/>
              </a:lnSpc>
              <a:spcBef>
                <a:spcPts val="0"/>
              </a:spcBef>
              <a:spcAft>
                <a:spcPts val="0"/>
              </a:spcAft>
              <a:buNone/>
            </a:pPr>
            <a:r>
              <a:rPr lang="en" sz="1600" u="sng">
                <a:solidFill>
                  <a:schemeClr val="hlink"/>
                </a:solidFill>
                <a:highlight>
                  <a:srgbClr val="FFFFFF"/>
                </a:highlight>
                <a:hlinkClick r:id="rId5"/>
              </a:rPr>
              <a:t>System Requirements for Online Testing</a:t>
            </a:r>
            <a:r>
              <a:rPr lang="en" sz="1600">
                <a:solidFill>
                  <a:srgbClr val="444444"/>
                </a:solidFill>
                <a:highlight>
                  <a:srgbClr val="FFFFFF"/>
                </a:highlight>
              </a:rPr>
              <a:t> </a:t>
            </a:r>
            <a:endParaRPr sz="1600"/>
          </a:p>
          <a:p>
            <a:pPr marL="0" lvl="0" indent="0" rtl="0">
              <a:lnSpc>
                <a:spcPct val="100000"/>
              </a:lnSpc>
              <a:spcBef>
                <a:spcPts val="0"/>
              </a:spcBef>
              <a:spcAft>
                <a:spcPts val="0"/>
              </a:spcAft>
              <a:buNone/>
            </a:pPr>
            <a:r>
              <a:rPr lang="en" sz="1600">
                <a:solidFill>
                  <a:srgbClr val="000000"/>
                </a:solidFill>
              </a:rPr>
              <a:t>Used to verify that all devices to be used for testing meet the minimum technology specifications</a:t>
            </a:r>
            <a:br>
              <a:rPr lang="en" sz="1600">
                <a:solidFill>
                  <a:srgbClr val="000000"/>
                </a:solidFill>
              </a:rPr>
            </a:br>
            <a:endParaRPr sz="1600">
              <a:solidFill>
                <a:srgbClr val="000000"/>
              </a:solidFill>
            </a:endParaRPr>
          </a:p>
          <a:p>
            <a:pPr marL="0" lvl="0" indent="0" rtl="0">
              <a:lnSpc>
                <a:spcPct val="100000"/>
              </a:lnSpc>
              <a:spcBef>
                <a:spcPts val="0"/>
              </a:spcBef>
              <a:spcAft>
                <a:spcPts val="0"/>
              </a:spcAft>
              <a:buNone/>
            </a:pPr>
            <a:r>
              <a:rPr lang="en" sz="1600" u="sng">
                <a:solidFill>
                  <a:schemeClr val="hlink"/>
                </a:solidFill>
                <a:hlinkClick r:id="rId6"/>
              </a:rPr>
              <a:t>Technical Specifications Manual for Online Testing</a:t>
            </a:r>
            <a:r>
              <a:rPr lang="en" sz="1600">
                <a:solidFill>
                  <a:srgbClr val="000000"/>
                </a:solidFill>
              </a:rPr>
              <a:t> </a:t>
            </a:r>
            <a:endParaRPr sz="1600">
              <a:solidFill>
                <a:srgbClr val="000000"/>
              </a:solidFill>
            </a:endParaRPr>
          </a:p>
          <a:p>
            <a:pPr marL="0" lvl="0" indent="0" rtl="0">
              <a:lnSpc>
                <a:spcPct val="100000"/>
              </a:lnSpc>
              <a:spcBef>
                <a:spcPts val="0"/>
              </a:spcBef>
              <a:spcAft>
                <a:spcPts val="0"/>
              </a:spcAft>
              <a:buNone/>
            </a:pPr>
            <a:r>
              <a:rPr lang="en" sz="1600">
                <a:solidFill>
                  <a:srgbClr val="000000"/>
                </a:solidFill>
              </a:rPr>
              <a:t>Used to verify that your school’s network and Internet are properly configured for testing. </a:t>
            </a:r>
            <a:endParaRPr sz="1600">
              <a:solidFill>
                <a:srgbClr val="000000"/>
              </a:solidFill>
            </a:endParaRPr>
          </a:p>
          <a:p>
            <a:pPr marL="0" lvl="0" indent="0" rtl="0">
              <a:lnSpc>
                <a:spcPct val="100000"/>
              </a:lnSpc>
              <a:spcBef>
                <a:spcPts val="0"/>
              </a:spcBef>
              <a:spcAft>
                <a:spcPts val="0"/>
              </a:spcAft>
              <a:buNone/>
            </a:pPr>
            <a:endParaRPr sz="16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223"/>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Identifying an English Learner</a:t>
            </a:r>
            <a:endParaRPr sz="2800"/>
          </a:p>
        </p:txBody>
      </p:sp>
      <p:sp>
        <p:nvSpPr>
          <p:cNvPr id="1173" name="Google Shape;1173;p223"/>
          <p:cNvSpPr txBox="1">
            <a:spLocks noGrp="1"/>
          </p:cNvSpPr>
          <p:nvPr>
            <p:ph type="body" idx="1"/>
          </p:nvPr>
        </p:nvSpPr>
        <p:spPr>
          <a:xfrm>
            <a:off x="84750" y="1047600"/>
            <a:ext cx="8974500" cy="39174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Individuals who do not speak English as their primary language and who have a limited ability to read, speak, write, or understand English can be considered English Learners (ELs). </a:t>
            </a:r>
            <a:endParaRPr sz="1600"/>
          </a:p>
          <a:p>
            <a:pPr marL="0" lvl="0" indent="0" rtl="0">
              <a:spcBef>
                <a:spcPts val="750"/>
              </a:spcBef>
              <a:spcAft>
                <a:spcPts val="0"/>
              </a:spcAft>
              <a:buNone/>
            </a:pPr>
            <a:r>
              <a:rPr lang="en" sz="1600"/>
              <a:t>To identify if a student is an EL: </a:t>
            </a:r>
            <a:endParaRPr sz="1600"/>
          </a:p>
          <a:p>
            <a:pPr marL="457200" lvl="0" indent="-330200" rtl="0">
              <a:spcBef>
                <a:spcPts val="750"/>
              </a:spcBef>
              <a:spcAft>
                <a:spcPts val="0"/>
              </a:spcAft>
              <a:buSzPts val="1600"/>
              <a:buChar char="•"/>
            </a:pPr>
            <a:r>
              <a:rPr lang="en" sz="1600"/>
              <a:t>The school will provide a Home Language Survey (HLS) to all parents as part of the registration process.</a:t>
            </a:r>
            <a:endParaRPr sz="1600"/>
          </a:p>
          <a:p>
            <a:pPr marL="457200" lvl="0" indent="-330200" rtl="0">
              <a:spcBef>
                <a:spcPts val="0"/>
              </a:spcBef>
              <a:spcAft>
                <a:spcPts val="0"/>
              </a:spcAft>
              <a:buSzPts val="1600"/>
              <a:buChar char="•"/>
            </a:pPr>
            <a:r>
              <a:rPr lang="en" sz="1600"/>
              <a:t>If a language other than English is listed on the HLS, the student will be given an English language proficiency screener within 30 days of enrollment. </a:t>
            </a:r>
            <a:endParaRPr sz="1600"/>
          </a:p>
          <a:p>
            <a:pPr marL="457200" lvl="0" indent="-330200" rtl="0">
              <a:spcBef>
                <a:spcPts val="0"/>
              </a:spcBef>
              <a:spcAft>
                <a:spcPts val="0"/>
              </a:spcAft>
              <a:buSzPts val="1600"/>
              <a:buChar char="•"/>
            </a:pPr>
            <a:r>
              <a:rPr lang="en" sz="1600"/>
              <a:t>If the student is not proficient in English, parents will receive a notification letter from the school/LEA that indicates the student’s EL status and asks for permission to give student English language supports. </a:t>
            </a:r>
            <a:endParaRPr sz="1600"/>
          </a:p>
          <a:p>
            <a:pPr marL="457200" lvl="0" indent="-330200" rtl="0">
              <a:spcBef>
                <a:spcPts val="0"/>
              </a:spcBef>
              <a:spcAft>
                <a:spcPts val="0"/>
              </a:spcAft>
              <a:buSzPts val="1600"/>
              <a:buChar char="•"/>
            </a:pPr>
            <a:r>
              <a:rPr lang="en" sz="1600"/>
              <a:t>This student will be identified as an EL until exiting the program.</a:t>
            </a:r>
            <a:endParaRPr sz="1600"/>
          </a:p>
          <a:p>
            <a:pPr marL="0" lvl="0" indent="0" rtl="0">
              <a:lnSpc>
                <a:spcPct val="115000"/>
              </a:lnSpc>
              <a:spcBef>
                <a:spcPts val="0"/>
              </a:spcBef>
              <a:spcAft>
                <a:spcPts val="0"/>
              </a:spcAft>
              <a:buNone/>
            </a:pPr>
            <a:endParaRPr sz="1600"/>
          </a:p>
          <a:p>
            <a:pPr marL="0" lvl="0" indent="0" rtl="0">
              <a:spcBef>
                <a:spcPts val="750"/>
              </a:spcBef>
              <a:spcAft>
                <a:spcPts val="0"/>
              </a:spcAft>
              <a:buNone/>
            </a:pPr>
            <a:endParaRPr sz="16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224"/>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Identification FlowChart</a:t>
            </a:r>
            <a:endParaRPr sz="2800"/>
          </a:p>
        </p:txBody>
      </p:sp>
      <p:sp>
        <p:nvSpPr>
          <p:cNvPr id="1180" name="Google Shape;1180;p224"/>
          <p:cNvSpPr txBox="1">
            <a:spLocks noGrp="1"/>
          </p:cNvSpPr>
          <p:nvPr>
            <p:ph type="body" idx="1"/>
          </p:nvPr>
        </p:nvSpPr>
        <p:spPr>
          <a:xfrm>
            <a:off x="4554925" y="1047600"/>
            <a:ext cx="4455900" cy="37050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The </a:t>
            </a:r>
            <a:r>
              <a:rPr lang="en" sz="1800" u="sng">
                <a:solidFill>
                  <a:schemeClr val="hlink"/>
                </a:solidFill>
                <a:hlinkClick r:id="rId3"/>
              </a:rPr>
              <a:t>EL Identification Flowchart</a:t>
            </a:r>
            <a:r>
              <a:rPr lang="en" sz="1800"/>
              <a:t> can be used to determine if a student is to be screened and provides the steps to take after a student screens.</a:t>
            </a:r>
            <a:endParaRPr sz="1800"/>
          </a:p>
          <a:p>
            <a:pPr marL="0" lvl="0" indent="0" rtl="0">
              <a:spcBef>
                <a:spcPts val="750"/>
              </a:spcBef>
              <a:spcAft>
                <a:spcPts val="0"/>
              </a:spcAft>
              <a:buNone/>
            </a:pPr>
            <a:endParaRPr sz="1800"/>
          </a:p>
          <a:p>
            <a:pPr marL="0" lvl="0" indent="0" rtl="0">
              <a:lnSpc>
                <a:spcPct val="115000"/>
              </a:lnSpc>
              <a:spcBef>
                <a:spcPts val="0"/>
              </a:spcBef>
              <a:spcAft>
                <a:spcPts val="0"/>
              </a:spcAft>
              <a:buNone/>
            </a:pPr>
            <a:r>
              <a:rPr lang="en" sz="1800">
                <a:solidFill>
                  <a:srgbClr val="000000"/>
                </a:solidFill>
              </a:rPr>
              <a:t>For further information regarding EL classification, reference the </a:t>
            </a:r>
            <a:r>
              <a:rPr lang="en" sz="1800" u="sng">
                <a:solidFill>
                  <a:schemeClr val="hlink"/>
                </a:solidFill>
                <a:highlight>
                  <a:srgbClr val="FFFFFF"/>
                </a:highlight>
                <a:hlinkClick r:id="rId4"/>
              </a:rPr>
              <a:t>EL Frequently Asked Questions (FAQ)</a:t>
            </a:r>
            <a:r>
              <a:rPr lang="en" sz="1800">
                <a:solidFill>
                  <a:srgbClr val="000000"/>
                </a:solidFill>
                <a:highlight>
                  <a:srgbClr val="FFFFFF"/>
                </a:highlight>
              </a:rPr>
              <a:t>.</a:t>
            </a:r>
            <a:endParaRPr sz="1800"/>
          </a:p>
        </p:txBody>
      </p:sp>
      <p:pic>
        <p:nvPicPr>
          <p:cNvPr id="1181" name="Google Shape;1181;p224"/>
          <p:cNvPicPr preferRelativeResize="0"/>
          <p:nvPr/>
        </p:nvPicPr>
        <p:blipFill rotWithShape="1">
          <a:blip r:embed="rId5">
            <a:alphaModFix/>
          </a:blip>
          <a:srcRect l="3626" r="-15195" b="2066"/>
          <a:stretch/>
        </p:blipFill>
        <p:spPr>
          <a:xfrm>
            <a:off x="660350" y="1047600"/>
            <a:ext cx="3421726" cy="37687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225"/>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Pre-K and Kindergarten</a:t>
            </a:r>
            <a:endParaRPr sz="2800"/>
          </a:p>
        </p:txBody>
      </p:sp>
      <p:sp>
        <p:nvSpPr>
          <p:cNvPr id="1188" name="Google Shape;1188;p225"/>
          <p:cNvSpPr txBox="1">
            <a:spLocks noGrp="1"/>
          </p:cNvSpPr>
          <p:nvPr>
            <p:ph type="body" idx="1"/>
          </p:nvPr>
        </p:nvSpPr>
        <p:spPr>
          <a:xfrm>
            <a:off x="156750" y="921525"/>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Pre-K students are not eligible for EL services until they enter Kindergarten. Pre-K screening usually takes place the spring and summer before an eligible student begins Kindergarten.</a:t>
            </a:r>
            <a:br>
              <a:rPr lang="en" sz="1600"/>
            </a:br>
            <a:endParaRPr sz="1000"/>
          </a:p>
          <a:p>
            <a:pPr marL="0" lvl="0" indent="0" rtl="0">
              <a:spcBef>
                <a:spcPts val="750"/>
              </a:spcBef>
              <a:spcAft>
                <a:spcPts val="0"/>
              </a:spcAft>
              <a:buNone/>
            </a:pPr>
            <a:r>
              <a:rPr lang="en" sz="1600"/>
              <a:t>Enrolling Kindergarten students will be screened as the following:</a:t>
            </a:r>
            <a:endParaRPr sz="1600"/>
          </a:p>
          <a:p>
            <a:pPr marL="0" lvl="0" indent="0" rtl="0">
              <a:spcBef>
                <a:spcPts val="750"/>
              </a:spcBef>
              <a:spcAft>
                <a:spcPts val="0"/>
              </a:spcAft>
              <a:buNone/>
            </a:pPr>
            <a:r>
              <a:rPr lang="en" sz="1600"/>
              <a:t> 											</a:t>
            </a:r>
            <a:endParaRPr sz="1600"/>
          </a:p>
          <a:p>
            <a:pPr marL="0" lvl="0" indent="0" rtl="0">
              <a:spcBef>
                <a:spcPts val="750"/>
              </a:spcBef>
              <a:spcAft>
                <a:spcPts val="0"/>
              </a:spcAft>
              <a:buNone/>
            </a:pPr>
            <a:endParaRPr sz="1600"/>
          </a:p>
          <a:p>
            <a:pPr marL="0" lvl="0" indent="0" algn="ctr"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r>
              <a:rPr lang="en" sz="1600"/>
              <a:t/>
            </a:r>
            <a:br>
              <a:rPr lang="en" sz="1600"/>
            </a:br>
            <a:r>
              <a:rPr lang="en" sz="1600"/>
              <a:t>                                               </a:t>
            </a:r>
            <a:endParaRPr sz="1600"/>
          </a:p>
          <a:p>
            <a:pPr marL="0" lvl="0" indent="0" rtl="0">
              <a:spcBef>
                <a:spcPts val="750"/>
              </a:spcBef>
              <a:spcAft>
                <a:spcPts val="0"/>
              </a:spcAft>
              <a:buNone/>
            </a:pPr>
            <a:endParaRPr sz="1600"/>
          </a:p>
          <a:p>
            <a:pPr marL="0" lvl="0" indent="0" rtl="0">
              <a:spcBef>
                <a:spcPts val="750"/>
              </a:spcBef>
              <a:spcAft>
                <a:spcPts val="0"/>
              </a:spcAft>
              <a:buNone/>
            </a:pPr>
            <a:endParaRPr sz="1600"/>
          </a:p>
        </p:txBody>
      </p:sp>
      <p:graphicFrame>
        <p:nvGraphicFramePr>
          <p:cNvPr id="1189" name="Google Shape;1189;p225"/>
          <p:cNvGraphicFramePr/>
          <p:nvPr/>
        </p:nvGraphicFramePr>
        <p:xfrm>
          <a:off x="1128513" y="2266475"/>
          <a:ext cx="6886950" cy="2505306"/>
        </p:xfrm>
        <a:graphic>
          <a:graphicData uri="http://schemas.openxmlformats.org/drawingml/2006/table">
            <a:tbl>
              <a:tblPr>
                <a:noFill/>
                <a:tableStyleId>{F58CB638-E74A-41FB-9F98-83CEB7E357C2}</a:tableStyleId>
              </a:tblPr>
              <a:tblGrid>
                <a:gridCol w="2307425"/>
                <a:gridCol w="4579525"/>
              </a:tblGrid>
              <a:tr h="378950">
                <a:tc>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Months</a:t>
                      </a:r>
                      <a:endParaRPr sz="1800" b="1">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9FC5E8"/>
                    </a:solidFill>
                  </a:tcPr>
                </a:tc>
                <a:tc>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Test to Take</a:t>
                      </a:r>
                      <a:endParaRPr sz="1800" b="1">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9FC5E8"/>
                    </a:solidFill>
                  </a:tcPr>
                </a:tc>
              </a:tr>
              <a:tr h="235175">
                <a:tc>
                  <a:txBody>
                    <a:bodyPr/>
                    <a:lstStyle/>
                    <a:p>
                      <a:pPr marL="0" lvl="0" indent="0" rtl="0">
                        <a:spcBef>
                          <a:spcPts val="0"/>
                        </a:spcBef>
                        <a:spcAft>
                          <a:spcPts val="0"/>
                        </a:spcAft>
                        <a:buNone/>
                      </a:pPr>
                      <a:r>
                        <a:rPr lang="en" sz="1800">
                          <a:solidFill>
                            <a:schemeClr val="dk1"/>
                          </a:solidFill>
                          <a:latin typeface="Calibri"/>
                          <a:ea typeface="Calibri"/>
                          <a:cs typeface="Calibri"/>
                          <a:sym typeface="Calibri"/>
                        </a:rPr>
                        <a:t>August - December</a:t>
                      </a:r>
                      <a:endParaRPr sz="1800">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800">
                          <a:solidFill>
                            <a:schemeClr val="dk1"/>
                          </a:solidFill>
                          <a:latin typeface="Calibri"/>
                          <a:ea typeface="Calibri"/>
                          <a:cs typeface="Calibri"/>
                          <a:sym typeface="Calibri"/>
                        </a:rPr>
                        <a:t>Grade K takes Future Kindergarten</a:t>
                      </a:r>
                      <a:endParaRPr sz="1800">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r>
              <a:tr h="383475">
                <a:tc>
                  <a:txBody>
                    <a:bodyPr/>
                    <a:lstStyle/>
                    <a:p>
                      <a:pPr marL="0" lvl="0" indent="0" rtl="0">
                        <a:spcBef>
                          <a:spcPts val="0"/>
                        </a:spcBef>
                        <a:spcAft>
                          <a:spcPts val="0"/>
                        </a:spcAft>
                        <a:buNone/>
                      </a:pPr>
                      <a:r>
                        <a:rPr lang="en" sz="1800">
                          <a:solidFill>
                            <a:schemeClr val="dk1"/>
                          </a:solidFill>
                          <a:latin typeface="Calibri"/>
                          <a:ea typeface="Calibri"/>
                          <a:cs typeface="Calibri"/>
                          <a:sym typeface="Calibri"/>
                        </a:rPr>
                        <a:t>January – March</a:t>
                      </a:r>
                      <a:endParaRPr sz="1800">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800">
                          <a:solidFill>
                            <a:schemeClr val="dk1"/>
                          </a:solidFill>
                          <a:latin typeface="Calibri"/>
                          <a:ea typeface="Calibri"/>
                          <a:cs typeface="Calibri"/>
                          <a:sym typeface="Calibri"/>
                        </a:rPr>
                        <a:t>Grade K takes Grade K</a:t>
                      </a:r>
                      <a:endParaRPr sz="1800">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r>
              <a:tr h="729575">
                <a:tc>
                  <a:txBody>
                    <a:bodyPr/>
                    <a:lstStyle/>
                    <a:p>
                      <a:pPr marL="0" lvl="0" indent="0" rtl="0">
                        <a:spcBef>
                          <a:spcPts val="0"/>
                        </a:spcBef>
                        <a:spcAft>
                          <a:spcPts val="0"/>
                        </a:spcAft>
                        <a:buNone/>
                      </a:pPr>
                      <a:r>
                        <a:rPr lang="en" sz="1800">
                          <a:solidFill>
                            <a:schemeClr val="dk1"/>
                          </a:solidFill>
                          <a:latin typeface="Calibri"/>
                          <a:ea typeface="Calibri"/>
                          <a:cs typeface="Calibri"/>
                          <a:sym typeface="Calibri"/>
                        </a:rPr>
                        <a:t>March – July</a:t>
                      </a:r>
                      <a:endParaRPr sz="1800">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800">
                          <a:solidFill>
                            <a:schemeClr val="dk1"/>
                          </a:solidFill>
                          <a:latin typeface="Calibri"/>
                          <a:ea typeface="Calibri"/>
                          <a:cs typeface="Calibri"/>
                          <a:sym typeface="Calibri"/>
                        </a:rPr>
                        <a:t>Pre-K  takes Future Kindergarten </a:t>
                      </a:r>
                      <a:endParaRPr sz="1800">
                        <a:solidFill>
                          <a:schemeClr val="dk1"/>
                        </a:solidFill>
                        <a:latin typeface="Calibri"/>
                        <a:ea typeface="Calibri"/>
                        <a:cs typeface="Calibri"/>
                        <a:sym typeface="Calibri"/>
                      </a:endParaRPr>
                    </a:p>
                    <a:p>
                      <a:pPr marL="0" lvl="0" indent="0" rtl="0">
                        <a:spcBef>
                          <a:spcPts val="0"/>
                        </a:spcBef>
                        <a:spcAft>
                          <a:spcPts val="0"/>
                        </a:spcAft>
                        <a:buNone/>
                      </a:pPr>
                      <a:r>
                        <a:rPr lang="en" sz="1800">
                          <a:solidFill>
                            <a:schemeClr val="dk1"/>
                          </a:solidFill>
                          <a:latin typeface="Calibri"/>
                          <a:ea typeface="Calibri"/>
                          <a:cs typeface="Calibri"/>
                          <a:sym typeface="Calibri"/>
                        </a:rPr>
                        <a:t>Grade K takes Grade K</a:t>
                      </a:r>
                      <a:endParaRPr sz="1800">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r>
              <a:tr h="0">
                <a:tc gridSpan="2">
                  <a:txBody>
                    <a:bodyPr/>
                    <a:lstStyle/>
                    <a:p>
                      <a:pPr marL="0" lvl="0" indent="0" rtl="0">
                        <a:lnSpc>
                          <a:spcPct val="90000"/>
                        </a:lnSpc>
                        <a:spcBef>
                          <a:spcPts val="750"/>
                        </a:spcBef>
                        <a:spcAft>
                          <a:spcPts val="0"/>
                        </a:spcAft>
                        <a:buNone/>
                      </a:pPr>
                      <a:r>
                        <a:rPr lang="en" sz="1600">
                          <a:solidFill>
                            <a:schemeClr val="dk1"/>
                          </a:solidFill>
                          <a:latin typeface="Calibri"/>
                          <a:ea typeface="Calibri"/>
                          <a:cs typeface="Calibri"/>
                          <a:sym typeface="Calibri"/>
                        </a:rPr>
                        <a:t>*Future Kindergarten = Pre-K</a:t>
                      </a:r>
                      <a:endParaRPr sz="1800">
                        <a:solidFill>
                          <a:schemeClr val="dk1"/>
                        </a:solidFill>
                        <a:latin typeface="Calibri"/>
                        <a:ea typeface="Calibri"/>
                        <a:cs typeface="Calibri"/>
                        <a:sym typeface="Calibri"/>
                      </a:endParaRPr>
                    </a:p>
                  </a:txBody>
                  <a:tcPr marL="68575" marR="68575" marT="91425" marB="91425">
                    <a:lnL w="12575" cap="flat" cmpd="sng">
                      <a:solidFill>
                        <a:srgbClr val="000000">
                          <a:alpha val="0"/>
                        </a:srgbClr>
                      </a:solidFill>
                      <a:prstDash val="solid"/>
                      <a:round/>
                      <a:headEnd type="none" w="sm" len="sm"/>
                      <a:tailEnd type="none" w="sm" len="sm"/>
                    </a:lnL>
                    <a:lnR w="12575" cap="flat" cmpd="sng">
                      <a:solidFill>
                        <a:srgbClr val="000000">
                          <a:alpha val="0"/>
                        </a:srgbClr>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alpha val="0"/>
                        </a:srgbClr>
                      </a:solidFill>
                      <a:prstDash val="solid"/>
                      <a:round/>
                      <a:headEnd type="none" w="sm" len="sm"/>
                      <a:tailEnd type="none" w="sm" len="sm"/>
                    </a:lnB>
                  </a:tcPr>
                </a:tc>
                <a:tc hMerge="1">
                  <a:txBody>
                    <a:bodyPr/>
                    <a:lstStyle/>
                    <a:p>
                      <a:endParaRPr lang="en-US"/>
                    </a:p>
                  </a:txBody>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226"/>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ELs and SPED</a:t>
            </a:r>
            <a:endParaRPr sz="2800"/>
          </a:p>
        </p:txBody>
      </p:sp>
      <p:sp>
        <p:nvSpPr>
          <p:cNvPr id="1196" name="Google Shape;1196;p226"/>
          <p:cNvSpPr txBox="1">
            <a:spLocks noGrp="1"/>
          </p:cNvSpPr>
          <p:nvPr>
            <p:ph type="body" idx="1"/>
          </p:nvPr>
        </p:nvSpPr>
        <p:spPr>
          <a:xfrm>
            <a:off x="152400" y="895200"/>
            <a:ext cx="8839200" cy="40929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If a student enrolls at an LEA with an accommodations plan (IEP, 504), the accommodations plan should be consulted to see if screening for language proficiency is feasible. </a:t>
            </a:r>
            <a:endParaRPr sz="1800"/>
          </a:p>
          <a:p>
            <a:pPr marL="457200" lvl="0" indent="-342900" rtl="0">
              <a:spcBef>
                <a:spcPts val="750"/>
              </a:spcBef>
              <a:spcAft>
                <a:spcPts val="0"/>
              </a:spcAft>
              <a:buSzPts val="1800"/>
              <a:buChar char="•"/>
            </a:pPr>
            <a:r>
              <a:rPr lang="en" sz="1800"/>
              <a:t>Applicable accommodations for statewide testing listed on an accommodations plan should be applied to the administration of ELPS. See the </a:t>
            </a:r>
            <a:r>
              <a:rPr lang="en" sz="1800" i="1"/>
              <a:t>EL Accessibility and Accommodations</a:t>
            </a:r>
            <a:r>
              <a:rPr lang="en" sz="1800"/>
              <a:t> manual posted in the </a:t>
            </a:r>
            <a:r>
              <a:rPr lang="en" sz="1800" u="sng">
                <a:solidFill>
                  <a:schemeClr val="hlink"/>
                </a:solidFill>
                <a:hlinkClick r:id="rId3"/>
              </a:rPr>
              <a:t>ELPT Portal</a:t>
            </a:r>
            <a:r>
              <a:rPr lang="en" sz="1800"/>
              <a:t> for information on applicable accommodations. </a:t>
            </a:r>
            <a:endParaRPr sz="1800"/>
          </a:p>
          <a:p>
            <a:pPr marL="457200" lvl="0" indent="-342900" rtl="0">
              <a:spcBef>
                <a:spcPts val="0"/>
              </a:spcBef>
              <a:spcAft>
                <a:spcPts val="0"/>
              </a:spcAft>
              <a:buSzPts val="1800"/>
              <a:buChar char="•"/>
            </a:pPr>
            <a:r>
              <a:rPr lang="en" sz="1800"/>
              <a:t>For questions on accommodations for ELPS, please contact </a:t>
            </a:r>
            <a:r>
              <a:rPr lang="en" sz="1800" u="sng">
                <a:solidFill>
                  <a:schemeClr val="hlink"/>
                </a:solidFill>
                <a:hlinkClick r:id="rId4"/>
              </a:rPr>
              <a:t>assessment@la.gov</a:t>
            </a:r>
            <a:r>
              <a:rPr lang="en" sz="1800"/>
              <a:t>.</a:t>
            </a:r>
            <a:endParaRPr sz="1800"/>
          </a:p>
          <a:p>
            <a:pPr marL="0" lvl="0" indent="0" rtl="0">
              <a:spcBef>
                <a:spcPts val="750"/>
              </a:spcBef>
              <a:spcAft>
                <a:spcPts val="0"/>
              </a:spcAft>
              <a:buNone/>
            </a:pPr>
            <a:r>
              <a:rPr lang="en" sz="1800"/>
              <a:t>If a student enrolls and has evidence of hearing or vision impairment that might impact certain domains on ELPS, but no accommodations plan, a domain exemption can be requested. </a:t>
            </a:r>
            <a:endParaRPr sz="1800"/>
          </a:p>
          <a:p>
            <a:pPr marL="457200" lvl="0" indent="-342900" rtl="0">
              <a:spcBef>
                <a:spcPts val="750"/>
              </a:spcBef>
              <a:spcAft>
                <a:spcPts val="0"/>
              </a:spcAft>
              <a:buSzPts val="1800"/>
              <a:buChar char="•"/>
            </a:pPr>
            <a:r>
              <a:rPr lang="en" sz="1800"/>
              <a:t>All domain exemption requests should be emailed to </a:t>
            </a:r>
            <a:r>
              <a:rPr lang="en" sz="1800" u="sng">
                <a:solidFill>
                  <a:schemeClr val="hlink"/>
                </a:solidFill>
                <a:hlinkClick r:id="rId4"/>
              </a:rPr>
              <a:t>assessment@la.gov</a:t>
            </a:r>
            <a:r>
              <a:rPr lang="en" sz="1800"/>
              <a:t>.</a:t>
            </a:r>
            <a:endParaRPr sz="1800"/>
          </a:p>
          <a:p>
            <a:pPr marL="0" lvl="0" indent="0" rtl="0">
              <a:spcBef>
                <a:spcPts val="750"/>
              </a:spcBef>
              <a:spcAft>
                <a:spcPts val="0"/>
              </a:spcAft>
              <a:buNone/>
            </a:pP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14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22" name="Google Shape;622;p14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600" b="0" i="0" u="none" strike="noStrike" cap="none">
                <a:solidFill>
                  <a:srgbClr val="000000"/>
                </a:solidFill>
                <a:latin typeface="Calibri"/>
                <a:ea typeface="Calibri"/>
                <a:cs typeface="Calibri"/>
                <a:sym typeface="Calibri"/>
              </a:rPr>
              <a:t>Accountability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227"/>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Grade Level Screening</a:t>
            </a:r>
            <a:endParaRPr sz="2800"/>
          </a:p>
        </p:txBody>
      </p:sp>
      <p:sp>
        <p:nvSpPr>
          <p:cNvPr id="1203" name="Google Shape;1203;p227"/>
          <p:cNvSpPr txBox="1">
            <a:spLocks noGrp="1"/>
          </p:cNvSpPr>
          <p:nvPr>
            <p:ph type="body" idx="1"/>
          </p:nvPr>
        </p:nvSpPr>
        <p:spPr>
          <a:xfrm>
            <a:off x="53750" y="1081675"/>
            <a:ext cx="43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Most students should take the screener in the grade band the coincides with the grade they will potentially enter.</a:t>
            </a:r>
            <a:endParaRPr sz="1800"/>
          </a:p>
          <a:p>
            <a:pPr marL="0" lvl="0" indent="0" rtl="0">
              <a:spcBef>
                <a:spcPts val="750"/>
              </a:spcBef>
              <a:spcAft>
                <a:spcPts val="0"/>
              </a:spcAft>
              <a:buNone/>
            </a:pPr>
            <a:endParaRPr sz="1600"/>
          </a:p>
          <a:p>
            <a:pPr marL="0" lvl="0" indent="0" rtl="0">
              <a:spcBef>
                <a:spcPts val="750"/>
              </a:spcBef>
              <a:spcAft>
                <a:spcPts val="0"/>
              </a:spcAft>
              <a:buNone/>
            </a:pPr>
            <a:r>
              <a:rPr lang="en" sz="1800"/>
              <a:t>*  New students who might be identified as T9 should take the Grades 9-12 screener.</a:t>
            </a:r>
            <a:endParaRPr sz="18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p:txBody>
      </p:sp>
      <p:graphicFrame>
        <p:nvGraphicFramePr>
          <p:cNvPr id="1204" name="Google Shape;1204;p227"/>
          <p:cNvGraphicFramePr/>
          <p:nvPr/>
        </p:nvGraphicFramePr>
        <p:xfrm>
          <a:off x="5494175" y="1081675"/>
          <a:ext cx="3090600" cy="3657360"/>
        </p:xfrm>
        <a:graphic>
          <a:graphicData uri="http://schemas.openxmlformats.org/drawingml/2006/table">
            <a:tbl>
              <a:tblPr>
                <a:noFill/>
                <a:tableStyleId>{A6233F3E-6768-4E87-94F6-B8AEDD51A024}</a:tableStyleId>
              </a:tblPr>
              <a:tblGrid>
                <a:gridCol w="3090600"/>
              </a:tblGrid>
              <a:tr h="336075">
                <a:tc>
                  <a:txBody>
                    <a:bodyPr/>
                    <a:lstStyle/>
                    <a:p>
                      <a:pPr marL="0" lvl="0" indent="0" algn="ctr" rtl="0">
                        <a:spcBef>
                          <a:spcPts val="0"/>
                        </a:spcBef>
                        <a:spcAft>
                          <a:spcPts val="0"/>
                        </a:spcAft>
                        <a:buNone/>
                      </a:pPr>
                      <a:r>
                        <a:rPr lang="en" sz="1800" b="1">
                          <a:latin typeface="Calibri"/>
                          <a:ea typeface="Calibri"/>
                          <a:cs typeface="Calibri"/>
                          <a:sym typeface="Calibri"/>
                        </a:rPr>
                        <a:t>ELPS Grade Bands</a:t>
                      </a:r>
                      <a:endParaRPr sz="1800" b="1">
                        <a:latin typeface="Calibri"/>
                        <a:ea typeface="Calibri"/>
                        <a:cs typeface="Calibri"/>
                        <a:sym typeface="Calibri"/>
                      </a:endParaRPr>
                    </a:p>
                  </a:txBody>
                  <a:tcPr marL="91425" marR="91425" marT="91425" marB="91425">
                    <a:solidFill>
                      <a:schemeClr val="accent1"/>
                    </a:solidFill>
                  </a:tcPr>
                </a:tc>
              </a:tr>
              <a:tr h="337950">
                <a:tc>
                  <a:txBody>
                    <a:bodyPr/>
                    <a:lstStyle/>
                    <a:p>
                      <a:pPr marL="0" lvl="0" indent="0" algn="ctr" rtl="0">
                        <a:spcBef>
                          <a:spcPts val="0"/>
                        </a:spcBef>
                        <a:spcAft>
                          <a:spcPts val="0"/>
                        </a:spcAft>
                        <a:buNone/>
                      </a:pPr>
                      <a:r>
                        <a:rPr lang="en" sz="1800">
                          <a:latin typeface="Calibri"/>
                          <a:ea typeface="Calibri"/>
                          <a:cs typeface="Calibri"/>
                          <a:sym typeface="Calibri"/>
                        </a:rPr>
                        <a:t>Future Kindergarten/Grade 00</a:t>
                      </a:r>
                      <a:endParaRPr sz="1800">
                        <a:latin typeface="Calibri"/>
                        <a:ea typeface="Calibri"/>
                        <a:cs typeface="Calibri"/>
                        <a:sym typeface="Calibri"/>
                      </a:endParaRPr>
                    </a:p>
                  </a:txBody>
                  <a:tcPr marL="91425" marR="91425" marT="91425" marB="91425"/>
                </a:tc>
              </a:tr>
              <a:tr h="419500">
                <a:tc>
                  <a:txBody>
                    <a:bodyPr/>
                    <a:lstStyle/>
                    <a:p>
                      <a:pPr marL="0" lvl="0" indent="0" algn="ctr" rtl="0">
                        <a:spcBef>
                          <a:spcPts val="0"/>
                        </a:spcBef>
                        <a:spcAft>
                          <a:spcPts val="0"/>
                        </a:spcAft>
                        <a:buNone/>
                      </a:pPr>
                      <a:r>
                        <a:rPr lang="en" sz="1800">
                          <a:latin typeface="Calibri"/>
                          <a:ea typeface="Calibri"/>
                          <a:cs typeface="Calibri"/>
                          <a:sym typeface="Calibri"/>
                        </a:rPr>
                        <a:t>Kindergarten</a:t>
                      </a:r>
                      <a:endParaRPr sz="1800">
                        <a:latin typeface="Calibri"/>
                        <a:ea typeface="Calibri"/>
                        <a:cs typeface="Calibri"/>
                        <a:sym typeface="Calibri"/>
                      </a:endParaRPr>
                    </a:p>
                  </a:txBody>
                  <a:tcPr marL="91425" marR="91425" marT="91425" marB="91425"/>
                </a:tc>
              </a:tr>
              <a:tr h="419500">
                <a:tc>
                  <a:txBody>
                    <a:bodyPr/>
                    <a:lstStyle/>
                    <a:p>
                      <a:pPr marL="0" lvl="0" indent="0" algn="ctr" rtl="0">
                        <a:spcBef>
                          <a:spcPts val="0"/>
                        </a:spcBef>
                        <a:spcAft>
                          <a:spcPts val="0"/>
                        </a:spcAft>
                        <a:buNone/>
                      </a:pPr>
                      <a:r>
                        <a:rPr lang="en" sz="1800">
                          <a:latin typeface="Calibri"/>
                          <a:ea typeface="Calibri"/>
                          <a:cs typeface="Calibri"/>
                          <a:sym typeface="Calibri"/>
                        </a:rPr>
                        <a:t>Grade 1</a:t>
                      </a:r>
                      <a:endParaRPr sz="1800">
                        <a:latin typeface="Calibri"/>
                        <a:ea typeface="Calibri"/>
                        <a:cs typeface="Calibri"/>
                        <a:sym typeface="Calibri"/>
                      </a:endParaRPr>
                    </a:p>
                  </a:txBody>
                  <a:tcPr marL="91425" marR="91425" marT="91425" marB="91425"/>
                </a:tc>
              </a:tr>
              <a:tr h="419500">
                <a:tc>
                  <a:txBody>
                    <a:bodyPr/>
                    <a:lstStyle/>
                    <a:p>
                      <a:pPr marL="0" lvl="0" indent="0" algn="ctr" rtl="0">
                        <a:spcBef>
                          <a:spcPts val="0"/>
                        </a:spcBef>
                        <a:spcAft>
                          <a:spcPts val="0"/>
                        </a:spcAft>
                        <a:buNone/>
                      </a:pPr>
                      <a:r>
                        <a:rPr lang="en" sz="1800">
                          <a:latin typeface="Calibri"/>
                          <a:ea typeface="Calibri"/>
                          <a:cs typeface="Calibri"/>
                          <a:sym typeface="Calibri"/>
                        </a:rPr>
                        <a:t>Grade 2-3</a:t>
                      </a:r>
                      <a:endParaRPr sz="1800">
                        <a:latin typeface="Calibri"/>
                        <a:ea typeface="Calibri"/>
                        <a:cs typeface="Calibri"/>
                        <a:sym typeface="Calibri"/>
                      </a:endParaRPr>
                    </a:p>
                  </a:txBody>
                  <a:tcPr marL="91425" marR="91425" marT="91425" marB="91425"/>
                </a:tc>
              </a:tr>
              <a:tr h="419500">
                <a:tc>
                  <a:txBody>
                    <a:bodyPr/>
                    <a:lstStyle/>
                    <a:p>
                      <a:pPr marL="0" lvl="0" indent="0" algn="ctr" rtl="0">
                        <a:spcBef>
                          <a:spcPts val="0"/>
                        </a:spcBef>
                        <a:spcAft>
                          <a:spcPts val="0"/>
                        </a:spcAft>
                        <a:buNone/>
                      </a:pPr>
                      <a:r>
                        <a:rPr lang="en" sz="1800">
                          <a:latin typeface="Calibri"/>
                          <a:ea typeface="Calibri"/>
                          <a:cs typeface="Calibri"/>
                          <a:sym typeface="Calibri"/>
                        </a:rPr>
                        <a:t>Grades 4-5</a:t>
                      </a:r>
                      <a:endParaRPr sz="180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r>
              <a:tr h="419500">
                <a:tc>
                  <a:txBody>
                    <a:bodyPr/>
                    <a:lstStyle/>
                    <a:p>
                      <a:pPr marL="0" lvl="0" indent="0" algn="ctr" rtl="0">
                        <a:spcBef>
                          <a:spcPts val="0"/>
                        </a:spcBef>
                        <a:spcAft>
                          <a:spcPts val="0"/>
                        </a:spcAft>
                        <a:buNone/>
                      </a:pPr>
                      <a:r>
                        <a:rPr lang="en" sz="1800">
                          <a:latin typeface="Calibri"/>
                          <a:ea typeface="Calibri"/>
                          <a:cs typeface="Calibri"/>
                          <a:sym typeface="Calibri"/>
                        </a:rPr>
                        <a:t>Grades 6-8</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419500">
                <a:tc>
                  <a:txBody>
                    <a:bodyPr/>
                    <a:lstStyle/>
                    <a:p>
                      <a:pPr marL="0" lvl="0" indent="0" algn="ctr" rtl="0">
                        <a:spcBef>
                          <a:spcPts val="0"/>
                        </a:spcBef>
                        <a:spcAft>
                          <a:spcPts val="0"/>
                        </a:spcAft>
                        <a:buNone/>
                      </a:pPr>
                      <a:r>
                        <a:rPr lang="en" sz="1800">
                          <a:latin typeface="Calibri"/>
                          <a:ea typeface="Calibri"/>
                          <a:cs typeface="Calibri"/>
                          <a:sym typeface="Calibri"/>
                        </a:rPr>
                        <a:t>Grade 9-12 *</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pic>
        <p:nvPicPr>
          <p:cNvPr id="1210" name="Google Shape;1210;p228"/>
          <p:cNvPicPr preferRelativeResize="0"/>
          <p:nvPr/>
        </p:nvPicPr>
        <p:blipFill>
          <a:blip r:embed="rId3">
            <a:alphaModFix/>
          </a:blip>
          <a:stretch>
            <a:fillRect/>
          </a:stretch>
        </p:blipFill>
        <p:spPr>
          <a:xfrm>
            <a:off x="4269775" y="1111000"/>
            <a:ext cx="2450150" cy="2197825"/>
          </a:xfrm>
          <a:prstGeom prst="rect">
            <a:avLst/>
          </a:prstGeom>
          <a:noFill/>
          <a:ln>
            <a:noFill/>
          </a:ln>
        </p:spPr>
      </p:pic>
      <p:sp>
        <p:nvSpPr>
          <p:cNvPr id="1211" name="Google Shape;1211;p228"/>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Adding Users to TIDE</a:t>
            </a:r>
            <a:endParaRPr sz="2800"/>
          </a:p>
        </p:txBody>
      </p:sp>
      <p:sp>
        <p:nvSpPr>
          <p:cNvPr id="1212" name="Google Shape;1212;p228"/>
          <p:cNvSpPr txBox="1">
            <a:spLocks noGrp="1"/>
          </p:cNvSpPr>
          <p:nvPr>
            <p:ph type="body" idx="1"/>
          </p:nvPr>
        </p:nvSpPr>
        <p:spPr>
          <a:xfrm>
            <a:off x="65175" y="1077800"/>
            <a:ext cx="41652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solidFill>
                  <a:srgbClr val="000000"/>
                </a:solidFill>
              </a:rPr>
              <a:t>Beginning July 23, </a:t>
            </a:r>
            <a:r>
              <a:rPr lang="en" sz="1800" u="sng">
                <a:solidFill>
                  <a:schemeClr val="hlink"/>
                </a:solidFill>
                <a:hlinkClick r:id="rId4"/>
              </a:rPr>
              <a:t>TIDE</a:t>
            </a:r>
            <a:r>
              <a:rPr lang="en" sz="1800">
                <a:solidFill>
                  <a:srgbClr val="000000"/>
                </a:solidFill>
              </a:rPr>
              <a:t> will open for test setup for the 2018-2019 school year. </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DTCs will receive an email from AIRAST-DoNotReply@airast.org to create an account. </a:t>
            </a:r>
            <a:endParaRPr sz="1800">
              <a:solidFill>
                <a:srgbClr val="000000"/>
              </a:solidFill>
            </a:endParaRPr>
          </a:p>
          <a:p>
            <a:pPr marL="0" lvl="0" indent="0" rtl="0">
              <a:lnSpc>
                <a:spcPct val="115000"/>
              </a:lnSpc>
              <a:spcBef>
                <a:spcPts val="0"/>
              </a:spcBef>
              <a:spcAft>
                <a:spcPts val="0"/>
              </a:spcAft>
              <a:buNone/>
            </a:pPr>
            <a:endParaRPr sz="1000">
              <a:solidFill>
                <a:srgbClr val="000000"/>
              </a:solidFill>
            </a:endParaRPr>
          </a:p>
          <a:p>
            <a:pPr marL="0" lvl="0" indent="0" rtl="0">
              <a:lnSpc>
                <a:spcPct val="115000"/>
              </a:lnSpc>
              <a:spcBef>
                <a:spcPts val="0"/>
              </a:spcBef>
              <a:spcAft>
                <a:spcPts val="0"/>
              </a:spcAft>
              <a:buNone/>
            </a:pPr>
            <a:r>
              <a:rPr lang="en" sz="1800">
                <a:solidFill>
                  <a:srgbClr val="000000"/>
                </a:solidFill>
              </a:rPr>
              <a:t>DTCs/STCs add users for ELPS administration under Preparing for Testing. Available roles for ELPS:</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District Test Coordinator</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School Test Coordinator</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Test Administrator</a:t>
            </a:r>
            <a:endParaRPr sz="1800">
              <a:solidFill>
                <a:srgbClr val="000000"/>
              </a:solidFill>
            </a:endParaRPr>
          </a:p>
          <a:p>
            <a:pPr marL="0" lvl="0" indent="0" rtl="0">
              <a:spcBef>
                <a:spcPts val="750"/>
              </a:spcBef>
              <a:spcAft>
                <a:spcPts val="0"/>
              </a:spcAft>
              <a:buNone/>
            </a:pPr>
            <a:endParaRPr sz="1800"/>
          </a:p>
        </p:txBody>
      </p:sp>
      <p:pic>
        <p:nvPicPr>
          <p:cNvPr id="1213" name="Google Shape;1213;p228"/>
          <p:cNvPicPr preferRelativeResize="0"/>
          <p:nvPr/>
        </p:nvPicPr>
        <p:blipFill>
          <a:blip r:embed="rId5">
            <a:alphaModFix/>
          </a:blip>
          <a:stretch>
            <a:fillRect/>
          </a:stretch>
        </p:blipFill>
        <p:spPr>
          <a:xfrm>
            <a:off x="5035450" y="2828275"/>
            <a:ext cx="3956175" cy="198697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pic>
        <p:nvPicPr>
          <p:cNvPr id="1219" name="Google Shape;1219;p229"/>
          <p:cNvPicPr preferRelativeResize="0"/>
          <p:nvPr/>
        </p:nvPicPr>
        <p:blipFill>
          <a:blip r:embed="rId3">
            <a:alphaModFix/>
          </a:blip>
          <a:stretch>
            <a:fillRect/>
          </a:stretch>
        </p:blipFill>
        <p:spPr>
          <a:xfrm>
            <a:off x="4537194" y="1142994"/>
            <a:ext cx="1921450" cy="2176925"/>
          </a:xfrm>
          <a:prstGeom prst="rect">
            <a:avLst/>
          </a:prstGeom>
          <a:noFill/>
          <a:ln>
            <a:noFill/>
          </a:ln>
        </p:spPr>
      </p:pic>
      <p:sp>
        <p:nvSpPr>
          <p:cNvPr id="1220" name="Google Shape;1220;p229"/>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Adding Students</a:t>
            </a:r>
            <a:endParaRPr sz="2800"/>
          </a:p>
        </p:txBody>
      </p:sp>
      <p:sp>
        <p:nvSpPr>
          <p:cNvPr id="1221" name="Google Shape;1221;p229"/>
          <p:cNvSpPr txBox="1">
            <a:spLocks noGrp="1"/>
          </p:cNvSpPr>
          <p:nvPr>
            <p:ph type="body" idx="1"/>
          </p:nvPr>
        </p:nvSpPr>
        <p:spPr>
          <a:xfrm>
            <a:off x="152400" y="1143000"/>
            <a:ext cx="44328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DTCs and STCs can add/upload students into TIDE under Preparing for Testing.</a:t>
            </a:r>
            <a:endParaRPr sz="1800"/>
          </a:p>
          <a:p>
            <a:pPr marL="457200" lvl="0" indent="-342900" rtl="0">
              <a:spcBef>
                <a:spcPts val="750"/>
              </a:spcBef>
              <a:spcAft>
                <a:spcPts val="0"/>
              </a:spcAft>
              <a:buSzPts val="1800"/>
              <a:buChar char="•"/>
            </a:pPr>
            <a:r>
              <a:rPr lang="en" sz="1800"/>
              <a:t>Students must have a LASID to take the ELPS. </a:t>
            </a:r>
            <a:endParaRPr sz="1800"/>
          </a:p>
          <a:p>
            <a:pPr marL="0" lvl="0" indent="0" rtl="0">
              <a:spcBef>
                <a:spcPts val="750"/>
              </a:spcBef>
              <a:spcAft>
                <a:spcPts val="0"/>
              </a:spcAft>
              <a:buNone/>
            </a:pPr>
            <a:endParaRPr sz="1800"/>
          </a:p>
          <a:p>
            <a:pPr marL="0" lvl="0" indent="0" rtl="0">
              <a:spcBef>
                <a:spcPts val="750"/>
              </a:spcBef>
              <a:spcAft>
                <a:spcPts val="0"/>
              </a:spcAft>
              <a:buNone/>
            </a:pPr>
            <a:r>
              <a:rPr lang="en" sz="1800"/>
              <a:t>If a student enrolls with an accommodations plan, applicable accommodations can be entered into TIDE when adding the student or through the View/Edit Students tab.</a:t>
            </a:r>
            <a:endParaRPr sz="1800"/>
          </a:p>
        </p:txBody>
      </p:sp>
      <p:pic>
        <p:nvPicPr>
          <p:cNvPr id="1222" name="Google Shape;1222;p229"/>
          <p:cNvPicPr preferRelativeResize="0"/>
          <p:nvPr/>
        </p:nvPicPr>
        <p:blipFill>
          <a:blip r:embed="rId4">
            <a:alphaModFix/>
          </a:blip>
          <a:stretch>
            <a:fillRect/>
          </a:stretch>
        </p:blipFill>
        <p:spPr>
          <a:xfrm>
            <a:off x="5464706" y="2585575"/>
            <a:ext cx="3433719" cy="21769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230"/>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ELPS Testing Tickets	</a:t>
            </a:r>
            <a:endParaRPr sz="2800"/>
          </a:p>
        </p:txBody>
      </p:sp>
      <p:sp>
        <p:nvSpPr>
          <p:cNvPr id="1229" name="Google Shape;1229;p230"/>
          <p:cNvSpPr txBox="1">
            <a:spLocks noGrp="1"/>
          </p:cNvSpPr>
          <p:nvPr>
            <p:ph type="body" idx="1"/>
          </p:nvPr>
        </p:nvSpPr>
        <p:spPr>
          <a:xfrm>
            <a:off x="152400" y="1143000"/>
            <a:ext cx="44328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A test ticket is a hard-copy form that includes a student’s LASID for logging in to a test.  </a:t>
            </a:r>
            <a:endParaRPr sz="1800"/>
          </a:p>
          <a:p>
            <a:pPr marL="457200" lvl="0" indent="-342900" rtl="0">
              <a:spcBef>
                <a:spcPts val="750"/>
              </a:spcBef>
              <a:spcAft>
                <a:spcPts val="0"/>
              </a:spcAft>
              <a:buSzPts val="1800"/>
              <a:buChar char="•"/>
            </a:pPr>
            <a:r>
              <a:rPr lang="en" sz="1800">
                <a:solidFill>
                  <a:srgbClr val="000000"/>
                </a:solidFill>
              </a:rPr>
              <a:t>Students will use their first name, LASID and the Session ID to login to the TDS.</a:t>
            </a:r>
            <a:endParaRPr sz="1800"/>
          </a:p>
          <a:p>
            <a:pPr marL="457200" lvl="0" indent="-342900" rtl="0">
              <a:spcBef>
                <a:spcPts val="0"/>
              </a:spcBef>
              <a:spcAft>
                <a:spcPts val="0"/>
              </a:spcAft>
              <a:buSzPts val="1800"/>
              <a:buChar char="•"/>
            </a:pPr>
            <a:r>
              <a:rPr lang="en" sz="1800"/>
              <a:t>DTCs and STCs can print tickets through the Administering Tests section of the TIDE. </a:t>
            </a:r>
            <a:endParaRPr sz="1800"/>
          </a:p>
          <a:p>
            <a:pPr marL="0" lvl="0" indent="0" rtl="0">
              <a:spcBef>
                <a:spcPts val="750"/>
              </a:spcBef>
              <a:spcAft>
                <a:spcPts val="0"/>
              </a:spcAft>
              <a:buNone/>
            </a:pPr>
            <a:endParaRPr sz="1800">
              <a:solidFill>
                <a:srgbClr val="000000"/>
              </a:solidFill>
            </a:endParaRPr>
          </a:p>
          <a:p>
            <a:pPr marL="0" lvl="0" indent="0" rtl="0">
              <a:spcBef>
                <a:spcPts val="750"/>
              </a:spcBef>
              <a:spcAft>
                <a:spcPts val="0"/>
              </a:spcAft>
              <a:buNone/>
            </a:pPr>
            <a:r>
              <a:rPr lang="en" sz="1800">
                <a:solidFill>
                  <a:srgbClr val="000000"/>
                </a:solidFill>
              </a:rPr>
              <a:t>See the TIDE User Guide for detailed instructions on printing the testing tickets. </a:t>
            </a:r>
            <a:endParaRPr sz="1800"/>
          </a:p>
        </p:txBody>
      </p:sp>
      <p:pic>
        <p:nvPicPr>
          <p:cNvPr id="1230" name="Google Shape;1230;p230"/>
          <p:cNvPicPr preferRelativeResize="0"/>
          <p:nvPr/>
        </p:nvPicPr>
        <p:blipFill>
          <a:blip r:embed="rId3">
            <a:alphaModFix/>
          </a:blip>
          <a:stretch>
            <a:fillRect/>
          </a:stretch>
        </p:blipFill>
        <p:spPr>
          <a:xfrm>
            <a:off x="5279975" y="1354600"/>
            <a:ext cx="2536125" cy="283657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231"/>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Accessing the TA Interface (TDS)</a:t>
            </a:r>
            <a:endParaRPr sz="2800"/>
          </a:p>
        </p:txBody>
      </p:sp>
      <p:sp>
        <p:nvSpPr>
          <p:cNvPr id="1237" name="Google Shape;1237;p231"/>
          <p:cNvSpPr txBox="1">
            <a:spLocks noGrp="1"/>
          </p:cNvSpPr>
          <p:nvPr>
            <p:ph type="body" idx="1"/>
          </p:nvPr>
        </p:nvSpPr>
        <p:spPr>
          <a:xfrm>
            <a:off x="63100" y="1047600"/>
            <a:ext cx="4891200" cy="3543300"/>
          </a:xfrm>
          <a:prstGeom prst="rect">
            <a:avLst/>
          </a:prstGeom>
        </p:spPr>
        <p:txBody>
          <a:bodyPr spcFirstLastPara="1" wrap="square" lIns="91425" tIns="91425" rIns="91425" bIns="91425" anchor="t" anchorCtr="0">
            <a:noAutofit/>
          </a:bodyPr>
          <a:lstStyle/>
          <a:p>
            <a:pPr marL="0" lvl="0" indent="0" rtl="0">
              <a:lnSpc>
                <a:spcPct val="107916"/>
              </a:lnSpc>
              <a:spcBef>
                <a:spcPts val="0"/>
              </a:spcBef>
              <a:spcAft>
                <a:spcPts val="0"/>
              </a:spcAft>
              <a:buNone/>
            </a:pPr>
            <a:r>
              <a:rPr lang="en" sz="1600"/>
              <a:t>Test Administrators will administer the test through the Test Administrator Interface accessed through the </a:t>
            </a:r>
            <a:r>
              <a:rPr lang="en" sz="1600" u="sng">
                <a:solidFill>
                  <a:schemeClr val="hlink"/>
                </a:solidFill>
                <a:hlinkClick r:id="rId3"/>
              </a:rPr>
              <a:t>EL Portal</a:t>
            </a:r>
            <a:r>
              <a:rPr lang="en" sz="1600"/>
              <a:t> under ELPS.</a:t>
            </a:r>
            <a:endParaRPr sz="1600"/>
          </a:p>
          <a:p>
            <a:pPr marL="342900" lvl="0" indent="-266700" rtl="0">
              <a:lnSpc>
                <a:spcPct val="107916"/>
              </a:lnSpc>
              <a:spcBef>
                <a:spcPts val="600"/>
              </a:spcBef>
              <a:spcAft>
                <a:spcPts val="0"/>
              </a:spcAft>
              <a:buSzPts val="1600"/>
              <a:buChar char="•"/>
            </a:pPr>
            <a:r>
              <a:rPr lang="en" sz="1600"/>
              <a:t>TAs will login to the TA Interface with their TIDE Username and Password.</a:t>
            </a:r>
            <a:endParaRPr sz="1600"/>
          </a:p>
          <a:p>
            <a:pPr marL="342900" lvl="0" indent="-266700" rtl="0">
              <a:lnSpc>
                <a:spcPct val="107916"/>
              </a:lnSpc>
              <a:spcBef>
                <a:spcPts val="0"/>
              </a:spcBef>
              <a:spcAft>
                <a:spcPts val="0"/>
              </a:spcAft>
              <a:buSzPts val="1600"/>
              <a:buChar char="•"/>
            </a:pPr>
            <a:r>
              <a:rPr lang="en" sz="1600"/>
              <a:t>Test sessions must be created</a:t>
            </a:r>
            <a:r>
              <a:rPr lang="en" sz="1600" i="1"/>
              <a:t> less than 20 minutes </a:t>
            </a:r>
            <a:r>
              <a:rPr lang="en" sz="1600"/>
              <a:t>prior to starting the test in order to prevent the system from timing out. </a:t>
            </a:r>
            <a:endParaRPr sz="1600"/>
          </a:p>
          <a:p>
            <a:pPr marL="0" lvl="0" indent="0" rtl="0">
              <a:lnSpc>
                <a:spcPct val="107916"/>
              </a:lnSpc>
              <a:spcBef>
                <a:spcPts val="600"/>
              </a:spcBef>
              <a:spcAft>
                <a:spcPts val="600"/>
              </a:spcAft>
              <a:buNone/>
            </a:pPr>
            <a:r>
              <a:rPr lang="en" sz="1600"/>
              <a:t/>
            </a:r>
            <a:br>
              <a:rPr lang="en" sz="1600"/>
            </a:br>
            <a:r>
              <a:rPr lang="en" sz="1600"/>
              <a:t>In the TA Interface, the TA will select the grade band of the student taking ELPS: Future Kindergarten, Kindergarten, Grade 1, Grades 2-3, Grades 4-5, Grades 6-8, or Grades 9-12. </a:t>
            </a:r>
            <a:br>
              <a:rPr lang="en" sz="1600"/>
            </a:br>
            <a:r>
              <a:rPr lang="en" sz="1600"/>
              <a:t/>
            </a:r>
            <a:br>
              <a:rPr lang="en" sz="1600"/>
            </a:br>
            <a:r>
              <a:rPr lang="en" sz="1600"/>
              <a:t/>
            </a:r>
            <a:br>
              <a:rPr lang="en" sz="1600"/>
            </a:br>
            <a:r>
              <a:rPr lang="en" sz="1600"/>
              <a:t> </a:t>
            </a:r>
            <a:endParaRPr sz="1600"/>
          </a:p>
        </p:txBody>
      </p:sp>
      <p:pic>
        <p:nvPicPr>
          <p:cNvPr id="1238" name="Google Shape;1238;p231"/>
          <p:cNvPicPr preferRelativeResize="0"/>
          <p:nvPr/>
        </p:nvPicPr>
        <p:blipFill>
          <a:blip r:embed="rId4">
            <a:alphaModFix/>
          </a:blip>
          <a:stretch>
            <a:fillRect/>
          </a:stretch>
        </p:blipFill>
        <p:spPr>
          <a:xfrm>
            <a:off x="5025500" y="1781750"/>
            <a:ext cx="4118499" cy="23200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232"/>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Accessing ELPS</a:t>
            </a:r>
            <a:endParaRPr sz="2800"/>
          </a:p>
        </p:txBody>
      </p:sp>
      <p:sp>
        <p:nvSpPr>
          <p:cNvPr id="1245" name="Google Shape;1245;p232"/>
          <p:cNvSpPr txBox="1">
            <a:spLocks noGrp="1"/>
          </p:cNvSpPr>
          <p:nvPr>
            <p:ph type="body" idx="1"/>
          </p:nvPr>
        </p:nvSpPr>
        <p:spPr>
          <a:xfrm>
            <a:off x="152400" y="1047600"/>
            <a:ext cx="4811100" cy="3543300"/>
          </a:xfrm>
          <a:prstGeom prst="rect">
            <a:avLst/>
          </a:prstGeom>
        </p:spPr>
        <p:txBody>
          <a:bodyPr spcFirstLastPara="1" wrap="square" lIns="91425" tIns="91425" rIns="91425" bIns="91425" anchor="t" anchorCtr="0">
            <a:noAutofit/>
          </a:bodyPr>
          <a:lstStyle/>
          <a:p>
            <a:pPr marL="0" lvl="0" indent="0" rtl="0">
              <a:lnSpc>
                <a:spcPct val="107916"/>
              </a:lnSpc>
              <a:spcBef>
                <a:spcPts val="0"/>
              </a:spcBef>
              <a:spcAft>
                <a:spcPts val="0"/>
              </a:spcAft>
              <a:buNone/>
            </a:pPr>
            <a:r>
              <a:rPr lang="en" sz="1600"/>
              <a:t>Once a grade band is selected, the ELPS Session ID will be generated in the TA Interface.</a:t>
            </a:r>
            <a:endParaRPr sz="1600"/>
          </a:p>
          <a:p>
            <a:pPr marL="457200" lvl="0" indent="-330200" rtl="0">
              <a:lnSpc>
                <a:spcPct val="107916"/>
              </a:lnSpc>
              <a:spcBef>
                <a:spcPts val="600"/>
              </a:spcBef>
              <a:spcAft>
                <a:spcPts val="0"/>
              </a:spcAft>
              <a:buSzPts val="1600"/>
              <a:buChar char="•"/>
            </a:pPr>
            <a:r>
              <a:rPr lang="en" sz="1600"/>
              <a:t>Provide the Session ID to the student for the student to access the screener.</a:t>
            </a:r>
            <a:r>
              <a:rPr lang="en" sz="1600">
                <a:solidFill>
                  <a:srgbClr val="000000"/>
                </a:solidFill>
              </a:rPr>
              <a:t/>
            </a:r>
            <a:br>
              <a:rPr lang="en" sz="1600">
                <a:solidFill>
                  <a:srgbClr val="000000"/>
                </a:solidFill>
              </a:rPr>
            </a:br>
            <a:endParaRPr sz="600"/>
          </a:p>
          <a:p>
            <a:pPr marL="0" lvl="0" indent="0" rtl="0">
              <a:lnSpc>
                <a:spcPct val="115000"/>
              </a:lnSpc>
              <a:spcBef>
                <a:spcPts val="600"/>
              </a:spcBef>
              <a:spcAft>
                <a:spcPts val="0"/>
              </a:spcAft>
              <a:buNone/>
            </a:pPr>
            <a:r>
              <a:rPr lang="en" sz="1600"/>
              <a:t>Students will access the ELPS through the AIR Portal using their first name, LASID, and teacher provided Session ID. </a:t>
            </a:r>
            <a:endParaRPr sz="1600"/>
          </a:p>
          <a:p>
            <a:pPr marL="457200" lvl="0" indent="-330200" rtl="0">
              <a:lnSpc>
                <a:spcPct val="115000"/>
              </a:lnSpc>
              <a:spcBef>
                <a:spcPts val="0"/>
              </a:spcBef>
              <a:spcAft>
                <a:spcPts val="0"/>
              </a:spcAft>
              <a:buSzPts val="1600"/>
              <a:buChar char="•"/>
            </a:pPr>
            <a:r>
              <a:rPr lang="en" sz="1600"/>
              <a:t>After 4 days if the ELPS is not submitted for a student, the test will auto submit and be scored.</a:t>
            </a:r>
            <a:endParaRPr sz="1600"/>
          </a:p>
          <a:p>
            <a:pPr marL="0" lvl="0" indent="0" rtl="0">
              <a:lnSpc>
                <a:spcPct val="115000"/>
              </a:lnSpc>
              <a:spcBef>
                <a:spcPts val="0"/>
              </a:spcBef>
              <a:spcAft>
                <a:spcPts val="0"/>
              </a:spcAft>
              <a:buNone/>
            </a:pPr>
            <a:endParaRPr sz="600"/>
          </a:p>
          <a:p>
            <a:pPr marL="0" lvl="0" indent="0" rtl="0">
              <a:lnSpc>
                <a:spcPct val="115000"/>
              </a:lnSpc>
              <a:spcBef>
                <a:spcPts val="0"/>
              </a:spcBef>
              <a:spcAft>
                <a:spcPts val="0"/>
              </a:spcAft>
              <a:buNone/>
            </a:pPr>
            <a:r>
              <a:rPr lang="en" sz="1600"/>
              <a:t>Students will be required to conduct an Audio Playback Check and Recording Device Check prior to beginning the screener. </a:t>
            </a:r>
            <a:endParaRPr sz="1600"/>
          </a:p>
          <a:p>
            <a:pPr marL="0" lvl="0" indent="0" rtl="0">
              <a:lnSpc>
                <a:spcPct val="115000"/>
              </a:lnSpc>
              <a:spcBef>
                <a:spcPts val="0"/>
              </a:spcBef>
              <a:spcAft>
                <a:spcPts val="0"/>
              </a:spcAft>
              <a:buClr>
                <a:schemeClr val="dk1"/>
              </a:buClr>
              <a:buSzPts val="800"/>
              <a:buFont typeface="Arial"/>
              <a:buNone/>
            </a:pPr>
            <a:endParaRPr sz="1600"/>
          </a:p>
          <a:p>
            <a:pPr marL="0" lvl="0" indent="0" rtl="0">
              <a:spcBef>
                <a:spcPts val="750"/>
              </a:spcBef>
              <a:spcAft>
                <a:spcPts val="0"/>
              </a:spcAft>
              <a:buNone/>
            </a:pPr>
            <a:endParaRPr sz="1600"/>
          </a:p>
        </p:txBody>
      </p:sp>
      <p:pic>
        <p:nvPicPr>
          <p:cNvPr id="1246" name="Google Shape;1246;p232"/>
          <p:cNvPicPr preferRelativeResize="0"/>
          <p:nvPr/>
        </p:nvPicPr>
        <p:blipFill>
          <a:blip r:embed="rId3">
            <a:alphaModFix/>
          </a:blip>
          <a:stretch>
            <a:fillRect/>
          </a:stretch>
        </p:blipFill>
        <p:spPr>
          <a:xfrm>
            <a:off x="5260650" y="2204774"/>
            <a:ext cx="3753574" cy="2103425"/>
          </a:xfrm>
          <a:prstGeom prst="rect">
            <a:avLst/>
          </a:prstGeom>
          <a:noFill/>
          <a:ln>
            <a:noFill/>
          </a:ln>
        </p:spPr>
      </p:pic>
      <p:pic>
        <p:nvPicPr>
          <p:cNvPr id="1247" name="Google Shape;1247;p232"/>
          <p:cNvPicPr preferRelativeResize="0"/>
          <p:nvPr/>
        </p:nvPicPr>
        <p:blipFill rotWithShape="1">
          <a:blip r:embed="rId4">
            <a:alphaModFix/>
          </a:blip>
          <a:srcRect l="59715" t="32495" r="16792" b="47338"/>
          <a:stretch/>
        </p:blipFill>
        <p:spPr>
          <a:xfrm>
            <a:off x="6179451" y="1199324"/>
            <a:ext cx="1588526" cy="7681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233"/>
          <p:cNvSpPr txBox="1">
            <a:spLocks noGrp="1"/>
          </p:cNvSpPr>
          <p:nvPr>
            <p:ph type="title"/>
          </p:nvPr>
        </p:nvSpPr>
        <p:spPr>
          <a:xfrm>
            <a:off x="-103746"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Steps Review</a:t>
            </a:r>
            <a:endParaRPr sz="2800"/>
          </a:p>
        </p:txBody>
      </p:sp>
      <p:sp>
        <p:nvSpPr>
          <p:cNvPr id="1254" name="Google Shape;1254;p233"/>
          <p:cNvSpPr txBox="1">
            <a:spLocks noGrp="1"/>
          </p:cNvSpPr>
          <p:nvPr>
            <p:ph type="body" idx="1"/>
          </p:nvPr>
        </p:nvSpPr>
        <p:spPr>
          <a:xfrm>
            <a:off x="44300" y="114300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a:t>  </a:t>
            </a:r>
            <a:endParaRPr/>
          </a:p>
        </p:txBody>
      </p:sp>
      <p:graphicFrame>
        <p:nvGraphicFramePr>
          <p:cNvPr id="1255" name="Google Shape;1255;p233"/>
          <p:cNvGraphicFramePr/>
          <p:nvPr/>
        </p:nvGraphicFramePr>
        <p:xfrm>
          <a:off x="123218" y="1088940"/>
          <a:ext cx="8760275" cy="3674925"/>
        </p:xfrm>
        <a:graphic>
          <a:graphicData uri="http://schemas.openxmlformats.org/drawingml/2006/table">
            <a:tbl>
              <a:tblPr firstRow="1" bandRow="1">
                <a:noFill/>
                <a:tableStyleId>{A995D252-D918-4D5B-8E44-6B452E5B1BCC}</a:tableStyleId>
              </a:tblPr>
              <a:tblGrid>
                <a:gridCol w="945625"/>
                <a:gridCol w="2808525"/>
                <a:gridCol w="2814175"/>
                <a:gridCol w="2191950"/>
              </a:tblGrid>
              <a:tr h="328300">
                <a:tc>
                  <a:txBody>
                    <a:bodyPr/>
                    <a:lstStyle/>
                    <a:p>
                      <a:pPr marL="0" marR="0" lvl="0" indent="0" algn="ctr" rtl="0">
                        <a:spcBef>
                          <a:spcPts val="0"/>
                        </a:spcBef>
                        <a:spcAft>
                          <a:spcPts val="0"/>
                        </a:spcAft>
                        <a:buNone/>
                      </a:pPr>
                      <a:r>
                        <a:rPr lang="en" sz="1400" u="none" strike="noStrike" cap="none">
                          <a:latin typeface="Calibri"/>
                          <a:ea typeface="Calibri"/>
                          <a:cs typeface="Calibri"/>
                          <a:sym typeface="Calibri"/>
                        </a:rPr>
                        <a:t>Step</a:t>
                      </a:r>
                      <a:endParaRPr sz="1100">
                        <a:latin typeface="Calibri"/>
                        <a:ea typeface="Calibri"/>
                        <a:cs typeface="Calibri"/>
                        <a:sym typeface="Calibri"/>
                      </a:endParaRPr>
                    </a:p>
                  </a:txBody>
                  <a:tcPr marL="68600" marR="68600" marT="34300" marB="34300" anchor="ctr">
                    <a:solidFill>
                      <a:srgbClr val="6FA8DC"/>
                    </a:solidFill>
                  </a:tcPr>
                </a:tc>
                <a:tc>
                  <a:txBody>
                    <a:bodyPr/>
                    <a:lstStyle/>
                    <a:p>
                      <a:pPr marL="0" marR="0" lvl="0" indent="0" algn="ctr" rtl="0">
                        <a:spcBef>
                          <a:spcPts val="0"/>
                        </a:spcBef>
                        <a:spcAft>
                          <a:spcPts val="0"/>
                        </a:spcAft>
                        <a:buNone/>
                      </a:pPr>
                      <a:r>
                        <a:rPr lang="en" sz="1400" u="none" strike="noStrike" cap="none">
                          <a:latin typeface="Calibri"/>
                          <a:ea typeface="Calibri"/>
                          <a:cs typeface="Calibri"/>
                          <a:sym typeface="Calibri"/>
                        </a:rPr>
                        <a:t>Student…</a:t>
                      </a:r>
                      <a:endParaRPr sz="1100">
                        <a:latin typeface="Calibri"/>
                        <a:ea typeface="Calibri"/>
                        <a:cs typeface="Calibri"/>
                        <a:sym typeface="Calibri"/>
                      </a:endParaRPr>
                    </a:p>
                  </a:txBody>
                  <a:tcPr marL="68600" marR="68600" marT="34300" marB="34300" anchor="ctr">
                    <a:solidFill>
                      <a:srgbClr val="6FA8DC"/>
                    </a:solidFill>
                  </a:tcPr>
                </a:tc>
                <a:tc>
                  <a:txBody>
                    <a:bodyPr/>
                    <a:lstStyle/>
                    <a:p>
                      <a:pPr marL="0" marR="0" lvl="0" indent="0" algn="ctr" rtl="0">
                        <a:spcBef>
                          <a:spcPts val="0"/>
                        </a:spcBef>
                        <a:spcAft>
                          <a:spcPts val="0"/>
                        </a:spcAft>
                        <a:buNone/>
                      </a:pPr>
                      <a:r>
                        <a:rPr lang="en" sz="1400" u="none" strike="noStrike" cap="none">
                          <a:latin typeface="Calibri"/>
                          <a:ea typeface="Calibri"/>
                          <a:cs typeface="Calibri"/>
                          <a:sym typeface="Calibri"/>
                        </a:rPr>
                        <a:t>Test Administrator…</a:t>
                      </a:r>
                      <a:endParaRPr sz="1100">
                        <a:latin typeface="Calibri"/>
                        <a:ea typeface="Calibri"/>
                        <a:cs typeface="Calibri"/>
                        <a:sym typeface="Calibri"/>
                      </a:endParaRPr>
                    </a:p>
                  </a:txBody>
                  <a:tcPr marL="68600" marR="68600" marT="34300" marB="34300" anchor="ctr">
                    <a:solidFill>
                      <a:srgbClr val="6FA8DC"/>
                    </a:solidFill>
                  </a:tcPr>
                </a:tc>
                <a:tc>
                  <a:txBody>
                    <a:bodyPr/>
                    <a:lstStyle/>
                    <a:p>
                      <a:pPr marL="0" marR="0" lvl="0" indent="0" algn="ctr" rtl="0">
                        <a:spcBef>
                          <a:spcPts val="0"/>
                        </a:spcBef>
                        <a:spcAft>
                          <a:spcPts val="0"/>
                        </a:spcAft>
                        <a:buNone/>
                      </a:pPr>
                      <a:r>
                        <a:rPr lang="en" sz="1400" u="none" strike="noStrike" cap="none">
                          <a:latin typeface="Calibri"/>
                          <a:ea typeface="Calibri"/>
                          <a:cs typeface="Calibri"/>
                          <a:sym typeface="Calibri"/>
                        </a:rPr>
                        <a:t>Mode of Administration</a:t>
                      </a:r>
                      <a:endParaRPr sz="1100">
                        <a:latin typeface="Calibri"/>
                        <a:ea typeface="Calibri"/>
                        <a:cs typeface="Calibri"/>
                        <a:sym typeface="Calibri"/>
                      </a:endParaRPr>
                    </a:p>
                  </a:txBody>
                  <a:tcPr marL="68600" marR="68600" marT="34300" marB="34300" anchor="ctr">
                    <a:solidFill>
                      <a:srgbClr val="6FA8DC"/>
                    </a:solidFill>
                  </a:tcPr>
                </a:tc>
              </a:tr>
              <a:tr h="937050">
                <a:tc>
                  <a:txBody>
                    <a:bodyPr/>
                    <a:lstStyle/>
                    <a:p>
                      <a:pPr marL="0" marR="0" lvl="0" indent="0" algn="l" rtl="0">
                        <a:spcBef>
                          <a:spcPts val="0"/>
                        </a:spcBef>
                        <a:spcAft>
                          <a:spcPts val="0"/>
                        </a:spcAft>
                        <a:buNone/>
                      </a:pPr>
                      <a:r>
                        <a:rPr lang="en">
                          <a:latin typeface="Calibri"/>
                          <a:ea typeface="Calibri"/>
                          <a:cs typeface="Calibri"/>
                          <a:sym typeface="Calibri"/>
                        </a:rPr>
                        <a:t>Practice</a:t>
                      </a:r>
                      <a:endParaRPr>
                        <a:latin typeface="Calibri"/>
                        <a:ea typeface="Calibri"/>
                        <a:cs typeface="Calibri"/>
                        <a:sym typeface="Calibri"/>
                      </a:endParaRPr>
                    </a:p>
                    <a:p>
                      <a:pPr marL="0" marR="0" lvl="0" indent="0" algn="l" rtl="0">
                        <a:spcBef>
                          <a:spcPts val="0"/>
                        </a:spcBef>
                        <a:spcAft>
                          <a:spcPts val="0"/>
                        </a:spcAft>
                        <a:buNone/>
                      </a:pPr>
                      <a:r>
                        <a:rPr lang="en" sz="1400" u="none" strike="noStrike" cap="none">
                          <a:latin typeface="Calibri"/>
                          <a:ea typeface="Calibri"/>
                          <a:cs typeface="Calibri"/>
                          <a:sym typeface="Calibri"/>
                        </a:rPr>
                        <a:t>Step </a:t>
                      </a:r>
                      <a:r>
                        <a:rPr lang="en">
                          <a:latin typeface="Calibri"/>
                          <a:ea typeface="Calibri"/>
                          <a:cs typeface="Calibri"/>
                          <a:sym typeface="Calibri"/>
                        </a:rPr>
                        <a:t>One</a:t>
                      </a:r>
                      <a:endParaRPr sz="1100">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Orients to test.</a:t>
                      </a:r>
                      <a:endParaRPr sz="1400">
                        <a:latin typeface="Calibri"/>
                        <a:ea typeface="Calibri"/>
                        <a:cs typeface="Calibri"/>
                        <a:sym typeface="Calibri"/>
                      </a:endParaRPr>
                    </a:p>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Does headset and mic check.</a:t>
                      </a:r>
                      <a:endParaRPr sz="1100">
                        <a:latin typeface="Calibri"/>
                        <a:ea typeface="Calibri"/>
                        <a:cs typeface="Calibri"/>
                        <a:sym typeface="Calibri"/>
                      </a:endParaRPr>
                    </a:p>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Learns test navigation.</a:t>
                      </a:r>
                      <a:endParaRPr sz="1100">
                        <a:latin typeface="Calibri"/>
                        <a:ea typeface="Calibri"/>
                        <a:cs typeface="Calibri"/>
                        <a:sym typeface="Calibri"/>
                      </a:endParaRPr>
                    </a:p>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Takes practice items</a:t>
                      </a:r>
                      <a:endParaRPr sz="1400">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Assists student.</a:t>
                      </a:r>
                      <a:endParaRPr sz="1100">
                        <a:latin typeface="Calibri"/>
                        <a:ea typeface="Calibri"/>
                        <a:cs typeface="Calibri"/>
                        <a:sym typeface="Calibri"/>
                      </a:endParaRPr>
                    </a:p>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Determines student comfort with technology.</a:t>
                      </a:r>
                      <a:endParaRPr sz="1100">
                        <a:latin typeface="Calibri"/>
                        <a:ea typeface="Calibri"/>
                        <a:cs typeface="Calibri"/>
                        <a:sym typeface="Calibri"/>
                      </a:endParaRPr>
                    </a:p>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Starts testing session.</a:t>
                      </a:r>
                      <a:endParaRPr sz="1400">
                        <a:latin typeface="Calibri"/>
                        <a:ea typeface="Calibri"/>
                        <a:cs typeface="Calibri"/>
                        <a:sym typeface="Calibri"/>
                      </a:endParaRPr>
                    </a:p>
                  </a:txBody>
                  <a:tcPr marL="68600" marR="68600" marT="34300" marB="34300"/>
                </a:tc>
                <a:tc>
                  <a:txBody>
                    <a:bodyPr/>
                    <a:lstStyle/>
                    <a:p>
                      <a:pPr marL="0" marR="0" lvl="0" indent="0" algn="l" rtl="0">
                        <a:spcBef>
                          <a:spcPts val="0"/>
                        </a:spcBef>
                        <a:spcAft>
                          <a:spcPts val="0"/>
                        </a:spcAft>
                        <a:buNone/>
                      </a:pPr>
                      <a:r>
                        <a:rPr lang="en" sz="1400">
                          <a:latin typeface="Calibri"/>
                          <a:ea typeface="Calibri"/>
                          <a:cs typeface="Calibri"/>
                          <a:sym typeface="Calibri"/>
                        </a:rPr>
                        <a:t>One-on-one</a:t>
                      </a:r>
                      <a:endParaRPr sz="1100">
                        <a:latin typeface="Calibri"/>
                        <a:ea typeface="Calibri"/>
                        <a:cs typeface="Calibri"/>
                        <a:sym typeface="Calibri"/>
                      </a:endParaRPr>
                    </a:p>
                  </a:txBody>
                  <a:tcPr marL="68600" marR="68600" marT="34300" marB="34300"/>
                </a:tc>
              </a:tr>
              <a:tr h="545000">
                <a:tc>
                  <a:txBody>
                    <a:bodyPr/>
                    <a:lstStyle/>
                    <a:p>
                      <a:pPr marL="0" marR="0" lvl="0" indent="0" algn="l" rtl="0">
                        <a:spcBef>
                          <a:spcPts val="0"/>
                        </a:spcBef>
                        <a:spcAft>
                          <a:spcPts val="0"/>
                        </a:spcAft>
                        <a:buNone/>
                      </a:pPr>
                      <a:r>
                        <a:rPr lang="en" sz="1400">
                          <a:latin typeface="Calibri"/>
                          <a:ea typeface="Calibri"/>
                          <a:cs typeface="Calibri"/>
                          <a:sym typeface="Calibri"/>
                        </a:rPr>
                        <a:t>Step </a:t>
                      </a:r>
                      <a:r>
                        <a:rPr lang="en">
                          <a:latin typeface="Calibri"/>
                          <a:ea typeface="Calibri"/>
                          <a:cs typeface="Calibri"/>
                          <a:sym typeface="Calibri"/>
                        </a:rPr>
                        <a:t>Two (Speaking)</a:t>
                      </a:r>
                      <a:endParaRPr>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Takes one set of speaking items.</a:t>
                      </a:r>
                      <a:endParaRPr sz="1100">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Assists student with recording.</a:t>
                      </a:r>
                      <a:endParaRPr sz="1100">
                        <a:latin typeface="Calibri"/>
                        <a:ea typeface="Calibri"/>
                        <a:cs typeface="Calibri"/>
                        <a:sym typeface="Calibri"/>
                      </a:endParaRPr>
                    </a:p>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Scores speaking set “on-the-fly”.</a:t>
                      </a:r>
                      <a:endParaRPr sz="1400">
                        <a:latin typeface="Calibri"/>
                        <a:ea typeface="Calibri"/>
                        <a:cs typeface="Calibri"/>
                        <a:sym typeface="Calibri"/>
                      </a:endParaRPr>
                    </a:p>
                  </a:txBody>
                  <a:tcPr marL="68600" marR="68600" marT="34300" marB="34300"/>
                </a:tc>
                <a:tc>
                  <a:txBody>
                    <a:bodyPr/>
                    <a:lstStyle/>
                    <a:p>
                      <a:pPr marL="0" marR="0" lvl="0" indent="0" algn="l" rtl="0">
                        <a:spcBef>
                          <a:spcPts val="0"/>
                        </a:spcBef>
                        <a:spcAft>
                          <a:spcPts val="0"/>
                        </a:spcAft>
                        <a:buNone/>
                      </a:pPr>
                      <a:r>
                        <a:rPr lang="en" sz="1400">
                          <a:latin typeface="Calibri"/>
                          <a:ea typeface="Calibri"/>
                          <a:cs typeface="Calibri"/>
                          <a:sym typeface="Calibri"/>
                        </a:rPr>
                        <a:t>One-on-one</a:t>
                      </a:r>
                      <a:endParaRPr sz="1100">
                        <a:latin typeface="Calibri"/>
                        <a:ea typeface="Calibri"/>
                        <a:cs typeface="Calibri"/>
                        <a:sym typeface="Calibri"/>
                      </a:endParaRPr>
                    </a:p>
                  </a:txBody>
                  <a:tcPr marL="68600" marR="68600" marT="34300" marB="34300"/>
                </a:tc>
              </a:tr>
              <a:tr h="795575">
                <a:tc>
                  <a:txBody>
                    <a:bodyPr/>
                    <a:lstStyle/>
                    <a:p>
                      <a:pPr marL="0" marR="0" lvl="0" indent="0" algn="l" rtl="0">
                        <a:spcBef>
                          <a:spcPts val="0"/>
                        </a:spcBef>
                        <a:spcAft>
                          <a:spcPts val="0"/>
                        </a:spcAft>
                        <a:buNone/>
                      </a:pPr>
                      <a:r>
                        <a:rPr lang="en" sz="1400">
                          <a:latin typeface="Calibri"/>
                          <a:ea typeface="Calibri"/>
                          <a:cs typeface="Calibri"/>
                          <a:sym typeface="Calibri"/>
                        </a:rPr>
                        <a:t>Step </a:t>
                      </a:r>
                      <a:r>
                        <a:rPr lang="en">
                          <a:latin typeface="Calibri"/>
                          <a:ea typeface="Calibri"/>
                          <a:cs typeface="Calibri"/>
                          <a:sym typeface="Calibri"/>
                        </a:rPr>
                        <a:t>Two</a:t>
                      </a:r>
                      <a:endParaRPr sz="1100">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Takes remaining Step 2 items.</a:t>
                      </a:r>
                      <a:endParaRPr sz="1100">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Assists student if needed; otherwise step away. </a:t>
                      </a:r>
                      <a:endParaRPr sz="1400">
                        <a:latin typeface="Calibri"/>
                        <a:ea typeface="Calibri"/>
                        <a:cs typeface="Calibri"/>
                        <a:sym typeface="Calibri"/>
                      </a:endParaRPr>
                    </a:p>
                  </a:txBody>
                  <a:tcPr marL="68600" marR="68600" marT="34300" marB="34300"/>
                </a:tc>
                <a:tc>
                  <a:txBody>
                    <a:bodyPr/>
                    <a:lstStyle/>
                    <a:p>
                      <a:pPr marL="0" marR="0" lvl="0" indent="0" algn="l" rtl="0">
                        <a:lnSpc>
                          <a:spcPct val="100000"/>
                        </a:lnSpc>
                        <a:spcBef>
                          <a:spcPts val="0"/>
                        </a:spcBef>
                        <a:spcAft>
                          <a:spcPts val="0"/>
                        </a:spcAft>
                        <a:buClr>
                          <a:srgbClr val="212121"/>
                        </a:buClr>
                        <a:buSzPts val="1400"/>
                        <a:buFont typeface="Cabin"/>
                        <a:buNone/>
                      </a:pPr>
                      <a:r>
                        <a:rPr lang="en" sz="1400">
                          <a:latin typeface="Calibri"/>
                          <a:ea typeface="Calibri"/>
                          <a:cs typeface="Calibri"/>
                          <a:sym typeface="Calibri"/>
                        </a:rPr>
                        <a:t>Student may work independently if assistance is not needed.</a:t>
                      </a:r>
                      <a:endParaRPr sz="1400">
                        <a:latin typeface="Calibri"/>
                        <a:ea typeface="Calibri"/>
                        <a:cs typeface="Calibri"/>
                        <a:sym typeface="Calibri"/>
                      </a:endParaRPr>
                    </a:p>
                  </a:txBody>
                  <a:tcPr marL="68600" marR="68600" marT="34300" marB="34300"/>
                </a:tc>
              </a:tr>
              <a:tr h="307825">
                <a:tc gridSpan="4">
                  <a:txBody>
                    <a:bodyPr/>
                    <a:lstStyle/>
                    <a:p>
                      <a:pPr marL="0" lvl="0" indent="0" algn="ctr" rtl="0">
                        <a:spcBef>
                          <a:spcPts val="0"/>
                        </a:spcBef>
                        <a:spcAft>
                          <a:spcPts val="0"/>
                        </a:spcAft>
                        <a:buNone/>
                      </a:pPr>
                      <a:r>
                        <a:rPr lang="en" sz="1200" i="1">
                          <a:latin typeface="Calibri"/>
                          <a:ea typeface="Calibri"/>
                          <a:cs typeface="Calibri"/>
                          <a:sym typeface="Calibri"/>
                        </a:rPr>
                        <a:t>Only students who scored proficient on Steps One and Two will move on to Step Three.  </a:t>
                      </a:r>
                      <a:endParaRPr sz="1400">
                        <a:solidFill>
                          <a:srgbClr val="212121"/>
                        </a:solidFill>
                        <a:latin typeface="Calibri"/>
                        <a:ea typeface="Calibri"/>
                        <a:cs typeface="Calibri"/>
                        <a:sym typeface="Calibri"/>
                      </a:endParaRPr>
                    </a:p>
                  </a:txBody>
                  <a:tcPr marL="68600" marR="68600" marT="34300" marB="34300"/>
                </a:tc>
                <a:tc hMerge="1">
                  <a:txBody>
                    <a:bodyPr/>
                    <a:lstStyle/>
                    <a:p>
                      <a:endParaRPr lang="en-US"/>
                    </a:p>
                  </a:txBody>
                  <a:tcPr/>
                </a:tc>
                <a:tc hMerge="1">
                  <a:txBody>
                    <a:bodyPr/>
                    <a:lstStyle/>
                    <a:p>
                      <a:endParaRPr lang="en-US"/>
                    </a:p>
                  </a:txBody>
                  <a:tcPr/>
                </a:tc>
                <a:tc hMerge="1">
                  <a:txBody>
                    <a:bodyPr/>
                    <a:lstStyle/>
                    <a:p>
                      <a:endParaRPr lang="en-US"/>
                    </a:p>
                  </a:txBody>
                  <a:tcPr/>
                </a:tc>
              </a:tr>
              <a:tr h="761175">
                <a:tc>
                  <a:txBody>
                    <a:bodyPr/>
                    <a:lstStyle/>
                    <a:p>
                      <a:pPr marL="0" marR="0" lvl="0" indent="0" algn="l" rtl="0">
                        <a:spcBef>
                          <a:spcPts val="0"/>
                        </a:spcBef>
                        <a:spcAft>
                          <a:spcPts val="0"/>
                        </a:spcAft>
                        <a:buNone/>
                      </a:pPr>
                      <a:r>
                        <a:rPr lang="en" sz="1400">
                          <a:latin typeface="Calibri"/>
                          <a:ea typeface="Calibri"/>
                          <a:cs typeface="Calibri"/>
                          <a:sym typeface="Calibri"/>
                        </a:rPr>
                        <a:t>Step </a:t>
                      </a:r>
                      <a:r>
                        <a:rPr lang="en">
                          <a:latin typeface="Calibri"/>
                          <a:ea typeface="Calibri"/>
                          <a:cs typeface="Calibri"/>
                          <a:sym typeface="Calibri"/>
                        </a:rPr>
                        <a:t>Three</a:t>
                      </a:r>
                      <a:endParaRPr sz="1100">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Continues testing.</a:t>
                      </a:r>
                      <a:endParaRPr sz="1100">
                        <a:latin typeface="Calibri"/>
                        <a:ea typeface="Calibri"/>
                        <a:cs typeface="Calibri"/>
                        <a:sym typeface="Calibri"/>
                      </a:endParaRPr>
                    </a:p>
                    <a:p>
                      <a:pPr marL="0" marR="0" lvl="0" indent="0" algn="l" rtl="0">
                        <a:spcBef>
                          <a:spcPts val="0"/>
                        </a:spcBef>
                        <a:spcAft>
                          <a:spcPts val="0"/>
                        </a:spcAft>
                        <a:buClr>
                          <a:srgbClr val="212121"/>
                        </a:buClr>
                        <a:buSzPts val="1400"/>
                        <a:buFont typeface="Arial"/>
                        <a:buNone/>
                      </a:pPr>
                      <a:endParaRPr sz="1400">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Assists if needed, especially on CR items</a:t>
                      </a:r>
                      <a:endParaRPr sz="1400">
                        <a:latin typeface="Calibri"/>
                        <a:ea typeface="Calibri"/>
                        <a:cs typeface="Calibri"/>
                        <a:sym typeface="Calibri"/>
                      </a:endParaRPr>
                    </a:p>
                  </a:txBody>
                  <a:tcPr marL="68600" marR="68600" marT="34300" marB="34300"/>
                </a:tc>
                <a:tc>
                  <a:txBody>
                    <a:bodyPr/>
                    <a:lstStyle/>
                    <a:p>
                      <a:pPr marL="0" marR="0" lvl="0" indent="0" algn="l" rtl="0">
                        <a:spcBef>
                          <a:spcPts val="0"/>
                        </a:spcBef>
                        <a:spcAft>
                          <a:spcPts val="0"/>
                        </a:spcAft>
                        <a:buNone/>
                      </a:pPr>
                      <a:r>
                        <a:rPr lang="en" sz="1400">
                          <a:latin typeface="Calibri"/>
                          <a:ea typeface="Calibri"/>
                          <a:cs typeface="Calibri"/>
                          <a:sym typeface="Calibri"/>
                        </a:rPr>
                        <a:t>Student may work independently if assistance is not needed.</a:t>
                      </a:r>
                      <a:endParaRPr sz="1400">
                        <a:latin typeface="Calibri"/>
                        <a:ea typeface="Calibri"/>
                        <a:cs typeface="Calibri"/>
                        <a:sym typeface="Calibri"/>
                      </a:endParaRPr>
                    </a:p>
                  </a:txBody>
                  <a:tcPr marL="68600" marR="68600" marT="34300" marB="34300"/>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234"/>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The Results</a:t>
            </a:r>
            <a:endParaRPr sz="2800"/>
          </a:p>
        </p:txBody>
      </p:sp>
      <p:sp>
        <p:nvSpPr>
          <p:cNvPr id="1262" name="Google Shape;1262;p234"/>
          <p:cNvSpPr txBox="1">
            <a:spLocks noGrp="1"/>
          </p:cNvSpPr>
          <p:nvPr>
            <p:ph type="body" idx="1"/>
          </p:nvPr>
        </p:nvSpPr>
        <p:spPr>
          <a:xfrm>
            <a:off x="152400" y="1143000"/>
            <a:ext cx="4895400" cy="35433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Students who attempt </a:t>
            </a:r>
            <a:r>
              <a:rPr lang="en" sz="1600" i="1"/>
              <a:t>at least</a:t>
            </a:r>
            <a:r>
              <a:rPr lang="en" sz="1600"/>
              <a:t> 1 question </a:t>
            </a:r>
            <a:endParaRPr sz="1600"/>
          </a:p>
          <a:p>
            <a:pPr marL="0" lvl="0" indent="457200" rtl="0">
              <a:spcBef>
                <a:spcPts val="0"/>
              </a:spcBef>
              <a:spcAft>
                <a:spcPts val="0"/>
              </a:spcAft>
              <a:buNone/>
            </a:pPr>
            <a:r>
              <a:rPr lang="en" sz="1600"/>
              <a:t>on the ELPS will receive a student report. </a:t>
            </a:r>
            <a:endParaRPr sz="1600"/>
          </a:p>
          <a:p>
            <a:pPr marL="0" lvl="0" indent="457200" rtl="0">
              <a:spcBef>
                <a:spcPts val="0"/>
              </a:spcBef>
              <a:spcAft>
                <a:spcPts val="0"/>
              </a:spcAft>
              <a:buNone/>
            </a:pPr>
            <a:r>
              <a:rPr lang="en" sz="1600"/>
              <a:t>The majority of these will be available the </a:t>
            </a:r>
            <a:endParaRPr sz="1600"/>
          </a:p>
          <a:p>
            <a:pPr marL="0" lvl="0" indent="457200" rtl="0">
              <a:spcBef>
                <a:spcPts val="0"/>
              </a:spcBef>
              <a:spcAft>
                <a:spcPts val="0"/>
              </a:spcAft>
              <a:buNone/>
            </a:pPr>
            <a:r>
              <a:rPr lang="en" sz="1600"/>
              <a:t>same day the test is submitted. </a:t>
            </a:r>
            <a:endParaRPr sz="1600"/>
          </a:p>
          <a:p>
            <a:pPr marL="0" lvl="0" indent="0" rtl="0">
              <a:spcBef>
                <a:spcPts val="0"/>
              </a:spcBef>
              <a:spcAft>
                <a:spcPts val="0"/>
              </a:spcAft>
              <a:buNone/>
            </a:pPr>
            <a:endParaRPr sz="1600"/>
          </a:p>
          <a:p>
            <a:pPr marL="457200" lvl="0" indent="-330200" rtl="0">
              <a:spcBef>
                <a:spcPts val="0"/>
              </a:spcBef>
              <a:spcAft>
                <a:spcPts val="0"/>
              </a:spcAft>
              <a:buSzPts val="1600"/>
              <a:buChar char="•"/>
            </a:pPr>
            <a:r>
              <a:rPr lang="en" sz="1600"/>
              <a:t>The reports will show an overall Proficiency status </a:t>
            </a:r>
            <a:endParaRPr sz="1600"/>
          </a:p>
          <a:p>
            <a:pPr marL="0" lvl="0" indent="457200" rtl="0">
              <a:spcBef>
                <a:spcPts val="0"/>
              </a:spcBef>
              <a:spcAft>
                <a:spcPts val="0"/>
              </a:spcAft>
              <a:buNone/>
            </a:pPr>
            <a:r>
              <a:rPr lang="en" sz="1600"/>
              <a:t>(which is used to determine EL eligibility) and </a:t>
            </a:r>
            <a:endParaRPr sz="1600"/>
          </a:p>
          <a:p>
            <a:pPr marL="0" lvl="0" indent="457200" rtl="0">
              <a:spcBef>
                <a:spcPts val="0"/>
              </a:spcBef>
              <a:spcAft>
                <a:spcPts val="0"/>
              </a:spcAft>
              <a:buNone/>
            </a:pPr>
            <a:r>
              <a:rPr lang="en" sz="1600"/>
              <a:t>Domain Performance Levels (used for instructional </a:t>
            </a:r>
            <a:endParaRPr sz="1600"/>
          </a:p>
          <a:p>
            <a:pPr marL="0" lvl="0" indent="457200" rtl="0">
              <a:spcBef>
                <a:spcPts val="0"/>
              </a:spcBef>
              <a:spcAft>
                <a:spcPts val="0"/>
              </a:spcAft>
              <a:buNone/>
            </a:pPr>
            <a:r>
              <a:rPr lang="en" sz="1600"/>
              <a:t>planning).</a:t>
            </a:r>
            <a:endParaRPr sz="1600"/>
          </a:p>
          <a:p>
            <a:pPr marL="0" lvl="0" indent="0" rtl="0">
              <a:spcBef>
                <a:spcPts val="0"/>
              </a:spcBef>
              <a:spcAft>
                <a:spcPts val="0"/>
              </a:spcAft>
              <a:buNone/>
            </a:pPr>
            <a:endParaRPr sz="1600"/>
          </a:p>
          <a:p>
            <a:pPr marL="457200" lvl="0" indent="-330200" rtl="0">
              <a:spcBef>
                <a:spcPts val="0"/>
              </a:spcBef>
              <a:spcAft>
                <a:spcPts val="0"/>
              </a:spcAft>
              <a:buSzPts val="1600"/>
              <a:buChar char="•"/>
            </a:pPr>
            <a:r>
              <a:rPr lang="en" sz="1600"/>
              <a:t>Parents/Guardians should be notified of results </a:t>
            </a:r>
            <a:endParaRPr sz="1600"/>
          </a:p>
          <a:p>
            <a:pPr marL="0" lvl="0" indent="457200" rtl="0">
              <a:spcBef>
                <a:spcPts val="0"/>
              </a:spcBef>
              <a:spcAft>
                <a:spcPts val="0"/>
              </a:spcAft>
              <a:buNone/>
            </a:pPr>
            <a:r>
              <a:rPr lang="en" sz="1600"/>
              <a:t>through a letter or permission form. </a:t>
            </a:r>
            <a:endParaRPr sz="1600"/>
          </a:p>
        </p:txBody>
      </p:sp>
      <p:pic>
        <p:nvPicPr>
          <p:cNvPr id="1263" name="Google Shape;1263;p234"/>
          <p:cNvPicPr preferRelativeResize="0"/>
          <p:nvPr/>
        </p:nvPicPr>
        <p:blipFill>
          <a:blip r:embed="rId3">
            <a:alphaModFix/>
          </a:blip>
          <a:stretch>
            <a:fillRect/>
          </a:stretch>
        </p:blipFill>
        <p:spPr>
          <a:xfrm>
            <a:off x="5277850" y="1047600"/>
            <a:ext cx="2929575" cy="3757849"/>
          </a:xfrm>
          <a:prstGeom prst="rect">
            <a:avLst/>
          </a:prstGeom>
          <a:noFill/>
          <a:ln>
            <a:noFill/>
          </a:ln>
        </p:spPr>
      </p:pic>
      <p:cxnSp>
        <p:nvCxnSpPr>
          <p:cNvPr id="1264" name="Google Shape;1264;p234"/>
          <p:cNvCxnSpPr/>
          <p:nvPr/>
        </p:nvCxnSpPr>
        <p:spPr>
          <a:xfrm rot="10800000" flipH="1">
            <a:off x="4882350" y="2264325"/>
            <a:ext cx="2364300" cy="324900"/>
          </a:xfrm>
          <a:prstGeom prst="straightConnector1">
            <a:avLst/>
          </a:prstGeom>
          <a:noFill/>
          <a:ln w="38100" cap="flat" cmpd="sng">
            <a:solidFill>
              <a:schemeClr val="dk2"/>
            </a:solidFill>
            <a:prstDash val="solid"/>
            <a:round/>
            <a:headEnd type="none" w="med" len="med"/>
            <a:tailEnd type="triangle" w="med" len="med"/>
          </a:ln>
        </p:spPr>
      </p:cxnSp>
      <p:cxnSp>
        <p:nvCxnSpPr>
          <p:cNvPr id="1265" name="Google Shape;1265;p234"/>
          <p:cNvCxnSpPr/>
          <p:nvPr/>
        </p:nvCxnSpPr>
        <p:spPr>
          <a:xfrm>
            <a:off x="2964100" y="3214375"/>
            <a:ext cx="2379300" cy="4626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235"/>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The </a:t>
            </a:r>
            <a:r>
              <a:rPr lang="en" sz="2800" dirty="0" smtClean="0"/>
              <a:t>Results</a:t>
            </a:r>
            <a:endParaRPr sz="2800" dirty="0"/>
          </a:p>
        </p:txBody>
      </p:sp>
      <p:sp>
        <p:nvSpPr>
          <p:cNvPr id="1272" name="Google Shape;1272;p235"/>
          <p:cNvSpPr txBox="1">
            <a:spLocks noGrp="1"/>
          </p:cNvSpPr>
          <p:nvPr>
            <p:ph type="body" idx="1"/>
          </p:nvPr>
        </p:nvSpPr>
        <p:spPr>
          <a:xfrm>
            <a:off x="156750" y="95385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Screener results are used to determine EL program eligibility, but they should also be used to make instructional decisions. </a:t>
            </a:r>
            <a:endParaRPr sz="1600"/>
          </a:p>
          <a:p>
            <a:pPr marL="0" lvl="0" indent="0" rtl="0">
              <a:spcBef>
                <a:spcPts val="750"/>
              </a:spcBef>
              <a:spcAft>
                <a:spcPts val="0"/>
              </a:spcAft>
              <a:buNone/>
            </a:pPr>
            <a:r>
              <a:rPr lang="en" sz="1600"/>
              <a:t>The Domain Performance Levels give a basic overview of what an EL might be able to do in regards to </a:t>
            </a:r>
            <a:r>
              <a:rPr lang="en" sz="1600" b="1"/>
              <a:t>reading</a:t>
            </a:r>
            <a:r>
              <a:rPr lang="en" sz="1600"/>
              <a:t>, </a:t>
            </a:r>
            <a:r>
              <a:rPr lang="en" sz="1600" b="1"/>
              <a:t>writing</a:t>
            </a:r>
            <a:r>
              <a:rPr lang="en" sz="1600"/>
              <a:t>, </a:t>
            </a:r>
            <a:r>
              <a:rPr lang="en" sz="1600" b="1"/>
              <a:t>listening</a:t>
            </a:r>
            <a:r>
              <a:rPr lang="en" sz="1600"/>
              <a:t> and </a:t>
            </a:r>
            <a:r>
              <a:rPr lang="en" sz="1600" b="1"/>
              <a:t>speaking</a:t>
            </a:r>
            <a:r>
              <a:rPr lang="en" sz="1600"/>
              <a:t>. Consult the </a:t>
            </a:r>
            <a:r>
              <a:rPr lang="en" sz="1600" u="sng">
                <a:solidFill>
                  <a:schemeClr val="hlink"/>
                </a:solidFill>
                <a:hlinkClick r:id="rId3"/>
              </a:rPr>
              <a:t>LA Connectors for ELs</a:t>
            </a:r>
            <a:r>
              <a:rPr lang="en" sz="1600"/>
              <a:t> to see how these levels correspond with the EL standards.</a:t>
            </a:r>
            <a:endParaRPr sz="16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2000"/>
          </a:p>
          <a:p>
            <a:pPr marL="0" lvl="0" indent="0" rtl="0">
              <a:spcBef>
                <a:spcPts val="750"/>
              </a:spcBef>
              <a:spcAft>
                <a:spcPts val="0"/>
              </a:spcAft>
              <a:buNone/>
            </a:pPr>
            <a:r>
              <a:rPr lang="en" sz="1600"/>
              <a:t>Results will also be used to determine the level of support a student will need in content classes and when taking assessments. Use this information to fill out the </a:t>
            </a:r>
            <a:r>
              <a:rPr lang="en" sz="1600" u="sng">
                <a:solidFill>
                  <a:schemeClr val="hlink"/>
                </a:solidFill>
                <a:hlinkClick r:id="rId4"/>
              </a:rPr>
              <a:t>EL Accommodation Form</a:t>
            </a:r>
            <a:r>
              <a:rPr lang="en" sz="1600"/>
              <a:t>.  </a:t>
            </a:r>
            <a:endParaRPr sz="1600"/>
          </a:p>
        </p:txBody>
      </p:sp>
      <p:pic>
        <p:nvPicPr>
          <p:cNvPr id="1273" name="Google Shape;1273;p235"/>
          <p:cNvPicPr preferRelativeResize="0"/>
          <p:nvPr/>
        </p:nvPicPr>
        <p:blipFill>
          <a:blip r:embed="rId5">
            <a:alphaModFix/>
          </a:blip>
          <a:stretch>
            <a:fillRect/>
          </a:stretch>
        </p:blipFill>
        <p:spPr>
          <a:xfrm>
            <a:off x="2441924" y="2384508"/>
            <a:ext cx="4268851" cy="16559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236"/>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ELPS Proficiency Levels</a:t>
            </a:r>
            <a:endParaRPr sz="2800"/>
          </a:p>
        </p:txBody>
      </p:sp>
      <p:sp>
        <p:nvSpPr>
          <p:cNvPr id="1280" name="Google Shape;1280;p236"/>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a:t>  </a:t>
            </a:r>
            <a:endParaRPr/>
          </a:p>
        </p:txBody>
      </p:sp>
      <p:graphicFrame>
        <p:nvGraphicFramePr>
          <p:cNvPr id="1281" name="Google Shape;1281;p236"/>
          <p:cNvGraphicFramePr/>
          <p:nvPr/>
        </p:nvGraphicFramePr>
        <p:xfrm>
          <a:off x="427825" y="1085925"/>
          <a:ext cx="8468475" cy="3657450"/>
        </p:xfrm>
        <a:graphic>
          <a:graphicData uri="http://schemas.openxmlformats.org/drawingml/2006/table">
            <a:tbl>
              <a:tblPr>
                <a:noFill/>
                <a:tableStyleId>{A6233F3E-6768-4E87-94F6-B8AEDD51A024}</a:tableStyleId>
              </a:tblPr>
              <a:tblGrid>
                <a:gridCol w="1643775"/>
                <a:gridCol w="6022925"/>
                <a:gridCol w="801775"/>
              </a:tblGrid>
              <a:tr h="265000">
                <a:tc>
                  <a:txBody>
                    <a:bodyPr/>
                    <a:lstStyle/>
                    <a:p>
                      <a:pPr marL="0" lvl="0" indent="0" algn="ctr" rtl="0">
                        <a:spcBef>
                          <a:spcPts val="0"/>
                        </a:spcBef>
                        <a:spcAft>
                          <a:spcPts val="0"/>
                        </a:spcAft>
                        <a:buNone/>
                      </a:pPr>
                      <a:r>
                        <a:rPr lang="en" sz="1500">
                          <a:latin typeface="Calibri"/>
                          <a:ea typeface="Calibri"/>
                          <a:cs typeface="Calibri"/>
                          <a:sym typeface="Calibri"/>
                        </a:rPr>
                        <a:t>Proficiency Level</a:t>
                      </a:r>
                      <a:endParaRPr sz="1500">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 sz="1500">
                          <a:latin typeface="Calibri"/>
                          <a:ea typeface="Calibri"/>
                          <a:cs typeface="Calibri"/>
                          <a:sym typeface="Calibri"/>
                        </a:rPr>
                        <a:t>Descriptor</a:t>
                      </a:r>
                      <a:endParaRPr sz="1500">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 sz="1500">
                          <a:latin typeface="Calibri"/>
                          <a:ea typeface="Calibri"/>
                          <a:cs typeface="Calibri"/>
                          <a:sym typeface="Calibri"/>
                        </a:rPr>
                        <a:t>EL? </a:t>
                      </a:r>
                      <a:endParaRPr sz="1500">
                        <a:latin typeface="Calibri"/>
                        <a:ea typeface="Calibri"/>
                        <a:cs typeface="Calibri"/>
                        <a:sym typeface="Calibri"/>
                      </a:endParaRPr>
                    </a:p>
                  </a:txBody>
                  <a:tcPr marL="91425" marR="91425" marT="91425" marB="91425">
                    <a:solidFill>
                      <a:schemeClr val="accent1"/>
                    </a:solidFill>
                  </a:tcPr>
                </a:tc>
              </a:tr>
              <a:tr h="819400">
                <a:tc>
                  <a:txBody>
                    <a:bodyPr/>
                    <a:lstStyle/>
                    <a:p>
                      <a:pPr marL="0" lvl="0" indent="0" rtl="0">
                        <a:spcBef>
                          <a:spcPts val="0"/>
                        </a:spcBef>
                        <a:spcAft>
                          <a:spcPts val="0"/>
                        </a:spcAft>
                        <a:buNone/>
                      </a:pPr>
                      <a:r>
                        <a:rPr lang="en" sz="1500">
                          <a:latin typeface="Calibri"/>
                          <a:ea typeface="Calibri"/>
                          <a:cs typeface="Calibri"/>
                          <a:sym typeface="Calibri"/>
                        </a:rPr>
                        <a:t>Emerging</a:t>
                      </a:r>
                      <a:endParaRPr sz="1500">
                        <a:latin typeface="Calibri"/>
                        <a:ea typeface="Calibri"/>
                        <a:cs typeface="Calibri"/>
                        <a:sym typeface="Calibri"/>
                      </a:endParaRPr>
                    </a:p>
                  </a:txBody>
                  <a:tcPr marL="91425" marR="91425" marT="91425" marB="91425" anchor="ctr"/>
                </a:tc>
                <a:tc>
                  <a:txBody>
                    <a:bodyPr/>
                    <a:lstStyle/>
                    <a:p>
                      <a:pPr marL="0" lvl="0" indent="0" rtl="0">
                        <a:spcBef>
                          <a:spcPts val="0"/>
                        </a:spcBef>
                        <a:spcAft>
                          <a:spcPts val="0"/>
                        </a:spcAft>
                        <a:buNone/>
                      </a:pPr>
                      <a:r>
                        <a:rPr lang="en" sz="1500">
                          <a:latin typeface="Calibri"/>
                          <a:ea typeface="Calibri"/>
                          <a:cs typeface="Calibri"/>
                          <a:sym typeface="Calibri"/>
                        </a:rPr>
                        <a:t>Students are Emerging when they have not yet reached a level of English language skill to produce, interpret, and collaborate on grade-level content-related academic tasks in English.  </a:t>
                      </a:r>
                      <a:endParaRPr sz="15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500">
                          <a:latin typeface="Calibri"/>
                          <a:ea typeface="Calibri"/>
                          <a:cs typeface="Calibri"/>
                          <a:sym typeface="Calibri"/>
                        </a:rPr>
                        <a:t>Yes</a:t>
                      </a:r>
                      <a:endParaRPr sz="1500">
                        <a:latin typeface="Calibri"/>
                        <a:ea typeface="Calibri"/>
                        <a:cs typeface="Calibri"/>
                        <a:sym typeface="Calibri"/>
                      </a:endParaRPr>
                    </a:p>
                  </a:txBody>
                  <a:tcPr marL="91425" marR="91425" marT="91425" marB="91425" anchor="ctr"/>
                </a:tc>
              </a:tr>
              <a:tr h="381000">
                <a:tc>
                  <a:txBody>
                    <a:bodyPr/>
                    <a:lstStyle/>
                    <a:p>
                      <a:pPr marL="0" lvl="0" indent="0" rtl="0">
                        <a:spcBef>
                          <a:spcPts val="0"/>
                        </a:spcBef>
                        <a:spcAft>
                          <a:spcPts val="0"/>
                        </a:spcAft>
                        <a:buNone/>
                      </a:pPr>
                      <a:r>
                        <a:rPr lang="en" sz="1500">
                          <a:latin typeface="Calibri"/>
                          <a:ea typeface="Calibri"/>
                          <a:cs typeface="Calibri"/>
                          <a:sym typeface="Calibri"/>
                        </a:rPr>
                        <a:t>Progressing</a:t>
                      </a:r>
                      <a:endParaRPr sz="1500">
                        <a:latin typeface="Calibri"/>
                        <a:ea typeface="Calibri"/>
                        <a:cs typeface="Calibri"/>
                        <a:sym typeface="Calibri"/>
                      </a:endParaRPr>
                    </a:p>
                  </a:txBody>
                  <a:tcPr marL="91425" marR="91425" marT="91425" marB="91425" anchor="ctr"/>
                </a:tc>
                <a:tc>
                  <a:txBody>
                    <a:bodyPr/>
                    <a:lstStyle/>
                    <a:p>
                      <a:pPr marL="0" lvl="0" indent="0" rtl="0">
                        <a:spcBef>
                          <a:spcPts val="0"/>
                        </a:spcBef>
                        <a:spcAft>
                          <a:spcPts val="0"/>
                        </a:spcAft>
                        <a:buNone/>
                      </a:pPr>
                      <a:r>
                        <a:rPr lang="en" sz="1500">
                          <a:latin typeface="Calibri"/>
                          <a:ea typeface="Calibri"/>
                          <a:cs typeface="Calibri"/>
                          <a:sym typeface="Calibri"/>
                        </a:rPr>
                        <a:t>Students are Progressing when, with support, they are approaching a level of English language skill necessary to produce, interpret, and collaborate on grade-level academic tasks in English. </a:t>
                      </a:r>
                      <a:endParaRPr sz="15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500">
                          <a:latin typeface="Calibri"/>
                          <a:ea typeface="Calibri"/>
                          <a:cs typeface="Calibri"/>
                          <a:sym typeface="Calibri"/>
                        </a:rPr>
                        <a:t>Yes</a:t>
                      </a:r>
                      <a:endParaRPr sz="1500">
                        <a:latin typeface="Calibri"/>
                        <a:ea typeface="Calibri"/>
                        <a:cs typeface="Calibri"/>
                        <a:sym typeface="Calibri"/>
                      </a:endParaRPr>
                    </a:p>
                  </a:txBody>
                  <a:tcPr marL="91425" marR="91425" marT="91425" marB="91425" anchor="ctr"/>
                </a:tc>
              </a:tr>
              <a:tr h="381000">
                <a:tc>
                  <a:txBody>
                    <a:bodyPr/>
                    <a:lstStyle/>
                    <a:p>
                      <a:pPr marL="0" lvl="0" indent="0" rtl="0">
                        <a:spcBef>
                          <a:spcPts val="0"/>
                        </a:spcBef>
                        <a:spcAft>
                          <a:spcPts val="0"/>
                        </a:spcAft>
                        <a:buNone/>
                      </a:pPr>
                      <a:r>
                        <a:rPr lang="en" sz="1500">
                          <a:latin typeface="Calibri"/>
                          <a:ea typeface="Calibri"/>
                          <a:cs typeface="Calibri"/>
                          <a:sym typeface="Calibri"/>
                        </a:rPr>
                        <a:t>Proficient</a:t>
                      </a:r>
                      <a:endParaRPr sz="1500">
                        <a:latin typeface="Calibri"/>
                        <a:ea typeface="Calibri"/>
                        <a:cs typeface="Calibri"/>
                        <a:sym typeface="Calibri"/>
                      </a:endParaRPr>
                    </a:p>
                  </a:txBody>
                  <a:tcPr marL="91425" marR="91425" marT="91425" marB="91425" anchor="ctr"/>
                </a:tc>
                <a:tc>
                  <a:txBody>
                    <a:bodyPr/>
                    <a:lstStyle/>
                    <a:p>
                      <a:pPr marL="0" lvl="0" indent="0" rtl="0">
                        <a:spcBef>
                          <a:spcPts val="0"/>
                        </a:spcBef>
                        <a:spcAft>
                          <a:spcPts val="0"/>
                        </a:spcAft>
                        <a:buNone/>
                      </a:pPr>
                      <a:r>
                        <a:rPr lang="en" sz="1500">
                          <a:latin typeface="Calibri"/>
                          <a:ea typeface="Calibri"/>
                          <a:cs typeface="Calibri"/>
                          <a:sym typeface="Calibri"/>
                        </a:rPr>
                        <a:t>Students are Proficient when they demonstrate a level of English language skill necessary to independently produce, interpret, collaborate on and succeed in grade-level academic tasks in English.</a:t>
                      </a:r>
                      <a:endParaRPr sz="15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500">
                          <a:latin typeface="Calibri"/>
                          <a:ea typeface="Calibri"/>
                          <a:cs typeface="Calibri"/>
                          <a:sym typeface="Calibri"/>
                        </a:rPr>
                        <a:t>No</a:t>
                      </a:r>
                      <a:endParaRPr sz="1500">
                        <a:latin typeface="Calibri"/>
                        <a:ea typeface="Calibri"/>
                        <a:cs typeface="Calibri"/>
                        <a:sym typeface="Calibri"/>
                      </a:endParaRPr>
                    </a:p>
                  </a:txBody>
                  <a:tcPr marL="91425" marR="91425" marT="91425" marB="91425" anchor="ctr"/>
                </a:tc>
              </a:tr>
              <a:tr h="381000">
                <a:tc>
                  <a:txBody>
                    <a:bodyPr/>
                    <a:lstStyle/>
                    <a:p>
                      <a:pPr marL="0" lvl="0" indent="0" rtl="0">
                        <a:spcBef>
                          <a:spcPts val="0"/>
                        </a:spcBef>
                        <a:spcAft>
                          <a:spcPts val="0"/>
                        </a:spcAft>
                        <a:buNone/>
                      </a:pPr>
                      <a:r>
                        <a:rPr lang="en" sz="1500">
                          <a:latin typeface="Calibri"/>
                          <a:ea typeface="Calibri"/>
                          <a:cs typeface="Calibri"/>
                          <a:sym typeface="Calibri"/>
                        </a:rPr>
                        <a:t>Proficiency Not Demonstrated</a:t>
                      </a:r>
                      <a:r>
                        <a:rPr lang="en" sz="1500"/>
                        <a:t> </a:t>
                      </a:r>
                      <a:endParaRPr sz="1500"/>
                    </a:p>
                  </a:txBody>
                  <a:tcPr marL="91425" marR="91425" marT="91425" marB="91425" anchor="ctr"/>
                </a:tc>
                <a:tc>
                  <a:txBody>
                    <a:bodyPr/>
                    <a:lstStyle/>
                    <a:p>
                      <a:pPr marL="0" lvl="0" indent="0" rtl="0">
                        <a:spcBef>
                          <a:spcPts val="0"/>
                        </a:spcBef>
                        <a:spcAft>
                          <a:spcPts val="0"/>
                        </a:spcAft>
                        <a:buNone/>
                      </a:pPr>
                      <a:r>
                        <a:rPr lang="en" sz="1500">
                          <a:latin typeface="Calibri"/>
                          <a:ea typeface="Calibri"/>
                          <a:cs typeface="Calibri"/>
                          <a:sym typeface="Calibri"/>
                        </a:rPr>
                        <a:t>Students receive a status of Proficiency Not Demonstrated when screening is stopped in Step One due to the student not participating. </a:t>
                      </a:r>
                      <a:endParaRPr sz="15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500">
                          <a:latin typeface="Calibri"/>
                          <a:ea typeface="Calibri"/>
                          <a:cs typeface="Calibri"/>
                          <a:sym typeface="Calibri"/>
                        </a:rPr>
                        <a:t>Yes</a:t>
                      </a:r>
                      <a:endParaRPr sz="1500">
                        <a:latin typeface="Calibri"/>
                        <a:ea typeface="Calibri"/>
                        <a:cs typeface="Calibri"/>
                        <a:sym typeface="Calibri"/>
                      </a:endParaRPr>
                    </a:p>
                  </a:txBody>
                  <a:tcPr marL="91425" marR="91425" marT="91425" marB="91425"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52"/>
          <p:cNvSpPr txBox="1">
            <a:spLocks noGrp="1"/>
          </p:cNvSpPr>
          <p:nvPr>
            <p:ph type="title"/>
          </p:nvPr>
        </p:nvSpPr>
        <p:spPr>
          <a:xfrm>
            <a:off x="0" y="0"/>
            <a:ext cx="9144000" cy="971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2800"/>
              <a:t>LEAP 2025 Release</a:t>
            </a:r>
            <a:endParaRPr sz="2800"/>
          </a:p>
        </p:txBody>
      </p:sp>
      <p:sp>
        <p:nvSpPr>
          <p:cNvPr id="700" name="Google Shape;700;p152"/>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
              <a:t>8</a:t>
            </a:fld>
            <a:endParaRPr/>
          </a:p>
        </p:txBody>
      </p:sp>
      <p:sp>
        <p:nvSpPr>
          <p:cNvPr id="701" name="Google Shape;701;p152"/>
          <p:cNvSpPr txBox="1"/>
          <p:nvPr/>
        </p:nvSpPr>
        <p:spPr>
          <a:xfrm>
            <a:off x="130000" y="955219"/>
            <a:ext cx="8922000" cy="3373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dirty="0">
                <a:latin typeface="Calibri"/>
                <a:ea typeface="Calibri"/>
                <a:cs typeface="Calibri"/>
                <a:sym typeface="Calibri"/>
              </a:rPr>
              <a:t>By 2025, the average “A” school in Louisiana is one in which students are fully mastering key concept and skills. </a:t>
            </a:r>
            <a:endParaRPr sz="1800" dirty="0">
              <a:latin typeface="Calibri"/>
              <a:ea typeface="Calibri"/>
              <a:cs typeface="Calibri"/>
              <a:sym typeface="Calibri"/>
            </a:endParaRPr>
          </a:p>
          <a:p>
            <a:pPr marL="0" lvl="0" indent="0" rtl="0">
              <a:spcBef>
                <a:spcPts val="0"/>
              </a:spcBef>
              <a:spcAft>
                <a:spcPts val="0"/>
              </a:spcAft>
              <a:buNone/>
            </a:pPr>
            <a:endParaRPr sz="1000" dirty="0">
              <a:latin typeface="Calibri"/>
              <a:ea typeface="Calibri"/>
              <a:cs typeface="Calibri"/>
              <a:sym typeface="Calibri"/>
            </a:endParaRPr>
          </a:p>
          <a:p>
            <a:pPr marL="0" lvl="0" indent="0" rtl="0">
              <a:spcBef>
                <a:spcPts val="0"/>
              </a:spcBef>
              <a:spcAft>
                <a:spcPts val="0"/>
              </a:spcAft>
              <a:buNone/>
            </a:pPr>
            <a:r>
              <a:rPr lang="en" sz="1800" dirty="0">
                <a:latin typeface="Calibri"/>
                <a:ea typeface="Calibri"/>
                <a:cs typeface="Calibri"/>
                <a:sym typeface="Calibri"/>
              </a:rPr>
              <a:t>Today’s release is the first in a series of reports over the course of the next several months that use results from the grade 3-12 LEAP 2025 assessment to provide educators and families with information on student’s progress towards these goals:</a:t>
            </a:r>
            <a:endParaRPr sz="1800" dirty="0">
              <a:latin typeface="Calibri"/>
              <a:ea typeface="Calibri"/>
              <a:cs typeface="Calibri"/>
              <a:sym typeface="Calibri"/>
            </a:endParaRPr>
          </a:p>
          <a:p>
            <a:pPr marL="0" lvl="0" indent="0" rtl="0">
              <a:spcBef>
                <a:spcPts val="0"/>
              </a:spcBef>
              <a:spcAft>
                <a:spcPts val="0"/>
              </a:spcAft>
              <a:buNone/>
            </a:pPr>
            <a:endParaRPr sz="1800" dirty="0">
              <a:latin typeface="Calibri"/>
              <a:ea typeface="Calibri"/>
              <a:cs typeface="Calibri"/>
              <a:sym typeface="Calibri"/>
            </a:endParaRPr>
          </a:p>
          <a:p>
            <a:pPr marL="457200" lvl="0" indent="-342900" rtl="0">
              <a:spcBef>
                <a:spcPts val="0"/>
              </a:spcBef>
              <a:spcAft>
                <a:spcPts val="0"/>
              </a:spcAft>
              <a:buSzPts val="1800"/>
              <a:buFont typeface="Calibri"/>
              <a:buAutoNum type="arabicPeriod"/>
            </a:pPr>
            <a:r>
              <a:rPr lang="en" sz="1800" dirty="0">
                <a:latin typeface="Calibri"/>
                <a:ea typeface="Calibri"/>
                <a:cs typeface="Calibri"/>
                <a:sym typeface="Calibri"/>
              </a:rPr>
              <a:t>Subject-area proficiency rates of students, schools, and school systems (today)</a:t>
            </a:r>
            <a:endParaRPr sz="1800" dirty="0">
              <a:latin typeface="Calibri"/>
              <a:ea typeface="Calibri"/>
              <a:cs typeface="Calibri"/>
              <a:sym typeface="Calibri"/>
            </a:endParaRPr>
          </a:p>
          <a:p>
            <a:pPr marL="0" lvl="0" indent="0" rtl="0">
              <a:spcBef>
                <a:spcPts val="0"/>
              </a:spcBef>
              <a:spcAft>
                <a:spcPts val="0"/>
              </a:spcAft>
              <a:buNone/>
            </a:pPr>
            <a:endParaRPr sz="1800" dirty="0">
              <a:latin typeface="Calibri"/>
              <a:ea typeface="Calibri"/>
              <a:cs typeface="Calibri"/>
              <a:sym typeface="Calibri"/>
            </a:endParaRPr>
          </a:p>
          <a:p>
            <a:pPr marL="114300" lvl="0" rtl="0">
              <a:spcBef>
                <a:spcPts val="0"/>
              </a:spcBef>
              <a:spcAft>
                <a:spcPts val="0"/>
              </a:spcAft>
              <a:buSzPts val="1800"/>
            </a:pPr>
            <a:r>
              <a:rPr lang="en" sz="1800" dirty="0" smtClean="0">
                <a:latin typeface="Calibri"/>
                <a:ea typeface="Calibri"/>
                <a:cs typeface="Calibri"/>
                <a:sym typeface="Calibri"/>
              </a:rPr>
              <a:t>2. Annual </a:t>
            </a:r>
            <a:r>
              <a:rPr lang="en" sz="1800" dirty="0">
                <a:latin typeface="Calibri"/>
                <a:ea typeface="Calibri"/>
                <a:cs typeface="Calibri"/>
                <a:sym typeface="Calibri"/>
              </a:rPr>
              <a:t>rates of progress from one year to the next for students, schools, and school systems (August)</a:t>
            </a:r>
            <a:endParaRPr sz="1800" dirty="0">
              <a:latin typeface="Calibri"/>
              <a:ea typeface="Calibri"/>
              <a:cs typeface="Calibri"/>
              <a:sym typeface="Calibri"/>
            </a:endParaRPr>
          </a:p>
          <a:p>
            <a:pPr marL="0" lvl="0" indent="0" rtl="0">
              <a:spcBef>
                <a:spcPts val="0"/>
              </a:spcBef>
              <a:spcAft>
                <a:spcPts val="0"/>
              </a:spcAft>
              <a:buNone/>
            </a:pPr>
            <a:endParaRPr sz="1800" dirty="0">
              <a:latin typeface="Calibri"/>
              <a:ea typeface="Calibri"/>
              <a:cs typeface="Calibri"/>
              <a:sym typeface="Calibri"/>
            </a:endParaRPr>
          </a:p>
          <a:p>
            <a:pPr marL="114300" lvl="0" rtl="0">
              <a:spcBef>
                <a:spcPts val="0"/>
              </a:spcBef>
              <a:spcAft>
                <a:spcPts val="0"/>
              </a:spcAft>
              <a:buSzPts val="1800"/>
            </a:pPr>
            <a:r>
              <a:rPr lang="en" sz="1800" dirty="0" smtClean="0">
                <a:latin typeface="Calibri"/>
                <a:ea typeface="Calibri"/>
                <a:cs typeface="Calibri"/>
                <a:sym typeface="Calibri"/>
              </a:rPr>
              <a:t>3. School </a:t>
            </a:r>
            <a:r>
              <a:rPr lang="en" sz="1800" dirty="0">
                <a:latin typeface="Calibri"/>
                <a:ea typeface="Calibri"/>
                <a:cs typeface="Calibri"/>
                <a:sym typeface="Calibri"/>
              </a:rPr>
              <a:t>performance scores that combine proficiency rates and progress rates, reported in School Finder (fall)</a:t>
            </a:r>
            <a:endParaRPr sz="1800" dirty="0">
              <a:latin typeface="Calibri"/>
              <a:ea typeface="Calibri"/>
              <a:cs typeface="Calibri"/>
              <a:sym typeface="Calibri"/>
            </a:endParaRPr>
          </a:p>
          <a:p>
            <a:pPr marL="0" lvl="0" indent="0" rtl="0">
              <a:spcBef>
                <a:spcPts val="0"/>
              </a:spcBef>
              <a:spcAft>
                <a:spcPts val="0"/>
              </a:spcAft>
              <a:buNone/>
            </a:pPr>
            <a:endParaRPr sz="1800" dirty="0">
              <a:latin typeface="Calibri"/>
              <a:ea typeface="Calibri"/>
              <a:cs typeface="Calibri"/>
              <a:sym typeface="Calibri"/>
            </a:endParaRPr>
          </a:p>
          <a:p>
            <a:pPr marL="0" lvl="0" indent="0" rtl="0">
              <a:spcBef>
                <a:spcPts val="0"/>
              </a:spcBef>
              <a:spcAft>
                <a:spcPts val="0"/>
              </a:spcAft>
              <a:buNone/>
            </a:pPr>
            <a:endParaRPr sz="1800" dirty="0">
              <a:latin typeface="Calibri"/>
              <a:ea typeface="Calibri"/>
              <a:cs typeface="Calibri"/>
              <a:sym typeface="Calibri"/>
            </a:endParaRPr>
          </a:p>
          <a:p>
            <a:pPr marL="0" lvl="0" indent="0" rtl="0">
              <a:spcBef>
                <a:spcPts val="0"/>
              </a:spcBef>
              <a:spcAft>
                <a:spcPts val="0"/>
              </a:spcAft>
              <a:buNone/>
            </a:pPr>
            <a:endParaRPr sz="1800" dirty="0">
              <a:latin typeface="Calibri"/>
              <a:ea typeface="Calibri"/>
              <a:cs typeface="Calibri"/>
              <a:sym typeface="Calibri"/>
            </a:endParaRPr>
          </a:p>
          <a:p>
            <a:pPr marL="0" lvl="0" indent="0" rtl="0">
              <a:spcBef>
                <a:spcPts val="0"/>
              </a:spcBef>
              <a:spcAft>
                <a:spcPts val="0"/>
              </a:spcAft>
              <a:buNone/>
            </a:pPr>
            <a:endParaRPr sz="1800" dirty="0">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237"/>
          <p:cNvSpPr txBox="1">
            <a:spLocks noGrp="1"/>
          </p:cNvSpPr>
          <p:nvPr>
            <p:ph type="title"/>
          </p:nvPr>
        </p:nvSpPr>
        <p:spPr>
          <a:xfrm>
            <a:off x="4" y="55900"/>
            <a:ext cx="9144000" cy="10476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a:solidFill>
                  <a:srgbClr val="000000"/>
                </a:solidFill>
              </a:rPr>
              <a:t>Classifying a Student as an EL</a:t>
            </a:r>
            <a:endParaRPr sz="2800">
              <a:solidFill>
                <a:srgbClr val="000000"/>
              </a:solidFill>
            </a:endParaRPr>
          </a:p>
        </p:txBody>
      </p:sp>
      <p:sp>
        <p:nvSpPr>
          <p:cNvPr id="1288" name="Google Shape;1288;p237"/>
          <p:cNvSpPr txBox="1">
            <a:spLocks noGrp="1"/>
          </p:cNvSpPr>
          <p:nvPr>
            <p:ph type="body" idx="1"/>
          </p:nvPr>
        </p:nvSpPr>
        <p:spPr>
          <a:xfrm>
            <a:off x="152400" y="1143000"/>
            <a:ext cx="45858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600">
                <a:solidFill>
                  <a:srgbClr val="000000"/>
                </a:solidFill>
              </a:rPr>
              <a:t>A student who does not score proficient on the ELPS should be classified as an English learner (EL). </a:t>
            </a:r>
            <a:endParaRPr sz="1600">
              <a:solidFill>
                <a:srgbClr val="000000"/>
              </a:solidFill>
            </a:endParaRPr>
          </a:p>
          <a:p>
            <a:pPr marL="457200" lvl="0" indent="-330200" rtl="0">
              <a:lnSpc>
                <a:spcPct val="115000"/>
              </a:lnSpc>
              <a:spcBef>
                <a:spcPts val="0"/>
              </a:spcBef>
              <a:spcAft>
                <a:spcPts val="0"/>
              </a:spcAft>
              <a:buClr>
                <a:srgbClr val="000000"/>
              </a:buClr>
              <a:buSzPts val="1600"/>
              <a:buChar char="•"/>
            </a:pPr>
            <a:r>
              <a:rPr lang="en" sz="1600">
                <a:solidFill>
                  <a:srgbClr val="000000"/>
                </a:solidFill>
              </a:rPr>
              <a:t>Make sure that the EL classification  is updated in the School Information System for the student.</a:t>
            </a:r>
            <a:endParaRPr sz="1600">
              <a:solidFill>
                <a:srgbClr val="000000"/>
              </a:solidFill>
            </a:endParaRPr>
          </a:p>
          <a:p>
            <a:pPr marL="457200" lvl="0" indent="-330200" rtl="0">
              <a:lnSpc>
                <a:spcPct val="115000"/>
              </a:lnSpc>
              <a:spcBef>
                <a:spcPts val="0"/>
              </a:spcBef>
              <a:spcAft>
                <a:spcPts val="0"/>
              </a:spcAft>
              <a:buClr>
                <a:srgbClr val="000000"/>
              </a:buClr>
              <a:buSzPts val="1600"/>
              <a:buChar char="•"/>
            </a:pPr>
            <a:r>
              <a:rPr lang="en" sz="1600">
                <a:solidFill>
                  <a:srgbClr val="000000"/>
                </a:solidFill>
              </a:rPr>
              <a:t>Within 30 days of a student registering, the school must assess and inform the student’s parent/guardian(s) of the student’s EL eligibility, as described in Every Student Succeeds Act (ESSA). An sample EL Parent Notification letter is available in the </a:t>
            </a:r>
            <a:r>
              <a:rPr lang="en" sz="1600" u="sng">
                <a:solidFill>
                  <a:schemeClr val="hlink"/>
                </a:solidFill>
                <a:hlinkClick r:id="rId3"/>
              </a:rPr>
              <a:t>English Learners Library</a:t>
            </a:r>
            <a:r>
              <a:rPr lang="en" sz="1600">
                <a:solidFill>
                  <a:srgbClr val="000000"/>
                </a:solidFill>
              </a:rPr>
              <a:t>. </a:t>
            </a:r>
            <a:endParaRPr sz="1600">
              <a:solidFill>
                <a:srgbClr val="000000"/>
              </a:solidFill>
            </a:endParaRPr>
          </a:p>
          <a:p>
            <a:pPr marL="0" lvl="0" indent="0" rtl="0">
              <a:lnSpc>
                <a:spcPct val="115000"/>
              </a:lnSpc>
              <a:spcBef>
                <a:spcPts val="0"/>
              </a:spcBef>
              <a:spcAft>
                <a:spcPts val="0"/>
              </a:spcAft>
              <a:buNone/>
            </a:pPr>
            <a:endParaRPr sz="1800"/>
          </a:p>
        </p:txBody>
      </p:sp>
      <p:pic>
        <p:nvPicPr>
          <p:cNvPr id="1289" name="Google Shape;1289;p237"/>
          <p:cNvPicPr preferRelativeResize="0"/>
          <p:nvPr/>
        </p:nvPicPr>
        <p:blipFill>
          <a:blip r:embed="rId4">
            <a:alphaModFix/>
          </a:blip>
          <a:stretch>
            <a:fillRect/>
          </a:stretch>
        </p:blipFill>
        <p:spPr>
          <a:xfrm>
            <a:off x="5158225" y="1171100"/>
            <a:ext cx="3034150" cy="363910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238"/>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Supporting the EL student</a:t>
            </a:r>
            <a:endParaRPr sz="2800"/>
          </a:p>
        </p:txBody>
      </p:sp>
      <p:sp>
        <p:nvSpPr>
          <p:cNvPr id="1296" name="Google Shape;1296;p238"/>
          <p:cNvSpPr txBox="1">
            <a:spLocks noGrp="1"/>
          </p:cNvSpPr>
          <p:nvPr>
            <p:ph type="body" idx="1"/>
          </p:nvPr>
        </p:nvSpPr>
        <p:spPr>
          <a:xfrm>
            <a:off x="256650" y="1143000"/>
            <a:ext cx="86394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solidFill>
                  <a:srgbClr val="000000"/>
                </a:solidFill>
              </a:rPr>
              <a:t>The EL student should receive supplementary support services to continue developing English language proficiency. The </a:t>
            </a:r>
            <a:r>
              <a:rPr lang="en" sz="1800" u="sng">
                <a:solidFill>
                  <a:schemeClr val="hlink"/>
                </a:solidFill>
                <a:hlinkClick r:id="rId3"/>
              </a:rPr>
              <a:t>LA Connectors for ELs</a:t>
            </a:r>
            <a:r>
              <a:rPr lang="en" sz="1800">
                <a:solidFill>
                  <a:srgbClr val="000000"/>
                </a:solidFill>
              </a:rPr>
              <a:t> can be used to provide guidance to content teachers when determining what an EL is able to do based on a student’s proficiency level in each domain </a:t>
            </a:r>
            <a:endParaRPr sz="1800">
              <a:solidFill>
                <a:srgbClr val="000000"/>
              </a:solidFill>
            </a:endParaRPr>
          </a:p>
          <a:p>
            <a:pPr marL="0" lvl="0" indent="0" rtl="0">
              <a:lnSpc>
                <a:spcPct val="115000"/>
              </a:lnSpc>
              <a:spcBef>
                <a:spcPts val="0"/>
              </a:spcBef>
              <a:spcAft>
                <a:spcPts val="0"/>
              </a:spcAft>
              <a:buNone/>
            </a:pPr>
            <a:endParaRPr sz="1800">
              <a:solidFill>
                <a:srgbClr val="000000"/>
              </a:solidFill>
            </a:endParaRPr>
          </a:p>
          <a:p>
            <a:pPr marL="0" lvl="0" indent="0" rtl="0">
              <a:lnSpc>
                <a:spcPct val="115000"/>
              </a:lnSpc>
              <a:spcBef>
                <a:spcPts val="0"/>
              </a:spcBef>
              <a:spcAft>
                <a:spcPts val="0"/>
              </a:spcAft>
              <a:buNone/>
            </a:pPr>
            <a:r>
              <a:rPr lang="en" sz="1800">
                <a:solidFill>
                  <a:srgbClr val="000000"/>
                </a:solidFill>
              </a:rPr>
              <a:t>An </a:t>
            </a:r>
            <a:r>
              <a:rPr lang="en" sz="1800" u="sng">
                <a:solidFill>
                  <a:schemeClr val="hlink"/>
                </a:solidFill>
                <a:hlinkClick r:id="rId4"/>
              </a:rPr>
              <a:t>English Learner Accommodations Form</a:t>
            </a:r>
            <a:r>
              <a:rPr lang="en" sz="1800">
                <a:solidFill>
                  <a:srgbClr val="000000"/>
                </a:solidFill>
              </a:rPr>
              <a:t> should be developed to assist the student in acquiring the English Language. </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These accommodations should be used in class and on statewide assessments. </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Students will not be able to use EL accommodations on the English Language Proficiency Test (ELPT).</a:t>
            </a:r>
            <a:endParaRPr sz="1800">
              <a:solidFill>
                <a:srgbClr val="000000"/>
              </a:solidFill>
            </a:endParaRPr>
          </a:p>
          <a:p>
            <a:pPr marL="0" lvl="0" indent="0" rtl="0">
              <a:lnSpc>
                <a:spcPct val="115000"/>
              </a:lnSpc>
              <a:spcBef>
                <a:spcPts val="0"/>
              </a:spcBef>
              <a:spcAft>
                <a:spcPts val="0"/>
              </a:spcAft>
              <a:buNone/>
            </a:pPr>
            <a:endParaRPr sz="1800">
              <a:solidFill>
                <a:srgbClr val="000000"/>
              </a:solidFill>
            </a:endParaRPr>
          </a:p>
          <a:p>
            <a:pPr marL="0" lvl="0" indent="0" rtl="0">
              <a:lnSpc>
                <a:spcPct val="115000"/>
              </a:lnSpc>
              <a:spcBef>
                <a:spcPts val="0"/>
              </a:spcBef>
              <a:spcAft>
                <a:spcPts val="0"/>
              </a:spcAft>
              <a:buNone/>
            </a:pPr>
            <a:endParaRPr sz="1800">
              <a:solidFill>
                <a:srgbClr val="00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239"/>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Additional Resources</a:t>
            </a:r>
            <a:endParaRPr sz="2800"/>
          </a:p>
        </p:txBody>
      </p:sp>
      <p:sp>
        <p:nvSpPr>
          <p:cNvPr id="1303" name="Google Shape;1303;p239"/>
          <p:cNvSpPr txBox="1">
            <a:spLocks noGrp="1"/>
          </p:cNvSpPr>
          <p:nvPr>
            <p:ph type="body" idx="1"/>
          </p:nvPr>
        </p:nvSpPr>
        <p:spPr>
          <a:xfrm>
            <a:off x="43050" y="921475"/>
            <a:ext cx="90666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500" u="sng">
                <a:solidFill>
                  <a:schemeClr val="hlink"/>
                </a:solidFill>
                <a:highlight>
                  <a:srgbClr val="FFFFFF"/>
                </a:highlight>
                <a:hlinkClick r:id="rId3"/>
              </a:rPr>
              <a:t>ELPS Test Administrator Overview and Training Webinar</a:t>
            </a:r>
            <a:r>
              <a:rPr lang="en" sz="1500">
                <a:solidFill>
                  <a:srgbClr val="333333"/>
                </a:solidFill>
                <a:highlight>
                  <a:srgbClr val="FFFFFF"/>
                </a:highlight>
              </a:rPr>
              <a:t>: provides an overview of the test design and administration procedures</a:t>
            </a:r>
            <a:endParaRPr sz="1500">
              <a:solidFill>
                <a:srgbClr val="333333"/>
              </a:solidFill>
              <a:highlight>
                <a:srgbClr val="FFFFFF"/>
              </a:highlight>
            </a:endParaRPr>
          </a:p>
          <a:p>
            <a:pPr marL="0" lvl="0" indent="0">
              <a:spcBef>
                <a:spcPts val="750"/>
              </a:spcBef>
              <a:spcAft>
                <a:spcPts val="0"/>
              </a:spcAft>
              <a:buNone/>
            </a:pPr>
            <a:r>
              <a:rPr lang="en" sz="1500" u="sng">
                <a:solidFill>
                  <a:schemeClr val="hlink"/>
                </a:solidFill>
                <a:highlight>
                  <a:srgbClr val="FFFFFF"/>
                </a:highlight>
                <a:hlinkClick r:id="rId4"/>
              </a:rPr>
              <a:t>ELPS Administration Modules</a:t>
            </a:r>
            <a:r>
              <a:rPr lang="en" sz="1500">
                <a:solidFill>
                  <a:srgbClr val="333333"/>
                </a:solidFill>
                <a:highlight>
                  <a:srgbClr val="FFFFFF"/>
                </a:highlight>
              </a:rPr>
              <a:t>: provide detailed directions for key administration procedures</a:t>
            </a:r>
            <a:endParaRPr sz="1500">
              <a:solidFill>
                <a:srgbClr val="333333"/>
              </a:solidFill>
              <a:highlight>
                <a:srgbClr val="FFFFFF"/>
              </a:highlight>
            </a:endParaRPr>
          </a:p>
          <a:p>
            <a:pPr marL="0" lvl="0" indent="0">
              <a:spcBef>
                <a:spcPts val="750"/>
              </a:spcBef>
              <a:spcAft>
                <a:spcPts val="0"/>
              </a:spcAft>
              <a:buNone/>
            </a:pPr>
            <a:r>
              <a:rPr lang="en" sz="1500" u="sng">
                <a:solidFill>
                  <a:schemeClr val="hlink"/>
                </a:solidFill>
                <a:highlight>
                  <a:srgbClr val="FFFFFF"/>
                </a:highlight>
                <a:hlinkClick r:id="rId5"/>
              </a:rPr>
              <a:t>ELPS Summit Presentation</a:t>
            </a:r>
            <a:r>
              <a:rPr lang="en" sz="1500">
                <a:solidFill>
                  <a:srgbClr val="333333"/>
                </a:solidFill>
                <a:highlight>
                  <a:srgbClr val="FFFFFF"/>
                </a:highlight>
              </a:rPr>
              <a:t>: provides an overview of the EL screener administration</a:t>
            </a:r>
            <a:endParaRPr sz="1500">
              <a:solidFill>
                <a:srgbClr val="333333"/>
              </a:solidFill>
              <a:highlight>
                <a:srgbClr val="FFFFFF"/>
              </a:highlight>
            </a:endParaRPr>
          </a:p>
          <a:p>
            <a:pPr marL="0" lvl="0" indent="0" rtl="0">
              <a:spcBef>
                <a:spcPts val="750"/>
              </a:spcBef>
              <a:spcAft>
                <a:spcPts val="0"/>
              </a:spcAft>
              <a:buNone/>
            </a:pPr>
            <a:r>
              <a:rPr lang="en" sz="1500" u="sng">
                <a:solidFill>
                  <a:schemeClr val="hlink"/>
                </a:solidFill>
                <a:hlinkClick r:id="rId6"/>
              </a:rPr>
              <a:t>ELPS Guidance</a:t>
            </a:r>
            <a:r>
              <a:rPr lang="en" sz="1500"/>
              <a:t>: provides an overview of the EL screener</a:t>
            </a:r>
            <a:endParaRPr sz="1500"/>
          </a:p>
          <a:p>
            <a:pPr marL="0" lvl="0" indent="0" rtl="0">
              <a:spcBef>
                <a:spcPts val="750"/>
              </a:spcBef>
              <a:spcAft>
                <a:spcPts val="0"/>
              </a:spcAft>
              <a:buNone/>
            </a:pPr>
            <a:r>
              <a:rPr lang="en" sz="1500" u="sng">
                <a:solidFill>
                  <a:schemeClr val="hlink"/>
                </a:solidFill>
                <a:hlinkClick r:id="rId7"/>
              </a:rPr>
              <a:t>LA EL Portal</a:t>
            </a:r>
            <a:r>
              <a:rPr lang="en" sz="1500"/>
              <a:t>: how to access all EL assessments (including ELPS), reports and manuals</a:t>
            </a:r>
            <a:endParaRPr sz="1500"/>
          </a:p>
          <a:p>
            <a:pPr marL="0" lvl="0" indent="0" rtl="0">
              <a:spcBef>
                <a:spcPts val="750"/>
              </a:spcBef>
              <a:spcAft>
                <a:spcPts val="0"/>
              </a:spcAft>
              <a:buNone/>
            </a:pPr>
            <a:r>
              <a:rPr lang="en" sz="1500" u="sng">
                <a:solidFill>
                  <a:schemeClr val="hlink"/>
                </a:solidFill>
                <a:hlinkClick r:id="rId8"/>
              </a:rPr>
              <a:t>LDOE English Learner Library</a:t>
            </a:r>
            <a:r>
              <a:rPr lang="en" sz="1500"/>
              <a:t>: link to the LDOE’s English Learner web page to access materials and forms to support ELs</a:t>
            </a:r>
            <a:endParaRPr sz="1500"/>
          </a:p>
          <a:p>
            <a:pPr marL="0" lvl="0" indent="0" rtl="0">
              <a:spcBef>
                <a:spcPts val="750"/>
              </a:spcBef>
              <a:spcAft>
                <a:spcPts val="0"/>
              </a:spcAft>
              <a:buNone/>
            </a:pPr>
            <a:r>
              <a:rPr lang="en" sz="1500" u="sng">
                <a:solidFill>
                  <a:schemeClr val="hlink"/>
                </a:solidFill>
                <a:hlinkClick r:id="rId9"/>
              </a:rPr>
              <a:t>English Learner Guidebook</a:t>
            </a:r>
            <a:r>
              <a:rPr lang="en" sz="1500"/>
              <a:t>: provides guidance to school systems and school-site leaders in implementing high-quality instruction for ELs </a:t>
            </a:r>
            <a:endParaRPr sz="1500"/>
          </a:p>
          <a:p>
            <a:pPr marL="0" lvl="0" indent="0" rtl="0">
              <a:spcBef>
                <a:spcPts val="750"/>
              </a:spcBef>
              <a:spcAft>
                <a:spcPts val="0"/>
              </a:spcAft>
              <a:buNone/>
            </a:pPr>
            <a:r>
              <a:rPr lang="en" sz="1500" u="sng">
                <a:solidFill>
                  <a:schemeClr val="hlink"/>
                </a:solidFill>
                <a:hlinkClick r:id="rId10"/>
              </a:rPr>
              <a:t>LA Connectors for ELs</a:t>
            </a:r>
            <a:r>
              <a:rPr lang="en" sz="1500"/>
              <a:t>: a list of the English Learner Connectors for use collaboratively with EL and content teachers </a:t>
            </a:r>
            <a:endParaRPr sz="1500"/>
          </a:p>
          <a:p>
            <a:pPr marL="0" lvl="0" indent="0" rtl="0">
              <a:spcBef>
                <a:spcPts val="750"/>
              </a:spcBef>
              <a:spcAft>
                <a:spcPts val="0"/>
              </a:spcAft>
              <a:buNone/>
            </a:pPr>
            <a:r>
              <a:rPr lang="en" sz="1500" u="sng">
                <a:solidFill>
                  <a:schemeClr val="hlink"/>
                </a:solidFill>
                <a:hlinkClick r:id="rId11"/>
              </a:rPr>
              <a:t>EL Accommodation Form</a:t>
            </a:r>
            <a:r>
              <a:rPr lang="en" sz="1500"/>
              <a:t>: the form used to document an EL’s classroom and assessment accommodations. Also available in </a:t>
            </a:r>
            <a:r>
              <a:rPr lang="en" sz="1500" u="sng">
                <a:solidFill>
                  <a:schemeClr val="hlink"/>
                </a:solidFill>
                <a:hlinkClick r:id="rId12"/>
              </a:rPr>
              <a:t>Arabic</a:t>
            </a:r>
            <a:r>
              <a:rPr lang="en" sz="1500"/>
              <a:t>, </a:t>
            </a:r>
            <a:r>
              <a:rPr lang="en" sz="1500" u="sng">
                <a:solidFill>
                  <a:schemeClr val="hlink"/>
                </a:solidFill>
                <a:hlinkClick r:id="rId13"/>
              </a:rPr>
              <a:t>Spanish</a:t>
            </a:r>
            <a:r>
              <a:rPr lang="en" sz="1500"/>
              <a:t>, and </a:t>
            </a:r>
            <a:r>
              <a:rPr lang="en" sz="1500" u="sng">
                <a:solidFill>
                  <a:schemeClr val="hlink"/>
                </a:solidFill>
                <a:hlinkClick r:id="rId14"/>
              </a:rPr>
              <a:t>Vietnamese</a:t>
            </a:r>
            <a:r>
              <a:rPr lang="en" sz="1500"/>
              <a:t>   </a:t>
            </a:r>
            <a:r>
              <a:rPr lang="en" sz="1600"/>
              <a:t>  </a:t>
            </a:r>
            <a:endParaRPr sz="1600"/>
          </a:p>
          <a:p>
            <a:pPr marL="0" lvl="0" indent="0" rtl="0">
              <a:spcBef>
                <a:spcPts val="750"/>
              </a:spcBef>
              <a:spcAft>
                <a:spcPts val="0"/>
              </a:spcAft>
              <a:buNone/>
            </a:pPr>
            <a:endParaRPr sz="1600"/>
          </a:p>
          <a:p>
            <a:pPr marL="0" lvl="0" indent="0" rtl="0">
              <a:spcBef>
                <a:spcPts val="750"/>
              </a:spcBef>
              <a:spcAft>
                <a:spcPts val="0"/>
              </a:spcAft>
              <a:buNone/>
            </a:pPr>
            <a:endParaRPr sz="16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p240"/>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Technical Assistance Protocol</a:t>
            </a:r>
            <a:endParaRPr/>
          </a:p>
        </p:txBody>
      </p:sp>
      <p:sp>
        <p:nvSpPr>
          <p:cNvPr id="1309" name="Google Shape;1309;p240"/>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If technical problems occur during testing, school and district staff should follow the </a:t>
            </a:r>
            <a:r>
              <a:rPr lang="en" sz="1800" b="0" i="0" u="sng" strike="noStrike" cap="none">
                <a:solidFill>
                  <a:schemeClr val="hlink"/>
                </a:solidFill>
                <a:latin typeface="Calibri"/>
                <a:ea typeface="Calibri"/>
                <a:cs typeface="Calibri"/>
                <a:sym typeface="Calibri"/>
                <a:hlinkClick r:id="rId3"/>
              </a:rPr>
              <a:t>ELPT Technical </a:t>
            </a:r>
            <a:r>
              <a:rPr lang="en" sz="1800" u="sng">
                <a:solidFill>
                  <a:schemeClr val="hlink"/>
                </a:solidFill>
                <a:hlinkClick r:id="rId3"/>
              </a:rPr>
              <a:t>A</a:t>
            </a:r>
            <a:r>
              <a:rPr lang="en" sz="1800" b="0" i="0" u="sng" strike="noStrike" cap="none">
                <a:solidFill>
                  <a:schemeClr val="hlink"/>
                </a:solidFill>
                <a:latin typeface="Calibri"/>
                <a:ea typeface="Calibri"/>
                <a:cs typeface="Calibri"/>
                <a:sym typeface="Calibri"/>
                <a:hlinkClick r:id="rId3"/>
              </a:rPr>
              <a:t>ssistance </a:t>
            </a:r>
            <a:r>
              <a:rPr lang="en" sz="1800" u="sng">
                <a:solidFill>
                  <a:schemeClr val="hlink"/>
                </a:solidFill>
                <a:hlinkClick r:id="rId3"/>
              </a:rPr>
              <a:t>P</a:t>
            </a:r>
            <a:r>
              <a:rPr lang="en" sz="1800" b="0" i="0" u="sng" strike="noStrike" cap="none">
                <a:solidFill>
                  <a:schemeClr val="hlink"/>
                </a:solidFill>
                <a:latin typeface="Calibri"/>
                <a:ea typeface="Calibri"/>
                <a:cs typeface="Calibri"/>
                <a:sym typeface="Calibri"/>
                <a:hlinkClick r:id="rId3"/>
              </a:rPr>
              <a:t>rotocol</a:t>
            </a:r>
            <a:r>
              <a:rPr lang="en" sz="1800" b="0" i="0" u="none" strike="noStrike" cap="none">
                <a:solidFill>
                  <a:schemeClr val="dk1"/>
                </a:solidFill>
                <a:latin typeface="Calibri"/>
                <a:ea typeface="Calibri"/>
                <a:cs typeface="Calibri"/>
                <a:sym typeface="Calibri"/>
              </a:rPr>
              <a:t> presented below. Technical problems include, but are not limited to, problems connecting to INSIGHT, the inability to load test items, or missing buttons.</a:t>
            </a:r>
            <a:endParaRPr/>
          </a:p>
          <a:p>
            <a:pPr marL="230187" marR="0" lvl="0" indent="569911"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310" name="Google Shape;1310;p240"/>
          <p:cNvSpPr txBox="1"/>
          <p:nvPr/>
        </p:nvSpPr>
        <p:spPr>
          <a:xfrm>
            <a:off x="0" y="3546525"/>
            <a:ext cx="4027800" cy="1360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AIR Contact Info</a:t>
            </a:r>
            <a:endParaRPr>
              <a:solidFill>
                <a:schemeClr val="dk1"/>
              </a:solidFill>
            </a:endParaRPr>
          </a:p>
          <a:p>
            <a:pPr marL="0" lvl="0" indent="0" rtl="0">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7:00 AM – 7:00 PM</a:t>
            </a:r>
            <a:endParaRPr>
              <a:solidFill>
                <a:schemeClr val="dk1"/>
              </a:solidFill>
            </a:endParaRPr>
          </a:p>
          <a:p>
            <a:pPr marL="0" lvl="0" indent="0" rtl="0">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1-866-758-0231  </a:t>
            </a:r>
            <a:endParaRPr>
              <a:solidFill>
                <a:schemeClr val="dk1"/>
              </a:solidFill>
            </a:endParaRPr>
          </a:p>
          <a:p>
            <a:pPr marL="0" lvl="0" indent="0" rtl="0">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laelpthelpdesk@air.org  </a:t>
            </a:r>
            <a:endParaRPr>
              <a:solidFill>
                <a:schemeClr val="dk1"/>
              </a:solidFill>
            </a:endParaRPr>
          </a:p>
          <a:p>
            <a:pPr marL="0" lvl="0" indent="0" rtl="0">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Chat:</a:t>
            </a:r>
            <a:r>
              <a:rPr lang="en" sz="1800" u="sng">
                <a:solidFill>
                  <a:srgbClr val="3D9BBA"/>
                </a:solidFill>
                <a:latin typeface="Calibri"/>
                <a:ea typeface="Calibri"/>
                <a:cs typeface="Calibri"/>
                <a:sym typeface="Calibri"/>
                <a:hlinkClick r:id="rId4"/>
              </a:rPr>
              <a:t> http://la.portal.airast.org/chat/</a:t>
            </a:r>
            <a:endParaRPr>
              <a:solidFill>
                <a:schemeClr val="dk1"/>
              </a:solidFill>
            </a:endParaRPr>
          </a:p>
          <a:p>
            <a:pPr marL="0" marR="0" lvl="0" indent="0" algn="ctr" rtl="0">
              <a:lnSpc>
                <a:spcPct val="115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11" name="Google Shape;1311;p240"/>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a:p>
        </p:txBody>
      </p:sp>
      <p:pic>
        <p:nvPicPr>
          <p:cNvPr id="1312" name="Google Shape;1312;p240"/>
          <p:cNvPicPr preferRelativeResize="0"/>
          <p:nvPr/>
        </p:nvPicPr>
        <p:blipFill>
          <a:blip r:embed="rId5">
            <a:alphaModFix/>
          </a:blip>
          <a:stretch>
            <a:fillRect/>
          </a:stretch>
        </p:blipFill>
        <p:spPr>
          <a:xfrm>
            <a:off x="2106375" y="2176200"/>
            <a:ext cx="4622100" cy="203547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pic>
        <p:nvPicPr>
          <p:cNvPr id="1317" name="Google Shape;1317;p24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18" name="Google Shape;1318;p24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ELP</a:t>
            </a:r>
            <a:r>
              <a:rPr lang="en" sz="3200">
                <a:solidFill>
                  <a:srgbClr val="191919"/>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242"/>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ELPT 2018-2019</a:t>
            </a:r>
            <a:endParaRPr sz="2800"/>
          </a:p>
        </p:txBody>
      </p:sp>
      <p:sp>
        <p:nvSpPr>
          <p:cNvPr id="1325" name="Google Shape;1325;p242"/>
          <p:cNvSpPr txBox="1">
            <a:spLocks noGrp="1"/>
          </p:cNvSpPr>
          <p:nvPr>
            <p:ph type="body" idx="1"/>
          </p:nvPr>
        </p:nvSpPr>
        <p:spPr>
          <a:xfrm>
            <a:off x="105700" y="1047600"/>
            <a:ext cx="88410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solidFill>
                  <a:srgbClr val="000000"/>
                </a:solidFill>
              </a:rPr>
              <a:t>The 2018-2019 ELPT Testing Window is February 4 - March 15</a:t>
            </a:r>
            <a:r>
              <a:rPr lang="en" sz="1800">
                <a:solidFill>
                  <a:srgbClr val="000000"/>
                </a:solidFill>
                <a:highlight>
                  <a:schemeClr val="lt1"/>
                </a:highlight>
              </a:rPr>
              <a:t>.</a:t>
            </a:r>
            <a:endParaRPr sz="1800">
              <a:solidFill>
                <a:srgbClr val="000000"/>
              </a:solidFill>
              <a:highlight>
                <a:schemeClr val="lt1"/>
              </a:highlight>
            </a:endParaRPr>
          </a:p>
          <a:p>
            <a:pPr marL="0" lvl="0" indent="0" rtl="0">
              <a:lnSpc>
                <a:spcPct val="115000"/>
              </a:lnSpc>
              <a:spcBef>
                <a:spcPts val="0"/>
              </a:spcBef>
              <a:spcAft>
                <a:spcPts val="0"/>
              </a:spcAft>
              <a:buNone/>
            </a:pPr>
            <a:endParaRPr sz="1000">
              <a:solidFill>
                <a:srgbClr val="000000"/>
              </a:solidFill>
              <a:highlight>
                <a:schemeClr val="lt1"/>
              </a:highlight>
            </a:endParaRPr>
          </a:p>
          <a:p>
            <a:pPr marL="0" lvl="0" indent="0" rtl="0">
              <a:lnSpc>
                <a:spcPct val="115000"/>
              </a:lnSpc>
              <a:spcBef>
                <a:spcPts val="0"/>
              </a:spcBef>
              <a:spcAft>
                <a:spcPts val="0"/>
              </a:spcAft>
              <a:buNone/>
            </a:pPr>
            <a:r>
              <a:rPr lang="en" sz="1800">
                <a:solidFill>
                  <a:srgbClr val="000000"/>
                </a:solidFill>
              </a:rPr>
              <a:t>Students who are classified as EL are required to take the English Learner Proficiency Test (ELPT) each year to assess their progress in English language acquisition.</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The ELPT is administered through the same AIR platform as the ELPS.</a:t>
            </a:r>
            <a:endParaRPr sz="1800">
              <a:solidFill>
                <a:srgbClr val="000000"/>
              </a:solidFill>
            </a:endParaRPr>
          </a:p>
          <a:p>
            <a:pPr marL="914400" lvl="1" indent="-342900" rtl="0">
              <a:lnSpc>
                <a:spcPct val="115000"/>
              </a:lnSpc>
              <a:spcBef>
                <a:spcPts val="0"/>
              </a:spcBef>
              <a:spcAft>
                <a:spcPts val="0"/>
              </a:spcAft>
              <a:buClr>
                <a:srgbClr val="000000"/>
              </a:buClr>
              <a:buSzPts val="1800"/>
              <a:buChar char="○"/>
            </a:pPr>
            <a:r>
              <a:rPr lang="en">
                <a:solidFill>
                  <a:srgbClr val="000000"/>
                </a:solidFill>
              </a:rPr>
              <a:t>Headsets with microphones are required for ELPT. Specifications for headsets are located on pages 5-6 of the </a:t>
            </a:r>
            <a:r>
              <a:rPr lang="en" u="sng">
                <a:solidFill>
                  <a:srgbClr val="1155CC"/>
                </a:solidFill>
                <a:hlinkClick r:id="rId3"/>
              </a:rPr>
              <a:t>Technology Requirements document</a:t>
            </a:r>
            <a:r>
              <a:rPr lang="en">
                <a:solidFill>
                  <a:srgbClr val="000000"/>
                </a:solidFill>
              </a:rPr>
              <a:t> in the </a:t>
            </a:r>
            <a:r>
              <a:rPr lang="en" u="sng">
                <a:solidFill>
                  <a:srgbClr val="1155CC"/>
                </a:solidFill>
                <a:hlinkClick r:id="rId4"/>
              </a:rPr>
              <a:t>Assessment Library</a:t>
            </a:r>
            <a:r>
              <a:rPr lang="en">
                <a:solidFill>
                  <a:srgbClr val="000000"/>
                </a:solidFill>
              </a:rPr>
              <a:t>.</a:t>
            </a:r>
            <a:endParaRPr>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The results from this assessment will be included in school accountability.</a:t>
            </a:r>
            <a:br>
              <a:rPr lang="en" sz="1800">
                <a:solidFill>
                  <a:srgbClr val="000000"/>
                </a:solidFill>
              </a:rPr>
            </a:br>
            <a:r>
              <a:rPr lang="en" sz="1800">
                <a:solidFill>
                  <a:srgbClr val="000000"/>
                </a:solidFill>
              </a:rPr>
              <a:t>For more information on the process of classifying a student as EL, reference the </a:t>
            </a:r>
            <a:r>
              <a:rPr lang="en" sz="1800" u="sng">
                <a:solidFill>
                  <a:schemeClr val="hlink"/>
                </a:solidFill>
                <a:highlight>
                  <a:srgbClr val="FFFFFF"/>
                </a:highlight>
                <a:hlinkClick r:id="rId5"/>
              </a:rPr>
              <a:t>2018-2019 ELPT Frequently Asked Questions (FAQ)</a:t>
            </a:r>
            <a:r>
              <a:rPr lang="en" sz="1800">
                <a:solidFill>
                  <a:srgbClr val="000000"/>
                </a:solidFill>
                <a:highlight>
                  <a:srgbClr val="FFFFFF"/>
                </a:highlight>
              </a:rPr>
              <a:t> and the </a:t>
            </a:r>
            <a:r>
              <a:rPr lang="en" sz="1800" u="sng">
                <a:solidFill>
                  <a:schemeClr val="hlink"/>
                </a:solidFill>
                <a:highlight>
                  <a:srgbClr val="FFFFFF"/>
                </a:highlight>
                <a:hlinkClick r:id="rId6"/>
              </a:rPr>
              <a:t>EL Identification Flowchart</a:t>
            </a:r>
            <a:r>
              <a:rPr lang="en" sz="1800">
                <a:solidFill>
                  <a:srgbClr val="000000"/>
                </a:solidFill>
                <a:highlight>
                  <a:srgbClr val="FFFFFF"/>
                </a:highlight>
              </a:rPr>
              <a:t>.</a:t>
            </a:r>
            <a:endParaRPr sz="1800">
              <a:solidFill>
                <a:srgbClr val="000000"/>
              </a:solidFill>
              <a:highlight>
                <a:srgbClr val="FFFFFF"/>
              </a:highlight>
            </a:endParaRPr>
          </a:p>
          <a:p>
            <a:pPr marL="457200" lvl="0" indent="-342900" rtl="0">
              <a:lnSpc>
                <a:spcPct val="115000"/>
              </a:lnSpc>
              <a:spcBef>
                <a:spcPts val="0"/>
              </a:spcBef>
              <a:spcAft>
                <a:spcPts val="0"/>
              </a:spcAft>
              <a:buSzPts val="1800"/>
              <a:buChar char="•"/>
            </a:pPr>
            <a:r>
              <a:rPr lang="en" sz="1800">
                <a:solidFill>
                  <a:srgbClr val="000000"/>
                </a:solidFill>
                <a:highlight>
                  <a:srgbClr val="FFFFFF"/>
                </a:highlight>
              </a:rPr>
              <a:t>For more information on ELPT, view the </a:t>
            </a:r>
            <a:r>
              <a:rPr lang="en" sz="1800" u="sng">
                <a:solidFill>
                  <a:schemeClr val="hlink"/>
                </a:solidFill>
                <a:highlight>
                  <a:srgbClr val="FFFFFF"/>
                </a:highlight>
                <a:hlinkClick r:id="rId7"/>
              </a:rPr>
              <a:t>ELPT Assessment Guide</a:t>
            </a:r>
            <a:r>
              <a:rPr lang="en" sz="1800">
                <a:solidFill>
                  <a:srgbClr val="000000"/>
                </a:solidFill>
                <a:highlight>
                  <a:srgbClr val="FFFFFF"/>
                </a:highlight>
              </a:rPr>
              <a:t>.</a:t>
            </a:r>
            <a:endParaRPr sz="1800">
              <a:solidFill>
                <a:srgbClr val="000000"/>
              </a:solidFill>
              <a:highlight>
                <a:srgbClr val="FFFFFF"/>
              </a:highlight>
            </a:endParaRPr>
          </a:p>
          <a:p>
            <a:pPr marL="0" lvl="0" indent="0" rtl="0">
              <a:lnSpc>
                <a:spcPct val="115000"/>
              </a:lnSpc>
              <a:spcBef>
                <a:spcPts val="0"/>
              </a:spcBef>
              <a:spcAft>
                <a:spcPts val="0"/>
              </a:spcAft>
              <a:buNone/>
            </a:pPr>
            <a:endParaRPr sz="1800">
              <a:solidFill>
                <a:srgbClr val="000000"/>
              </a:solidFill>
              <a:highlight>
                <a:srgbClr val="FFFFFF"/>
              </a:highlight>
            </a:endParaRPr>
          </a:p>
          <a:p>
            <a:pPr marL="0" lvl="0" indent="0" rtl="0">
              <a:lnSpc>
                <a:spcPct val="115000"/>
              </a:lnSpc>
              <a:spcBef>
                <a:spcPts val="0"/>
              </a:spcBef>
              <a:spcAft>
                <a:spcPts val="0"/>
              </a:spcAft>
              <a:buNone/>
            </a:pPr>
            <a:endParaRPr sz="1800">
              <a:solidFill>
                <a:srgbClr val="000000"/>
              </a:solidFill>
              <a:highlight>
                <a:srgbClr val="FFFFFF"/>
              </a:highlight>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243"/>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ELPT Improvements</a:t>
            </a:r>
            <a:endParaRPr sz="2800"/>
          </a:p>
        </p:txBody>
      </p:sp>
      <p:sp>
        <p:nvSpPr>
          <p:cNvPr id="1332" name="Google Shape;1332;p243"/>
          <p:cNvSpPr txBox="1">
            <a:spLocks noGrp="1"/>
          </p:cNvSpPr>
          <p:nvPr>
            <p:ph type="body" idx="1"/>
          </p:nvPr>
        </p:nvSpPr>
        <p:spPr>
          <a:xfrm>
            <a:off x="152400" y="1135400"/>
            <a:ext cx="88392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solidFill>
                  <a:srgbClr val="333333"/>
                </a:solidFill>
              </a:rPr>
              <a:t>For the 2018-2019 school year, ELPT will have the following improvements/changes:</a:t>
            </a:r>
            <a:endParaRPr sz="1800">
              <a:solidFill>
                <a:srgbClr val="333333"/>
              </a:solidFill>
            </a:endParaRPr>
          </a:p>
          <a:p>
            <a:pPr marL="457200" lvl="0" indent="-342900" rtl="0">
              <a:spcBef>
                <a:spcPts val="750"/>
              </a:spcBef>
              <a:spcAft>
                <a:spcPts val="0"/>
              </a:spcAft>
              <a:buClr>
                <a:srgbClr val="333333"/>
              </a:buClr>
              <a:buSzPts val="1800"/>
              <a:buChar char="•"/>
            </a:pPr>
            <a:r>
              <a:rPr lang="en" sz="1800">
                <a:solidFill>
                  <a:srgbClr val="333333"/>
                </a:solidFill>
              </a:rPr>
              <a:t>ELPT Portal was redesigned to separate ELPT and ELPS materials</a:t>
            </a:r>
            <a:endParaRPr sz="1800">
              <a:solidFill>
                <a:srgbClr val="333333"/>
              </a:solidFill>
            </a:endParaRPr>
          </a:p>
          <a:p>
            <a:pPr marL="457200" lvl="0" indent="-342900" rtl="0">
              <a:spcBef>
                <a:spcPts val="0"/>
              </a:spcBef>
              <a:spcAft>
                <a:spcPts val="0"/>
              </a:spcAft>
              <a:buClr>
                <a:srgbClr val="333333"/>
              </a:buClr>
              <a:buSzPts val="1800"/>
              <a:buChar char="•"/>
            </a:pPr>
            <a:r>
              <a:rPr lang="en" sz="1800">
                <a:solidFill>
                  <a:srgbClr val="333333"/>
                </a:solidFill>
              </a:rPr>
              <a:t>STCs will have permissions to add/upload students into TIDE</a:t>
            </a:r>
            <a:endParaRPr sz="1800">
              <a:solidFill>
                <a:srgbClr val="333333"/>
              </a:solidFill>
            </a:endParaRPr>
          </a:p>
          <a:p>
            <a:pPr marL="457200" lvl="0" indent="-342900" rtl="0">
              <a:spcBef>
                <a:spcPts val="0"/>
              </a:spcBef>
              <a:spcAft>
                <a:spcPts val="0"/>
              </a:spcAft>
              <a:buClr>
                <a:srgbClr val="333333"/>
              </a:buClr>
              <a:buSzPts val="1800"/>
              <a:buChar char="•"/>
            </a:pPr>
            <a:r>
              <a:rPr lang="en" sz="1800">
                <a:solidFill>
                  <a:srgbClr val="333333"/>
                </a:solidFill>
              </a:rPr>
              <a:t>Updated Special Education Codes to include a code for students who are deaf</a:t>
            </a:r>
            <a:endParaRPr sz="1800">
              <a:solidFill>
                <a:srgbClr val="333333"/>
              </a:solidFill>
            </a:endParaRPr>
          </a:p>
          <a:p>
            <a:pPr marL="457200" lvl="0" indent="-342900" rtl="0">
              <a:spcBef>
                <a:spcPts val="0"/>
              </a:spcBef>
              <a:spcAft>
                <a:spcPts val="0"/>
              </a:spcAft>
              <a:buClr>
                <a:srgbClr val="333333"/>
              </a:buClr>
              <a:buSzPts val="1800"/>
              <a:buChar char="•"/>
            </a:pPr>
            <a:r>
              <a:rPr lang="en" sz="1800">
                <a:solidFill>
                  <a:srgbClr val="333333"/>
                </a:solidFill>
              </a:rPr>
              <a:t>Copy of all school box materials will be provided with district level materials</a:t>
            </a:r>
            <a:endParaRPr sz="1800">
              <a:solidFill>
                <a:srgbClr val="333333"/>
              </a:solidFill>
            </a:endParaRPr>
          </a:p>
          <a:p>
            <a:pPr marL="457200" lvl="0" indent="-342900" rtl="0">
              <a:spcBef>
                <a:spcPts val="0"/>
              </a:spcBef>
              <a:spcAft>
                <a:spcPts val="0"/>
              </a:spcAft>
              <a:buClr>
                <a:srgbClr val="333333"/>
              </a:buClr>
              <a:buSzPts val="1800"/>
              <a:buChar char="•"/>
            </a:pPr>
            <a:r>
              <a:rPr lang="en" sz="1800">
                <a:solidFill>
                  <a:srgbClr val="333333"/>
                </a:solidFill>
              </a:rPr>
              <a:t>Window to order Additional Materials will open the day after materials arrive </a:t>
            </a:r>
            <a:endParaRPr sz="1800">
              <a:solidFill>
                <a:srgbClr val="333333"/>
              </a:solidFill>
            </a:endParaRPr>
          </a:p>
          <a:p>
            <a:pPr marL="457200" lvl="0" indent="-342900" rtl="0">
              <a:spcBef>
                <a:spcPts val="0"/>
              </a:spcBef>
              <a:spcAft>
                <a:spcPts val="0"/>
              </a:spcAft>
              <a:buClr>
                <a:srgbClr val="333333"/>
              </a:buClr>
              <a:buSzPts val="1800"/>
              <a:buChar char="•"/>
            </a:pPr>
            <a:r>
              <a:rPr lang="en" sz="1800">
                <a:solidFill>
                  <a:srgbClr val="333333"/>
                </a:solidFill>
              </a:rPr>
              <a:t>Districts will be able to pull testing status reports for up to 20 schools at a time</a:t>
            </a:r>
            <a:endParaRPr sz="1800">
              <a:solidFill>
                <a:srgbClr val="333333"/>
              </a:solidFill>
            </a:endParaRPr>
          </a:p>
          <a:p>
            <a:pPr marL="0" lvl="0" indent="0" rtl="0">
              <a:spcBef>
                <a:spcPts val="750"/>
              </a:spcBef>
              <a:spcAft>
                <a:spcPts val="0"/>
              </a:spcAft>
              <a:buNone/>
            </a:pPr>
            <a:endParaRPr sz="1800">
              <a:solidFill>
                <a:srgbClr val="333333"/>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244"/>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ELPT Administration Systems Overview</a:t>
            </a:r>
            <a:endParaRPr sz="2800"/>
          </a:p>
        </p:txBody>
      </p:sp>
      <p:sp>
        <p:nvSpPr>
          <p:cNvPr id="1339" name="Google Shape;1339;p244"/>
          <p:cNvSpPr txBox="1">
            <a:spLocks noGrp="1"/>
          </p:cNvSpPr>
          <p:nvPr>
            <p:ph type="body" idx="1"/>
          </p:nvPr>
        </p:nvSpPr>
        <p:spPr>
          <a:xfrm>
            <a:off x="112050" y="97780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All ELPS systems can be accessed in the </a:t>
            </a:r>
            <a:r>
              <a:rPr lang="en" sz="1600" u="sng">
                <a:solidFill>
                  <a:schemeClr val="hlink"/>
                </a:solidFill>
                <a:hlinkClick r:id="rId3"/>
              </a:rPr>
              <a:t>ELPT Portal</a:t>
            </a:r>
            <a:r>
              <a:rPr lang="en" sz="1600"/>
              <a:t> under ELPT. </a:t>
            </a:r>
            <a:endParaRPr/>
          </a:p>
          <a:p>
            <a:pPr marL="0" lvl="0" indent="0" rtl="0">
              <a:spcBef>
                <a:spcPts val="750"/>
              </a:spcBef>
              <a:spcAft>
                <a:spcPts val="0"/>
              </a:spcAft>
              <a:buNone/>
            </a:pPr>
            <a:r>
              <a:rPr lang="en" sz="1600"/>
              <a:t>TIDE</a:t>
            </a:r>
            <a:endParaRPr sz="1600"/>
          </a:p>
          <a:p>
            <a:pPr marL="457200" lvl="0" indent="-330200" rtl="0">
              <a:lnSpc>
                <a:spcPct val="100000"/>
              </a:lnSpc>
              <a:spcBef>
                <a:spcPts val="800"/>
              </a:spcBef>
              <a:spcAft>
                <a:spcPts val="0"/>
              </a:spcAft>
              <a:buClr>
                <a:srgbClr val="000000"/>
              </a:buClr>
              <a:buSzPts val="1600"/>
              <a:buChar char="•"/>
            </a:pPr>
            <a:r>
              <a:rPr lang="en" sz="1600">
                <a:solidFill>
                  <a:srgbClr val="000000"/>
                </a:solidFill>
              </a:rPr>
              <a:t>Stores student demographic information and test settings</a:t>
            </a:r>
            <a:endParaRPr sz="1600">
              <a:solidFill>
                <a:srgbClr val="000000"/>
              </a:solidFill>
            </a:endParaRPr>
          </a:p>
          <a:p>
            <a:pPr marL="457200" lvl="0" indent="-330200" rtl="0">
              <a:lnSpc>
                <a:spcPct val="100000"/>
              </a:lnSpc>
              <a:spcBef>
                <a:spcPts val="0"/>
              </a:spcBef>
              <a:spcAft>
                <a:spcPts val="0"/>
              </a:spcAft>
              <a:buClr>
                <a:srgbClr val="000000"/>
              </a:buClr>
              <a:buSzPts val="1600"/>
              <a:buChar char="•"/>
            </a:pPr>
            <a:r>
              <a:rPr lang="en" sz="1600">
                <a:solidFill>
                  <a:srgbClr val="000000"/>
                </a:solidFill>
              </a:rPr>
              <a:t>Used to manage user accounts for all systems</a:t>
            </a:r>
            <a:endParaRPr sz="1600"/>
          </a:p>
          <a:p>
            <a:pPr marL="0" lvl="0" indent="0" rtl="0">
              <a:spcBef>
                <a:spcPts val="750"/>
              </a:spcBef>
              <a:spcAft>
                <a:spcPts val="0"/>
              </a:spcAft>
              <a:buNone/>
            </a:pPr>
            <a:r>
              <a:rPr lang="en" sz="1600"/>
              <a:t>Test Delivery System (TDS)</a:t>
            </a:r>
            <a:endParaRPr sz="1600"/>
          </a:p>
          <a:p>
            <a:pPr marL="457200" lvl="0" indent="-330200" rtl="0">
              <a:lnSpc>
                <a:spcPct val="100000"/>
              </a:lnSpc>
              <a:spcBef>
                <a:spcPts val="800"/>
              </a:spcBef>
              <a:spcAft>
                <a:spcPts val="0"/>
              </a:spcAft>
              <a:buClr>
                <a:srgbClr val="000000"/>
              </a:buClr>
              <a:buSzPts val="1600"/>
              <a:buChar char="•"/>
            </a:pPr>
            <a:r>
              <a:rPr lang="en" sz="1600">
                <a:solidFill>
                  <a:srgbClr val="000000"/>
                </a:solidFill>
              </a:rPr>
              <a:t>Used by TAs to administer tests and monitor students (</a:t>
            </a:r>
            <a:r>
              <a:rPr lang="en" sz="1600">
                <a:solidFill>
                  <a:srgbClr val="444444"/>
                </a:solidFill>
                <a:highlight>
                  <a:schemeClr val="lt1"/>
                </a:highlight>
              </a:rPr>
              <a:t>Test Administrator Interface)</a:t>
            </a:r>
            <a:endParaRPr sz="1600">
              <a:solidFill>
                <a:srgbClr val="444444"/>
              </a:solidFill>
              <a:highlight>
                <a:schemeClr val="lt1"/>
              </a:highlight>
            </a:endParaRPr>
          </a:p>
          <a:p>
            <a:pPr marL="457200" lvl="0" indent="-330200" rtl="0">
              <a:lnSpc>
                <a:spcPct val="100000"/>
              </a:lnSpc>
              <a:spcBef>
                <a:spcPts val="0"/>
              </a:spcBef>
              <a:spcAft>
                <a:spcPts val="0"/>
              </a:spcAft>
              <a:buClr>
                <a:srgbClr val="444444"/>
              </a:buClr>
              <a:buSzPts val="1600"/>
              <a:buChar char="•"/>
            </a:pPr>
            <a:r>
              <a:rPr lang="en" sz="1600">
                <a:solidFill>
                  <a:srgbClr val="444444"/>
                </a:solidFill>
                <a:highlight>
                  <a:schemeClr val="lt1"/>
                </a:highlight>
              </a:rPr>
              <a:t>Used by students to take ELPS (AIR Secure Browser)</a:t>
            </a:r>
            <a:endParaRPr sz="1600">
              <a:solidFill>
                <a:srgbClr val="444444"/>
              </a:solidFill>
              <a:highlight>
                <a:schemeClr val="lt1"/>
              </a:highlight>
            </a:endParaRPr>
          </a:p>
          <a:p>
            <a:pPr marL="0" lvl="0" indent="0" rtl="0">
              <a:spcBef>
                <a:spcPts val="750"/>
              </a:spcBef>
              <a:spcAft>
                <a:spcPts val="0"/>
              </a:spcAft>
              <a:buNone/>
            </a:pPr>
            <a:r>
              <a:rPr lang="en" sz="1600"/>
              <a:t>Data Entry Interface (DEI)</a:t>
            </a:r>
            <a:endParaRPr sz="1600"/>
          </a:p>
          <a:p>
            <a:pPr marL="457200" lvl="0" indent="-330200" rtl="0">
              <a:spcBef>
                <a:spcPts val="750"/>
              </a:spcBef>
              <a:spcAft>
                <a:spcPts val="0"/>
              </a:spcAft>
              <a:buSzPts val="1600"/>
              <a:buChar char="•"/>
            </a:pPr>
            <a:r>
              <a:rPr lang="en" sz="1600"/>
              <a:t>Used by TAs to enter responses for students using accommodated forms of ELPS.</a:t>
            </a:r>
            <a:endParaRPr sz="1600"/>
          </a:p>
          <a:p>
            <a:pPr marL="0" lvl="0" indent="0" rtl="0">
              <a:spcBef>
                <a:spcPts val="750"/>
              </a:spcBef>
              <a:spcAft>
                <a:spcPts val="0"/>
              </a:spcAft>
              <a:buNone/>
            </a:pPr>
            <a:r>
              <a:rPr lang="en" sz="1600"/>
              <a:t>Online Reporting System (ORS)</a:t>
            </a:r>
            <a:endParaRPr sz="1600"/>
          </a:p>
          <a:p>
            <a:pPr marL="457200" lvl="0" indent="-330200" rtl="0">
              <a:spcBef>
                <a:spcPts val="750"/>
              </a:spcBef>
              <a:spcAft>
                <a:spcPts val="0"/>
              </a:spcAft>
              <a:buSzPts val="1600"/>
              <a:buChar char="•"/>
            </a:pPr>
            <a:r>
              <a:rPr lang="en" sz="1600"/>
              <a:t>Used to view and download student assessment reports</a:t>
            </a:r>
            <a:endParaRPr sz="16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245"/>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ELPT Administration Documents</a:t>
            </a:r>
            <a:endParaRPr sz="2800"/>
          </a:p>
        </p:txBody>
      </p:sp>
      <p:sp>
        <p:nvSpPr>
          <p:cNvPr id="1346" name="Google Shape;1346;p245"/>
          <p:cNvSpPr txBox="1">
            <a:spLocks noGrp="1"/>
          </p:cNvSpPr>
          <p:nvPr>
            <p:ph type="body" idx="1"/>
          </p:nvPr>
        </p:nvSpPr>
        <p:spPr>
          <a:xfrm>
            <a:off x="99450" y="930500"/>
            <a:ext cx="90447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750" dirty="0"/>
              <a:t>All ELPS administration documents can be found in the </a:t>
            </a:r>
            <a:r>
              <a:rPr lang="en" sz="1750" u="sng" dirty="0">
                <a:solidFill>
                  <a:schemeClr val="hlink"/>
                </a:solidFill>
                <a:hlinkClick r:id="rId3"/>
              </a:rPr>
              <a:t>ELPT Portal</a:t>
            </a:r>
            <a:r>
              <a:rPr lang="en" sz="1750" dirty="0"/>
              <a:t> under ELPT. </a:t>
            </a:r>
            <a:br>
              <a:rPr lang="en" sz="1750" dirty="0"/>
            </a:br>
            <a:endParaRPr sz="1400" dirty="0"/>
          </a:p>
          <a:p>
            <a:pPr marL="0" lvl="0" indent="0" rtl="0">
              <a:lnSpc>
                <a:spcPct val="100000"/>
              </a:lnSpc>
              <a:spcBef>
                <a:spcPts val="0"/>
              </a:spcBef>
              <a:spcAft>
                <a:spcPts val="0"/>
              </a:spcAft>
              <a:buNone/>
            </a:pPr>
            <a:r>
              <a:rPr lang="en" sz="1750" dirty="0"/>
              <a:t>TIDE User Guide</a:t>
            </a:r>
            <a:r>
              <a:rPr lang="en" sz="1750" b="1" dirty="0"/>
              <a:t/>
            </a:r>
            <a:br>
              <a:rPr lang="en" sz="1750" b="1" dirty="0"/>
            </a:br>
            <a:r>
              <a:rPr lang="en" sz="1750" dirty="0">
                <a:solidFill>
                  <a:srgbClr val="444444"/>
                </a:solidFill>
              </a:rPr>
              <a:t>Provides directions for registering students for assessments, establishing test settings and accommodations, associating students with districts, schools, and rosters, and creating and approving testing appeals</a:t>
            </a:r>
            <a:br>
              <a:rPr lang="en" sz="1750" dirty="0">
                <a:solidFill>
                  <a:srgbClr val="444444"/>
                </a:solidFill>
              </a:rPr>
            </a:br>
            <a:endParaRPr sz="1400" dirty="0">
              <a:solidFill>
                <a:srgbClr val="444444"/>
              </a:solidFill>
            </a:endParaRPr>
          </a:p>
          <a:p>
            <a:pPr marL="0" lvl="0" indent="0" rtl="0">
              <a:lnSpc>
                <a:spcPct val="100000"/>
              </a:lnSpc>
              <a:spcBef>
                <a:spcPts val="0"/>
              </a:spcBef>
              <a:spcAft>
                <a:spcPts val="0"/>
              </a:spcAft>
              <a:buNone/>
            </a:pPr>
            <a:r>
              <a:rPr lang="en" sz="1750" dirty="0"/>
              <a:t>ELPS TAM</a:t>
            </a:r>
            <a:endParaRPr sz="1750" dirty="0"/>
          </a:p>
          <a:p>
            <a:pPr marL="0" lvl="0" indent="0" rtl="0">
              <a:lnSpc>
                <a:spcPct val="100000"/>
              </a:lnSpc>
              <a:spcBef>
                <a:spcPts val="0"/>
              </a:spcBef>
              <a:spcAft>
                <a:spcPts val="0"/>
              </a:spcAft>
              <a:buNone/>
            </a:pPr>
            <a:r>
              <a:rPr lang="en" sz="1750" dirty="0"/>
              <a:t>Provides specific </a:t>
            </a:r>
            <a:r>
              <a:rPr lang="en" sz="1750" dirty="0">
                <a:solidFill>
                  <a:srgbClr val="444444"/>
                </a:solidFill>
                <a:highlight>
                  <a:schemeClr val="lt1"/>
                </a:highlight>
              </a:rPr>
              <a:t>instructions for the administration of the ELPT. Details include information on test security, logistical requirements, and the Test Administrator directions to students.</a:t>
            </a:r>
            <a:br>
              <a:rPr lang="en" sz="1750" dirty="0">
                <a:solidFill>
                  <a:srgbClr val="444444"/>
                </a:solidFill>
                <a:highlight>
                  <a:schemeClr val="lt1"/>
                </a:highlight>
              </a:rPr>
            </a:br>
            <a:endParaRPr sz="1400" dirty="0">
              <a:solidFill>
                <a:srgbClr val="444444"/>
              </a:solidFill>
              <a:highlight>
                <a:schemeClr val="lt1"/>
              </a:highlight>
            </a:endParaRPr>
          </a:p>
          <a:p>
            <a:pPr marL="0" lvl="0" indent="0" rtl="0">
              <a:lnSpc>
                <a:spcPct val="100000"/>
              </a:lnSpc>
              <a:spcBef>
                <a:spcPts val="0"/>
              </a:spcBef>
              <a:spcAft>
                <a:spcPts val="0"/>
              </a:spcAft>
              <a:buNone/>
            </a:pPr>
            <a:r>
              <a:rPr lang="en" sz="1750" dirty="0"/>
              <a:t>TA User Guide</a:t>
            </a:r>
            <a:endParaRPr sz="1750" dirty="0"/>
          </a:p>
          <a:p>
            <a:pPr marL="0" lvl="0" indent="0" rtl="0">
              <a:lnSpc>
                <a:spcPct val="100000"/>
              </a:lnSpc>
              <a:spcBef>
                <a:spcPts val="0"/>
              </a:spcBef>
              <a:spcAft>
                <a:spcPts val="0"/>
              </a:spcAft>
              <a:buNone/>
            </a:pPr>
            <a:r>
              <a:rPr lang="en" sz="1750" dirty="0">
                <a:solidFill>
                  <a:srgbClr val="444444"/>
                </a:solidFill>
                <a:highlight>
                  <a:schemeClr val="lt1"/>
                </a:highlight>
              </a:rPr>
              <a:t>Directions to help users navigate the Test Delivery System (TDS) including the Student Interface and the Test Administrator Interface, and help support Test Administrators manage and administer ELPT. </a:t>
            </a:r>
            <a:endParaRPr sz="175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246"/>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ELPT Administration Documents</a:t>
            </a:r>
            <a:endParaRPr/>
          </a:p>
        </p:txBody>
      </p:sp>
      <p:sp>
        <p:nvSpPr>
          <p:cNvPr id="1353" name="Google Shape;1353;p246"/>
          <p:cNvSpPr txBox="1">
            <a:spLocks noGrp="1"/>
          </p:cNvSpPr>
          <p:nvPr>
            <p:ph type="body" idx="1"/>
          </p:nvPr>
        </p:nvSpPr>
        <p:spPr>
          <a:xfrm>
            <a:off x="63450" y="988600"/>
            <a:ext cx="90849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dirty="0"/>
              <a:t>All ELPS administration documents can be found in the </a:t>
            </a:r>
            <a:r>
              <a:rPr lang="en" sz="1800" u="sng" dirty="0">
                <a:solidFill>
                  <a:schemeClr val="hlink"/>
                </a:solidFill>
                <a:hlinkClick r:id="rId3"/>
              </a:rPr>
              <a:t>ELPT Portal</a:t>
            </a:r>
            <a:r>
              <a:rPr lang="en" sz="1800" dirty="0"/>
              <a:t> under ELPT.</a:t>
            </a:r>
            <a:endParaRPr sz="1800" dirty="0"/>
          </a:p>
          <a:p>
            <a:pPr marL="0" lvl="0" indent="0" rtl="0">
              <a:spcBef>
                <a:spcPts val="750"/>
              </a:spcBef>
              <a:spcAft>
                <a:spcPts val="0"/>
              </a:spcAft>
              <a:buNone/>
            </a:pPr>
            <a:r>
              <a:rPr lang="en" sz="1800" dirty="0"/>
              <a:t>Accessibility and Accommodations Manual</a:t>
            </a:r>
            <a:br>
              <a:rPr lang="en" sz="1800" dirty="0"/>
            </a:br>
            <a:r>
              <a:rPr lang="en" sz="1800" dirty="0">
                <a:solidFill>
                  <a:srgbClr val="444444"/>
                </a:solidFill>
                <a:highlight>
                  <a:srgbClr val="FFFFFF"/>
                </a:highlight>
              </a:rPr>
              <a:t>Used to guide the selection and administration of appropriate universal features, designated features, and accommodations for individual students to produce valid assessment results</a:t>
            </a:r>
            <a:br>
              <a:rPr lang="en" sz="1800" dirty="0">
                <a:solidFill>
                  <a:srgbClr val="444444"/>
                </a:solidFill>
                <a:highlight>
                  <a:srgbClr val="FFFFFF"/>
                </a:highlight>
              </a:rPr>
            </a:br>
            <a:endParaRPr sz="1800" dirty="0">
              <a:solidFill>
                <a:srgbClr val="444444"/>
              </a:solidFill>
              <a:highlight>
                <a:srgbClr val="FFFFFF"/>
              </a:highlight>
            </a:endParaRPr>
          </a:p>
          <a:p>
            <a:pPr marL="0" lvl="0" indent="0" rtl="0">
              <a:spcBef>
                <a:spcPts val="750"/>
              </a:spcBef>
              <a:spcAft>
                <a:spcPts val="0"/>
              </a:spcAft>
              <a:buNone/>
            </a:pPr>
            <a:r>
              <a:rPr lang="en" sz="1800" dirty="0">
                <a:solidFill>
                  <a:srgbClr val="444444"/>
                </a:solidFill>
              </a:rPr>
              <a:t>Data Entry Interface (DEI) Manual</a:t>
            </a:r>
            <a:br>
              <a:rPr lang="en" sz="1800" dirty="0">
                <a:solidFill>
                  <a:srgbClr val="444444"/>
                </a:solidFill>
              </a:rPr>
            </a:br>
            <a:r>
              <a:rPr lang="en" sz="1800" dirty="0">
                <a:solidFill>
                  <a:srgbClr val="444444"/>
                </a:solidFill>
                <a:highlight>
                  <a:srgbClr val="FFFFFF"/>
                </a:highlight>
              </a:rPr>
              <a:t>Provides specific instructions for using the DEI which allows authorized users to enter student assessment data, such as item responses and scores. Entering student data is required for the ELPT Braille forms</a:t>
            </a:r>
            <a:br>
              <a:rPr lang="en" sz="1800" dirty="0">
                <a:solidFill>
                  <a:srgbClr val="444444"/>
                </a:solidFill>
                <a:highlight>
                  <a:srgbClr val="FFFFFF"/>
                </a:highlight>
              </a:rPr>
            </a:br>
            <a:endParaRPr sz="1800" dirty="0">
              <a:solidFill>
                <a:srgbClr val="444444"/>
              </a:solidFill>
              <a:highlight>
                <a:srgbClr val="FFFFFF"/>
              </a:highlight>
            </a:endParaRPr>
          </a:p>
          <a:p>
            <a:pPr marL="0" lvl="0" indent="0" rtl="0">
              <a:spcBef>
                <a:spcPts val="750"/>
              </a:spcBef>
              <a:spcAft>
                <a:spcPts val="0"/>
              </a:spcAft>
              <a:buNone/>
            </a:pPr>
            <a:r>
              <a:rPr lang="en" sz="1800" dirty="0">
                <a:solidFill>
                  <a:srgbClr val="444444"/>
                </a:solidFill>
              </a:rPr>
              <a:t>Online Reporting System (ORS) Manual</a:t>
            </a:r>
            <a:br>
              <a:rPr lang="en" sz="1800" dirty="0">
                <a:solidFill>
                  <a:srgbClr val="444444"/>
                </a:solidFill>
              </a:rPr>
            </a:br>
            <a:r>
              <a:rPr lang="en" sz="1800" dirty="0">
                <a:solidFill>
                  <a:srgbClr val="444444"/>
                </a:solidFill>
              </a:rPr>
              <a:t>Provides information on how to use the Online Reporting System (ORS) to view student performance and participation data.</a:t>
            </a:r>
            <a:br>
              <a:rPr lang="en" sz="1800" dirty="0">
                <a:solidFill>
                  <a:srgbClr val="444444"/>
                </a:solidFill>
              </a:rPr>
            </a:br>
            <a:endParaRPr sz="1800" dirty="0">
              <a:solidFill>
                <a:srgbClr val="444444"/>
              </a:solidFill>
            </a:endParaRPr>
          </a:p>
          <a:p>
            <a:pPr marL="0" lvl="0" indent="0" rtl="0">
              <a:lnSpc>
                <a:spcPct val="100000"/>
              </a:lnSpc>
              <a:spcBef>
                <a:spcPts val="0"/>
              </a:spcBef>
              <a:spcAft>
                <a:spcPts val="0"/>
              </a:spcAft>
              <a:buNone/>
            </a:pPr>
            <a:endParaRPr sz="1800" dirty="0">
              <a:solidFill>
                <a:srgbClr val="444444"/>
              </a:solidFill>
              <a:highlight>
                <a:srgbClr val="FFFFFF"/>
              </a:highlight>
            </a:endParaRPr>
          </a:p>
          <a:p>
            <a:pPr marL="0" lvl="0" indent="0" rtl="0">
              <a:spcBef>
                <a:spcPts val="750"/>
              </a:spcBef>
              <a:spcAft>
                <a:spcPts val="0"/>
              </a:spcAft>
              <a:buNone/>
            </a:pPr>
            <a:endParaRPr sz="1800" dirty="0">
              <a:solidFill>
                <a:srgbClr val="444444"/>
              </a:solidFill>
            </a:endParaRPr>
          </a:p>
          <a:p>
            <a:pPr marL="0" lvl="0" indent="0" rtl="0">
              <a:lnSpc>
                <a:spcPct val="100000"/>
              </a:lnSpc>
              <a:spcBef>
                <a:spcPts val="0"/>
              </a:spcBef>
              <a:spcAft>
                <a:spcPts val="0"/>
              </a:spcAft>
              <a:buNone/>
            </a:pP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53"/>
          <p:cNvSpPr txBox="1">
            <a:spLocks noGrp="1"/>
          </p:cNvSpPr>
          <p:nvPr>
            <p:ph type="title"/>
          </p:nvPr>
        </p:nvSpPr>
        <p:spPr>
          <a:xfrm>
            <a:off x="0" y="0"/>
            <a:ext cx="9144000" cy="971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2800"/>
              <a:t>How Have LEAP Tests Changed Over Time?</a:t>
            </a:r>
            <a:endParaRPr sz="2800"/>
          </a:p>
        </p:txBody>
      </p:sp>
      <p:sp>
        <p:nvSpPr>
          <p:cNvPr id="707" name="Google Shape;707;p153"/>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
              <a:t>9</a:t>
            </a:fld>
            <a:endParaRPr/>
          </a:p>
        </p:txBody>
      </p:sp>
      <p:pic>
        <p:nvPicPr>
          <p:cNvPr id="708" name="Google Shape;708;p153"/>
          <p:cNvPicPr preferRelativeResize="0"/>
          <p:nvPr/>
        </p:nvPicPr>
        <p:blipFill rotWithShape="1">
          <a:blip r:embed="rId3">
            <a:alphaModFix/>
          </a:blip>
          <a:srcRect/>
          <a:stretch/>
        </p:blipFill>
        <p:spPr>
          <a:xfrm>
            <a:off x="799888" y="1256051"/>
            <a:ext cx="7544224" cy="3374501"/>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247"/>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ELPT Technology Documents</a:t>
            </a:r>
            <a:endParaRPr/>
          </a:p>
        </p:txBody>
      </p:sp>
      <p:sp>
        <p:nvSpPr>
          <p:cNvPr id="1360" name="Google Shape;1360;p247"/>
          <p:cNvSpPr txBox="1">
            <a:spLocks noGrp="1"/>
          </p:cNvSpPr>
          <p:nvPr>
            <p:ph type="body" idx="1"/>
          </p:nvPr>
        </p:nvSpPr>
        <p:spPr>
          <a:xfrm>
            <a:off x="156750" y="989850"/>
            <a:ext cx="8839200" cy="3543300"/>
          </a:xfrm>
          <a:prstGeom prst="rect">
            <a:avLst/>
          </a:prstGeom>
          <a:ln>
            <a:noFill/>
          </a:ln>
        </p:spPr>
        <p:txBody>
          <a:bodyPr spcFirstLastPara="1" wrap="square" lIns="91425" tIns="91425" rIns="91425" bIns="91425" anchor="t" anchorCtr="0">
            <a:noAutofit/>
          </a:bodyPr>
          <a:lstStyle/>
          <a:p>
            <a:pPr marL="0" lvl="0" indent="0" rtl="0">
              <a:spcBef>
                <a:spcPts val="750"/>
              </a:spcBef>
              <a:spcAft>
                <a:spcPts val="0"/>
              </a:spcAft>
              <a:buNone/>
            </a:pPr>
            <a:r>
              <a:rPr lang="en" sz="1600"/>
              <a:t>All ELPS technology manuals can be found in the </a:t>
            </a:r>
            <a:r>
              <a:rPr lang="en" sz="1600" u="sng">
                <a:solidFill>
                  <a:schemeClr val="hlink"/>
                </a:solidFill>
                <a:hlinkClick r:id="rId3"/>
              </a:rPr>
              <a:t>ELPT Portal</a:t>
            </a:r>
            <a:r>
              <a:rPr lang="en" sz="1600"/>
              <a:t> under Technology Coordinators.</a:t>
            </a:r>
            <a:br>
              <a:rPr lang="en" sz="1600"/>
            </a:br>
            <a:endParaRPr sz="1600"/>
          </a:p>
          <a:p>
            <a:pPr marL="0" lvl="0" indent="0" rtl="0">
              <a:lnSpc>
                <a:spcPct val="100000"/>
              </a:lnSpc>
              <a:spcBef>
                <a:spcPts val="0"/>
              </a:spcBef>
              <a:spcAft>
                <a:spcPts val="0"/>
              </a:spcAft>
              <a:buNone/>
            </a:pPr>
            <a:r>
              <a:rPr lang="en" sz="1600" u="sng">
                <a:solidFill>
                  <a:schemeClr val="hlink"/>
                </a:solidFill>
                <a:highlight>
                  <a:srgbClr val="FFFFFF"/>
                </a:highlight>
                <a:hlinkClick r:id="rId4"/>
              </a:rPr>
              <a:t>Secure Browser Installation Manual</a:t>
            </a:r>
            <a:endParaRPr sz="1600">
              <a:solidFill>
                <a:srgbClr val="444444"/>
              </a:solidFill>
              <a:highlight>
                <a:srgbClr val="FFFFFF"/>
              </a:highlight>
            </a:endParaRPr>
          </a:p>
          <a:p>
            <a:pPr marL="0" lvl="0" indent="0" rtl="0">
              <a:lnSpc>
                <a:spcPct val="100000"/>
              </a:lnSpc>
              <a:spcBef>
                <a:spcPts val="0"/>
              </a:spcBef>
              <a:spcAft>
                <a:spcPts val="0"/>
              </a:spcAft>
              <a:buNone/>
            </a:pPr>
            <a:r>
              <a:rPr lang="en" sz="1600">
                <a:solidFill>
                  <a:srgbClr val="444444"/>
                </a:solidFill>
                <a:highlight>
                  <a:srgbClr val="FFFFFF"/>
                </a:highlight>
              </a:rPr>
              <a:t>Provides instructions for installing the secure browsers on computers and devices used for online assessments</a:t>
            </a:r>
            <a:br>
              <a:rPr lang="en" sz="1600">
                <a:solidFill>
                  <a:srgbClr val="444444"/>
                </a:solidFill>
                <a:highlight>
                  <a:srgbClr val="FFFFFF"/>
                </a:highlight>
              </a:rPr>
            </a:br>
            <a:endParaRPr sz="1600">
              <a:solidFill>
                <a:srgbClr val="444444"/>
              </a:solidFill>
              <a:highlight>
                <a:srgbClr val="FFFFFF"/>
              </a:highlight>
            </a:endParaRPr>
          </a:p>
          <a:p>
            <a:pPr marL="0" lvl="0" indent="0" rtl="0">
              <a:lnSpc>
                <a:spcPct val="100000"/>
              </a:lnSpc>
              <a:spcBef>
                <a:spcPts val="0"/>
              </a:spcBef>
              <a:spcAft>
                <a:spcPts val="0"/>
              </a:spcAft>
              <a:buNone/>
            </a:pPr>
            <a:r>
              <a:rPr lang="en" sz="1600" u="sng">
                <a:solidFill>
                  <a:schemeClr val="hlink"/>
                </a:solidFill>
                <a:highlight>
                  <a:srgbClr val="FFFFFF"/>
                </a:highlight>
                <a:hlinkClick r:id="rId5"/>
              </a:rPr>
              <a:t>System Requirements for Online Testing</a:t>
            </a:r>
            <a:r>
              <a:rPr lang="en" sz="1600">
                <a:solidFill>
                  <a:srgbClr val="444444"/>
                </a:solidFill>
                <a:highlight>
                  <a:srgbClr val="FFFFFF"/>
                </a:highlight>
              </a:rPr>
              <a:t> </a:t>
            </a:r>
            <a:endParaRPr sz="1600"/>
          </a:p>
          <a:p>
            <a:pPr marL="0" lvl="0" indent="0" rtl="0">
              <a:lnSpc>
                <a:spcPct val="100000"/>
              </a:lnSpc>
              <a:spcBef>
                <a:spcPts val="0"/>
              </a:spcBef>
              <a:spcAft>
                <a:spcPts val="0"/>
              </a:spcAft>
              <a:buNone/>
            </a:pPr>
            <a:r>
              <a:rPr lang="en" sz="1600">
                <a:solidFill>
                  <a:srgbClr val="000000"/>
                </a:solidFill>
              </a:rPr>
              <a:t>Used to verify that all devices to be used for testing meet the minimum technology specifications</a:t>
            </a:r>
            <a:br>
              <a:rPr lang="en" sz="1600">
                <a:solidFill>
                  <a:srgbClr val="000000"/>
                </a:solidFill>
              </a:rPr>
            </a:br>
            <a:endParaRPr sz="1600">
              <a:solidFill>
                <a:srgbClr val="000000"/>
              </a:solidFill>
            </a:endParaRPr>
          </a:p>
          <a:p>
            <a:pPr marL="0" lvl="0" indent="0" rtl="0">
              <a:lnSpc>
                <a:spcPct val="100000"/>
              </a:lnSpc>
              <a:spcBef>
                <a:spcPts val="0"/>
              </a:spcBef>
              <a:spcAft>
                <a:spcPts val="0"/>
              </a:spcAft>
              <a:buNone/>
            </a:pPr>
            <a:r>
              <a:rPr lang="en" sz="1600" u="sng">
                <a:solidFill>
                  <a:schemeClr val="hlink"/>
                </a:solidFill>
                <a:hlinkClick r:id="rId6"/>
              </a:rPr>
              <a:t>Technical Specifications Manual for Online Testing</a:t>
            </a:r>
            <a:r>
              <a:rPr lang="en" sz="1600">
                <a:solidFill>
                  <a:srgbClr val="000000"/>
                </a:solidFill>
              </a:rPr>
              <a:t> </a:t>
            </a:r>
            <a:endParaRPr sz="1600">
              <a:solidFill>
                <a:srgbClr val="000000"/>
              </a:solidFill>
            </a:endParaRPr>
          </a:p>
          <a:p>
            <a:pPr marL="0" lvl="0" indent="0" rtl="0">
              <a:lnSpc>
                <a:spcPct val="100000"/>
              </a:lnSpc>
              <a:spcBef>
                <a:spcPts val="0"/>
              </a:spcBef>
              <a:spcAft>
                <a:spcPts val="0"/>
              </a:spcAft>
              <a:buNone/>
            </a:pPr>
            <a:r>
              <a:rPr lang="en" sz="1600">
                <a:solidFill>
                  <a:srgbClr val="000000"/>
                </a:solidFill>
              </a:rPr>
              <a:t>Used to verify that your school’s network and Internet are properly configured for testing. </a:t>
            </a:r>
            <a:endParaRPr sz="1600">
              <a:solidFill>
                <a:srgbClr val="000000"/>
              </a:solidFill>
            </a:endParaRPr>
          </a:p>
          <a:p>
            <a:pPr marL="0" lvl="0" indent="0" rtl="0">
              <a:lnSpc>
                <a:spcPct val="100000"/>
              </a:lnSpc>
              <a:spcBef>
                <a:spcPts val="0"/>
              </a:spcBef>
              <a:spcAft>
                <a:spcPts val="0"/>
              </a:spcAft>
              <a:buNone/>
            </a:pPr>
            <a:endParaRPr sz="16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pic>
        <p:nvPicPr>
          <p:cNvPr id="1365" name="Google Shape;1365;p24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66" name="Google Shape;1366;p24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360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sp>
        <p:nvSpPr>
          <p:cNvPr id="1372" name="Google Shape;1372;p249"/>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000"/>
              <a:t>LEAP 360 2018-2019</a:t>
            </a:r>
            <a:endParaRPr sz="3000" b="0" i="0" u="none" strike="noStrike" cap="none">
              <a:solidFill>
                <a:srgbClr val="333333"/>
              </a:solidFill>
              <a:latin typeface="Calibri"/>
              <a:ea typeface="Calibri"/>
              <a:cs typeface="Calibri"/>
              <a:sym typeface="Calibri"/>
            </a:endParaRPr>
          </a:p>
        </p:txBody>
      </p:sp>
      <p:sp>
        <p:nvSpPr>
          <p:cNvPr id="1373" name="Google Shape;1373;p249"/>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92</a:t>
            </a:fld>
            <a:endParaRPr sz="1200" b="0" i="0" u="none" strike="noStrike" cap="none">
              <a:solidFill>
                <a:srgbClr val="888888"/>
              </a:solidFill>
              <a:latin typeface="Arial"/>
              <a:ea typeface="Arial"/>
              <a:cs typeface="Arial"/>
              <a:sym typeface="Arial"/>
            </a:endParaRPr>
          </a:p>
        </p:txBody>
      </p:sp>
      <p:sp>
        <p:nvSpPr>
          <p:cNvPr id="1374" name="Google Shape;1374;p249"/>
          <p:cNvSpPr txBox="1">
            <a:spLocks noGrp="1"/>
          </p:cNvSpPr>
          <p:nvPr>
            <p:ph type="body" idx="1"/>
          </p:nvPr>
        </p:nvSpPr>
        <p:spPr>
          <a:xfrm>
            <a:off x="108125" y="1117775"/>
            <a:ext cx="5064376" cy="372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dirty="0"/>
              <a:t>eDIRECT is now open for LEAP 360 test setup for Diagnostics, Interims, and EAGLE 2.0.</a:t>
            </a: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r>
              <a:rPr lang="en" sz="1800" dirty="0"/>
              <a:t>Webinars with accompanying one-pagers for different eDIRECT and LEAP 360 functions will be posted in </a:t>
            </a:r>
            <a:r>
              <a:rPr lang="en" sz="1800" u="sng" dirty="0" smtClean="0">
                <a:solidFill>
                  <a:schemeClr val="hlink"/>
                </a:solidFill>
                <a:hlinkClick r:id="rId3"/>
              </a:rPr>
              <a:t>A </a:t>
            </a:r>
            <a:r>
              <a:rPr lang="en" sz="1800" u="sng" dirty="0">
                <a:solidFill>
                  <a:schemeClr val="hlink"/>
                </a:solidFill>
                <a:hlinkClick r:id="rId3"/>
              </a:rPr>
              <a:t>District’s Guide to LEAP 360</a:t>
            </a:r>
            <a:r>
              <a:rPr lang="en" sz="1800" dirty="0"/>
              <a:t>.</a:t>
            </a: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endParaRPr sz="1800" dirty="0"/>
          </a:p>
          <a:p>
            <a:pPr marL="0" marR="0" lvl="0" indent="0" algn="l" rtl="0">
              <a:lnSpc>
                <a:spcPct val="100000"/>
              </a:lnSpc>
              <a:spcBef>
                <a:spcPts val="0"/>
              </a:spcBef>
              <a:spcAft>
                <a:spcPts val="0"/>
              </a:spcAft>
              <a:buNone/>
            </a:pPr>
            <a:endParaRPr sz="1800" dirty="0"/>
          </a:p>
        </p:txBody>
      </p:sp>
      <p:pic>
        <p:nvPicPr>
          <p:cNvPr id="1375" name="Google Shape;1375;p249"/>
          <p:cNvPicPr preferRelativeResize="0"/>
          <p:nvPr/>
        </p:nvPicPr>
        <p:blipFill rotWithShape="1">
          <a:blip r:embed="rId4">
            <a:alphaModFix/>
          </a:blip>
          <a:srcRect/>
          <a:stretch/>
        </p:blipFill>
        <p:spPr>
          <a:xfrm>
            <a:off x="5392076" y="1224100"/>
            <a:ext cx="3226275" cy="336937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250"/>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Diagnostic Quick Start Guide 2018-2019</a:t>
            </a:r>
            <a:endParaRPr sz="2800"/>
          </a:p>
        </p:txBody>
      </p:sp>
      <p:sp>
        <p:nvSpPr>
          <p:cNvPr id="1381" name="Google Shape;1381;p250"/>
          <p:cNvSpPr txBox="1">
            <a:spLocks noGrp="1"/>
          </p:cNvSpPr>
          <p:nvPr>
            <p:ph type="body" idx="1"/>
          </p:nvPr>
        </p:nvSpPr>
        <p:spPr>
          <a:xfrm>
            <a:off x="30300" y="948025"/>
            <a:ext cx="90834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600"/>
              <a:t>The </a:t>
            </a:r>
            <a:r>
              <a:rPr lang="en" sz="1600" u="sng">
                <a:solidFill>
                  <a:schemeClr val="hlink"/>
                </a:solidFill>
                <a:hlinkClick r:id="rId3"/>
              </a:rPr>
              <a:t>Diagnostic Quick Start Guide</a:t>
            </a:r>
            <a:r>
              <a:rPr lang="en" sz="1600"/>
              <a:t> is updated for the 2018-2019 school year. Using Google Chrome, teachers may use the</a:t>
            </a:r>
            <a:r>
              <a:rPr lang="en" sz="1600">
                <a:uFill>
                  <a:noFill/>
                </a:uFill>
                <a:hlinkClick r:id="rId4"/>
              </a:rPr>
              <a:t> </a:t>
            </a:r>
            <a:r>
              <a:rPr lang="en" sz="1600" u="sng">
                <a:solidFill>
                  <a:schemeClr val="hlink"/>
                </a:solidFill>
                <a:hlinkClick r:id="rId4"/>
              </a:rPr>
              <a:t>LEAP 360 Teacher </a:t>
            </a:r>
            <a:r>
              <a:rPr lang="en" sz="1600" u="sng">
                <a:solidFill>
                  <a:schemeClr val="hlink"/>
                </a:solidFill>
                <a:hlinkClick r:id="rId4"/>
              </a:rPr>
              <a:t>Access</a:t>
            </a:r>
            <a:r>
              <a:rPr lang="en" sz="1600"/>
              <a:t> link.</a:t>
            </a:r>
            <a:endParaRPr sz="1600"/>
          </a:p>
        </p:txBody>
      </p:sp>
      <p:pic>
        <p:nvPicPr>
          <p:cNvPr id="1382" name="Google Shape;1382;p250"/>
          <p:cNvPicPr preferRelativeResize="0"/>
          <p:nvPr/>
        </p:nvPicPr>
        <p:blipFill>
          <a:blip r:embed="rId5">
            <a:alphaModFix/>
          </a:blip>
          <a:stretch>
            <a:fillRect/>
          </a:stretch>
        </p:blipFill>
        <p:spPr>
          <a:xfrm>
            <a:off x="30300" y="1778825"/>
            <a:ext cx="4385926" cy="2869896"/>
          </a:xfrm>
          <a:prstGeom prst="rect">
            <a:avLst/>
          </a:prstGeom>
          <a:noFill/>
          <a:ln>
            <a:noFill/>
          </a:ln>
        </p:spPr>
      </p:pic>
      <p:pic>
        <p:nvPicPr>
          <p:cNvPr id="1383" name="Google Shape;1383;p250"/>
          <p:cNvPicPr preferRelativeResize="0"/>
          <p:nvPr/>
        </p:nvPicPr>
        <p:blipFill>
          <a:blip r:embed="rId6">
            <a:alphaModFix/>
          </a:blip>
          <a:stretch>
            <a:fillRect/>
          </a:stretch>
        </p:blipFill>
        <p:spPr>
          <a:xfrm>
            <a:off x="4416225" y="2375950"/>
            <a:ext cx="4727775" cy="984927"/>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251"/>
          <p:cNvSpPr txBox="1">
            <a:spLocks noGrp="1"/>
          </p:cNvSpPr>
          <p:nvPr>
            <p:ph type="title"/>
          </p:nvPr>
        </p:nvSpPr>
        <p:spPr>
          <a:xfrm>
            <a:off x="457200" y="0"/>
            <a:ext cx="8229600" cy="937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LEAP 360 Teacher Study Guide</a:t>
            </a:r>
            <a:endParaRPr sz="2800"/>
          </a:p>
        </p:txBody>
      </p:sp>
      <p:sp>
        <p:nvSpPr>
          <p:cNvPr id="1389" name="Google Shape;1389;p251"/>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1390" name="Google Shape;1390;p251"/>
          <p:cNvPicPr preferRelativeResize="0"/>
          <p:nvPr/>
        </p:nvPicPr>
        <p:blipFill>
          <a:blip r:embed="rId3">
            <a:alphaModFix/>
          </a:blip>
          <a:stretch>
            <a:fillRect/>
          </a:stretch>
        </p:blipFill>
        <p:spPr>
          <a:xfrm>
            <a:off x="83200" y="937425"/>
            <a:ext cx="3192025" cy="4112800"/>
          </a:xfrm>
          <a:prstGeom prst="rect">
            <a:avLst/>
          </a:prstGeom>
          <a:noFill/>
          <a:ln>
            <a:noFill/>
          </a:ln>
        </p:spPr>
      </p:pic>
      <p:pic>
        <p:nvPicPr>
          <p:cNvPr id="1391" name="Google Shape;1391;p251"/>
          <p:cNvPicPr preferRelativeResize="0"/>
          <p:nvPr/>
        </p:nvPicPr>
        <p:blipFill>
          <a:blip r:embed="rId4">
            <a:alphaModFix/>
          </a:blip>
          <a:stretch>
            <a:fillRect/>
          </a:stretch>
        </p:blipFill>
        <p:spPr>
          <a:xfrm>
            <a:off x="2897100" y="3323850"/>
            <a:ext cx="3505200" cy="1400175"/>
          </a:xfrm>
          <a:prstGeom prst="rect">
            <a:avLst/>
          </a:prstGeom>
          <a:noFill/>
          <a:ln>
            <a:noFill/>
          </a:ln>
        </p:spPr>
      </p:pic>
      <p:pic>
        <p:nvPicPr>
          <p:cNvPr id="1392" name="Google Shape;1392;p251"/>
          <p:cNvPicPr preferRelativeResize="0"/>
          <p:nvPr/>
        </p:nvPicPr>
        <p:blipFill>
          <a:blip r:embed="rId5">
            <a:alphaModFix/>
          </a:blip>
          <a:stretch>
            <a:fillRect/>
          </a:stretch>
        </p:blipFill>
        <p:spPr>
          <a:xfrm>
            <a:off x="5595675" y="1063375"/>
            <a:ext cx="3409950" cy="2943225"/>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p252"/>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000"/>
              <a:t>LEAP 360 Improvements</a:t>
            </a:r>
            <a:endParaRPr sz="3000" b="0" i="0" u="none" strike="noStrike" cap="none">
              <a:solidFill>
                <a:srgbClr val="333333"/>
              </a:solidFill>
              <a:latin typeface="Calibri"/>
              <a:ea typeface="Calibri"/>
              <a:cs typeface="Calibri"/>
              <a:sym typeface="Calibri"/>
            </a:endParaRPr>
          </a:p>
        </p:txBody>
      </p:sp>
      <p:sp>
        <p:nvSpPr>
          <p:cNvPr id="1399" name="Google Shape;1399;p252"/>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95</a:t>
            </a:fld>
            <a:endParaRPr sz="1200" b="0" i="0" u="none" strike="noStrike" cap="none">
              <a:solidFill>
                <a:srgbClr val="888888"/>
              </a:solidFill>
              <a:latin typeface="Arial"/>
              <a:ea typeface="Arial"/>
              <a:cs typeface="Arial"/>
              <a:sym typeface="Arial"/>
            </a:endParaRPr>
          </a:p>
        </p:txBody>
      </p:sp>
      <p:sp>
        <p:nvSpPr>
          <p:cNvPr id="1400" name="Google Shape;1400;p252"/>
          <p:cNvSpPr txBox="1">
            <a:spLocks noGrp="1"/>
          </p:cNvSpPr>
          <p:nvPr>
            <p:ph type="body" idx="1"/>
          </p:nvPr>
        </p:nvSpPr>
        <p:spPr>
          <a:xfrm>
            <a:off x="108125" y="972600"/>
            <a:ext cx="8827800" cy="372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During the first year of LEAP 360 implementation, feedback was collected from focus groups, site visits, district and school leaders, and teachers. Feedback was categorized into five focus areas: </a:t>
            </a:r>
            <a:endParaRPr sz="1800" b="1"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a:t>Student </a:t>
            </a:r>
            <a:r>
              <a:rPr lang="en" sz="1800" b="0" i="0" u="none" strike="noStrike" cap="none">
                <a:solidFill>
                  <a:schemeClr val="dk1"/>
                </a:solidFill>
                <a:latin typeface="Calibri"/>
                <a:ea typeface="Calibri"/>
                <a:cs typeface="Calibri"/>
                <a:sym typeface="Calibri"/>
              </a:rPr>
              <a:t>Management</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Educator Scoring</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Reporting</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Content</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EAGLE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000"/>
          </a:p>
          <a:p>
            <a:pPr marL="0" lvl="0" indent="0" rtl="0">
              <a:spcBef>
                <a:spcPts val="0"/>
              </a:spcBef>
              <a:spcAft>
                <a:spcPts val="0"/>
              </a:spcAft>
              <a:buClr>
                <a:schemeClr val="dk1"/>
              </a:buClr>
              <a:buSzPts val="1100"/>
              <a:buFont typeface="Arial"/>
              <a:buNone/>
            </a:pPr>
            <a:r>
              <a:rPr lang="en" sz="1800"/>
              <a:t>The next few slides will highlight some of the improvements in these areas.  For more information, districts should review the </a:t>
            </a:r>
            <a:r>
              <a:rPr lang="en" sz="1800" u="sng">
                <a:solidFill>
                  <a:schemeClr val="hlink"/>
                </a:solidFill>
                <a:hlinkClick r:id="rId3"/>
              </a:rPr>
              <a:t>Teacher Leader Summit session</a:t>
            </a:r>
            <a:r>
              <a:rPr lang="en" sz="1800" u="sng">
                <a:solidFill>
                  <a:schemeClr val="hlink"/>
                </a:solidFill>
                <a:hlinkClick r:id="rId3"/>
              </a:rPr>
              <a:t>s</a:t>
            </a:r>
            <a:r>
              <a:rPr lang="en" sz="1800"/>
              <a:t>.</a:t>
            </a:r>
            <a:endParaRPr sz="1800"/>
          </a:p>
          <a:p>
            <a:pPr marL="0" lvl="0" indent="0" rtl="0">
              <a:spcBef>
                <a:spcPts val="0"/>
              </a:spcBef>
              <a:spcAft>
                <a:spcPts val="0"/>
              </a:spcAft>
              <a:buClr>
                <a:schemeClr val="dk1"/>
              </a:buClr>
              <a:buSzPts val="1100"/>
              <a:buFont typeface="Arial"/>
              <a:buNone/>
            </a:pPr>
            <a:endParaRPr sz="1000"/>
          </a:p>
          <a:p>
            <a:pPr marL="0" lvl="0" indent="0" rtl="0">
              <a:spcBef>
                <a:spcPts val="0"/>
              </a:spcBef>
              <a:spcAft>
                <a:spcPts val="0"/>
              </a:spcAft>
              <a:buClr>
                <a:schemeClr val="dk1"/>
              </a:buClr>
              <a:buSzPts val="1100"/>
              <a:buFont typeface="Arial"/>
              <a:buNone/>
            </a:pPr>
            <a:r>
              <a:rPr lang="en" sz="1800"/>
              <a:t>The eDIRECT User Guide posted in </a:t>
            </a:r>
            <a:r>
              <a:rPr lang="en" sz="1800" u="sng">
                <a:solidFill>
                  <a:schemeClr val="hlink"/>
                </a:solidFill>
                <a:hlinkClick r:id="rId4"/>
              </a:rPr>
              <a:t>eDIRECT</a:t>
            </a:r>
            <a:r>
              <a:rPr lang="en" sz="1800"/>
              <a:t> under Documents will be updated to include information on improvements in Student Management, Educator Scoring, and Reporting.</a:t>
            </a:r>
            <a:endParaRPr sz="1800"/>
          </a:p>
          <a:p>
            <a:pPr marL="0" marR="0" lvl="0" indent="0" algn="l" rtl="0">
              <a:lnSpc>
                <a:spcPct val="100000"/>
              </a:lnSpc>
              <a:spcBef>
                <a:spcPts val="0"/>
              </a:spcBef>
              <a:spcAft>
                <a:spcPts val="0"/>
              </a:spcAft>
              <a:buNone/>
            </a:pPr>
            <a:endParaRPr sz="18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253"/>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Student Management</a:t>
            </a:r>
            <a:endParaRPr sz="2800"/>
          </a:p>
        </p:txBody>
      </p:sp>
      <p:sp>
        <p:nvSpPr>
          <p:cNvPr id="1407" name="Google Shape;1407;p253"/>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96</a:t>
            </a:fld>
            <a:endParaRPr/>
          </a:p>
        </p:txBody>
      </p:sp>
      <p:sp>
        <p:nvSpPr>
          <p:cNvPr id="1408" name="Google Shape;1408;p253"/>
          <p:cNvSpPr txBox="1">
            <a:spLocks noGrp="1"/>
          </p:cNvSpPr>
          <p:nvPr>
            <p:ph type="body" idx="1"/>
          </p:nvPr>
        </p:nvSpPr>
        <p:spPr>
          <a:xfrm>
            <a:off x="0" y="971700"/>
            <a:ext cx="9144000" cy="3828900"/>
          </a:xfrm>
          <a:prstGeom prst="rect">
            <a:avLst/>
          </a:prstGeom>
          <a:ln>
            <a:noFill/>
          </a:ln>
        </p:spPr>
        <p:txBody>
          <a:bodyPr spcFirstLastPara="1" wrap="square" lIns="91425" tIns="91425" rIns="91425" bIns="91425" anchor="t" anchorCtr="0">
            <a:noAutofit/>
          </a:bodyPr>
          <a:lstStyle/>
          <a:p>
            <a:pPr marL="0" lvl="0" indent="0" rtl="0">
              <a:spcBef>
                <a:spcPts val="0"/>
              </a:spcBef>
              <a:spcAft>
                <a:spcPts val="0"/>
              </a:spcAft>
              <a:buNone/>
            </a:pPr>
            <a:r>
              <a:rPr lang="en" sz="1700" b="1">
                <a:solidFill>
                  <a:srgbClr val="000000"/>
                </a:solidFill>
              </a:rPr>
              <a:t>Student Management</a:t>
            </a:r>
            <a:endParaRPr sz="1700" b="1">
              <a:solidFill>
                <a:srgbClr val="000000"/>
              </a:solidFill>
            </a:endParaRPr>
          </a:p>
          <a:p>
            <a:pPr marL="457200" lvl="0" indent="-336550" rtl="0">
              <a:spcBef>
                <a:spcPts val="0"/>
              </a:spcBef>
              <a:spcAft>
                <a:spcPts val="0"/>
              </a:spcAft>
              <a:buClr>
                <a:srgbClr val="000000"/>
              </a:buClr>
              <a:buSzPts val="1700"/>
              <a:buFont typeface="Calibri"/>
              <a:buChar char="•"/>
            </a:pPr>
            <a:r>
              <a:rPr lang="en" sz="1700">
                <a:solidFill>
                  <a:srgbClr val="000000"/>
                </a:solidFill>
              </a:rPr>
              <a:t>For nonsummative assessments, student data will be uploaded directly to eDIRECT from eScholar.</a:t>
            </a:r>
            <a:endParaRPr sz="1700">
              <a:solidFill>
                <a:srgbClr val="000000"/>
              </a:solidFill>
            </a:endParaRPr>
          </a:p>
          <a:p>
            <a:pPr marL="457200" lvl="0" indent="-336550" rtl="0">
              <a:spcBef>
                <a:spcPts val="0"/>
              </a:spcBef>
              <a:spcAft>
                <a:spcPts val="0"/>
              </a:spcAft>
              <a:buClr>
                <a:srgbClr val="000000"/>
              </a:buClr>
              <a:buSzPts val="1700"/>
              <a:buFont typeface="Calibri"/>
              <a:buChar char="•"/>
            </a:pPr>
            <a:r>
              <a:rPr lang="en" sz="1700">
                <a:solidFill>
                  <a:srgbClr val="000000"/>
                </a:solidFill>
              </a:rPr>
              <a:t>Districts will use existing procedures to upload files to eScholar.  Student data will then be uploaded to eDIRECT.</a:t>
            </a:r>
            <a:endParaRPr sz="1700">
              <a:solidFill>
                <a:srgbClr val="000000"/>
              </a:solidFill>
            </a:endParaRPr>
          </a:p>
          <a:p>
            <a:pPr marL="457200" lvl="0" indent="-336550" rtl="0">
              <a:spcBef>
                <a:spcPts val="0"/>
              </a:spcBef>
              <a:spcAft>
                <a:spcPts val="0"/>
              </a:spcAft>
              <a:buClr>
                <a:srgbClr val="000000"/>
              </a:buClr>
              <a:buSzPts val="1700"/>
              <a:buFont typeface="Calibri"/>
              <a:buChar char="•"/>
            </a:pPr>
            <a:r>
              <a:rPr lang="en" sz="1700">
                <a:solidFill>
                  <a:srgbClr val="000000"/>
                </a:solidFill>
              </a:rPr>
              <a:t>New students and student transfers will be managed through eScholar. </a:t>
            </a:r>
            <a:endParaRPr sz="1700">
              <a:solidFill>
                <a:srgbClr val="000000"/>
              </a:solidFill>
            </a:endParaRPr>
          </a:p>
          <a:p>
            <a:pPr marL="914400" lvl="1" indent="-336550" rtl="0">
              <a:spcBef>
                <a:spcPts val="0"/>
              </a:spcBef>
              <a:spcAft>
                <a:spcPts val="0"/>
              </a:spcAft>
              <a:buClr>
                <a:srgbClr val="000000"/>
              </a:buClr>
              <a:buSzPts val="1700"/>
              <a:buFont typeface="Calibri"/>
              <a:buChar char="○"/>
            </a:pPr>
            <a:r>
              <a:rPr lang="en" sz="1700">
                <a:solidFill>
                  <a:srgbClr val="000000"/>
                </a:solidFill>
              </a:rPr>
              <a:t>Student updates should be made in the district’s Student Information System and the data uploaded to eScholar.</a:t>
            </a:r>
            <a:endParaRPr sz="1700">
              <a:solidFill>
                <a:srgbClr val="000000"/>
              </a:solidFill>
            </a:endParaRPr>
          </a:p>
          <a:p>
            <a:pPr marL="457200" lvl="0" indent="-336550" rtl="0">
              <a:spcBef>
                <a:spcPts val="0"/>
              </a:spcBef>
              <a:spcAft>
                <a:spcPts val="0"/>
              </a:spcAft>
              <a:buClr>
                <a:srgbClr val="000000"/>
              </a:buClr>
              <a:buSzPts val="1700"/>
              <a:buFont typeface="Calibri"/>
              <a:buChar char="•"/>
            </a:pPr>
            <a:r>
              <a:rPr lang="en" sz="1700">
                <a:solidFill>
                  <a:srgbClr val="000000"/>
                </a:solidFill>
              </a:rPr>
              <a:t>Updates to eScholar data will be refreshed in eDIRECT nightly.</a:t>
            </a:r>
            <a:endParaRPr sz="1700">
              <a:solidFill>
                <a:srgbClr val="000000"/>
              </a:solidFill>
            </a:endParaRPr>
          </a:p>
          <a:p>
            <a:pPr marL="457200" lvl="0" indent="-336550" rtl="0">
              <a:spcBef>
                <a:spcPts val="0"/>
              </a:spcBef>
              <a:spcAft>
                <a:spcPts val="0"/>
              </a:spcAft>
              <a:buClr>
                <a:srgbClr val="000000"/>
              </a:buClr>
              <a:buSzPts val="1700"/>
              <a:buFont typeface="Calibri"/>
              <a:buChar char="•"/>
            </a:pPr>
            <a:r>
              <a:rPr lang="en" sz="1700">
                <a:solidFill>
                  <a:srgbClr val="000000"/>
                </a:solidFill>
              </a:rPr>
              <a:t>eDIRECT will begin populating with student data from escholar on July 16th. </a:t>
            </a:r>
            <a:endParaRPr sz="1700">
              <a:solidFill>
                <a:srgbClr val="000000"/>
              </a:solidFill>
            </a:endParaRPr>
          </a:p>
          <a:p>
            <a:pPr marL="457200" lvl="0" indent="-336550" rtl="0">
              <a:spcBef>
                <a:spcPts val="0"/>
              </a:spcBef>
              <a:spcAft>
                <a:spcPts val="0"/>
              </a:spcAft>
              <a:buClr>
                <a:srgbClr val="000000"/>
              </a:buClr>
              <a:buSzPts val="1700"/>
              <a:buFont typeface="Calibri"/>
              <a:buChar char="•"/>
            </a:pPr>
            <a:r>
              <a:rPr lang="en" sz="1700">
                <a:solidFill>
                  <a:srgbClr val="000000"/>
                </a:solidFill>
              </a:rPr>
              <a:t>Accommodations uploaded by districts to SIS and SER will be uploaded to eDIRECT.</a:t>
            </a:r>
            <a:endParaRPr sz="1700">
              <a:solidFill>
                <a:srgbClr val="000000"/>
              </a:solidFill>
            </a:endParaRPr>
          </a:p>
          <a:p>
            <a:pPr marL="457200" lvl="0" indent="-336550" rtl="0">
              <a:spcBef>
                <a:spcPts val="0"/>
              </a:spcBef>
              <a:spcAft>
                <a:spcPts val="0"/>
              </a:spcAft>
              <a:buClr>
                <a:srgbClr val="000000"/>
              </a:buClr>
              <a:buSzPts val="1700"/>
              <a:buFont typeface="Calibri"/>
              <a:buChar char="•"/>
            </a:pPr>
            <a:r>
              <a:rPr lang="en" sz="1700"/>
              <a:t>Students, student information, and accommodations can be viewed under Student Management in eDIRECT.</a:t>
            </a:r>
            <a:endParaRPr sz="1700"/>
          </a:p>
          <a:p>
            <a:pPr marL="0" lvl="0" indent="0" rtl="0">
              <a:spcBef>
                <a:spcPts val="0"/>
              </a:spcBef>
              <a:spcAft>
                <a:spcPts val="0"/>
              </a:spcAft>
              <a:buNone/>
            </a:pPr>
            <a:endParaRPr sz="1700"/>
          </a:p>
          <a:p>
            <a:pPr marL="0" lvl="0" indent="0" rtl="0">
              <a:spcBef>
                <a:spcPts val="0"/>
              </a:spcBef>
              <a:spcAft>
                <a:spcPts val="0"/>
              </a:spcAft>
              <a:buNone/>
            </a:pPr>
            <a:endParaRPr sz="17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254"/>
          <p:cNvSpPr txBox="1">
            <a:spLocks noGrp="1"/>
          </p:cNvSpPr>
          <p:nvPr>
            <p:ph type="title"/>
          </p:nvPr>
        </p:nvSpPr>
        <p:spPr>
          <a:xfrm>
            <a:off x="457200" y="84403"/>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Student Groups</a:t>
            </a:r>
            <a:endParaRPr sz="2800"/>
          </a:p>
        </p:txBody>
      </p:sp>
      <p:sp>
        <p:nvSpPr>
          <p:cNvPr id="1414" name="Google Shape;1414;p254"/>
          <p:cNvSpPr txBox="1">
            <a:spLocks noGrp="1"/>
          </p:cNvSpPr>
          <p:nvPr>
            <p:ph type="body" idx="1"/>
          </p:nvPr>
        </p:nvSpPr>
        <p:spPr>
          <a:xfrm>
            <a:off x="150125" y="931475"/>
            <a:ext cx="8830101"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dirty="0"/>
              <a:t>Student groups are created to associate students and teachers within eDIRECT. Through this association, teachers can quickly access their students’ information, testing status, and reports. </a:t>
            </a:r>
            <a:endParaRPr sz="1800" dirty="0"/>
          </a:p>
          <a:p>
            <a:pPr marL="457200" lvl="0" indent="-317500" rtl="0">
              <a:spcBef>
                <a:spcPts val="0"/>
              </a:spcBef>
              <a:spcAft>
                <a:spcPts val="0"/>
              </a:spcAft>
              <a:buSzPts val="1400"/>
              <a:buFont typeface="Calibri"/>
              <a:buChar char="•"/>
            </a:pPr>
            <a:r>
              <a:rPr lang="en" sz="1800" dirty="0"/>
              <a:t>Allows test results for students to be reported together.</a:t>
            </a:r>
            <a:endParaRPr sz="1800" dirty="0"/>
          </a:p>
          <a:p>
            <a:pPr marL="457200" lvl="0" indent="-317500" rtl="0">
              <a:spcBef>
                <a:spcPts val="0"/>
              </a:spcBef>
              <a:spcAft>
                <a:spcPts val="0"/>
              </a:spcAft>
              <a:buSzPts val="1400"/>
              <a:buFont typeface="Calibri"/>
              <a:buChar char="•"/>
            </a:pPr>
            <a:r>
              <a:rPr lang="en" sz="1800" dirty="0"/>
              <a:t>Any teacher participating in the LEAP 360 - Diagnostic/Interim assessments should create student groups for their students. </a:t>
            </a:r>
            <a:endParaRPr sz="1800" dirty="0"/>
          </a:p>
          <a:p>
            <a:pPr marL="457200" lvl="0" indent="-317500" rtl="0">
              <a:spcBef>
                <a:spcPts val="0"/>
              </a:spcBef>
              <a:spcAft>
                <a:spcPts val="0"/>
              </a:spcAft>
              <a:buSzPts val="1400"/>
              <a:buFont typeface="Calibri"/>
              <a:buChar char="•"/>
            </a:pPr>
            <a:r>
              <a:rPr lang="en" sz="1800" dirty="0"/>
              <a:t>Teachers must be added to eDIRECT via Test Administrator Management to obtain a TA number before student groups can be created.</a:t>
            </a:r>
            <a:endParaRPr sz="1800" dirty="0"/>
          </a:p>
          <a:p>
            <a:pPr marL="0" lvl="0" indent="0" rtl="0">
              <a:spcBef>
                <a:spcPts val="640"/>
              </a:spcBef>
              <a:spcAft>
                <a:spcPts val="0"/>
              </a:spcAft>
              <a:buNone/>
            </a:pPr>
            <a:endParaRPr sz="1800" dirty="0"/>
          </a:p>
        </p:txBody>
      </p:sp>
      <p:pic>
        <p:nvPicPr>
          <p:cNvPr id="1415" name="Google Shape;1415;p254"/>
          <p:cNvPicPr preferRelativeResize="0"/>
          <p:nvPr/>
        </p:nvPicPr>
        <p:blipFill>
          <a:blip r:embed="rId3">
            <a:alphaModFix/>
          </a:blip>
          <a:stretch>
            <a:fillRect/>
          </a:stretch>
        </p:blipFill>
        <p:spPr>
          <a:xfrm>
            <a:off x="590550" y="3334122"/>
            <a:ext cx="7962900" cy="1400175"/>
          </a:xfrm>
          <a:prstGeom prst="rect">
            <a:avLst/>
          </a:prstGeom>
          <a:noFill/>
          <a:ln>
            <a:noFill/>
          </a:ln>
        </p:spPr>
      </p:pic>
      <p:sp>
        <p:nvSpPr>
          <p:cNvPr id="1416" name="Google Shape;1416;p254"/>
          <p:cNvSpPr/>
          <p:nvPr/>
        </p:nvSpPr>
        <p:spPr>
          <a:xfrm>
            <a:off x="4414000" y="4276315"/>
            <a:ext cx="1839600" cy="475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p255"/>
          <p:cNvSpPr txBox="1">
            <a:spLocks noGrp="1"/>
          </p:cNvSpPr>
          <p:nvPr>
            <p:ph type="title"/>
          </p:nvPr>
        </p:nvSpPr>
        <p:spPr>
          <a:xfrm>
            <a:off x="457200" y="8967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Student Groups</a:t>
            </a:r>
            <a:endParaRPr/>
          </a:p>
        </p:txBody>
      </p:sp>
      <p:sp>
        <p:nvSpPr>
          <p:cNvPr id="1422" name="Google Shape;1422;p255"/>
          <p:cNvSpPr txBox="1">
            <a:spLocks noGrp="1"/>
          </p:cNvSpPr>
          <p:nvPr>
            <p:ph type="body" idx="1"/>
          </p:nvPr>
        </p:nvSpPr>
        <p:spPr>
          <a:xfrm>
            <a:off x="208725" y="947075"/>
            <a:ext cx="4120800" cy="38001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From the Student Group Management option, eDIRECT users can search for students and perform the following tasks:</a:t>
            </a:r>
            <a:endParaRPr sz="1800"/>
          </a:p>
          <a:p>
            <a:pPr marL="457200" lvl="0" indent="-342900" rtl="0">
              <a:spcBef>
                <a:spcPts val="640"/>
              </a:spcBef>
              <a:spcAft>
                <a:spcPts val="0"/>
              </a:spcAft>
              <a:buSzPts val="1800"/>
              <a:buChar char="•"/>
            </a:pPr>
            <a:r>
              <a:rPr lang="en" sz="1800"/>
              <a:t>Add a student group</a:t>
            </a:r>
            <a:endParaRPr sz="1800"/>
          </a:p>
          <a:p>
            <a:pPr marL="457200" lvl="0" indent="-342900" rtl="0">
              <a:spcBef>
                <a:spcPts val="0"/>
              </a:spcBef>
              <a:spcAft>
                <a:spcPts val="0"/>
              </a:spcAft>
              <a:buSzPts val="1800"/>
              <a:buChar char="•"/>
            </a:pPr>
            <a:r>
              <a:rPr lang="en" sz="1800"/>
              <a:t>Upload multiple student groups</a:t>
            </a:r>
            <a:endParaRPr sz="1800"/>
          </a:p>
          <a:p>
            <a:pPr marL="457200" lvl="0" indent="-342900" rtl="0">
              <a:spcBef>
                <a:spcPts val="0"/>
              </a:spcBef>
              <a:spcAft>
                <a:spcPts val="0"/>
              </a:spcAft>
              <a:buSzPts val="1800"/>
              <a:buChar char="•"/>
            </a:pPr>
            <a:r>
              <a:rPr lang="en" sz="1800"/>
              <a:t>Edit student group information</a:t>
            </a:r>
            <a:endParaRPr sz="1800"/>
          </a:p>
          <a:p>
            <a:pPr marL="457200" lvl="0" indent="-342900" rtl="0">
              <a:spcBef>
                <a:spcPts val="0"/>
              </a:spcBef>
              <a:spcAft>
                <a:spcPts val="0"/>
              </a:spcAft>
              <a:buSzPts val="1800"/>
              <a:buChar char="•"/>
            </a:pPr>
            <a:r>
              <a:rPr lang="en" sz="1800"/>
              <a:t>Create a test session from a student group</a:t>
            </a:r>
            <a:endParaRPr sz="1800"/>
          </a:p>
          <a:p>
            <a:pPr marL="457200" lvl="0" indent="-342900" rtl="0">
              <a:spcBef>
                <a:spcPts val="0"/>
              </a:spcBef>
              <a:spcAft>
                <a:spcPts val="0"/>
              </a:spcAft>
              <a:buSzPts val="1800"/>
              <a:buChar char="•"/>
            </a:pPr>
            <a:r>
              <a:rPr lang="en" sz="1800"/>
              <a:t>Reassign a test administrator to multiple student groups</a:t>
            </a:r>
            <a:endParaRPr sz="1800"/>
          </a:p>
          <a:p>
            <a:pPr marL="0" lvl="0" indent="0" rtl="0">
              <a:spcBef>
                <a:spcPts val="640"/>
              </a:spcBef>
              <a:spcAft>
                <a:spcPts val="0"/>
              </a:spcAft>
              <a:buNone/>
            </a:pPr>
            <a:endParaRPr sz="1800"/>
          </a:p>
          <a:p>
            <a:pPr marL="457200" lvl="0" indent="0" rtl="0">
              <a:spcBef>
                <a:spcPts val="640"/>
              </a:spcBef>
              <a:spcAft>
                <a:spcPts val="0"/>
              </a:spcAft>
              <a:buNone/>
            </a:pPr>
            <a:endParaRPr sz="1800"/>
          </a:p>
          <a:p>
            <a:pPr marL="0" lvl="0" indent="0">
              <a:spcBef>
                <a:spcPts val="640"/>
              </a:spcBef>
              <a:spcAft>
                <a:spcPts val="0"/>
              </a:spcAft>
              <a:buNone/>
            </a:pPr>
            <a:endParaRPr sz="1800"/>
          </a:p>
        </p:txBody>
      </p:sp>
      <p:pic>
        <p:nvPicPr>
          <p:cNvPr id="1423" name="Google Shape;1423;p255"/>
          <p:cNvPicPr preferRelativeResize="0"/>
          <p:nvPr/>
        </p:nvPicPr>
        <p:blipFill>
          <a:blip r:embed="rId3">
            <a:alphaModFix/>
          </a:blip>
          <a:stretch>
            <a:fillRect/>
          </a:stretch>
        </p:blipFill>
        <p:spPr>
          <a:xfrm>
            <a:off x="4609725" y="1700037"/>
            <a:ext cx="4413601" cy="2394714"/>
          </a:xfrm>
          <a:prstGeom prst="rect">
            <a:avLst/>
          </a:prstGeom>
          <a:noFill/>
          <a:ln>
            <a:noFill/>
          </a:ln>
        </p:spPr>
      </p:pic>
      <p:cxnSp>
        <p:nvCxnSpPr>
          <p:cNvPr id="1424" name="Google Shape;1424;p255"/>
          <p:cNvCxnSpPr/>
          <p:nvPr/>
        </p:nvCxnSpPr>
        <p:spPr>
          <a:xfrm rot="10800000" flipH="1">
            <a:off x="3096000" y="4094750"/>
            <a:ext cx="1592400" cy="2967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pic>
        <p:nvPicPr>
          <p:cNvPr id="1430" name="Google Shape;1430;p256"/>
          <p:cNvPicPr preferRelativeResize="0"/>
          <p:nvPr/>
        </p:nvPicPr>
        <p:blipFill>
          <a:blip r:embed="rId3">
            <a:alphaModFix/>
          </a:blip>
          <a:stretch>
            <a:fillRect/>
          </a:stretch>
        </p:blipFill>
        <p:spPr>
          <a:xfrm>
            <a:off x="1283300" y="1783725"/>
            <a:ext cx="6448650" cy="2809525"/>
          </a:xfrm>
          <a:prstGeom prst="rect">
            <a:avLst/>
          </a:prstGeom>
          <a:noFill/>
          <a:ln>
            <a:noFill/>
          </a:ln>
        </p:spPr>
      </p:pic>
      <p:sp>
        <p:nvSpPr>
          <p:cNvPr id="1431" name="Google Shape;1431;p256"/>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333333"/>
              </a:buClr>
              <a:buSzPts val="1400"/>
              <a:buFont typeface="Calibri"/>
              <a:buNone/>
            </a:pPr>
            <a:r>
              <a:rPr lang="en" sz="2800"/>
              <a:t>Educator Scoring Improvements</a:t>
            </a:r>
            <a:endParaRPr sz="2800" b="0" i="0" u="none" strike="noStrike" cap="none">
              <a:solidFill>
                <a:srgbClr val="333333"/>
              </a:solidFill>
              <a:latin typeface="Calibri"/>
              <a:ea typeface="Calibri"/>
              <a:cs typeface="Calibri"/>
              <a:sym typeface="Calibri"/>
            </a:endParaRPr>
          </a:p>
        </p:txBody>
      </p:sp>
      <p:sp>
        <p:nvSpPr>
          <p:cNvPr id="1432" name="Google Shape;1432;p256"/>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99</a:t>
            </a:fld>
            <a:endParaRPr sz="1200" b="0" i="0" u="none" strike="noStrike" cap="none">
              <a:solidFill>
                <a:srgbClr val="888888"/>
              </a:solidFill>
              <a:latin typeface="Arial"/>
              <a:ea typeface="Arial"/>
              <a:cs typeface="Arial"/>
              <a:sym typeface="Arial"/>
            </a:endParaRPr>
          </a:p>
        </p:txBody>
      </p:sp>
      <p:sp>
        <p:nvSpPr>
          <p:cNvPr id="1433" name="Google Shape;1433;p256"/>
          <p:cNvSpPr txBox="1">
            <a:spLocks noGrp="1"/>
          </p:cNvSpPr>
          <p:nvPr>
            <p:ph type="body" idx="1"/>
          </p:nvPr>
        </p:nvSpPr>
        <p:spPr>
          <a:xfrm>
            <a:off x="108125" y="1058325"/>
            <a:ext cx="8799000" cy="3786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Viewing Test Statuses</a:t>
            </a:r>
            <a:endParaRPr sz="1800" b="1"/>
          </a:p>
          <a:p>
            <a:pPr marL="0" lvl="0" indent="0" rtl="0">
              <a:spcBef>
                <a:spcPts val="0"/>
              </a:spcBef>
              <a:spcAft>
                <a:spcPts val="0"/>
              </a:spcAft>
              <a:buNone/>
            </a:pPr>
            <a:r>
              <a:rPr lang="en" sz="1800"/>
              <a:t>On the Educator Scoring page, teachers can select to only view items that need scoring. </a:t>
            </a:r>
            <a:endParaRPr sz="1800"/>
          </a:p>
          <a:p>
            <a:pPr marL="0" lvl="0" indent="0" rtl="0">
              <a:spcBef>
                <a:spcPts val="0"/>
              </a:spcBef>
              <a:spcAft>
                <a:spcPts val="0"/>
              </a:spcAft>
              <a:buClr>
                <a:schemeClr val="dk1"/>
              </a:buClr>
              <a:buSzPts val="1100"/>
              <a:buFont typeface="Arial"/>
              <a:buNone/>
            </a:pPr>
            <a:endParaRPr sz="1800"/>
          </a:p>
          <a:p>
            <a:pPr marL="0" marR="0" lvl="0" indent="0" algn="l" rtl="0">
              <a:lnSpc>
                <a:spcPct val="100000"/>
              </a:lnSpc>
              <a:spcBef>
                <a:spcPts val="0"/>
              </a:spcBef>
              <a:spcAft>
                <a:spcPts val="0"/>
              </a:spcAft>
              <a:buNone/>
            </a:pPr>
            <a:endParaRPr sz="1800"/>
          </a:p>
        </p:txBody>
      </p:sp>
      <p:sp>
        <p:nvSpPr>
          <p:cNvPr id="1434" name="Google Shape;1434;p256"/>
          <p:cNvSpPr/>
          <p:nvPr/>
        </p:nvSpPr>
        <p:spPr>
          <a:xfrm>
            <a:off x="2033600" y="3312038"/>
            <a:ext cx="1932600" cy="192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9049</Words>
  <Application>Microsoft Office PowerPoint</Application>
  <PresentationFormat>On-screen Show (16:9)</PresentationFormat>
  <Paragraphs>936</Paragraphs>
  <Slides>126</Slides>
  <Notes>126</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126</vt:i4>
      </vt:variant>
    </vt:vector>
  </HeadingPairs>
  <TitlesOfParts>
    <vt:vector size="148" baseType="lpstr">
      <vt:lpstr>Arial</vt:lpstr>
      <vt:lpstr>Cabin</vt:lpstr>
      <vt:lpstr>Arial Narrow</vt:lpstr>
      <vt:lpstr>Century</vt:lpstr>
      <vt:lpstr>Calibri</vt:lpstr>
      <vt:lpstr>Century Schoolbook</vt:lpstr>
      <vt:lpstr>Times New Roman</vt:lpstr>
      <vt:lpstr>Simple Light</vt:lpstr>
      <vt:lpstr>Louisiana Believes</vt:lpstr>
      <vt:lpstr>Louisiana Believes</vt:lpstr>
      <vt:lpstr>LA Believes</vt:lpstr>
      <vt:lpstr>Louisiana Believes</vt:lpstr>
      <vt:lpstr>Louisiana Believes</vt:lpstr>
      <vt:lpstr>LA Believes</vt:lpstr>
      <vt:lpstr>Louisiana Believes</vt:lpstr>
      <vt:lpstr>Louisiana Believes</vt:lpstr>
      <vt:lpstr>Louisiana Believes</vt:lpstr>
      <vt:lpstr>Louisiana Believes</vt:lpstr>
      <vt:lpstr>Louisiana Believes</vt:lpstr>
      <vt:lpstr>Louisiana Believes</vt:lpstr>
      <vt:lpstr>Louisiana Believes</vt:lpstr>
      <vt:lpstr>LA Believes</vt:lpstr>
      <vt:lpstr>PowerPoint Presentation</vt:lpstr>
      <vt:lpstr>Agenda</vt:lpstr>
      <vt:lpstr>Month-by-Month Checklist</vt:lpstr>
      <vt:lpstr>August Assessment and Accountability Checklist</vt:lpstr>
      <vt:lpstr>August Assessment and Accountability Checklist</vt:lpstr>
      <vt:lpstr>August Assessment and Accountability Checklist</vt:lpstr>
      <vt:lpstr>PowerPoint Presentation</vt:lpstr>
      <vt:lpstr>LEAP 2025 Release</vt:lpstr>
      <vt:lpstr>How Have LEAP Tests Changed Over Time?</vt:lpstr>
      <vt:lpstr>Step 1: 2018 LEAP 2025 Results</vt:lpstr>
      <vt:lpstr>2018 LEAP 2025 Key Trends</vt:lpstr>
      <vt:lpstr>How are LEAP 2025 Results Used?</vt:lpstr>
      <vt:lpstr>Next Step: Analyzing Annual Student Progress </vt:lpstr>
      <vt:lpstr>Next Step: Reporting on Overall School Performance</vt:lpstr>
      <vt:lpstr>Growth To Mastery: Targets for 2019</vt:lpstr>
      <vt:lpstr>Growth to Mastery: Progress Index Results for SPS</vt:lpstr>
      <vt:lpstr>August Data Certification</vt:lpstr>
      <vt:lpstr>PowerPoint Presentation</vt:lpstr>
      <vt:lpstr>PowerPoint Presentation</vt:lpstr>
      <vt:lpstr>PowerPoint Presentation</vt:lpstr>
      <vt:lpstr>2017-2018 Reporting: Communicating Assessment Results</vt:lpstr>
      <vt:lpstr>PowerPoint Presentation</vt:lpstr>
      <vt:lpstr>Online Tools Training</vt:lpstr>
      <vt:lpstr>INSIGHT Client Update</vt:lpstr>
      <vt:lpstr>TSM Version 9 and TSM Central Office</vt:lpstr>
      <vt:lpstr>Technology User Guide </vt:lpstr>
      <vt:lpstr>eDIRECT User Guide </vt:lpstr>
      <vt:lpstr>Training Accounts</vt:lpstr>
      <vt:lpstr>Assessment Technology Specifications</vt:lpstr>
      <vt:lpstr>PowerPoint Presentation</vt:lpstr>
      <vt:lpstr>Caveon Test Security Services</vt:lpstr>
      <vt:lpstr>Caveon Core</vt:lpstr>
      <vt:lpstr>BESE Test Security Policy Update</vt:lpstr>
      <vt:lpstr>Test Security Audits</vt:lpstr>
      <vt:lpstr>PowerPoint Presentation</vt:lpstr>
      <vt:lpstr>2018-2019 Enrollment Window</vt:lpstr>
      <vt:lpstr>2018-2019 Enrollment Window</vt:lpstr>
      <vt:lpstr>2018-2019 Enrollment Window</vt:lpstr>
      <vt:lpstr>2018-2019 Enrollment Window</vt:lpstr>
      <vt:lpstr>2018-2019 Enrollment Window</vt:lpstr>
      <vt:lpstr>PowerPoint Presentation</vt:lpstr>
      <vt:lpstr>PowerPoint Presentation</vt:lpstr>
      <vt:lpstr>High School Practice Test Teacher Access</vt:lpstr>
      <vt:lpstr>PowerPoint Presentation</vt:lpstr>
      <vt:lpstr>PowerPoint Presentation</vt:lpstr>
      <vt:lpstr>PowerPoint Presentation</vt:lpstr>
      <vt:lpstr>PowerPoint Presentation</vt:lpstr>
      <vt:lpstr>Vision for Students with Significant Disabilities</vt:lpstr>
      <vt:lpstr>LEAP Connect Overview</vt:lpstr>
      <vt:lpstr>LEAP Connect Overview</vt:lpstr>
      <vt:lpstr>Built-in Supports</vt:lpstr>
      <vt:lpstr>LEAP Connect Administration Documents </vt:lpstr>
      <vt:lpstr>LEAP Connect Administration Documents </vt:lpstr>
      <vt:lpstr>LEAP Connect OTT and OTT DTA</vt:lpstr>
      <vt:lpstr>LEAP Connect OTT DTA</vt:lpstr>
      <vt:lpstr>LEAP Connect 2018-2019 </vt:lpstr>
      <vt:lpstr>LEAP Connect Resources</vt:lpstr>
      <vt:lpstr>PowerPoint Presentation</vt:lpstr>
      <vt:lpstr>ELPS Key Dates</vt:lpstr>
      <vt:lpstr>ELPS Overview</vt:lpstr>
      <vt:lpstr>Screener Setup</vt:lpstr>
      <vt:lpstr>ELPS Administration Systems Overview</vt:lpstr>
      <vt:lpstr>ELPS Administration Documents</vt:lpstr>
      <vt:lpstr>ELPS Administration Documents</vt:lpstr>
      <vt:lpstr>ELPS Technology Documents</vt:lpstr>
      <vt:lpstr>Identifying an English Learner</vt:lpstr>
      <vt:lpstr>Identification FlowChart</vt:lpstr>
      <vt:lpstr>Pre-K and Kindergarten</vt:lpstr>
      <vt:lpstr>ELs and SPED</vt:lpstr>
      <vt:lpstr>Grade Level Screening</vt:lpstr>
      <vt:lpstr>Adding Users to TIDE</vt:lpstr>
      <vt:lpstr>Adding Students</vt:lpstr>
      <vt:lpstr>ELPS Testing Tickets </vt:lpstr>
      <vt:lpstr>Accessing the TA Interface (TDS)</vt:lpstr>
      <vt:lpstr>Accessing ELPS</vt:lpstr>
      <vt:lpstr>Steps Review</vt:lpstr>
      <vt:lpstr>The Results</vt:lpstr>
      <vt:lpstr>The Results</vt:lpstr>
      <vt:lpstr>ELPS Proficiency Levels</vt:lpstr>
      <vt:lpstr>Classifying a Student as an EL</vt:lpstr>
      <vt:lpstr>Supporting the EL student</vt:lpstr>
      <vt:lpstr>Additional Resources</vt:lpstr>
      <vt:lpstr>Technical Assistance Protocol</vt:lpstr>
      <vt:lpstr>PowerPoint Presentation</vt:lpstr>
      <vt:lpstr>ELPT 2018-2019</vt:lpstr>
      <vt:lpstr>ELPT Improvements</vt:lpstr>
      <vt:lpstr>ELPT Administration Systems Overview</vt:lpstr>
      <vt:lpstr>ELPT Administration Documents</vt:lpstr>
      <vt:lpstr>ELPT Administration Documents</vt:lpstr>
      <vt:lpstr>ELPT Technology Documents</vt:lpstr>
      <vt:lpstr>PowerPoint Presentation</vt:lpstr>
      <vt:lpstr>LEAP 360 2018-2019</vt:lpstr>
      <vt:lpstr>Diagnostic Quick Start Guide 2018-2019</vt:lpstr>
      <vt:lpstr>LEAP 360 Teacher Study Guide</vt:lpstr>
      <vt:lpstr>LEAP 360 Improvements</vt:lpstr>
      <vt:lpstr>Student Management</vt:lpstr>
      <vt:lpstr>Student Groups</vt:lpstr>
      <vt:lpstr>Student Groups</vt:lpstr>
      <vt:lpstr>Educator Scoring Improvements</vt:lpstr>
      <vt:lpstr>Educator Scoring Improvements</vt:lpstr>
      <vt:lpstr>Educator Scoring Improvements</vt:lpstr>
      <vt:lpstr>Educator Scoring Improvements</vt:lpstr>
      <vt:lpstr>Ending Incomplete Tests</vt:lpstr>
      <vt:lpstr>Response Map Improvements</vt:lpstr>
      <vt:lpstr>Student Summary Improvements</vt:lpstr>
      <vt:lpstr>New School List Report</vt:lpstr>
      <vt:lpstr>New Test Session List Report</vt:lpstr>
      <vt:lpstr>PowerPoint Presentation</vt:lpstr>
      <vt:lpstr>PowerPoint Presentation</vt:lpstr>
      <vt:lpstr>PowerPoint Presentation</vt:lpstr>
      <vt:lpstr>2018-19 Accommodation Forms Update</vt:lpstr>
      <vt:lpstr>Assessment Accommodations 2018-2019</vt:lpstr>
      <vt:lpstr>Assessment Updates for 2018-2019</vt:lpstr>
      <vt:lpstr>Data Systems: Preparation for 2018-19</vt:lpstr>
      <vt:lpstr>Data Systems: Preparation for 2018-19</vt:lpstr>
      <vt:lpstr>Data Systems: 2018-19 Enhancements</vt:lpstr>
      <vt:lpstr>PowerPoint Presentation</vt:lpstr>
      <vt:lpstr>2018-2019 Educator Resource Guide</vt:lpstr>
      <vt:lpstr>End of Year Survey</vt:lpstr>
      <vt:lpstr>PowerPoint Presentation</vt:lpstr>
      <vt:lpstr>Assessments Customer Service</vt:lpstr>
      <vt:lpstr>District Support</vt:lpstr>
      <vt:lpstr>District Support</vt:lpstr>
      <vt:lpstr>Assessment &amp; Accountability Calls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9</cp:revision>
  <dcterms:modified xsi:type="dcterms:W3CDTF">2018-07-16T23:43:56Z</dcterms:modified>
</cp:coreProperties>
</file>