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693" r:id="rId2"/>
    <p:sldMasterId id="2147483694" r:id="rId3"/>
    <p:sldMasterId id="2147483695" r:id="rId4"/>
    <p:sldMasterId id="2147483696" r:id="rId5"/>
    <p:sldMasterId id="2147483697" r:id="rId6"/>
    <p:sldMasterId id="2147483698" r:id="rId7"/>
    <p:sldMasterId id="2147483699" r:id="rId8"/>
    <p:sldMasterId id="2147483700" r:id="rId9"/>
    <p:sldMasterId id="2147483701" r:id="rId10"/>
  </p:sldMasterIdLst>
  <p:notesMasterIdLst>
    <p:notesMasterId r:id="rId122"/>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6B0DC9-36F5-4451-94EA-08334787C10F}">
  <a:tblStyle styleId="{396B0DC9-36F5-4451-94EA-08334787C10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0EECA60-6141-4D5A-A897-058FCDF318E5}" styleName="Table_1">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505A9A8-5C9A-44A1-8461-C862B073954C}"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4508D8-44B2-45F5-8ECC-01D9A61BFA47}"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FBEAA35-212E-4A4B-AC3F-10F174DDD103}" styleName="Table_4">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42" autoAdjust="0"/>
  </p:normalViewPr>
  <p:slideViewPr>
    <p:cSldViewPr snapToGrid="0">
      <p:cViewPr varScale="1">
        <p:scale>
          <a:sx n="79" d="100"/>
          <a:sy n="79"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viewProps" Target="viewProp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04599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Shape 2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164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668468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7" name="Shape 8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077279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5" name="Shape 8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sz="1200" dirty="0">
              <a:solidFill>
                <a:srgbClr val="000000"/>
              </a:solidFill>
            </a:endParaRPr>
          </a:p>
        </p:txBody>
      </p:sp>
      <p:sp>
        <p:nvSpPr>
          <p:cNvPr id="886" name="Shape 88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101</a:t>
            </a:fld>
            <a:endParaRPr/>
          </a:p>
        </p:txBody>
      </p:sp>
    </p:spTree>
    <p:extLst>
      <p:ext uri="{BB962C8B-B14F-4D97-AF65-F5344CB8AC3E}">
        <p14:creationId xmlns:p14="http://schemas.microsoft.com/office/powerpoint/2010/main" val="19384879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2" name="Shape 8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200" dirty="0">
              <a:solidFill>
                <a:srgbClr val="000000"/>
              </a:solidFill>
            </a:endParaRPr>
          </a:p>
        </p:txBody>
      </p:sp>
      <p:sp>
        <p:nvSpPr>
          <p:cNvPr id="893" name="Shape 893"/>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102</a:t>
            </a:fld>
            <a:endParaRPr/>
          </a:p>
        </p:txBody>
      </p:sp>
    </p:spTree>
    <p:extLst>
      <p:ext uri="{BB962C8B-B14F-4D97-AF65-F5344CB8AC3E}">
        <p14:creationId xmlns:p14="http://schemas.microsoft.com/office/powerpoint/2010/main" val="938942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9" name="Shape 8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900" name="Shape 900"/>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103</a:t>
            </a:fld>
            <a:endParaRPr/>
          </a:p>
        </p:txBody>
      </p:sp>
    </p:spTree>
    <p:extLst>
      <p:ext uri="{BB962C8B-B14F-4D97-AF65-F5344CB8AC3E}">
        <p14:creationId xmlns:p14="http://schemas.microsoft.com/office/powerpoint/2010/main" val="4565289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07" name="Shape 9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0427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3" name="Shape 9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44159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Shape 9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920" name="Shape 92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106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14230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26" name="Shape 9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07861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Shape 9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0194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9" name="Shape 9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6230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27554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6" name="Shape 9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27048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52" name="Shape 9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240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858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Arial"/>
              <a:ea typeface="Arial"/>
              <a:cs typeface="Arial"/>
              <a:sym typeface="Arial"/>
            </a:endParaRPr>
          </a:p>
        </p:txBody>
      </p:sp>
      <p:sp>
        <p:nvSpPr>
          <p:cNvPr id="302" name="Shape 3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1810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9099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0992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36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4382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271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Shape 3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843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321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Shape 3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338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Shape 3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878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428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143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0611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a:solidFill>
                <a:schemeClr val="dk1"/>
              </a:solidFill>
              <a:latin typeface="Arial"/>
              <a:ea typeface="Arial"/>
              <a:cs typeface="Arial"/>
              <a:sym typeface="Arial"/>
            </a:endParaRP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052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Shape 3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723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Shape 3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53482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Shape 4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9366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60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794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5881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055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1670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97292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241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7135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Shape 4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dirty="0">
              <a:solidFill>
                <a:schemeClr val="dk1"/>
              </a:solidFill>
              <a:latin typeface="Arial"/>
              <a:ea typeface="Arial"/>
              <a:cs typeface="Arial"/>
              <a:sym typeface="Arial"/>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6054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Shape 4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4242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81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Shape 4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3" name="Shape 47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100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9125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6735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7" name="Shape 48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53024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Shape 4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94" name="Shape 49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61341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Shape 5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5774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Shape 5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1933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Shape 5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3693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Shape 5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93335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Shape 5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87742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Shape 5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2852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Shape 5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37" name="Shape 53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808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258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Shape 5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44" name="Shape 54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5966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0418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3538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Shape 5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7975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349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304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9031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9895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5162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058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7821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9843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84369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265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8772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87571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Shape 6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0454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87188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Shape 6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6855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Shape 6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5969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Shape 6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67" name="Shape 66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69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3180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Shape 2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14751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Shape 6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5574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82" name="Shape 6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39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8" name="Shape 6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689" name="Shape 689"/>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72</a:t>
            </a:fld>
            <a:endParaRPr/>
          </a:p>
        </p:txBody>
      </p:sp>
    </p:spTree>
    <p:extLst>
      <p:ext uri="{BB962C8B-B14F-4D97-AF65-F5344CB8AC3E}">
        <p14:creationId xmlns:p14="http://schemas.microsoft.com/office/powerpoint/2010/main" val="3759315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9" name="Shape 6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110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50907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38100" rtl="0">
              <a:lnSpc>
                <a:spcPct val="90000"/>
              </a:lnSpc>
              <a:spcBef>
                <a:spcPts val="750"/>
              </a:spcBef>
              <a:spcAft>
                <a:spcPts val="0"/>
              </a:spcAft>
              <a:buNone/>
            </a:pPr>
            <a:endParaRPr sz="1100" dirty="0"/>
          </a:p>
        </p:txBody>
      </p:sp>
      <p:sp>
        <p:nvSpPr>
          <p:cNvPr id="714" name="Shape 71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75</a:t>
            </a:fld>
            <a:endParaRPr/>
          </a:p>
        </p:txBody>
      </p:sp>
    </p:spTree>
    <p:extLst>
      <p:ext uri="{BB962C8B-B14F-4D97-AF65-F5344CB8AC3E}">
        <p14:creationId xmlns:p14="http://schemas.microsoft.com/office/powerpoint/2010/main" val="40371879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Shape 7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122055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Shape 7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15231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Shape 7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17145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736" name="Shape 73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4526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Shape 7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744" name="Shape 74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8111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Shape 2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10330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Shape 7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752" name="Shape 752"/>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388838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Shape 7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4361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65" name="Shape 7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01473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44416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072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537300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9" name="Shape 7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013514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5" name="Shape 7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48938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1" name="Shape 8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01303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07" name="Shape 8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670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89762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3" name="Shape 8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690056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9" name="Shape 8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8292432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5159047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4" name="Shape 8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065417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0" name="Shape 8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86539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46" name="Shape 8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9204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2" name="Shape 8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568625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Shape 8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859" name="Shape 85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97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983661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5" name="Shape 8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878258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71" name="Shape 8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075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52" name="Shape 5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4" name="Shape 5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55" name="Shape 55"/>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56" name="Shape 5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7" name="Shape 5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8" name="Shape 58"/>
          <p:cNvSpPr txBox="1">
            <a:spLocks noGrp="1"/>
          </p:cNvSpPr>
          <p:nvPr>
            <p:ph type="title"/>
          </p:nvPr>
        </p:nvSpPr>
        <p:spPr>
          <a:xfrm>
            <a:off x="0" y="550"/>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a:stretch/>
        </p:blipFill>
        <p:spPr>
          <a:xfrm>
            <a:off x="0" y="4798558"/>
            <a:ext cx="9070848" cy="366609"/>
          </a:xfrm>
          <a:prstGeom prst="rect">
            <a:avLst/>
          </a:prstGeom>
          <a:noFill/>
          <a:ln>
            <a:noFill/>
          </a:ln>
        </p:spPr>
      </p:pic>
      <p:pic>
        <p:nvPicPr>
          <p:cNvPr id="61" name="Shape 61"/>
          <p:cNvPicPr preferRelativeResize="0"/>
          <p:nvPr/>
        </p:nvPicPr>
        <p:blipFill rotWithShape="1">
          <a:blip r:embed="rId3">
            <a:alphaModFix/>
          </a:blip>
          <a:srcRect/>
          <a:stretch/>
        </p:blipFill>
        <p:spPr>
          <a:xfrm>
            <a:off x="0" y="-16125"/>
            <a:ext cx="9144000" cy="1046875"/>
          </a:xfrm>
          <a:prstGeom prst="rect">
            <a:avLst/>
          </a:prstGeom>
          <a:noFill/>
          <a:ln>
            <a:noFill/>
          </a:ln>
        </p:spPr>
      </p:pic>
      <p:sp>
        <p:nvSpPr>
          <p:cNvPr id="62" name="Shape 62"/>
          <p:cNvSpPr txBox="1">
            <a:spLocks noGrp="1"/>
          </p:cNvSpPr>
          <p:nvPr>
            <p:ph type="title"/>
          </p:nvPr>
        </p:nvSpPr>
        <p:spPr>
          <a:xfrm>
            <a:off x="0" y="-15050"/>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65" name="Shape 6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67" name="Shape 6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2">
            <a:alphaModFix/>
          </a:blip>
          <a:srcRect l="29370" r="1942"/>
          <a:stretch/>
        </p:blipFill>
        <p:spPr>
          <a:xfrm>
            <a:off x="2857500" y="678942"/>
            <a:ext cx="5993282" cy="463872"/>
          </a:xfrm>
          <a:prstGeom prst="rect">
            <a:avLst/>
          </a:prstGeom>
          <a:noFill/>
          <a:ln>
            <a:noFill/>
          </a:ln>
        </p:spPr>
      </p:pic>
      <p:pic>
        <p:nvPicPr>
          <p:cNvPr id="70" name="Shape 70"/>
          <p:cNvPicPr preferRelativeResize="0"/>
          <p:nvPr/>
        </p:nvPicPr>
        <p:blipFill rotWithShape="1">
          <a:blip r:embed="rId3">
            <a:alphaModFix/>
          </a:blip>
          <a:srcRect/>
          <a:stretch/>
        </p:blipFill>
        <p:spPr>
          <a:xfrm>
            <a:off x="0" y="0"/>
            <a:ext cx="2750280" cy="5138357"/>
          </a:xfrm>
          <a:prstGeom prst="rect">
            <a:avLst/>
          </a:prstGeom>
          <a:noFill/>
          <a:ln>
            <a:noFill/>
          </a:ln>
        </p:spPr>
      </p:pic>
      <p:sp>
        <p:nvSpPr>
          <p:cNvPr id="71" name="Shape 7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73" name="Shape 73"/>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77" name="Shape 77"/>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80" name="Shape 80"/>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5" name="Shape 8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8" name="Shape 88"/>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Arial"/>
              <a:buNone/>
              <a:defRPr sz="5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91" name="Shape 91"/>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92" name="Shape 9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95" name="Shape 9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98" name="Shape 9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0" name="Shape 10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1" name="Shape 10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sp>
        <p:nvSpPr>
          <p:cNvPr id="102" name="Shape 10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pic>
        <p:nvPicPr>
          <p:cNvPr id="103" name="Shape 10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04" name="Shape 10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07" name="Shape 10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9" name="Shape 10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0" name="Shape 11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sp>
        <p:nvSpPr>
          <p:cNvPr id="111" name="Shape 11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pic>
        <p:nvPicPr>
          <p:cNvPr id="112" name="Shape 11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13" name="Shape 11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 name="Shape 1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4" name="Shape 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16" name="Shape 116"/>
          <p:cNvPicPr preferRelativeResize="0"/>
          <p:nvPr/>
        </p:nvPicPr>
        <p:blipFill rotWithShape="1">
          <a:blip r:embed="rId3">
            <a:alphaModFix/>
          </a:blip>
          <a:srcRect l="29372" r="1942"/>
          <a:stretch/>
        </p:blipFill>
        <p:spPr>
          <a:xfrm>
            <a:off x="2857500" y="678942"/>
            <a:ext cx="5960974" cy="463942"/>
          </a:xfrm>
          <a:prstGeom prst="rect">
            <a:avLst/>
          </a:prstGeom>
          <a:noFill/>
          <a:ln>
            <a:noFill/>
          </a:ln>
        </p:spPr>
      </p:pic>
      <p:sp>
        <p:nvSpPr>
          <p:cNvPr id="117" name="Shape 11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19" name="Shape 119"/>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3" name="Shape 123"/>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35" name="Shape 13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36" name="Shape 13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39" name="Shape 13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46" name="Shape 14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57" name="Shape 157"/>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58" name="Shape 158"/>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67" name="Shape 167"/>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8" name="Shape 168"/>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72" name="Shape 172"/>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79" name="Shape 17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1" name="Shape 19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2" name="Shape 19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5" name="Shape 19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1" name="Shape 20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14" name="Shape 21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23" name="Shape 223"/>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24" name="Shape 22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6" name="Shape 3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4795837"/>
            <a:ext cx="9070848" cy="366609"/>
          </a:xfrm>
          <a:prstGeom prst="rect">
            <a:avLst/>
          </a:prstGeom>
          <a:noFill/>
          <a:ln>
            <a:noFill/>
          </a:ln>
        </p:spPr>
      </p:pic>
      <p:pic>
        <p:nvPicPr>
          <p:cNvPr id="42" name="Shape 42"/>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43" name="Shape 43"/>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46" name="Shape 4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9" name="Shape 49"/>
          <p:cNvPicPr preferRelativeResize="0"/>
          <p:nvPr/>
        </p:nvPicPr>
        <p:blipFill rotWithShape="1">
          <a:blip r:embed="rId2">
            <a:alphaModFix/>
          </a:blip>
          <a:srcRect/>
          <a:stretch/>
        </p:blipFill>
        <p:spPr>
          <a:xfrm>
            <a:off x="0" y="0"/>
            <a:ext cx="9144000" cy="51383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7" name="Shape 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8" name="Shape 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Shape 217"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218" name="Shape 218"/>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219" name="Shape 219"/>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Shape 29" descr="Louisiana Believes (PPT Footer)_Footer.png"/>
          <p:cNvPicPr preferRelativeResize="0"/>
          <p:nvPr/>
        </p:nvPicPr>
        <p:blipFill rotWithShape="1">
          <a:blip r:embed="rId4">
            <a:alphaModFix/>
          </a:blip>
          <a:srcRect/>
          <a:stretch/>
        </p:blipFill>
        <p:spPr>
          <a:xfrm>
            <a:off x="0" y="4740749"/>
            <a:ext cx="9144000" cy="418200"/>
          </a:xfrm>
          <a:prstGeom prst="rect">
            <a:avLst/>
          </a:prstGeom>
          <a:noFill/>
          <a:ln>
            <a:noFill/>
          </a:ln>
        </p:spPr>
      </p:pic>
      <p:pic>
        <p:nvPicPr>
          <p:cNvPr id="30" name="Shape 30"/>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31" name="Shape 3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Shape 12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29" name="Shape 129"/>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30" name="Shape 13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Shape 151"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152" name="Shape 152"/>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153" name="Shape 153"/>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Shape 161"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62" name="Shape 16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63" name="Shape 163"/>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Shape 184"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85" name="Shape 185"/>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86" name="Shape 18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Shape 207"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208" name="Shape 208"/>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209" name="Shape 209"/>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hyperlink" Target="http://www.louisianabelieves.com/resources/library/assessment"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www.louisianabelieves.com/resources/library/accountability"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hyperlink" Target="mailto:edtech@la.gov"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9.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2018-tl-summit-overview.pdf?sfvrsn=2"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https://la.drcedirect.com/default.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laelpthelpdesk@air.org" TargetMode="Externa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drcedirect.com/all/eca-portal-ui/welcome/L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louisianabelieves.com/resources/library/technology-footprint" TargetMode="External"/><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louisianabelieves.com/resources/library/assessmen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7.xml"/><Relationship Id="rId1" Type="http://schemas.openxmlformats.org/officeDocument/2006/relationships/slideLayout" Target="../slideLayouts/slideLayout43.xml"/><Relationship Id="rId4" Type="http://schemas.openxmlformats.org/officeDocument/2006/relationships/hyperlink" Target="http://www.louisianabelieves.com/docs/default-source/assessment/participation-form-for-nonpublic-school-students.pdf?sfvrsn=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a.drcedirect.com/Documents/Unsecure/Doc.aspx?id=c2d85631-3899-4d54-8723-955284b4b936" TargetMode="External"/><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hyperlink" Target="https://www.louisianabelieves.com/docs/default-source/assessment/faq-for-testing-homebound-and-nonpublic-school-students-2016-2017.pdf?sfvrsn=6" TargetMode="External"/><Relationship Id="rId2" Type="http://schemas.openxmlformats.org/officeDocument/2006/relationships/notesSlide" Target="../notesSlides/notesSlide47.xml"/><Relationship Id="rId1" Type="http://schemas.openxmlformats.org/officeDocument/2006/relationships/slideLayout" Target="../slideLayouts/slideLayout41.xml"/><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participation-form-for-nonpublic-school-students-2017-2018.pdf?sfvrsn=4"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49.xml"/><Relationship Id="rId1" Type="http://schemas.openxmlformats.org/officeDocument/2006/relationships/slideLayout" Target="../slideLayouts/slideLayout41.xml"/><Relationship Id="rId5" Type="http://schemas.openxmlformats.org/officeDocument/2006/relationships/hyperlink" Target="http://www.louisianabelieves.com/docs/default-source/assessment/permission-to-test-in-alternate-enviorment-2015-2016.pdf?sfvrsn=4" TargetMode="External"/><Relationship Id="rId4" Type="http://schemas.openxmlformats.org/officeDocument/2006/relationships/hyperlink" Target="http://bese.louisiana.gov/documents-resources/policies-bulleti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louisianabelieves.com/docs/default-source/assessment/investigation-template.pdf?sfvrsn=8" TargetMode="External"/><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53.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hyperlink" Target="https://www.louisianabelieves.com/docs/default-source/assessment/2017-2018-highschool-assessment-frequently-asked-questions.pdf?sfvrsn=16" TargetMode="External"/><Relationship Id="rId2" Type="http://schemas.openxmlformats.org/officeDocument/2006/relationships/notesSlide" Target="../notesSlides/notesSlide63.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64.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spring-2017-assessments.pdf?sfvrsn=4" TargetMode="External"/><Relationship Id="rId2" Type="http://schemas.openxmlformats.org/officeDocument/2006/relationships/notesSlide" Target="../notesSlides/notesSlide70.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www.louisianabelieves.com/docs/default-source/assessment/leap-2025-at-a-glance---content-area.pdf?sfvrsn=2" TargetMode="External"/><Relationship Id="rId7"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leap-2025-at-a-glance---grade-band.pdf?sfvrsn=2"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leap-tests.pdf?sfvrsn=9"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bealearninghero.org/spring-forward/louisiana/" TargetMode="External"/><Relationship Id="rId4" Type="http://schemas.openxmlformats.org/officeDocument/2006/relationships/hyperlink" Target="https://www.louisianabelieves.com/docs/default-source/assessment/parent-guide-to-the-leap-2025-practice-tests.pdf?sfvrsn=6"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hyperlink" Target="https://www.drcedirect.com/all/eca-portal-ui/welcome/LA"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hyperlink" Target="https://www.drcedirect.com/all/eca-portal-ui/welcome/LA" TargetMode="External"/><Relationship Id="rId5" Type="http://schemas.openxmlformats.org/officeDocument/2006/relationships/hyperlink" Target="http://www.louisianabelieves.com/docs/default-source/assessment/leap-accessibility-and-accommodations-manual.pdf?sfvrsn=10" TargetMode="External"/><Relationship Id="rId4" Type="http://schemas.openxmlformats.org/officeDocument/2006/relationships/hyperlink" Target="http://www.louisianabelieves.com/docs/default-source/assessment/technology-enhanced-item-types-available-in-insight.pdf?sfvrsn=4"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hyperlink" Target="http://www.louisianabelieves.com/docs/default-source/assessment/leap-2025-social-studies-assessment-framework.pdf?sfvrsn=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hyperlink" Target="https://wbte.drcedirect.com/LA/portals/la"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hyperlink" Target="https://www.act.org/content/dam/act/unsecured/documents/SDU-FileRequirementsandLoadingInstructions-FixedWidth.pdf" TargetMode="External"/><Relationship Id="rId13" Type="http://schemas.openxmlformats.org/officeDocument/2006/relationships/hyperlink" Target="https://www.act.org/content/dam/act/unsecured/documents/user-guide-test-accessibility-and-accommodations.pdf" TargetMode="External"/><Relationship Id="rId3" Type="http://schemas.openxmlformats.org/officeDocument/2006/relationships/hyperlink" Target="http://www.act.org/content/act/en/products-and-services/state-and-district-solutions/louisiana.html" TargetMode="External"/><Relationship Id="rId7" Type="http://schemas.openxmlformats.org/officeDocument/2006/relationships/hyperlink" Target="http://www.act.org/content/dam/act/unsecured/documents/SDUExcelTemplateSandD.xlsx" TargetMode="External"/><Relationship Id="rId12" Type="http://schemas.openxmlformats.org/officeDocument/2006/relationships/hyperlink" Target="http://www.act.org/content/dam/act/unsecured/documents/RetestwithAccomsSandD.pdf"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hyperlink" Target="https://www.act.org/content/dam/act/unsecured/documents/PANUserGuide-ACT.pdf" TargetMode="External"/><Relationship Id="rId11" Type="http://schemas.openxmlformats.org/officeDocument/2006/relationships/hyperlink" Target="https://www.act.org/content/dam/act/unsecured/documents/StateandDistrictTestingAccomsQandA-LA.pptx" TargetMode="External"/><Relationship Id="rId5" Type="http://schemas.openxmlformats.org/officeDocument/2006/relationships/hyperlink" Target="https://www.act.org/content/dam/act/unsecured/documents/WhatsNewwithStateDistrictTestingACT-LA.pdf" TargetMode="External"/><Relationship Id="rId10" Type="http://schemas.openxmlformats.org/officeDocument/2006/relationships/hyperlink" Target="http://www.act.org/content/dam/act/unsecured/documents/OrderingAdditionalMaterialsGuide-StateandDistrict.pdf" TargetMode="External"/><Relationship Id="rId4" Type="http://schemas.openxmlformats.org/officeDocument/2006/relationships/hyperlink" Target="https://www.act.org/content/dam/act/unsecured/documents/ScheduleofEventsACTandWorkKeys-LA.pdf" TargetMode="External"/><Relationship Id="rId9" Type="http://schemas.openxmlformats.org/officeDocument/2006/relationships/hyperlink" Target="https://www.act.org/content/dam/act/unsecured/documents/SDU-TroubleshootingGuideSpring.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act.org/content/act/en/products-and-services/state-and-district-solutions/louisiana.html" TargetMode="External"/><Relationship Id="rId7" Type="http://schemas.openxmlformats.org/officeDocument/2006/relationships/hyperlink" Target="https://www.act.org/content/dam/act/unsecured/documents/Preparing-for-Online.pdf"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hyperlink" Target="http://www.act.org/content/dam/act/secured/documents/pdfs/Admin-Manual-ACT-S&amp;D-Online-Secured.pdf" TargetMode="External"/><Relationship Id="rId5" Type="http://schemas.openxmlformats.org/officeDocument/2006/relationships/hyperlink" Target="https://www.act.org/content/dam/act/unsecured/documents/ACT-OnlineSiteReadinessPlan.pdf" TargetMode="External"/><Relationship Id="rId4" Type="http://schemas.openxmlformats.org/officeDocument/2006/relationships/hyperlink" Target="http://www.act.org/content/act/en/products-and-services/state-and-district-solutions/act-online-testing.htm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ocs.google.com/presentation/d/1hVAKwwBrs1icxBYj_T1sr-o0_DMMyeH0Ex_cPgy41BU/edit?ts=5a9eeec6#slide=id.g34c024fcce_2_27https://www.act.org/content/dam/act/unsecured/documents/ScheduleofEventsACTandWorkKeys-LA.pdf"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hyperlink" Target="https://docs.google.com/presentation/d/1hVAKwwBrs1icxBYj_T1sr-o0_DMMyeH0Ex_cPgy41BU/edit?ts=5a9eeec6#slide=id.g34c024fcce_2_27https://www.act.org/content/act/en/products-and-services/state-and-district-solutions/louisiana.html"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ouisianaschools.adobeconnect.com/assessment-accountabil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la.portal.airast.org/core/fileparse.php/2601/urlt/Louisiana-ELPT-Summative-TAM.pdf"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hyperlink" Target="mailto:laelpthelpdesk@air.org"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la.portal.airast.org/core/fileparse.php/2601/urlt/ELPT-Paper-Summative-Test-Return-Instructions.pdf"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s://la.portal.airast.org/core/fileparse.php/2601/urlt/ELPT-Paper-Summative-Test-Return-Instructions.pdf"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hyperlink" Target="mailto:laelpthelpdesk@air.org"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232" name="Shape 232"/>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a:solidFill>
                  <a:schemeClr val="dk1"/>
                </a:solidFill>
                <a:latin typeface="Calibri"/>
                <a:ea typeface="Calibri"/>
                <a:cs typeface="Calibri"/>
                <a:sym typeface="Calibri"/>
              </a:rPr>
              <a:t>Assessment and Accountability Monthly Call</a:t>
            </a:r>
            <a:endParaRPr/>
          </a:p>
          <a:p>
            <a:pPr marL="0" marR="0" lvl="0" indent="0" algn="ctr" rtl="0">
              <a:lnSpc>
                <a:spcPct val="100000"/>
              </a:lnSpc>
              <a:spcBef>
                <a:spcPts val="0"/>
              </a:spcBef>
              <a:spcAft>
                <a:spcPts val="0"/>
              </a:spcAft>
              <a:buClr>
                <a:srgbClr val="FF0000"/>
              </a:buClr>
              <a:buFont typeface="Calibri"/>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286" name="Shape 28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55562" marR="76200" lvl="0" indent="0" rtl="0">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spcBef>
                <a:spcPts val="300"/>
              </a:spcBef>
              <a:spcAft>
                <a:spcPts val="0"/>
              </a:spcAft>
              <a:buNone/>
            </a:pPr>
            <a:r>
              <a:rPr lang="en" sz="1800" b="1" dirty="0">
                <a:solidFill>
                  <a:srgbClr val="000000"/>
                </a:solidFill>
              </a:rPr>
              <a:t>Mid-Apr</a:t>
            </a:r>
            <a:r>
              <a:rPr lang="en" sz="1800" dirty="0">
                <a:solidFill>
                  <a:srgbClr val="000000"/>
                </a:solidFill>
              </a:rPr>
              <a:t>: Final deadline for schools to order AP exams</a:t>
            </a:r>
            <a:endParaRPr sz="1800" dirty="0">
              <a:solidFill>
                <a:srgbClr val="000000"/>
              </a:solidFill>
            </a:endParaRPr>
          </a:p>
          <a:p>
            <a:pPr marL="76200" marR="38100" lvl="0" indent="0" rtl="0">
              <a:spcBef>
                <a:spcPts val="300"/>
              </a:spcBef>
              <a:spcAft>
                <a:spcPts val="0"/>
              </a:spcAft>
              <a:buClr>
                <a:schemeClr val="dk1"/>
              </a:buClr>
              <a:buSzPts val="1100"/>
              <a:buFont typeface="Arial"/>
              <a:buNone/>
            </a:pPr>
            <a:r>
              <a:rPr lang="en" sz="1800" b="1" dirty="0"/>
              <a:t>Apr</a:t>
            </a:r>
            <a:r>
              <a:rPr lang="en" sz="1800" dirty="0"/>
              <a:t>: Order additional test materials in eDIRECT for LEAP 2025</a:t>
            </a:r>
            <a:endParaRPr sz="1800" dirty="0"/>
          </a:p>
          <a:p>
            <a:pPr marL="76200" marR="38100" lvl="0" indent="0" rtl="0">
              <a:spcBef>
                <a:spcPts val="300"/>
              </a:spcBef>
              <a:spcAft>
                <a:spcPts val="0"/>
              </a:spcAft>
              <a:buClr>
                <a:schemeClr val="dk1"/>
              </a:buClr>
              <a:buSzPts val="1100"/>
              <a:buFont typeface="Arial"/>
              <a:buNone/>
            </a:pPr>
            <a:r>
              <a:rPr lang="en" sz="1800" b="1" dirty="0"/>
              <a:t>Apr</a:t>
            </a:r>
            <a:r>
              <a:rPr lang="en" sz="1800" dirty="0"/>
              <a:t>: LEAP 2025 PBT materials delivered to districts</a:t>
            </a:r>
            <a:endParaRPr sz="1800" dirty="0"/>
          </a:p>
          <a:p>
            <a:pPr marL="76200" marR="38100" lvl="0" indent="0" rtl="0">
              <a:spcBef>
                <a:spcPts val="300"/>
              </a:spcBef>
              <a:spcAft>
                <a:spcPts val="0"/>
              </a:spcAft>
              <a:buClr>
                <a:srgbClr val="000000"/>
              </a:buClr>
              <a:buSzPts val="1100"/>
              <a:buFont typeface="Arial"/>
              <a:buNone/>
            </a:pPr>
            <a:r>
              <a:rPr lang="en" sz="1800" b="1" dirty="0">
                <a:solidFill>
                  <a:srgbClr val="000000"/>
                </a:solidFill>
              </a:rPr>
              <a:t>Apr</a:t>
            </a:r>
            <a:r>
              <a:rPr lang="en" sz="1800" dirty="0">
                <a:solidFill>
                  <a:srgbClr val="000000"/>
                </a:solidFill>
              </a:rPr>
              <a:t>: Final ACT national test date for grade 12 students to earn highest score included the </a:t>
            </a:r>
            <a:r>
              <a:rPr lang="en" sz="1800" dirty="0" smtClean="0">
                <a:solidFill>
                  <a:srgbClr val="000000"/>
                </a:solidFill>
              </a:rPr>
              <a:t> </a:t>
            </a:r>
          </a:p>
          <a:p>
            <a:pPr marL="76200" marR="38100" lvl="0" indent="0" rtl="0">
              <a:spcBef>
                <a:spcPts val="300"/>
              </a:spcBef>
              <a:spcAft>
                <a:spcPts val="0"/>
              </a:spcAft>
              <a:buClr>
                <a:srgbClr val="000000"/>
              </a:buClr>
              <a:buSzPts val="1100"/>
              <a:buFont typeface="Arial"/>
              <a:buNone/>
            </a:pPr>
            <a:r>
              <a:rPr lang="en" sz="1800" dirty="0">
                <a:solidFill>
                  <a:srgbClr val="000000"/>
                </a:solidFill>
              </a:rPr>
              <a:t> </a:t>
            </a:r>
            <a:r>
              <a:rPr lang="en" sz="1800" dirty="0" smtClean="0">
                <a:solidFill>
                  <a:srgbClr val="000000"/>
                </a:solidFill>
              </a:rPr>
              <a:t>        High </a:t>
            </a:r>
            <a:r>
              <a:rPr lang="en" sz="1800" dirty="0">
                <a:solidFill>
                  <a:srgbClr val="000000"/>
                </a:solidFill>
              </a:rPr>
              <a:t>School SPS ACT index</a:t>
            </a:r>
            <a:endParaRPr sz="1800" dirty="0">
              <a:solidFill>
                <a:srgbClr val="000000"/>
              </a:solidFill>
            </a:endParaRPr>
          </a:p>
          <a:p>
            <a:pPr marL="76200" marR="38100" lvl="0" indent="0" rtl="0">
              <a:spcBef>
                <a:spcPts val="0"/>
              </a:spcBef>
              <a:spcAft>
                <a:spcPts val="0"/>
              </a:spcAft>
              <a:buClr>
                <a:srgbClr val="000000"/>
              </a:buClr>
              <a:buSzPts val="1100"/>
              <a:buFont typeface="Arial"/>
              <a:buNone/>
            </a:pPr>
            <a:r>
              <a:rPr lang="en" sz="1800" b="1" dirty="0">
                <a:solidFill>
                  <a:srgbClr val="000000"/>
                </a:solidFill>
              </a:rPr>
              <a:t>Apr 7</a:t>
            </a:r>
            <a:r>
              <a:rPr lang="en" sz="1800" dirty="0">
                <a:solidFill>
                  <a:srgbClr val="000000"/>
                </a:solidFill>
              </a:rPr>
              <a:t>: Extension Deadline for AP exam ordering</a:t>
            </a:r>
            <a:endParaRPr sz="1800" dirty="0">
              <a:solidFill>
                <a:srgbClr val="000000"/>
              </a:solidFill>
            </a:endParaRPr>
          </a:p>
          <a:p>
            <a:pPr marL="76200" marR="38100" lvl="0" indent="0" rtl="0">
              <a:spcBef>
                <a:spcPts val="300"/>
              </a:spcBef>
              <a:spcAft>
                <a:spcPts val="0"/>
              </a:spcAft>
              <a:buClr>
                <a:srgbClr val="000000"/>
              </a:buClr>
              <a:buSzPts val="1100"/>
              <a:buFont typeface="Arial"/>
              <a:buNone/>
            </a:pPr>
            <a:r>
              <a:rPr lang="en" sz="1800" b="1" dirty="0">
                <a:solidFill>
                  <a:srgbClr val="000000"/>
                </a:solidFill>
              </a:rPr>
              <a:t>Apr 9</a:t>
            </a:r>
            <a:r>
              <a:rPr lang="en" sz="1800" dirty="0">
                <a:solidFill>
                  <a:srgbClr val="000000"/>
                </a:solidFill>
              </a:rPr>
              <a:t>: Order additional ACT standard time materials for makeup testing</a:t>
            </a:r>
            <a:endParaRPr sz="1800" dirty="0">
              <a:solidFill>
                <a:srgbClr val="000000"/>
              </a:solidFill>
            </a:endParaRPr>
          </a:p>
          <a:p>
            <a:pPr marL="76200" marR="38100" lvl="0" indent="0" rtl="0">
              <a:spcBef>
                <a:spcPts val="300"/>
              </a:spcBef>
              <a:spcAft>
                <a:spcPts val="0"/>
              </a:spcAft>
              <a:buClr>
                <a:srgbClr val="000000"/>
              </a:buClr>
              <a:buSzPts val="1100"/>
              <a:buFont typeface="Arial"/>
              <a:buNone/>
            </a:pPr>
            <a:r>
              <a:rPr lang="en" sz="1800" b="1" dirty="0">
                <a:solidFill>
                  <a:srgbClr val="000000"/>
                </a:solidFill>
              </a:rPr>
              <a:t>Apr 14</a:t>
            </a:r>
            <a:r>
              <a:rPr lang="en" sz="1800" dirty="0">
                <a:solidFill>
                  <a:srgbClr val="000000"/>
                </a:solidFill>
              </a:rPr>
              <a:t>: Final Deadline for AP exam ordering</a:t>
            </a:r>
            <a:endParaRPr sz="1800" dirty="0">
              <a:solidFill>
                <a:srgbClr val="000000"/>
              </a:solidFill>
            </a:endParaRPr>
          </a:p>
          <a:p>
            <a:pPr marL="76200" marR="38100" lvl="0" indent="0" rtl="0">
              <a:spcBef>
                <a:spcPts val="300"/>
              </a:spcBef>
              <a:spcAft>
                <a:spcPts val="0"/>
              </a:spcAft>
              <a:buClr>
                <a:srgbClr val="000000"/>
              </a:buClr>
              <a:buSzPts val="1100"/>
              <a:buFont typeface="Arial"/>
              <a:buNone/>
            </a:pPr>
            <a:r>
              <a:rPr lang="en" sz="1800" b="1" dirty="0">
                <a:solidFill>
                  <a:srgbClr val="000000"/>
                </a:solidFill>
              </a:rPr>
              <a:t>Apr 16-Apr 20</a:t>
            </a:r>
            <a:r>
              <a:rPr lang="en" sz="1800" dirty="0">
                <a:solidFill>
                  <a:srgbClr val="000000"/>
                </a:solidFill>
              </a:rPr>
              <a:t>: Receive ACT test materials for makeup testing</a:t>
            </a:r>
            <a:endParaRPr sz="1800" dirty="0">
              <a:solidFill>
                <a:srgbClr val="000000"/>
              </a:solidFill>
            </a:endParaRPr>
          </a:p>
          <a:p>
            <a:pPr marL="76200" marR="38100" lvl="0" indent="0" rtl="0">
              <a:spcBef>
                <a:spcPts val="300"/>
              </a:spcBef>
              <a:spcAft>
                <a:spcPts val="0"/>
              </a:spcAft>
              <a:buClr>
                <a:schemeClr val="dk1"/>
              </a:buClr>
              <a:buSzPts val="1100"/>
              <a:buFont typeface="Arial"/>
              <a:buNone/>
            </a:pPr>
            <a:endParaRPr sz="1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457200" y="-31625"/>
            <a:ext cx="8229600" cy="1095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Changes to Report Options </a:t>
            </a:r>
            <a:endParaRPr sz="2800"/>
          </a:p>
          <a:p>
            <a:pPr marL="0" lvl="0" indent="0">
              <a:spcBef>
                <a:spcPts val="0"/>
              </a:spcBef>
              <a:spcAft>
                <a:spcPts val="0"/>
              </a:spcAft>
              <a:buNone/>
            </a:pPr>
            <a:r>
              <a:rPr lang="en" sz="2800"/>
              <a:t>for Interim Assessments</a:t>
            </a:r>
            <a:endParaRPr sz="2800"/>
          </a:p>
        </p:txBody>
      </p:sp>
      <p:pic>
        <p:nvPicPr>
          <p:cNvPr id="880" name="Shape 880"/>
          <p:cNvPicPr preferRelativeResize="0"/>
          <p:nvPr/>
        </p:nvPicPr>
        <p:blipFill>
          <a:blip r:embed="rId3">
            <a:alphaModFix/>
          </a:blip>
          <a:stretch>
            <a:fillRect/>
          </a:stretch>
        </p:blipFill>
        <p:spPr>
          <a:xfrm>
            <a:off x="105825" y="1147663"/>
            <a:ext cx="5520151" cy="3499475"/>
          </a:xfrm>
          <a:prstGeom prst="rect">
            <a:avLst/>
          </a:prstGeom>
          <a:noFill/>
          <a:ln>
            <a:noFill/>
          </a:ln>
        </p:spPr>
      </p:pic>
      <p:sp>
        <p:nvSpPr>
          <p:cNvPr id="881" name="Shape 881"/>
          <p:cNvSpPr txBox="1"/>
          <p:nvPr/>
        </p:nvSpPr>
        <p:spPr>
          <a:xfrm>
            <a:off x="5798275" y="1231950"/>
            <a:ext cx="3119100" cy="3330900"/>
          </a:xfrm>
          <a:prstGeom prst="rect">
            <a:avLst/>
          </a:prstGeom>
          <a:noFill/>
          <a:ln>
            <a:noFill/>
          </a:ln>
        </p:spPr>
        <p:txBody>
          <a:bodyPr spcFirstLastPara="1" wrap="square" lIns="91425" tIns="91425" rIns="91425" bIns="91425" anchor="t" anchorCtr="0">
            <a:noAutofit/>
          </a:bodyPr>
          <a:lstStyle/>
          <a:p>
            <a:pPr marL="0" lvl="0" indent="0" rtl="0">
              <a:spcBef>
                <a:spcPts val="640"/>
              </a:spcBef>
              <a:spcAft>
                <a:spcPts val="0"/>
              </a:spcAft>
              <a:buNone/>
            </a:pPr>
            <a:r>
              <a:rPr lang="en" sz="1800">
                <a:solidFill>
                  <a:schemeClr val="dk1"/>
                </a:solidFill>
                <a:latin typeface="Calibri"/>
                <a:ea typeface="Calibri"/>
                <a:cs typeface="Calibri"/>
                <a:sym typeface="Calibri"/>
              </a:rPr>
              <a:t>This month, users of eDIRECT will see a change in the options listed in the dropdown box for “Report” for interim assessments. </a:t>
            </a:r>
            <a:endParaRPr sz="1800">
              <a:solidFill>
                <a:schemeClr val="dk1"/>
              </a:solidFill>
              <a:latin typeface="Calibri"/>
              <a:ea typeface="Calibri"/>
              <a:cs typeface="Calibri"/>
              <a:sym typeface="Calibri"/>
            </a:endParaRPr>
          </a:p>
          <a:p>
            <a:pPr marL="0" lvl="0" indent="0" rtl="0">
              <a:spcBef>
                <a:spcPts val="640"/>
              </a:spcBef>
              <a:spcAft>
                <a:spcPts val="0"/>
              </a:spcAft>
              <a:buClr>
                <a:schemeClr val="dk1"/>
              </a:buClr>
              <a:buSzPts val="1100"/>
              <a:buFont typeface="Arial"/>
              <a:buNone/>
            </a:pPr>
            <a:r>
              <a:rPr lang="en" sz="1800">
                <a:solidFill>
                  <a:schemeClr val="dk1"/>
                </a:solidFill>
                <a:latin typeface="Calibri"/>
                <a:ea typeface="Calibri"/>
                <a:cs typeface="Calibri"/>
                <a:sym typeface="Calibri"/>
              </a:rPr>
              <a:t>Test Session Summary reports and Test Session Response Maps will be listed by subject and grade span (3-5, 6-8, HS). The actual report formats will not be changed.</a:t>
            </a:r>
            <a:endParaRPr sz="1800">
              <a:solidFill>
                <a:schemeClr val="dk1"/>
              </a:solidFill>
              <a:latin typeface="Calibri"/>
              <a:ea typeface="Calibri"/>
              <a:cs typeface="Calibri"/>
              <a:sym typeface="Calibri"/>
            </a:endParaRPr>
          </a:p>
          <a:p>
            <a:pPr marL="0" lvl="0" indent="0" rtl="0">
              <a:spcBef>
                <a:spcPts val="64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spcBef>
                <a:spcPts val="0"/>
              </a:spcBef>
              <a:spcAft>
                <a:spcPts val="0"/>
              </a:spcAft>
              <a:buNone/>
            </a:pPr>
            <a:endParaRPr/>
          </a:p>
        </p:txBody>
      </p:sp>
      <p:sp>
        <p:nvSpPr>
          <p:cNvPr id="882" name="Shape 882"/>
          <p:cNvSpPr/>
          <p:nvPr/>
        </p:nvSpPr>
        <p:spPr>
          <a:xfrm rot="2541761">
            <a:off x="5018808" y="2040031"/>
            <a:ext cx="285832" cy="1063438"/>
          </a:xfrm>
          <a:prstGeom prst="downArrow">
            <a:avLst>
              <a:gd name="adj1" fmla="val 50000"/>
              <a:gd name="adj2" fmla="val 47273"/>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360 (2018-2019)</a:t>
            </a:r>
            <a:endParaRPr sz="3200"/>
          </a:p>
        </p:txBody>
      </p:sp>
      <p:sp>
        <p:nvSpPr>
          <p:cNvPr id="889" name="Shape 889"/>
          <p:cNvSpPr txBox="1"/>
          <p:nvPr/>
        </p:nvSpPr>
        <p:spPr>
          <a:xfrm>
            <a:off x="128850" y="900000"/>
            <a:ext cx="8886300" cy="39777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a:solidFill>
                  <a:schemeClr val="dk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 sz="1800">
                <a:solidFill>
                  <a:schemeClr val="dk1"/>
                </a:solidFill>
                <a:latin typeface="Calibri"/>
                <a:ea typeface="Calibri"/>
                <a:cs typeface="Calibri"/>
                <a:sym typeface="Calibri"/>
              </a:rPr>
              <a:t>LEAP 360 will be available to districts in the 2018-2019 at no cost.</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 sz="1800">
                <a:solidFill>
                  <a:schemeClr val="dk1"/>
                </a:solidFill>
                <a:latin typeface="Calibri"/>
                <a:ea typeface="Calibri"/>
                <a:cs typeface="Calibri"/>
                <a:sym typeface="Calibri"/>
              </a:rPr>
              <a:t>Year two provides school systems with an opportunity to:</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re-evaluate existing practices,</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reduce duplicative testing, and</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transition to a more comprehensive assessment system that yields valid and reliable information on student performance throughout the school year.</a:t>
            </a:r>
            <a:endParaRPr sz="1800">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360 (2018-2019)</a:t>
            </a:r>
            <a:endParaRPr sz="3200"/>
          </a:p>
        </p:txBody>
      </p:sp>
      <p:sp>
        <p:nvSpPr>
          <p:cNvPr id="896" name="Shape 896"/>
          <p:cNvSpPr txBox="1"/>
          <p:nvPr/>
        </p:nvSpPr>
        <p:spPr>
          <a:xfrm>
            <a:off x="128850" y="1117250"/>
            <a:ext cx="8886300" cy="3877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a:solidFill>
                  <a:schemeClr val="dk1"/>
                </a:solidFill>
                <a:latin typeface="Calibri"/>
                <a:ea typeface="Calibri"/>
                <a:cs typeface="Calibri"/>
                <a:sym typeface="Calibri"/>
              </a:rPr>
              <a:t>Next Steps</a:t>
            </a:r>
            <a:endParaRPr sz="1800" b="1">
              <a:solidFill>
                <a:schemeClr val="dk1"/>
              </a:solidFill>
              <a:latin typeface="Calibri"/>
              <a:ea typeface="Calibri"/>
              <a:cs typeface="Calibri"/>
              <a:sym typeface="Calibri"/>
            </a:endParaRPr>
          </a:p>
          <a:p>
            <a:pPr marL="457200" lvl="0" indent="-342900" rtl="0">
              <a:lnSpc>
                <a:spcPct val="90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The Department is continuing to gather feedback from school systems and school level users through focus groups, site visits, and </a:t>
            </a:r>
            <a:r>
              <a:rPr lang="en" sz="1800" u="sng">
                <a:solidFill>
                  <a:srgbClr val="3D9BBA"/>
                </a:solidFill>
                <a:latin typeface="Calibri"/>
                <a:ea typeface="Calibri"/>
                <a:cs typeface="Calibri"/>
                <a:sym typeface="Calibri"/>
              </a:rPr>
              <a:t>assessment@la.gov</a:t>
            </a:r>
            <a:r>
              <a:rPr lang="en" sz="1800">
                <a:solidFill>
                  <a:schemeClr val="dk1"/>
                </a:solidFill>
                <a:latin typeface="Calibri"/>
                <a:ea typeface="Calibri"/>
                <a:cs typeface="Calibri"/>
                <a:sym typeface="Calibri"/>
              </a:rPr>
              <a:t>. Enhancements across usability, administration, and reporting will be implemented for the 2018-2019 school year.</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To opt-in and amend your school system’s existing agreement, each Superintendent must sign an amendment to the original agreement.</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Please click</a:t>
            </a:r>
            <a:r>
              <a:rPr lang="en" sz="1800">
                <a:solidFill>
                  <a:schemeClr val="dk1"/>
                </a:solidFill>
                <a:uFill>
                  <a:noFill/>
                </a:uFill>
                <a:latin typeface="Calibri"/>
                <a:ea typeface="Calibri"/>
                <a:cs typeface="Calibri"/>
                <a:sym typeface="Calibri"/>
                <a:hlinkClick r:id="rId3"/>
              </a:rPr>
              <a:t> </a:t>
            </a:r>
            <a:r>
              <a:rPr lang="en" sz="1800" u="sng">
                <a:solidFill>
                  <a:schemeClr val="hlink"/>
                </a:solidFill>
                <a:latin typeface="Calibri"/>
                <a:ea typeface="Calibri"/>
                <a:cs typeface="Calibri"/>
                <a:sym typeface="Calibri"/>
                <a:hlinkClick r:id="rId3"/>
              </a:rPr>
              <a:t>here</a:t>
            </a:r>
            <a:r>
              <a:rPr lang="en" sz="1800">
                <a:solidFill>
                  <a:schemeClr val="dk1"/>
                </a:solidFill>
                <a:latin typeface="Calibri"/>
                <a:ea typeface="Calibri"/>
                <a:cs typeface="Calibri"/>
                <a:sym typeface="Calibri"/>
              </a:rPr>
              <a:t> to download the </a:t>
            </a:r>
            <a:r>
              <a:rPr lang="en" sz="1800" b="1">
                <a:solidFill>
                  <a:schemeClr val="dk1"/>
                </a:solidFill>
                <a:latin typeface="Calibri"/>
                <a:ea typeface="Calibri"/>
                <a:cs typeface="Calibri"/>
                <a:sym typeface="Calibri"/>
              </a:rPr>
              <a:t>LEAP 360 MOU Amendment (2018-2019)</a:t>
            </a:r>
            <a:r>
              <a:rPr lang="en" sz="1800">
                <a:solidFill>
                  <a:schemeClr val="dk1"/>
                </a:solidFill>
                <a:latin typeface="Calibri"/>
                <a:ea typeface="Calibri"/>
                <a:cs typeface="Calibri"/>
                <a:sym typeface="Calibri"/>
              </a:rPr>
              <a:t> form. Complete, sign, and return an electronic copy to </a:t>
            </a:r>
            <a:r>
              <a:rPr lang="en" sz="1800" u="sng">
                <a:solidFill>
                  <a:srgbClr val="3D9BBA"/>
                </a:solidFill>
                <a:latin typeface="Calibri"/>
                <a:ea typeface="Calibri"/>
                <a:cs typeface="Calibri"/>
                <a:sym typeface="Calibri"/>
              </a:rPr>
              <a:t>assessment@la.gov</a:t>
            </a:r>
            <a:r>
              <a:rPr lang="en" sz="1800">
                <a:solidFill>
                  <a:schemeClr val="dk1"/>
                </a:solidFill>
                <a:latin typeface="Calibri"/>
                <a:ea typeface="Calibri"/>
                <a:cs typeface="Calibri"/>
                <a:sym typeface="Calibri"/>
              </a:rPr>
              <a:t> by </a:t>
            </a:r>
            <a:r>
              <a:rPr lang="en" sz="1800" b="1">
                <a:solidFill>
                  <a:schemeClr val="dk1"/>
                </a:solidFill>
                <a:latin typeface="Calibri"/>
                <a:ea typeface="Calibri"/>
                <a:cs typeface="Calibri"/>
                <a:sym typeface="Calibri"/>
              </a:rPr>
              <a:t>July 7, 2018</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b="1">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 sz="1800" b="1">
                <a:solidFill>
                  <a:schemeClr val="dk1"/>
                </a:solidFill>
                <a:latin typeface="Calibri"/>
                <a:ea typeface="Calibri"/>
                <a:cs typeface="Calibri"/>
                <a:sym typeface="Calibri"/>
              </a:rPr>
              <a:t>Note:</a:t>
            </a:r>
            <a:r>
              <a:rPr lang="en" sz="1800">
                <a:solidFill>
                  <a:schemeClr val="dk1"/>
                </a:solidFill>
                <a:latin typeface="Calibri"/>
                <a:ea typeface="Calibri"/>
                <a:cs typeface="Calibri"/>
                <a:sym typeface="Calibri"/>
              </a:rPr>
              <a:t> School systems should anticipate a cost for the 2019-2020 school year.</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0" y="0"/>
            <a:ext cx="9144000" cy="97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Improvements for 2018-2019</a:t>
            </a:r>
            <a:endParaRPr sz="3200"/>
          </a:p>
        </p:txBody>
      </p:sp>
      <p:sp>
        <p:nvSpPr>
          <p:cNvPr id="903" name="Shape 903"/>
          <p:cNvSpPr txBox="1">
            <a:spLocks noGrp="1"/>
          </p:cNvSpPr>
          <p:nvPr>
            <p:ph type="sldNum" idx="12"/>
          </p:nvPr>
        </p:nvSpPr>
        <p:spPr>
          <a:xfrm>
            <a:off x="7010400" y="3686175"/>
            <a:ext cx="2133600" cy="19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103</a:t>
            </a:fld>
            <a:endParaRPr/>
          </a:p>
        </p:txBody>
      </p:sp>
      <p:sp>
        <p:nvSpPr>
          <p:cNvPr id="904" name="Shape 904"/>
          <p:cNvSpPr txBox="1">
            <a:spLocks noGrp="1"/>
          </p:cNvSpPr>
          <p:nvPr>
            <p:ph type="body" idx="1"/>
          </p:nvPr>
        </p:nvSpPr>
        <p:spPr>
          <a:xfrm>
            <a:off x="152400" y="1073513"/>
            <a:ext cx="8839200" cy="3727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rPr>
              <a:t>Data Management</a:t>
            </a:r>
            <a:endParaRPr sz="1800" b="1">
              <a:solidFill>
                <a:srgbClr val="000000"/>
              </a:solidFill>
            </a:endParaRPr>
          </a:p>
          <a:p>
            <a:pPr marL="0" lvl="0" indent="0" rtl="0">
              <a:spcBef>
                <a:spcPts val="0"/>
              </a:spcBef>
              <a:spcAft>
                <a:spcPts val="0"/>
              </a:spcAft>
              <a:buClr>
                <a:schemeClr val="dk1"/>
              </a:buClr>
              <a:buSzPts val="1100"/>
              <a:buFont typeface="Arial"/>
              <a:buNone/>
            </a:pPr>
            <a:r>
              <a:rPr lang="en" sz="1800" b="1"/>
              <a:t>Educator Scoring</a:t>
            </a:r>
            <a:endParaRPr sz="1800" b="1">
              <a:solidFill>
                <a:srgbClr val="000000"/>
              </a:solidFill>
            </a:endParaRPr>
          </a:p>
          <a:p>
            <a:pPr marL="0" lvl="0" indent="0" rtl="0">
              <a:spcBef>
                <a:spcPts val="0"/>
              </a:spcBef>
              <a:spcAft>
                <a:spcPts val="0"/>
              </a:spcAft>
              <a:buClr>
                <a:schemeClr val="dk1"/>
              </a:buClr>
              <a:buSzPts val="1100"/>
              <a:buFont typeface="Arial"/>
              <a:buNone/>
            </a:pPr>
            <a:r>
              <a:rPr lang="en" sz="1800" b="1"/>
              <a:t>Reporting</a:t>
            </a:r>
            <a:endParaRPr sz="1800"/>
          </a:p>
          <a:p>
            <a:pPr marL="0" lvl="0" indent="0" rtl="0">
              <a:spcBef>
                <a:spcPts val="0"/>
              </a:spcBef>
              <a:spcAft>
                <a:spcPts val="0"/>
              </a:spcAft>
              <a:buClr>
                <a:schemeClr val="dk1"/>
              </a:buClr>
              <a:buSzPts val="1100"/>
              <a:buFont typeface="Arial"/>
              <a:buNone/>
            </a:pPr>
            <a:r>
              <a:rPr lang="en" sz="1800" b="1">
                <a:solidFill>
                  <a:srgbClr val="000000"/>
                </a:solidFill>
              </a:rPr>
              <a:t>Content</a:t>
            </a:r>
            <a:endParaRPr sz="1800" b="1">
              <a:solidFill>
                <a:srgbClr val="000000"/>
              </a:solidFill>
            </a:endParaRPr>
          </a:p>
          <a:p>
            <a:pPr marL="0" lvl="0" indent="0" rtl="0">
              <a:spcBef>
                <a:spcPts val="0"/>
              </a:spcBef>
              <a:spcAft>
                <a:spcPts val="0"/>
              </a:spcAft>
              <a:buNone/>
            </a:pPr>
            <a:r>
              <a:rPr lang="en" sz="1800" b="1">
                <a:solidFill>
                  <a:srgbClr val="000000"/>
                </a:solidFill>
              </a:rPr>
              <a:t>EAGLE</a:t>
            </a:r>
            <a:endParaRPr sz="1800" b="1">
              <a:solidFill>
                <a:srgbClr val="000000"/>
              </a:solidFill>
            </a:endParaRPr>
          </a:p>
          <a:p>
            <a:pPr marL="0" lvl="0" indent="0" rtl="0">
              <a:spcBef>
                <a:spcPts val="0"/>
              </a:spcBef>
              <a:spcAft>
                <a:spcPts val="0"/>
              </a:spcAft>
              <a:buNone/>
            </a:pPr>
            <a:endParaRPr sz="1800" b="1">
              <a:solidFill>
                <a:srgbClr val="000000"/>
              </a:solidFill>
            </a:endParaRPr>
          </a:p>
          <a:p>
            <a:pPr marL="0" lvl="0" indent="0" rtl="0">
              <a:spcBef>
                <a:spcPts val="0"/>
              </a:spcBef>
              <a:spcAft>
                <a:spcPts val="0"/>
              </a:spcAft>
              <a:buNone/>
            </a:pPr>
            <a:r>
              <a:rPr lang="en" sz="1800">
                <a:solidFill>
                  <a:srgbClr val="000000"/>
                </a:solidFill>
              </a:rPr>
              <a:t>Details about upcoming improvements will be provided at the March Supervisor Collaborations and annual Teacher Leader Summit.</a:t>
            </a:r>
            <a:endParaRPr sz="1800">
              <a:solidFill>
                <a:srgbClr val="000000"/>
              </a:solidFill>
            </a:endParaRPr>
          </a:p>
          <a:p>
            <a:pPr marL="0" lvl="0" indent="0" rtl="0">
              <a:spcBef>
                <a:spcPts val="0"/>
              </a:spcBef>
              <a:spcAft>
                <a:spcPts val="0"/>
              </a:spcAft>
              <a:buClr>
                <a:schemeClr val="dk1"/>
              </a:buClr>
              <a:buSzPts val="1100"/>
              <a:buFont typeface="Arial"/>
              <a:buNone/>
            </a:pPr>
            <a:endParaRPr sz="1800">
              <a:solidFill>
                <a:srgbClr val="000000"/>
              </a:solidFill>
            </a:endParaRPr>
          </a:p>
          <a:p>
            <a:pPr marL="0" lvl="0" indent="0" rtl="0">
              <a:spcBef>
                <a:spcPts val="640"/>
              </a:spcBef>
              <a:spcAft>
                <a:spcPts val="0"/>
              </a:spcAft>
              <a:buNone/>
            </a:pPr>
            <a:endParaRPr sz="1800">
              <a:solidFill>
                <a:srgbClr val="000000"/>
              </a:solidFill>
            </a:endParaRPr>
          </a:p>
          <a:p>
            <a:pPr marL="0" lvl="0" indent="0" rtl="0">
              <a:spcBef>
                <a:spcPts val="640"/>
              </a:spcBef>
              <a:spcAft>
                <a:spcPts val="0"/>
              </a:spcAft>
              <a:buNone/>
            </a:pPr>
            <a:endParaRPr sz="1800">
              <a:solidFill>
                <a:srgbClr val="0000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909" name="Shape 909"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910" name="Shape 91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DTC and Accountability Contact Update</a:t>
            </a:r>
            <a:endParaRPr sz="1400" b="0" i="0" u="none" strike="noStrike" cap="none">
              <a:solidFill>
                <a:srgbClr val="000000"/>
              </a:solidFill>
              <a:latin typeface="Arial"/>
              <a:ea typeface="Arial"/>
              <a:cs typeface="Arial"/>
              <a:sym typeface="Arial"/>
            </a:endParaRPr>
          </a:p>
        </p:txBody>
      </p:sp>
      <p:sp>
        <p:nvSpPr>
          <p:cNvPr id="916" name="Shape 916"/>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23" name="Shape 923"/>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29" name="Shape 929"/>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935" name="Shape 935"/>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936" name="Shape 936"/>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lnSpc>
                <a:spcPct val="90000"/>
              </a:lnSpc>
              <a:spcBef>
                <a:spcPts val="0"/>
              </a:spcBef>
              <a:spcAft>
                <a:spcPts val="0"/>
              </a:spcAft>
              <a:buClr>
                <a:schemeClr val="dk1"/>
              </a:buClr>
              <a:buSzPts val="1100"/>
              <a:buFont typeface="Arial"/>
              <a:buNone/>
            </a:pPr>
            <a:r>
              <a:rPr lang="en" sz="2800"/>
              <a:t>Professional Development:</a:t>
            </a:r>
            <a:endParaRPr sz="2800"/>
          </a:p>
          <a:p>
            <a:pPr marL="0" lvl="0" indent="0">
              <a:spcBef>
                <a:spcPts val="0"/>
              </a:spcBef>
              <a:spcAft>
                <a:spcPts val="0"/>
              </a:spcAft>
              <a:buNone/>
            </a:pPr>
            <a:r>
              <a:rPr lang="en" sz="2800"/>
              <a:t>Teacher Leader Summit</a:t>
            </a:r>
            <a:endParaRPr/>
          </a:p>
        </p:txBody>
      </p:sp>
      <p:sp>
        <p:nvSpPr>
          <p:cNvPr id="942" name="Shape 94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b="1">
                <a:solidFill>
                  <a:srgbClr val="212121"/>
                </a:solidFill>
              </a:rPr>
              <a:t>The 2018 Louisiana Teacher Leader Summit will take place Wednesday, May 30 through Friday, June 1 at the Morial Convention Center in New Orleans.</a:t>
            </a:r>
            <a:endParaRPr sz="1800" b="1">
              <a:solidFill>
                <a:srgbClr val="212121"/>
              </a:solidFill>
            </a:endParaRPr>
          </a:p>
          <a:p>
            <a:pPr marL="0" lvl="0" indent="0" rtl="0">
              <a:lnSpc>
                <a:spcPct val="100000"/>
              </a:lnSpc>
              <a:spcBef>
                <a:spcPts val="0"/>
              </a:spcBef>
              <a:spcAft>
                <a:spcPts val="0"/>
              </a:spcAft>
              <a:buClr>
                <a:schemeClr val="dk1"/>
              </a:buClr>
              <a:buSzPts val="1100"/>
              <a:buFont typeface="Arial"/>
              <a:buNone/>
            </a:pPr>
            <a:endParaRPr sz="1800" b="1">
              <a:solidFill>
                <a:srgbClr val="212121"/>
              </a:solidFill>
            </a:endParaRPr>
          </a:p>
          <a:p>
            <a:pPr marL="0" lvl="0" indent="0" rtl="0">
              <a:lnSpc>
                <a:spcPct val="100000"/>
              </a:lnSpc>
              <a:spcBef>
                <a:spcPts val="0"/>
              </a:spcBef>
              <a:spcAft>
                <a:spcPts val="0"/>
              </a:spcAft>
              <a:buNone/>
            </a:pPr>
            <a:r>
              <a:rPr lang="en" sz="1800">
                <a:solidFill>
                  <a:srgbClr val="212121"/>
                </a:solidFill>
              </a:rPr>
              <a:t>This event brings together 6,500 educators and content experts who will focus on creating meaningful growth for every student, every day. Educators will share their knowledge, learn new skills, and prepare for the 2018-2019 school year.</a:t>
            </a:r>
            <a:endParaRPr sz="1800">
              <a:solidFill>
                <a:srgbClr val="212121"/>
              </a:solidFill>
            </a:endParaRPr>
          </a:p>
          <a:p>
            <a:pPr marL="0" lvl="0" indent="0" rtl="0">
              <a:lnSpc>
                <a:spcPct val="100000"/>
              </a:lnSpc>
              <a:spcBef>
                <a:spcPts val="0"/>
              </a:spcBef>
              <a:spcAft>
                <a:spcPts val="0"/>
              </a:spcAft>
              <a:buClr>
                <a:schemeClr val="dk1"/>
              </a:buClr>
              <a:buSzPts val="1100"/>
              <a:buFont typeface="Arial"/>
              <a:buNone/>
            </a:pPr>
            <a:endParaRPr sz="1800">
              <a:solidFill>
                <a:srgbClr val="212121"/>
              </a:solidFill>
            </a:endParaRPr>
          </a:p>
          <a:p>
            <a:pPr marL="0" lvl="0" indent="0" rtl="0">
              <a:lnSpc>
                <a:spcPct val="100000"/>
              </a:lnSpc>
              <a:spcBef>
                <a:spcPts val="0"/>
              </a:spcBef>
              <a:spcAft>
                <a:spcPts val="0"/>
              </a:spcAft>
              <a:buClr>
                <a:schemeClr val="dk1"/>
              </a:buClr>
              <a:buSzPts val="1100"/>
              <a:buFont typeface="Arial"/>
              <a:buNone/>
            </a:pPr>
            <a:r>
              <a:rPr lang="en" sz="1800">
                <a:solidFill>
                  <a:srgbClr val="212121"/>
                </a:solidFill>
              </a:rPr>
              <a:t>Refer to the</a:t>
            </a:r>
            <a:r>
              <a:rPr lang="en" sz="1800">
                <a:solidFill>
                  <a:srgbClr val="212121"/>
                </a:solidFill>
                <a:uFill>
                  <a:noFill/>
                </a:uFill>
                <a:hlinkClick r:id="rId3"/>
              </a:rPr>
              <a:t> </a:t>
            </a:r>
            <a:r>
              <a:rPr lang="en" sz="1800" u="sng">
                <a:solidFill>
                  <a:schemeClr val="hlink"/>
                </a:solidFill>
                <a:hlinkClick r:id="rId3"/>
              </a:rPr>
              <a:t>2018 Teacher Leader Summit overview</a:t>
            </a:r>
            <a:r>
              <a:rPr lang="en" sz="1800">
                <a:solidFill>
                  <a:srgbClr val="212121"/>
                </a:solidFill>
              </a:rPr>
              <a:t> for information about the schedule, recommended attendees, and lodging.</a:t>
            </a:r>
            <a:endParaRPr sz="1800">
              <a:solidFill>
                <a:srgbClr val="212121"/>
              </a:solidFill>
            </a:endParaRPr>
          </a:p>
          <a:p>
            <a:pPr marL="230187" lvl="0" indent="569912">
              <a:spcBef>
                <a:spcPts val="640"/>
              </a:spcBef>
              <a:spcAft>
                <a:spcPts val="0"/>
              </a:spcAft>
              <a:buNone/>
            </a:pPr>
            <a:endParaRPr/>
          </a:p>
        </p:txBody>
      </p:sp>
      <p:pic>
        <p:nvPicPr>
          <p:cNvPr id="943" name="Shape 943"/>
          <p:cNvPicPr preferRelativeResize="0"/>
          <p:nvPr/>
        </p:nvPicPr>
        <p:blipFill>
          <a:blip r:embed="rId4">
            <a:alphaModFix/>
          </a:blip>
          <a:stretch>
            <a:fillRect/>
          </a:stretch>
        </p:blipFill>
        <p:spPr>
          <a:xfrm>
            <a:off x="7656588" y="3487113"/>
            <a:ext cx="1019175" cy="1114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292" name="Shape 29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lnSpc>
                <a:spcPct val="100000"/>
              </a:lnSpc>
              <a:spcBef>
                <a:spcPts val="300"/>
              </a:spcBef>
              <a:spcAft>
                <a:spcPts val="0"/>
              </a:spcAft>
              <a:buNone/>
            </a:pPr>
            <a:r>
              <a:rPr lang="en" sz="1800" b="1"/>
              <a:t>Assessment Administration and Reporting</a:t>
            </a:r>
            <a:endParaRPr sz="1800" b="1"/>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2-May 31</a:t>
            </a:r>
            <a:r>
              <a:rPr lang="en" sz="1800">
                <a:solidFill>
                  <a:srgbClr val="000000"/>
                </a:solidFill>
              </a:rPr>
              <a:t>: ICILS and TIMSS testing for selected schools</a:t>
            </a:r>
            <a:endParaRPr sz="1800">
              <a:solidFill>
                <a:srgbClr val="000000"/>
              </a:solidFill>
            </a:endParaRPr>
          </a:p>
          <a:p>
            <a:pPr marL="76200" marR="38100" lvl="0" indent="0" rtl="0">
              <a:lnSpc>
                <a:spcPct val="100000"/>
              </a:lnSpc>
              <a:spcBef>
                <a:spcPts val="300"/>
              </a:spcBef>
              <a:spcAft>
                <a:spcPts val="0"/>
              </a:spcAft>
              <a:buNone/>
            </a:pPr>
            <a:r>
              <a:rPr lang="en" sz="1800" b="1">
                <a:solidFill>
                  <a:srgbClr val="000000"/>
                </a:solidFill>
              </a:rPr>
              <a:t>Once materials arrive-April 4</a:t>
            </a:r>
            <a:r>
              <a:rPr lang="en" sz="1800">
                <a:solidFill>
                  <a:srgbClr val="000000"/>
                </a:solidFill>
              </a:rPr>
              <a:t>: Conduct sessions for examinees to complete non-test </a:t>
            </a:r>
            <a:endParaRPr sz="1800">
              <a:solidFill>
                <a:srgbClr val="000000"/>
              </a:solidFill>
            </a:endParaRPr>
          </a:p>
          <a:p>
            <a:pPr marL="0" marR="38100" lvl="0" indent="0" rtl="0">
              <a:lnSpc>
                <a:spcPct val="100000"/>
              </a:lnSpc>
              <a:spcBef>
                <a:spcPts val="300"/>
              </a:spcBef>
              <a:spcAft>
                <a:spcPts val="0"/>
              </a:spcAft>
              <a:buNone/>
            </a:pPr>
            <a:r>
              <a:rPr lang="en" sz="1800">
                <a:solidFill>
                  <a:srgbClr val="000000"/>
                </a:solidFill>
              </a:rPr>
              <a:t>          information for the ACT taken online or provide the information to examinees to</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a:solidFill>
                  <a:srgbClr val="000000"/>
                </a:solidFill>
              </a:rPr>
              <a:t>          complete on their own</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4–May 4</a:t>
            </a:r>
            <a:r>
              <a:rPr lang="en" sz="1800">
                <a:solidFill>
                  <a:srgbClr val="000000"/>
                </a:solidFill>
              </a:rPr>
              <a:t>: Administer grades 3-8 computer-based LEAP 2025 assessments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13</a:t>
            </a:r>
            <a:r>
              <a:rPr lang="en" sz="1800">
                <a:solidFill>
                  <a:srgbClr val="000000"/>
                </a:solidFill>
              </a:rPr>
              <a:t>: WorkKeys online test administration window closes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24-30</a:t>
            </a:r>
            <a:r>
              <a:rPr lang="en" sz="1800">
                <a:solidFill>
                  <a:srgbClr val="000000"/>
                </a:solidFill>
              </a:rPr>
              <a:t>: ACT Paper Accommodated Makeup Window</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23–May 18</a:t>
            </a:r>
            <a:r>
              <a:rPr lang="en" sz="1800">
                <a:solidFill>
                  <a:srgbClr val="000000"/>
                </a:solidFill>
              </a:rPr>
              <a:t>: Administer high school LEAP 2025 Spring 2017 test</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a:t>
            </a:r>
            <a:r>
              <a:rPr lang="en" sz="1800">
                <a:solidFill>
                  <a:srgbClr val="000000"/>
                </a:solidFill>
              </a:rPr>
              <a:t>: ACT Paper Makeup Test</a:t>
            </a:r>
            <a:endParaRPr sz="1800">
              <a:solidFill>
                <a:srgbClr val="000000"/>
              </a:solidFill>
            </a:endParaRPr>
          </a:p>
          <a:p>
            <a:pPr marL="76200" marR="38100" lvl="0" indent="0" rtl="0">
              <a:lnSpc>
                <a:spcPct val="100000"/>
              </a:lnSpc>
              <a:spcBef>
                <a:spcPts val="300"/>
              </a:spcBef>
              <a:spcAft>
                <a:spcPts val="0"/>
              </a:spcAft>
              <a:buClr>
                <a:schemeClr val="dk1"/>
              </a:buClr>
              <a:buSzPts val="1100"/>
              <a:buFont typeface="Arial"/>
              <a:buNone/>
            </a:pPr>
            <a:endParaRPr sz="1800"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Shape 9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49" name="Shape 94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graphicFrame>
        <p:nvGraphicFramePr>
          <p:cNvPr id="954" name="Shape 954"/>
          <p:cNvGraphicFramePr/>
          <p:nvPr/>
        </p:nvGraphicFramePr>
        <p:xfrm>
          <a:off x="755374" y="1106990"/>
          <a:ext cx="7716525" cy="1996560"/>
        </p:xfrm>
        <a:graphic>
          <a:graphicData uri="http://schemas.openxmlformats.org/drawingml/2006/table">
            <a:tbl>
              <a:tblPr firstRow="1" bandRow="1">
                <a:noFill/>
                <a:tableStyleId>{8FBEAA35-212E-4A4B-AC3F-10F174DDD103}</a:tableStyleId>
              </a:tblPr>
              <a:tblGrid>
                <a:gridCol w="165652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Key Dates</a:t>
                      </a:r>
                      <a:endParaRPr sz="14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Action</a:t>
                      </a:r>
                      <a:endParaRPr sz="14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sz="1800" b="1"/>
                        <a:t>March</a:t>
                      </a:r>
                      <a:endParaRPr sz="1800" b="1"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u="none" strike="noStrike" cap="none"/>
                        <a:t>Train STCs for </a:t>
                      </a:r>
                      <a:r>
                        <a:rPr lang="en" sz="1800"/>
                        <a:t>spring assessments</a:t>
                      </a:r>
                      <a:endParaRPr sz="180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19</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Begin completing Test Setup for grades 3-8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26</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t>Begin completing Test Setup for high school assessments</a:t>
                      </a:r>
                      <a:endParaRPr sz="180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20</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ACT paper-based testing </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20-29</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ACT computer-based testing</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955" name="Shape 955"/>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956" name="Shape 956"/>
          <p:cNvSpPr txBox="1"/>
          <p:nvPr/>
        </p:nvSpPr>
        <p:spPr>
          <a:xfrm>
            <a:off x="629200" y="4388475"/>
            <a:ext cx="8035800" cy="3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April </a:t>
            </a:r>
            <a:r>
              <a:rPr lang="en" sz="1800" b="0" i="0" u="none" strike="noStrike" cap="none">
                <a:solidFill>
                  <a:schemeClr val="dk1"/>
                </a:solidFill>
                <a:latin typeface="Calibri"/>
                <a:ea typeface="Calibri"/>
                <a:cs typeface="Calibri"/>
                <a:sym typeface="Calibri"/>
              </a:rPr>
              <a:t>1</a:t>
            </a:r>
            <a:r>
              <a:rPr lang="en" sz="1800">
                <a:solidFill>
                  <a:schemeClr val="dk1"/>
                </a:solidFill>
                <a:latin typeface="Calibri"/>
                <a:ea typeface="Calibri"/>
                <a:cs typeface="Calibri"/>
                <a:sym typeface="Calibri"/>
              </a:rPr>
              <a:t>7</a:t>
            </a:r>
            <a:r>
              <a:rPr lang="en" sz="1800" b="0" i="0" u="none" strike="noStrike" cap="none">
                <a:solidFill>
                  <a:schemeClr val="dk1"/>
                </a:solidFill>
                <a:latin typeface="Calibri"/>
                <a:ea typeface="Calibri"/>
                <a:cs typeface="Calibri"/>
                <a:sym typeface="Calibri"/>
              </a:rPr>
              <a:t>,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8" name="Shape 2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Arial"/>
              <a:buNone/>
            </a:pPr>
            <a:r>
              <a:rPr lang="en" sz="2800" i="0" u="none" strike="noStrike" cap="none">
                <a:solidFill>
                  <a:srgbClr val="333333"/>
                </a:solidFill>
                <a:latin typeface="Calibri"/>
                <a:ea typeface="Calibri"/>
                <a:cs typeface="Calibri"/>
                <a:sym typeface="Calibri"/>
              </a:rPr>
              <a:t>Communicating 2018 Assessment Results</a:t>
            </a:r>
            <a:endParaRPr sz="2800" i="0" u="none" strike="noStrike" cap="none">
              <a:solidFill>
                <a:srgbClr val="333333"/>
              </a:solidFill>
              <a:latin typeface="Calibri"/>
              <a:ea typeface="Calibri"/>
              <a:cs typeface="Calibri"/>
              <a:sym typeface="Calibri"/>
            </a:endParaRPr>
          </a:p>
        </p:txBody>
      </p:sp>
      <p:sp>
        <p:nvSpPr>
          <p:cNvPr id="305" name="Shape 305"/>
          <p:cNvSpPr txBox="1">
            <a:spLocks noGrp="1"/>
          </p:cNvSpPr>
          <p:nvPr>
            <p:ph type="body" idx="1"/>
          </p:nvPr>
        </p:nvSpPr>
        <p:spPr>
          <a:xfrm>
            <a:off x="76200" y="849950"/>
            <a:ext cx="8977500" cy="39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750"/>
              </a:spcBef>
              <a:spcAft>
                <a:spcPts val="0"/>
              </a:spcAft>
              <a:buClr>
                <a:schemeClr val="dk1"/>
              </a:buClr>
              <a:buSzPts val="2100"/>
              <a:buFont typeface="Arial"/>
              <a:buNone/>
            </a:pPr>
            <a:r>
              <a:rPr lang="en" sz="1400" i="0" u="none" strike="noStrike" cap="none">
                <a:solidFill>
                  <a:schemeClr val="dk1"/>
                </a:solidFill>
                <a:latin typeface="Calibri"/>
                <a:ea typeface="Calibri"/>
                <a:cs typeface="Calibri"/>
                <a:sym typeface="Calibri"/>
              </a:rPr>
              <a:t>Below is the timeline for the release of the 2017-2018 school- and school system-level assessment results. School systems should develop a plan for communicating these results to principals, teachers, and families.</a:t>
            </a:r>
            <a:endParaRPr sz="1400" i="0" u="none" strike="noStrike" cap="none">
              <a:solidFill>
                <a:schemeClr val="dk1"/>
              </a:solidFill>
              <a:latin typeface="Calibri"/>
              <a:ea typeface="Calibri"/>
              <a:cs typeface="Calibri"/>
              <a:sym typeface="Calibri"/>
            </a:endParaRPr>
          </a:p>
        </p:txBody>
      </p:sp>
      <p:graphicFrame>
        <p:nvGraphicFramePr>
          <p:cNvPr id="306" name="Shape 306"/>
          <p:cNvGraphicFramePr/>
          <p:nvPr>
            <p:extLst>
              <p:ext uri="{D42A27DB-BD31-4B8C-83A1-F6EECF244321}">
                <p14:modId xmlns:p14="http://schemas.microsoft.com/office/powerpoint/2010/main" val="532116723"/>
              </p:ext>
            </p:extLst>
          </p:nvPr>
        </p:nvGraphicFramePr>
        <p:xfrm>
          <a:off x="168913" y="1491790"/>
          <a:ext cx="8802125" cy="3322050"/>
        </p:xfrm>
        <a:graphic>
          <a:graphicData uri="http://schemas.openxmlformats.org/drawingml/2006/table">
            <a:tbl>
              <a:tblPr>
                <a:noFill/>
                <a:tableStyleId>{396B0DC9-36F5-4451-94EA-08334787C10F}</a:tableStyleId>
              </a:tblPr>
              <a:tblGrid>
                <a:gridCol w="2608975"/>
                <a:gridCol w="3130950"/>
                <a:gridCol w="3062200"/>
              </a:tblGrid>
              <a:tr h="297950">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dirty="0">
                          <a:latin typeface="Calibri"/>
                          <a:ea typeface="Calibri"/>
                          <a:cs typeface="Calibri"/>
                          <a:sym typeface="Calibri"/>
                        </a:rPr>
                        <a:t>Assessment</a:t>
                      </a:r>
                      <a:endParaRPr sz="1000" b="1" u="none" strike="noStrike" cap="none" dirty="0">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Student Report Timeline and Location</a:t>
                      </a:r>
                      <a:endParaRPr sz="10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District-Level Results Time and Location</a:t>
                      </a:r>
                      <a:endParaRPr sz="10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2752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ELPT</a:t>
                      </a:r>
                      <a:endParaRPr sz="1000" u="none" strike="noStrike" cap="none">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 </a:t>
                      </a:r>
                      <a:r>
                        <a:rPr lang="en" sz="1000" u="sng" strike="noStrike" cap="none">
                          <a:solidFill>
                            <a:schemeClr val="hlink"/>
                          </a:solidFill>
                          <a:latin typeface="Calibri"/>
                          <a:ea typeface="Calibri"/>
                          <a:cs typeface="Calibri"/>
                          <a:sym typeface="Calibri"/>
                          <a:hlinkClick r:id="rId3"/>
                        </a:rPr>
                        <a:t>AIR Portal</a:t>
                      </a:r>
                      <a:endParaRPr sz="1000" u="none" strike="noStrike" cap="none">
                        <a:solidFill>
                          <a:srgbClr val="3D9BBA"/>
                        </a:solidFill>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 </a:t>
                      </a:r>
                      <a:r>
                        <a:rPr lang="en" sz="1000" u="sng" strike="noStrike" cap="none">
                          <a:solidFill>
                            <a:schemeClr val="hlink"/>
                          </a:solidFill>
                          <a:latin typeface="Calibri"/>
                          <a:ea typeface="Calibri"/>
                          <a:cs typeface="Calibri"/>
                          <a:sym typeface="Calibri"/>
                          <a:hlinkClick r:id="rId3"/>
                        </a:rPr>
                        <a:t>AIR Portal</a:t>
                      </a:r>
                      <a:endParaRPr sz="1000" u="none" strike="noStrike" cap="none">
                        <a:solidFill>
                          <a:srgbClr val="3D9BBA"/>
                        </a:solidFill>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LAA 1/LEAP Connect</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a:t>
                      </a:r>
                      <a:r>
                        <a:rPr lang="en" sz="1000" u="none" strike="noStrike" cap="none">
                          <a:solidFill>
                            <a:srgbClr val="3D9BBA"/>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LEAP Online Cleanup</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not applicable</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4333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LEAP 2025 (3-8, HS)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Grade 3-8: 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5-level ELA and math at end of testing window</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EOC (Eng III, Bio, US History) Final Reports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4-level all subjects: In window</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4333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ACT</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state administered student and school results from ACT sent to schools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iCD and district profile from ACT in summer; additional reporting in FTP</a:t>
                      </a:r>
                      <a:endParaRPr sz="1000" u="none" strike="noStrike" cap="none">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Advanced Placement</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sent to schools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FTP</a:t>
                      </a:r>
                      <a:endParaRPr sz="1000" u="none" strike="noStrike" cap="none">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LEAP 2025 US History</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a:latin typeface="Calibri"/>
                          <a:ea typeface="Calibri"/>
                          <a:cs typeface="Calibri"/>
                          <a:sym typeface="Calibri"/>
                        </a:rPr>
                        <a:t>summer i</a:t>
                      </a:r>
                      <a:r>
                        <a:rPr lang="en" sz="1000" u="none" strike="noStrike" cap="none">
                          <a:latin typeface="Calibri"/>
                          <a:ea typeface="Calibri"/>
                          <a:cs typeface="Calibri"/>
                          <a:sym typeface="Calibri"/>
                        </a:rPr>
                        <a:t>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dirty="0" smtClean="0">
                          <a:latin typeface="Calibri"/>
                          <a:ea typeface="Calibri"/>
                          <a:cs typeface="Calibri"/>
                          <a:sym typeface="Calibri"/>
                        </a:rPr>
                        <a:t>summer</a:t>
                      </a:r>
                      <a:r>
                        <a:rPr lang="en" sz="1000" u="none" strike="noStrike" cap="none" dirty="0" smtClean="0">
                          <a:latin typeface="Calibri"/>
                          <a:ea typeface="Calibri"/>
                          <a:cs typeface="Calibri"/>
                          <a:sym typeface="Calibri"/>
                        </a:rPr>
                        <a:t> </a:t>
                      </a:r>
                      <a:r>
                        <a:rPr lang="en" sz="1000" u="none" strike="noStrike" cap="none" dirty="0">
                          <a:latin typeface="Calibri"/>
                          <a:ea typeface="Calibri"/>
                          <a:cs typeface="Calibri"/>
                          <a:sym typeface="Calibri"/>
                        </a:rPr>
                        <a:t>in </a:t>
                      </a:r>
                      <a:r>
                        <a:rPr lang="en" sz="1000" u="sng" strike="noStrike" cap="none" dirty="0">
                          <a:solidFill>
                            <a:schemeClr val="hlink"/>
                          </a:solidFill>
                          <a:latin typeface="Calibri"/>
                          <a:ea typeface="Calibri"/>
                          <a:cs typeface="Calibri"/>
                          <a:sym typeface="Calibri"/>
                          <a:hlinkClick r:id="rId4"/>
                        </a:rPr>
                        <a:t>eDIRECT</a:t>
                      </a:r>
                      <a:endParaRPr sz="1000" u="none" strike="noStrike" cap="none" dirty="0">
                        <a:solidFill>
                          <a:srgbClr val="3D9BBA"/>
                        </a:solidFill>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748400" y="183700"/>
            <a:ext cx="7137000" cy="6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ACT Accountability Coding</a:t>
            </a:r>
            <a:endParaRPr/>
          </a:p>
        </p:txBody>
      </p:sp>
      <p:sp>
        <p:nvSpPr>
          <p:cNvPr id="312" name="Shape 312"/>
          <p:cNvSpPr txBox="1"/>
          <p:nvPr/>
        </p:nvSpPr>
        <p:spPr>
          <a:xfrm>
            <a:off x="115650" y="952500"/>
            <a:ext cx="8953500" cy="37422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chemeClr val="dk1"/>
                </a:solidFill>
                <a:latin typeface="Calibri"/>
                <a:ea typeface="Calibri"/>
                <a:cs typeface="Calibri"/>
                <a:sym typeface="Calibri"/>
              </a:rPr>
              <a:t>The ACT Match/No Match lists have been updated and are now posted to ftp. All students in grade 12 must have taken the ACT unless the student participated in LAA 1.</a:t>
            </a: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800">
                <a:solidFill>
                  <a:schemeClr val="dk1"/>
                </a:solidFill>
                <a:latin typeface="Calibri"/>
                <a:ea typeface="Calibri"/>
                <a:cs typeface="Calibri"/>
                <a:sym typeface="Calibri"/>
              </a:rPr>
              <a:t>To avoid an assignment of zero in the ACT index component of the School Performance Score, districts and schools must apply an accountability code in PAnext for the students who will not have an ACT score by grade 12.</a:t>
            </a: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800">
                <a:solidFill>
                  <a:schemeClr val="dk1"/>
                </a:solidFill>
                <a:latin typeface="Calibri"/>
                <a:ea typeface="Calibri"/>
                <a:cs typeface="Calibri"/>
                <a:sym typeface="Calibri"/>
              </a:rPr>
              <a:t>The codes had to be collapsed in order to fit the format of PAnext.  Please see the following: </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all codes 01-42 and 97, students must be exited from enrollment PRIOR to the testing date.</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code 80, students must have a letter from the doctor and this letter must remain on file for at least one year with the District Test Coordinator.</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code 94, students must have participated in LAA 1 testing.</a:t>
            </a:r>
            <a:endParaRPr sz="1800">
              <a:solidFill>
                <a:schemeClr val="dk1"/>
              </a:solidFill>
              <a:latin typeface="Calibri"/>
              <a:ea typeface="Calibri"/>
              <a:cs typeface="Calibri"/>
              <a:sym typeface="Calibri"/>
            </a:endParaRPr>
          </a:p>
          <a:p>
            <a:pPr marL="0" lvl="0" indent="0">
              <a:lnSpc>
                <a:spcPct val="100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p:nvPr/>
        </p:nvSpPr>
        <p:spPr>
          <a:xfrm>
            <a:off x="605525" y="170100"/>
            <a:ext cx="7388700" cy="6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ACT Accountability Coding</a:t>
            </a:r>
            <a:endParaRPr>
              <a:solidFill>
                <a:schemeClr val="dk1"/>
              </a:solidFill>
            </a:endParaRPr>
          </a:p>
          <a:p>
            <a:pPr marL="0" lvl="0" indent="0" algn="ctr">
              <a:spcBef>
                <a:spcPts val="0"/>
              </a:spcBef>
              <a:spcAft>
                <a:spcPts val="0"/>
              </a:spcAft>
              <a:buNone/>
            </a:pPr>
            <a:endParaRPr sz="1800">
              <a:latin typeface="Calibri"/>
              <a:ea typeface="Calibri"/>
              <a:cs typeface="Calibri"/>
              <a:sym typeface="Calibri"/>
            </a:endParaRPr>
          </a:p>
        </p:txBody>
      </p:sp>
      <p:sp>
        <p:nvSpPr>
          <p:cNvPr id="318" name="Shape 318"/>
          <p:cNvSpPr txBox="1"/>
          <p:nvPr/>
        </p:nvSpPr>
        <p:spPr>
          <a:xfrm>
            <a:off x="88450" y="1081775"/>
            <a:ext cx="8987400" cy="35991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Accountability codes can be entered in PANext between March 21 - April 4, 2018 on the Student Detail page under Setup/Students.  Use the dropdown arrow for State Use Questions to apply the appropriate accountability code for students who did not test.</a:t>
            </a:r>
            <a:endParaRPr sz="1800">
              <a:solidFill>
                <a:schemeClr val="dk1"/>
              </a:solidFill>
              <a:latin typeface="Calibri"/>
              <a:ea typeface="Calibri"/>
              <a:cs typeface="Calibri"/>
              <a:sym typeface="Calibri"/>
            </a:endParaRPr>
          </a:p>
          <a:p>
            <a:pPr marL="0" lvl="0" indent="0">
              <a:spcBef>
                <a:spcPts val="0"/>
              </a:spcBef>
              <a:spcAft>
                <a:spcPts val="0"/>
              </a:spcAft>
              <a:buNone/>
            </a:pPr>
            <a:endParaRPr/>
          </a:p>
        </p:txBody>
      </p:sp>
      <p:pic>
        <p:nvPicPr>
          <p:cNvPr id="319" name="Shape 319"/>
          <p:cNvPicPr preferRelativeResize="0"/>
          <p:nvPr/>
        </p:nvPicPr>
        <p:blipFill>
          <a:blip r:embed="rId3">
            <a:alphaModFix/>
          </a:blip>
          <a:stretch>
            <a:fillRect/>
          </a:stretch>
        </p:blipFill>
        <p:spPr>
          <a:xfrm>
            <a:off x="673550" y="1998900"/>
            <a:ext cx="7361475" cy="279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25" name="Shape 32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31" name="Shape 331"/>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There are a number of actions that must occur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to prepare devices in schools prior to the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administration including setting up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Site Manager (TSM) and installing INSIGHT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on testing devices.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 following steps can be used to ensure that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TSM and devices are connected and are working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properly.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Launch the Insight application.</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Test Sign In underneath End-of-Course.</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38" name="Shape 338"/>
          <p:cNvPicPr preferRelativeResize="0"/>
          <p:nvPr/>
        </p:nvPicPr>
        <p:blipFill rotWithShape="1">
          <a:blip r:embed="rId3">
            <a:alphaModFix/>
          </a:blip>
          <a:srcRect l="35713" t="5642" r="33562"/>
          <a:stretch/>
        </p:blipFill>
        <p:spPr>
          <a:xfrm>
            <a:off x="4892875" y="1217505"/>
            <a:ext cx="3975450" cy="2298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Open DRC INSIGHT.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the purple check mark in the bottom left corner.</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Type 7745.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If the screen does not show all green check marks, alert your STC or technology coordinator.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238" name="Shape 238"/>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2017-2018 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51" name="Shape 351"/>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349" name="Shape 349"/>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dirty="0">
                <a:solidFill>
                  <a:schemeClr val="hlink"/>
                </a:solidFill>
                <a:latin typeface="Calibri"/>
                <a:ea typeface="Calibri"/>
                <a:cs typeface="Calibri"/>
                <a:sym typeface="Calibri"/>
                <a:hlinkClick r:id="rId4"/>
              </a:rPr>
              <a:t>LEAP 2025</a:t>
            </a:r>
            <a:r>
              <a:rPr lang="en" sz="1800" dirty="0"/>
              <a:t> </a:t>
            </a:r>
            <a:r>
              <a:rPr lang="en" sz="1800" b="0" i="0" u="none" strike="noStrike" cap="none" dirty="0">
                <a:solidFill>
                  <a:schemeClr val="dk1"/>
                </a:solidFill>
                <a:latin typeface="Calibri"/>
                <a:ea typeface="Calibri"/>
                <a:cs typeface="Calibri"/>
                <a:sym typeface="Calibri"/>
              </a:rPr>
              <a:t>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dirty="0"/>
          </a:p>
          <a:p>
            <a:pPr marL="0" marR="0" lvl="0" indent="0" algn="l" rtl="0">
              <a:lnSpc>
                <a:spcPct val="100000"/>
              </a:lnSpc>
              <a:spcBef>
                <a:spcPts val="640"/>
              </a:spcBef>
              <a:spcAft>
                <a:spcPts val="0"/>
              </a:spcAft>
              <a:buClr>
                <a:schemeClr val="dk1"/>
              </a:buClr>
              <a:buSzPts val="3200"/>
              <a:buFont typeface="Arial"/>
              <a:buNone/>
            </a:pPr>
            <a:endParaRPr lang="en-US" sz="1800" dirty="0" smtClean="0"/>
          </a:p>
          <a:p>
            <a:pPr marL="0" marR="0" lvl="0" indent="0" algn="l" rtl="0">
              <a:lnSpc>
                <a:spcPct val="100000"/>
              </a:lnSpc>
              <a:spcBef>
                <a:spcPts val="640"/>
              </a:spcBef>
              <a:spcAft>
                <a:spcPts val="0"/>
              </a:spcAft>
              <a:buClr>
                <a:schemeClr val="dk1"/>
              </a:buClr>
              <a:buSzPts val="3200"/>
              <a:buFont typeface="Arial"/>
              <a:buNone/>
            </a:pPr>
            <a:endParaRPr sz="1800" dirty="0"/>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DRC Louisiana Customer Service	      AIR Louisiana Customer Service	            LDOE</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1-888-718-4836                                                    1-866-758-0231                          1-844-268-7320      </a:t>
            </a:r>
            <a:r>
              <a:rPr lang="en" sz="1800" b="0" i="0" u="sng" strike="noStrike" cap="none" dirty="0">
                <a:solidFill>
                  <a:schemeClr val="hlink"/>
                </a:solidFill>
                <a:latin typeface="Calibri"/>
                <a:ea typeface="Calibri"/>
                <a:cs typeface="Calibri"/>
                <a:sym typeface="Calibri"/>
                <a:hlinkClick r:id="rId5"/>
              </a:rPr>
              <a:t>LAHelpdesk@datarecognitioncorp.com</a:t>
            </a:r>
            <a:r>
              <a:rPr lang="en" sz="1800" b="0" i="0" u="none" strike="noStrike" cap="none" dirty="0">
                <a:solidFill>
                  <a:schemeClr val="dk1"/>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6"/>
              </a:rPr>
              <a:t>laelpthelpdesk@air.org</a:t>
            </a:r>
            <a:r>
              <a:rPr lang="en" sz="1800" b="0" i="0" u="none" strike="noStrike" cap="none" dirty="0">
                <a:solidFill>
                  <a:schemeClr val="dk1"/>
                </a:solidFill>
                <a:latin typeface="Calibri"/>
                <a:ea typeface="Calibri"/>
                <a:cs typeface="Calibri"/>
                <a:sym typeface="Calibri"/>
              </a:rPr>
              <a:t>                assessment@la.gov</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364" name="Shape 364"/>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Shape 365"/>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371" name="Shape 371"/>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a:p>
          <a:p>
            <a:pPr marL="0" marR="0" lvl="0" indent="0" algn="l" rtl="0">
              <a:lnSpc>
                <a:spcPct val="100000"/>
              </a:lnSpc>
              <a:spcBef>
                <a:spcPts val="0"/>
              </a:spcBef>
              <a:spcAft>
                <a:spcPts val="0"/>
              </a:spcAft>
              <a:buClr>
                <a:schemeClr val="dk1"/>
              </a:buClr>
              <a:buSzPts val="450"/>
              <a:buFont typeface="Arial"/>
              <a:buNone/>
            </a:pPr>
            <a:endParaRPr sz="1800"/>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Calibri"/>
                <a:ea typeface="Calibri"/>
                <a:cs typeface="Calibri"/>
                <a:sym typeface="Calibri"/>
              </a:rPr>
              <a:t>If you run into a system message…</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Reboot the machine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Can you move the student to another computer within the same lab or mobile laptop cart?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Mark the affected computer with a sticky note and notify your Information Technology (IT)   department.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IT staff cannot resolve the issue, have them call DRC Customer Service with the reporting   information on page 3 of the document.</a:t>
            </a:r>
            <a:endParaRPr sz="16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Training Accounts</a:t>
            </a:r>
            <a:endParaRPr sz="3200" b="0" i="0" u="none" strike="noStrike" cap="none">
              <a:solidFill>
                <a:srgbClr val="333333"/>
              </a:solidFill>
              <a:latin typeface="Calibri"/>
              <a:ea typeface="Calibri"/>
              <a:cs typeface="Calibri"/>
              <a:sym typeface="Calibri"/>
            </a:endParaRPr>
          </a:p>
        </p:txBody>
      </p:sp>
      <p:sp>
        <p:nvSpPr>
          <p:cNvPr id="377" name="Shape 37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Each LEA has a Sample School (777) in eDIRECT to use for training purposes only.</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training school will only be placed in the Practice Test 2018 Administration.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Ten sample students have been added to each 777 site and should be used to practice creating test sessions.</a:t>
            </a:r>
            <a:endParaRPr sz="1800" b="0" i="0" u="none" strike="noStrike" cap="none">
              <a:solidFill>
                <a:schemeClr val="dk1"/>
              </a:solidFill>
              <a:latin typeface="Calibri"/>
              <a:ea typeface="Calibri"/>
              <a:cs typeface="Calibri"/>
              <a:sym typeface="Calibri"/>
            </a:endParaRPr>
          </a:p>
          <a:p>
            <a:pPr marL="800098" marR="0" lvl="0" indent="-366711"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Homebound Students</a:t>
            </a:r>
            <a:endParaRPr sz="4400" b="0" i="0" u="none" strike="noStrike" cap="none">
              <a:solidFill>
                <a:srgbClr val="333333"/>
              </a:solidFill>
              <a:latin typeface="Calibri"/>
              <a:ea typeface="Calibri"/>
              <a:cs typeface="Calibri"/>
              <a:sym typeface="Calibri"/>
            </a:endParaRPr>
          </a:p>
        </p:txBody>
      </p:sp>
      <p:sp>
        <p:nvSpPr>
          <p:cNvPr id="384" name="Shape 384"/>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Policy requires that homebound students participate in state testing unless it is determined by a doctor in writing that they are too ill to test.  The doctor’s letter must include all dates of testing, including makeup days.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Secure materials must be checked in and out daily by homebound test administrators.  When possible the test administrator should be the regular homebound teacher.  Tests should be administered in accordance with all rules for test administration and security.   Any accommodations should be documented on an the IEP.</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The four options for testing homebound students 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both the TSM and Insight client on a single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Virtual Private Network (VPN) software and the client software on a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Utilize the district’s virtual desktop infrastructure (VDI) to set up and deliver a web-based login to access the district’s internal TSM and client software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222222"/>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Purchase a hosted VDI as a service solution to deliver TSM and client software access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a:p>
        </p:txBody>
      </p:sp>
      <p:sp>
        <p:nvSpPr>
          <p:cNvPr id="391" name="Shape 391"/>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lvl="1" indent="0">
              <a:spcBef>
                <a:spcPts val="0"/>
              </a:spcBef>
              <a:buSzPts val="1100"/>
              <a:buFont typeface="Arial"/>
              <a:buNone/>
            </a:pPr>
            <a:r>
              <a:rPr lang="en" sz="1700" b="0" i="0" u="none" strike="noStrike" cap="none" dirty="0">
                <a:solidFill>
                  <a:schemeClr val="dk1"/>
                </a:solidFill>
                <a:latin typeface="Calibri" panose="020F0502020204030204" pitchFamily="34" charset="0"/>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dirty="0">
                <a:solidFill>
                  <a:schemeClr val="hlink"/>
                </a:solidFill>
                <a:latin typeface="Calibri" panose="020F0502020204030204" pitchFamily="34" charset="0"/>
                <a:sym typeface="Calibri"/>
                <a:hlinkClick r:id="rId3"/>
              </a:rPr>
              <a:t>Student Status Dashboard </a:t>
            </a:r>
            <a:r>
              <a:rPr lang="en" sz="1700" b="0" i="0" u="none" strike="noStrike" cap="none" dirty="0">
                <a:solidFill>
                  <a:schemeClr val="dk1"/>
                </a:solidFill>
                <a:latin typeface="Calibri" panose="020F0502020204030204" pitchFamily="34" charset="0"/>
                <a:sym typeface="Calibri"/>
              </a:rPr>
              <a:t>User Guide is located in eDIRECT.</a:t>
            </a:r>
            <a:endParaRPr sz="1700" b="0" i="0" u="none" strike="noStrike" cap="none" dirty="0">
              <a:solidFill>
                <a:schemeClr val="dk1"/>
              </a:solidFill>
              <a:latin typeface="Calibri" panose="020F0502020204030204" pitchFamily="34" charset="0"/>
              <a:sym typeface="Calibri"/>
            </a:endParaRPr>
          </a:p>
          <a:p>
            <a:pPr marL="0" lvl="1" indent="0">
              <a:spcBef>
                <a:spcPts val="0"/>
              </a:spcBef>
              <a:buSzPts val="1100"/>
              <a:buFont typeface="Arial"/>
              <a:buNone/>
            </a:pPr>
            <a:endParaRPr sz="1050" b="1" i="0" u="none" strike="noStrike" cap="none" dirty="0">
              <a:solidFill>
                <a:schemeClr val="dk1"/>
              </a:solidFill>
              <a:latin typeface="Calibri" panose="020F0502020204030204" pitchFamily="34" charset="0"/>
              <a:sym typeface="Calibri"/>
            </a:endParaRPr>
          </a:p>
          <a:p>
            <a:pPr marL="0" lvl="1" indent="0">
              <a:spcBef>
                <a:spcPts val="0"/>
              </a:spcBef>
              <a:buSzPts val="1100"/>
              <a:buFont typeface="Arial"/>
              <a:buNone/>
            </a:pPr>
            <a:r>
              <a:rPr lang="en" sz="1700" b="1" i="0" u="none" strike="noStrike" cap="none" dirty="0">
                <a:solidFill>
                  <a:schemeClr val="dk1"/>
                </a:solidFill>
                <a:latin typeface="Calibri" panose="020F0502020204030204" pitchFamily="34" charset="0"/>
                <a:sym typeface="Calibri"/>
              </a:rPr>
              <a:t>Note</a:t>
            </a:r>
            <a:r>
              <a:rPr lang="en" sz="1700" b="0" i="0" u="none" strike="noStrike" cap="none" dirty="0">
                <a:solidFill>
                  <a:schemeClr val="dk1"/>
                </a:solidFill>
                <a:latin typeface="Calibri" panose="020F0502020204030204" pitchFamily="34" charset="0"/>
                <a:sym typeface="Calibri"/>
              </a:rPr>
              <a:t>: Dashboard data displays in real time as test scores are populated in the database.</a:t>
            </a:r>
            <a:endParaRPr sz="1700" dirty="0">
              <a:latin typeface="Calibri" panose="020F0502020204030204" pitchFamily="34" charset="0"/>
            </a:endParaRPr>
          </a:p>
          <a:p>
            <a:pPr marL="0" lvl="1" indent="0">
              <a:spcBef>
                <a:spcPts val="0"/>
              </a:spcBef>
              <a:buSzPts val="1100"/>
              <a:buFont typeface="Arial"/>
              <a:buNone/>
            </a:pPr>
            <a:r>
              <a:rPr lang="en" sz="1700" b="0" i="0" u="none" strike="noStrike" cap="none" dirty="0">
                <a:solidFill>
                  <a:schemeClr val="dk1"/>
                </a:solidFill>
                <a:latin typeface="Calibri" panose="020F0502020204030204" pitchFamily="34" charset="0"/>
                <a:sym typeface="Calibri"/>
              </a:rPr>
              <a:t>You need the student status permission in eDIRECT to use the Dashboard</a:t>
            </a:r>
            <a:r>
              <a:rPr lang="en" sz="1700" b="0" i="0" u="none" strike="noStrike" cap="none" dirty="0">
                <a:solidFill>
                  <a:schemeClr val="dk1"/>
                </a:solidFill>
                <a:latin typeface="Calibri" panose="020F0502020204030204" pitchFamily="34" charset="0"/>
                <a:ea typeface="Arial"/>
                <a:cs typeface="Arial"/>
                <a:sym typeface="Arial"/>
              </a:rPr>
              <a:t>.</a:t>
            </a:r>
            <a:endParaRPr sz="1700" dirty="0">
              <a:latin typeface="Calibri" panose="020F0502020204030204" pitchFamily="34" charset="0"/>
            </a:endParaRPr>
          </a:p>
          <a:p>
            <a:pPr marL="0" lvl="1" indent="0">
              <a:spcBef>
                <a:spcPts val="0"/>
              </a:spcBef>
              <a:buSzPts val="1100"/>
              <a:buFont typeface="Arial"/>
              <a:buNone/>
            </a:pPr>
            <a:endParaRPr sz="1700" b="0" i="0" u="none" strike="noStrike" cap="none" dirty="0">
              <a:solidFill>
                <a:schemeClr val="dk1"/>
              </a:solidFill>
              <a:latin typeface="Calibri" panose="020F0502020204030204" pitchFamily="34" charset="0"/>
              <a:ea typeface="Arial"/>
              <a:cs typeface="Arial"/>
              <a:sym typeface="Arial"/>
            </a:endParaRPr>
          </a:p>
          <a:p>
            <a:pPr marL="0" lvl="1" indent="0">
              <a:spcBef>
                <a:spcPts val="0"/>
              </a:spcBef>
              <a:buSzPts val="1100"/>
              <a:buFont typeface="Arial"/>
              <a:buNone/>
            </a:pPr>
            <a:endParaRPr sz="1700" b="0" i="0" u="none" strike="noStrike" cap="none" dirty="0">
              <a:solidFill>
                <a:schemeClr val="dk1"/>
              </a:solidFill>
              <a:latin typeface="Calibri" panose="020F0502020204030204" pitchFamily="34" charset="0"/>
              <a:ea typeface="Arial"/>
              <a:cs typeface="Arial"/>
              <a:sym typeface="Arial"/>
            </a:endParaRPr>
          </a:p>
          <a:p>
            <a:pPr marL="0" lvl="1" indent="0">
              <a:spcBef>
                <a:spcPts val="0"/>
              </a:spcBef>
              <a:buSzPts val="3200"/>
              <a:buFont typeface="Arial"/>
              <a:buNone/>
            </a:pPr>
            <a:endParaRPr sz="1700" b="0" i="0" u="none" strike="noStrike" cap="none" dirty="0">
              <a:solidFill>
                <a:schemeClr val="dk1"/>
              </a:solidFill>
              <a:latin typeface="Calibri" panose="020F0502020204030204" pitchFamily="34" charset="0"/>
              <a:sym typeface="Calibri"/>
            </a:endParaRPr>
          </a:p>
        </p:txBody>
      </p:sp>
      <p:pic>
        <p:nvPicPr>
          <p:cNvPr id="392" name="Shape 392"/>
          <p:cNvPicPr preferRelativeResize="0"/>
          <p:nvPr/>
        </p:nvPicPr>
        <p:blipFill rotWithShape="1">
          <a:blip r:embed="rId4">
            <a:alphaModFix/>
          </a:blip>
          <a:srcRect/>
          <a:stretch/>
        </p:blipFill>
        <p:spPr>
          <a:xfrm>
            <a:off x="2932902" y="2787888"/>
            <a:ext cx="3278196" cy="21656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a:p>
        </p:txBody>
      </p:sp>
      <p:sp>
        <p:nvSpPr>
          <p:cNvPr id="399" name="Shape 39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0" name="Shape 400"/>
          <p:cNvPicPr preferRelativeResize="0"/>
          <p:nvPr/>
        </p:nvPicPr>
        <p:blipFill rotWithShape="1">
          <a:blip r:embed="rId3">
            <a:alphaModFix/>
          </a:blip>
          <a:srcRect/>
          <a:stretch/>
        </p:blipFill>
        <p:spPr>
          <a:xfrm>
            <a:off x="4269118" y="1675906"/>
            <a:ext cx="3803119" cy="30534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a:p>
        </p:txBody>
      </p:sp>
      <p:sp>
        <p:nvSpPr>
          <p:cNvPr id="407" name="Shape 40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dirty="0">
                <a:solidFill>
                  <a:schemeClr val="dk1"/>
                </a:solidFill>
                <a:latin typeface="Calibri"/>
                <a:ea typeface="Calibri"/>
                <a:cs typeface="Calibri"/>
                <a:sym typeface="Calibri"/>
              </a:rPr>
              <a:t>Below are other reports that are located under the Status Reports tab.  </a:t>
            </a:r>
            <a:endParaRPr dirty="0"/>
          </a:p>
          <a:p>
            <a:pPr marL="0" marR="0" lvl="0" indent="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a:solidFill>
                  <a:schemeClr val="dk1"/>
                </a:solidFill>
                <a:latin typeface="Calibri"/>
                <a:ea typeface="Calibri"/>
                <a:cs typeface="Calibri"/>
                <a:sym typeface="Calibri"/>
              </a:rPr>
              <a:t>Daily Cumulative Student Status Reports</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all students in a test session and the ticket status of those students</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Student Status Report</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the start and submit times of each student that logs into a test</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School Resets Report</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all unlocked test sessions</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Excessive </a:t>
            </a:r>
            <a:r>
              <a:rPr lang="en" sz="1700" b="1" i="0" u="none" strike="noStrike" cap="none" dirty="0">
                <a:solidFill>
                  <a:schemeClr val="dk1"/>
                </a:solidFill>
                <a:latin typeface="Calibri"/>
                <a:ea typeface="Calibri"/>
                <a:cs typeface="Calibri"/>
                <a:sym typeface="Calibri"/>
              </a:rPr>
              <a:t>Login Report</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Shows the number of times a student logged in</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State Summary of Test Times Report</a:t>
            </a:r>
            <a:endParaRPr dirty="0"/>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the duration in which students completed the test</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District Report of Testing Status by School</a:t>
            </a:r>
            <a:endParaRPr dirty="0"/>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the number of tests started and ended for the district and school</a:t>
            </a:r>
            <a:endParaRPr dirty="0"/>
          </a:p>
          <a:p>
            <a:pPr marL="0" marR="0" lvl="0" indent="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a:p>
        </p:txBody>
      </p:sp>
      <p:sp>
        <p:nvSpPr>
          <p:cNvPr id="413" name="Shape 413"/>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r>
              <a:rPr lang="en" sz="18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ts val="450"/>
              <a:buFont typeface="Arial"/>
              <a:buNone/>
            </a:pPr>
            <a:endParaRPr sz="1800" dirty="0"/>
          </a:p>
          <a:p>
            <a:pPr marL="285750" indent="-285750">
              <a:spcBef>
                <a:spcPts val="0"/>
              </a:spcBef>
              <a:buSzPts val="1800"/>
            </a:pPr>
            <a:r>
              <a:rPr lang="en" sz="1800" b="0" i="0" u="none" strike="noStrike" cap="none" dirty="0">
                <a:solidFill>
                  <a:schemeClr val="dk1"/>
                </a:solidFill>
                <a:latin typeface="Calibri"/>
                <a:ea typeface="Calibri"/>
                <a:cs typeface="Calibri"/>
                <a:sym typeface="Calibri"/>
              </a:rPr>
              <a:t>may be reviewed as many times as desired;</a:t>
            </a:r>
            <a:endParaRPr dirty="0"/>
          </a:p>
          <a:p>
            <a:pPr marL="285750" indent="-285750">
              <a:spcBef>
                <a:spcPts val="0"/>
              </a:spcBef>
              <a:buSzPts val="1800"/>
            </a:pPr>
            <a:r>
              <a:rPr lang="en" sz="1800" b="0" i="0" u="none" strike="noStrike" cap="none" dirty="0">
                <a:solidFill>
                  <a:schemeClr val="dk1"/>
                </a:solidFill>
                <a:latin typeface="Calibri"/>
                <a:ea typeface="Calibri"/>
                <a:cs typeface="Calibri"/>
                <a:sym typeface="Calibri"/>
              </a:rPr>
              <a:t>is not to be considered representative of an actual test; and</a:t>
            </a:r>
            <a:endParaRPr dirty="0"/>
          </a:p>
          <a:p>
            <a:pPr marL="285750" indent="-285750">
              <a:spcBef>
                <a:spcPts val="0"/>
              </a:spcBef>
              <a:buSzPts val="1800"/>
            </a:pPr>
            <a:r>
              <a:rPr lang="en" sz="1800" b="0" i="0" u="none" strike="noStrike" cap="none" dirty="0">
                <a:solidFill>
                  <a:schemeClr val="dk1"/>
                </a:solidFill>
                <a:latin typeface="Calibri"/>
                <a:ea typeface="Calibri"/>
                <a:cs typeface="Calibri"/>
                <a:sym typeface="Calibri"/>
              </a:rPr>
              <a:t>is available once Insight is installed or by </a:t>
            </a:r>
            <a:r>
              <a:rPr lang="en" sz="1800" b="0" i="0" u="sng" strike="noStrike" cap="none" dirty="0">
                <a:solidFill>
                  <a:schemeClr val="hlink"/>
                </a:solidFill>
                <a:latin typeface="Calibri"/>
                <a:ea typeface="Calibri"/>
                <a:cs typeface="Calibri"/>
                <a:sym typeface="Calibri"/>
                <a:hlinkClick r:id="rId3"/>
              </a:rPr>
              <a:t>link</a:t>
            </a:r>
            <a:r>
              <a:rPr lang="en" sz="1800" b="0" i="0" u="none" strike="noStrike" cap="none" dirty="0">
                <a:solidFill>
                  <a:schemeClr val="dk1"/>
                </a:solidFill>
                <a:latin typeface="Calibri"/>
                <a:ea typeface="Calibri"/>
                <a:cs typeface="Calibri"/>
                <a:sym typeface="Calibri"/>
              </a:rPr>
              <a:t> using Google Chrome browser.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244" name="Shape 244"/>
          <p:cNvSpPr txBox="1">
            <a:spLocks noGrp="1"/>
          </p:cNvSpPr>
          <p:nvPr>
            <p:ph type="body" idx="1"/>
          </p:nvPr>
        </p:nvSpPr>
        <p:spPr>
          <a:xfrm>
            <a:off x="152400" y="9526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Technology Readiness Tool</a:t>
            </a:r>
            <a:endParaRPr sz="3200"/>
          </a:p>
        </p:txBody>
      </p:sp>
      <p:sp>
        <p:nvSpPr>
          <p:cNvPr id="419" name="Shape 419"/>
          <p:cNvSpPr txBox="1">
            <a:spLocks noGrp="1"/>
          </p:cNvSpPr>
          <p:nvPr>
            <p:ph type="body" idx="1"/>
          </p:nvPr>
        </p:nvSpPr>
        <p:spPr>
          <a:xfrm>
            <a:off x="0" y="1063375"/>
            <a:ext cx="9144000" cy="3709800"/>
          </a:xfrm>
          <a:prstGeom prst="rect">
            <a:avLst/>
          </a:prstGeom>
        </p:spPr>
        <p:txBody>
          <a:bodyPr spcFirstLastPara="1" wrap="square" lIns="91425" tIns="91425" rIns="91425" bIns="91425" anchor="t" anchorCtr="0">
            <a:noAutofit/>
          </a:bodyPr>
          <a:lstStyle/>
          <a:p>
            <a:pPr marL="127000" lvl="0" indent="0">
              <a:lnSpc>
                <a:spcPct val="120000"/>
              </a:lnSpc>
              <a:spcBef>
                <a:spcPts val="0"/>
              </a:spcBef>
              <a:buSzPts val="1600"/>
              <a:buNone/>
            </a:pPr>
            <a:r>
              <a:rPr lang="en" sz="1600" u="sng" dirty="0">
                <a:solidFill>
                  <a:schemeClr val="hlink"/>
                </a:solidFill>
                <a:hlinkClick r:id="rId3"/>
              </a:rPr>
              <a:t>Technology Footprints</a:t>
            </a:r>
            <a:r>
              <a:rPr lang="en" sz="1600" dirty="0"/>
              <a:t> have been released.  These documents summarize each district’s technology </a:t>
            </a:r>
            <a:r>
              <a:rPr lang="en" sz="1600" dirty="0" smtClean="0"/>
              <a:t>readiness.</a:t>
            </a:r>
            <a:endParaRPr lang="en" sz="1600" dirty="0"/>
          </a:p>
          <a:p>
            <a:pPr marL="412750" indent="-285750">
              <a:lnSpc>
                <a:spcPct val="120000"/>
              </a:lnSpc>
              <a:spcBef>
                <a:spcPts val="0"/>
              </a:spcBef>
              <a:buSzPts val="1600"/>
            </a:pPr>
            <a:r>
              <a:rPr lang="en" sz="1600" dirty="0" smtClean="0"/>
              <a:t>The </a:t>
            </a:r>
            <a:r>
              <a:rPr lang="en" sz="1600" dirty="0"/>
              <a:t>TRT System is being fully redesigned and is planned for release in late summer.</a:t>
            </a:r>
            <a:endParaRPr sz="1600" dirty="0"/>
          </a:p>
          <a:p>
            <a:pPr marL="412750" indent="-285750">
              <a:lnSpc>
                <a:spcPct val="120000"/>
              </a:lnSpc>
              <a:spcBef>
                <a:spcPts val="0"/>
              </a:spcBef>
              <a:buSzPts val="1600"/>
            </a:pPr>
            <a:r>
              <a:rPr lang="en" sz="1600" dirty="0"/>
              <a:t>The next TRT data collection is planned for August 2018.</a:t>
            </a:r>
            <a:br>
              <a:rPr lang="en" sz="1600" dirty="0"/>
            </a:br>
            <a:r>
              <a:rPr lang="en" sz="1600" dirty="0"/>
              <a:t>The current TRT system will be reopened for districts in late April to continue to update and track their data.</a:t>
            </a:r>
            <a:endParaRPr sz="1600" dirty="0"/>
          </a:p>
          <a:p>
            <a:pPr marL="412750" indent="-285750">
              <a:lnSpc>
                <a:spcPct val="120000"/>
              </a:lnSpc>
              <a:spcBef>
                <a:spcPts val="0"/>
              </a:spcBef>
              <a:buSzPts val="1600"/>
            </a:pPr>
            <a:r>
              <a:rPr lang="en" sz="1600" dirty="0"/>
              <a:t>More information will be provided to Technology Directors about the new TRT system during the Technology monthly webinars.</a:t>
            </a:r>
            <a:endParaRPr sz="1600" dirty="0"/>
          </a:p>
          <a:p>
            <a:pPr marL="127000" lvl="0" indent="0" rtl="0">
              <a:lnSpc>
                <a:spcPct val="120000"/>
              </a:lnSpc>
              <a:spcBef>
                <a:spcPts val="0"/>
              </a:spcBef>
              <a:spcAft>
                <a:spcPts val="0"/>
              </a:spcAft>
              <a:buSzPts val="1600"/>
              <a:buNone/>
            </a:pPr>
            <a:endParaRPr sz="1600" dirty="0"/>
          </a:p>
          <a:p>
            <a:pPr marL="0" lvl="0" indent="0" rtl="0">
              <a:lnSpc>
                <a:spcPct val="115000"/>
              </a:lnSpc>
              <a:spcBef>
                <a:spcPts val="0"/>
              </a:spcBef>
              <a:spcAft>
                <a:spcPts val="0"/>
              </a:spcAft>
              <a:buClr>
                <a:schemeClr val="dk1"/>
              </a:buClr>
              <a:buSzPts val="1100"/>
              <a:buFont typeface="Arial"/>
              <a:buNone/>
            </a:pPr>
            <a:endParaRPr sz="1600" dirty="0"/>
          </a:p>
          <a:p>
            <a:pPr marL="0" lvl="0" indent="0">
              <a:spcBef>
                <a:spcPts val="64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Shape 42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25" name="Shape 42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ELPT and LEAP Connect</a:t>
            </a:r>
            <a:endParaRPr sz="3200" dirty="0"/>
          </a:p>
        </p:txBody>
      </p:sp>
      <p:sp>
        <p:nvSpPr>
          <p:cNvPr id="431" name="Shape 431"/>
          <p:cNvSpPr txBox="1">
            <a:spLocks noGrp="1"/>
          </p:cNvSpPr>
          <p:nvPr>
            <p:ph type="body" idx="1"/>
          </p:nvPr>
        </p:nvSpPr>
        <p:spPr>
          <a:xfrm>
            <a:off x="224971" y="1063375"/>
            <a:ext cx="8653204" cy="367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All ELPT and LEAP Connect testing irregularities are due to </a:t>
            </a:r>
            <a:r>
              <a:rPr lang="en" sz="1800" u="sng" dirty="0">
                <a:solidFill>
                  <a:schemeClr val="hlink"/>
                </a:solidFill>
                <a:hlinkClick r:id="rId3"/>
              </a:rPr>
              <a:t>assessment@la.gov</a:t>
            </a:r>
            <a:r>
              <a:rPr lang="en" sz="1800" dirty="0"/>
              <a:t> by March 16th. </a:t>
            </a:r>
            <a:endParaRPr sz="1800" dirty="0"/>
          </a:p>
          <a:p>
            <a:pPr marL="0" lvl="0" indent="0" rtl="0">
              <a:spcBef>
                <a:spcPts val="640"/>
              </a:spcBef>
              <a:spcAft>
                <a:spcPts val="0"/>
              </a:spcAft>
              <a:buNone/>
            </a:pPr>
            <a:endParaRPr sz="1800" dirty="0"/>
          </a:p>
          <a:p>
            <a:pPr marL="0" lvl="0" indent="0">
              <a:spcBef>
                <a:spcPts val="640"/>
              </a:spcBef>
              <a:spcAft>
                <a:spcPts val="0"/>
              </a:spcAft>
              <a:buNone/>
            </a:pPr>
            <a:r>
              <a:rPr lang="en" sz="1800" dirty="0"/>
              <a:t>Voids should be entered directly into eDIRECT for LEAP Connect or TIDE for ELPT. </a:t>
            </a:r>
            <a:endParaRPr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Test Schedules</a:t>
            </a:r>
            <a:endParaRPr sz="3200" dirty="0"/>
          </a:p>
        </p:txBody>
      </p:sp>
      <p:sp>
        <p:nvSpPr>
          <p:cNvPr id="437" name="Shape 437"/>
          <p:cNvSpPr txBox="1">
            <a:spLocks noGrp="1"/>
          </p:cNvSpPr>
          <p:nvPr>
            <p:ph type="body" idx="1"/>
          </p:nvPr>
        </p:nvSpPr>
        <p:spPr>
          <a:xfrm>
            <a:off x="0" y="988575"/>
            <a:ext cx="9144000" cy="38253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LEAP 2025 grades 3-8 test schedules are due to </a:t>
            </a:r>
            <a:r>
              <a:rPr lang="en" sz="1800" u="sng">
                <a:solidFill>
                  <a:schemeClr val="hlink"/>
                </a:solidFill>
                <a:hlinkClick r:id="rId3"/>
              </a:rPr>
              <a:t>assessment@la.gov</a:t>
            </a:r>
            <a:r>
              <a:rPr lang="en" sz="1800"/>
              <a:t> by March 16th. </a:t>
            </a:r>
            <a:endParaRPr sz="1800"/>
          </a:p>
          <a:p>
            <a:pPr marL="0" lvl="0" indent="0" rtl="0">
              <a:spcBef>
                <a:spcPts val="640"/>
              </a:spcBef>
              <a:spcAft>
                <a:spcPts val="0"/>
              </a:spcAft>
              <a:buNone/>
            </a:pPr>
            <a:endParaRPr sz="1800"/>
          </a:p>
          <a:p>
            <a:pPr marL="0" lvl="0" indent="0" rtl="0">
              <a:spcBef>
                <a:spcPts val="640"/>
              </a:spcBef>
              <a:spcAft>
                <a:spcPts val="0"/>
              </a:spcAft>
              <a:buNone/>
            </a:pPr>
            <a:r>
              <a:rPr lang="en" sz="1800"/>
              <a:t>LEAP 2025 High School/EOC test schedules are due to </a:t>
            </a:r>
            <a:r>
              <a:rPr lang="en" sz="1800" u="sng">
                <a:solidFill>
                  <a:schemeClr val="hlink"/>
                </a:solidFill>
                <a:hlinkClick r:id="rId3"/>
              </a:rPr>
              <a:t>assessment@la.gov</a:t>
            </a:r>
            <a:r>
              <a:rPr lang="en" sz="1800"/>
              <a:t> by March 23rd. </a:t>
            </a:r>
            <a:endParaRPr sz="1800"/>
          </a:p>
          <a:p>
            <a:pPr marL="0" lvl="0" indent="0" rtl="0">
              <a:spcBef>
                <a:spcPts val="640"/>
              </a:spcBef>
              <a:spcAft>
                <a:spcPts val="0"/>
              </a:spcAft>
              <a:buNone/>
            </a:pPr>
            <a:endParaRPr sz="1800"/>
          </a:p>
          <a:p>
            <a:pPr marL="0" lvl="0" indent="0">
              <a:spcBef>
                <a:spcPts val="640"/>
              </a:spcBef>
              <a:spcAft>
                <a:spcPts val="0"/>
              </a:spcAft>
              <a:buNone/>
            </a:pPr>
            <a:r>
              <a:rPr lang="en" sz="1800"/>
              <a:t>Online scheduling guidance is posted in the </a:t>
            </a:r>
            <a:r>
              <a:rPr lang="en" sz="1800" u="sng">
                <a:solidFill>
                  <a:schemeClr val="hlink"/>
                </a:solidFill>
                <a:hlinkClick r:id="rId4"/>
              </a:rPr>
              <a:t>Assessment Library.</a:t>
            </a:r>
            <a:r>
              <a:rPr lang="en" sz="1800"/>
              <a:t>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Shape 44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3" name="Shape 44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Accommodations Audit</a:t>
            </a:r>
            <a:endParaRPr sz="3200"/>
          </a:p>
        </p:txBody>
      </p:sp>
      <p:sp>
        <p:nvSpPr>
          <p:cNvPr id="449" name="Shape 449"/>
          <p:cNvSpPr txBox="1">
            <a:spLocks noGrp="1"/>
          </p:cNvSpPr>
          <p:nvPr>
            <p:ph type="body" idx="1"/>
          </p:nvPr>
        </p:nvSpPr>
        <p:spPr>
          <a:xfrm>
            <a:off x="71000" y="1063375"/>
            <a:ext cx="9072900" cy="37251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At the conclusion of each testing administration the Louisiana Department of Education (LDOE) completes an audit to ensure students are receiving appropriate accommodations as documented on the student’s IEP/IAP. </a:t>
            </a:r>
            <a:endParaRPr sz="1800"/>
          </a:p>
          <a:p>
            <a:pPr marL="0" lvl="0" indent="0" rtl="0">
              <a:spcBef>
                <a:spcPts val="640"/>
              </a:spcBef>
              <a:spcAft>
                <a:spcPts val="0"/>
              </a:spcAft>
              <a:buNone/>
            </a:pPr>
            <a:endParaRPr sz="1800"/>
          </a:p>
          <a:p>
            <a:pPr marL="0" lvl="0" indent="0">
              <a:spcBef>
                <a:spcPts val="640"/>
              </a:spcBef>
              <a:spcAft>
                <a:spcPts val="0"/>
              </a:spcAft>
              <a:buNone/>
            </a:pPr>
            <a:r>
              <a:rPr lang="en" sz="1800"/>
              <a:t>Any student not receiving the appropriate accommodation will have their test voided for accountability purposes only. Additionally, high school tests may be eligible for an administrative error retest.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a:solidFill>
                  <a:srgbClr val="333333"/>
                </a:solidFill>
                <a:latin typeface="Calibri"/>
                <a:ea typeface="Calibri"/>
                <a:cs typeface="Calibri"/>
                <a:sym typeface="Calibri"/>
              </a:rPr>
              <a:t>Testing Home Study Students</a:t>
            </a:r>
            <a:endParaRPr sz="4400" b="0" i="0" u="none" strike="noStrike" cap="none" dirty="0">
              <a:solidFill>
                <a:srgbClr val="333333"/>
              </a:solidFill>
              <a:latin typeface="Calibri"/>
              <a:ea typeface="Calibri"/>
              <a:cs typeface="Calibri"/>
              <a:sym typeface="Calibri"/>
            </a:endParaRPr>
          </a:p>
        </p:txBody>
      </p:sp>
      <p:sp>
        <p:nvSpPr>
          <p:cNvPr id="456" name="Shape 456"/>
          <p:cNvSpPr txBox="1">
            <a:spLocks noGrp="1"/>
          </p:cNvSpPr>
          <p:nvPr>
            <p:ph type="body" idx="1"/>
          </p:nvPr>
        </p:nvSpPr>
        <p:spPr>
          <a:xfrm>
            <a:off x="88950" y="895350"/>
            <a:ext cx="8997600" cy="3828900"/>
          </a:xfrm>
          <a:prstGeom prst="rect">
            <a:avLst/>
          </a:prstGeom>
          <a:noFill/>
          <a:ln>
            <a:noFill/>
          </a:ln>
        </p:spPr>
        <p:txBody>
          <a:bodyPr spcFirstLastPara="1" wrap="square" lIns="91425" tIns="91425" rIns="91425" bIns="91425" anchor="t" anchorCtr="0">
            <a:noAutofit/>
          </a:bodyPr>
          <a:lstStyle/>
          <a:p>
            <a:pPr marL="60325" marR="0" lvl="0" indent="0" algn="l" rtl="0">
              <a:lnSpc>
                <a:spcPct val="100000"/>
              </a:lnSpc>
              <a:spcBef>
                <a:spcPts val="0"/>
              </a:spcBef>
              <a:spcAft>
                <a:spcPts val="0"/>
              </a:spcAft>
              <a:buClr>
                <a:schemeClr val="dk1"/>
              </a:buClr>
              <a:buSzPts val="1700"/>
              <a:buFont typeface="Arial"/>
              <a:buNone/>
            </a:pPr>
            <a:r>
              <a:rPr lang="en" sz="1500" b="0" i="0" u="none" strike="noStrike" cap="none">
                <a:solidFill>
                  <a:schemeClr val="dk1"/>
                </a:solidFill>
                <a:latin typeface="Calibri"/>
                <a:ea typeface="Calibri"/>
                <a:cs typeface="Calibri"/>
                <a:sym typeface="Calibri"/>
              </a:rPr>
              <a:t>State law requires that home study students be provided access to state tests.  Districts must offer testing to home study students for LEAP 2025 or EOC testing when it is requested.  Districts can charge up to $35.00 for testing; however, if the student enrolls in the district in the fall, the testing fee should be returned to the family.</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Districts can set up an application process with a deadline in order to meet any special requirements such as accommodations and to plan for needed materials and technology.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Districts determine where students are tested and when they are tested (within approved window).</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When adding home study students in eDIRECT districts/schools should use 998 sitecode.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LASID for home study students is the SSN with a leading “0”.</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reports will be returned with other student reports in eDIRECT and should be provided to parents using the district’s policy for  distribution (i.e. mail, direct pickup).</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Since these students are not enrolled in the district or a school, the scores for students enrolled in a home study program will not count in the SPS or DPS.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If students are uploaded incorrectly using a school site code, their scores will be included in assessment reporting.</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a:t>
            </a:r>
            <a:r>
              <a:rPr lang="en" sz="1500" b="0" i="0" u="sng" strike="noStrike" cap="none">
                <a:solidFill>
                  <a:schemeClr val="hlink"/>
                </a:solidFill>
                <a:latin typeface="Calibri"/>
                <a:ea typeface="Calibri"/>
                <a:cs typeface="Calibri"/>
                <a:sym typeface="Calibri"/>
                <a:hlinkClick r:id="rId3"/>
              </a:rPr>
              <a:t>FAQ about Testing Home Study and Nonpublic School Students</a:t>
            </a:r>
            <a:r>
              <a:rPr lang="en" sz="1500" b="0" i="0" u="none" strike="noStrike" cap="none">
                <a:solidFill>
                  <a:schemeClr val="dk1"/>
                </a:solidFill>
                <a:latin typeface="Calibri"/>
                <a:ea typeface="Calibri"/>
                <a:cs typeface="Calibri"/>
                <a:sym typeface="Calibri"/>
              </a:rPr>
              <a:t> is available in the Assessment Library.  </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a:solidFill>
                  <a:srgbClr val="333333"/>
                </a:solidFill>
                <a:latin typeface="Calibri"/>
                <a:ea typeface="Calibri"/>
                <a:cs typeface="Calibri"/>
                <a:sym typeface="Calibri"/>
              </a:rPr>
              <a:t>Testing Students from Nonpublic Schools</a:t>
            </a:r>
            <a:endParaRPr sz="4400" b="0" i="0" u="none" strike="noStrike" cap="none" dirty="0">
              <a:solidFill>
                <a:srgbClr val="333333"/>
              </a:solidFill>
              <a:latin typeface="Calibri"/>
              <a:ea typeface="Calibri"/>
              <a:cs typeface="Calibri"/>
              <a:sym typeface="Calibri"/>
            </a:endParaRPr>
          </a:p>
        </p:txBody>
      </p:sp>
      <p:sp>
        <p:nvSpPr>
          <p:cNvPr id="463" name="Shape 463"/>
          <p:cNvSpPr txBox="1">
            <a:spLocks noGrp="1"/>
          </p:cNvSpPr>
          <p:nvPr>
            <p:ph type="body" idx="1"/>
          </p:nvPr>
        </p:nvSpPr>
        <p:spPr>
          <a:xfrm>
            <a:off x="152400" y="971550"/>
            <a:ext cx="8991600" cy="39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39"/>
              <a:buFont typeface="Arial"/>
              <a:buNone/>
            </a:pPr>
            <a:r>
              <a:rPr lang="en" sz="1600" b="0" i="0" u="none" strike="noStrike" cap="none" dirty="0">
                <a:solidFill>
                  <a:schemeClr val="dk1"/>
                </a:solidFill>
                <a:latin typeface="Calibri"/>
                <a:ea typeface="Calibri"/>
                <a:cs typeface="Calibri"/>
                <a:sym typeface="Calibri"/>
              </a:rPr>
              <a:t>State law does not require testing of students in nonpublic schools.  The </a:t>
            </a:r>
            <a:r>
              <a:rPr lang="en" sz="1600" b="0" i="0" u="sng" strike="noStrike" cap="none" dirty="0">
                <a:solidFill>
                  <a:schemeClr val="hlink"/>
                </a:solidFill>
                <a:latin typeface="Calibri"/>
                <a:ea typeface="Calibri"/>
                <a:cs typeface="Calibri"/>
                <a:sym typeface="Calibri"/>
                <a:hlinkClick r:id="rId3"/>
              </a:rPr>
              <a:t>FAQ about Testing Home Study and Nonpublic School Students</a:t>
            </a:r>
            <a:r>
              <a:rPr lang="en" sz="1600" b="0" i="0" u="none" strike="noStrike" cap="none" dirty="0">
                <a:solidFill>
                  <a:schemeClr val="dk1"/>
                </a:solidFill>
                <a:latin typeface="Calibri"/>
                <a:ea typeface="Calibri"/>
                <a:cs typeface="Calibri"/>
                <a:sym typeface="Calibri"/>
              </a:rPr>
              <a:t> and </a:t>
            </a:r>
            <a:r>
              <a:rPr lang="en" sz="1600" b="0" i="0" u="sng" strike="noStrike" cap="none" dirty="0">
                <a:solidFill>
                  <a:schemeClr val="hlink"/>
                </a:solidFill>
                <a:latin typeface="Calibri"/>
                <a:ea typeface="Calibri"/>
                <a:cs typeface="Calibri"/>
                <a:sym typeface="Calibri"/>
                <a:hlinkClick r:id="rId4"/>
              </a:rPr>
              <a:t>Participation Form for Nonpublic School Students</a:t>
            </a:r>
            <a:r>
              <a:rPr lang="en" sz="1600" b="0" i="0" u="none" strike="noStrike" cap="none" dirty="0">
                <a:solidFill>
                  <a:schemeClr val="dk1"/>
                </a:solidFill>
                <a:latin typeface="Calibri"/>
                <a:ea typeface="Calibri"/>
                <a:cs typeface="Calibri"/>
                <a:sym typeface="Calibri"/>
              </a:rPr>
              <a:t> are available in the Assessment Library.   Some highlights from those documents include:  </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Nonpublic school students who have a scholarship or TDR should test at their scholarship or TDR school.  </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Other nonpublic school students can be tested if the district is willing to pay DRC directly for testing them</a:t>
            </a:r>
            <a:r>
              <a:rPr lang="en" sz="1600" b="0" i="0" u="none" strike="noStrike" cap="none">
                <a:solidFill>
                  <a:schemeClr val="dk1"/>
                </a:solidFill>
                <a:latin typeface="Calibri"/>
                <a:ea typeface="Calibri"/>
                <a:cs typeface="Calibri"/>
                <a:sym typeface="Calibri"/>
              </a:rPr>
              <a:t>. </a:t>
            </a:r>
            <a:endParaRPr lang="en" sz="1600" b="0" i="0" u="none" strike="noStrike" cap="none" smtClean="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smtClean="0">
                <a:solidFill>
                  <a:schemeClr val="dk1"/>
                </a:solidFill>
                <a:latin typeface="Calibri"/>
                <a:ea typeface="Calibri"/>
                <a:cs typeface="Calibri"/>
                <a:sym typeface="Calibri"/>
              </a:rPr>
              <a:t>The </a:t>
            </a:r>
            <a:r>
              <a:rPr lang="en" sz="1600" b="0" i="0" u="none" strike="noStrike" cap="none" dirty="0">
                <a:solidFill>
                  <a:schemeClr val="dk1"/>
                </a:solidFill>
                <a:latin typeface="Calibri"/>
                <a:ea typeface="Calibri"/>
                <a:cs typeface="Calibri"/>
                <a:sym typeface="Calibri"/>
              </a:rPr>
              <a:t>district can determine how and where the students are tested.</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tests must be given in accordance with all guidelines for test administration and test security.</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DRC will provide a nonpublic/nonscholarship participation form that will need to be completed by the district, providing the names of students being tested.</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These students should be tested under the 997 site code.</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LASID for non-public, non-scholarship students is the SSN with a leading “0”.  </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Reports will be returned with all other student reports in eDIRECT.  If students are incorrectly loaded under a school sitecode, then the scores will be included in the school’s assessment reporting.</a:t>
            </a:r>
            <a:endParaRPr sz="1600" b="0" i="0" u="none" strike="noStrike" cap="none" dirty="0">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700"/>
              <a:buFont typeface="Arial"/>
              <a:buNone/>
            </a:pPr>
            <a:endParaRPr sz="1600" b="0" i="0" u="none" strike="noStrike" cap="none" dirty="0">
              <a:solidFill>
                <a:schemeClr val="dk1"/>
              </a:solidFill>
              <a:latin typeface="Calibri"/>
              <a:ea typeface="Calibri"/>
              <a:cs typeface="Calibri"/>
              <a:sym typeface="Calibri"/>
            </a:endParaRPr>
          </a:p>
          <a:p>
            <a:pPr marL="457200" marR="0" lvl="0" indent="-234950" algn="l" rtl="0">
              <a:lnSpc>
                <a:spcPct val="100000"/>
              </a:lnSpc>
              <a:spcBef>
                <a:spcPts val="0"/>
              </a:spcBef>
              <a:spcAft>
                <a:spcPts val="0"/>
              </a:spcAft>
              <a:buClr>
                <a:schemeClr val="dk1"/>
              </a:buClr>
              <a:buSzPts val="17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69" name="Shape 46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Grade 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Grades 3-8: Key Dates</a:t>
            </a:r>
            <a:endParaRPr sz="4400" b="0" i="0" u="none" strike="noStrike" cap="none">
              <a:solidFill>
                <a:srgbClr val="333333"/>
              </a:solidFill>
              <a:latin typeface="Calibri"/>
              <a:ea typeface="Calibri"/>
              <a:cs typeface="Calibri"/>
              <a:sym typeface="Calibri"/>
            </a:endParaRPr>
          </a:p>
        </p:txBody>
      </p:sp>
      <p:graphicFrame>
        <p:nvGraphicFramePr>
          <p:cNvPr id="476" name="Shape 476"/>
          <p:cNvGraphicFramePr/>
          <p:nvPr/>
        </p:nvGraphicFramePr>
        <p:xfrm>
          <a:off x="1799232" y="1086907"/>
          <a:ext cx="5545525" cy="3428910"/>
        </p:xfrm>
        <a:graphic>
          <a:graphicData uri="http://schemas.openxmlformats.org/drawingml/2006/table">
            <a:tbl>
              <a:tblPr>
                <a:noFill/>
                <a:tableStyleId>{50EECA60-6141-4D5A-A897-058FCDF318E5}</a:tableStyleId>
              </a:tblPr>
              <a:tblGrid>
                <a:gridCol w="4307375"/>
                <a:gridCol w="1238150"/>
              </a:tblGrid>
              <a:tr h="2291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03100">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posted in eDIRECT</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February 2</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718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Delivered</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71875">
                <a:tc>
                  <a:txBody>
                    <a:bodyPr/>
                    <a:lstStyle/>
                    <a:p>
                      <a:pPr marL="0" marR="0" lvl="0" indent="0" algn="l" rtl="0">
                        <a:lnSpc>
                          <a:spcPct val="100000"/>
                        </a:lnSpc>
                        <a:spcBef>
                          <a:spcPts val="0"/>
                        </a:spcBef>
                        <a:spcAft>
                          <a:spcPts val="0"/>
                        </a:spcAft>
                        <a:buClr>
                          <a:srgbClr val="211D1E"/>
                        </a:buClr>
                        <a:buSzPts val="1100"/>
                        <a:buFont typeface="Calibri"/>
                        <a:buNone/>
                      </a:pPr>
                      <a:r>
                        <a:rPr lang="en" sz="1200">
                          <a:solidFill>
                            <a:srgbClr val="211D1E"/>
                          </a:solidFill>
                          <a:latin typeface="Calibri"/>
                          <a:ea typeface="Calibri"/>
                          <a:cs typeface="Calibri"/>
                          <a:sym typeface="Calibri"/>
                        </a:rPr>
                        <a:t> </a:t>
                      </a:r>
                      <a:r>
                        <a:rPr lang="en" sz="1200" u="none" strike="noStrike" cap="none">
                          <a:solidFill>
                            <a:srgbClr val="211D1E"/>
                          </a:solidFill>
                          <a:latin typeface="Calibri"/>
                          <a:ea typeface="Calibri"/>
                          <a:cs typeface="Calibri"/>
                          <a:sym typeface="Calibri"/>
                        </a:rPr>
                        <a:t>Printed accommodation materials for CBT delivered to districts</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62650">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Test Setup Opens (TA numbers assigned to CBT and PBT)</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19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Computer-based Testing Window</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April 9 - May 4</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PBT </a:t>
                      </a:r>
                      <a:r>
                        <a:rPr lang="en" sz="1200" b="0" i="0" u="none" strike="noStrike" cap="none">
                          <a:solidFill>
                            <a:schemeClr val="dk1"/>
                          </a:solidFill>
                          <a:latin typeface="Calibri"/>
                          <a:ea typeface="Calibri"/>
                          <a:cs typeface="Calibri"/>
                          <a:sym typeface="Calibri"/>
                        </a:rPr>
                        <a:t>materials delivery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16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206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Additional Materials Window opens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March 10 - CBT</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April 17 - PBT</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59750">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Last day to order additional materials </a:t>
                      </a:r>
                      <a:r>
                        <a:rPr lang="en" sz="1200" b="1" i="0" u="none" strike="noStrike" cap="none">
                          <a:solidFill>
                            <a:schemeClr val="dk1"/>
                          </a:solidFill>
                          <a:latin typeface="Calibri"/>
                          <a:ea typeface="Calibri"/>
                          <a:cs typeface="Calibri"/>
                          <a:sym typeface="Calibri"/>
                        </a:rPr>
                        <a:t>prior</a:t>
                      </a:r>
                      <a:r>
                        <a:rPr lang="en" sz="1200" b="0" i="0" u="none" strike="noStrike" cap="none">
                          <a:solidFill>
                            <a:schemeClr val="dk1"/>
                          </a:solidFill>
                          <a:latin typeface="Calibri"/>
                          <a:ea typeface="Calibri"/>
                          <a:cs typeface="Calibri"/>
                          <a:sym typeface="Calibri"/>
                        </a:rPr>
                        <a:t> to the paper testing window, including large print, braille, and communication assistance scripts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April 2</a:t>
                      </a:r>
                      <a:r>
                        <a:rPr lang="en" sz="1200" u="none" strike="noStrike" cap="none">
                          <a:solidFill>
                            <a:schemeClr val="dk1"/>
                          </a:solidFill>
                          <a:latin typeface="Calibri"/>
                          <a:ea typeface="Calibri"/>
                          <a:cs typeface="Calibri"/>
                          <a:sym typeface="Calibri"/>
                        </a:rPr>
                        <a:t>4</a:t>
                      </a:r>
                      <a:r>
                        <a:rPr lang="en" sz="1200" b="0" i="0" u="none" strike="noStrike" cap="none">
                          <a:solidFill>
                            <a:schemeClr val="dk1"/>
                          </a:solidFill>
                          <a:latin typeface="Calibri"/>
                          <a:ea typeface="Calibri"/>
                          <a:cs typeface="Calibri"/>
                          <a:sym typeface="Calibri"/>
                        </a:rPr>
                        <a:t>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50" name="Shape 250"/>
          <p:cNvSpPr txBox="1">
            <a:spLocks noGrp="1"/>
          </p:cNvSpPr>
          <p:nvPr>
            <p:ph type="body" idx="1"/>
          </p:nvPr>
        </p:nvSpPr>
        <p:spPr>
          <a:xfrm>
            <a:off x="-57750" y="895350"/>
            <a:ext cx="9107100" cy="3828900"/>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Communication and Support</a:t>
            </a:r>
            <a:endParaRPr sz="1700" b="1"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Mar: </a:t>
            </a:r>
            <a:r>
              <a:rPr lang="en" sz="1700" b="0" i="0" u="sng" strike="noStrike" cap="none">
                <a:solidFill>
                  <a:schemeClr val="hlink"/>
                </a:solidFill>
                <a:latin typeface="Calibri"/>
                <a:ea typeface="Calibri"/>
                <a:cs typeface="Calibri"/>
                <a:sym typeface="Calibri"/>
                <a:hlinkClick r:id="rId3"/>
              </a:rPr>
              <a:t>Assessment and Accountability Office Hours</a:t>
            </a:r>
            <a:r>
              <a:rPr lang="en" sz="1700" b="0" i="0" u="none" strike="noStrike" cap="none">
                <a:solidFill>
                  <a:schemeClr val="dk1"/>
                </a:solidFill>
                <a:latin typeface="Calibri"/>
                <a:ea typeface="Calibri"/>
                <a:cs typeface="Calibri"/>
                <a:sym typeface="Calibri"/>
              </a:rPr>
              <a:t>—Tuesdays at 1:00 p.m.</a:t>
            </a:r>
            <a:endParaRPr sz="1700" b="1"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Mar 1</a:t>
            </a:r>
            <a:r>
              <a:rPr lang="en" sz="1700" b="0" i="0" u="none" strike="noStrike" cap="none">
                <a:solidFill>
                  <a:schemeClr val="dk1"/>
                </a:solidFill>
                <a:latin typeface="Calibri"/>
                <a:ea typeface="Calibri"/>
                <a:cs typeface="Calibri"/>
                <a:sym typeface="Calibri"/>
              </a:rPr>
              <a:t>: </a:t>
            </a:r>
            <a:r>
              <a:rPr lang="en" sz="1700" b="0" i="0" u="sng" strike="noStrike" cap="none">
                <a:solidFill>
                  <a:schemeClr val="hlink"/>
                </a:solidFill>
                <a:latin typeface="Calibri"/>
                <a:ea typeface="Calibri"/>
                <a:cs typeface="Calibri"/>
                <a:sym typeface="Calibri"/>
                <a:hlinkClick r:id="rId4"/>
              </a:rPr>
              <a:t>Data Coordinator Monthly Webinar at 1:00 pm</a:t>
            </a:r>
            <a:endParaRPr sz="17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Mar 11: </a:t>
            </a:r>
            <a:r>
              <a:rPr lang="en" sz="1700" b="0" i="0" u="sng" strike="noStrike" cap="none">
                <a:solidFill>
                  <a:schemeClr val="hlink"/>
                </a:solidFill>
                <a:latin typeface="Calibri"/>
                <a:ea typeface="Calibri"/>
                <a:cs typeface="Calibri"/>
                <a:sym typeface="Calibri"/>
                <a:hlinkClick r:id="rId5"/>
              </a:rPr>
              <a:t>School System Monthly Planning Call</a:t>
            </a:r>
            <a:endParaRPr sz="1700" b="0" i="0" u="none" strike="noStrike" cap="none">
              <a:solidFill>
                <a:srgbClr val="0000FF"/>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Mar 13:</a:t>
            </a:r>
            <a:r>
              <a:rPr lang="en" sz="1700" b="0" i="0" u="none" strike="noStrike" cap="none">
                <a:solidFill>
                  <a:schemeClr val="dk1"/>
                </a:solidFill>
                <a:latin typeface="Calibri"/>
                <a:ea typeface="Calibri"/>
                <a:cs typeface="Calibri"/>
                <a:sym typeface="Calibri"/>
              </a:rPr>
              <a:t> </a:t>
            </a:r>
            <a:r>
              <a:rPr lang="en" sz="1700" b="0" i="0" u="sng" strike="noStrike" cap="none">
                <a:solidFill>
                  <a:schemeClr val="hlink"/>
                </a:solidFill>
                <a:latin typeface="Calibri"/>
                <a:ea typeface="Calibri"/>
                <a:cs typeface="Calibri"/>
                <a:sym typeface="Calibri"/>
                <a:hlinkClick r:id="rId5"/>
              </a:rPr>
              <a:t>DTC Monthly Call</a:t>
            </a:r>
            <a:endParaRPr sz="1700" b="0" i="0" u="none" strike="noStrike" cap="none">
              <a:solidFill>
                <a:schemeClr val="dk1"/>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55561" marR="76200" lvl="0" indent="3175"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Graduation cohort data certification and exit code review for final calculation of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graduation rates and SPS graduation indices</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Support STCs with delivery of test security, preparation, and administration training for spring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testing to TAs and other school personnel for applicable assessments</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Support STCs to ensure that TAs, proctors, and monitors are appropriately assigned to testing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groups for spring testing</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STCs deliver test security, preparation, administration training to TAs/school personnel for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spring assessments</a:t>
            </a:r>
            <a:endParaRPr sz="1700" b="0" i="0" u="none" strike="noStrike" cap="none">
              <a:solidFill>
                <a:srgbClr val="000000"/>
              </a:solidFill>
              <a:latin typeface="Calibri"/>
              <a:ea typeface="Calibri"/>
              <a:cs typeface="Calibri"/>
              <a:sym typeface="Calibri"/>
            </a:endParaRPr>
          </a:p>
          <a:p>
            <a:pPr marL="55561" marR="76200" lvl="0" indent="3175"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Key Dates</a:t>
            </a:r>
            <a:endParaRPr sz="4400" b="0" i="0" u="none" strike="noStrike" cap="none">
              <a:solidFill>
                <a:srgbClr val="333333"/>
              </a:solidFill>
              <a:latin typeface="Calibri"/>
              <a:ea typeface="Calibri"/>
              <a:cs typeface="Calibri"/>
              <a:sym typeface="Calibri"/>
            </a:endParaRPr>
          </a:p>
        </p:txBody>
      </p:sp>
      <p:graphicFrame>
        <p:nvGraphicFramePr>
          <p:cNvPr id="483" name="Shape 483"/>
          <p:cNvGraphicFramePr/>
          <p:nvPr/>
        </p:nvGraphicFramePr>
        <p:xfrm>
          <a:off x="1586332" y="1445502"/>
          <a:ext cx="5971325" cy="2240210"/>
        </p:xfrm>
        <a:graphic>
          <a:graphicData uri="http://schemas.openxmlformats.org/drawingml/2006/table">
            <a:tbl>
              <a:tblPr>
                <a:noFill/>
                <a:tableStyleId>{50EECA60-6141-4D5A-A897-058FCDF318E5}</a:tableStyleId>
              </a:tblPr>
              <a:tblGrid>
                <a:gridCol w="4182100"/>
                <a:gridCol w="1789225"/>
              </a:tblGrid>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Paper-based testing window (see manual for daily schedule)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30 - May 4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Makeup Testing</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7 – 8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1 (scorables)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8</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Test Invalidations and Void Forms due to LDOE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2 (scorables and nonscorables)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10</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3 (administration materials)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12 – 19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Test Setup</a:t>
            </a:r>
            <a:endParaRPr sz="3200" b="0" i="0" u="none" strike="noStrike" cap="none">
              <a:solidFill>
                <a:srgbClr val="333333"/>
              </a:solidFill>
              <a:latin typeface="Calibri"/>
              <a:ea typeface="Calibri"/>
              <a:cs typeface="Calibri"/>
              <a:sym typeface="Calibri"/>
            </a:endParaRPr>
          </a:p>
        </p:txBody>
      </p:sp>
      <p:sp>
        <p:nvSpPr>
          <p:cNvPr id="490" name="Shape 490"/>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2018 LEAP 2025 administration will be active in eDIRECT on March 19. District and school level users should do the following:</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Upload additional students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Move students within the district</a:t>
            </a:r>
            <a:endParaRPr sz="18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TA Numbers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Assign, verify, and view accommodations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test sessions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Generate and print test tickets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Review the </a:t>
            </a:r>
            <a:r>
              <a:rPr lang="en" sz="1800" b="0" i="0" u="sng" strike="noStrike" cap="none">
                <a:solidFill>
                  <a:schemeClr val="hlink"/>
                </a:solidFill>
                <a:latin typeface="Calibri"/>
                <a:ea typeface="Calibri"/>
                <a:cs typeface="Calibri"/>
                <a:sym typeface="Calibri"/>
                <a:hlinkClick r:id="rId3"/>
              </a:rPr>
              <a:t>eDIRECT User Guide</a:t>
            </a:r>
            <a:r>
              <a:rPr lang="en" sz="1800" b="0" i="0" u="none" strike="noStrike" cap="none">
                <a:solidFill>
                  <a:schemeClr val="dk1"/>
                </a:solidFill>
                <a:latin typeface="Calibri"/>
                <a:ea typeface="Calibri"/>
                <a:cs typeface="Calibri"/>
                <a:sym typeface="Calibri"/>
              </a:rPr>
              <a:t> under the General Information tab.</a:t>
            </a:r>
            <a:endParaRPr sz="3200" b="0" i="0" u="none" strike="noStrike" cap="none">
              <a:solidFill>
                <a:schemeClr val="dk1"/>
              </a:solidFill>
              <a:latin typeface="Calibri"/>
              <a:ea typeface="Calibri"/>
              <a:cs typeface="Calibri"/>
              <a:sym typeface="Calibri"/>
            </a:endParaRPr>
          </a:p>
          <a:p>
            <a:pPr marL="230186" marR="0" lvl="0" indent="9763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Manuals</a:t>
            </a:r>
            <a:endParaRPr sz="3200" b="0" i="0" u="none" strike="noStrike" cap="none">
              <a:solidFill>
                <a:srgbClr val="333333"/>
              </a:solidFill>
              <a:latin typeface="Calibri"/>
              <a:ea typeface="Calibri"/>
              <a:cs typeface="Calibri"/>
              <a:sym typeface="Calibri"/>
            </a:endParaRPr>
          </a:p>
        </p:txBody>
      </p:sp>
      <p:sp>
        <p:nvSpPr>
          <p:cNvPr id="497" name="Shape 497"/>
          <p:cNvSpPr txBox="1">
            <a:spLocks noGrp="1"/>
          </p:cNvSpPr>
          <p:nvPr>
            <p:ph type="body" idx="1"/>
          </p:nvPr>
        </p:nvSpPr>
        <p:spPr>
          <a:xfrm>
            <a:off x="152400" y="1082841"/>
            <a:ext cx="8839200" cy="3717758"/>
          </a:xfrm>
          <a:prstGeom prst="rect">
            <a:avLst/>
          </a:prstGeom>
          <a:noFill/>
          <a:ln>
            <a:noFill/>
          </a:ln>
        </p:spPr>
        <p:txBody>
          <a:bodyPr spcFirstLastPara="1" wrap="square" lIns="91425" tIns="91425" rIns="91425" bIns="91425" anchor="t" anchorCtr="0">
            <a:noAutofit/>
          </a:bodyPr>
          <a:lstStyle/>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There are two Test Coordinator and Test Administrator manuals: paper-based and computer-based.  Manuals are posted in eDIRECT and printed versions arrived in districts on March 9.</a:t>
            </a:r>
            <a:endParaRPr sz="32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next slides include highlights regarding:</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Testing Alerts</a:t>
            </a:r>
            <a:endParaRPr sz="18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security</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Schedules</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Materials</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Other Reminders</a:t>
            </a:r>
            <a:endParaRPr sz="32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03" name="Shape 503"/>
          <p:cNvSpPr txBox="1">
            <a:spLocks noGrp="1"/>
          </p:cNvSpPr>
          <p:nvPr>
            <p:ph type="body" idx="1"/>
          </p:nvPr>
        </p:nvSpPr>
        <p:spPr>
          <a:xfrm>
            <a:off x="152400" y="885843"/>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dirty="0">
                <a:solidFill>
                  <a:schemeClr val="dk1"/>
                </a:solidFill>
                <a:latin typeface="Calibri"/>
                <a:ea typeface="Calibri"/>
                <a:cs typeface="Calibri"/>
                <a:sym typeface="Calibri"/>
              </a:rPr>
              <a:t>Accommodated Versions</a:t>
            </a:r>
            <a:endParaRPr sz="1700" b="1"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Each content area has an accommodated version consumable test booklet for use with specific accommodations.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To help ensure the correct form is being administered, the accommodated version is identified on the cover page as “Accommodated Form” and is distributed as single books that are separate from the packs of 10 for consumable test booklets.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The accommodated version is included in the initial materials shipment and available to order as additional materials for students with any read aloud or transferred answers accommodation only. This will also be kitted with braille, CAS, and large print for transferring answers.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Students with read aloud by a human reader, Kurzweil file, or audio file MUST use the accommodated version.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Students having answers transferred from a consumable booklet to another consumable booklet MUST use the accommodated version. Test administrators must also use the accommodated version to transfer answers.</a:t>
            </a: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4400" b="0" i="0" u="none" strike="noStrike" cap="none">
              <a:solidFill>
                <a:srgbClr val="333333"/>
              </a:solidFill>
              <a:latin typeface="Calibri"/>
              <a:ea typeface="Calibri"/>
              <a:cs typeface="Calibri"/>
              <a:sym typeface="Calibri"/>
            </a:endParaRPr>
          </a:p>
        </p:txBody>
      </p:sp>
      <p:sp>
        <p:nvSpPr>
          <p:cNvPr id="509" name="Shape 509"/>
          <p:cNvSpPr txBox="1">
            <a:spLocks noGrp="1"/>
          </p:cNvSpPr>
          <p:nvPr>
            <p:ph type="body" idx="1"/>
          </p:nvPr>
        </p:nvSpPr>
        <p:spPr>
          <a:xfrm>
            <a:off x="88950" y="971550"/>
            <a:ext cx="89028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Preidentified Students</a:t>
            </a:r>
            <a:endParaRPr sz="16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For CBT, DRC will upload preidentified students who were identified in the Student Information System (SIS) database as of February 1, 2018.</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For PBT, students who were identified in the SIS as of October 1, 2017, are considered preidentified. For preidentified students, districts will receive bar-code labels (for use on ELA, Math, Social Studies, and the Science Field Test consumable test booklets) that are preprinted with the student’s information. Nonpreidentified students must have their information hand-coded on the document and then the school system bar code label added. Nonpreidentified bar-code labels must be affixed to consumable test booklets for students who were not preidentified.</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Accommodations</a:t>
            </a:r>
            <a:endParaRPr sz="16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 accommodations must be added prior to putting students in a test session; if accommodations are assigned after a student is put in a test session, the student will not receive the accommodated form. </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Students with accommodations in SER and SIS will be uploaded by DRC. </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1"/>
              <a:t>Students with the</a:t>
            </a:r>
            <a:r>
              <a:rPr lang="en" sz="1600" b="1" i="0" u="none" strike="noStrike" cap="none">
                <a:solidFill>
                  <a:schemeClr val="dk1"/>
                </a:solidFill>
              </a:rPr>
              <a:t> calculator accommodation </a:t>
            </a:r>
            <a:r>
              <a:rPr lang="en" sz="1600" b="1"/>
              <a:t>must be provided a handheld calculator.</a:t>
            </a:r>
            <a:endParaRPr sz="1600" b="1" i="0" u="none" strike="noStrike" cap="none">
              <a:solidFill>
                <a:schemeClr val="dk1"/>
              </a:solidFill>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15" name="Shape 515"/>
          <p:cNvSpPr txBox="1">
            <a:spLocks noGrp="1"/>
          </p:cNvSpPr>
          <p:nvPr>
            <p:ph type="body" idx="1"/>
          </p:nvPr>
        </p:nvSpPr>
        <p:spPr>
          <a:xfrm>
            <a:off x="62425" y="895350"/>
            <a:ext cx="908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Accommodations</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STCs should review and verify accommodations for all students in eDIRECT.</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coordinators must manually select accommodations or accessibility features in eDIRECT for students that have PNP or English Learner accommodations. </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Spanish mathematics test materials are only available through an additional materials request.</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coordinators MUST manually enter Read Aloud accommodations for students with accommodations in SIS. Students with Read Aloud accommodations in SER will be populated in eDIRECT. </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Student accommodations will display on the Test Rosters so STCs can verify accommodations before handing out tickets.</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 Read Aloud labels are for consumable test booklets that are used to administer the Read Aloud accommodations. Affix this label to the front cover of the consumable test booklet, on top of the U-Blank barcode on the lower left corner. Do not place over the Security Barcode or the document will not be able to be checked in to DRC. All consumable test booklets with the Test Read Aloud label will not be scored. </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21" name="Shape 52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Void Forms</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To report a testing irregularity that might result in a voided test, school test coordinators must complete and submit the updated Void Notification form (page 37) to the district test coordinator. A form should be completed for each student involved in an incident. Void Notification forms and the Void Verification form completed by the district test coordinator must be submitted to the LDOE with other necessary documentation by Wednesday, May 9. Please note that this form has been updated to comply with new student data privacy laws.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Search and Score</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Check carefully to ensure all post-administration procedures are followed and tests are submitted to DRC within the designated time frames per the key dates. DRC will charge the school system $100 to research any missing or unsubmitted tests, and, if a test is found, $100 to score it. This will result in a delayed score memo for the student.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4400" b="0" i="0" u="none" strike="noStrike" cap="none">
              <a:solidFill>
                <a:srgbClr val="333333"/>
              </a:solidFill>
              <a:latin typeface="Calibri"/>
              <a:ea typeface="Calibri"/>
              <a:cs typeface="Calibri"/>
              <a:sym typeface="Calibri"/>
            </a:endParaRPr>
          </a:p>
        </p:txBody>
      </p:sp>
      <p:sp>
        <p:nvSpPr>
          <p:cNvPr id="527" name="Shape 527"/>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500" b="1" i="0" u="none" strike="noStrike" cap="none">
                <a:solidFill>
                  <a:schemeClr val="dk1"/>
                </a:solidFill>
                <a:latin typeface="Calibri"/>
                <a:ea typeface="Calibri"/>
                <a:cs typeface="Calibri"/>
                <a:sym typeface="Calibri"/>
              </a:rPr>
              <a:t>997 Students</a:t>
            </a:r>
            <a:endParaRPr sz="15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997 students identified as either nonpublic or Tuition Donation Rebate will require payment to participate in LEAP 2025 Spring 2018. </a:t>
            </a:r>
            <a:endParaRPr sz="15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cost per content area (ELA, Math and Social Studies only) is $50 to receive materials or test online and to score/report. </a:t>
            </a:r>
            <a:endParaRPr sz="15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participation </a:t>
            </a:r>
            <a:r>
              <a:rPr lang="en" sz="1500" b="0" i="0" u="sng" strike="noStrike" cap="none">
                <a:solidFill>
                  <a:schemeClr val="hlink"/>
                </a:solidFill>
                <a:latin typeface="Calibri"/>
                <a:ea typeface="Calibri"/>
                <a:cs typeface="Calibri"/>
                <a:sym typeface="Calibri"/>
                <a:hlinkClick r:id="rId3"/>
              </a:rPr>
              <a:t>FAQ</a:t>
            </a:r>
            <a:r>
              <a:rPr lang="en" sz="1500" b="0" i="0" u="none" strike="noStrike" cap="none">
                <a:solidFill>
                  <a:schemeClr val="dk1"/>
                </a:solidFill>
                <a:latin typeface="Calibri"/>
                <a:ea typeface="Calibri"/>
                <a:cs typeface="Calibri"/>
                <a:sym typeface="Calibri"/>
              </a:rPr>
              <a:t> and </a:t>
            </a:r>
            <a:r>
              <a:rPr lang="en" sz="1500" b="0" i="0" u="sng" strike="noStrike" cap="none">
                <a:solidFill>
                  <a:schemeClr val="hlink"/>
                </a:solidFill>
                <a:latin typeface="Calibri"/>
                <a:ea typeface="Calibri"/>
                <a:cs typeface="Calibri"/>
                <a:sym typeface="Calibri"/>
                <a:hlinkClick r:id="rId4"/>
              </a:rPr>
              <a:t>form</a:t>
            </a:r>
            <a:r>
              <a:rPr lang="en" sz="1500" b="0" i="0" u="none" strike="noStrike" cap="none">
                <a:solidFill>
                  <a:schemeClr val="dk1"/>
                </a:solidFill>
                <a:latin typeface="Calibri"/>
                <a:ea typeface="Calibri"/>
                <a:cs typeface="Calibri"/>
                <a:sym typeface="Calibri"/>
              </a:rPr>
              <a:t> are posted in the </a:t>
            </a:r>
            <a:r>
              <a:rPr lang="en" sz="1500" b="0" i="0" u="sng" strike="noStrike" cap="none">
                <a:solidFill>
                  <a:schemeClr val="hlink"/>
                </a:solidFill>
                <a:latin typeface="Calibri"/>
                <a:ea typeface="Calibri"/>
                <a:cs typeface="Calibri"/>
                <a:sym typeface="Calibri"/>
                <a:hlinkClick r:id="rId5"/>
              </a:rPr>
              <a:t>Assessment Library</a:t>
            </a:r>
            <a:r>
              <a:rPr lang="en" sz="1500" b="0" i="0" u="none" strike="noStrike" cap="none">
                <a:solidFill>
                  <a:schemeClr val="dk1"/>
                </a:solidFill>
                <a:latin typeface="Calibri"/>
                <a:ea typeface="Calibri"/>
                <a:cs typeface="Calibri"/>
                <a:sym typeface="Calibri"/>
              </a:rPr>
              <a:t>. </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500" b="1" i="0" u="none" strike="noStrike" cap="none">
                <a:solidFill>
                  <a:schemeClr val="dk1"/>
                </a:solidFill>
                <a:latin typeface="Calibri"/>
                <a:ea typeface="Calibri"/>
                <a:cs typeface="Calibri"/>
                <a:sym typeface="Calibri"/>
              </a:rPr>
              <a:t>998 Students</a:t>
            </a:r>
            <a:endParaRPr sz="15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 test coordinators should set up home study students for CBT in eDIRECT through the 998 school. </a:t>
            </a:r>
            <a:endParaRPr sz="15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 test coordinators must affix bar-code labels for PBT with site code 998.</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500" b="1" i="0" u="none" strike="noStrike" cap="none">
                <a:solidFill>
                  <a:schemeClr val="dk1"/>
                </a:solidFill>
                <a:latin typeface="Calibri"/>
                <a:ea typeface="Calibri"/>
                <a:cs typeface="Calibri"/>
                <a:sym typeface="Calibri"/>
              </a:rPr>
              <a:t>Monitoring</a:t>
            </a:r>
            <a:endParaRPr sz="15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Ensuring the Proper Monitoring of Students. It is strongly recommended that one test administrator and at least one proctor for every testing group be present in a room during testing. Adding a proctor to the testing situation, even for a small group of students, allows the test administrator to address any issues while still maintaining test security. This is especially important for the computer-based testing due to the nature of the online environment.</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33" name="Shape 53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Scratch Paper</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Students must be provided scratch paper (blank, lined, or graph) as directed in the Test Administration Manuals.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Scratch paper used during administration of the assessments must be collected at the end of the administration of each session and turned in to the school test coordinator to be destroyed.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Codes</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student’s testing codes information cannot be viewed or edited until the student has been added to a test session in eDIRECT.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codes must be entered by the end of the testing window.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Test Tickets</a:t>
            </a:r>
            <a:endParaRPr sz="1700" b="1"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The ELA, Math and Social Studies assessments each include three sessions or parts.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The Science Field Test assessment includes two sessions or parts.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separate Test Ticket is required to log in to each session.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40" name="Shape 540"/>
          <p:cNvSpPr txBox="1">
            <a:spLocks noGrp="1"/>
          </p:cNvSpPr>
          <p:nvPr>
            <p:ph type="body" idx="1"/>
          </p:nvPr>
        </p:nvSpPr>
        <p:spPr>
          <a:xfrm>
            <a:off x="152400" y="971550"/>
            <a:ext cx="8907900" cy="38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Training</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100"/>
              <a:buFont typeface="Arial"/>
              <a:buChar char="•"/>
            </a:pPr>
            <a:r>
              <a:rPr lang="en" sz="1700" b="0" i="0" u="none" strike="noStrike" cap="none">
                <a:solidFill>
                  <a:schemeClr val="dk1"/>
                </a:solidFill>
                <a:latin typeface="Calibri"/>
                <a:ea typeface="Calibri"/>
                <a:cs typeface="Calibri"/>
                <a:sym typeface="Calibri"/>
              </a:rPr>
              <a:t>All staff involved in testing must be trained in test security prior to assessment day. Test security training information for paper-based and computer-based testing can be found in the </a:t>
            </a:r>
            <a:r>
              <a:rPr lang="en" sz="1700" b="0" i="0" u="sng" strike="noStrike" cap="none">
                <a:solidFill>
                  <a:schemeClr val="hlink"/>
                </a:solidFill>
                <a:latin typeface="Calibri"/>
                <a:ea typeface="Calibri"/>
                <a:cs typeface="Calibri"/>
                <a:sym typeface="Calibri"/>
                <a:hlinkClick r:id="rId3"/>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Monitoring</a:t>
            </a:r>
            <a:endParaRPr sz="17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100"/>
              <a:buFont typeface="Arial"/>
              <a:buChar char="•"/>
            </a:pPr>
            <a:r>
              <a:rPr lang="en" sz="1700" b="0" i="0" u="sng" strike="noStrike" cap="none">
                <a:solidFill>
                  <a:schemeClr val="hlink"/>
                </a:solidFill>
                <a:latin typeface="Calibri"/>
                <a:ea typeface="Calibri"/>
                <a:cs typeface="Calibri"/>
                <a:sym typeface="Calibri"/>
                <a:hlinkClick r:id="rId4"/>
              </a:rPr>
              <a:t>Bulletin 118</a:t>
            </a:r>
            <a:r>
              <a:rPr lang="en" sz="1700" b="0" i="0" u="none" strike="noStrike" cap="none">
                <a:solidFill>
                  <a:schemeClr val="dk1"/>
                </a:solidFill>
                <a:latin typeface="Calibri"/>
                <a:ea typeface="Calibri"/>
                <a:cs typeface="Calibri"/>
                <a:sym typeface="Calibri"/>
              </a:rPr>
              <a:t> requires all LEAs to have a plan to monitor all sites during testing. Monitoring forms for paper- and computer-based testing can be found in the </a:t>
            </a:r>
            <a:r>
              <a:rPr lang="en" sz="1700" b="0" i="0" u="sng" strike="noStrike" cap="none">
                <a:solidFill>
                  <a:schemeClr val="hlink"/>
                </a:solidFill>
                <a:latin typeface="Calibri"/>
                <a:ea typeface="Calibri"/>
                <a:cs typeface="Calibri"/>
                <a:sym typeface="Calibri"/>
                <a:hlinkClick r:id="rId3"/>
              </a:rPr>
              <a:t>Assessment Library</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Alternate Testing Environment Forms</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100"/>
              <a:buFont typeface="Arial"/>
              <a:buChar char="•"/>
            </a:pPr>
            <a:r>
              <a:rPr lang="en" sz="1700" b="0" i="0" u="none" strike="noStrike" cap="none">
                <a:solidFill>
                  <a:schemeClr val="dk1"/>
                </a:solidFill>
                <a:latin typeface="Calibri"/>
                <a:ea typeface="Calibri"/>
                <a:cs typeface="Calibri"/>
                <a:sym typeface="Calibri"/>
              </a:rPr>
              <a:t>The</a:t>
            </a:r>
            <a:r>
              <a:rPr lang="en" sz="1700" b="0" i="0" u="sng" strike="noStrike" cap="none">
                <a:solidFill>
                  <a:schemeClr val="hlink"/>
                </a:solidFill>
                <a:latin typeface="Calibri"/>
                <a:ea typeface="Calibri"/>
                <a:cs typeface="Calibri"/>
                <a:sym typeface="Calibri"/>
                <a:hlinkClick r:id="rId5"/>
              </a:rPr>
              <a:t> Permission to Test in Alternate Environment</a:t>
            </a:r>
            <a:r>
              <a:rPr lang="en" sz="1700" b="0" i="0" u="sng" strike="noStrike" cap="none">
                <a:solidFill>
                  <a:schemeClr val="hlink"/>
                </a:solidFill>
                <a:latin typeface="Calibri"/>
                <a:ea typeface="Calibri"/>
                <a:cs typeface="Calibri"/>
                <a:sym typeface="Calibri"/>
              </a:rPr>
              <a:t> </a:t>
            </a:r>
            <a:r>
              <a:rPr lang="en" sz="1700" b="0" i="0" u="none" strike="noStrike" cap="none">
                <a:solidFill>
                  <a:schemeClr val="dk1"/>
                </a:solidFill>
                <a:latin typeface="Calibri"/>
                <a:ea typeface="Calibri"/>
                <a:cs typeface="Calibri"/>
                <a:sym typeface="Calibri"/>
              </a:rPr>
              <a:t>form</a:t>
            </a:r>
            <a:r>
              <a:rPr lang="en" sz="1700" b="1" i="0" u="none" strike="noStrike" cap="none">
                <a:solidFill>
                  <a:schemeClr val="dk1"/>
                </a:solidFill>
                <a:latin typeface="Calibri"/>
                <a:ea typeface="Calibri"/>
                <a:cs typeface="Calibri"/>
                <a:sym typeface="Calibri"/>
              </a:rPr>
              <a:t> </a:t>
            </a:r>
            <a:r>
              <a:rPr lang="en" sz="1700" b="0" i="0" u="none" strike="noStrike" cap="none">
                <a:solidFill>
                  <a:schemeClr val="dk1"/>
                </a:solidFill>
                <a:latin typeface="Calibri"/>
                <a:ea typeface="Calibri"/>
                <a:cs typeface="Calibri"/>
                <a:sym typeface="Calibri"/>
              </a:rPr>
              <a:t>is available in the</a:t>
            </a:r>
            <a:r>
              <a:rPr lang="en" sz="1700" b="0" i="0" u="sng" strike="noStrike" cap="none">
                <a:solidFill>
                  <a:schemeClr val="hlink"/>
                </a:solidFill>
                <a:latin typeface="Calibri"/>
                <a:ea typeface="Calibri"/>
                <a:cs typeface="Calibri"/>
                <a:sym typeface="Calibri"/>
                <a:hlinkClick r:id="rId3"/>
              </a:rPr>
              <a:t> Assessment Library</a:t>
            </a:r>
            <a:r>
              <a:rPr lang="en" sz="1700" b="0" i="0" u="none" strike="noStrike" cap="none">
                <a:solidFill>
                  <a:schemeClr val="dk1"/>
                </a:solidFill>
                <a:latin typeface="Calibri"/>
                <a:ea typeface="Calibri"/>
                <a:cs typeface="Calibri"/>
                <a:sym typeface="Calibri"/>
              </a:rPr>
              <a:t>.  Forms are due </a:t>
            </a:r>
            <a:r>
              <a:rPr lang="en" sz="1700" b="1" i="0" u="none" strike="noStrike" cap="none">
                <a:solidFill>
                  <a:schemeClr val="dk1"/>
                </a:solidFill>
                <a:latin typeface="Calibri"/>
                <a:ea typeface="Calibri"/>
                <a:cs typeface="Calibri"/>
                <a:sym typeface="Calibri"/>
              </a:rPr>
              <a:t>30 days prior </a:t>
            </a:r>
            <a:r>
              <a:rPr lang="en" sz="1700" b="0" i="0" u="none" strike="noStrike" cap="none">
                <a:solidFill>
                  <a:schemeClr val="dk1"/>
                </a:solidFill>
                <a:latin typeface="Calibri"/>
                <a:ea typeface="Calibri"/>
                <a:cs typeface="Calibri"/>
                <a:sym typeface="Calibri"/>
              </a:rPr>
              <a:t>to testing in the alternate environment. Forms should only be submitted if more than 40 students are testing in a single testing setting; or students are testing offsite.</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230186" marR="0" lvl="0" indent="976311"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56" name="Shape 256"/>
          <p:cNvSpPr txBox="1">
            <a:spLocks noGrp="1"/>
          </p:cNvSpPr>
          <p:nvPr>
            <p:ph type="body" idx="1"/>
          </p:nvPr>
        </p:nvSpPr>
        <p:spPr>
          <a:xfrm>
            <a:off x="152400" y="971550"/>
            <a:ext cx="89205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Early–Mid Mar</a:t>
            </a:r>
            <a:r>
              <a:rPr lang="en" sz="1800" b="0" i="0" u="none" strike="noStrike" cap="none">
                <a:solidFill>
                  <a:srgbClr val="000000"/>
                </a:solidFill>
                <a:latin typeface="Calibri"/>
                <a:ea typeface="Calibri"/>
                <a:cs typeface="Calibri"/>
                <a:sym typeface="Calibri"/>
              </a:rPr>
              <a:t>: Access Test Administrator Upload System in eDIRECT for spring testing</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Complete advanced search in Test Accessibility and Accommodations System (TAA) for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students with accommodations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DTCs receive final ACT Match/No Match Rosters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Configure INSIGHT on testing devices for LEAP 2025</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Manage users in eDIRECT for Spring LEAP 2025 for high school</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Orders placed for AP exam pre-administration materials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Utilize scheduling guidance to determine final LEAP 2025 test schedules prior to setting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up test sessions in eDIRECT</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Create test sessions within eDIRECT in preparation LEAP 2025 and print student test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tickets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Train all staff members involved in testing in test security and administration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47" name="Shape 547"/>
          <p:cNvSpPr txBox="1">
            <a:spLocks noGrp="1"/>
          </p:cNvSpPr>
          <p:nvPr>
            <p:ph type="body" idx="1"/>
          </p:nvPr>
        </p:nvSpPr>
        <p:spPr>
          <a:xfrm>
            <a:off x="0" y="971550"/>
            <a:ext cx="8839200" cy="382905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Investigations</a:t>
            </a:r>
            <a:endParaRPr sz="32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Districts are responsible to investigate all testing irregularities. Testing irregularities resulting from the following require submission of an investigation to LDOE:</a:t>
            </a:r>
            <a:endParaRPr sz="3200" b="0" i="0" u="none" strike="noStrike" cap="none">
              <a:solidFill>
                <a:schemeClr val="dk1"/>
              </a:solidFill>
              <a:latin typeface="Calibri"/>
              <a:ea typeface="Calibri"/>
              <a:cs typeface="Calibri"/>
              <a:sym typeface="Calibri"/>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Void</a:t>
            </a:r>
            <a:endParaRPr sz="3200" b="0" i="0" u="none" strike="noStrike" cap="none">
              <a:solidFill>
                <a:schemeClr val="dk1"/>
              </a:solidFill>
              <a:latin typeface="Calibri"/>
              <a:ea typeface="Calibri"/>
              <a:cs typeface="Calibri"/>
              <a:sym typeface="Calibri"/>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Lost secure material</a:t>
            </a:r>
            <a:endParaRPr sz="32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rPr>
              <a:t>Investigation template</a:t>
            </a:r>
            <a:r>
              <a:rPr lang="en" sz="1800" b="0" i="0" u="none" strike="noStrike" cap="none">
                <a:solidFill>
                  <a:schemeClr val="dk1"/>
                </a:solidFill>
                <a:latin typeface="Calibri"/>
                <a:ea typeface="Calibri"/>
                <a:cs typeface="Calibri"/>
                <a:sym typeface="Calibri"/>
              </a:rPr>
              <a:t> and forms are available in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230186" marR="0" lvl="0" indent="9763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53" name="Shape 553"/>
          <p:cNvSpPr txBox="1">
            <a:spLocks noGrp="1"/>
          </p:cNvSpPr>
          <p:nvPr>
            <p:ph type="body" idx="1"/>
          </p:nvPr>
        </p:nvSpPr>
        <p:spPr>
          <a:xfrm>
            <a:off x="83725" y="971550"/>
            <a:ext cx="89079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Secure materials must never be left in open areas or unsupervised. Supervision requires a person trained in test security. Test administrators must not be given access to secure test materials before the test administration day. </a:t>
            </a:r>
            <a:endParaRPr sz="18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To the extent it is practicable, precoding and labeling of assessments shall occur at two central locations in a district prior to the assessment.</a:t>
            </a:r>
            <a:endParaRPr sz="18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Security numbers are used to track individual documents. Test booklets have security numbers on the back cover. Answer documents and consumable test booklets have security numbers on the front cover. Security numbers on test booklets and answer documents do not match.</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Principals are required to sign each Pre-Administration and Post-Administration School Test Coordinator’s Oath of Security and Confidentiality Statement before and after testing is completed, ensuring that security and test administration procedures were followed.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59" name="Shape 55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sz="32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 </a:t>
            </a:r>
            <a:endParaRPr sz="32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 </a:t>
            </a:r>
            <a:endParaRPr sz="18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by May 10, 2017, to LDOE at assessment@la.gov.</a:t>
            </a:r>
            <a:endParaRPr sz="3200" b="0" i="0" u="none" strike="noStrike" cap="none">
              <a:solidFill>
                <a:schemeClr val="dk1"/>
              </a:solidFill>
              <a:latin typeface="Calibri"/>
              <a:ea typeface="Calibri"/>
              <a:cs typeface="Calibri"/>
              <a:sym typeface="Calibri"/>
            </a:endParaRPr>
          </a:p>
          <a:p>
            <a:pPr marL="577850" marR="0" lvl="0" indent="-23495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66" name="Shape 566"/>
          <p:cNvSpPr txBox="1">
            <a:spLocks noGrp="1"/>
          </p:cNvSpPr>
          <p:nvPr>
            <p:ph type="body" idx="1"/>
          </p:nvPr>
        </p:nvSpPr>
        <p:spPr>
          <a:xfrm>
            <a:off x="152400" y="995613"/>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Unlocking and Invalidating Test Tickets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chemeClr val="hlink"/>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sz="1800" b="0" i="0" u="none" strike="noStrike" cap="none">
              <a:solidFill>
                <a:schemeClr val="dk1"/>
              </a:solidFill>
              <a:latin typeface="Calibri"/>
              <a:ea typeface="Calibri"/>
              <a:cs typeface="Calibri"/>
              <a:sym typeface="Calibri"/>
            </a:endParaRPr>
          </a:p>
        </p:txBody>
      </p:sp>
      <p:pic>
        <p:nvPicPr>
          <p:cNvPr id="567" name="Shape 567"/>
          <p:cNvPicPr preferRelativeResize="0"/>
          <p:nvPr/>
        </p:nvPicPr>
        <p:blipFill rotWithShape="1">
          <a:blip r:embed="rId4">
            <a:alphaModFix/>
          </a:blip>
          <a:srcRect/>
          <a:stretch/>
        </p:blipFill>
        <p:spPr>
          <a:xfrm>
            <a:off x="1286477" y="2258828"/>
            <a:ext cx="2261475" cy="2439505"/>
          </a:xfrm>
          <a:prstGeom prst="rect">
            <a:avLst/>
          </a:prstGeom>
          <a:noFill/>
          <a:ln>
            <a:noFill/>
          </a:ln>
        </p:spPr>
      </p:pic>
      <p:pic>
        <p:nvPicPr>
          <p:cNvPr id="568" name="Shape 568"/>
          <p:cNvPicPr preferRelativeResize="0"/>
          <p:nvPr/>
        </p:nvPicPr>
        <p:blipFill rotWithShape="1">
          <a:blip r:embed="rId5">
            <a:alphaModFix/>
          </a:blip>
          <a:srcRect/>
          <a:stretch/>
        </p:blipFill>
        <p:spPr>
          <a:xfrm>
            <a:off x="4810830" y="2444478"/>
            <a:ext cx="2643188" cy="147875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Schedules</a:t>
            </a:r>
            <a:endParaRPr sz="3200" b="0" i="0" u="none" strike="noStrike" cap="none">
              <a:solidFill>
                <a:srgbClr val="333333"/>
              </a:solidFill>
              <a:latin typeface="Calibri"/>
              <a:ea typeface="Calibri"/>
              <a:cs typeface="Calibri"/>
              <a:sym typeface="Calibri"/>
            </a:endParaRPr>
          </a:p>
        </p:txBody>
      </p:sp>
      <p:sp>
        <p:nvSpPr>
          <p:cNvPr id="574" name="Shape 57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All tests are strictly timed. No additional time is allowed except for students receiving the accommodation Extended Time. TAs will follow the directions in each </a:t>
            </a:r>
            <a:r>
              <a:rPr lang="en" sz="1800" b="0" i="1" u="none" strike="noStrike" cap="none">
                <a:solidFill>
                  <a:schemeClr val="dk1"/>
                </a:solidFill>
                <a:latin typeface="Calibri"/>
                <a:ea typeface="Calibri"/>
                <a:cs typeface="Calibri"/>
                <a:sym typeface="Calibri"/>
              </a:rPr>
              <a:t>Test Administration Manual</a:t>
            </a:r>
            <a:r>
              <a:rPr lang="en" sz="1800" b="0"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Each test session must be administered and completed on the day it is scheduled.</a:t>
            </a:r>
            <a:endParaRPr sz="18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For PBT, School Test Coordinators and principals will schedule makeup test sessions on the designated makeup date. Makeup testing must be completed before the final pickup of answer documents and consumable test booklets for the test administrations.</a:t>
            </a:r>
            <a:endParaRPr sz="18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For CBT, users must enter the designated begin and end dates for each test session in eDIRECT.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580" name="Shape 580"/>
          <p:cNvSpPr txBox="1">
            <a:spLocks noGrp="1"/>
          </p:cNvSpPr>
          <p:nvPr>
            <p:ph type="body" idx="1"/>
          </p:nvPr>
        </p:nvSpPr>
        <p:spPr>
          <a:xfrm>
            <a:off x="-71276" y="916370"/>
            <a:ext cx="9215275" cy="3829200"/>
          </a:xfrm>
          <a:prstGeom prst="rect">
            <a:avLst/>
          </a:prstGeom>
          <a:noFill/>
          <a:ln>
            <a:noFill/>
          </a:ln>
        </p:spPr>
        <p:txBody>
          <a:bodyPr spcFirstLastPara="1" wrap="square" lIns="91425" tIns="91425" rIns="91425" bIns="91425" anchor="t" anchorCtr="0">
            <a:noAutofit/>
          </a:bodyPr>
          <a:lstStyle/>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PBT materials will be produced and packaged based on the October 1 enrollment. The ELA, Math, Science, and Social Studies test materials, including large print and braille and will arrive in districts according to the delivery schedule.</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CBT uploads are based on February 1 enrollment.</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To confirm accurate shipment of test materials, complete the Receipt Notice on eDIRECT immediately upon receipt of test materials. If there are any issues with the shipment (e.g., missing or damaged boxes), call DRC Customer Service at 1-888-718-4836 prior to completion of the Receipt Notice.</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For each shipment, materials will arrive at the school system in boxes labeled with the district test coordinator’s name and the school system’s shipping address. Each box label references the school name and is sequentially numbered. A School Box Range Sheet indicates which school’s materials are contained in each box.</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Boxes used for delivery of materials must also be used to return test materials. The additional shipping boxes may be provided to schools as needed.</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District Test Coordinators will receive a packing list for all district materials in each shipment and a copy of each school’s packing list for each content area. </a:t>
            </a:r>
            <a:endParaRPr sz="1600" b="0" i="0" u="none" strike="noStrike" cap="none">
              <a:solidFill>
                <a:schemeClr val="dk1"/>
              </a:solidFill>
              <a:latin typeface="Calibri"/>
              <a:ea typeface="Calibri"/>
              <a:cs typeface="Calibri"/>
              <a:sym typeface="Calibri"/>
            </a:endParaRPr>
          </a:p>
          <a:p>
            <a:pPr marL="465138" marR="0" lvl="0" indent="-134936" algn="l" rtl="0">
              <a:lnSpc>
                <a:spcPct val="100000"/>
              </a:lnSpc>
              <a:spcBef>
                <a:spcPts val="64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a:t>
            </a:r>
            <a:endParaRPr sz="3200" b="0" i="0" u="none" strike="noStrike" cap="none">
              <a:solidFill>
                <a:srgbClr val="333333"/>
              </a:solidFill>
              <a:latin typeface="Calibri"/>
              <a:ea typeface="Calibri"/>
              <a:cs typeface="Calibri"/>
              <a:sym typeface="Calibri"/>
            </a:endParaRPr>
          </a:p>
        </p:txBody>
      </p:sp>
      <p:sp>
        <p:nvSpPr>
          <p:cNvPr id="586" name="Shape 586"/>
          <p:cNvSpPr txBox="1">
            <a:spLocks noGrp="1"/>
          </p:cNvSpPr>
          <p:nvPr>
            <p:ph type="body" idx="1"/>
          </p:nvPr>
        </p:nvSpPr>
        <p:spPr>
          <a:xfrm>
            <a:off x="-89100" y="971550"/>
            <a:ext cx="92331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Large-print (PBT) and braille test materials will be boxed by school and delivered to the district in the same shipment as standard print materials. </a:t>
            </a:r>
            <a:r>
              <a:rPr lang="en" sz="1600" b="1" i="0" u="none" strike="noStrike" cap="none">
                <a:solidFill>
                  <a:schemeClr val="dk1"/>
                </a:solidFill>
                <a:latin typeface="Calibri"/>
                <a:ea typeface="Calibri"/>
                <a:cs typeface="Calibri"/>
                <a:sym typeface="Calibri"/>
              </a:rPr>
              <a:t>Exception: </a:t>
            </a:r>
            <a:r>
              <a:rPr lang="en" sz="1600" b="0" i="0" u="none" strike="noStrike" cap="none">
                <a:solidFill>
                  <a:schemeClr val="dk1"/>
                </a:solidFill>
                <a:latin typeface="Calibri"/>
                <a:ea typeface="Calibri"/>
                <a:cs typeface="Calibri"/>
                <a:sym typeface="Calibri"/>
              </a:rPr>
              <a:t>Spanish large print (PBT) will be provided as an additional materials request only.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Preidentified students using large print (PBT) or braille receive standard print consumable booklets preprinted with their student information and consumable test booklets with preidentified bar-code labels. The students’ responses must be transferred to these consumable test booklets.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For PBT, a Kurzweil DVD, Human Reader MP3 File DVD, and Communication Assistance Scripts must be requested as additional materials. </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Each shipment of materials for schools includes overage. District Test Coordinators will also receive district overage materials, which must be inventoried and stored in the locked, secure storage area.</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an answer document, test booklet, or consumable test booklet is soiled, the District Test Coordinator should destroy the document by burning or by shredding if the document can be shredded. The Materials Accountability Form must also be completed in eDIRECT.</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UPS is </a:t>
            </a:r>
            <a:r>
              <a:rPr lang="en" sz="1600" b="1" i="0" u="none" strike="noStrike" cap="none">
                <a:solidFill>
                  <a:schemeClr val="dk1"/>
                </a:solidFill>
                <a:latin typeface="Calibri"/>
                <a:ea typeface="Calibri"/>
                <a:cs typeface="Calibri"/>
                <a:sym typeface="Calibri"/>
              </a:rPr>
              <a:t>prescheduled </a:t>
            </a:r>
            <a:r>
              <a:rPr lang="en" sz="1600" b="0" i="0" u="none" strike="noStrike" cap="none">
                <a:solidFill>
                  <a:schemeClr val="dk1"/>
                </a:solidFill>
                <a:latin typeface="Calibri"/>
                <a:ea typeface="Calibri"/>
                <a:cs typeface="Calibri"/>
                <a:sym typeface="Calibri"/>
              </a:rPr>
              <a:t>to arrive at the district office on pickup days</a:t>
            </a:r>
            <a:r>
              <a:rPr lang="en" sz="1600" b="1" i="0" u="none" strike="noStrike" cap="none">
                <a:solidFill>
                  <a:schemeClr val="dk1"/>
                </a:solidFill>
                <a:latin typeface="Calibri"/>
                <a:ea typeface="Calibri"/>
                <a:cs typeface="Calibri"/>
                <a:sym typeface="Calibri"/>
              </a:rPr>
              <a:t>. </a:t>
            </a:r>
            <a:r>
              <a:rPr lang="en" sz="1600" b="0" i="0" u="none" strike="noStrike" cap="none">
                <a:solidFill>
                  <a:schemeClr val="dk1"/>
                </a:solidFill>
                <a:latin typeface="Calibri"/>
                <a:ea typeface="Calibri"/>
                <a:cs typeface="Calibri"/>
                <a:sym typeface="Calibri"/>
              </a:rPr>
              <a:t>There is no need to call UPS.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592" name="Shape 592"/>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Before PBT begins, preidentified bar-code labels must be affixed to consumable test booklets for ELA, Math, and Social Studies by the STCs. Nonpreidentified bar-code labels must be affixed to answer documents and consumable test booklets for students who were not preidentified.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Colors for return labels and preidentified labels are listed below.</a:t>
            </a:r>
            <a:endParaRPr sz="1800" b="0" i="0" u="none" strike="noStrike" cap="none">
              <a:solidFill>
                <a:schemeClr val="dk1"/>
              </a:solidFill>
              <a:latin typeface="Calibri"/>
              <a:ea typeface="Calibri"/>
              <a:cs typeface="Calibri"/>
              <a:sym typeface="Calibri"/>
            </a:endParaRPr>
          </a:p>
        </p:txBody>
      </p:sp>
      <p:pic>
        <p:nvPicPr>
          <p:cNvPr id="593" name="Shape 593"/>
          <p:cNvPicPr preferRelativeResize="0"/>
          <p:nvPr/>
        </p:nvPicPr>
        <p:blipFill rotWithShape="1">
          <a:blip r:embed="rId3">
            <a:alphaModFix/>
          </a:blip>
          <a:srcRect/>
          <a:stretch/>
        </p:blipFill>
        <p:spPr>
          <a:xfrm>
            <a:off x="1795450" y="2736600"/>
            <a:ext cx="5553075" cy="15430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599" name="Shape 59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Ensure your Technology Coordinator is aware of the following responsibilities:</a:t>
            </a: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Before Testing:</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attending relevant monthly webinars</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becoming familiar with </a:t>
            </a:r>
            <a:r>
              <a:rPr lang="en" sz="1800" b="0" i="1" u="none" strike="noStrike" cap="none">
                <a:solidFill>
                  <a:schemeClr val="dk1"/>
                </a:solidFill>
                <a:latin typeface="Calibri"/>
                <a:ea typeface="Calibri"/>
                <a:cs typeface="Calibri"/>
                <a:sym typeface="Calibri"/>
              </a:rPr>
              <a:t>Technology User Guide</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installing secure web browser</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ensuring computers are configured prior to testing</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creating a Communication Plan with School Test Coordinator to support test     </a:t>
            </a:r>
            <a:endParaRPr sz="1800" b="0" i="0" u="none" strike="noStrike" cap="none">
              <a:solidFill>
                <a:schemeClr val="dk1"/>
              </a:solidFill>
              <a:latin typeface="Calibri"/>
              <a:ea typeface="Calibri"/>
              <a:cs typeface="Calibri"/>
              <a:sym typeface="Calibri"/>
            </a:endParaRPr>
          </a:p>
          <a:p>
            <a:pPr marL="91440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administrators during testing</a:t>
            </a: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During Testing:</a:t>
            </a:r>
            <a:endParaRPr sz="1800" b="0" i="0" u="none" strike="noStrike" cap="none">
              <a:solidFill>
                <a:schemeClr val="dk1"/>
              </a:solidFill>
              <a:latin typeface="Calibri"/>
              <a:ea typeface="Calibri"/>
              <a:cs typeface="Calibri"/>
              <a:sym typeface="Calibri"/>
            </a:endParaRPr>
          </a:p>
          <a:p>
            <a:pPr marL="1379538" marR="0" lvl="0" indent="-465138"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being readily available while testing is in process</a:t>
            </a:r>
            <a:endParaRPr sz="1800" b="0" i="0" u="none" strike="noStrike" cap="none">
              <a:solidFill>
                <a:schemeClr val="dk1"/>
              </a:solidFill>
              <a:latin typeface="Calibri"/>
              <a:ea typeface="Calibri"/>
              <a:cs typeface="Calibri"/>
              <a:sym typeface="Calibri"/>
            </a:endParaRPr>
          </a:p>
          <a:p>
            <a:pPr marL="1206499" marR="0" lvl="0" indent="-862012"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605" name="Shape 605"/>
          <p:cNvSpPr txBox="1">
            <a:spLocks noGrp="1"/>
          </p:cNvSpPr>
          <p:nvPr>
            <p:ph type="body" idx="1"/>
          </p:nvPr>
        </p:nvSpPr>
        <p:spPr>
          <a:xfrm>
            <a:off x="0" y="803109"/>
            <a:ext cx="8991600" cy="616619"/>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DTCs should follow this following protocol regarding student transfers.</a:t>
            </a:r>
            <a:endParaRPr sz="1800" b="0" i="0" u="none" strike="noStrike" cap="none">
              <a:solidFill>
                <a:schemeClr val="dk1"/>
              </a:solidFill>
              <a:latin typeface="Calibri"/>
              <a:ea typeface="Calibri"/>
              <a:cs typeface="Calibri"/>
              <a:sym typeface="Calibri"/>
            </a:endParaRPr>
          </a:p>
        </p:txBody>
      </p:sp>
      <p:graphicFrame>
        <p:nvGraphicFramePr>
          <p:cNvPr id="606" name="Shape 606"/>
          <p:cNvGraphicFramePr/>
          <p:nvPr/>
        </p:nvGraphicFramePr>
        <p:xfrm>
          <a:off x="228600" y="1749427"/>
          <a:ext cx="8763000" cy="1898600"/>
        </p:xfrm>
        <a:graphic>
          <a:graphicData uri="http://schemas.openxmlformats.org/drawingml/2006/table">
            <a:tbl>
              <a:tblPr>
                <a:noFill/>
                <a:tableStyleId>{50EECA60-6141-4D5A-A897-058FCDF318E5}</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If…</a:t>
                      </a:r>
                      <a:endParaRPr sz="1100" b="1" i="1" u="none" strike="noStrike" cap="none">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u="none" strike="noStrike" cap="none"/>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new student moves into the district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62" name="Shape 26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Late Mar</a:t>
            </a:r>
            <a:r>
              <a:rPr lang="en" sz="1800" b="0" i="0" u="none" strike="noStrike" cap="none">
                <a:solidFill>
                  <a:schemeClr val="dk1"/>
                </a:solidFill>
                <a:latin typeface="Calibri"/>
                <a:ea typeface="Calibri"/>
                <a:cs typeface="Calibri"/>
                <a:sym typeface="Calibri"/>
              </a:rPr>
              <a:t>: Download third year cohort file/roster available on data management FTP sites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                   and distribute to STCs to ensure testing or accountability coding of students who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must participate in Algebra I and/or English II</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Mar 3</a:t>
            </a:r>
            <a:r>
              <a:rPr lang="en" sz="1800" b="0" i="0" u="none" strike="noStrike" cap="none">
                <a:solidFill>
                  <a:schemeClr val="dk1"/>
                </a:solidFill>
                <a:latin typeface="Calibri"/>
                <a:ea typeface="Calibri"/>
                <a:cs typeface="Calibri"/>
                <a:sym typeface="Calibri"/>
              </a:rPr>
              <a:t>: Finalize IEP, IAP, and LEP accommodations for the ELA, math, SS, and science</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Mar 13</a:t>
            </a:r>
            <a:r>
              <a:rPr lang="en" sz="1800" b="0" i="0" u="none" strike="noStrike" cap="none">
                <a:solidFill>
                  <a:schemeClr val="dk1"/>
                </a:solidFill>
                <a:latin typeface="Calibri"/>
                <a:ea typeface="Calibri"/>
                <a:cs typeface="Calibri"/>
                <a:sym typeface="Calibri"/>
              </a:rPr>
              <a:t>: Validate configuration and lock down devices (ACT online only)</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30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Feb 5</a:t>
            </a:r>
            <a:r>
              <a:rPr lang="en" sz="1800" b="1" i="0" u="none" strike="noStrike" cap="none" baseline="30000">
                <a:solidFill>
                  <a:srgbClr val="000000"/>
                </a:solidFill>
                <a:latin typeface="Calibri"/>
                <a:ea typeface="Calibri"/>
                <a:cs typeface="Calibri"/>
                <a:sym typeface="Calibri"/>
              </a:rPr>
              <a:t>th</a:t>
            </a:r>
            <a:r>
              <a:rPr lang="en" sz="1800" b="1" i="0" u="none" strike="noStrike" cap="none">
                <a:solidFill>
                  <a:srgbClr val="000000"/>
                </a:solidFill>
                <a:latin typeface="Calibri"/>
                <a:ea typeface="Calibri"/>
                <a:cs typeface="Calibri"/>
                <a:sym typeface="Calibri"/>
              </a:rPr>
              <a:t>-Mar 16</a:t>
            </a:r>
            <a:r>
              <a:rPr lang="en" sz="1800" b="1" i="0" u="none" strike="noStrike" cap="none" baseline="30000">
                <a:solidFill>
                  <a:srgbClr val="000000"/>
                </a:solidFill>
                <a:latin typeface="Calibri"/>
                <a:ea typeface="Calibri"/>
                <a:cs typeface="Calibri"/>
                <a:sym typeface="Calibri"/>
              </a:rPr>
              <a:t>th</a:t>
            </a:r>
            <a:r>
              <a:rPr lang="en" sz="1800" b="0" i="0" u="none" strike="noStrike" cap="none">
                <a:solidFill>
                  <a:srgbClr val="000000"/>
                </a:solidFill>
                <a:latin typeface="Calibri"/>
                <a:ea typeface="Calibri"/>
                <a:cs typeface="Calibri"/>
                <a:sym typeface="Calibri"/>
              </a:rPr>
              <a:t>: All LEAP Connect and ELPT voids should be emailed to assessment@la.gov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at the end of the week</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Once materials arrive-Mar 19</a:t>
            </a:r>
            <a:r>
              <a:rPr lang="en" sz="1800" b="0" i="0" u="none" strike="noStrike" cap="none">
                <a:solidFill>
                  <a:srgbClr val="000000"/>
                </a:solidFill>
                <a:latin typeface="Calibri"/>
                <a:ea typeface="Calibri"/>
                <a:cs typeface="Calibri"/>
                <a:sym typeface="Calibri"/>
              </a:rPr>
              <a:t>: Conduct sessions for examinees to complete non-test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information on the answer documents for paper ACT</a:t>
            </a:r>
            <a:endParaRPr sz="1800" b="0" i="0" u="none" strike="noStrike" cap="none">
              <a:solidFill>
                <a:srgbClr val="000000"/>
              </a:solidFill>
              <a:latin typeface="Calibri"/>
              <a:ea typeface="Calibri"/>
              <a:cs typeface="Calibri"/>
              <a:sym typeface="Calibri"/>
            </a:endParaRPr>
          </a:p>
          <a:p>
            <a:pPr marL="76200" marR="38100" lvl="0" indent="0" rtl="0">
              <a:spcBef>
                <a:spcPts val="0"/>
              </a:spcBef>
              <a:spcAft>
                <a:spcPts val="0"/>
              </a:spcAft>
              <a:buClr>
                <a:schemeClr val="dk1"/>
              </a:buClr>
              <a:buSzPts val="1100"/>
              <a:buFont typeface="Arial"/>
              <a:buNone/>
            </a:pPr>
            <a:r>
              <a:rPr lang="en" sz="1800" b="1"/>
              <a:t>Mar 19</a:t>
            </a:r>
            <a:r>
              <a:rPr lang="en" sz="1800"/>
              <a:t>: LEAP Connect/LAA1 materials pickup.</a:t>
            </a:r>
            <a:endParaRPr sz="1800" b="1">
              <a:solidFill>
                <a:srgbClr val="000000"/>
              </a:solidFill>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 20-April 18</a:t>
            </a:r>
            <a:r>
              <a:rPr lang="en" sz="1800" b="0" i="0" u="none" strike="noStrike" cap="none">
                <a:solidFill>
                  <a:srgbClr val="000000"/>
                </a:solidFill>
                <a:latin typeface="Calibri"/>
                <a:ea typeface="Calibri"/>
                <a:cs typeface="Calibri"/>
                <a:sym typeface="Calibri"/>
              </a:rPr>
              <a:t>: Order ACT accommodations materials for makeup testing by calling ACT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Accommodations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Shape 61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12" name="Shape 61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High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dirty="0"/>
              <a:t>Spring</a:t>
            </a:r>
            <a:r>
              <a:rPr lang="en" sz="3200" b="0" i="0" u="none" strike="noStrike" cap="none" dirty="0">
                <a:solidFill>
                  <a:schemeClr val="dk1"/>
                </a:solidFill>
                <a:latin typeface="Calibri"/>
                <a:ea typeface="Calibri"/>
                <a:cs typeface="Calibri"/>
                <a:sym typeface="Calibri"/>
              </a:rPr>
              <a:t> </a:t>
            </a:r>
            <a:r>
              <a:rPr lang="en" sz="3200" b="0" i="0" u="none" strike="noStrike" cap="none" dirty="0" smtClean="0">
                <a:solidFill>
                  <a:schemeClr val="dk1"/>
                </a:solidFill>
                <a:latin typeface="Calibri"/>
                <a:ea typeface="Calibri"/>
                <a:cs typeface="Calibri"/>
                <a:sym typeface="Calibri"/>
              </a:rPr>
              <a:t>High </a:t>
            </a:r>
            <a:r>
              <a:rPr lang="en" sz="3200" b="0" i="0" u="none" strike="noStrike" cap="none" smtClean="0">
                <a:solidFill>
                  <a:schemeClr val="dk1"/>
                </a:solidFill>
                <a:latin typeface="Calibri"/>
                <a:ea typeface="Calibri"/>
                <a:cs typeface="Calibri"/>
                <a:sym typeface="Calibri"/>
              </a:rPr>
              <a:t>School Administration </a:t>
            </a:r>
            <a:r>
              <a:rPr lang="en" sz="3200" b="0" i="0" u="none" strike="noStrike" cap="none" dirty="0" smtClean="0">
                <a:solidFill>
                  <a:schemeClr val="dk1"/>
                </a:solidFill>
                <a:latin typeface="Calibri"/>
                <a:ea typeface="Calibri"/>
                <a:cs typeface="Calibri"/>
                <a:sym typeface="Calibri"/>
              </a:rPr>
              <a:t>Key </a:t>
            </a:r>
            <a:r>
              <a:rPr lang="en" sz="3200" b="0" i="0" u="none" strike="noStrike" cap="none" dirty="0">
                <a:solidFill>
                  <a:schemeClr val="dk1"/>
                </a:solidFill>
                <a:latin typeface="Calibri"/>
                <a:ea typeface="Calibri"/>
                <a:cs typeface="Calibri"/>
                <a:sym typeface="Calibri"/>
              </a:rPr>
              <a:t>Dates</a:t>
            </a:r>
            <a:endParaRPr sz="3200" b="0" i="0" u="none" strike="noStrike" cap="none" dirty="0">
              <a:solidFill>
                <a:schemeClr val="dk1"/>
              </a:solidFill>
              <a:latin typeface="Calibri"/>
              <a:ea typeface="Calibri"/>
              <a:cs typeface="Calibri"/>
              <a:sym typeface="Calibri"/>
            </a:endParaRPr>
          </a:p>
        </p:txBody>
      </p:sp>
      <p:graphicFrame>
        <p:nvGraphicFramePr>
          <p:cNvPr id="618" name="Shape 618"/>
          <p:cNvGraphicFramePr/>
          <p:nvPr/>
        </p:nvGraphicFramePr>
        <p:xfrm>
          <a:off x="1548789" y="1293485"/>
          <a:ext cx="6046400" cy="3391080"/>
        </p:xfrm>
        <a:graphic>
          <a:graphicData uri="http://schemas.openxmlformats.org/drawingml/2006/table">
            <a:tbl>
              <a:tblPr firstRow="1" bandRow="1">
                <a:noFill/>
                <a:tableStyleId>{396B0DC9-36F5-4451-94EA-08334787C10F}</a:tableStyleId>
              </a:tblPr>
              <a:tblGrid>
                <a:gridCol w="4249875"/>
                <a:gridCol w="1796525"/>
              </a:tblGrid>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latin typeface="Calibri"/>
                          <a:ea typeface="Calibri"/>
                          <a:cs typeface="Calibri"/>
                          <a:sym typeface="Calibri"/>
                        </a:rPr>
                        <a:t>eDIRECT Manage Users available</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a:latin typeface="Calibri"/>
                          <a:ea typeface="Calibri"/>
                          <a:cs typeface="Calibri"/>
                          <a:sym typeface="Calibri"/>
                        </a:rPr>
                        <a:t>March 14</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eDIRECT Test Setup available with preidentified students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March 26 - May 18</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Assign and Enter TA numbers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March 26 - May 18</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Materials delivered to School System</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April 10</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Window for ordering </a:t>
                      </a:r>
                      <a:r>
                        <a:rPr lang="en" i="1" u="none" strike="noStrike" cap="none">
                          <a:solidFill>
                            <a:srgbClr val="000000"/>
                          </a:solidFill>
                          <a:latin typeface="Calibri"/>
                          <a:ea typeface="Calibri"/>
                          <a:cs typeface="Calibri"/>
                          <a:sym typeface="Calibri"/>
                        </a:rPr>
                        <a:t>additional materials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April 11 - May 17</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End-of-Course/LEAP 2025 HS testing window</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April 23 - May 18</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Test Ticket invalidations must be completed; Void Notification and Verification forms due to the Louisiana Department of Education</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May 21</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All secure accommodated materials returned to DRC including braille instructions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May 23</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All rescore requests are due to DRC</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a:latin typeface="Calibri"/>
                          <a:ea typeface="Calibri"/>
                          <a:cs typeface="Calibri"/>
                          <a:sym typeface="Calibri"/>
                        </a:rPr>
                        <a:t>June 15</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423125" y="10862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24" name="Shape 624"/>
          <p:cNvSpPr txBox="1">
            <a:spLocks noGrp="1"/>
          </p:cNvSpPr>
          <p:nvPr>
            <p:ph type="body" idx="1"/>
          </p:nvPr>
        </p:nvSpPr>
        <p:spPr>
          <a:xfrm>
            <a:off x="457200" y="1129000"/>
            <a:ext cx="8229600" cy="3465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The Test Coordinator Manual (TCM) and the Test Administration Manual (TAM) </a:t>
            </a:r>
            <a:r>
              <a:rPr lang="en" sz="1800" dirty="0"/>
              <a:t>will be </a:t>
            </a:r>
            <a:r>
              <a:rPr lang="en" sz="1800" b="0" i="0" u="none" strike="noStrike" cap="none" dirty="0">
                <a:solidFill>
                  <a:schemeClr val="dk1"/>
                </a:solidFill>
                <a:latin typeface="Calibri"/>
                <a:ea typeface="Calibri"/>
                <a:cs typeface="Calibri"/>
                <a:sym typeface="Calibri"/>
              </a:rPr>
              <a:t>available in </a:t>
            </a:r>
            <a:r>
              <a:rPr lang="en" sz="1800" b="0" i="0" u="sng" strike="noStrike" cap="none" dirty="0" smtClean="0">
                <a:solidFill>
                  <a:schemeClr val="hlink"/>
                </a:solidFill>
                <a:latin typeface="Calibri"/>
                <a:ea typeface="Calibri"/>
                <a:cs typeface="Calibri"/>
                <a:sym typeface="Calibri"/>
              </a:rPr>
              <a:t>eDIRECT</a:t>
            </a:r>
            <a:r>
              <a:rPr lang="en" sz="1800" b="0" i="0" u="none" strike="noStrike" cap="none" dirty="0" smtClean="0">
                <a:solidFill>
                  <a:schemeClr val="dk1"/>
                </a:solidFill>
                <a:latin typeface="Calibri"/>
                <a:ea typeface="Calibri"/>
                <a:cs typeface="Calibri"/>
                <a:sym typeface="Calibri"/>
              </a:rPr>
              <a:t> by </a:t>
            </a:r>
            <a:r>
              <a:rPr lang="en" sz="1800" dirty="0"/>
              <a:t>March 26</a:t>
            </a:r>
            <a:r>
              <a:rPr lang="en" sz="1800" b="0" i="0" u="none" strike="noStrike" cap="none" dirty="0">
                <a:solidFill>
                  <a:schemeClr val="dk1"/>
                </a:solidFill>
                <a:latin typeface="Calibri"/>
                <a:ea typeface="Calibri"/>
                <a:cs typeface="Calibri"/>
                <a:sym typeface="Calibri"/>
              </a:rPr>
              <a:t>.</a:t>
            </a:r>
            <a:endParaRPr dirty="0"/>
          </a:p>
          <a:p>
            <a:pPr marL="0" marR="0" lvl="0" indent="0" algn="l" rtl="0">
              <a:lnSpc>
                <a:spcPct val="115000"/>
              </a:lnSpc>
              <a:spcBef>
                <a:spcPts val="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The next slides include highlights regarding:</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Test Schedules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Accommodations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Reports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Testing Statistics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Other Reminders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Technical Assistance Protocol </a:t>
            </a:r>
            <a:endParaRPr dirty="0"/>
          </a:p>
          <a:p>
            <a:pPr marL="1422400" marR="0" lvl="0" indent="-6731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457200" y="-2"/>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30" name="Shape 6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Scheduling Reminders: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When scheduling test sessions, school test coordinators must enter the designated begin and end dates for each test session.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LEAP 2025 tests are timed; EOC tests are not timed.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only students who are eligible to take the 4-level U.S. History EOC are students who are graduating in 2017–2018 and retesters who are not repeating the course. EOC tests taken for courses earned prior to 2017–2018 will be accepted. For more information consult the </a:t>
            </a:r>
            <a:r>
              <a:rPr lang="en" sz="1800" b="0" i="0" u="sng" strike="noStrike" cap="none">
                <a:solidFill>
                  <a:schemeClr val="hlink"/>
                </a:solidFill>
                <a:latin typeface="Calibri"/>
                <a:ea typeface="Calibri"/>
                <a:cs typeface="Calibri"/>
                <a:sym typeface="Calibri"/>
                <a:hlinkClick r:id="rId3"/>
              </a:rPr>
              <a:t>2017–2018 High School Assessment Frequently Asked Questions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a:solidFill>
                  <a:schemeClr val="dk1"/>
                </a:solidFill>
              </a:rPr>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36" name="Shape 63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Unlocking and Invalidating Test Tickets: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rgbClr val="0000FF"/>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a:p>
          <a:p>
            <a:pPr marL="230186" marR="0" lvl="0" indent="569912"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7" name="Shape 637"/>
          <p:cNvPicPr preferRelativeResize="0"/>
          <p:nvPr/>
        </p:nvPicPr>
        <p:blipFill rotWithShape="1">
          <a:blip r:embed="rId4">
            <a:alphaModFix/>
          </a:blip>
          <a:srcRect/>
          <a:stretch/>
        </p:blipFill>
        <p:spPr>
          <a:xfrm>
            <a:off x="1536900" y="2274038"/>
            <a:ext cx="2257425" cy="2443163"/>
          </a:xfrm>
          <a:prstGeom prst="rect">
            <a:avLst/>
          </a:prstGeom>
          <a:noFill/>
          <a:ln>
            <a:noFill/>
          </a:ln>
        </p:spPr>
      </p:pic>
      <p:pic>
        <p:nvPicPr>
          <p:cNvPr id="638" name="Shape 638"/>
          <p:cNvPicPr preferRelativeResize="0"/>
          <p:nvPr/>
        </p:nvPicPr>
        <p:blipFill rotWithShape="1">
          <a:blip r:embed="rId5">
            <a:alphaModFix/>
          </a:blip>
          <a:srcRect/>
          <a:stretch/>
        </p:blipFill>
        <p:spPr>
          <a:xfrm>
            <a:off x="5458250" y="2489466"/>
            <a:ext cx="2643188" cy="147875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44" name="Shape 644"/>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with accommodations in SER and SIS will be uploaded by DRC. Nonpreidentified students must be added to eDIRECT manually.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coordinators need to manually enter Read Aloud accommodations for students with accommodations in SIS. Students with Read Aloud accommodations in SER will be populated in eDIRECT.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will manually select accommodations or accessibility features in eDIRECT for students that have PNP or LEP accommodations. </a:t>
            </a:r>
            <a:endParaRPr sz="1800"/>
          </a:p>
          <a:p>
            <a:pPr marL="457200" marR="0" lvl="0" indent="-342900" algn="l" rtl="0">
              <a:lnSpc>
                <a:spcPct val="100000"/>
              </a:lnSpc>
              <a:spcBef>
                <a:spcPts val="0"/>
              </a:spcBef>
              <a:spcAft>
                <a:spcPts val="0"/>
              </a:spcAft>
              <a:buClr>
                <a:schemeClr val="dk1"/>
              </a:buClr>
              <a:buSzPts val="1800"/>
              <a:buFont typeface="Arial"/>
              <a:buChar char="•"/>
            </a:pPr>
            <a:r>
              <a:rPr lang="en" sz="1800"/>
              <a:t>School test coordinators must assign and/or verify accommodations of all Education Classification, Section 504, and Limited English Proficient (LEP) students </a:t>
            </a:r>
            <a:r>
              <a:rPr lang="en" sz="1800" b="1"/>
              <a:t>BEFORE </a:t>
            </a:r>
            <a:r>
              <a:rPr lang="en" sz="1800"/>
              <a:t>students are placed into eDIRECT test sessions so students with accommodations receive the correct forms.</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50" name="Shape 650"/>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should review and verify accommodations for all students in eDIRECT. </a:t>
            </a:r>
            <a:endParaRPr/>
          </a:p>
          <a:p>
            <a:pPr marL="457200" marR="0" lvl="0" indent="-342900" algn="l" rtl="0">
              <a:lnSpc>
                <a:spcPct val="10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New</a:t>
            </a:r>
            <a:r>
              <a:rPr lang="en" sz="1800" b="0" i="0" u="none" strike="noStrike" cap="none">
                <a:solidFill>
                  <a:schemeClr val="dk1"/>
                </a:solidFill>
                <a:latin typeface="Calibri"/>
                <a:ea typeface="Calibri"/>
                <a:cs typeface="Calibri"/>
                <a:sym typeface="Calibri"/>
              </a:rPr>
              <a:t>: Student accommodations will display on the Student Test Rosters so STCs can verify accommodations before handing out Test Tickets.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English III reading passages in sessions 2 and 3 and their related questions may not be read aloud or signed; doing so is a violation of test security, which will result in voiding of the tests. All parts of the LEAP 2025 English I and English II tests are read aloud for students</a:t>
            </a:r>
            <a:r>
              <a:rPr lang="en" sz="1800"/>
              <a:t> with the read aloud accommodation.</a:t>
            </a:r>
            <a:endParaRPr/>
          </a:p>
          <a:p>
            <a:pPr marL="1625600" marR="0" lvl="0" indent="-876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56" name="Shape 656"/>
          <p:cNvSpPr txBox="1">
            <a:spLocks noGrp="1"/>
          </p:cNvSpPr>
          <p:nvPr>
            <p:ph type="body" idx="1"/>
          </p:nvPr>
        </p:nvSpPr>
        <p:spPr>
          <a:xfrm>
            <a:off x="457200" y="1063224"/>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dirty="0">
                <a:solidFill>
                  <a:schemeClr val="dk1"/>
                </a:solidFill>
                <a:latin typeface="Calibri"/>
                <a:ea typeface="Calibri"/>
                <a:cs typeface="Calibri"/>
                <a:sym typeface="Calibri"/>
              </a:rPr>
              <a:t>Reports:</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Reports for all EOC subjects (EOC English III, EOC U.S. History, EOC Biology) become available four days after a student completes all sessions of a test and exits the test properly. </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Seniors receiving an automatic rescore of a 4-level EOC test will receive scores eight days after taking the test. </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Reports for 5-level LEAP 2025 high school assessments, except for the LEAP 2025 5-level U.S. History, will be available</a:t>
            </a:r>
            <a:r>
              <a:rPr lang="en" sz="1800" b="1" dirty="0"/>
              <a:t> in window</a:t>
            </a:r>
            <a:r>
              <a:rPr lang="en" sz="1800" b="0" i="0" u="none" strike="noStrike" cap="none" dirty="0">
                <a:solidFill>
                  <a:schemeClr val="dk1"/>
                </a:solidFill>
                <a:latin typeface="Calibri"/>
                <a:ea typeface="Calibri"/>
                <a:cs typeface="Calibri"/>
                <a:sym typeface="Calibri"/>
              </a:rPr>
              <a:t>. School test coordinators should use the reports available in eDIRECT to ensure students have completed the LEAP 2025 5-level U.S. History test. </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All scores from the LEAP 2025 U.S. History 5-level assessments will be available in the summer of 2018. </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62" name="Shape 662"/>
          <p:cNvSpPr txBox="1">
            <a:spLocks noGrp="1"/>
          </p:cNvSpPr>
          <p:nvPr>
            <p:ph type="body" idx="1"/>
          </p:nvPr>
        </p:nvSpPr>
        <p:spPr>
          <a:xfrm>
            <a:off x="159656" y="995998"/>
            <a:ext cx="8825493" cy="36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dirty="0">
                <a:solidFill>
                  <a:schemeClr val="dk1"/>
                </a:solidFill>
                <a:latin typeface="Calibri"/>
                <a:ea typeface="Calibri"/>
                <a:cs typeface="Calibri"/>
                <a:sym typeface="Calibri"/>
              </a:rPr>
              <a:t>Other Reminders:</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Students must be provided scratch paper (blank, lined, or graph). Scratch paper used during administration of the assessments must be collected at the end of the administration of each session and turned in to the school test coordinator to be destroyed. Used scratch paper should be treated as secure materials</a:t>
            </a:r>
            <a:r>
              <a:rPr lang="en" sz="1800" b="0" i="0" u="none" strike="noStrike" cap="none" dirty="0" smtClean="0">
                <a:solidFill>
                  <a:schemeClr val="dk1"/>
                </a:solidFill>
                <a:latin typeface="Calibri"/>
                <a:ea typeface="Calibri"/>
                <a:cs typeface="Calibri"/>
                <a:sym typeface="Calibri"/>
              </a:rPr>
              <a:t>.</a:t>
            </a:r>
          </a:p>
          <a:p>
            <a:pPr marL="457200" marR="0" lvl="0" indent="-342900" algn="l" rtl="0">
              <a:lnSpc>
                <a:spcPct val="100000"/>
              </a:lnSpc>
              <a:spcBef>
                <a:spcPts val="0"/>
              </a:spcBef>
              <a:spcAft>
                <a:spcPts val="0"/>
              </a:spcAft>
              <a:buClr>
                <a:schemeClr val="dk1"/>
              </a:buClr>
              <a:buSzPts val="1800"/>
              <a:buFont typeface="Arial"/>
              <a:buChar char="•"/>
            </a:pPr>
            <a:r>
              <a:rPr lang="en" sz="1800" dirty="0" smtClean="0"/>
              <a:t>The protocol below should be used for students that transfer.</a:t>
            </a:r>
            <a:endParaRPr dirty="0"/>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graphicFrame>
        <p:nvGraphicFramePr>
          <p:cNvPr id="663" name="Shape 663"/>
          <p:cNvGraphicFramePr/>
          <p:nvPr>
            <p:extLst>
              <p:ext uri="{D42A27DB-BD31-4B8C-83A1-F6EECF244321}">
                <p14:modId xmlns:p14="http://schemas.microsoft.com/office/powerpoint/2010/main" val="3394035485"/>
              </p:ext>
            </p:extLst>
          </p:nvPr>
        </p:nvGraphicFramePr>
        <p:xfrm>
          <a:off x="222150" y="2835898"/>
          <a:ext cx="8763000" cy="1898600"/>
        </p:xfrm>
        <a:graphic>
          <a:graphicData uri="http://schemas.openxmlformats.org/drawingml/2006/table">
            <a:tbl>
              <a:tblPr>
                <a:noFill/>
                <a:tableStyleId>{50EECA60-6141-4D5A-A897-058FCDF318E5}</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dirty="0">
                          <a:solidFill>
                            <a:schemeClr val="dk1"/>
                          </a:solidFill>
                          <a:latin typeface="Calibri"/>
                          <a:ea typeface="Calibri"/>
                          <a:cs typeface="Calibri"/>
                          <a:sym typeface="Calibri"/>
                        </a:rPr>
                        <a:t>If…</a:t>
                      </a:r>
                      <a:endParaRPr sz="1100" b="1" i="1" u="none" strike="noStrike" cap="none" dirty="0">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u="none" strike="noStrike" cap="none"/>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dirty="0">
                          <a:latin typeface="Calibri"/>
                          <a:ea typeface="Calibri"/>
                          <a:cs typeface="Calibri"/>
                          <a:sym typeface="Calibri"/>
                        </a:rPr>
                        <a:t>A new student moves into the district</a:t>
                      </a:r>
                      <a:endParaRPr sz="11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dirty="0">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a:p>
        </p:txBody>
      </p:sp>
      <p:sp>
        <p:nvSpPr>
          <p:cNvPr id="670" name="Shape 67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a:t>
            </a:r>
            <a:r>
              <a:rPr lang="en" sz="1800"/>
              <a:t>o complete</a:t>
            </a:r>
            <a:r>
              <a:rPr lang="en" sz="1800" b="0" i="0" u="none" strike="noStrike" cap="none">
                <a:solidFill>
                  <a:schemeClr val="dk1"/>
                </a:solidFill>
                <a:latin typeface="Calibri"/>
                <a:ea typeface="Calibri"/>
                <a:cs typeface="Calibri"/>
                <a:sym typeface="Calibri"/>
              </a:rPr>
              <a:t>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window accountability code students should be placed into a test session for each subject and have the appropriate accountability code applied. </a:t>
            </a:r>
            <a:r>
              <a:rPr lang="en" sz="1800"/>
              <a:t> Documentation for a code should be available for review during an audit.</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testing codes.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68" name="Shape 26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rtl="0">
              <a:spcBef>
                <a:spcPts val="0"/>
              </a:spcBef>
              <a:spcAft>
                <a:spcPts val="0"/>
              </a:spcAft>
              <a:buClr>
                <a:schemeClr val="dk1"/>
              </a:buClr>
              <a:buSzPts val="1100"/>
              <a:buFont typeface="Arial"/>
              <a:buNone/>
            </a:pPr>
            <a:r>
              <a:rPr lang="en" sz="1800" b="1"/>
              <a:t>Mar 20-Apr 6</a:t>
            </a:r>
            <a:r>
              <a:rPr lang="en" sz="1800"/>
              <a:t>: Order ACT standard time materials for makeup testing</a:t>
            </a:r>
            <a:endParaRPr sz="1800" b="1"/>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Mar 21-Ap</a:t>
            </a:r>
            <a:r>
              <a:rPr lang="en" sz="1800" b="1"/>
              <a:t>r</a:t>
            </a:r>
            <a:r>
              <a:rPr lang="en" sz="1800" b="1" i="0" u="none" strike="noStrike" cap="none">
                <a:solidFill>
                  <a:schemeClr val="dk1"/>
                </a:solidFill>
                <a:latin typeface="Calibri"/>
                <a:ea typeface="Calibri"/>
                <a:cs typeface="Calibri"/>
                <a:sym typeface="Calibri"/>
              </a:rPr>
              <a:t> 24</a:t>
            </a:r>
            <a:r>
              <a:rPr lang="en" sz="1800" b="0" i="0" u="none" strike="noStrike" cap="none">
                <a:solidFill>
                  <a:schemeClr val="dk1"/>
                </a:solidFill>
                <a:latin typeface="Calibri"/>
                <a:ea typeface="Calibri"/>
                <a:cs typeface="Calibri"/>
                <a:sym typeface="Calibri"/>
              </a:rPr>
              <a:t>: Add students and update student information in PearsonAccess</a:t>
            </a:r>
            <a:r>
              <a:rPr lang="en" sz="1800" b="0" i="0" u="none" strike="noStrike" cap="none" baseline="30000">
                <a:solidFill>
                  <a:schemeClr val="dk1"/>
                </a:solidFill>
                <a:latin typeface="Calibri"/>
                <a:ea typeface="Calibri"/>
                <a:cs typeface="Calibri"/>
                <a:sym typeface="Calibri"/>
              </a:rPr>
              <a:t>next</a:t>
            </a:r>
            <a:r>
              <a:rPr lang="en" sz="1800" b="0" i="0" u="none" strike="noStrike" cap="none">
                <a:solidFill>
                  <a:schemeClr val="dk1"/>
                </a:solidFill>
                <a:latin typeface="Calibri"/>
                <a:ea typeface="Calibri"/>
                <a:cs typeface="Calibri"/>
                <a:sym typeface="Calibri"/>
              </a:rPr>
              <a:t> for Act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makeup testing</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Mar 23</a:t>
            </a:r>
            <a:r>
              <a:rPr lang="en" sz="1800" b="0" i="0" u="none" strike="noStrike" cap="none">
                <a:solidFill>
                  <a:schemeClr val="dk1"/>
                </a:solidFill>
                <a:latin typeface="Calibri"/>
                <a:ea typeface="Calibri"/>
                <a:cs typeface="Calibri"/>
                <a:sym typeface="Calibri"/>
              </a:rPr>
              <a:t>: Contact courier agency. Scheduled pickup of ACT secure materials from LEA office</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 24</a:t>
            </a:r>
            <a:r>
              <a:rPr lang="en" sz="1800" b="0" i="0" u="none" strike="noStrike" cap="none">
                <a:solidFill>
                  <a:srgbClr val="000000"/>
                </a:solidFill>
                <a:latin typeface="Calibri"/>
                <a:ea typeface="Calibri"/>
                <a:cs typeface="Calibri"/>
                <a:sym typeface="Calibri"/>
              </a:rPr>
              <a:t>: Finalize IEP, IAP, and LEP accommodations for the Spring 2016 LEAP 2025 high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school test administration window</a:t>
            </a:r>
            <a:endParaRPr sz="1800" b="0" i="0" u="none" strike="noStrike" cap="none">
              <a:solidFill>
                <a:srgbClr val="000000"/>
              </a:solidFill>
              <a:latin typeface="Calibri"/>
              <a:ea typeface="Calibri"/>
              <a:cs typeface="Calibri"/>
              <a:sym typeface="Calibri"/>
            </a:endParaRPr>
          </a:p>
          <a:p>
            <a:pPr marL="76200" marR="38100" lvl="0" indent="0" algn="l" rtl="0">
              <a:lnSpc>
                <a:spcPct val="115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24</a:t>
            </a:r>
            <a:r>
              <a:rPr lang="en" sz="1800" b="0" i="0" u="none" strike="noStrike" cap="none">
                <a:solidFill>
                  <a:srgbClr val="000000"/>
                </a:solidFill>
                <a:latin typeface="Calibri"/>
                <a:ea typeface="Calibri"/>
                <a:cs typeface="Calibri"/>
                <a:sym typeface="Calibri"/>
              </a:rPr>
              <a:t>: Priority Deadline for AP exam ordering</a:t>
            </a:r>
            <a:endParaRPr sz="1800" b="0" i="0" u="none" strike="noStrike" cap="none">
              <a:solidFill>
                <a:srgbClr val="000000"/>
              </a:solidFill>
              <a:latin typeface="Calibri"/>
              <a:ea typeface="Calibri"/>
              <a:cs typeface="Calibri"/>
              <a:sym typeface="Calibri"/>
            </a:endParaRPr>
          </a:p>
          <a:p>
            <a:pPr marL="76200" marR="38100" lvl="0" indent="0" algn="l" rtl="0">
              <a:lnSpc>
                <a:spcPct val="115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Late Mar–Mid Apr</a:t>
            </a:r>
            <a:r>
              <a:rPr lang="en" sz="1800" b="0" i="0" u="none" strike="noStrike" cap="none">
                <a:solidFill>
                  <a:srgbClr val="000000"/>
                </a:solidFill>
                <a:latin typeface="Calibri"/>
                <a:ea typeface="Calibri"/>
                <a:cs typeface="Calibri"/>
                <a:sym typeface="Calibri"/>
              </a:rPr>
              <a:t>: Order additional test materials in eDIRECT for spring testing</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a:p>
        </p:txBody>
      </p:sp>
      <p:sp>
        <p:nvSpPr>
          <p:cNvPr id="676" name="Shape 676"/>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technical assistance protocol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77" name="Shape 677"/>
          <p:cNvPicPr preferRelativeResize="0"/>
          <p:nvPr/>
        </p:nvPicPr>
        <p:blipFill rotWithShape="1">
          <a:blip r:embed="rId4">
            <a:alphaModFix/>
          </a:blip>
          <a:srcRect/>
          <a:stretch/>
        </p:blipFill>
        <p:spPr>
          <a:xfrm>
            <a:off x="1925240" y="1988550"/>
            <a:ext cx="5293519" cy="2314575"/>
          </a:xfrm>
          <a:prstGeom prst="rect">
            <a:avLst/>
          </a:prstGeom>
          <a:noFill/>
          <a:ln>
            <a:noFill/>
          </a:ln>
        </p:spPr>
      </p:pic>
      <p:sp>
        <p:nvSpPr>
          <p:cNvPr id="678" name="Shape 678"/>
          <p:cNvSpPr txBox="1"/>
          <p:nvPr/>
        </p:nvSpPr>
        <p:spPr>
          <a:xfrm>
            <a:off x="0" y="3622725"/>
            <a:ext cx="4027734"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679" name="Shape 679"/>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Shape 68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85" name="Shape 68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Shape 691"/>
          <p:cNvPicPr preferRelativeResize="0"/>
          <p:nvPr/>
        </p:nvPicPr>
        <p:blipFill rotWithShape="1">
          <a:blip r:embed="rId3">
            <a:alphaModFix/>
          </a:blip>
          <a:srcRect t="4308" b="4216"/>
          <a:stretch/>
        </p:blipFill>
        <p:spPr>
          <a:xfrm>
            <a:off x="2631875" y="1427500"/>
            <a:ext cx="6403875" cy="3332737"/>
          </a:xfrm>
          <a:prstGeom prst="rect">
            <a:avLst/>
          </a:prstGeom>
          <a:noFill/>
          <a:ln>
            <a:noFill/>
          </a:ln>
        </p:spPr>
      </p:pic>
      <p:sp>
        <p:nvSpPr>
          <p:cNvPr id="692" name="Shape 69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LEAP 2025 Assessment Committees</a:t>
            </a:r>
            <a:endParaRPr sz="3000"/>
          </a:p>
        </p:txBody>
      </p:sp>
      <p:sp>
        <p:nvSpPr>
          <p:cNvPr id="693" name="Shape 69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72</a:t>
            </a:fld>
            <a:endParaRPr/>
          </a:p>
        </p:txBody>
      </p:sp>
      <p:sp>
        <p:nvSpPr>
          <p:cNvPr id="694" name="Shape 694"/>
          <p:cNvSpPr txBox="1"/>
          <p:nvPr/>
        </p:nvSpPr>
        <p:spPr>
          <a:xfrm>
            <a:off x="146975" y="971700"/>
            <a:ext cx="5584500" cy="749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Calibri"/>
                <a:ea typeface="Calibri"/>
                <a:cs typeface="Calibri"/>
                <a:sym typeface="Calibri"/>
              </a:rPr>
              <a:t>The Office of Academic Content will begin recruiting for LEAP 2025 Assessment Committees March 13, 2018.</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
        <p:nvSpPr>
          <p:cNvPr id="695" name="Shape 695"/>
          <p:cNvSpPr txBox="1"/>
          <p:nvPr/>
        </p:nvSpPr>
        <p:spPr>
          <a:xfrm>
            <a:off x="146975" y="1557725"/>
            <a:ext cx="4511700" cy="125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Calibri"/>
                <a:ea typeface="Calibri"/>
                <a:cs typeface="Calibri"/>
                <a:sym typeface="Calibri"/>
              </a:rPr>
              <a:t>Committees: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Convene May through September</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Review items or provide recommendations for scoring</a:t>
            </a:r>
            <a:endParaRPr sz="1800">
              <a:latin typeface="Calibri"/>
              <a:ea typeface="Calibri"/>
              <a:cs typeface="Calibri"/>
              <a:sym typeface="Calibri"/>
            </a:endParaRPr>
          </a:p>
        </p:txBody>
      </p:sp>
      <p:sp>
        <p:nvSpPr>
          <p:cNvPr id="696" name="Shape 696"/>
          <p:cNvSpPr txBox="1"/>
          <p:nvPr/>
        </p:nvSpPr>
        <p:spPr>
          <a:xfrm>
            <a:off x="146975" y="2674625"/>
            <a:ext cx="2674500" cy="2085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Calibri"/>
                <a:ea typeface="Calibri"/>
                <a:cs typeface="Calibri"/>
                <a:sym typeface="Calibri"/>
              </a:rPr>
              <a:t>Supervisors are encouraged to attend the assessment committees sessions at the Supervisor Collaborations in March for more information.</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Shape 70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02" name="Shape 70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6349"/>
            <a:ext cx="8229600" cy="1037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2025 At a Glance- Content Area</a:t>
            </a:r>
            <a:endParaRPr sz="3200"/>
          </a:p>
        </p:txBody>
      </p:sp>
      <p:sp>
        <p:nvSpPr>
          <p:cNvPr id="708" name="Shape 708"/>
          <p:cNvSpPr txBox="1"/>
          <p:nvPr/>
        </p:nvSpPr>
        <p:spPr>
          <a:xfrm>
            <a:off x="172825" y="947100"/>
            <a:ext cx="8703900" cy="29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Calibri"/>
                <a:ea typeface="Calibri"/>
                <a:cs typeface="Calibri"/>
                <a:sym typeface="Calibri"/>
              </a:rPr>
              <a:t>The LEAP 2025 At A Glance documents provide a test administration summary for LEAP 2025 and EOC. For a detailed summary of each assessment, reference the </a:t>
            </a:r>
            <a:r>
              <a:rPr lang="en" u="sng">
                <a:solidFill>
                  <a:schemeClr val="hlink"/>
                </a:solidFill>
                <a:latin typeface="Calibri"/>
                <a:ea typeface="Calibri"/>
                <a:cs typeface="Calibri"/>
                <a:sym typeface="Calibri"/>
                <a:hlinkClick r:id="rId3"/>
              </a:rPr>
              <a:t>LEAP 2025 At A Glance - Content Area</a:t>
            </a:r>
            <a:r>
              <a:rPr lang="en">
                <a:latin typeface="Calibri"/>
                <a:ea typeface="Calibri"/>
                <a:cs typeface="Calibri"/>
                <a:sym typeface="Calibri"/>
              </a:rPr>
              <a:t> and </a:t>
            </a:r>
            <a:r>
              <a:rPr lang="en" u="sng">
                <a:solidFill>
                  <a:schemeClr val="hlink"/>
                </a:solidFill>
                <a:latin typeface="Calibri"/>
                <a:ea typeface="Calibri"/>
                <a:cs typeface="Calibri"/>
                <a:sym typeface="Calibri"/>
                <a:hlinkClick r:id="rId4"/>
              </a:rPr>
              <a:t>LEAP 2025 At A Glance - Grade Band</a:t>
            </a:r>
            <a:r>
              <a:rPr lang="en">
                <a:latin typeface="Calibri"/>
                <a:ea typeface="Calibri"/>
                <a:cs typeface="Calibri"/>
                <a:sym typeface="Calibri"/>
              </a:rPr>
              <a:t> posted in the </a:t>
            </a:r>
            <a:r>
              <a:rPr lang="en" u="sng">
                <a:solidFill>
                  <a:schemeClr val="hlink"/>
                </a:solidFill>
                <a:latin typeface="Calibri"/>
                <a:ea typeface="Calibri"/>
                <a:cs typeface="Calibri"/>
                <a:sym typeface="Calibri"/>
                <a:hlinkClick r:id="rId5"/>
              </a:rPr>
              <a:t>Assessment Library</a:t>
            </a:r>
            <a:r>
              <a:rPr lang="en">
                <a:latin typeface="Calibri"/>
                <a:ea typeface="Calibri"/>
                <a:cs typeface="Calibri"/>
                <a:sym typeface="Calibri"/>
              </a:rPr>
              <a:t>.</a:t>
            </a:r>
            <a:endParaRPr>
              <a:latin typeface="Calibri"/>
              <a:ea typeface="Calibri"/>
              <a:cs typeface="Calibri"/>
              <a:sym typeface="Calibri"/>
            </a:endParaRPr>
          </a:p>
        </p:txBody>
      </p:sp>
      <p:pic>
        <p:nvPicPr>
          <p:cNvPr id="709" name="Shape 709"/>
          <p:cNvPicPr preferRelativeResize="0"/>
          <p:nvPr/>
        </p:nvPicPr>
        <p:blipFill>
          <a:blip r:embed="rId6">
            <a:alphaModFix/>
          </a:blip>
          <a:stretch>
            <a:fillRect/>
          </a:stretch>
        </p:blipFill>
        <p:spPr>
          <a:xfrm>
            <a:off x="120325" y="1872925"/>
            <a:ext cx="4397674" cy="2727049"/>
          </a:xfrm>
          <a:prstGeom prst="rect">
            <a:avLst/>
          </a:prstGeom>
          <a:noFill/>
          <a:ln>
            <a:noFill/>
          </a:ln>
        </p:spPr>
      </p:pic>
      <p:pic>
        <p:nvPicPr>
          <p:cNvPr id="710" name="Shape 710"/>
          <p:cNvPicPr preferRelativeResize="0"/>
          <p:nvPr/>
        </p:nvPicPr>
        <p:blipFill>
          <a:blip r:embed="rId7">
            <a:alphaModFix/>
          </a:blip>
          <a:stretch>
            <a:fillRect/>
          </a:stretch>
        </p:blipFill>
        <p:spPr>
          <a:xfrm>
            <a:off x="4637314" y="1872925"/>
            <a:ext cx="4456187" cy="272704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Parent Guide to the LEAP 2025 Tests</a:t>
            </a:r>
            <a:endParaRPr sz="3200"/>
          </a:p>
        </p:txBody>
      </p:sp>
      <p:sp>
        <p:nvSpPr>
          <p:cNvPr id="717" name="Shape 717"/>
          <p:cNvSpPr txBox="1">
            <a:spLocks noGrp="1"/>
          </p:cNvSpPr>
          <p:nvPr>
            <p:ph type="body" idx="1"/>
          </p:nvPr>
        </p:nvSpPr>
        <p:spPr>
          <a:xfrm>
            <a:off x="152400" y="914400"/>
            <a:ext cx="6011700" cy="35433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a:t>
            </a:r>
            <a:r>
              <a:rPr lang="en" sz="1800" u="sng">
                <a:solidFill>
                  <a:schemeClr val="hlink"/>
                </a:solidFill>
                <a:hlinkClick r:id="rId3"/>
              </a:rPr>
              <a:t>Parent Guide to the LEAP 2025 Tests</a:t>
            </a:r>
            <a:r>
              <a:rPr lang="en" sz="1800"/>
              <a:t> provides guidance to families on the LEAP 2025 tests for grades 3-8 and high school. </a:t>
            </a:r>
            <a:endParaRPr sz="1800"/>
          </a:p>
          <a:p>
            <a:pPr marL="0" lvl="0" indent="0" rtl="0">
              <a:spcBef>
                <a:spcPts val="640"/>
              </a:spcBef>
              <a:spcAft>
                <a:spcPts val="0"/>
              </a:spcAft>
              <a:buNone/>
            </a:pPr>
            <a:r>
              <a:rPr lang="en" sz="1800"/>
              <a:t>The guide provides information on:</a:t>
            </a:r>
            <a:endParaRPr sz="1800"/>
          </a:p>
          <a:p>
            <a:pPr marL="457200" lvl="0" indent="-342900" rtl="0">
              <a:spcBef>
                <a:spcPts val="640"/>
              </a:spcBef>
              <a:spcAft>
                <a:spcPts val="0"/>
              </a:spcAft>
              <a:buSzPts val="1800"/>
              <a:buChar char="•"/>
            </a:pPr>
            <a:r>
              <a:rPr lang="en" sz="1800"/>
              <a:t>which tests students take;</a:t>
            </a:r>
            <a:endParaRPr sz="1800"/>
          </a:p>
          <a:p>
            <a:pPr marL="457200" lvl="0" indent="-342900" rtl="0">
              <a:spcBef>
                <a:spcPts val="0"/>
              </a:spcBef>
              <a:spcAft>
                <a:spcPts val="0"/>
              </a:spcAft>
              <a:buSzPts val="1800"/>
              <a:buChar char="•"/>
            </a:pPr>
            <a:r>
              <a:rPr lang="en" sz="1800"/>
              <a:t>when students will take the test; and </a:t>
            </a:r>
            <a:endParaRPr sz="1800"/>
          </a:p>
          <a:p>
            <a:pPr marL="457200" lvl="0" indent="-342900" rtl="0">
              <a:spcBef>
                <a:spcPts val="0"/>
              </a:spcBef>
              <a:spcAft>
                <a:spcPts val="0"/>
              </a:spcAft>
              <a:buSzPts val="1800"/>
              <a:buChar char="•"/>
            </a:pPr>
            <a:r>
              <a:rPr lang="en" sz="1800"/>
              <a:t>resources to help parents understand what students should know and be able to do on the tests.</a:t>
            </a:r>
            <a:endParaRPr sz="1800"/>
          </a:p>
          <a:p>
            <a:pPr marL="0" lvl="0" indent="0" rtl="0">
              <a:spcBef>
                <a:spcPts val="640"/>
              </a:spcBef>
              <a:spcAft>
                <a:spcPts val="0"/>
              </a:spcAft>
              <a:buNone/>
            </a:pPr>
            <a:r>
              <a:rPr lang="en" sz="1800"/>
              <a:t>Located within the guide is a </a:t>
            </a:r>
            <a:r>
              <a:rPr lang="en" sz="1800" u="sng">
                <a:solidFill>
                  <a:schemeClr val="hlink"/>
                </a:solidFill>
                <a:hlinkClick r:id="rId4"/>
              </a:rPr>
              <a:t>Parent Guide to the Practice Tests</a:t>
            </a:r>
            <a:r>
              <a:rPr lang="en" sz="1800"/>
              <a:t>. </a:t>
            </a:r>
            <a:endParaRPr sz="1800"/>
          </a:p>
          <a:p>
            <a:pPr marL="0" lvl="0" indent="0" rtl="0">
              <a:spcBef>
                <a:spcPts val="640"/>
              </a:spcBef>
              <a:spcAft>
                <a:spcPts val="0"/>
              </a:spcAft>
              <a:buNone/>
            </a:pPr>
            <a:r>
              <a:rPr lang="en" sz="1800"/>
              <a:t>Both of these guides, and all other assessment resources can be found in the </a:t>
            </a:r>
            <a:r>
              <a:rPr lang="en" sz="1800" u="sng">
                <a:solidFill>
                  <a:schemeClr val="hlink"/>
                </a:solidFill>
                <a:hlinkClick r:id="rId5"/>
              </a:rPr>
              <a:t>Parent Assessment Portal</a:t>
            </a:r>
            <a:r>
              <a:rPr lang="en" sz="1800"/>
              <a:t>. </a:t>
            </a:r>
            <a:endParaRPr sz="1800"/>
          </a:p>
        </p:txBody>
      </p:sp>
      <p:pic>
        <p:nvPicPr>
          <p:cNvPr id="718" name="Shape 718"/>
          <p:cNvPicPr preferRelativeResize="0"/>
          <p:nvPr/>
        </p:nvPicPr>
        <p:blipFill>
          <a:blip r:embed="rId6">
            <a:alphaModFix/>
          </a:blip>
          <a:stretch>
            <a:fillRect/>
          </a:stretch>
        </p:blipFill>
        <p:spPr>
          <a:xfrm>
            <a:off x="6325300" y="1199300"/>
            <a:ext cx="2623950" cy="34099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p:nvPr/>
        </p:nvSpPr>
        <p:spPr>
          <a:xfrm>
            <a:off x="94500" y="47250"/>
            <a:ext cx="9049500" cy="87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Practice Tests</a:t>
            </a:r>
            <a:endParaRPr sz="3000" b="0" i="0" u="none" strike="noStrike" cap="none">
              <a:solidFill>
                <a:srgbClr val="000000"/>
              </a:solidFill>
              <a:latin typeface="Calibri"/>
              <a:ea typeface="Calibri"/>
              <a:cs typeface="Calibri"/>
              <a:sym typeface="Calibri"/>
            </a:endParaRPr>
          </a:p>
        </p:txBody>
      </p:sp>
      <p:sp>
        <p:nvSpPr>
          <p:cNvPr id="724" name="Shape 724"/>
          <p:cNvSpPr txBox="1"/>
          <p:nvPr/>
        </p:nvSpPr>
        <p:spPr>
          <a:xfrm>
            <a:off x="5292650" y="1080225"/>
            <a:ext cx="3779700" cy="3662400"/>
          </a:xfrm>
          <a:prstGeom prst="rect">
            <a:avLst/>
          </a:prstGeom>
          <a:solidFill>
            <a:srgbClr val="A3D6DD"/>
          </a:solidFill>
          <a:ln w="19050" cap="flat" cmpd="sng">
            <a:solidFill>
              <a:srgbClr val="A3D6D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Calibri"/>
                <a:ea typeface="Calibri"/>
                <a:cs typeface="Calibri"/>
                <a:sym typeface="Calibri"/>
                <a:hlinkClick r:id="rId3"/>
              </a:rPr>
              <a:t>Practice Test</a:t>
            </a:r>
            <a:r>
              <a:rPr lang="en" sz="1800" b="0" i="0" u="none" strike="noStrike" cap="none">
                <a:solidFill>
                  <a:schemeClr val="dk1"/>
                </a:solidFill>
                <a:latin typeface="Calibri"/>
                <a:ea typeface="Calibri"/>
                <a:cs typeface="Calibri"/>
                <a:sym typeface="Calibri"/>
              </a:rPr>
              <a:t> library</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Practice Test Quick Start Guide and guidance documents*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Webinars - presentations and recordings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Paper-based practice tests (grades 3 and 4)*</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Practice test answer keys - paper-based and computer-based*</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Accommodated practice test materials*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*Also found in </a:t>
            </a:r>
            <a:r>
              <a:rPr lang="en" sz="1800" b="0" i="0" u="sng" strike="noStrike" cap="none">
                <a:solidFill>
                  <a:schemeClr val="hlink"/>
                </a:solidFill>
                <a:latin typeface="Calibri"/>
                <a:ea typeface="Calibri"/>
                <a:cs typeface="Calibri"/>
                <a:sym typeface="Calibri"/>
                <a:hlinkClick r:id="rId4"/>
              </a:rPr>
              <a:t>eDIRECT</a:t>
            </a:r>
            <a:endParaRPr sz="1800" b="0" i="0" u="none" strike="noStrike" cap="none">
              <a:solidFill>
                <a:schemeClr val="dk1"/>
              </a:solidFill>
              <a:latin typeface="Calibri"/>
              <a:ea typeface="Calibri"/>
              <a:cs typeface="Calibri"/>
              <a:sym typeface="Calibri"/>
            </a:endParaRPr>
          </a:p>
        </p:txBody>
      </p:sp>
      <p:graphicFrame>
        <p:nvGraphicFramePr>
          <p:cNvPr id="725" name="Shape 725"/>
          <p:cNvGraphicFramePr/>
          <p:nvPr/>
        </p:nvGraphicFramePr>
        <p:xfrm>
          <a:off x="94500" y="1233538"/>
          <a:ext cx="5047550" cy="3359585"/>
        </p:xfrm>
        <a:graphic>
          <a:graphicData uri="http://schemas.openxmlformats.org/drawingml/2006/table">
            <a:tbl>
              <a:tblPr>
                <a:noFill/>
                <a:tableStyleId>{396B0DC9-36F5-4451-94EA-08334787C10F}</a:tableStyleId>
              </a:tblPr>
              <a:tblGrid>
                <a:gridCol w="2830950"/>
                <a:gridCol w="2216600"/>
              </a:tblGrid>
              <a:tr h="2382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Practice Test Do’s</a:t>
                      </a:r>
                      <a:endParaRPr sz="1400" b="1" u="none" strike="noStrike" cap="none">
                        <a:latin typeface="Calibri"/>
                        <a:ea typeface="Calibri"/>
                        <a:cs typeface="Calibri"/>
                        <a:sym typeface="Calibri"/>
                      </a:endParaRPr>
                    </a:p>
                  </a:txBody>
                  <a:tcPr marL="91425" marR="91425" marT="91425" marB="91425" anchor="ctr">
                    <a:solidFill>
                      <a:srgbClr val="A3D6D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Practice Test Don’ts</a:t>
                      </a:r>
                      <a:endParaRPr sz="1400" b="1" u="none" strike="noStrike" cap="none">
                        <a:latin typeface="Calibri"/>
                        <a:ea typeface="Calibri"/>
                        <a:cs typeface="Calibri"/>
                        <a:sym typeface="Calibri"/>
                      </a:endParaRPr>
                    </a:p>
                  </a:txBody>
                  <a:tcPr marL="91425" marR="91425" marT="91425" marB="91425" anchor="ctr">
                    <a:solidFill>
                      <a:srgbClr val="A3D6DD"/>
                    </a:solidFill>
                  </a:tcPr>
                </a:tc>
              </a:tr>
              <a:tr h="592675">
                <a:tc rowSpan="5">
                  <a:txBody>
                    <a:bodyPr/>
                    <a:lstStyle/>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Compare task approach with instructional approach</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Compare sources to those used instructionally</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Understand tasks associated with assessable content</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Guide selection of open-source materials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Understand expectations for written responses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Facilitate testing discussions with colleagues and students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Practice timing/pacing</a:t>
                      </a:r>
                      <a:endParaRPr sz="1400" u="none" strike="noStrike" cap="none">
                        <a:latin typeface="Calibri"/>
                        <a:ea typeface="Calibri"/>
                        <a:cs typeface="Calibri"/>
                        <a:sym typeface="Calibri"/>
                      </a:endParaRPr>
                    </a:p>
                  </a:txBody>
                  <a:tcPr marL="91425" marR="91425" marT="91425" marB="91425"/>
                </a:tc>
                <a:tc rowSpan="5">
                  <a:txBody>
                    <a:bodyPr/>
                    <a:lstStyle/>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Gather cumulative data about overall student performance and preparedness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Prioritize content based on the standards and GLEs represented on the practice tests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Limit instructional strategies to those represented in the practice tests</a:t>
                      </a:r>
                      <a:endParaRPr sz="1400" u="none" strike="noStrike" cap="none">
                        <a:latin typeface="Calibri"/>
                        <a:ea typeface="Calibri"/>
                        <a:cs typeface="Calibri"/>
                        <a:sym typeface="Calibri"/>
                      </a:endParaRPr>
                    </a:p>
                  </a:txBody>
                  <a:tcPr marL="91425" marR="91425" marT="91425" marB="91425"/>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p:nvPr/>
        </p:nvSpPr>
        <p:spPr>
          <a:xfrm>
            <a:off x="94500" y="-1"/>
            <a:ext cx="9049500" cy="10160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dirty="0">
                <a:solidFill>
                  <a:srgbClr val="000000"/>
                </a:solidFill>
                <a:latin typeface="Calibri"/>
                <a:ea typeface="Calibri"/>
                <a:cs typeface="Calibri"/>
                <a:sym typeface="Calibri"/>
              </a:rPr>
              <a:t>LEAP 2025 Assessment Resources</a:t>
            </a:r>
            <a:endParaRPr sz="3000" b="0" i="0" u="none" strike="noStrike" cap="none" dirty="0">
              <a:solidFill>
                <a:srgbClr val="000000"/>
              </a:solidFill>
              <a:latin typeface="Calibri"/>
              <a:ea typeface="Calibri"/>
              <a:cs typeface="Calibri"/>
              <a:sym typeface="Calibri"/>
            </a:endParaRPr>
          </a:p>
        </p:txBody>
      </p:sp>
      <p:sp>
        <p:nvSpPr>
          <p:cNvPr id="731" name="Shape 731"/>
          <p:cNvSpPr txBox="1"/>
          <p:nvPr/>
        </p:nvSpPr>
        <p:spPr>
          <a:xfrm>
            <a:off x="259900" y="1016025"/>
            <a:ext cx="41232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Calibri"/>
                <a:ea typeface="Calibri"/>
                <a:cs typeface="Calibri"/>
                <a:sym typeface="Calibri"/>
                <a:hlinkClick r:id="rId3"/>
              </a:rPr>
              <a:t>Assessment Guidance</a:t>
            </a:r>
            <a:r>
              <a:rPr lang="en" sz="1800" b="0" i="0" u="none" strike="noStrike" cap="none">
                <a:solidFill>
                  <a:srgbClr val="000000"/>
                </a:solidFill>
                <a:latin typeface="Calibri"/>
                <a:ea typeface="Calibri"/>
                <a:cs typeface="Calibri"/>
                <a:sym typeface="Calibri"/>
              </a:rPr>
              <a:t> library</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LEAP 2025 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Science Field Test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Reference sheets, rubrics, and checklists*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Webinars - presentations and recordings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Sample social studies item sets and task sets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Equation builder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Link to Desmos online graphing calculator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32" name="Shape 732"/>
          <p:cNvSpPr txBox="1"/>
          <p:nvPr/>
        </p:nvSpPr>
        <p:spPr>
          <a:xfrm>
            <a:off x="4749200" y="1016025"/>
            <a:ext cx="41823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sng" strike="noStrike" cap="none" dirty="0">
                <a:solidFill>
                  <a:schemeClr val="hlink"/>
                </a:solidFill>
                <a:latin typeface="Calibri"/>
                <a:ea typeface="Calibri"/>
                <a:cs typeface="Calibri"/>
                <a:sym typeface="Calibri"/>
                <a:hlinkClick r:id="rId3"/>
              </a:rPr>
              <a:t>Assessment</a:t>
            </a:r>
            <a:r>
              <a:rPr lang="en" sz="1800" b="0" i="0" u="none" strike="noStrike" cap="none" dirty="0">
                <a:solidFill>
                  <a:schemeClr val="dk1"/>
                </a:solidFill>
                <a:latin typeface="Calibri"/>
                <a:ea typeface="Calibri"/>
                <a:cs typeface="Calibri"/>
                <a:sym typeface="Calibri"/>
              </a:rPr>
              <a:t> library</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4"/>
              </a:rPr>
              <a:t>LEAP 2025 Technology Enhanced Item Types</a:t>
            </a:r>
            <a:r>
              <a:rPr lang="en"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5"/>
              </a:rPr>
              <a:t>LEAP Accessibility and Accommodations </a:t>
            </a:r>
            <a:r>
              <a:rPr lang="en" sz="1800" b="0" i="0" u="sng" strike="noStrike" cap="none" dirty="0" smtClean="0">
                <a:solidFill>
                  <a:schemeClr val="hlink"/>
                </a:solidFill>
                <a:latin typeface="Calibri"/>
                <a:ea typeface="Calibri"/>
                <a:cs typeface="Calibri"/>
                <a:sym typeface="Calibri"/>
                <a:hlinkClick r:id="rId5"/>
              </a:rPr>
              <a:t>Manual</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INSIGHT™</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Computer-based practice tests</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Online Training Tools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*Also found in </a:t>
            </a:r>
            <a:r>
              <a:rPr lang="en" sz="1800" b="0" i="0" u="sng" strike="noStrike" cap="none" dirty="0">
                <a:solidFill>
                  <a:schemeClr val="hlink"/>
                </a:solidFill>
                <a:latin typeface="Calibri"/>
                <a:ea typeface="Calibri"/>
                <a:cs typeface="Calibri"/>
                <a:sym typeface="Calibri"/>
                <a:hlinkClick r:id="rId6"/>
              </a:rPr>
              <a:t>eDIRECT</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589950" y="43700"/>
            <a:ext cx="79641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000000"/>
                </a:solidFill>
                <a:latin typeface="Calibri"/>
                <a:ea typeface="Calibri"/>
                <a:cs typeface="Calibri"/>
                <a:sym typeface="Calibri"/>
              </a:rPr>
              <a:t>LEAP 2025 Resource Availability Timeline</a:t>
            </a:r>
            <a:endParaRPr sz="4400" b="0" i="0" u="none" strike="noStrike" cap="none">
              <a:solidFill>
                <a:srgbClr val="333333"/>
              </a:solidFill>
              <a:latin typeface="Calibri"/>
              <a:ea typeface="Calibri"/>
              <a:cs typeface="Calibri"/>
              <a:sym typeface="Calibri"/>
            </a:endParaRPr>
          </a:p>
        </p:txBody>
      </p:sp>
      <p:graphicFrame>
        <p:nvGraphicFramePr>
          <p:cNvPr id="739" name="Shape 739"/>
          <p:cNvGraphicFramePr/>
          <p:nvPr/>
        </p:nvGraphicFramePr>
        <p:xfrm>
          <a:off x="164650" y="1172800"/>
          <a:ext cx="8761000" cy="3440175"/>
        </p:xfrm>
        <a:graphic>
          <a:graphicData uri="http://schemas.openxmlformats.org/drawingml/2006/table">
            <a:tbl>
              <a:tblPr>
                <a:noFill/>
                <a:tableStyleId>{7505A9A8-5C9A-44A1-8461-C862B073954C}</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8674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r>
                        <a:rPr lang="en" sz="1100" u="none" strike="noStrike" cap="none">
                          <a:solidFill>
                            <a:srgbClr val="3D9BBA"/>
                          </a:solidFill>
                          <a:latin typeface="Calibri"/>
                          <a:ea typeface="Calibri"/>
                          <a:cs typeface="Calibri"/>
                          <a:sym typeface="Calibri"/>
                        </a:rPr>
                        <a:t>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867450">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High School Assessment Webinars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Assessment Guidance </a:t>
                      </a:r>
                      <a:r>
                        <a:rPr lang="en" sz="1100" u="sng" strike="noStrike" cap="none">
                          <a:solidFill>
                            <a:schemeClr val="hlink"/>
                          </a:solidFill>
                          <a:latin typeface="Calibri"/>
                          <a:ea typeface="Calibri"/>
                          <a:cs typeface="Calibri"/>
                          <a:sym typeface="Calibri"/>
                          <a:hlinkClick r:id="rId3"/>
                        </a:rPr>
                        <a:t>library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Explain the changes to high school assessments for 2017-2018 and how these changes inform instruction.</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917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hlink"/>
                        </a:buClr>
                        <a:buSzPts val="1100"/>
                        <a:buFont typeface="Calibri"/>
                        <a:buNone/>
                      </a:pPr>
                      <a:r>
                        <a:rPr lang="en" sz="1100" u="none" strike="noStrike" cap="none">
                          <a:latin typeface="Calibri"/>
                          <a:ea typeface="Calibri"/>
                          <a:cs typeface="Calibri"/>
                          <a:sym typeface="Calibri"/>
                        </a:rPr>
                        <a:t>Currently available in INSIGHT and eDirect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Grade- or course-level, paper-based (grades 3 and 4 ELA, math, social studies) and computer-based (grades 3-8 ELA, math, social studies; English I, English II, Algebra I, Geometry, US History) help prepare students for the spring assessments; accessed through INSIGHT.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740" name="Shape 74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78</a:t>
            </a:fld>
            <a:endParaRPr sz="800" b="0" i="0" u="none" strike="noStrike" cap="none">
              <a:solidFill>
                <a:srgbClr val="7F7F7F"/>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aphicFrame>
        <p:nvGraphicFramePr>
          <p:cNvPr id="746" name="Shape 746"/>
          <p:cNvGraphicFramePr/>
          <p:nvPr/>
        </p:nvGraphicFramePr>
        <p:xfrm>
          <a:off x="164650" y="1172800"/>
          <a:ext cx="8814700" cy="3399460"/>
        </p:xfrm>
        <a:graphic>
          <a:graphicData uri="http://schemas.openxmlformats.org/drawingml/2006/table">
            <a:tbl>
              <a:tblPr>
                <a:noFill/>
                <a:tableStyleId>{7505A9A8-5C9A-44A1-8461-C862B073954C}</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Practice Test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with information regarding best practices when using the practice tests. Updated to include information about the new high school practice tests.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Webinars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teachers/district personnel direct links to resources for setup, administration, scoring, reporting, and guidance on how to use practice test results.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chemeClr val="hlink"/>
                        </a:buClr>
                        <a:buSzPts val="1100"/>
                        <a:buFont typeface="Calibri"/>
                        <a:buNone/>
                      </a:pPr>
                      <a:r>
                        <a:rPr lang="en" sz="1100" b="1" u="sng" strike="noStrike" cap="none">
                          <a:solidFill>
                            <a:schemeClr val="hlink"/>
                          </a:solidFill>
                          <a:latin typeface="Calibri"/>
                          <a:ea typeface="Calibri"/>
                          <a:cs typeface="Calibri"/>
                          <a:sym typeface="Calibri"/>
                          <a:hlinkClick r:id="rId4"/>
                        </a:rPr>
                        <a:t>LEAP 2025 Social Studies Assessment Framework</a:t>
                      </a:r>
                      <a:endParaRPr sz="1400" u="none" strike="noStrike" cap="none">
                        <a:solidFill>
                          <a:srgbClr val="3D9BBA"/>
                        </a:solidFill>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Demonstrates how the LEAP 2025 social studies assessments connect to classroom instruction. Includes annotated sets from the practice tests showing how content and claims are assessed.</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Social Studies grades 3-8 Practice Test </a:t>
                      </a:r>
                      <a:endParaRPr sz="1400" u="none" strike="noStrike" cap="none"/>
                    </a:p>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Answer Keys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Updated to include annotated student responses. </a:t>
                      </a:r>
                      <a:r>
                        <a:rPr lang="en" sz="1100" u="none" strike="noStrike" cap="none">
                          <a:latin typeface="Calibri"/>
                          <a:ea typeface="Calibri"/>
                          <a:cs typeface="Calibri"/>
                          <a:sym typeface="Calibri"/>
                        </a:rPr>
                        <a:t>Demonstrates how to score student responses to social studies constructed-response and extended-response tasks.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bl>
          </a:graphicData>
        </a:graphic>
      </p:graphicFrame>
      <p:sp>
        <p:nvSpPr>
          <p:cNvPr id="747" name="Shape 74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79</a:t>
            </a:fld>
            <a:endParaRPr sz="800" b="0" i="0" u="none" strike="noStrike" cap="none">
              <a:solidFill>
                <a:srgbClr val="7F7F7F"/>
              </a:solidFill>
              <a:latin typeface="Arial"/>
              <a:ea typeface="Arial"/>
              <a:cs typeface="Arial"/>
              <a:sym typeface="Arial"/>
            </a:endParaRPr>
          </a:p>
        </p:txBody>
      </p:sp>
      <p:sp>
        <p:nvSpPr>
          <p:cNvPr id="748" name="Shape 748"/>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74" name="Shape 27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Assessment Administration and Reporting</a:t>
            </a:r>
            <a:endParaRPr sz="1800" b="1" i="0" u="none" strike="noStrike" cap="none">
              <a:solidFill>
                <a:schemeClr val="dk1"/>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20</a:t>
            </a:r>
            <a:r>
              <a:rPr lang="en" sz="1800" b="0" i="0" u="none" strike="noStrike" cap="none">
                <a:solidFill>
                  <a:srgbClr val="000000"/>
                </a:solidFill>
                <a:latin typeface="Calibri"/>
                <a:ea typeface="Calibri"/>
                <a:cs typeface="Calibri"/>
                <a:sym typeface="Calibri"/>
              </a:rPr>
              <a:t>: ACT Initial Paper Testing</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20-29</a:t>
            </a:r>
            <a:r>
              <a:rPr lang="en" sz="1800" b="0" i="0" u="none" strike="noStrike" cap="none">
                <a:solidFill>
                  <a:srgbClr val="000000"/>
                </a:solidFill>
                <a:latin typeface="Calibri"/>
                <a:ea typeface="Calibri"/>
                <a:cs typeface="Calibri"/>
                <a:sym typeface="Calibri"/>
              </a:rPr>
              <a:t> (Tuesdays-Thursdays only): ACT Online Testing Window</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21-Apr 4</a:t>
            </a:r>
            <a:r>
              <a:rPr lang="en" sz="1800" b="0" i="0" u="none" strike="noStrike" cap="none">
                <a:solidFill>
                  <a:srgbClr val="000000"/>
                </a:solidFill>
                <a:latin typeface="Calibri"/>
                <a:ea typeface="Calibri"/>
                <a:cs typeface="Calibri"/>
                <a:sym typeface="Calibri"/>
              </a:rPr>
              <a:t>:WorkKeys Accommodated Spring Testing Window</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 20–April 3</a:t>
            </a:r>
            <a:r>
              <a:rPr lang="en" sz="1800" b="0" i="0" u="none" strike="noStrike" cap="none">
                <a:solidFill>
                  <a:srgbClr val="000000"/>
                </a:solidFill>
                <a:latin typeface="Calibri"/>
                <a:ea typeface="Calibri"/>
                <a:cs typeface="Calibri"/>
                <a:sym typeface="Calibri"/>
              </a:rPr>
              <a:t>: Administer ACT accommodations test (for ACT- approved and non-college </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reportable)</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 5–Mar 16</a:t>
            </a:r>
            <a:r>
              <a:rPr lang="en" sz="1800" b="0" i="0" u="none" strike="noStrike" cap="none">
                <a:solidFill>
                  <a:srgbClr val="000000"/>
                </a:solidFill>
                <a:latin typeface="Calibri"/>
                <a:ea typeface="Calibri"/>
                <a:cs typeface="Calibri"/>
                <a:sym typeface="Calibri"/>
              </a:rPr>
              <a:t>: ELPT and LEAP Connect test administration</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Jan 29–Mar 9</a:t>
            </a:r>
            <a:r>
              <a:rPr lang="en" sz="1800" b="0" i="0" u="none" strike="noStrike" cap="none">
                <a:solidFill>
                  <a:srgbClr val="000000"/>
                </a:solidFill>
                <a:latin typeface="Calibri"/>
                <a:ea typeface="Calibri"/>
                <a:cs typeface="Calibri"/>
                <a:sym typeface="Calibri"/>
              </a:rPr>
              <a:t>: NAEP testing in selected schools</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Oct. 3-Apr 13</a:t>
            </a:r>
            <a:r>
              <a:rPr lang="en" sz="1800" b="0" i="0" u="none" strike="noStrike" cap="none">
                <a:solidFill>
                  <a:schemeClr val="dk1"/>
                </a:solidFill>
                <a:latin typeface="Calibri"/>
                <a:ea typeface="Calibri"/>
                <a:cs typeface="Calibri"/>
                <a:sym typeface="Calibri"/>
              </a:rPr>
              <a:t>: WorkKeys Online Testing Window</a:t>
            </a:r>
            <a:endParaRPr sz="1800" b="0" i="0" u="none" strike="noStrike" cap="none">
              <a:solidFill>
                <a:schemeClr val="dk1"/>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aphicFrame>
        <p:nvGraphicFramePr>
          <p:cNvPr id="754" name="Shape 754"/>
          <p:cNvGraphicFramePr/>
          <p:nvPr/>
        </p:nvGraphicFramePr>
        <p:xfrm>
          <a:off x="164650" y="1172800"/>
          <a:ext cx="8814700" cy="3233500"/>
        </p:xfrm>
        <a:graphic>
          <a:graphicData uri="http://schemas.openxmlformats.org/drawingml/2006/table">
            <a:tbl>
              <a:tblPr>
                <a:noFill/>
                <a:tableStyleId>{7505A9A8-5C9A-44A1-8461-C862B073954C}</a:tableStyleId>
              </a:tblPr>
              <a:tblGrid>
                <a:gridCol w="1414500"/>
                <a:gridCol w="2010575"/>
                <a:gridCol w="5389625"/>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6417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Guides to the Online Equation Builders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Provide information to teachers and students about how to enter equations and symbols in the online platform.</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Social Studies Extended-Response Checklists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Provide students with support when responding to the extended-response tasks.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ELA Rubrics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Define how the prose constructed-response portion of the Literary Analysis, Narrative Writing, and Research Simulation Tasks is scored.</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Online Tools Training (OTT)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Available in INSIGHT or </a:t>
                      </a:r>
                      <a:r>
                        <a:rPr lang="en" sz="1100" u="sng" strike="noStrike" cap="none">
                          <a:solidFill>
                            <a:schemeClr val="hlink"/>
                          </a:solidFill>
                          <a:latin typeface="Calibri"/>
                          <a:ea typeface="Calibri"/>
                          <a:cs typeface="Calibri"/>
                          <a:sym typeface="Calibri"/>
                          <a:hlinkClick r:id="rId4"/>
                        </a:rPr>
                        <a:t>here </a:t>
                      </a:r>
                      <a:r>
                        <a:rPr lang="en" sz="1100" u="none" strike="noStrike" cap="none">
                          <a:solidFill>
                            <a:schemeClr val="dk1"/>
                          </a:solidFill>
                          <a:latin typeface="Calibri"/>
                          <a:ea typeface="Calibri"/>
                          <a:cs typeface="Calibri"/>
                          <a:sym typeface="Calibri"/>
                        </a:rPr>
                        <a:t>using the Chrome browser</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and students examples of interactive, technology-enhanced items so they can become familiar with the computer-based testing format. </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755" name="Shape 75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80</a:t>
            </a:fld>
            <a:endParaRPr sz="800" b="0" i="0" u="none" strike="noStrike" cap="none">
              <a:solidFill>
                <a:srgbClr val="7F7F7F"/>
              </a:solidFill>
              <a:latin typeface="Arial"/>
              <a:ea typeface="Arial"/>
              <a:cs typeface="Arial"/>
              <a:sym typeface="Arial"/>
            </a:endParaRPr>
          </a:p>
        </p:txBody>
      </p:sp>
      <p:sp>
        <p:nvSpPr>
          <p:cNvPr id="756" name="Shape 756"/>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Science Online Tools Training and Tutorials</a:t>
            </a:r>
            <a:endParaRPr sz="2800" b="0" i="0" u="none" strike="noStrike" cap="none">
              <a:solidFill>
                <a:srgbClr val="333333"/>
              </a:solidFill>
              <a:latin typeface="Calibri"/>
              <a:ea typeface="Calibri"/>
              <a:cs typeface="Calibri"/>
              <a:sym typeface="Calibri"/>
            </a:endParaRPr>
          </a:p>
        </p:txBody>
      </p:sp>
      <p:sp>
        <p:nvSpPr>
          <p:cNvPr id="762" name="Shape 76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Science Online Tools Training (OTT) for grades 3-8 and Biology is currently available.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and teachers should practice the OTT prior to taking the Science field test.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OTT can be access by clicking on the INSIGHT icon or using the </a:t>
            </a:r>
            <a:r>
              <a:rPr lang="en" sz="1800" b="0" i="0" u="sng" strike="noStrike" cap="none">
                <a:solidFill>
                  <a:schemeClr val="hlink"/>
                </a:solidFill>
                <a:latin typeface="Calibri"/>
                <a:ea typeface="Calibri"/>
                <a:cs typeface="Calibri"/>
                <a:sym typeface="Calibri"/>
                <a:hlinkClick r:id="rId3"/>
              </a:rPr>
              <a:t>web link</a:t>
            </a:r>
            <a:r>
              <a:rPr lang="en" sz="1800" b="0" i="0" u="none" strike="noStrike" cap="none">
                <a:solidFill>
                  <a:schemeClr val="dk1"/>
                </a:solidFill>
                <a:latin typeface="Calibri"/>
                <a:ea typeface="Calibri"/>
                <a:cs typeface="Calibri"/>
                <a:sym typeface="Calibri"/>
              </a:rPr>
              <a:t> in a Google Chrome Browser.</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Tutorials are a video overview of the tools available in the system and they are available in eDIRECT.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Shape 767"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768" name="Shape 76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p:nvPr/>
        </p:nvSpPr>
        <p:spPr>
          <a:xfrm>
            <a:off x="653150" y="156475"/>
            <a:ext cx="7429500" cy="728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333333"/>
                </a:solidFill>
                <a:latin typeface="Calibri"/>
                <a:ea typeface="Calibri"/>
                <a:cs typeface="Calibri"/>
                <a:sym typeface="Calibri"/>
              </a:rPr>
              <a:t>ACT and WorkKeys Support</a:t>
            </a:r>
            <a:endParaRPr sz="3600"/>
          </a:p>
        </p:txBody>
      </p:sp>
      <p:sp>
        <p:nvSpPr>
          <p:cNvPr id="774" name="Shape 774"/>
          <p:cNvSpPr txBox="1"/>
          <p:nvPr/>
        </p:nvSpPr>
        <p:spPr>
          <a:xfrm>
            <a:off x="176900" y="923325"/>
            <a:ext cx="8783400" cy="3909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solidFill>
                  <a:schemeClr val="dk1"/>
                </a:solidFill>
                <a:latin typeface="Calibri"/>
                <a:ea typeface="Calibri"/>
                <a:cs typeface="Calibri"/>
                <a:sym typeface="Calibri"/>
              </a:rPr>
              <a:t>The following resources for ACT and WorkKeys can be found on the</a:t>
            </a:r>
            <a:r>
              <a:rPr lang="en">
                <a:solidFill>
                  <a:schemeClr val="dk1"/>
                </a:solidFill>
                <a:uFill>
                  <a:noFill/>
                </a:uFill>
                <a:latin typeface="Calibri"/>
                <a:ea typeface="Calibri"/>
                <a:cs typeface="Calibri"/>
                <a:sym typeface="Calibri"/>
                <a:hlinkClick r:id="rId3"/>
              </a:rPr>
              <a:t> </a:t>
            </a:r>
            <a:r>
              <a:rPr lang="en" u="sng">
                <a:solidFill>
                  <a:schemeClr val="hlink"/>
                </a:solidFill>
                <a:latin typeface="Calibri"/>
                <a:ea typeface="Calibri"/>
                <a:cs typeface="Calibri"/>
                <a:sym typeface="Calibri"/>
                <a:hlinkClick r:id="rId3"/>
              </a:rPr>
              <a:t>ACT State Testing Website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4"/>
              </a:rPr>
              <a:t>ACT Schedule of Events</a:t>
            </a:r>
            <a:r>
              <a:rPr lang="en"/>
              <a:t> </a:t>
            </a:r>
            <a:r>
              <a:rPr lang="en" i="1">
                <a:latin typeface="Calibri"/>
                <a:ea typeface="Calibri"/>
                <a:cs typeface="Calibri"/>
                <a:sym typeface="Calibri"/>
              </a:rPr>
              <a:t>(PDF)</a:t>
            </a:r>
            <a:endParaRPr i="1">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5"/>
              </a:rPr>
              <a:t>What’s New with ACT State Testing</a:t>
            </a:r>
            <a:r>
              <a:rPr lang="en">
                <a:latin typeface="Calibri"/>
                <a:ea typeface="Calibri"/>
                <a:cs typeface="Calibri"/>
                <a:sym typeface="Calibri"/>
              </a:rPr>
              <a:t> </a:t>
            </a:r>
            <a:r>
              <a:rPr lang="en" i="1">
                <a:latin typeface="Calibri"/>
                <a:ea typeface="Calibri"/>
                <a:cs typeface="Calibri"/>
                <a:sym typeface="Calibri"/>
              </a:rPr>
              <a:t>(PDF)</a:t>
            </a:r>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6"/>
              </a:rPr>
              <a:t>Using PearsonAccess</a:t>
            </a:r>
            <a:r>
              <a:rPr lang="en" u="sng" baseline="30000">
                <a:solidFill>
                  <a:schemeClr val="hlink"/>
                </a:solidFill>
                <a:latin typeface="Calibri"/>
                <a:ea typeface="Calibri"/>
                <a:cs typeface="Calibri"/>
                <a:sym typeface="Calibri"/>
                <a:hlinkClick r:id="rId6"/>
              </a:rPr>
              <a:t>next™</a:t>
            </a:r>
            <a:r>
              <a:rPr lang="en" u="sng">
                <a:solidFill>
                  <a:schemeClr val="hlink"/>
                </a:solidFill>
                <a:latin typeface="Calibri"/>
                <a:ea typeface="Calibri"/>
                <a:cs typeface="Calibri"/>
                <a:sym typeface="Calibri"/>
                <a:hlinkClick r:id="rId6"/>
              </a:rPr>
              <a:t> for the ACT</a:t>
            </a:r>
            <a:r>
              <a:rPr lang="en" u="sng" baseline="30000">
                <a:solidFill>
                  <a:schemeClr val="hlink"/>
                </a:solidFill>
                <a:latin typeface="Calibri"/>
                <a:ea typeface="Calibri"/>
                <a:cs typeface="Calibri"/>
                <a:sym typeface="Calibri"/>
                <a:hlinkClick r:id="rId6"/>
              </a:rPr>
              <a:t>®</a:t>
            </a:r>
            <a:r>
              <a:rPr lang="en" u="sng">
                <a:solidFill>
                  <a:schemeClr val="hlink"/>
                </a:solidFill>
                <a:latin typeface="Calibri"/>
                <a:ea typeface="Calibri"/>
                <a:cs typeface="Calibri"/>
                <a:sym typeface="Calibri"/>
                <a:hlinkClick r:id="rId6"/>
              </a:rPr>
              <a:t> Test</a:t>
            </a:r>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7"/>
              </a:rPr>
              <a:t>Student Data Upload (SDU) Template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(Excel)</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8"/>
              </a:rPr>
              <a:t>Student Data Upload (SDU) File Layout and Loading Instructions</a:t>
            </a:r>
            <a:r>
              <a:rPr lang="en" i="1" u="sng">
                <a:solidFill>
                  <a:schemeClr val="hlink"/>
                </a:solidFill>
                <a:latin typeface="Calibri"/>
                <a:ea typeface="Calibri"/>
                <a:cs typeface="Calibri"/>
                <a:sym typeface="Calibri"/>
                <a:hlinkClick r:id="rId8"/>
              </a:rPr>
              <a:t> </a:t>
            </a:r>
            <a:r>
              <a:rPr lang="en" i="1">
                <a:uFill>
                  <a:noFill/>
                </a:uFill>
                <a:latin typeface="Calibri"/>
                <a:ea typeface="Calibri"/>
                <a:cs typeface="Calibri"/>
                <a:sym typeface="Calibri"/>
                <a:hlinkClick r:id="rId8"/>
              </a:rPr>
              <a:t>(PDF)</a:t>
            </a:r>
            <a:endParaRPr i="1">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9"/>
              </a:rPr>
              <a:t>Student Data Upload (SDU) Troubleshooting Guide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0"/>
              </a:rPr>
              <a:t>Ordering Additional Materials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1"/>
              </a:rPr>
              <a:t>Welcome to the Accommodations Q&amp;A Session for Spring 2018 Testing </a:t>
            </a:r>
            <a:r>
              <a:rPr lang="en" i="1" u="sng">
                <a:solidFill>
                  <a:schemeClr val="hlink"/>
                </a:solidFill>
                <a:latin typeface="Calibri"/>
                <a:ea typeface="Calibri"/>
                <a:cs typeface="Calibri"/>
                <a:sym typeface="Calibri"/>
                <a:hlinkClick r:id="rId11"/>
              </a:rPr>
              <a:t>(</a:t>
            </a:r>
            <a:r>
              <a:rPr lang="en" i="1">
                <a:solidFill>
                  <a:schemeClr val="dk1"/>
                </a:solidFill>
                <a:latin typeface="Calibri"/>
                <a:ea typeface="Calibri"/>
                <a:cs typeface="Calibri"/>
                <a:sym typeface="Calibri"/>
              </a:rPr>
              <a:t>Recorded Webinar)</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1"/>
              </a:rPr>
              <a:t>Welcome to the Louisiana Test Administration Q&amp;A Session for the ACT Test</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(PowerPoint)</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12"/>
              </a:rPr>
              <a:t>Instructions for Retesting with Accommodations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13"/>
              </a:rPr>
              <a:t>Test Accessibility and Accommodations (TAA) User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0" lvl="0" indent="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None/>
            </a:pPr>
            <a:r>
              <a:rPr lang="en">
                <a:solidFill>
                  <a:schemeClr val="dk1"/>
                </a:solidFill>
                <a:latin typeface="Calibri"/>
                <a:ea typeface="Calibri"/>
                <a:cs typeface="Calibri"/>
                <a:sym typeface="Calibri"/>
              </a:rPr>
              <a:t>ACT helpdesk - 800-553-6244 ext. 2800 (standard time) ext. 1788 (accommodations) State Code 19</a:t>
            </a:r>
            <a:endParaRPr>
              <a:solidFill>
                <a:schemeClr val="dk1"/>
              </a:solidFill>
              <a:latin typeface="Calibri"/>
              <a:ea typeface="Calibri"/>
              <a:cs typeface="Calibri"/>
              <a:sym typeface="Calibri"/>
            </a:endParaRPr>
          </a:p>
          <a:p>
            <a:pPr marL="0" lvl="0" indent="0" rtl="0">
              <a:spcBef>
                <a:spcPts val="0"/>
              </a:spcBef>
              <a:spcAft>
                <a:spcPts val="0"/>
              </a:spcAft>
              <a:buNone/>
            </a:pPr>
            <a:r>
              <a:rPr lang="en">
                <a:solidFill>
                  <a:schemeClr val="dk1"/>
                </a:solidFill>
                <a:latin typeface="Calibri"/>
                <a:ea typeface="Calibri"/>
                <a:cs typeface="Calibri"/>
                <a:sym typeface="Calibri"/>
              </a:rPr>
              <a:t>WorkKeys helpdesk - 800-967-5539  State Code 19</a:t>
            </a:r>
            <a:endParaRPr>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0" y="0"/>
            <a:ext cx="8583300" cy="95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333333"/>
                </a:solidFill>
                <a:latin typeface="Calibri"/>
                <a:ea typeface="Calibri"/>
                <a:cs typeface="Calibri"/>
                <a:sym typeface="Calibri"/>
              </a:rPr>
              <a:t>ACT Online Support</a:t>
            </a:r>
            <a:endParaRPr sz="3600">
              <a:solidFill>
                <a:schemeClr val="dk1"/>
              </a:solidFill>
            </a:endParaRPr>
          </a:p>
        </p:txBody>
      </p:sp>
      <p:sp>
        <p:nvSpPr>
          <p:cNvPr id="780" name="Shape 780"/>
          <p:cNvSpPr txBox="1"/>
          <p:nvPr/>
        </p:nvSpPr>
        <p:spPr>
          <a:xfrm>
            <a:off x="167875" y="1528175"/>
            <a:ext cx="8708400" cy="264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1"/>
                </a:solidFill>
                <a:latin typeface="Calibri"/>
                <a:ea typeface="Calibri"/>
                <a:cs typeface="Calibri"/>
                <a:sym typeface="Calibri"/>
              </a:rPr>
              <a:t>The following resources for ACT Online can be found on the</a:t>
            </a:r>
            <a:r>
              <a:rPr lang="en" sz="1800">
                <a:solidFill>
                  <a:schemeClr val="dk1"/>
                </a:solidFill>
                <a:uFill>
                  <a:noFill/>
                </a:uFill>
                <a:latin typeface="Calibri"/>
                <a:ea typeface="Calibri"/>
                <a:cs typeface="Calibri"/>
                <a:sym typeface="Calibri"/>
                <a:hlinkClick r:id="rId3"/>
              </a:rPr>
              <a:t> </a:t>
            </a:r>
            <a:r>
              <a:rPr lang="en" sz="1800" u="sng">
                <a:solidFill>
                  <a:schemeClr val="hlink"/>
                </a:solidFill>
                <a:latin typeface="Calibri"/>
                <a:ea typeface="Calibri"/>
                <a:cs typeface="Calibri"/>
                <a:sym typeface="Calibri"/>
                <a:hlinkClick r:id="rId3"/>
              </a:rPr>
              <a:t>ACT State Testing Website</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4"/>
              </a:rPr>
              <a:t>Technical Requirements for the ACT Test Taken Online</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5"/>
              </a:rPr>
              <a:t>The ACT Online Testing Site Readiness Plan</a:t>
            </a:r>
            <a:r>
              <a:rPr lang="en" sz="1800">
                <a:solidFill>
                  <a:schemeClr val="dk1"/>
                </a:solidFill>
                <a:latin typeface="Calibri"/>
                <a:ea typeface="Calibri"/>
                <a:cs typeface="Calibri"/>
                <a:sym typeface="Calibri"/>
              </a:rPr>
              <a:t> </a:t>
            </a:r>
            <a:r>
              <a:rPr lang="en" sz="1800" i="1">
                <a:solidFill>
                  <a:schemeClr val="dk1"/>
                </a:solidFill>
                <a:latin typeface="Calibri"/>
                <a:ea typeface="Calibri"/>
                <a:cs typeface="Calibri"/>
                <a:sym typeface="Calibri"/>
              </a:rPr>
              <a:t>(Graphic) (PDF)</a:t>
            </a:r>
            <a:endParaRPr sz="1800" i="1">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6"/>
              </a:rPr>
              <a:t>The ACT Administration Manual - Online Testing</a:t>
            </a:r>
            <a:r>
              <a:rPr lang="en" sz="1800">
                <a:solidFill>
                  <a:schemeClr val="dk1"/>
                </a:solidFill>
                <a:latin typeface="Calibri"/>
                <a:ea typeface="Calibri"/>
                <a:cs typeface="Calibri"/>
                <a:sym typeface="Calibri"/>
              </a:rPr>
              <a:t> </a:t>
            </a:r>
            <a:r>
              <a:rPr lang="en" sz="1800" i="1">
                <a:solidFill>
                  <a:schemeClr val="dk1"/>
                </a:solidFill>
                <a:latin typeface="Calibri"/>
                <a:ea typeface="Calibri"/>
                <a:cs typeface="Calibri"/>
                <a:sym typeface="Calibri"/>
              </a:rPr>
              <a:t>(PDF)</a:t>
            </a:r>
            <a:endParaRPr sz="1800" i="1">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7"/>
              </a:rPr>
              <a:t>Preparing for the ACT Test Taken Online</a:t>
            </a:r>
            <a:r>
              <a:rPr lang="en" sz="1800">
                <a:solidFill>
                  <a:schemeClr val="dk1"/>
                </a:solidFill>
                <a:latin typeface="Calibri"/>
                <a:ea typeface="Calibri"/>
                <a:cs typeface="Calibri"/>
                <a:sym typeface="Calibri"/>
              </a:rPr>
              <a:t> (PDF)</a:t>
            </a:r>
            <a:endParaRPr sz="1800">
              <a:solidFill>
                <a:schemeClr val="dk1"/>
              </a:solidFill>
              <a:latin typeface="Calibri"/>
              <a:ea typeface="Calibri"/>
              <a:cs typeface="Calibri"/>
              <a:sym typeface="Calibri"/>
            </a:endParaRPr>
          </a:p>
          <a:p>
            <a:pPr marL="0" lvl="0" indent="0">
              <a:spcBef>
                <a:spcPts val="0"/>
              </a:spcBef>
              <a:spcAft>
                <a:spcPts val="0"/>
              </a:spcAft>
              <a:buNone/>
            </a:pPr>
            <a:endParaRPr sz="1800">
              <a:solidFill>
                <a:schemeClr val="dk1"/>
              </a:solidFill>
              <a:latin typeface="Calibri"/>
              <a:ea typeface="Calibri"/>
              <a:cs typeface="Calibri"/>
              <a:sym typeface="Calibri"/>
            </a:endParaRPr>
          </a:p>
          <a:p>
            <a:pPr marL="0" lvl="0" indent="0">
              <a:spcBef>
                <a:spcPts val="0"/>
              </a:spcBef>
              <a:spcAft>
                <a:spcPts val="0"/>
              </a:spcAft>
              <a:buNone/>
            </a:pPr>
            <a:endParaRPr sz="1800">
              <a:solidFill>
                <a:schemeClr val="dk1"/>
              </a:solidFill>
              <a:latin typeface="Calibri"/>
              <a:ea typeface="Calibri"/>
              <a:cs typeface="Calibri"/>
              <a:sym typeface="Calibri"/>
            </a:endParaRPr>
          </a:p>
          <a:p>
            <a:pPr marL="0" lvl="0" indent="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ACT helpdesk - 800-553-6244 ext. 2800 (standard time) ext. 1788 (accommodations) State Code 19</a:t>
            </a:r>
            <a:endParaRPr sz="1800">
              <a:solidFill>
                <a:schemeClr val="dk1"/>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p:nvPr/>
        </p:nvSpPr>
        <p:spPr>
          <a:xfrm>
            <a:off x="646350" y="-104775"/>
            <a:ext cx="7551900" cy="11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ACT and WorkKeys</a:t>
            </a:r>
            <a:endParaRPr sz="3200">
              <a:solidFill>
                <a:schemeClr val="dk1"/>
              </a:solidFill>
              <a:latin typeface="Calibri"/>
              <a:ea typeface="Calibri"/>
              <a:cs typeface="Calibri"/>
              <a:sym typeface="Calibri"/>
            </a:endParaRPr>
          </a:p>
          <a:p>
            <a:pPr marL="0" lvl="0" indent="0" algn="ctr">
              <a:spcBef>
                <a:spcPts val="0"/>
              </a:spcBef>
              <a:spcAft>
                <a:spcPts val="0"/>
              </a:spcAft>
              <a:buNone/>
            </a:pPr>
            <a:r>
              <a:rPr lang="en" sz="3200">
                <a:solidFill>
                  <a:schemeClr val="dk1"/>
                </a:solidFill>
                <a:latin typeface="Calibri"/>
                <a:ea typeface="Calibri"/>
                <a:cs typeface="Calibri"/>
                <a:sym typeface="Calibri"/>
              </a:rPr>
              <a:t>Important Dates and Resources</a:t>
            </a:r>
            <a:endParaRPr sz="1800">
              <a:latin typeface="Calibri"/>
              <a:ea typeface="Calibri"/>
              <a:cs typeface="Calibri"/>
              <a:sym typeface="Calibri"/>
            </a:endParaRPr>
          </a:p>
        </p:txBody>
      </p:sp>
      <p:graphicFrame>
        <p:nvGraphicFramePr>
          <p:cNvPr id="786" name="Shape 786"/>
          <p:cNvGraphicFramePr/>
          <p:nvPr>
            <p:extLst>
              <p:ext uri="{D42A27DB-BD31-4B8C-83A1-F6EECF244321}">
                <p14:modId xmlns:p14="http://schemas.microsoft.com/office/powerpoint/2010/main" val="1978093363"/>
              </p:ext>
            </p:extLst>
          </p:nvPr>
        </p:nvGraphicFramePr>
        <p:xfrm>
          <a:off x="379300" y="1120100"/>
          <a:ext cx="8086000" cy="3372845"/>
        </p:xfrm>
        <a:graphic>
          <a:graphicData uri="http://schemas.openxmlformats.org/drawingml/2006/table">
            <a:tbl>
              <a:tblPr>
                <a:noFill/>
                <a:tableStyleId>{6B4508D8-44B2-45F5-8ECC-01D9A61BFA47}</a:tableStyleId>
              </a:tblPr>
              <a:tblGrid>
                <a:gridCol w="1535050"/>
                <a:gridCol w="6550950"/>
              </a:tblGrid>
              <a:tr h="388075">
                <a:tc>
                  <a:txBody>
                    <a:bodyPr/>
                    <a:lstStyle/>
                    <a:p>
                      <a:pPr marL="0" lvl="0" indent="0" rtl="0">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388075">
                <a:tc>
                  <a:txBody>
                    <a:bodyPr/>
                    <a:lstStyle/>
                    <a:p>
                      <a:pPr marL="0" lvl="0" indent="0">
                        <a:spcBef>
                          <a:spcPts val="0"/>
                        </a:spcBef>
                        <a:spcAft>
                          <a:spcPts val="0"/>
                        </a:spcAft>
                        <a:buNone/>
                      </a:pPr>
                      <a:r>
                        <a:rPr lang="en" sz="1100" b="1" i="1">
                          <a:solidFill>
                            <a:schemeClr val="dk1"/>
                          </a:solidFill>
                          <a:latin typeface="Calibri"/>
                          <a:ea typeface="Calibri"/>
                          <a:cs typeface="Calibri"/>
                          <a:sym typeface="Calibri"/>
                        </a:rPr>
                        <a:t>Available Now</a:t>
                      </a:r>
                      <a:endParaRPr sz="11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100">
                          <a:solidFill>
                            <a:schemeClr val="dk1"/>
                          </a:solidFill>
                          <a:latin typeface="Calibri"/>
                          <a:ea typeface="Calibri"/>
                          <a:cs typeface="Calibri"/>
                          <a:sym typeface="Calibri"/>
                        </a:rPr>
                        <a:t>ACT and WorkKeys 2017-2018</a:t>
                      </a:r>
                      <a:r>
                        <a:rPr lang="en" sz="1100">
                          <a:solidFill>
                            <a:schemeClr val="dk1"/>
                          </a:solidFill>
                          <a:uFill>
                            <a:noFill/>
                          </a:uFill>
                          <a:latin typeface="Calibri"/>
                          <a:ea typeface="Calibri"/>
                          <a:cs typeface="Calibri"/>
                          <a:sym typeface="Calibri"/>
                          <a:hlinkClick r:id="rId3"/>
                        </a:rPr>
                        <a:t> </a:t>
                      </a:r>
                      <a:r>
                        <a:rPr lang="en" sz="1100" u="sng">
                          <a:solidFill>
                            <a:srgbClr val="0563C1"/>
                          </a:solidFill>
                          <a:latin typeface="Calibri"/>
                          <a:ea typeface="Calibri"/>
                          <a:cs typeface="Calibri"/>
                          <a:sym typeface="Calibri"/>
                          <a:hlinkClick r:id="rId3"/>
                        </a:rPr>
                        <a:t>Schedule of Events</a:t>
                      </a:r>
                      <a:r>
                        <a:rPr lang="en" sz="1100">
                          <a:solidFill>
                            <a:schemeClr val="dk1"/>
                          </a:solidFill>
                          <a:latin typeface="Calibri"/>
                          <a:ea typeface="Calibri"/>
                          <a:cs typeface="Calibri"/>
                          <a:sym typeface="Calibri"/>
                        </a:rPr>
                        <a:t> for all dates/deadlines</a:t>
                      </a:r>
                      <a:endParaRPr sz="1100">
                        <a:latin typeface="Calibri"/>
                        <a:ea typeface="Calibri"/>
                        <a:cs typeface="Calibri"/>
                        <a:sym typeface="Calibri"/>
                      </a:endParaRPr>
                    </a:p>
                  </a:txBody>
                  <a:tcPr marL="91425" marR="91425" marT="91425" marB="91425"/>
                </a:tc>
              </a:tr>
              <a:tr h="388075">
                <a:tc>
                  <a:txBody>
                    <a:bodyPr/>
                    <a:lstStyle/>
                    <a:p>
                      <a:pPr marL="0" lvl="0" indent="0">
                        <a:spcBef>
                          <a:spcPts val="0"/>
                        </a:spcBef>
                        <a:spcAft>
                          <a:spcPts val="0"/>
                        </a:spcAft>
                        <a:buNone/>
                      </a:pPr>
                      <a:r>
                        <a:rPr lang="en" sz="1100" b="1" i="1">
                          <a:solidFill>
                            <a:schemeClr val="dk1"/>
                          </a:solidFill>
                          <a:latin typeface="Calibri"/>
                          <a:ea typeface="Calibri"/>
                          <a:cs typeface="Calibri"/>
                          <a:sym typeface="Calibri"/>
                        </a:rPr>
                        <a:t>Available Now</a:t>
                      </a:r>
                      <a:endParaRPr sz="11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 sz="1100">
                          <a:solidFill>
                            <a:schemeClr val="dk1"/>
                          </a:solidFill>
                          <a:latin typeface="Calibri"/>
                          <a:ea typeface="Calibri"/>
                          <a:cs typeface="Calibri"/>
                          <a:sym typeface="Calibri"/>
                        </a:rPr>
                        <a:t>Administration manuals for the ACT and WorkKeys are available</a:t>
                      </a:r>
                      <a:r>
                        <a:rPr lang="en" sz="1100">
                          <a:solidFill>
                            <a:schemeClr val="dk1"/>
                          </a:solidFill>
                          <a:uFill>
                            <a:noFill/>
                          </a:uFill>
                          <a:latin typeface="Calibri"/>
                          <a:ea typeface="Calibri"/>
                          <a:cs typeface="Calibri"/>
                          <a:sym typeface="Calibri"/>
                          <a:hlinkClick r:id="rId4"/>
                        </a:rPr>
                        <a:t> </a:t>
                      </a:r>
                      <a:r>
                        <a:rPr lang="en" sz="1100" u="sng">
                          <a:solidFill>
                            <a:srgbClr val="0563C1"/>
                          </a:solidFill>
                          <a:latin typeface="Calibri"/>
                          <a:ea typeface="Calibri"/>
                          <a:cs typeface="Calibri"/>
                          <a:sym typeface="Calibri"/>
                          <a:hlinkClick r:id="rId4"/>
                        </a:rPr>
                        <a:t>here</a:t>
                      </a:r>
                      <a:endParaRPr sz="1100">
                        <a:latin typeface="Calibri"/>
                        <a:ea typeface="Calibri"/>
                        <a:cs typeface="Calibri"/>
                        <a:sym typeface="Calibri"/>
                      </a:endParaRPr>
                    </a:p>
                  </a:txBody>
                  <a:tcPr marL="91425" marR="91425" marT="91425" marB="91425"/>
                </a:tc>
              </a:tr>
              <a:tr h="388075">
                <a:tc>
                  <a:txBody>
                    <a:bodyPr/>
                    <a:lstStyle/>
                    <a:p>
                      <a:pPr marL="0" lvl="0" indent="0">
                        <a:spcBef>
                          <a:spcPts val="0"/>
                        </a:spcBef>
                        <a:spcAft>
                          <a:spcPts val="0"/>
                        </a:spcAft>
                        <a:buNone/>
                      </a:pPr>
                      <a:r>
                        <a:rPr lang="en" sz="1100" b="1">
                          <a:latin typeface="Calibri"/>
                          <a:ea typeface="Calibri"/>
                          <a:cs typeface="Calibri"/>
                          <a:sym typeface="Calibri"/>
                        </a:rPr>
                        <a:t>March 13</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a:latin typeface="Calibri"/>
                          <a:ea typeface="Calibri"/>
                          <a:cs typeface="Calibri"/>
                          <a:sym typeface="Calibri"/>
                        </a:rPr>
                        <a:t>Technical coordinators validate configuration and lock down devices for </a:t>
                      </a:r>
                      <a:r>
                        <a:rPr lang="en" sz="1100" b="1">
                          <a:latin typeface="Calibri"/>
                          <a:ea typeface="Calibri"/>
                          <a:cs typeface="Calibri"/>
                          <a:sym typeface="Calibri"/>
                        </a:rPr>
                        <a:t>ACT online testing only</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r>
              <a:tr h="515075">
                <a:tc>
                  <a:txBody>
                    <a:bodyPr/>
                    <a:lstStyle/>
                    <a:p>
                      <a:pPr marL="0" lvl="0" indent="0" rtl="0">
                        <a:spcBef>
                          <a:spcPts val="0"/>
                        </a:spcBef>
                        <a:spcAft>
                          <a:spcPts val="0"/>
                        </a:spcAft>
                        <a:buNone/>
                      </a:pPr>
                      <a:r>
                        <a:rPr lang="en" sz="1100" b="1" dirty="0">
                          <a:latin typeface="Calibri"/>
                          <a:ea typeface="Calibri"/>
                          <a:cs typeface="Calibri"/>
                          <a:sym typeface="Calibri"/>
                        </a:rPr>
                        <a:t>March 14</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add students and update student information in PearsonAccess</a:t>
                      </a:r>
                      <a:r>
                        <a:rPr lang="en" sz="1100" baseline="30000">
                          <a:latin typeface="Calibri"/>
                          <a:ea typeface="Calibri"/>
                          <a:cs typeface="Calibri"/>
                          <a:sym typeface="Calibri"/>
                        </a:rPr>
                        <a:t>next</a:t>
                      </a:r>
                      <a:endParaRPr sz="1100" baseline="30000">
                        <a:latin typeface="Calibri"/>
                        <a:ea typeface="Calibri"/>
                        <a:cs typeface="Calibri"/>
                        <a:sym typeface="Calibri"/>
                      </a:endParaRPr>
                    </a:p>
                    <a:p>
                      <a:pPr marL="0" lvl="0" indent="0" rtl="0">
                        <a:spcBef>
                          <a:spcPts val="0"/>
                        </a:spcBef>
                        <a:spcAft>
                          <a:spcPts val="0"/>
                        </a:spcAft>
                        <a:buNone/>
                      </a:pPr>
                      <a:r>
                        <a:rPr lang="en" sz="1100">
                          <a:latin typeface="Calibri"/>
                          <a:ea typeface="Calibri"/>
                          <a:cs typeface="Calibri"/>
                          <a:sym typeface="Calibri"/>
                        </a:rPr>
                        <a:t>Deadline to place additional orders for initial ACT and WorkKeys accommodation test materials</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15075">
                <a:tc>
                  <a:txBody>
                    <a:bodyPr/>
                    <a:lstStyle/>
                    <a:p>
                      <a:pPr marL="0" lvl="0" indent="0" rtl="0">
                        <a:spcBef>
                          <a:spcPts val="0"/>
                        </a:spcBef>
                        <a:spcAft>
                          <a:spcPts val="0"/>
                        </a:spcAft>
                        <a:buNone/>
                      </a:pPr>
                      <a:r>
                        <a:rPr lang="en" sz="1100" b="1" dirty="0">
                          <a:latin typeface="Calibri"/>
                          <a:ea typeface="Calibri"/>
                          <a:cs typeface="Calibri"/>
                          <a:sym typeface="Calibri"/>
                        </a:rPr>
                        <a:t>March 16</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request ACT-approved accommodations for the ACT for eligible examinees through TAA using the ACT-Approved Late Consideration Form</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8075">
                <a:tc>
                  <a:txBody>
                    <a:bodyPr/>
                    <a:lstStyle/>
                    <a:p>
                      <a:pPr marL="0" lvl="0" indent="0" rtl="0">
                        <a:spcBef>
                          <a:spcPts val="0"/>
                        </a:spcBef>
                        <a:spcAft>
                          <a:spcPts val="0"/>
                        </a:spcAft>
                        <a:buNone/>
                      </a:pPr>
                      <a:r>
                        <a:rPr lang="en" sz="1100" b="1">
                          <a:latin typeface="Calibri"/>
                          <a:ea typeface="Calibri"/>
                          <a:cs typeface="Calibri"/>
                          <a:sym typeface="Calibri"/>
                        </a:rPr>
                        <a:t>Now - March 19</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Conduct sessions for examinees to complete non-test information on the answer documents for paper testing</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8075">
                <a:tc>
                  <a:txBody>
                    <a:bodyPr/>
                    <a:lstStyle/>
                    <a:p>
                      <a:pPr marL="0" lvl="0" indent="0" rtl="0">
                        <a:spcBef>
                          <a:spcPts val="0"/>
                        </a:spcBef>
                        <a:spcAft>
                          <a:spcPts val="0"/>
                        </a:spcAft>
                        <a:buNone/>
                      </a:pPr>
                      <a:r>
                        <a:rPr lang="en" sz="1100" b="1">
                          <a:latin typeface="Calibri"/>
                          <a:ea typeface="Calibri"/>
                          <a:cs typeface="Calibri"/>
                          <a:sym typeface="Calibri"/>
                        </a:rPr>
                        <a:t>Now - March 20</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Train room supervisors and proctors and prepare rooms and material</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p:nvPr/>
        </p:nvSpPr>
        <p:spPr>
          <a:xfrm>
            <a:off x="646500" y="-77400"/>
            <a:ext cx="7472400" cy="8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ACT and WorkKeys</a:t>
            </a:r>
            <a:endParaRPr sz="32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Important Dates and Resources</a:t>
            </a:r>
            <a:endParaRPr sz="1800">
              <a:solidFill>
                <a:schemeClr val="dk1"/>
              </a:solidFill>
              <a:latin typeface="Calibri"/>
              <a:ea typeface="Calibri"/>
              <a:cs typeface="Calibri"/>
              <a:sym typeface="Calibri"/>
            </a:endParaRPr>
          </a:p>
          <a:p>
            <a:pPr marL="0" lvl="0" indent="0" algn="ctr">
              <a:spcBef>
                <a:spcPts val="0"/>
              </a:spcBef>
              <a:spcAft>
                <a:spcPts val="0"/>
              </a:spcAft>
              <a:buNone/>
            </a:pPr>
            <a:endParaRPr/>
          </a:p>
        </p:txBody>
      </p:sp>
      <p:graphicFrame>
        <p:nvGraphicFramePr>
          <p:cNvPr id="792" name="Shape 792"/>
          <p:cNvGraphicFramePr/>
          <p:nvPr/>
        </p:nvGraphicFramePr>
        <p:xfrm>
          <a:off x="379300" y="1043900"/>
          <a:ext cx="8086000" cy="3739565"/>
        </p:xfrm>
        <a:graphic>
          <a:graphicData uri="http://schemas.openxmlformats.org/drawingml/2006/table">
            <a:tbl>
              <a:tblPr>
                <a:noFill/>
                <a:tableStyleId>{6B4508D8-44B2-45F5-8ECC-01D9A61BFA47}</a:tableStyleId>
              </a:tblPr>
              <a:tblGrid>
                <a:gridCol w="1535050"/>
                <a:gridCol w="6550950"/>
              </a:tblGrid>
              <a:tr h="378850">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Dates</a:t>
                      </a:r>
                      <a:endParaRPr>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507600">
                <a:tc>
                  <a:txBody>
                    <a:bodyPr/>
                    <a:lstStyle/>
                    <a:p>
                      <a:pPr marL="0" lvl="0" indent="0" rtl="0">
                        <a:spcBef>
                          <a:spcPts val="0"/>
                        </a:spcBef>
                        <a:spcAft>
                          <a:spcPts val="0"/>
                        </a:spcAft>
                        <a:buNone/>
                      </a:pPr>
                      <a:r>
                        <a:rPr lang="en" sz="1100" b="1">
                          <a:solidFill>
                            <a:schemeClr val="dk1"/>
                          </a:solidFill>
                          <a:latin typeface="Calibri"/>
                          <a:ea typeface="Calibri"/>
                          <a:cs typeface="Calibri"/>
                          <a:sym typeface="Calibri"/>
                        </a:rPr>
                        <a:t>Now - April 4</a:t>
                      </a:r>
                      <a:endParaRPr sz="11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Conduct sessions for examinees to complete non-test information for the </a:t>
                      </a:r>
                      <a:r>
                        <a:rPr lang="en" sz="1100" b="1">
                          <a:solidFill>
                            <a:schemeClr val="dk1"/>
                          </a:solidFill>
                          <a:latin typeface="Calibri"/>
                          <a:ea typeface="Calibri"/>
                          <a:cs typeface="Calibri"/>
                          <a:sym typeface="Calibri"/>
                        </a:rPr>
                        <a:t>ACT taken online</a:t>
                      </a:r>
                      <a:r>
                        <a:rPr lang="en" sz="1100">
                          <a:solidFill>
                            <a:schemeClr val="dk1"/>
                          </a:solidFill>
                          <a:latin typeface="Calibri"/>
                          <a:ea typeface="Calibri"/>
                          <a:cs typeface="Calibri"/>
                          <a:sym typeface="Calibri"/>
                        </a:rPr>
                        <a:t> or provide the information to the examinees to complete on their own</a:t>
                      </a:r>
                      <a:endParaRPr sz="1100">
                        <a:latin typeface="Calibri"/>
                        <a:ea typeface="Calibri"/>
                        <a:cs typeface="Calibri"/>
                        <a:sym typeface="Calibri"/>
                      </a:endParaRPr>
                    </a:p>
                  </a:txBody>
                  <a:tcPr marL="91425" marR="91425" marT="91425" marB="91425"/>
                </a:tc>
              </a:tr>
              <a:tr h="374675">
                <a:tc>
                  <a:txBody>
                    <a:bodyPr/>
                    <a:lstStyle/>
                    <a:p>
                      <a:pPr marL="0" lvl="0" indent="0" rtl="0">
                        <a:spcBef>
                          <a:spcPts val="0"/>
                        </a:spcBef>
                        <a:spcAft>
                          <a:spcPts val="0"/>
                        </a:spcAft>
                        <a:buNone/>
                      </a:pPr>
                      <a:r>
                        <a:rPr lang="en" sz="1100" b="1">
                          <a:latin typeface="Calibri"/>
                          <a:ea typeface="Calibri"/>
                          <a:cs typeface="Calibri"/>
                          <a:sym typeface="Calibri"/>
                        </a:rPr>
                        <a:t>March 20</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standard time on the initial test date</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a:latin typeface="Calibri"/>
                          <a:ea typeface="Calibri"/>
                          <a:cs typeface="Calibri"/>
                          <a:sym typeface="Calibri"/>
                        </a:rPr>
                        <a:t>March 20 - March 29</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a:latin typeface="Calibri"/>
                          <a:ea typeface="Calibri"/>
                          <a:cs typeface="Calibri"/>
                          <a:sym typeface="Calibri"/>
                        </a:rPr>
                        <a:t>Administer the ACT online with standard time and accommodations and/or supports </a:t>
                      </a:r>
                      <a:endParaRPr sz="1100">
                        <a:latin typeface="Calibri"/>
                        <a:ea typeface="Calibri"/>
                        <a:cs typeface="Calibri"/>
                        <a:sym typeface="Calibri"/>
                      </a:endParaRPr>
                    </a:p>
                    <a:p>
                      <a:pPr marL="0" lvl="0" indent="0" rtl="0">
                        <a:spcBef>
                          <a:spcPts val="0"/>
                        </a:spcBef>
                        <a:spcAft>
                          <a:spcPts val="0"/>
                        </a:spcAft>
                        <a:buNone/>
                      </a:pPr>
                      <a:r>
                        <a:rPr lang="en" sz="1100">
                          <a:latin typeface="Calibri"/>
                          <a:ea typeface="Calibri"/>
                          <a:cs typeface="Calibri"/>
                          <a:sym typeface="Calibri"/>
                        </a:rPr>
                        <a:t>(Tuesday, Wednesday, and Thursday only)</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97300">
                <a:tc>
                  <a:txBody>
                    <a:bodyPr/>
                    <a:lstStyle/>
                    <a:p>
                      <a:pPr marL="0" lvl="0" indent="0" rtl="0">
                        <a:spcBef>
                          <a:spcPts val="0"/>
                        </a:spcBef>
                        <a:spcAft>
                          <a:spcPts val="0"/>
                        </a:spcAft>
                        <a:buNone/>
                      </a:pPr>
                      <a:r>
                        <a:rPr lang="en" sz="1100" b="1">
                          <a:latin typeface="Calibri"/>
                          <a:ea typeface="Calibri"/>
                          <a:cs typeface="Calibri"/>
                          <a:sym typeface="Calibri"/>
                        </a:rPr>
                        <a:t>March 20 - April 3</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accommodations and/or supports</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a:latin typeface="Calibri"/>
                          <a:ea typeface="Calibri"/>
                          <a:cs typeface="Calibri"/>
                          <a:sym typeface="Calibri"/>
                        </a:rPr>
                        <a:t>March 21 - April 4</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WorkKeys on paper with accommodations and/or supports</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a:latin typeface="Calibri"/>
                          <a:ea typeface="Calibri"/>
                          <a:cs typeface="Calibri"/>
                          <a:sym typeface="Calibri"/>
                        </a:rPr>
                        <a:t>March 22</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a:latin typeface="Calibri"/>
                          <a:ea typeface="Calibri"/>
                          <a:cs typeface="Calibri"/>
                          <a:sym typeface="Calibri"/>
                        </a:rPr>
                        <a:t>FedEx pre-scheduled pickup for ACT test booklets, answer documents, and test administration forms from the standard time initial test date (call ACT to reschedule this pick-up if the district will be out for spring break)</a:t>
                      </a:r>
                      <a:endParaRPr sz="1100">
                        <a:latin typeface="Calibri"/>
                        <a:ea typeface="Calibri"/>
                        <a:cs typeface="Calibri"/>
                        <a:sym typeface="Calibri"/>
                      </a:endParaRPr>
                    </a:p>
                    <a:p>
                      <a:pPr marL="0" lvl="0" indent="0" rtl="0">
                        <a:spcBef>
                          <a:spcPts val="0"/>
                        </a:spcBef>
                        <a:spcAft>
                          <a:spcPts val="0"/>
                        </a:spcAft>
                        <a:buNone/>
                      </a:pPr>
                      <a:r>
                        <a:rPr lang="en" sz="1100" b="1" i="1">
                          <a:latin typeface="Calibri"/>
                          <a:ea typeface="Calibri"/>
                          <a:cs typeface="Calibri"/>
                          <a:sym typeface="Calibri"/>
                        </a:rPr>
                        <a:t>Deadline for ACT to receive materials is March 30th.  Late arriving answer documents will not be scored</a:t>
                      </a:r>
                      <a:endParaRPr sz="1100" b="1"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a:latin typeface="Calibri"/>
                          <a:ea typeface="Calibri"/>
                          <a:cs typeface="Calibri"/>
                          <a:sym typeface="Calibri"/>
                        </a:rPr>
                        <a:t>March 30</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Purge cached content from all proctor caching computers for </a:t>
                      </a:r>
                      <a:r>
                        <a:rPr lang="en" sz="1100" b="1">
                          <a:latin typeface="Calibri"/>
                          <a:ea typeface="Calibri"/>
                          <a:cs typeface="Calibri"/>
                          <a:sym typeface="Calibri"/>
                        </a:rPr>
                        <a:t>ACT online testing only</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p:nvPr/>
        </p:nvSpPr>
        <p:spPr>
          <a:xfrm>
            <a:off x="0" y="0"/>
            <a:ext cx="9144000" cy="98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1"/>
                </a:solidFill>
                <a:latin typeface="Calibri"/>
                <a:ea typeface="Calibri"/>
                <a:cs typeface="Calibri"/>
                <a:sym typeface="Calibri"/>
              </a:rPr>
              <a:t>ACT and WorkKeys</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 sz="3200">
                <a:solidFill>
                  <a:schemeClr val="dk1"/>
                </a:solidFill>
                <a:latin typeface="Calibri"/>
                <a:ea typeface="Calibri"/>
                <a:cs typeface="Calibri"/>
                <a:sym typeface="Calibri"/>
              </a:rPr>
              <a:t>Important Dates and Resources</a:t>
            </a:r>
            <a:endParaRPr sz="1800">
              <a:solidFill>
                <a:schemeClr val="dk1"/>
              </a:solidFill>
              <a:latin typeface="Calibri"/>
              <a:ea typeface="Calibri"/>
              <a:cs typeface="Calibri"/>
              <a:sym typeface="Calibri"/>
            </a:endParaRPr>
          </a:p>
        </p:txBody>
      </p:sp>
      <p:graphicFrame>
        <p:nvGraphicFramePr>
          <p:cNvPr id="798" name="Shape 798"/>
          <p:cNvGraphicFramePr/>
          <p:nvPr>
            <p:extLst>
              <p:ext uri="{D42A27DB-BD31-4B8C-83A1-F6EECF244321}">
                <p14:modId xmlns:p14="http://schemas.microsoft.com/office/powerpoint/2010/main" val="1958753071"/>
              </p:ext>
            </p:extLst>
          </p:nvPr>
        </p:nvGraphicFramePr>
        <p:xfrm>
          <a:off x="379300" y="1120100"/>
          <a:ext cx="8086000" cy="3487285"/>
        </p:xfrm>
        <a:graphic>
          <a:graphicData uri="http://schemas.openxmlformats.org/drawingml/2006/table">
            <a:tbl>
              <a:tblPr>
                <a:noFill/>
                <a:tableStyleId>{6B4508D8-44B2-45F5-8ECC-01D9A61BFA47}</a:tableStyleId>
              </a:tblPr>
              <a:tblGrid>
                <a:gridCol w="1535050"/>
                <a:gridCol w="6550950"/>
              </a:tblGrid>
              <a:tr h="378850">
                <a:tc>
                  <a:txBody>
                    <a:bodyPr/>
                    <a:lstStyle/>
                    <a:p>
                      <a:pPr marL="0" lvl="0" indent="0" rtl="0">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507600">
                <a:tc>
                  <a:txBody>
                    <a:bodyPr/>
                    <a:lstStyle/>
                    <a:p>
                      <a:pPr marL="0" lvl="0" indent="0" rtl="0">
                        <a:spcBef>
                          <a:spcPts val="0"/>
                        </a:spcBef>
                        <a:spcAft>
                          <a:spcPts val="0"/>
                        </a:spcAft>
                        <a:buNone/>
                      </a:pPr>
                      <a:r>
                        <a:rPr lang="en" sz="1100" b="1" dirty="0">
                          <a:solidFill>
                            <a:schemeClr val="dk1"/>
                          </a:solidFill>
                          <a:latin typeface="Calibri"/>
                          <a:ea typeface="Calibri"/>
                          <a:cs typeface="Calibri"/>
                          <a:sym typeface="Calibri"/>
                        </a:rPr>
                        <a:t>April 5</a:t>
                      </a:r>
                      <a:endParaRPr sz="1100" dirty="0">
                        <a:latin typeface="Calibri"/>
                        <a:ea typeface="Calibri"/>
                        <a:cs typeface="Calibri"/>
                        <a:sym typeface="Calibri"/>
                      </a:endParaRPr>
                    </a:p>
                  </a:txBody>
                  <a:tcPr marL="91425" marR="91425" marT="91425" marB="91425" anchor="ctr"/>
                </a:tc>
                <a:tc>
                  <a:txBody>
                    <a:bodyPr/>
                    <a:lstStyle/>
                    <a:p>
                      <a:pPr marL="0" lvl="0" indent="0">
                        <a:spcBef>
                          <a:spcPts val="0"/>
                        </a:spcBef>
                        <a:spcAft>
                          <a:spcPts val="0"/>
                        </a:spcAft>
                        <a:buNone/>
                      </a:pPr>
                      <a:r>
                        <a:rPr lang="en" sz="1100">
                          <a:solidFill>
                            <a:schemeClr val="dk1"/>
                          </a:solidFill>
                          <a:latin typeface="Calibri"/>
                          <a:ea typeface="Calibri"/>
                          <a:cs typeface="Calibri"/>
                          <a:sym typeface="Calibri"/>
                        </a:rPr>
                        <a:t>FedEx pre-scheduled pickup for ACT test booklets, answer documents, and test administration forms from the accommodation test window and ACT online testing</a:t>
                      </a:r>
                      <a:endParaRPr sz="1100">
                        <a:solidFill>
                          <a:schemeClr val="dk1"/>
                        </a:solidFill>
                        <a:latin typeface="Calibri"/>
                        <a:ea typeface="Calibri"/>
                        <a:cs typeface="Calibri"/>
                        <a:sym typeface="Calibri"/>
                      </a:endParaRPr>
                    </a:p>
                    <a:p>
                      <a:pPr marL="0" lvl="0" indent="0" rtl="0">
                        <a:spcBef>
                          <a:spcPts val="0"/>
                        </a:spcBef>
                        <a:spcAft>
                          <a:spcPts val="0"/>
                        </a:spcAft>
                        <a:buNone/>
                      </a:pPr>
                      <a:r>
                        <a:rPr lang="en" sz="1100" b="1" i="1">
                          <a:solidFill>
                            <a:schemeClr val="dk1"/>
                          </a:solidFill>
                          <a:latin typeface="Calibri"/>
                          <a:ea typeface="Calibri"/>
                          <a:cs typeface="Calibri"/>
                          <a:sym typeface="Calibri"/>
                        </a:rPr>
                        <a:t>Deadline for ACT to receive materials is April 13th.  Late arriving answer documents will not be scored</a:t>
                      </a:r>
                      <a:endParaRPr sz="1100">
                        <a:solidFill>
                          <a:schemeClr val="dk1"/>
                        </a:solidFill>
                        <a:latin typeface="Calibri"/>
                        <a:ea typeface="Calibri"/>
                        <a:cs typeface="Calibri"/>
                        <a:sym typeface="Calibri"/>
                      </a:endParaRPr>
                    </a:p>
                  </a:txBody>
                  <a:tcPr marL="91425" marR="91425" marT="91425" marB="91425" anchor="ctr"/>
                </a:tc>
              </a:tr>
              <a:tr h="507600">
                <a:tc>
                  <a:txBody>
                    <a:bodyPr/>
                    <a:lstStyle/>
                    <a:p>
                      <a:pPr marL="0" lvl="0" indent="0" rtl="0">
                        <a:spcBef>
                          <a:spcPts val="0"/>
                        </a:spcBef>
                        <a:spcAft>
                          <a:spcPts val="0"/>
                        </a:spcAft>
                        <a:buNone/>
                      </a:pPr>
                      <a:r>
                        <a:rPr lang="en" sz="1100" b="1" dirty="0">
                          <a:latin typeface="Calibri"/>
                          <a:ea typeface="Calibri"/>
                          <a:cs typeface="Calibri"/>
                          <a:sym typeface="Calibri"/>
                        </a:rPr>
                        <a:t>March 20 - April 6</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order ACT standard time materials for makeup testing</a:t>
                      </a:r>
                      <a:endParaRPr sz="110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r>
              <a:tr h="497300">
                <a:tc>
                  <a:txBody>
                    <a:bodyPr/>
                    <a:lstStyle/>
                    <a:p>
                      <a:pPr marL="0" lvl="0" indent="0" rtl="0">
                        <a:spcBef>
                          <a:spcPts val="0"/>
                        </a:spcBef>
                        <a:spcAft>
                          <a:spcPts val="0"/>
                        </a:spcAft>
                        <a:buNone/>
                      </a:pPr>
                      <a:r>
                        <a:rPr lang="en" sz="1100" b="1" dirty="0">
                          <a:latin typeface="Calibri"/>
                          <a:ea typeface="Calibri"/>
                          <a:cs typeface="Calibri"/>
                          <a:sym typeface="Calibri"/>
                        </a:rPr>
                        <a:t>April 13</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dirty="0">
                          <a:latin typeface="Calibri"/>
                          <a:ea typeface="Calibri"/>
                          <a:cs typeface="Calibri"/>
                          <a:sym typeface="Calibri"/>
                        </a:rPr>
                        <a:t>Close the WorkKeys testing window</a:t>
                      </a:r>
                      <a:endParaRPr sz="1100"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97300">
                <a:tc>
                  <a:txBody>
                    <a:bodyPr/>
                    <a:lstStyle/>
                    <a:p>
                      <a:pPr marL="0" lvl="0" indent="0" rtl="0">
                        <a:spcBef>
                          <a:spcPts val="0"/>
                        </a:spcBef>
                        <a:spcAft>
                          <a:spcPts val="0"/>
                        </a:spcAft>
                        <a:buNone/>
                      </a:pPr>
                      <a:r>
                        <a:rPr lang="en" sz="1100" b="1">
                          <a:latin typeface="Calibri"/>
                          <a:ea typeface="Calibri"/>
                          <a:cs typeface="Calibri"/>
                          <a:sym typeface="Calibri"/>
                        </a:rPr>
                        <a:t>March 20 - April 18</a:t>
                      </a:r>
                      <a:endParaRPr sz="1100" b="1">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dirty="0">
                          <a:latin typeface="Calibri"/>
                          <a:ea typeface="Calibri"/>
                          <a:cs typeface="Calibri"/>
                          <a:sym typeface="Calibri"/>
                        </a:rPr>
                        <a:t>Deadline to order ACT accommodation materials for makeup testing by </a:t>
                      </a:r>
                      <a:r>
                        <a:rPr lang="en" sz="1100" b="1" dirty="0">
                          <a:latin typeface="Calibri"/>
                          <a:ea typeface="Calibri"/>
                          <a:cs typeface="Calibri"/>
                          <a:sym typeface="Calibri"/>
                        </a:rPr>
                        <a:t>calling ACT Accommodations</a:t>
                      </a:r>
                      <a:endParaRPr sz="1100" b="1" dirty="0">
                        <a:latin typeface="Calibri"/>
                        <a:ea typeface="Calibri"/>
                        <a:cs typeface="Calibri"/>
                        <a:sym typeface="Calibri"/>
                      </a:endParaRPr>
                    </a:p>
                    <a:p>
                      <a:pPr marL="0" lvl="0" indent="0" rtl="0">
                        <a:spcBef>
                          <a:spcPts val="0"/>
                        </a:spcBef>
                        <a:spcAft>
                          <a:spcPts val="0"/>
                        </a:spcAft>
                        <a:buNone/>
                      </a:pPr>
                      <a:r>
                        <a:rPr lang="en" sz="1100" b="1" dirty="0">
                          <a:latin typeface="Calibri"/>
                          <a:ea typeface="Calibri"/>
                          <a:cs typeface="Calibri"/>
                          <a:sym typeface="Calibri"/>
                        </a:rPr>
                        <a:t>800-553-6244 extension 1788</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a:latin typeface="Calibri"/>
                          <a:ea typeface="Calibri"/>
                          <a:cs typeface="Calibri"/>
                          <a:sym typeface="Calibri"/>
                        </a:rPr>
                        <a:t>March 21 - April 24</a:t>
                      </a:r>
                      <a:endParaRPr sz="1100" b="1">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dirty="0">
                          <a:latin typeface="Calibri"/>
                          <a:ea typeface="Calibri"/>
                          <a:cs typeface="Calibri"/>
                          <a:sym typeface="Calibri"/>
                        </a:rPr>
                        <a:t>Add students and update student information in </a:t>
                      </a:r>
                      <a:r>
                        <a:rPr lang="en" sz="1100" dirty="0">
                          <a:solidFill>
                            <a:schemeClr val="dk1"/>
                          </a:solidFill>
                          <a:latin typeface="Calibri"/>
                          <a:ea typeface="Calibri"/>
                          <a:cs typeface="Calibri"/>
                          <a:sym typeface="Calibri"/>
                        </a:rPr>
                        <a:t>PearsonAccess</a:t>
                      </a:r>
                      <a:r>
                        <a:rPr lang="en" sz="1100" baseline="30000" dirty="0">
                          <a:solidFill>
                            <a:schemeClr val="dk1"/>
                          </a:solidFill>
                          <a:latin typeface="Calibri"/>
                          <a:ea typeface="Calibri"/>
                          <a:cs typeface="Calibri"/>
                          <a:sym typeface="Calibri"/>
                        </a:rPr>
                        <a:t>next</a:t>
                      </a:r>
                      <a:r>
                        <a:rPr lang="en" sz="1100" dirty="0">
                          <a:solidFill>
                            <a:schemeClr val="dk1"/>
                          </a:solidFill>
                          <a:latin typeface="Calibri"/>
                          <a:ea typeface="Calibri"/>
                          <a:cs typeface="Calibri"/>
                          <a:sym typeface="Calibri"/>
                        </a:rPr>
                        <a:t> for ACT makeup testing</a:t>
                      </a:r>
                      <a:endParaRPr sz="1100"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a:latin typeface="Calibri"/>
                          <a:ea typeface="Calibri"/>
                          <a:cs typeface="Calibri"/>
                          <a:sym typeface="Calibri"/>
                        </a:rPr>
                        <a:t>April 9 - April 18</a:t>
                      </a:r>
                      <a:endParaRPr sz="1100" b="1">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dirty="0">
                          <a:latin typeface="Calibri"/>
                          <a:ea typeface="Calibri"/>
                          <a:cs typeface="Calibri"/>
                          <a:sym typeface="Calibri"/>
                        </a:rPr>
                        <a:t>Order additional ACT standard time materials for makeup testing</a:t>
                      </a:r>
                      <a:endParaRPr sz="1100"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p:nvPr/>
        </p:nvSpPr>
        <p:spPr>
          <a:xfrm>
            <a:off x="0" y="0"/>
            <a:ext cx="9096600" cy="9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1"/>
                </a:solidFill>
                <a:latin typeface="Calibri"/>
                <a:ea typeface="Calibri"/>
                <a:cs typeface="Calibri"/>
                <a:sym typeface="Calibri"/>
              </a:rPr>
              <a:t>ACT and WorkKeys</a:t>
            </a:r>
            <a:endParaRPr sz="3200" dirty="0">
              <a:solidFill>
                <a:schemeClr val="dk1"/>
              </a:solidFill>
              <a:latin typeface="Calibri"/>
              <a:ea typeface="Calibri"/>
              <a:cs typeface="Calibri"/>
              <a:sym typeface="Calibri"/>
            </a:endParaRPr>
          </a:p>
          <a:p>
            <a:pPr marL="0" lvl="0" indent="0" algn="ctr" rtl="0">
              <a:spcBef>
                <a:spcPts val="0"/>
              </a:spcBef>
              <a:spcAft>
                <a:spcPts val="0"/>
              </a:spcAft>
              <a:buNone/>
            </a:pPr>
            <a:r>
              <a:rPr lang="en" sz="3200" dirty="0">
                <a:solidFill>
                  <a:schemeClr val="dk1"/>
                </a:solidFill>
                <a:latin typeface="Calibri"/>
                <a:ea typeface="Calibri"/>
                <a:cs typeface="Calibri"/>
                <a:sym typeface="Calibri"/>
              </a:rPr>
              <a:t>Important Dates and Resources</a:t>
            </a:r>
            <a:endParaRPr sz="1800" dirty="0">
              <a:solidFill>
                <a:schemeClr val="dk1"/>
              </a:solidFill>
              <a:latin typeface="Calibri"/>
              <a:ea typeface="Calibri"/>
              <a:cs typeface="Calibri"/>
              <a:sym typeface="Calibri"/>
            </a:endParaRPr>
          </a:p>
        </p:txBody>
      </p:sp>
      <p:graphicFrame>
        <p:nvGraphicFramePr>
          <p:cNvPr id="804" name="Shape 804"/>
          <p:cNvGraphicFramePr/>
          <p:nvPr>
            <p:extLst>
              <p:ext uri="{D42A27DB-BD31-4B8C-83A1-F6EECF244321}">
                <p14:modId xmlns:p14="http://schemas.microsoft.com/office/powerpoint/2010/main" val="1640313041"/>
              </p:ext>
            </p:extLst>
          </p:nvPr>
        </p:nvGraphicFramePr>
        <p:xfrm>
          <a:off x="379300" y="1120100"/>
          <a:ext cx="8086000" cy="3509480"/>
        </p:xfrm>
        <a:graphic>
          <a:graphicData uri="http://schemas.openxmlformats.org/drawingml/2006/table">
            <a:tbl>
              <a:tblPr>
                <a:noFill/>
                <a:tableStyleId>{6B4508D8-44B2-45F5-8ECC-01D9A61BFA47}</a:tableStyleId>
              </a:tblPr>
              <a:tblGrid>
                <a:gridCol w="1535050"/>
                <a:gridCol w="6550950"/>
              </a:tblGrid>
              <a:tr h="378850">
                <a:tc>
                  <a:txBody>
                    <a:bodyPr/>
                    <a:lstStyle/>
                    <a:p>
                      <a:pPr marL="0" lvl="0" indent="0" rtl="0">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407600">
                <a:tc>
                  <a:txBody>
                    <a:bodyPr/>
                    <a:lstStyle/>
                    <a:p>
                      <a:pPr marL="0" lvl="0" indent="0" rtl="0">
                        <a:spcBef>
                          <a:spcPts val="0"/>
                        </a:spcBef>
                        <a:spcAft>
                          <a:spcPts val="0"/>
                        </a:spcAft>
                        <a:buNone/>
                      </a:pPr>
                      <a:r>
                        <a:rPr lang="en" sz="1100" b="1">
                          <a:solidFill>
                            <a:schemeClr val="dk1"/>
                          </a:solidFill>
                          <a:latin typeface="Calibri"/>
                          <a:ea typeface="Calibri"/>
                          <a:cs typeface="Calibri"/>
                          <a:sym typeface="Calibri"/>
                        </a:rPr>
                        <a:t>April 16 - April 20</a:t>
                      </a:r>
                      <a:endParaRPr sz="11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100">
                          <a:solidFill>
                            <a:schemeClr val="dk1"/>
                          </a:solidFill>
                          <a:latin typeface="Calibri"/>
                          <a:ea typeface="Calibri"/>
                          <a:cs typeface="Calibri"/>
                          <a:sym typeface="Calibri"/>
                        </a:rPr>
                        <a:t>Receive ACT test materials for makeup testing</a:t>
                      </a:r>
                      <a:endParaRPr sz="1100">
                        <a:solidFill>
                          <a:schemeClr val="dk1"/>
                        </a:solidFill>
                        <a:latin typeface="Calibri"/>
                        <a:ea typeface="Calibri"/>
                        <a:cs typeface="Calibri"/>
                        <a:sym typeface="Calibri"/>
                      </a:endParaRPr>
                    </a:p>
                  </a:txBody>
                  <a:tcPr marL="91425" marR="91425" marT="91425" marB="91425"/>
                </a:tc>
              </a:tr>
              <a:tr h="507600">
                <a:tc>
                  <a:txBody>
                    <a:bodyPr/>
                    <a:lstStyle/>
                    <a:p>
                      <a:pPr marL="0" lvl="0" indent="0" rtl="0">
                        <a:spcBef>
                          <a:spcPts val="0"/>
                        </a:spcBef>
                        <a:spcAft>
                          <a:spcPts val="0"/>
                        </a:spcAft>
                        <a:buNone/>
                      </a:pPr>
                      <a:r>
                        <a:rPr lang="en" sz="1100" b="1" dirty="0">
                          <a:latin typeface="Calibri"/>
                          <a:ea typeface="Calibri"/>
                          <a:cs typeface="Calibri"/>
                          <a:sym typeface="Calibri"/>
                        </a:rPr>
                        <a:t>April 23</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conduct sessions for examinees to complete non-test information on the answer document for ACT paper testing</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r>
              <a:tr h="411575">
                <a:tc>
                  <a:txBody>
                    <a:bodyPr/>
                    <a:lstStyle/>
                    <a:p>
                      <a:pPr marL="0" lvl="0" indent="0" rtl="0">
                        <a:spcBef>
                          <a:spcPts val="0"/>
                        </a:spcBef>
                        <a:spcAft>
                          <a:spcPts val="0"/>
                        </a:spcAft>
                        <a:buNone/>
                      </a:pPr>
                      <a:r>
                        <a:rPr lang="en" sz="1100" b="1" dirty="0">
                          <a:latin typeface="Calibri"/>
                          <a:ea typeface="Calibri"/>
                          <a:cs typeface="Calibri"/>
                          <a:sym typeface="Calibri"/>
                        </a:rPr>
                        <a:t>April 24</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standard time on the makeup test date</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04425">
                <a:tc>
                  <a:txBody>
                    <a:bodyPr/>
                    <a:lstStyle/>
                    <a:p>
                      <a:pPr marL="0" lvl="0" indent="0" rtl="0">
                        <a:spcBef>
                          <a:spcPts val="0"/>
                        </a:spcBef>
                        <a:spcAft>
                          <a:spcPts val="0"/>
                        </a:spcAft>
                        <a:buNone/>
                      </a:pPr>
                      <a:r>
                        <a:rPr lang="en" sz="1100" b="1" dirty="0">
                          <a:latin typeface="Calibri"/>
                          <a:ea typeface="Calibri"/>
                          <a:cs typeface="Calibri"/>
                          <a:sym typeface="Calibri"/>
                        </a:rPr>
                        <a:t>April 24 - April 30</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accommodations and/or supports during the makeup testing window</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dirty="0">
                          <a:latin typeface="Calibri"/>
                          <a:ea typeface="Calibri"/>
                          <a:cs typeface="Calibri"/>
                          <a:sym typeface="Calibri"/>
                        </a:rPr>
                        <a:t>April 26</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FedEx pre-scheduled pickup for ACT test booklets, answer documents, and test administration forms from the standard time makeup test date</a:t>
                      </a:r>
                      <a:endParaRPr sz="1100">
                        <a:solidFill>
                          <a:schemeClr val="dk1"/>
                        </a:solidFill>
                        <a:latin typeface="Calibri"/>
                        <a:ea typeface="Calibri"/>
                        <a:cs typeface="Calibri"/>
                        <a:sym typeface="Calibri"/>
                      </a:endParaRPr>
                    </a:p>
                    <a:p>
                      <a:pPr marL="0" lvl="0" indent="0" rtl="0">
                        <a:spcBef>
                          <a:spcPts val="0"/>
                        </a:spcBef>
                        <a:spcAft>
                          <a:spcPts val="0"/>
                        </a:spcAft>
                        <a:buNone/>
                      </a:pPr>
                      <a:r>
                        <a:rPr lang="en" sz="1100" b="1" i="1">
                          <a:solidFill>
                            <a:schemeClr val="dk1"/>
                          </a:solidFill>
                          <a:latin typeface="Calibri"/>
                          <a:ea typeface="Calibri"/>
                          <a:cs typeface="Calibri"/>
                          <a:sym typeface="Calibri"/>
                        </a:rPr>
                        <a:t>Deadline for ACT to receive materials is May 4th.  Late arriving answer documents will not be scored</a:t>
                      </a:r>
                      <a:endParaRPr sz="110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dirty="0">
                          <a:latin typeface="Calibri"/>
                          <a:ea typeface="Calibri"/>
                          <a:cs typeface="Calibri"/>
                          <a:sym typeface="Calibri"/>
                        </a:rPr>
                        <a:t>May 2</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FedEx pre-scheduled pickup for ACT test booklets, answer documents, and test administration forms from the makeup accommodation test window </a:t>
                      </a:r>
                      <a:endParaRPr sz="1100">
                        <a:solidFill>
                          <a:schemeClr val="dk1"/>
                        </a:solidFill>
                        <a:latin typeface="Calibri"/>
                        <a:ea typeface="Calibri"/>
                        <a:cs typeface="Calibri"/>
                        <a:sym typeface="Calibri"/>
                      </a:endParaRPr>
                    </a:p>
                    <a:p>
                      <a:pPr marL="0" lvl="0" indent="0" rtl="0">
                        <a:spcBef>
                          <a:spcPts val="0"/>
                        </a:spcBef>
                        <a:spcAft>
                          <a:spcPts val="0"/>
                        </a:spcAft>
                        <a:buNone/>
                      </a:pPr>
                      <a:r>
                        <a:rPr lang="en" sz="1100" b="1" i="1">
                          <a:solidFill>
                            <a:schemeClr val="dk1"/>
                          </a:solidFill>
                          <a:latin typeface="Calibri"/>
                          <a:ea typeface="Calibri"/>
                          <a:cs typeface="Calibri"/>
                          <a:sym typeface="Calibri"/>
                        </a:rPr>
                        <a:t>Deadline for ACT to receive materials is May 10th.  Late arriving answer documents will not be scored</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Shape 80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10" name="Shape 81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280" name="Shape 280"/>
          <p:cNvSpPr txBox="1">
            <a:spLocks noGrp="1"/>
          </p:cNvSpPr>
          <p:nvPr>
            <p:ph type="body" idx="1"/>
          </p:nvPr>
        </p:nvSpPr>
        <p:spPr>
          <a:xfrm>
            <a:off x="85800" y="895350"/>
            <a:ext cx="89727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Clr>
                <a:schemeClr val="dk1"/>
              </a:buClr>
              <a:buSzPts val="3200"/>
              <a:buFont typeface="Arial"/>
              <a:buNone/>
            </a:pPr>
            <a:r>
              <a:rPr lang="en" sz="1800" b="1" dirty="0"/>
              <a:t>Communication and Support</a:t>
            </a:r>
            <a:endParaRPr sz="1800" b="1" dirty="0"/>
          </a:p>
          <a:p>
            <a:pPr marL="76200" marR="76200" lvl="0" indent="0" rtl="0">
              <a:spcBef>
                <a:spcPts val="0"/>
              </a:spcBef>
              <a:spcAft>
                <a:spcPts val="0"/>
              </a:spcAft>
              <a:buClr>
                <a:schemeClr val="dk1"/>
              </a:buClr>
              <a:buSzPts val="3200"/>
              <a:buFont typeface="Arial"/>
              <a:buNone/>
            </a:pPr>
            <a:r>
              <a:rPr lang="en" sz="1800" b="1" dirty="0"/>
              <a:t>Apr: </a:t>
            </a:r>
            <a:r>
              <a:rPr lang="en" sz="1800" u="sng" dirty="0">
                <a:solidFill>
                  <a:schemeClr val="hlink"/>
                </a:solidFill>
                <a:hlinkClick r:id="rId3"/>
              </a:rPr>
              <a:t>Assessment and Accountability Office Hours</a:t>
            </a:r>
            <a:r>
              <a:rPr lang="en" sz="1800" dirty="0"/>
              <a:t>—Tuesdays at 1:00 p.m.</a:t>
            </a:r>
            <a:endParaRPr sz="1800" b="1" dirty="0"/>
          </a:p>
          <a:p>
            <a:pPr marL="76200" marR="76200" lvl="0" indent="0" rtl="0">
              <a:spcBef>
                <a:spcPts val="0"/>
              </a:spcBef>
              <a:spcAft>
                <a:spcPts val="0"/>
              </a:spcAft>
              <a:buClr>
                <a:schemeClr val="dk1"/>
              </a:buClr>
              <a:buSzPts val="3200"/>
              <a:buFont typeface="Arial"/>
              <a:buNone/>
            </a:pPr>
            <a:r>
              <a:rPr lang="en" sz="1800" b="1" dirty="0"/>
              <a:t>Apr 12</a:t>
            </a:r>
            <a:r>
              <a:rPr lang="en" sz="1800" dirty="0"/>
              <a:t>: </a:t>
            </a:r>
            <a:r>
              <a:rPr lang="en" sz="1800" u="sng" dirty="0">
                <a:solidFill>
                  <a:schemeClr val="hlink"/>
                </a:solidFill>
                <a:hlinkClick r:id="rId4"/>
              </a:rPr>
              <a:t>Data Coordinator Monthly Webinar at 1:00 pm</a:t>
            </a:r>
            <a:endParaRPr sz="1800" dirty="0"/>
          </a:p>
          <a:p>
            <a:pPr marL="76200" marR="76200" lvl="0" indent="0" rtl="0">
              <a:spcBef>
                <a:spcPts val="0"/>
              </a:spcBef>
              <a:spcAft>
                <a:spcPts val="0"/>
              </a:spcAft>
              <a:buClr>
                <a:schemeClr val="dk1"/>
              </a:buClr>
              <a:buSzPts val="1100"/>
              <a:buFont typeface="Arial"/>
              <a:buNone/>
            </a:pPr>
            <a:r>
              <a:rPr lang="en" sz="1800" b="1" dirty="0"/>
              <a:t>Apr 11: </a:t>
            </a:r>
            <a:r>
              <a:rPr lang="en" sz="1800" u="sng" dirty="0">
                <a:solidFill>
                  <a:schemeClr val="hlink"/>
                </a:solidFill>
                <a:hlinkClick r:id="rId5"/>
              </a:rPr>
              <a:t>School System Monthly Planning Call</a:t>
            </a:r>
            <a:endParaRPr sz="1800" dirty="0">
              <a:solidFill>
                <a:schemeClr val="hlink"/>
              </a:solidFill>
            </a:endParaRPr>
          </a:p>
          <a:p>
            <a:pPr marL="55562" marR="38100" lvl="0" indent="3175" rtl="0">
              <a:spcBef>
                <a:spcPts val="0"/>
              </a:spcBef>
              <a:spcAft>
                <a:spcPts val="0"/>
              </a:spcAft>
              <a:buClr>
                <a:schemeClr val="dk1"/>
              </a:buClr>
              <a:buSzPts val="1100"/>
              <a:buFont typeface="Arial"/>
              <a:buNone/>
            </a:pPr>
            <a:r>
              <a:rPr lang="en" sz="1800" b="1" dirty="0"/>
              <a:t>Apr 17:</a:t>
            </a:r>
            <a:r>
              <a:rPr lang="en" sz="1800" dirty="0"/>
              <a:t> </a:t>
            </a:r>
            <a:r>
              <a:rPr lang="en" sz="1800" u="sng" dirty="0">
                <a:solidFill>
                  <a:schemeClr val="hlink"/>
                </a:solidFill>
                <a:hlinkClick r:id="rId5"/>
              </a:rPr>
              <a:t>DTC Monthly Call</a:t>
            </a:r>
            <a:endParaRPr sz="1800" dirty="0"/>
          </a:p>
          <a:p>
            <a:pPr marL="55562" marR="38100" lvl="0" indent="3175" rtl="0">
              <a:spcBef>
                <a:spcPts val="0"/>
              </a:spcBef>
              <a:spcAft>
                <a:spcPts val="0"/>
              </a:spcAft>
              <a:buClr>
                <a:schemeClr val="dk1"/>
              </a:buClr>
              <a:buSzPts val="1100"/>
              <a:buFont typeface="Arial"/>
              <a:buNone/>
            </a:pPr>
            <a:endParaRPr sz="800" dirty="0"/>
          </a:p>
          <a:p>
            <a:pPr marL="55562" marR="76200" lvl="0" indent="3175" rtl="0">
              <a:spcBef>
                <a:spcPts val="0"/>
              </a:spcBef>
              <a:spcAft>
                <a:spcPts val="0"/>
              </a:spcAft>
              <a:buClr>
                <a:schemeClr val="dk1"/>
              </a:buClr>
              <a:buSzPts val="3200"/>
              <a:buFont typeface="Arial"/>
              <a:buNone/>
            </a:pPr>
            <a:r>
              <a:rPr lang="en" sz="1800" b="1" dirty="0"/>
              <a:t>Accountability and Assessment Preparation</a:t>
            </a:r>
            <a:endParaRPr sz="1800" b="1" dirty="0"/>
          </a:p>
          <a:p>
            <a:pPr marL="76200" marR="38100" lvl="0" indent="0" rtl="0">
              <a:lnSpc>
                <a:spcPct val="100000"/>
              </a:lnSpc>
              <a:spcBef>
                <a:spcPts val="0"/>
              </a:spcBef>
              <a:spcAft>
                <a:spcPts val="0"/>
              </a:spcAft>
              <a:buNone/>
            </a:pPr>
            <a:r>
              <a:rPr lang="en" sz="1800" b="1" dirty="0">
                <a:solidFill>
                  <a:srgbClr val="000000"/>
                </a:solidFill>
              </a:rPr>
              <a:t>Apr</a:t>
            </a:r>
            <a:r>
              <a:rPr lang="en" sz="1800" dirty="0">
                <a:solidFill>
                  <a:srgbClr val="000000"/>
                </a:solidFill>
              </a:rPr>
              <a:t>: Assist as needed all appropriate staff, STCs and school leaders with amendments to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IEPs, IAPs, PNPs that must be final 30 days prior to LEAP 2025 testing; assignment of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appropriate accommodations to students during testing</a:t>
            </a:r>
            <a:endParaRPr sz="1800" dirty="0">
              <a:solidFill>
                <a:srgbClr val="000000"/>
              </a:solidFill>
            </a:endParaRPr>
          </a:p>
          <a:p>
            <a:pPr marL="76200" marR="38100" lvl="0" indent="0" rtl="0">
              <a:lnSpc>
                <a:spcPct val="100000"/>
              </a:lnSpc>
              <a:spcBef>
                <a:spcPts val="300"/>
              </a:spcBef>
              <a:spcAft>
                <a:spcPts val="0"/>
              </a:spcAft>
              <a:buNone/>
            </a:pPr>
            <a:r>
              <a:rPr lang="en" sz="1800" b="1" dirty="0">
                <a:solidFill>
                  <a:srgbClr val="000000"/>
                </a:solidFill>
              </a:rPr>
              <a:t>Apr</a:t>
            </a:r>
            <a:r>
              <a:rPr lang="en" sz="1800" dirty="0">
                <a:solidFill>
                  <a:srgbClr val="000000"/>
                </a:solidFill>
              </a:rPr>
              <a:t>: Submit makeup orders for standard time ACT test materials</a:t>
            </a:r>
            <a:endParaRPr sz="1800" dirty="0">
              <a:solidFill>
                <a:srgbClr val="000000"/>
              </a:solidFill>
            </a:endParaRPr>
          </a:p>
          <a:p>
            <a:pPr marL="76200" marR="38100" lvl="0" indent="0" rtl="0">
              <a:lnSpc>
                <a:spcPct val="100000"/>
              </a:lnSpc>
              <a:spcBef>
                <a:spcPts val="300"/>
              </a:spcBef>
              <a:spcAft>
                <a:spcPts val="0"/>
              </a:spcAft>
              <a:buNone/>
            </a:pPr>
            <a:r>
              <a:rPr lang="en" sz="1800" b="1" dirty="0"/>
              <a:t>Apr</a:t>
            </a:r>
            <a:r>
              <a:rPr lang="en" sz="1800" dirty="0"/>
              <a:t>: Access Test Administrator Upload System in eDIRECT for LEAP 2025 high school tests </a:t>
            </a:r>
            <a:endParaRPr sz="1800" dirty="0">
              <a:solidFill>
                <a:srgbClr val="000000"/>
              </a:solidFill>
            </a:endParaRPr>
          </a:p>
          <a:p>
            <a:pPr marL="76200" marR="38100" lvl="0" indent="0" rtl="0">
              <a:lnSpc>
                <a:spcPct val="100000"/>
              </a:lnSpc>
              <a:spcBef>
                <a:spcPts val="300"/>
              </a:spcBef>
              <a:spcAft>
                <a:spcPts val="0"/>
              </a:spcAft>
              <a:buNone/>
            </a:pPr>
            <a:r>
              <a:rPr lang="en" sz="1800" b="1" dirty="0">
                <a:solidFill>
                  <a:srgbClr val="000000"/>
                </a:solidFill>
              </a:rPr>
              <a:t>Late Mar–Mid Apr</a:t>
            </a:r>
            <a:r>
              <a:rPr lang="en" sz="1800" dirty="0">
                <a:solidFill>
                  <a:srgbClr val="000000"/>
                </a:solidFill>
              </a:rPr>
              <a:t>: Order additional test materials in eDIRECT for spring testing</a:t>
            </a:r>
            <a:endParaRPr sz="1800" dirty="0">
              <a:solidFill>
                <a:srgbClr val="000000"/>
              </a:solidFill>
            </a:endParaRPr>
          </a:p>
          <a:p>
            <a:pPr marL="76200" marR="38100" lvl="0" indent="0" rtl="0">
              <a:lnSpc>
                <a:spcPct val="100000"/>
              </a:lnSpc>
              <a:spcBef>
                <a:spcPts val="300"/>
              </a:spcBef>
              <a:spcAft>
                <a:spcPts val="0"/>
              </a:spcAft>
              <a:buNone/>
            </a:pPr>
            <a:r>
              <a:rPr lang="en" sz="1800" b="1" dirty="0"/>
              <a:t>Early–Mid Apr</a:t>
            </a:r>
            <a:r>
              <a:rPr lang="en" sz="1800" dirty="0"/>
              <a:t>: LEAP 2025  paper materials delivered to LEAs</a:t>
            </a:r>
            <a:endParaRPr sz="1800" dirty="0">
              <a:solidFill>
                <a:srgbClr val="000000"/>
              </a:solidFill>
            </a:endParaRPr>
          </a:p>
          <a:p>
            <a:pPr marL="230187" lvl="0" indent="569912">
              <a:lnSpc>
                <a:spcPct val="100000"/>
              </a:lnSpc>
              <a:spcBef>
                <a:spcPts val="640"/>
              </a:spcBef>
              <a:spcAft>
                <a:spcPts val="0"/>
              </a:spcAft>
              <a:buNone/>
            </a:pPr>
            <a:endParaRPr sz="18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title"/>
          </p:nvPr>
        </p:nvSpPr>
        <p:spPr>
          <a:xfrm>
            <a:off x="457200" y="1197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ELPT Reminders</a:t>
            </a:r>
            <a:endParaRPr sz="3200"/>
          </a:p>
        </p:txBody>
      </p:sp>
      <p:sp>
        <p:nvSpPr>
          <p:cNvPr id="816" name="Shape 816"/>
          <p:cNvSpPr txBox="1">
            <a:spLocks noGrp="1"/>
          </p:cNvSpPr>
          <p:nvPr>
            <p:ph type="body" idx="1"/>
          </p:nvPr>
        </p:nvSpPr>
        <p:spPr>
          <a:xfrm>
            <a:off x="319800" y="1057900"/>
            <a:ext cx="85044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800"/>
              <a:t>ELPT testing window closes on March 16.</a:t>
            </a:r>
            <a:endParaRPr sz="1800"/>
          </a:p>
          <a:p>
            <a:pPr marL="457200" lvl="0" indent="-342900" rtl="0">
              <a:spcBef>
                <a:spcPts val="640"/>
              </a:spcBef>
              <a:spcAft>
                <a:spcPts val="0"/>
              </a:spcAft>
              <a:buSzPts val="1800"/>
              <a:buChar char="•"/>
            </a:pPr>
            <a:r>
              <a:rPr lang="en" sz="1800"/>
              <a:t>The last day to order additional materials is March 15.</a:t>
            </a:r>
            <a:endParaRPr sz="1800"/>
          </a:p>
          <a:p>
            <a:pPr marL="457200" lvl="0" indent="-342900" rtl="0">
              <a:spcBef>
                <a:spcPts val="0"/>
              </a:spcBef>
              <a:spcAft>
                <a:spcPts val="0"/>
              </a:spcAft>
              <a:buSzPts val="1800"/>
              <a:buChar char="•"/>
            </a:pPr>
            <a:r>
              <a:rPr lang="en" sz="1800"/>
              <a:t>Any large print or braille test responses must be entered into DEI by March 16. </a:t>
            </a:r>
            <a:endParaRPr sz="1800"/>
          </a:p>
          <a:p>
            <a:pPr marL="457200" lvl="0" indent="-342900" rtl="0">
              <a:spcBef>
                <a:spcPts val="0"/>
              </a:spcBef>
              <a:spcAft>
                <a:spcPts val="0"/>
              </a:spcAft>
              <a:buSzPts val="1800"/>
              <a:buChar char="•"/>
            </a:pPr>
            <a:r>
              <a:rPr lang="en" sz="1800"/>
              <a:t>Test administrators must complete the Post-Administration Oath located in the </a:t>
            </a:r>
            <a:r>
              <a:rPr lang="en" sz="1800" u="sng">
                <a:solidFill>
                  <a:schemeClr val="hlink"/>
                </a:solidFill>
                <a:hlinkClick r:id="rId3"/>
              </a:rPr>
              <a:t>ELPT Summative TAM</a:t>
            </a:r>
            <a:r>
              <a:rPr lang="en" sz="1800"/>
              <a:t>.</a:t>
            </a:r>
            <a:endParaRPr sz="1800"/>
          </a:p>
          <a:p>
            <a:pPr marL="457200" lvl="0" indent="-342900" rtl="0">
              <a:spcBef>
                <a:spcPts val="0"/>
              </a:spcBef>
              <a:spcAft>
                <a:spcPts val="0"/>
              </a:spcAft>
              <a:buSzPts val="1800"/>
              <a:buChar char="•"/>
            </a:pPr>
            <a:r>
              <a:rPr lang="en" sz="1800"/>
              <a:t>For issues after testing, contact the AIR Help Desk at 1-866-758-0231 or via email at </a:t>
            </a:r>
            <a:r>
              <a:rPr lang="en" sz="1800" u="sng">
                <a:solidFill>
                  <a:schemeClr val="hlink"/>
                </a:solidFill>
                <a:hlinkClick r:id="rId4"/>
              </a:rPr>
              <a:t>laelpthelpdesk@air.org</a:t>
            </a:r>
            <a:r>
              <a:rPr lang="en" sz="1800"/>
              <a:t>. </a:t>
            </a:r>
            <a:endParaRPr sz="1800"/>
          </a:p>
          <a:p>
            <a:pPr marL="230187" lvl="0" indent="569912" rtl="0">
              <a:spcBef>
                <a:spcPts val="640"/>
              </a:spcBef>
              <a:spcAft>
                <a:spcPts val="0"/>
              </a:spcAft>
              <a:buNone/>
            </a:pPr>
            <a:endParaRPr sz="1800"/>
          </a:p>
          <a:p>
            <a:pPr marL="230187" lvl="0" indent="569912">
              <a:spcBef>
                <a:spcPts val="640"/>
              </a:spcBef>
              <a:spcAft>
                <a:spcPts val="0"/>
              </a:spcAft>
              <a:buNone/>
            </a:pPr>
            <a:endParaRPr sz="1800"/>
          </a:p>
          <a:p>
            <a:pPr marL="230187" lvl="0" indent="569912">
              <a:spcBef>
                <a:spcPts val="640"/>
              </a:spcBef>
              <a:spcAft>
                <a:spcPts val="0"/>
              </a:spcAft>
              <a:buNone/>
            </a:pPr>
            <a:endParaRPr sz="1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457200" y="114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After Testing: Data Cleanup</a:t>
            </a:r>
            <a:endParaRPr sz="3200"/>
          </a:p>
        </p:txBody>
      </p:sp>
      <p:pic>
        <p:nvPicPr>
          <p:cNvPr id="822" name="Shape 822"/>
          <p:cNvPicPr preferRelativeResize="0"/>
          <p:nvPr/>
        </p:nvPicPr>
        <p:blipFill>
          <a:blip r:embed="rId3">
            <a:alphaModFix/>
          </a:blip>
          <a:stretch>
            <a:fillRect/>
          </a:stretch>
        </p:blipFill>
        <p:spPr>
          <a:xfrm>
            <a:off x="231350" y="1220849"/>
            <a:ext cx="3459000" cy="3175050"/>
          </a:xfrm>
          <a:prstGeom prst="rect">
            <a:avLst/>
          </a:prstGeom>
          <a:noFill/>
          <a:ln>
            <a:noFill/>
          </a:ln>
        </p:spPr>
      </p:pic>
      <p:pic>
        <p:nvPicPr>
          <p:cNvPr id="823" name="Shape 823"/>
          <p:cNvPicPr preferRelativeResize="0"/>
          <p:nvPr/>
        </p:nvPicPr>
        <p:blipFill>
          <a:blip r:embed="rId4">
            <a:alphaModFix/>
          </a:blip>
          <a:stretch>
            <a:fillRect/>
          </a:stretch>
        </p:blipFill>
        <p:spPr>
          <a:xfrm>
            <a:off x="3758950" y="2669025"/>
            <a:ext cx="5150350" cy="1555825"/>
          </a:xfrm>
          <a:prstGeom prst="rect">
            <a:avLst/>
          </a:prstGeom>
          <a:noFill/>
          <a:ln>
            <a:noFill/>
          </a:ln>
        </p:spPr>
      </p:pic>
      <p:sp>
        <p:nvSpPr>
          <p:cNvPr id="824" name="Shape 824"/>
          <p:cNvSpPr txBox="1"/>
          <p:nvPr/>
        </p:nvSpPr>
        <p:spPr>
          <a:xfrm>
            <a:off x="4067250" y="1295700"/>
            <a:ext cx="4676700" cy="54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All students who are entered in TIDE and did not take an ELPT summative test must have an accountability code assigned for each domain.</a:t>
            </a:r>
            <a:endParaRPr sz="1800">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457200" y="747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Non-Participation Codes</a:t>
            </a:r>
            <a:endParaRPr sz="3200"/>
          </a:p>
        </p:txBody>
      </p:sp>
      <p:pic>
        <p:nvPicPr>
          <p:cNvPr id="830" name="Shape 830"/>
          <p:cNvPicPr preferRelativeResize="0"/>
          <p:nvPr/>
        </p:nvPicPr>
        <p:blipFill>
          <a:blip r:embed="rId3">
            <a:alphaModFix/>
          </a:blip>
          <a:stretch>
            <a:fillRect/>
          </a:stretch>
        </p:blipFill>
        <p:spPr>
          <a:xfrm>
            <a:off x="131025" y="1305225"/>
            <a:ext cx="4829900" cy="3175650"/>
          </a:xfrm>
          <a:prstGeom prst="rect">
            <a:avLst/>
          </a:prstGeom>
          <a:noFill/>
          <a:ln>
            <a:noFill/>
          </a:ln>
        </p:spPr>
      </p:pic>
      <p:sp>
        <p:nvSpPr>
          <p:cNvPr id="831" name="Shape 831"/>
          <p:cNvSpPr txBox="1"/>
          <p:nvPr/>
        </p:nvSpPr>
        <p:spPr>
          <a:xfrm>
            <a:off x="4855029" y="932150"/>
            <a:ext cx="4288971" cy="20763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Within the non-participation code screen, the </a:t>
            </a:r>
            <a:r>
              <a:rPr lang="en" sz="1800" b="1" dirty="0">
                <a:solidFill>
                  <a:schemeClr val="dk1"/>
                </a:solidFill>
                <a:latin typeface="Calibri"/>
                <a:ea typeface="Calibri"/>
                <a:cs typeface="Calibri"/>
                <a:sym typeface="Calibri"/>
              </a:rPr>
              <a:t>Student Information</a:t>
            </a:r>
            <a:r>
              <a:rPr lang="en" sz="1800" dirty="0">
                <a:solidFill>
                  <a:schemeClr val="dk1"/>
                </a:solidFill>
                <a:latin typeface="Calibri"/>
                <a:ea typeface="Calibri"/>
                <a:cs typeface="Calibri"/>
                <a:sym typeface="Calibri"/>
              </a:rPr>
              <a:t> panel provides the student’s demographic information. </a:t>
            </a:r>
            <a:endParaRPr sz="1800" dirty="0">
              <a:solidFill>
                <a:schemeClr val="dk1"/>
              </a:solidFill>
              <a:latin typeface="Calibri"/>
              <a:ea typeface="Calibri"/>
              <a:cs typeface="Calibri"/>
              <a:sym typeface="Calibri"/>
            </a:endParaRPr>
          </a:p>
          <a:p>
            <a:pPr marL="457200" lvl="0" indent="-342900"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The student’s available tests and special codes are listed in the </a:t>
            </a:r>
            <a:r>
              <a:rPr lang="en" sz="1800" b="1" dirty="0">
                <a:solidFill>
                  <a:schemeClr val="dk1"/>
                </a:solidFill>
                <a:latin typeface="Calibri"/>
                <a:ea typeface="Calibri"/>
                <a:cs typeface="Calibri"/>
                <a:sym typeface="Calibri"/>
              </a:rPr>
              <a:t>Special Codes </a:t>
            </a:r>
            <a:r>
              <a:rPr lang="en" sz="1800" dirty="0">
                <a:solidFill>
                  <a:schemeClr val="dk1"/>
                </a:solidFill>
                <a:latin typeface="Calibri"/>
                <a:ea typeface="Calibri"/>
                <a:cs typeface="Calibri"/>
                <a:sym typeface="Calibri"/>
              </a:rPr>
              <a:t>panel. </a:t>
            </a:r>
            <a:endParaRPr sz="1800" dirty="0">
              <a:solidFill>
                <a:schemeClr val="dk1"/>
              </a:solidFill>
              <a:latin typeface="Calibri"/>
              <a:ea typeface="Calibri"/>
              <a:cs typeface="Calibri"/>
              <a:sym typeface="Calibri"/>
            </a:endParaRPr>
          </a:p>
          <a:p>
            <a:pPr marL="457200" lvl="0" indent="-342900"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To edit the student’s non-participation code, from the drop-down lists in the </a:t>
            </a:r>
            <a:r>
              <a:rPr lang="en" sz="1800" b="1" dirty="0">
                <a:solidFill>
                  <a:schemeClr val="dk1"/>
                </a:solidFill>
                <a:latin typeface="Calibri"/>
                <a:ea typeface="Calibri"/>
                <a:cs typeface="Calibri"/>
                <a:sym typeface="Calibri"/>
              </a:rPr>
              <a:t>Special Codes </a:t>
            </a:r>
            <a:r>
              <a:rPr lang="en" sz="1800" dirty="0">
                <a:solidFill>
                  <a:schemeClr val="dk1"/>
                </a:solidFill>
                <a:latin typeface="Calibri"/>
                <a:ea typeface="Calibri"/>
                <a:cs typeface="Calibri"/>
                <a:sym typeface="Calibri"/>
              </a:rPr>
              <a:t>panel, select the special code for each available test, as required, and click </a:t>
            </a:r>
            <a:r>
              <a:rPr lang="en" sz="1800" b="1" dirty="0">
                <a:solidFill>
                  <a:schemeClr val="dk1"/>
                </a:solidFill>
                <a:latin typeface="Calibri"/>
                <a:ea typeface="Calibri"/>
                <a:cs typeface="Calibri"/>
                <a:sym typeface="Calibri"/>
              </a:rPr>
              <a:t>Save</a:t>
            </a:r>
            <a:r>
              <a:rPr lang="en"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Return of Materials</a:t>
            </a:r>
            <a:endParaRPr sz="3200"/>
          </a:p>
        </p:txBody>
      </p:sp>
      <p:sp>
        <p:nvSpPr>
          <p:cNvPr id="837" name="Shape 837"/>
          <p:cNvSpPr txBox="1">
            <a:spLocks noGrp="1"/>
          </p:cNvSpPr>
          <p:nvPr>
            <p:ph type="body" idx="1"/>
          </p:nvPr>
        </p:nvSpPr>
        <p:spPr>
          <a:xfrm>
            <a:off x="385375" y="11403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DTCs are responsible for arranging test materials pickup with FedEx. There is no prescheduled pickup day. </a:t>
            </a:r>
            <a:endParaRPr sz="1800"/>
          </a:p>
          <a:p>
            <a:pPr marL="457200" lvl="0" indent="-342900" rtl="0">
              <a:spcBef>
                <a:spcPts val="640"/>
              </a:spcBef>
              <a:spcAft>
                <a:spcPts val="0"/>
              </a:spcAft>
              <a:buSzPts val="1800"/>
              <a:buChar char="•"/>
            </a:pPr>
            <a:r>
              <a:rPr lang="en" sz="1800"/>
              <a:t>Follow the </a:t>
            </a:r>
            <a:r>
              <a:rPr lang="en" sz="1800" u="sng">
                <a:solidFill>
                  <a:schemeClr val="hlink"/>
                </a:solidFill>
                <a:hlinkClick r:id="rId3"/>
              </a:rPr>
              <a:t>Packing Materials for Return</a:t>
            </a:r>
            <a:r>
              <a:rPr lang="en" sz="1800"/>
              <a:t> document for directions regarding packing and shipping both scoreable and non-scorable materials. </a:t>
            </a:r>
            <a:endParaRPr sz="1800"/>
          </a:p>
          <a:p>
            <a:pPr marL="457200" lvl="0" indent="-342900" rtl="0">
              <a:spcBef>
                <a:spcPts val="0"/>
              </a:spcBef>
              <a:spcAft>
                <a:spcPts val="0"/>
              </a:spcAft>
              <a:buSzPts val="1800"/>
              <a:buChar char="•"/>
            </a:pPr>
            <a:r>
              <a:rPr lang="en" sz="1800"/>
              <a:t>Use the return shipping labels provided in the initial shipment to guarantee that boxes are accurately tracked. </a:t>
            </a:r>
            <a:endParaRPr sz="1800"/>
          </a:p>
          <a:p>
            <a:pPr marL="457200" lvl="0" indent="-342900" rtl="0">
              <a:spcBef>
                <a:spcPts val="0"/>
              </a:spcBef>
              <a:spcAft>
                <a:spcPts val="0"/>
              </a:spcAft>
              <a:buSzPts val="1800"/>
              <a:buChar char="•"/>
            </a:pPr>
            <a:r>
              <a:rPr lang="en" sz="1800"/>
              <a:t>Additional return material orders can be placed through March 15 by calling the AIR Help Desk at 1-866-758-0231. </a:t>
            </a:r>
            <a:endParaRPr sz="1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title"/>
          </p:nvPr>
        </p:nvSpPr>
        <p:spPr>
          <a:xfrm>
            <a:off x="457200" y="0"/>
            <a:ext cx="8229600" cy="1063349"/>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Return of Materials</a:t>
            </a:r>
            <a:endParaRPr sz="3200" dirty="0"/>
          </a:p>
        </p:txBody>
      </p:sp>
      <p:sp>
        <p:nvSpPr>
          <p:cNvPr id="843" name="Shape 843"/>
          <p:cNvSpPr txBox="1">
            <a:spLocks noGrp="1"/>
          </p:cNvSpPr>
          <p:nvPr>
            <p:ph type="body" idx="1"/>
          </p:nvPr>
        </p:nvSpPr>
        <p:spPr>
          <a:xfrm>
            <a:off x="457200" y="1063375"/>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2200"/>
              <a:t>Materials must be picked up for return by March 23. </a:t>
            </a:r>
            <a:endParaRPr sz="2200"/>
          </a:p>
          <a:p>
            <a:pPr marL="457200" lvl="0" indent="-368300" algn="l" rtl="0">
              <a:spcBef>
                <a:spcPts val="640"/>
              </a:spcBef>
              <a:spcAft>
                <a:spcPts val="0"/>
              </a:spcAft>
              <a:buSzPts val="2200"/>
              <a:buChar char="•"/>
            </a:pPr>
            <a:r>
              <a:rPr lang="en" sz="1800"/>
              <a:t>Detailed directions can be found on the </a:t>
            </a:r>
            <a:r>
              <a:rPr lang="en" sz="1800" u="sng">
                <a:solidFill>
                  <a:schemeClr val="hlink"/>
                </a:solidFill>
                <a:hlinkClick r:id="rId3"/>
              </a:rPr>
              <a:t>Packing Materials for Return</a:t>
            </a:r>
            <a:r>
              <a:rPr lang="en" sz="1800"/>
              <a:t> document.</a:t>
            </a:r>
            <a:endParaRPr sz="1800"/>
          </a:p>
          <a:p>
            <a:pPr marL="230187" lvl="0" indent="0" rtl="0">
              <a:spcBef>
                <a:spcPts val="640"/>
              </a:spcBef>
              <a:spcAft>
                <a:spcPts val="0"/>
              </a:spcAft>
              <a:buNone/>
            </a:pPr>
            <a:endParaRPr sz="1800"/>
          </a:p>
          <a:p>
            <a:pPr marL="0" lvl="0" indent="0" rtl="0">
              <a:spcBef>
                <a:spcPts val="640"/>
              </a:spcBef>
              <a:spcAft>
                <a:spcPts val="0"/>
              </a:spcAft>
              <a:buNone/>
            </a:pPr>
            <a:r>
              <a:rPr lang="en" sz="2200"/>
              <a:t>To initiate a return, use one of the following methods:</a:t>
            </a:r>
            <a:endParaRPr sz="2200"/>
          </a:p>
          <a:p>
            <a:pPr marL="457200" lvl="0" indent="-342900" rtl="0">
              <a:spcBef>
                <a:spcPts val="640"/>
              </a:spcBef>
              <a:spcAft>
                <a:spcPts val="0"/>
              </a:spcAft>
              <a:buSzPts val="1800"/>
              <a:buChar char="•"/>
            </a:pPr>
            <a:r>
              <a:rPr lang="en" sz="1800"/>
              <a:t>Use www.fedex.com: select “Ship,” then select “Schedule and Manage Pickups” from the drop down menu, then click “Schedule Ground Return Pickup.”</a:t>
            </a:r>
            <a:endParaRPr sz="1800"/>
          </a:p>
          <a:p>
            <a:pPr marL="457200" lvl="0" indent="-342900" rtl="0">
              <a:spcBef>
                <a:spcPts val="0"/>
              </a:spcBef>
              <a:spcAft>
                <a:spcPts val="0"/>
              </a:spcAft>
              <a:buSzPts val="1800"/>
              <a:buChar char="•"/>
            </a:pPr>
            <a:r>
              <a:rPr lang="en" sz="1800"/>
              <a:t>Call FedEx Customer Service: 1-800-463-3339; explain that you need a “Package Returns Program” pickup.</a:t>
            </a:r>
            <a:endParaRPr sz="1800"/>
          </a:p>
          <a:p>
            <a:pPr marL="457200" lvl="0" indent="-342900" rtl="0">
              <a:spcBef>
                <a:spcPts val="0"/>
              </a:spcBef>
              <a:spcAft>
                <a:spcPts val="0"/>
              </a:spcAft>
              <a:buSzPts val="1800"/>
              <a:buChar char="•"/>
            </a:pPr>
            <a:r>
              <a:rPr lang="en" sz="1800"/>
              <a:t>Provide materials to your regular FedEx Ground driver.</a:t>
            </a:r>
            <a:endParaRPr sz="1800"/>
          </a:p>
          <a:p>
            <a:pPr marL="0" lvl="0" indent="0" rtl="0">
              <a:spcBef>
                <a:spcPts val="640"/>
              </a:spcBef>
              <a:spcAft>
                <a:spcPts val="0"/>
              </a:spcAft>
              <a:buNone/>
            </a:pPr>
            <a:endParaRPr sz="1800"/>
          </a:p>
          <a:p>
            <a:pPr marL="0" lvl="0" indent="0">
              <a:spcBef>
                <a:spcPts val="640"/>
              </a:spcBef>
              <a:spcAft>
                <a:spcPts val="0"/>
              </a:spcAft>
              <a:buNone/>
            </a:pPr>
            <a:endParaRPr sz="1800"/>
          </a:p>
          <a:p>
            <a:pPr marL="230187" lvl="0" indent="569912">
              <a:spcBef>
                <a:spcPts val="640"/>
              </a:spcBef>
              <a:spcAft>
                <a:spcPts val="0"/>
              </a:spcAft>
              <a:buNone/>
            </a:pPr>
            <a:endParaRPr sz="18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Shape 8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49" name="Shape 84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Connect/LAA1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457200" y="1197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smtClean="0"/>
              <a:t>LAA1/LEAP Connect Reminders</a:t>
            </a:r>
            <a:endParaRPr sz="3200" dirty="0"/>
          </a:p>
        </p:txBody>
      </p:sp>
      <p:sp>
        <p:nvSpPr>
          <p:cNvPr id="855" name="Shape 855"/>
          <p:cNvSpPr txBox="1">
            <a:spLocks noGrp="1"/>
          </p:cNvSpPr>
          <p:nvPr>
            <p:ph type="body" idx="1"/>
          </p:nvPr>
        </p:nvSpPr>
        <p:spPr>
          <a:xfrm>
            <a:off x="457200" y="1108300"/>
            <a:ext cx="83997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2200"/>
              <a:t>The LEAP Connect/LAA1 testing window closes on March 16. </a:t>
            </a:r>
            <a:endParaRPr sz="2200" b="1"/>
          </a:p>
          <a:p>
            <a:pPr marL="457200" lvl="0" indent="-342900" rtl="0">
              <a:spcBef>
                <a:spcPts val="640"/>
              </a:spcBef>
              <a:spcAft>
                <a:spcPts val="0"/>
              </a:spcAft>
              <a:buSzPts val="1800"/>
              <a:buChar char="•"/>
            </a:pPr>
            <a:r>
              <a:rPr lang="en" sz="1800"/>
              <a:t>The last day to order additional materials is March 15.</a:t>
            </a:r>
            <a:endParaRPr sz="1800"/>
          </a:p>
          <a:p>
            <a:pPr marL="457200" lvl="0" indent="-342900" algn="l" rtl="0">
              <a:spcBef>
                <a:spcPts val="0"/>
              </a:spcBef>
              <a:spcAft>
                <a:spcPts val="0"/>
              </a:spcAft>
              <a:buSzPts val="1800"/>
              <a:buChar char="•"/>
            </a:pPr>
            <a:r>
              <a:rPr lang="en" sz="1800"/>
              <a:t>Pre-scheduled pickup of materials is March 19.</a:t>
            </a:r>
            <a:endParaRPr sz="1800"/>
          </a:p>
          <a:p>
            <a:pPr marL="457200" lvl="0" indent="-342900" rtl="0">
              <a:spcBef>
                <a:spcPts val="0"/>
              </a:spcBef>
              <a:spcAft>
                <a:spcPts val="0"/>
              </a:spcAft>
              <a:buSzPts val="1800"/>
              <a:buChar char="•"/>
            </a:pPr>
            <a:r>
              <a:rPr lang="en" sz="1800"/>
              <a:t>All test ticket voids must be completed by March 19.</a:t>
            </a:r>
            <a:endParaRPr sz="1800"/>
          </a:p>
          <a:p>
            <a:pPr marL="457200" lvl="0" indent="-342900" rtl="0">
              <a:spcBef>
                <a:spcPts val="0"/>
              </a:spcBef>
              <a:spcAft>
                <a:spcPts val="0"/>
              </a:spcAft>
              <a:buSzPts val="1800"/>
              <a:buChar char="•"/>
            </a:pPr>
            <a:r>
              <a:rPr lang="en" sz="1800"/>
              <a:t>School test coordinators and test administrators must complete the respective Post-Administration Oaths found in the Test Coordinator Manual and Test Administrator Manual posted in </a:t>
            </a:r>
            <a:r>
              <a:rPr lang="en" sz="1800" u="sng">
                <a:solidFill>
                  <a:schemeClr val="hlink"/>
                </a:solidFill>
                <a:hlinkClick r:id="rId3"/>
              </a:rPr>
              <a:t>eDIRECT</a:t>
            </a:r>
            <a:r>
              <a:rPr lang="en" sz="1800"/>
              <a:t>.</a:t>
            </a:r>
            <a:endParaRPr sz="1800"/>
          </a:p>
          <a:p>
            <a:pPr marL="457200" lvl="0" indent="-342900" rtl="0">
              <a:spcBef>
                <a:spcPts val="0"/>
              </a:spcBef>
              <a:spcAft>
                <a:spcPts val="0"/>
              </a:spcAft>
              <a:buSzPts val="1800"/>
              <a:buChar char="•"/>
            </a:pPr>
            <a:r>
              <a:rPr lang="en" sz="1800"/>
              <a:t>For issues after testing, contact the DRC Help Desk at 1-866-758-0231 or via email at </a:t>
            </a:r>
            <a:r>
              <a:rPr lang="en" sz="1800" u="sng">
                <a:solidFill>
                  <a:schemeClr val="hlink"/>
                </a:solidFill>
                <a:hlinkClick r:id="rId4"/>
              </a:rPr>
              <a:t>LAHelpDesk@air.org</a:t>
            </a:r>
            <a:r>
              <a:rPr lang="en" sz="1800"/>
              <a:t>. </a:t>
            </a:r>
            <a:endParaRPr sz="1800"/>
          </a:p>
          <a:p>
            <a:pPr marL="230187" lvl="0" indent="569912">
              <a:spcBef>
                <a:spcPts val="640"/>
              </a:spcBef>
              <a:spcAft>
                <a:spcPts val="0"/>
              </a:spcAft>
              <a:buClr>
                <a:schemeClr val="dk1"/>
              </a:buClr>
              <a:buSzPts val="1100"/>
              <a:buFont typeface="Arial"/>
              <a:buNone/>
            </a:pPr>
            <a:endParaRPr sz="1800"/>
          </a:p>
          <a:p>
            <a:pPr marL="230187" lvl="0" indent="569912">
              <a:spcBef>
                <a:spcPts val="640"/>
              </a:spcBef>
              <a:spcAft>
                <a:spcPts val="0"/>
              </a:spcAft>
              <a:buNone/>
            </a:pPr>
            <a:endParaRPr sz="1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i="0" u="none" strike="noStrike" cap="none">
                <a:solidFill>
                  <a:srgbClr val="333333"/>
                </a:solidFill>
              </a:rPr>
              <a:t>Accountability Codes</a:t>
            </a:r>
            <a:endParaRPr sz="2800"/>
          </a:p>
        </p:txBody>
      </p:sp>
      <p:sp>
        <p:nvSpPr>
          <p:cNvPr id="862" name="Shape 86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do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testing win</a:t>
            </a:r>
            <a:r>
              <a:rPr lang="en" sz="1800"/>
              <a:t>dow, </a:t>
            </a:r>
            <a:r>
              <a:rPr lang="en" sz="1800" b="0" i="0" u="none" strike="noStrike" cap="none">
                <a:solidFill>
                  <a:schemeClr val="dk1"/>
                </a:solidFill>
                <a:latin typeface="Calibri"/>
                <a:ea typeface="Calibri"/>
                <a:cs typeface="Calibri"/>
                <a:sym typeface="Calibri"/>
              </a:rPr>
              <a:t>students</a:t>
            </a:r>
            <a:r>
              <a:rPr lang="en" sz="1800"/>
              <a:t> who do not test must </a:t>
            </a:r>
            <a:r>
              <a:rPr lang="en" sz="1800" b="0" i="0" u="none" strike="noStrike" cap="none">
                <a:solidFill>
                  <a:schemeClr val="dk1"/>
                </a:solidFill>
                <a:latin typeface="Calibri"/>
                <a:ea typeface="Calibri"/>
                <a:cs typeface="Calibri"/>
                <a:sym typeface="Calibri"/>
              </a:rPr>
              <a:t>be placed into a test session for each subject </a:t>
            </a:r>
            <a:r>
              <a:rPr lang="en" sz="1800"/>
              <a:t>and coordinators must apply the appropriate accountability code for the student (should have documentation on file).  Failure to apply a code could result in a forced zero for each subject test that the students did not complete.</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a:t>
            </a:r>
            <a:r>
              <a:rPr lang="en" sz="1800" b="1" i="1"/>
              <a:t>Testing Codes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457200" y="879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Return of Materials</a:t>
            </a:r>
            <a:endParaRPr sz="2800"/>
          </a:p>
        </p:txBody>
      </p:sp>
      <p:sp>
        <p:nvSpPr>
          <p:cNvPr id="868" name="Shape 868"/>
          <p:cNvSpPr txBox="1">
            <a:spLocks noGrp="1"/>
          </p:cNvSpPr>
          <p:nvPr>
            <p:ph type="body" idx="1"/>
          </p:nvPr>
        </p:nvSpPr>
        <p:spPr>
          <a:xfrm>
            <a:off x="457200" y="1037125"/>
            <a:ext cx="8229600" cy="38571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2200"/>
              <a:t>LEAP Connect and LAA1 materials will be picked up from districts on March 19.</a:t>
            </a:r>
            <a:endParaRPr sz="2200"/>
          </a:p>
          <a:p>
            <a:pPr marL="457200" lvl="0" indent="-342900" rtl="0">
              <a:spcBef>
                <a:spcPts val="640"/>
              </a:spcBef>
              <a:spcAft>
                <a:spcPts val="0"/>
              </a:spcAft>
              <a:buSzPts val="1800"/>
              <a:buChar char="•"/>
            </a:pPr>
            <a:r>
              <a:rPr lang="en" sz="1800"/>
              <a:t>Package all materials according to directions found on page 8 of the LEAP Connect TCM and page 9 of the LAA1 TCM. Both manuals are posted in </a:t>
            </a:r>
            <a:r>
              <a:rPr lang="en" sz="1800" u="sng">
                <a:solidFill>
                  <a:schemeClr val="hlink"/>
                </a:solidFill>
                <a:hlinkClick r:id="rId3"/>
              </a:rPr>
              <a:t>eDIRECT</a:t>
            </a:r>
            <a:r>
              <a:rPr lang="en" sz="1800"/>
              <a:t> under General Information. </a:t>
            </a:r>
            <a:endParaRPr sz="1800"/>
          </a:p>
          <a:p>
            <a:pPr marL="457200" lvl="0" indent="-342900" rtl="0">
              <a:spcBef>
                <a:spcPts val="0"/>
              </a:spcBef>
              <a:spcAft>
                <a:spcPts val="0"/>
              </a:spcAft>
              <a:buSzPts val="1800"/>
              <a:buChar char="•"/>
            </a:pPr>
            <a:r>
              <a:rPr lang="en" sz="1800"/>
              <a:t>Complete the Accountability Form and Return Verification Form in </a:t>
            </a:r>
            <a:r>
              <a:rPr lang="en" sz="1800" u="sng">
                <a:solidFill>
                  <a:schemeClr val="hlink"/>
                </a:solidFill>
                <a:hlinkClick r:id="rId3"/>
              </a:rPr>
              <a:t>eDIRECT</a:t>
            </a:r>
            <a:r>
              <a:rPr lang="en" sz="1800"/>
              <a:t> as soon as UPS has picked up all test materials. </a:t>
            </a:r>
            <a:endParaRPr sz="1800"/>
          </a:p>
          <a:p>
            <a:pPr marL="457200" lvl="0" indent="-342900" rtl="0">
              <a:spcBef>
                <a:spcPts val="0"/>
              </a:spcBef>
              <a:spcAft>
                <a:spcPts val="0"/>
              </a:spcAft>
              <a:buSzPts val="1800"/>
              <a:buChar char="•"/>
            </a:pPr>
            <a:r>
              <a:rPr lang="en" sz="1800"/>
              <a:t>Collect and properly dispose of all Test Administration Manuals after test administration.</a:t>
            </a:r>
            <a:endParaRPr sz="1800"/>
          </a:p>
          <a:p>
            <a:pPr marL="230187" lvl="0" indent="569912">
              <a:spcBef>
                <a:spcPts val="640"/>
              </a:spcBef>
              <a:spcAft>
                <a:spcPts val="0"/>
              </a:spcAft>
              <a:buNone/>
            </a:pPr>
            <a:endParaRPr sz="18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Shape 87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74" name="Shape 87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A8C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9962</Words>
  <Application>Microsoft Office PowerPoint</Application>
  <PresentationFormat>On-screen Show (16:9)</PresentationFormat>
  <Paragraphs>958</Paragraphs>
  <Slides>111</Slides>
  <Notes>111</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111</vt:i4>
      </vt:variant>
    </vt:vector>
  </HeadingPairs>
  <TitlesOfParts>
    <vt:vector size="123" baseType="lpstr">
      <vt:lpstr>Arial</vt:lpstr>
      <vt:lpstr>Calibri</vt:lpstr>
      <vt:lpstr>Louisiana Believes</vt:lpstr>
      <vt:lpstr>Louisiana Believes</vt:lpstr>
      <vt:lpstr>LA Believes</vt:lpstr>
      <vt:lpstr>LA Believes</vt:lpstr>
      <vt:lpstr>Louisiana Believes</vt:lpstr>
      <vt:lpstr>Louisiana Believes</vt:lpstr>
      <vt:lpstr>Louisiana Believes</vt:lpstr>
      <vt:lpstr>Louisiana Believes</vt:lpstr>
      <vt:lpstr>Louisiana Believes</vt:lpstr>
      <vt:lpstr>Louisiana Believes</vt:lpstr>
      <vt:lpstr>PowerPoint Presentation</vt:lpstr>
      <vt:lpstr>Agenda</vt:lpstr>
      <vt:lpstr>2017-2018 Month-by-Month Checklist</vt:lpstr>
      <vt:lpstr>March Assessment and Accountability Checklist</vt:lpstr>
      <vt:lpstr>March Assessment and Accountability Checklist</vt:lpstr>
      <vt:lpstr>March Assessment and Accountability Checklist</vt:lpstr>
      <vt:lpstr>March Assessment and Accountability Checklist</vt:lpstr>
      <vt:lpstr>March Assessment and Accountability Checklist</vt:lpstr>
      <vt:lpstr>April Assessment and Accountability Checklist</vt:lpstr>
      <vt:lpstr>April Assessment and Accountability Checklist</vt:lpstr>
      <vt:lpstr>April Assessment and Accountability Checklist</vt:lpstr>
      <vt:lpstr>PowerPoint Presentation</vt:lpstr>
      <vt:lpstr>Communicating 2018 Assessment Results</vt:lpstr>
      <vt:lpstr>PowerPoint Presentation</vt:lpstr>
      <vt:lpstr>PowerPoint Presentation</vt:lpstr>
      <vt:lpstr>PowerPoint Presentation</vt:lpstr>
      <vt:lpstr>PowerPoint Presentation</vt:lpstr>
      <vt:lpstr>Technology Preparation</vt:lpstr>
      <vt:lpstr>System Readiness Check</vt:lpstr>
      <vt:lpstr>Technical Assistance</vt:lpstr>
      <vt:lpstr>Online Scheduling Guidance</vt:lpstr>
      <vt:lpstr>Technology FAQ</vt:lpstr>
      <vt:lpstr>Troubleshooting</vt:lpstr>
      <vt:lpstr>Training Accounts</vt:lpstr>
      <vt:lpstr>Testing Homebound Students</vt:lpstr>
      <vt:lpstr>Student Status Dashboard</vt:lpstr>
      <vt:lpstr>Testing Statistics Reports</vt:lpstr>
      <vt:lpstr>Testing Statistics Reports</vt:lpstr>
      <vt:lpstr>Online Tools Training</vt:lpstr>
      <vt:lpstr>Technology Readiness Tool</vt:lpstr>
      <vt:lpstr>PowerPoint Presentation</vt:lpstr>
      <vt:lpstr>ELPT and LEAP Connect</vt:lpstr>
      <vt:lpstr>Test Schedules</vt:lpstr>
      <vt:lpstr>PowerPoint Presentation</vt:lpstr>
      <vt:lpstr>Accommodations Audit</vt:lpstr>
      <vt:lpstr>Testing Home Study Students</vt:lpstr>
      <vt:lpstr>Testing Students from Nonpublic Schools</vt:lpstr>
      <vt:lpstr>PowerPoint Presentation</vt:lpstr>
      <vt:lpstr>LEAP 2025 Grades 3-8: Key Dates</vt:lpstr>
      <vt:lpstr>LEAP Key Dates</vt:lpstr>
      <vt:lpstr>LEAP 2025 Test Setup</vt:lpstr>
      <vt:lpstr>LEAP 2025 Manuals</vt:lpstr>
      <vt:lpstr>Testing Alerts</vt:lpstr>
      <vt:lpstr>Testing Alerts</vt:lpstr>
      <vt:lpstr>Testing Alerts</vt:lpstr>
      <vt:lpstr>Testing Alerts</vt:lpstr>
      <vt:lpstr>Testing Alerts</vt:lpstr>
      <vt:lpstr>Testing Alerts</vt:lpstr>
      <vt:lpstr>Test Security</vt:lpstr>
      <vt:lpstr>Test Security</vt:lpstr>
      <vt:lpstr>Test Security</vt:lpstr>
      <vt:lpstr>Test Security</vt:lpstr>
      <vt:lpstr>Test Security</vt:lpstr>
      <vt:lpstr>Test Schedules</vt:lpstr>
      <vt:lpstr>Test Materials </vt:lpstr>
      <vt:lpstr>Test Materials</vt:lpstr>
      <vt:lpstr>Test Materials </vt:lpstr>
      <vt:lpstr>Other Reminders</vt:lpstr>
      <vt:lpstr>Other Reminders</vt:lpstr>
      <vt:lpstr>PowerPoint Presentation</vt:lpstr>
      <vt:lpstr>Spring High School Administration Key Dates</vt:lpstr>
      <vt:lpstr>Spring High School Administration</vt:lpstr>
      <vt:lpstr>Spring High School Administration</vt:lpstr>
      <vt:lpstr>Spring High School Administration</vt:lpstr>
      <vt:lpstr>Spring High School Administration</vt:lpstr>
      <vt:lpstr>Spring High School Administration</vt:lpstr>
      <vt:lpstr>Spring High School Administration</vt:lpstr>
      <vt:lpstr>Spring High School Administration</vt:lpstr>
      <vt:lpstr>Accountability Codes</vt:lpstr>
      <vt:lpstr>Technical Assistance Protocol</vt:lpstr>
      <vt:lpstr>PowerPoint Presentation</vt:lpstr>
      <vt:lpstr>LEAP 2025 Assessment Committees</vt:lpstr>
      <vt:lpstr>PowerPoint Presentation</vt:lpstr>
      <vt:lpstr>LEAP 2025 At a Glance- Content Area</vt:lpstr>
      <vt:lpstr>Parent Guide to the LEAP 2025 Tests</vt:lpstr>
      <vt:lpstr>PowerPoint Presentation</vt:lpstr>
      <vt:lpstr>PowerPoint Presentation</vt:lpstr>
      <vt:lpstr>LEAP 2025 Resource Availability Timeline</vt:lpstr>
      <vt:lpstr>PowerPoint Presentation</vt:lpstr>
      <vt:lpstr>PowerPoint Presentation</vt:lpstr>
      <vt:lpstr>Science Online Tools Training and Tutorials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ELPT Reminders</vt:lpstr>
      <vt:lpstr>After Testing: Data Cleanup</vt:lpstr>
      <vt:lpstr>Non-Participation Codes</vt:lpstr>
      <vt:lpstr>Return of Materials</vt:lpstr>
      <vt:lpstr>Return of Materials</vt:lpstr>
      <vt:lpstr>PowerPoint Presentation</vt:lpstr>
      <vt:lpstr>LAA1/LEAP Connect Reminders</vt:lpstr>
      <vt:lpstr>Accountability Codes</vt:lpstr>
      <vt:lpstr>Return of Materials</vt:lpstr>
      <vt:lpstr>PowerPoint Presentation</vt:lpstr>
      <vt:lpstr>Changes to Report Options  for Interim Assessments</vt:lpstr>
      <vt:lpstr>LEAP 360 (2018-2019)</vt:lpstr>
      <vt:lpstr>LEAP 360 (2018-2019)</vt:lpstr>
      <vt:lpstr>Improvements for 2018-2019</vt:lpstr>
      <vt:lpstr>PowerPoint Presentation</vt:lpstr>
      <vt:lpstr>PowerPoint Presentation</vt:lpstr>
      <vt:lpstr>District Support</vt:lpstr>
      <vt:lpstr>District Support</vt:lpstr>
      <vt:lpstr>Assessments Customer Service</vt:lpstr>
      <vt:lpstr>Professional Development: Teacher Leader Summit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6</cp:revision>
  <dcterms:modified xsi:type="dcterms:W3CDTF">2018-03-15T13:46:56Z</dcterms:modified>
</cp:coreProperties>
</file>