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9" r:id="rId1"/>
  </p:sldMasterIdLst>
  <p:notesMasterIdLst>
    <p:notesMasterId r:id="rId31"/>
  </p:notesMasterIdLst>
  <p:sldIdLst>
    <p:sldId id="324" r:id="rId2"/>
    <p:sldId id="256" r:id="rId3"/>
    <p:sldId id="257" r:id="rId4"/>
    <p:sldId id="366" r:id="rId5"/>
    <p:sldId id="517" r:id="rId6"/>
    <p:sldId id="589" r:id="rId7"/>
    <p:sldId id="593" r:id="rId8"/>
    <p:sldId id="539" r:id="rId9"/>
    <p:sldId id="594" r:id="rId10"/>
    <p:sldId id="592" r:id="rId11"/>
    <p:sldId id="560" r:id="rId12"/>
    <p:sldId id="559" r:id="rId13"/>
    <p:sldId id="570" r:id="rId14"/>
    <p:sldId id="574" r:id="rId15"/>
    <p:sldId id="480" r:id="rId16"/>
    <p:sldId id="599" r:id="rId17"/>
    <p:sldId id="545" r:id="rId18"/>
    <p:sldId id="595" r:id="rId19"/>
    <p:sldId id="500" r:id="rId20"/>
    <p:sldId id="533" r:id="rId21"/>
    <p:sldId id="514" r:id="rId22"/>
    <p:sldId id="584" r:id="rId23"/>
    <p:sldId id="596" r:id="rId24"/>
    <p:sldId id="483" r:id="rId25"/>
    <p:sldId id="587" r:id="rId26"/>
    <p:sldId id="597" r:id="rId27"/>
    <p:sldId id="590" r:id="rId28"/>
    <p:sldId id="598" r:id="rId29"/>
    <p:sldId id="334" r:id="rId30"/>
  </p:sldIdLst>
  <p:sldSz cx="9144000" cy="5143500" type="screen16x9"/>
  <p:notesSz cx="6858000" cy="9144000"/>
  <p:embeddedFontLst>
    <p:embeddedFont>
      <p:font typeface="Calibri" panose="020F0502020204030204" pitchFamily="3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exis Pritchard" initials="" lastIdx="1" clrIdx="0"/>
  <p:cmAuthor id="1" name="JENNIFER BAIRD" initials="" lastIdx="1" clrIdx="1"/>
  <p:cmAuthor id="2" name="Jennifer Baird" initials="JB" lastIdx="2" clrIdx="2">
    <p:extLst>
      <p:ext uri="{19B8F6BF-5375-455C-9EA6-DF929625EA0E}">
        <p15:presenceInfo xmlns:p15="http://schemas.microsoft.com/office/powerpoint/2012/main" userId="S-1-5-21-1004336348-920026266-1801674531-489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7E5B1D7-7E24-4C7A-94C0-64FDCA702A4B}">
  <a:tblStyle styleId="{47E5B1D7-7E24-4C7A-94C0-64FDCA702A4B}"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55" autoAdjust="0"/>
    <p:restoredTop sz="94660"/>
  </p:normalViewPr>
  <p:slideViewPr>
    <p:cSldViewPr snapToGrid="0">
      <p:cViewPr varScale="1">
        <p:scale>
          <a:sx n="91" d="100"/>
          <a:sy n="91" d="100"/>
        </p:scale>
        <p:origin x="484" y="56"/>
      </p:cViewPr>
      <p:guideLst/>
    </p:cSldViewPr>
  </p:slideViewPr>
  <p:notesTextViewPr>
    <p:cViewPr>
      <p:scale>
        <a:sx n="400" d="100"/>
        <a:sy n="400" d="100"/>
      </p:scale>
      <p:origin x="0" y="0"/>
    </p:cViewPr>
  </p:notesTextViewPr>
  <p:notesViewPr>
    <p:cSldViewPr snapToGrid="0">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be7d437e7f_0_0: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a:p>
        </p:txBody>
      </p:sp>
      <p:sp>
        <p:nvSpPr>
          <p:cNvPr id="265" name="Google Shape;265;gbe7d437e7f_0_0:notes"/>
          <p:cNvSpPr>
            <a:spLocks noGrp="1" noRot="1" noChangeAspect="1"/>
          </p:cNvSpPr>
          <p:nvPr>
            <p:ph type="sldImg" idx="2"/>
          </p:nvPr>
        </p:nvSpPr>
        <p:spPr>
          <a:xfrm>
            <a:off x="400960" y="687672"/>
            <a:ext cx="6056100" cy="34275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16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796a45435d_2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g796a45435d_2_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262" name="Google Shape;262;g796a45435d_2_8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796a45435d_2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796a45435d_2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g796a45435d_2_9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extLst>
      <p:ext uri="{BB962C8B-B14F-4D97-AF65-F5344CB8AC3E}">
        <p14:creationId xmlns:p14="http://schemas.microsoft.com/office/powerpoint/2010/main" val="70924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250916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818329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61468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1128042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96a45435d_2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96a45435d_2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g796a45435d_2_10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38187438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p:cSld name="Cover Title">
    <p:bg>
      <p:bgPr>
        <a:blipFill>
          <a:blip r:embed="rId2">
            <a:alphaModFix/>
          </a:blip>
          <a:stretch>
            <a:fillRect/>
          </a:stretch>
        </a:blipFill>
        <a:effectLst/>
      </p:bgPr>
    </p:bg>
    <p:spTree>
      <p:nvGrpSpPr>
        <p:cNvPr id="1" name="Shape 176"/>
        <p:cNvGrpSpPr/>
        <p:nvPr/>
      </p:nvGrpSpPr>
      <p:grpSpPr>
        <a:xfrm>
          <a:off x="0" y="0"/>
          <a:ext cx="0" cy="0"/>
          <a:chOff x="0" y="0"/>
          <a:chExt cx="0" cy="0"/>
        </a:xfrm>
      </p:grpSpPr>
      <p:sp>
        <p:nvSpPr>
          <p:cNvPr id="177" name="Google Shape;177;p52"/>
          <p:cNvSpPr txBox="1">
            <a:spLocks noGrp="1"/>
          </p:cNvSpPr>
          <p:nvPr>
            <p:ph type="title"/>
          </p:nvPr>
        </p:nvSpPr>
        <p:spPr>
          <a:xfrm>
            <a:off x="4005650" y="14828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Hands)">
  <p:cSld name="Section Title Only">
    <p:bg>
      <p:bgPr>
        <a:blipFill>
          <a:blip r:embed="rId2">
            <a:alphaModFix/>
          </a:blip>
          <a:stretch>
            <a:fillRect/>
          </a:stretch>
        </a:blipFill>
        <a:effectLst/>
      </p:bgPr>
    </p:bg>
    <p:spTree>
      <p:nvGrpSpPr>
        <p:cNvPr id="1" name="Shape 233"/>
        <p:cNvGrpSpPr/>
        <p:nvPr/>
      </p:nvGrpSpPr>
      <p:grpSpPr>
        <a:xfrm>
          <a:off x="0" y="0"/>
          <a:ext cx="0" cy="0"/>
          <a:chOff x="0" y="0"/>
          <a:chExt cx="0" cy="0"/>
        </a:xfrm>
      </p:grpSpPr>
      <p:sp>
        <p:nvSpPr>
          <p:cNvPr id="234" name="Google Shape;234;p70"/>
          <p:cNvSpPr txBox="1">
            <a:spLocks noGrp="1"/>
          </p:cNvSpPr>
          <p:nvPr>
            <p:ph type="title"/>
          </p:nvPr>
        </p:nvSpPr>
        <p:spPr>
          <a:xfrm>
            <a:off x="0" y="733400"/>
            <a:ext cx="9144000" cy="31134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
    <p:bg>
      <p:bgPr>
        <a:blipFill>
          <a:blip r:embed="rId2">
            <a:alphaModFix/>
          </a:blip>
          <a:stretch>
            <a:fillRect/>
          </a:stretch>
        </a:blipFill>
        <a:effectLst/>
      </p:bgPr>
    </p:bg>
    <p:spTree>
      <p:nvGrpSpPr>
        <p:cNvPr id="1" name="Shape 239"/>
        <p:cNvGrpSpPr/>
        <p:nvPr/>
      </p:nvGrpSpPr>
      <p:grpSpPr>
        <a:xfrm>
          <a:off x="0" y="0"/>
          <a:ext cx="0" cy="0"/>
          <a:chOff x="0" y="0"/>
          <a:chExt cx="0" cy="0"/>
        </a:xfrm>
      </p:grpSpPr>
      <p:sp>
        <p:nvSpPr>
          <p:cNvPr id="240" name="Google Shape;240;p73"/>
          <p:cNvSpPr txBox="1">
            <a:spLocks noGrp="1"/>
          </p:cNvSpPr>
          <p:nvPr>
            <p:ph type="title"/>
          </p:nvPr>
        </p:nvSpPr>
        <p:spPr>
          <a:xfrm>
            <a:off x="3064725"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Magnolia Left)">
  <p:cSld name="Section Title Only_1_1">
    <p:bg>
      <p:bgPr>
        <a:blipFill>
          <a:blip r:embed="rId2">
            <a:alphaModFix/>
          </a:blip>
          <a:stretch>
            <a:fillRect/>
          </a:stretch>
        </a:blipFill>
        <a:effectLst/>
      </p:bgPr>
    </p:bg>
    <p:spTree>
      <p:nvGrpSpPr>
        <p:cNvPr id="1" name="Shape 241"/>
        <p:cNvGrpSpPr/>
        <p:nvPr/>
      </p:nvGrpSpPr>
      <p:grpSpPr>
        <a:xfrm>
          <a:off x="0" y="0"/>
          <a:ext cx="0" cy="0"/>
          <a:chOff x="0" y="0"/>
          <a:chExt cx="0" cy="0"/>
        </a:xfrm>
      </p:grpSpPr>
      <p:sp>
        <p:nvSpPr>
          <p:cNvPr id="242" name="Google Shape;242;p74"/>
          <p:cNvSpPr txBox="1">
            <a:spLocks noGrp="1"/>
          </p:cNvSpPr>
          <p:nvPr>
            <p:ph type="title"/>
          </p:nvPr>
        </p:nvSpPr>
        <p:spPr>
          <a:xfrm>
            <a:off x="0" y="733400"/>
            <a:ext cx="6079500" cy="36426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Fleur de Lis Left)">
  <p:cSld name="Section Title Only_1_1_1_1">
    <p:bg>
      <p:bgPr>
        <a:blipFill>
          <a:blip r:embed="rId2">
            <a:alphaModFix/>
          </a:blip>
          <a:stretch>
            <a:fillRect/>
          </a:stretch>
        </a:blipFill>
        <a:effectLst/>
      </p:bgPr>
    </p:bg>
    <p:spTree>
      <p:nvGrpSpPr>
        <p:cNvPr id="1" name="Shape 245"/>
        <p:cNvGrpSpPr/>
        <p:nvPr/>
      </p:nvGrpSpPr>
      <p:grpSpPr>
        <a:xfrm>
          <a:off x="0" y="0"/>
          <a:ext cx="0" cy="0"/>
          <a:chOff x="0" y="0"/>
          <a:chExt cx="0" cy="0"/>
        </a:xfrm>
      </p:grpSpPr>
      <p:sp>
        <p:nvSpPr>
          <p:cNvPr id="246" name="Google Shape;246;p76"/>
          <p:cNvSpPr txBox="1">
            <a:spLocks noGrp="1"/>
          </p:cNvSpPr>
          <p:nvPr>
            <p:ph type="title"/>
          </p:nvPr>
        </p:nvSpPr>
        <p:spPr>
          <a:xfrm>
            <a:off x="3021550" y="771625"/>
            <a:ext cx="61224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Deer Right)">
  <p:cSld name="Section Title Only_1_1_1_1_1">
    <p:bg>
      <p:bgPr>
        <a:blipFill>
          <a:blip r:embed="rId2">
            <a:alphaModFix/>
          </a:blip>
          <a:stretch>
            <a:fillRect/>
          </a:stretch>
        </a:blipFill>
        <a:effectLst/>
      </p:bgPr>
    </p:bg>
    <p:spTree>
      <p:nvGrpSpPr>
        <p:cNvPr id="1" name="Shape 247"/>
        <p:cNvGrpSpPr/>
        <p:nvPr/>
      </p:nvGrpSpPr>
      <p:grpSpPr>
        <a:xfrm>
          <a:off x="0" y="0"/>
          <a:ext cx="0" cy="0"/>
          <a:chOff x="0" y="0"/>
          <a:chExt cx="0" cy="0"/>
        </a:xfrm>
      </p:grpSpPr>
      <p:sp>
        <p:nvSpPr>
          <p:cNvPr id="248" name="Google Shape;248;p77"/>
          <p:cNvSpPr txBox="1">
            <a:spLocks noGrp="1"/>
          </p:cNvSpPr>
          <p:nvPr>
            <p:ph type="title"/>
          </p:nvPr>
        </p:nvSpPr>
        <p:spPr>
          <a:xfrm>
            <a:off x="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Deer Left)">
  <p:cSld name="Section Title Only_1_1_1_1_1_1">
    <p:bg>
      <p:bgPr>
        <a:blipFill>
          <a:blip r:embed="rId2">
            <a:alphaModFix/>
          </a:blip>
          <a:stretch>
            <a:fillRect/>
          </a:stretch>
        </a:blipFill>
        <a:effectLst/>
      </p:bgPr>
    </p:bg>
    <p:spTree>
      <p:nvGrpSpPr>
        <p:cNvPr id="1" name="Shape 249"/>
        <p:cNvGrpSpPr/>
        <p:nvPr/>
      </p:nvGrpSpPr>
      <p:grpSpPr>
        <a:xfrm>
          <a:off x="0" y="0"/>
          <a:ext cx="0" cy="0"/>
          <a:chOff x="0" y="0"/>
          <a:chExt cx="0" cy="0"/>
        </a:xfrm>
      </p:grpSpPr>
      <p:sp>
        <p:nvSpPr>
          <p:cNvPr id="250" name="Google Shape;250;p78"/>
          <p:cNvSpPr txBox="1">
            <a:spLocks noGrp="1"/>
          </p:cNvSpPr>
          <p:nvPr>
            <p:ph type="title"/>
          </p:nvPr>
        </p:nvSpPr>
        <p:spPr>
          <a:xfrm>
            <a:off x="3620100" y="771625"/>
            <a:ext cx="5523900" cy="36045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Cypress Right)">
  <p:cSld name="Section Title Only_1_1_1_1_1_1_1">
    <p:bg>
      <p:bgPr>
        <a:blipFill>
          <a:blip r:embed="rId2">
            <a:alphaModFix/>
          </a:blip>
          <a:stretch>
            <a:fillRect/>
          </a:stretch>
        </a:blipFill>
        <a:effectLst/>
      </p:bgPr>
    </p:bg>
    <p:spTree>
      <p:nvGrpSpPr>
        <p:cNvPr id="1" name="Shape 251"/>
        <p:cNvGrpSpPr/>
        <p:nvPr/>
      </p:nvGrpSpPr>
      <p:grpSpPr>
        <a:xfrm>
          <a:off x="0" y="0"/>
          <a:ext cx="0" cy="0"/>
          <a:chOff x="0" y="0"/>
          <a:chExt cx="0" cy="0"/>
        </a:xfrm>
      </p:grpSpPr>
      <p:sp>
        <p:nvSpPr>
          <p:cNvPr id="252" name="Google Shape;252;p79"/>
          <p:cNvSpPr txBox="1">
            <a:spLocks noGrp="1"/>
          </p:cNvSpPr>
          <p:nvPr>
            <p:ph type="title"/>
          </p:nvPr>
        </p:nvSpPr>
        <p:spPr>
          <a:xfrm>
            <a:off x="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Cypress Left)">
  <p:cSld name="Section Title Only_1_1_1_1_1_1_1_1">
    <p:bg>
      <p:bgPr>
        <a:blipFill>
          <a:blip r:embed="rId2">
            <a:alphaModFix/>
          </a:blip>
          <a:stretch>
            <a:fillRect/>
          </a:stretch>
        </a:blipFill>
        <a:effectLst/>
      </p:bgPr>
    </p:bg>
    <p:spTree>
      <p:nvGrpSpPr>
        <p:cNvPr id="1" name="Shape 253"/>
        <p:cNvGrpSpPr/>
        <p:nvPr/>
      </p:nvGrpSpPr>
      <p:grpSpPr>
        <a:xfrm>
          <a:off x="0" y="0"/>
          <a:ext cx="0" cy="0"/>
          <a:chOff x="0" y="0"/>
          <a:chExt cx="0" cy="0"/>
        </a:xfrm>
      </p:grpSpPr>
      <p:sp>
        <p:nvSpPr>
          <p:cNvPr id="254" name="Google Shape;254;p80"/>
          <p:cNvSpPr txBox="1">
            <a:spLocks noGrp="1"/>
          </p:cNvSpPr>
          <p:nvPr>
            <p:ph type="title"/>
          </p:nvPr>
        </p:nvSpPr>
        <p:spPr>
          <a:xfrm>
            <a:off x="3057600" y="1016800"/>
            <a:ext cx="6086400" cy="33171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Beads Right)">
  <p:cSld name="Section Title Only_1_1_1_1_1_1_1_1_1">
    <p:bg>
      <p:bgPr>
        <a:blipFill>
          <a:blip r:embed="rId2">
            <a:alphaModFix/>
          </a:blip>
          <a:stretch>
            <a:fillRect/>
          </a:stretch>
        </a:blipFill>
        <a:effectLst/>
      </p:bgPr>
    </p:bg>
    <p:spTree>
      <p:nvGrpSpPr>
        <p:cNvPr id="1" name="Shape 255"/>
        <p:cNvGrpSpPr/>
        <p:nvPr/>
      </p:nvGrpSpPr>
      <p:grpSpPr>
        <a:xfrm>
          <a:off x="0" y="0"/>
          <a:ext cx="0" cy="0"/>
          <a:chOff x="0" y="0"/>
          <a:chExt cx="0" cy="0"/>
        </a:xfrm>
      </p:grpSpPr>
      <p:sp>
        <p:nvSpPr>
          <p:cNvPr id="256" name="Google Shape;256;p81"/>
          <p:cNvSpPr txBox="1">
            <a:spLocks noGrp="1"/>
          </p:cNvSpPr>
          <p:nvPr>
            <p:ph type="title"/>
          </p:nvPr>
        </p:nvSpPr>
        <p:spPr>
          <a:xfrm>
            <a:off x="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Beads Left)">
  <p:cSld name="Section Title Only_1_1_1_1_1_1_1_1_1_1">
    <p:bg>
      <p:bgPr>
        <a:blipFill>
          <a:blip r:embed="rId2">
            <a:alphaModFix/>
          </a:blip>
          <a:stretch>
            <a:fillRect/>
          </a:stretch>
        </a:blipFill>
        <a:effectLst/>
      </p:bgPr>
    </p:bg>
    <p:spTree>
      <p:nvGrpSpPr>
        <p:cNvPr id="1" name="Shape 257"/>
        <p:cNvGrpSpPr/>
        <p:nvPr/>
      </p:nvGrpSpPr>
      <p:grpSpPr>
        <a:xfrm>
          <a:off x="0" y="0"/>
          <a:ext cx="0" cy="0"/>
          <a:chOff x="0" y="0"/>
          <a:chExt cx="0" cy="0"/>
        </a:xfrm>
      </p:grpSpPr>
      <p:sp>
        <p:nvSpPr>
          <p:cNvPr id="258" name="Google Shape;258;p82"/>
          <p:cNvSpPr txBox="1">
            <a:spLocks noGrp="1"/>
          </p:cNvSpPr>
          <p:nvPr>
            <p:ph type="title"/>
          </p:nvPr>
        </p:nvSpPr>
        <p:spPr>
          <a:xfrm>
            <a:off x="2625000" y="800450"/>
            <a:ext cx="6519000" cy="35769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Career &amp; College Readiness)">
  <p:cSld name="Cover Title_1">
    <p:bg>
      <p:bgPr>
        <a:blipFill>
          <a:blip r:embed="rId2">
            <a:alphaModFix/>
          </a:blip>
          <a:stretch>
            <a:fillRect/>
          </a:stretch>
        </a:blipFill>
        <a:effectLst/>
      </p:bgPr>
    </p:bg>
    <p:spTree>
      <p:nvGrpSpPr>
        <p:cNvPr id="1" name="Shape 178"/>
        <p:cNvGrpSpPr/>
        <p:nvPr/>
      </p:nvGrpSpPr>
      <p:grpSpPr>
        <a:xfrm>
          <a:off x="0" y="0"/>
          <a:ext cx="0" cy="0"/>
          <a:chOff x="0" y="0"/>
          <a:chExt cx="0" cy="0"/>
        </a:xfrm>
      </p:grpSpPr>
      <p:sp>
        <p:nvSpPr>
          <p:cNvPr id="179" name="Google Shape;179;p53"/>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Basic Frame) 2">
  <p:cSld name="Content (Basic Frame) 2">
    <p:bg>
      <p:bgPr>
        <a:blipFill>
          <a:blip r:embed="rId2">
            <a:alphaModFix/>
          </a:blip>
          <a:stretch>
            <a:fillRect/>
          </a:stretch>
        </a:blipFill>
        <a:effectLst/>
      </p:bgPr>
    </p:bg>
    <p:spTree>
      <p:nvGrpSpPr>
        <p:cNvPr id="1" name="Shape 259"/>
        <p:cNvGrpSpPr/>
        <p:nvPr/>
      </p:nvGrpSpPr>
      <p:grpSpPr>
        <a:xfrm>
          <a:off x="0" y="0"/>
          <a:ext cx="0" cy="0"/>
          <a:chOff x="0" y="0"/>
          <a:chExt cx="0" cy="0"/>
        </a:xfrm>
      </p:grpSpPr>
      <p:sp>
        <p:nvSpPr>
          <p:cNvPr id="260" name="Google Shape;260;p83"/>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261" name="Google Shape;261;p83"/>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62" name="Google Shape;262;p83"/>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26756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ver (Equity, Inclusion, &amp; Opportunities)">
  <p:cSld name="Cover Title_1_1">
    <p:bg>
      <p:bgPr>
        <a:blipFill>
          <a:blip r:embed="rId2">
            <a:alphaModFix/>
          </a:blip>
          <a:stretch>
            <a:fillRect/>
          </a:stretch>
        </a:blipFill>
        <a:effectLst/>
      </p:bgPr>
    </p:bg>
    <p:spTree>
      <p:nvGrpSpPr>
        <p:cNvPr id="1" name="Shape 180"/>
        <p:cNvGrpSpPr/>
        <p:nvPr/>
      </p:nvGrpSpPr>
      <p:grpSpPr>
        <a:xfrm>
          <a:off x="0" y="0"/>
          <a:ext cx="0" cy="0"/>
          <a:chOff x="0" y="0"/>
          <a:chExt cx="0" cy="0"/>
        </a:xfrm>
      </p:grpSpPr>
      <p:sp>
        <p:nvSpPr>
          <p:cNvPr id="181" name="Google Shape;181;p54"/>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Legislative Affairs, Policy, &amp; Workforce Support)">
  <p:cSld name="Cover Title_1_1_1">
    <p:bg>
      <p:bgPr>
        <a:blipFill>
          <a:blip r:embed="rId2">
            <a:alphaModFix/>
          </a:blip>
          <a:stretch>
            <a:fillRect/>
          </a:stretch>
        </a:blipFill>
        <a:effectLst/>
      </p:bgPr>
    </p:bg>
    <p:spTree>
      <p:nvGrpSpPr>
        <p:cNvPr id="1" name="Shape 182"/>
        <p:cNvGrpSpPr/>
        <p:nvPr/>
      </p:nvGrpSpPr>
      <p:grpSpPr>
        <a:xfrm>
          <a:off x="0" y="0"/>
          <a:ext cx="0" cy="0"/>
          <a:chOff x="0" y="0"/>
          <a:chExt cx="0" cy="0"/>
        </a:xfrm>
      </p:grpSpPr>
      <p:sp>
        <p:nvSpPr>
          <p:cNvPr id="183" name="Google Shape;183;p55"/>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chemeClr val="dk1"/>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Operations)">
  <p:cSld name="Cover Title_1_1_1_1">
    <p:bg>
      <p:bgPr>
        <a:blipFill>
          <a:blip r:embed="rId2">
            <a:alphaModFix/>
          </a:blip>
          <a:stretch>
            <a:fillRect/>
          </a:stretch>
        </a:blipFill>
        <a:effectLst/>
      </p:bgPr>
    </p:bg>
    <p:spTree>
      <p:nvGrpSpPr>
        <p:cNvPr id="1" name="Shape 184"/>
        <p:cNvGrpSpPr/>
        <p:nvPr/>
      </p:nvGrpSpPr>
      <p:grpSpPr>
        <a:xfrm>
          <a:off x="0" y="0"/>
          <a:ext cx="0" cy="0"/>
          <a:chOff x="0" y="0"/>
          <a:chExt cx="0" cy="0"/>
        </a:xfrm>
      </p:grpSpPr>
      <p:sp>
        <p:nvSpPr>
          <p:cNvPr id="185" name="Google Shape;185;p56"/>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School System Financial Services)">
  <p:cSld name="Cover Title_1_1_1_1_1">
    <p:bg>
      <p:bgPr>
        <a:blipFill>
          <a:blip r:embed="rId2">
            <a:alphaModFix/>
          </a:blip>
          <a:stretch>
            <a:fillRect/>
          </a:stretch>
        </a:blipFill>
        <a:effectLst/>
      </p:bgPr>
    </p:bg>
    <p:spTree>
      <p:nvGrpSpPr>
        <p:cNvPr id="1" name="Shape 186"/>
        <p:cNvGrpSpPr/>
        <p:nvPr/>
      </p:nvGrpSpPr>
      <p:grpSpPr>
        <a:xfrm>
          <a:off x="0" y="0"/>
          <a:ext cx="0" cy="0"/>
          <a:chOff x="0" y="0"/>
          <a:chExt cx="0" cy="0"/>
        </a:xfrm>
      </p:grpSpPr>
      <p:sp>
        <p:nvSpPr>
          <p:cNvPr id="187" name="Google Shape;187;p57"/>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ver (School System Relations)">
  <p:cSld name="Cover Title_1_1_1_1_1_1">
    <p:bg>
      <p:bgPr>
        <a:blipFill>
          <a:blip r:embed="rId2">
            <a:alphaModFix/>
          </a:blip>
          <a:stretch>
            <a:fillRect/>
          </a:stretch>
        </a:blipFill>
        <a:effectLst/>
      </p:bgPr>
    </p:bg>
    <p:spTree>
      <p:nvGrpSpPr>
        <p:cNvPr id="1" name="Shape 188"/>
        <p:cNvGrpSpPr/>
        <p:nvPr/>
      </p:nvGrpSpPr>
      <p:grpSpPr>
        <a:xfrm>
          <a:off x="0" y="0"/>
          <a:ext cx="0" cy="0"/>
          <a:chOff x="0" y="0"/>
          <a:chExt cx="0" cy="0"/>
        </a:xfrm>
      </p:grpSpPr>
      <p:sp>
        <p:nvSpPr>
          <p:cNvPr id="189" name="Google Shape;189;p58"/>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ver (Teaching &amp; Learning)">
  <p:cSld name="Cover Title_1_1_1_1_1_1_1">
    <p:bg>
      <p:bgPr>
        <a:blipFill>
          <a:blip r:embed="rId2">
            <a:alphaModFix/>
          </a:blip>
          <a:stretch>
            <a:fillRect/>
          </a:stretch>
        </a:blipFill>
        <a:effectLst/>
      </p:bgPr>
    </p:bg>
    <p:spTree>
      <p:nvGrpSpPr>
        <p:cNvPr id="1" name="Shape 190"/>
        <p:cNvGrpSpPr/>
        <p:nvPr/>
      </p:nvGrpSpPr>
      <p:grpSpPr>
        <a:xfrm>
          <a:off x="0" y="0"/>
          <a:ext cx="0" cy="0"/>
          <a:chOff x="0" y="0"/>
          <a:chExt cx="0" cy="0"/>
        </a:xfrm>
      </p:grpSpPr>
      <p:sp>
        <p:nvSpPr>
          <p:cNvPr id="191" name="Google Shape;191;p59"/>
          <p:cNvSpPr txBox="1">
            <a:spLocks noGrp="1"/>
          </p:cNvSpPr>
          <p:nvPr>
            <p:ph type="title"/>
          </p:nvPr>
        </p:nvSpPr>
        <p:spPr>
          <a:xfrm>
            <a:off x="3929450" y="1746400"/>
            <a:ext cx="4726200" cy="2224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b="1">
                <a:solidFill>
                  <a:srgbClr val="385463"/>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Basic Frame)">
  <p:cSld name="Title and Content">
    <p:bg>
      <p:bgPr>
        <a:blipFill>
          <a:blip r:embed="rId2">
            <a:alphaModFix/>
          </a:blip>
          <a:stretch>
            <a:fillRect/>
          </a:stretch>
        </a:blipFill>
        <a:effectLst/>
      </p:bgPr>
    </p:bg>
    <p:spTree>
      <p:nvGrpSpPr>
        <p:cNvPr id="1" name="Shape 192"/>
        <p:cNvGrpSpPr/>
        <p:nvPr/>
      </p:nvGrpSpPr>
      <p:grpSpPr>
        <a:xfrm>
          <a:off x="0" y="0"/>
          <a:ext cx="0" cy="0"/>
          <a:chOff x="0" y="0"/>
          <a:chExt cx="0" cy="0"/>
        </a:xfrm>
      </p:grpSpPr>
      <p:sp>
        <p:nvSpPr>
          <p:cNvPr id="193" name="Google Shape;193;p60"/>
          <p:cNvSpPr txBox="1"/>
          <p:nvPr/>
        </p:nvSpPr>
        <p:spPr>
          <a:xfrm>
            <a:off x="8713975" y="4725600"/>
            <a:ext cx="426600" cy="4179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8A8A8A"/>
              </a:buClr>
              <a:buFont typeface="Calibri"/>
              <a:buNone/>
            </a:pPr>
            <a:fld id="{00000000-1234-1234-1234-123412341234}" type="slidenum">
              <a:rPr lang="en-US" sz="1200" b="1" i="0" u="none" strike="noStrike" cap="none">
                <a:solidFill>
                  <a:schemeClr val="lt1"/>
                </a:solidFill>
                <a:latin typeface="Calibri"/>
                <a:ea typeface="Calibri"/>
                <a:cs typeface="Calibri"/>
                <a:sym typeface="Calibri"/>
              </a:rPr>
              <a:t>‹#›</a:t>
            </a:fld>
            <a:endParaRPr sz="1200" b="1" i="0" u="none" strike="noStrike" cap="none">
              <a:solidFill>
                <a:schemeClr val="lt1"/>
              </a:solidFill>
              <a:latin typeface="Calibri"/>
              <a:ea typeface="Calibri"/>
              <a:cs typeface="Calibri"/>
              <a:sym typeface="Calibri"/>
            </a:endParaRPr>
          </a:p>
        </p:txBody>
      </p:sp>
      <p:sp>
        <p:nvSpPr>
          <p:cNvPr id="194" name="Google Shape;194;p60"/>
          <p:cNvSpPr txBox="1">
            <a:spLocks noGrp="1"/>
          </p:cNvSpPr>
          <p:nvPr>
            <p:ph type="title"/>
          </p:nvPr>
        </p:nvSpPr>
        <p:spPr>
          <a:xfrm>
            <a:off x="430075" y="426175"/>
            <a:ext cx="8283900" cy="910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chemeClr val="dk1"/>
              </a:buClr>
              <a:buSzPts val="2800"/>
              <a:buFont typeface="Calibri"/>
              <a:buNone/>
              <a:defRPr sz="2800" b="1" i="0" u="none" strike="noStrike" cap="none">
                <a:solidFill>
                  <a:schemeClr val="dk1"/>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95" name="Google Shape;195;p60"/>
          <p:cNvSpPr txBox="1">
            <a:spLocks noGrp="1"/>
          </p:cNvSpPr>
          <p:nvPr>
            <p:ph type="body" idx="1"/>
          </p:nvPr>
        </p:nvSpPr>
        <p:spPr>
          <a:xfrm>
            <a:off x="430075" y="1336375"/>
            <a:ext cx="8283900" cy="33636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14" r:id="rId10"/>
    <p:sldLayoutId id="2147483717" r:id="rId11"/>
    <p:sldLayoutId id="2147483718" r:id="rId12"/>
    <p:sldLayoutId id="2147483720" r:id="rId13"/>
    <p:sldLayoutId id="2147483721" r:id="rId14"/>
    <p:sldLayoutId id="2147483722" r:id="rId15"/>
    <p:sldLayoutId id="2147483723" r:id="rId16"/>
    <p:sldLayoutId id="2147483724" r:id="rId17"/>
    <p:sldLayoutId id="2147483725" r:id="rId18"/>
    <p:sldLayoutId id="2147483726" r:id="rId19"/>
    <p:sldLayoutId id="2147483730"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0.xml"/><Relationship Id="rId4" Type="http://schemas.openxmlformats.org/officeDocument/2006/relationships/hyperlink" Target="mailto:ldoecommunications@la.gov"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mailto:Bryan.Gendron@la.gov" TargetMode="External"/><Relationship Id="rId2" Type="http://schemas.openxmlformats.org/officeDocument/2006/relationships/hyperlink" Target="http://www.doa.la.gov/osr/LAC/28V11/28v11.doc"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hyperlink" Target="https://event.on24.com/wcc/r/4031160/AF09024683F461DB4BDF5BAA76FEB50D" TargetMode="Externa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louisianabelieves.com/docs/default-source/assessment/score-guidance---kK-3-assessment-scores.pdf?sfvrsn=2" TargetMode="External"/><Relationship Id="rId2" Type="http://schemas.openxmlformats.org/officeDocument/2006/relationships/hyperlink" Target="https://www.louisianabelieves.com/docs/default-source/assessment/kK-3-literacy-guidance.pdf?sfvrsn=fe8c981f_32" TargetMode="Externa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www.louisianabelieves.com/docs/default-source/accountability/interests-and-opportunities-menu-based-approach-guidance-2022-2023.pdf?sfvrsn=e3ef6218_8" TargetMode="External"/><Relationship Id="rId2" Type="http://schemas.openxmlformats.org/officeDocument/2006/relationships/hyperlink" Target="https://urldefense.proofpoint.com/v2/url?u=http-3A__www.ladatareview.net_InterestsAndOpportunities_&amp;d=DwMFaQ&amp;c=xlPCXuHzMdaH2Flc1sgyicYpGQbQbU9KDEmgNF3_wI0&amp;r=qCN5PwJnXtpZwjc1OTeVllJzcOx64ZGb50sRfTncZ6E&amp;m=Zh5M9IVbf-1CFh5djCygN5nVi_EhON6Jgo8LEiXoYC4IJSwdbNCo75cXNZu3BhwL&amp;s=f1OS1iir1C-oThvO8JvwaIhPX4GLyNU8j4n4W5294Us&amp;e=" TargetMode="External"/><Relationship Id="rId1" Type="http://schemas.openxmlformats.org/officeDocument/2006/relationships/slideLayout" Target="../slideLayouts/slideLayout9.xml"/><Relationship Id="rId4" Type="http://schemas.openxmlformats.org/officeDocument/2006/relationships/hyperlink" Target="mailto:accountability@la.gov" TargetMode="External"/></Relationships>
</file>

<file path=ppt/slides/_rels/slide26.xml.rels><?xml version="1.0" encoding="UTF-8" standalone="yes"?>
<Relationships xmlns="http://schemas.openxmlformats.org/package/2006/relationships"><Relationship Id="rId2" Type="http://schemas.openxmlformats.org/officeDocument/2006/relationships/hyperlink" Target="mailto:noreply@mmcsconsulting.com"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louisianabelieves.com/resources/library/assessment" TargetMode="External"/><Relationship Id="rId2" Type="http://schemas.openxmlformats.org/officeDocument/2006/relationships/hyperlink" Target="https://www.louisianabelieves.com/docs/default-source/assessment/2022-2023-assessment-calendar.pdf?sfvrsn=4de36518_2"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84"/>
          <p:cNvSpPr txBox="1">
            <a:spLocks noGrp="1"/>
          </p:cNvSpPr>
          <p:nvPr>
            <p:ph type="body" idx="1"/>
          </p:nvPr>
        </p:nvSpPr>
        <p:spPr>
          <a:xfrm>
            <a:off x="430075" y="1185325"/>
            <a:ext cx="8283900" cy="1688100"/>
          </a:xfrm>
          <a:prstGeom prst="rect">
            <a:avLst/>
          </a:prstGeom>
          <a:noFill/>
          <a:ln>
            <a:noFill/>
          </a:ln>
        </p:spPr>
        <p:txBody>
          <a:bodyPr spcFirstLastPara="1" wrap="square" lIns="91425" tIns="45700" rIns="91425" bIns="45700" anchor="t" anchorCtr="0">
            <a:noAutofit/>
          </a:bodyPr>
          <a:lstStyle/>
          <a:p>
            <a:pPr marL="230187" lvl="0" indent="-211137" algn="l" rtl="0">
              <a:spcBef>
                <a:spcPts val="0"/>
              </a:spcBef>
              <a:spcAft>
                <a:spcPts val="0"/>
              </a:spcAft>
              <a:buClr>
                <a:schemeClr val="dk1"/>
              </a:buClr>
              <a:buSzPts val="1500"/>
              <a:buFont typeface="Calibri"/>
              <a:buChar char="●"/>
            </a:pPr>
            <a:r>
              <a:rPr lang="en-US" sz="1500"/>
              <a:t>Please make sure your phone or computer is muted to minimize background noise. </a:t>
            </a:r>
            <a:endParaRPr sz="1500"/>
          </a:p>
          <a:p>
            <a:pPr marL="461962" lvl="1" indent="-149225" algn="l" rtl="0">
              <a:spcBef>
                <a:spcPts val="0"/>
              </a:spcBef>
              <a:spcAft>
                <a:spcPts val="0"/>
              </a:spcAft>
              <a:buClr>
                <a:schemeClr val="dk1"/>
              </a:buClr>
              <a:buSzPts val="1500"/>
              <a:buChar char="○"/>
            </a:pPr>
            <a:r>
              <a:rPr lang="en-US" sz="1500"/>
              <a:t>To do this, hover over the bottom left-hand side of your screen and click “Mute.” </a:t>
            </a:r>
            <a:endParaRPr sz="1500"/>
          </a:p>
          <a:p>
            <a:pPr marL="230187" lvl="0" indent="-211137" algn="l" rtl="0">
              <a:spcBef>
                <a:spcPts val="360"/>
              </a:spcBef>
              <a:spcAft>
                <a:spcPts val="0"/>
              </a:spcAft>
              <a:buClr>
                <a:schemeClr val="dk1"/>
              </a:buClr>
              <a:buSzPts val="1500"/>
              <a:buFont typeface="Calibri"/>
              <a:buChar char="●"/>
            </a:pPr>
            <a:r>
              <a:rPr lang="en-US" sz="1500"/>
              <a:t>Please make sure you have turned off your camera to save bandwidth and prevent any connectivity issues.</a:t>
            </a:r>
            <a:endParaRPr sz="1500"/>
          </a:p>
          <a:p>
            <a:pPr marL="461962" lvl="1" indent="-149225" algn="l" rtl="0">
              <a:spcBef>
                <a:spcPts val="360"/>
              </a:spcBef>
              <a:spcAft>
                <a:spcPts val="0"/>
              </a:spcAft>
              <a:buClr>
                <a:schemeClr val="dk1"/>
              </a:buClr>
              <a:buSzPts val="1500"/>
              <a:buChar char="○"/>
            </a:pPr>
            <a:r>
              <a:rPr lang="en-US" sz="1500"/>
              <a:t>To do this, hover over the bottom left-hand side of your screen and click “Stop Video.”</a:t>
            </a:r>
            <a:endParaRPr sz="1500"/>
          </a:p>
          <a:p>
            <a:pPr marL="230187" lvl="0" indent="-230187" algn="l" rtl="0">
              <a:spcBef>
                <a:spcPts val="360"/>
              </a:spcBef>
              <a:spcAft>
                <a:spcPts val="0"/>
              </a:spcAft>
              <a:buClr>
                <a:schemeClr val="dk1"/>
              </a:buClr>
              <a:buSzPts val="1800"/>
              <a:buFont typeface="Calibri"/>
              <a:buChar char="●"/>
            </a:pPr>
            <a:r>
              <a:rPr lang="en-US" sz="1500"/>
              <a:t>Please submit questions during the presentation in the “Chat” function located on the bottom of your screen.</a:t>
            </a:r>
            <a:r>
              <a:rPr lang="en-US" sz="1700"/>
              <a:t> </a:t>
            </a:r>
            <a:endParaRPr sz="1700"/>
          </a:p>
        </p:txBody>
      </p:sp>
      <p:pic>
        <p:nvPicPr>
          <p:cNvPr id="268" name="Google Shape;268;p84"/>
          <p:cNvPicPr preferRelativeResize="0"/>
          <p:nvPr/>
        </p:nvPicPr>
        <p:blipFill rotWithShape="1">
          <a:blip r:embed="rId3">
            <a:alphaModFix/>
          </a:blip>
          <a:srcRect/>
          <a:stretch/>
        </p:blipFill>
        <p:spPr>
          <a:xfrm>
            <a:off x="430074" y="3125825"/>
            <a:ext cx="4387874" cy="1574150"/>
          </a:xfrm>
          <a:prstGeom prst="rect">
            <a:avLst/>
          </a:prstGeom>
          <a:noFill/>
          <a:ln>
            <a:noFill/>
          </a:ln>
        </p:spPr>
      </p:pic>
      <p:sp>
        <p:nvSpPr>
          <p:cNvPr id="269" name="Google Shape;269;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US">
                <a:solidFill>
                  <a:srgbClr val="385463"/>
                </a:solidFill>
              </a:rPr>
              <a:t>Zoom Meeting Preparation</a:t>
            </a:r>
            <a:endParaRPr>
              <a:solidFill>
                <a:srgbClr val="385463"/>
              </a:solidFill>
            </a:endParaRPr>
          </a:p>
        </p:txBody>
      </p:sp>
      <p:sp>
        <p:nvSpPr>
          <p:cNvPr id="270" name="Google Shape;270;p84"/>
          <p:cNvSpPr txBox="1"/>
          <p:nvPr/>
        </p:nvSpPr>
        <p:spPr>
          <a:xfrm>
            <a:off x="5035150" y="3358800"/>
            <a:ext cx="3583800" cy="1108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latin typeface="Calibri"/>
                <a:ea typeface="Calibri"/>
                <a:cs typeface="Calibri"/>
                <a:sym typeface="Calibri"/>
              </a:rPr>
              <a:t>NOTICE: In accordance with the Americans with Disabilities Act, if you need special assistance at this meeting please contact </a:t>
            </a:r>
            <a:r>
              <a:rPr lang="en-US" sz="1500" b="1" u="sng">
                <a:solidFill>
                  <a:srgbClr val="20B6A6"/>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ldoecommunications@la.gov</a:t>
            </a:r>
            <a:r>
              <a:rPr lang="en-US" sz="1500" b="1">
                <a:latin typeface="Calibri"/>
                <a:ea typeface="Calibri"/>
                <a:cs typeface="Calibri"/>
                <a:sym typeface="Calibri"/>
              </a:rPr>
              <a:t>. </a:t>
            </a:r>
            <a:endParaRPr sz="1500" b="1">
              <a:latin typeface="Calibri"/>
              <a:ea typeface="Calibri"/>
              <a:cs typeface="Calibri"/>
              <a:sym typeface="Calibri"/>
            </a:endParaRPr>
          </a:p>
        </p:txBody>
      </p:sp>
    </p:spTree>
    <p:extLst>
      <p:ext uri="{BB962C8B-B14F-4D97-AF65-F5344CB8AC3E}">
        <p14:creationId xmlns:p14="http://schemas.microsoft.com/office/powerpoint/2010/main" val="3741997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Accommodations Columns Grades 3-8</a:t>
            </a:r>
            <a:endParaRPr lang="en-US" dirty="0"/>
          </a:p>
        </p:txBody>
      </p:sp>
      <p:sp>
        <p:nvSpPr>
          <p:cNvPr id="3" name="Text Placeholder 2"/>
          <p:cNvSpPr>
            <a:spLocks noGrp="1"/>
          </p:cNvSpPr>
          <p:nvPr>
            <p:ph type="body" idx="1"/>
          </p:nvPr>
        </p:nvSpPr>
        <p:spPr/>
        <p:txBody>
          <a:bodyPr/>
          <a:lstStyle/>
          <a:p>
            <a:pPr marL="114300" indent="0">
              <a:buNone/>
            </a:pPr>
            <a:r>
              <a:rPr lang="en-US" dirty="0" smtClean="0"/>
              <a:t>Additional columns for accommodations have been added as shown below. The SS RA Yes and SS RA No are columns that are only used for schools that were selected for the social studies read-aloud study at grades 3 and 4. Schools not selected can ignore these columns.</a:t>
            </a:r>
            <a:endParaRPr lang="en-US" dirty="0"/>
          </a:p>
        </p:txBody>
      </p:sp>
      <p:pic>
        <p:nvPicPr>
          <p:cNvPr id="4" name="image1.png"/>
          <p:cNvPicPr/>
          <p:nvPr/>
        </p:nvPicPr>
        <p:blipFill>
          <a:blip r:embed="rId2"/>
          <a:srcRect/>
          <a:stretch>
            <a:fillRect/>
          </a:stretch>
        </p:blipFill>
        <p:spPr>
          <a:xfrm>
            <a:off x="3455176" y="2469939"/>
            <a:ext cx="5003024" cy="2058725"/>
          </a:xfrm>
          <a:prstGeom prst="rect">
            <a:avLst/>
          </a:prstGeom>
          <a:ln/>
        </p:spPr>
      </p:pic>
    </p:spTree>
    <p:extLst>
      <p:ext uri="{BB962C8B-B14F-4D97-AF65-F5344CB8AC3E}">
        <p14:creationId xmlns:p14="http://schemas.microsoft.com/office/powerpoint/2010/main" val="1719182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Policy</a:t>
            </a:r>
            <a:endParaRPr lang="en-US" dirty="0"/>
          </a:p>
        </p:txBody>
      </p:sp>
      <p:sp>
        <p:nvSpPr>
          <p:cNvPr id="3" name="Text Placeholder 2"/>
          <p:cNvSpPr>
            <a:spLocks noGrp="1"/>
          </p:cNvSpPr>
          <p:nvPr>
            <p:ph type="body" idx="1"/>
          </p:nvPr>
        </p:nvSpPr>
        <p:spPr/>
        <p:txBody>
          <a:bodyPr/>
          <a:lstStyle/>
          <a:p>
            <a:pPr marL="114300" indent="0">
              <a:buNone/>
            </a:pPr>
            <a:r>
              <a:rPr lang="en-US" dirty="0" smtClean="0"/>
              <a:t>Test security policy approved by BESE and implemented by the department is included in BESE Bulletin 118, Chapter 53. This policy applies to all statewide-administrations, all public schools, including charters, and all nonpublic scholarship programs.</a:t>
            </a:r>
          </a:p>
          <a:p>
            <a:pPr marL="114300" indent="0">
              <a:buNone/>
            </a:pPr>
            <a:endParaRPr lang="en-US" dirty="0" smtClean="0"/>
          </a:p>
          <a:p>
            <a:pPr marL="114300" indent="0" algn="ctr">
              <a:buNone/>
            </a:pPr>
            <a:r>
              <a:rPr lang="en-US" b="1" dirty="0" smtClean="0"/>
              <a:t>Chapter 53.  Test </a:t>
            </a:r>
            <a:r>
              <a:rPr lang="en-US" b="1" dirty="0"/>
              <a:t>Security</a:t>
            </a:r>
          </a:p>
          <a:p>
            <a:pPr marL="114300" indent="0" algn="ctr">
              <a:buNone/>
            </a:pPr>
            <a:r>
              <a:rPr lang="en-US" b="1" dirty="0"/>
              <a:t>§</a:t>
            </a:r>
            <a:r>
              <a:rPr lang="en-US" b="1" dirty="0" smtClean="0"/>
              <a:t>5301. Participation</a:t>
            </a:r>
            <a:r>
              <a:rPr lang="en-US" b="1" dirty="0"/>
              <a:t/>
            </a:r>
            <a:br>
              <a:rPr lang="en-US" b="1" dirty="0"/>
            </a:br>
            <a:r>
              <a:rPr lang="en-US" b="1" dirty="0"/>
              <a:t>[Formerly LAC 28:CXI.301]</a:t>
            </a:r>
          </a:p>
          <a:p>
            <a:pPr marL="114300" indent="0">
              <a:buNone/>
            </a:pPr>
            <a:r>
              <a:rPr lang="en-US" b="1" dirty="0" smtClean="0">
                <a:solidFill>
                  <a:schemeClr val="accent6">
                    <a:lumMod val="50000"/>
                  </a:schemeClr>
                </a:solidFill>
              </a:rPr>
              <a:t>All </a:t>
            </a:r>
            <a:r>
              <a:rPr lang="en-US" b="1" dirty="0">
                <a:solidFill>
                  <a:schemeClr val="accent6">
                    <a:lumMod val="50000"/>
                  </a:schemeClr>
                </a:solidFill>
              </a:rPr>
              <a:t>persons involved in assessment programs must abide by the security policies and procedures established by the LDE and the SBESE.</a:t>
            </a:r>
          </a:p>
          <a:p>
            <a:endParaRPr lang="en-US" dirty="0"/>
          </a:p>
        </p:txBody>
      </p:sp>
    </p:spTree>
    <p:extLst>
      <p:ext uri="{BB962C8B-B14F-4D97-AF65-F5344CB8AC3E}">
        <p14:creationId xmlns:p14="http://schemas.microsoft.com/office/powerpoint/2010/main" val="3972328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Resources</a:t>
            </a:r>
            <a:endParaRPr lang="en-US" dirty="0"/>
          </a:p>
        </p:txBody>
      </p:sp>
      <p:sp>
        <p:nvSpPr>
          <p:cNvPr id="3" name="Text Placeholder 2"/>
          <p:cNvSpPr>
            <a:spLocks noGrp="1"/>
          </p:cNvSpPr>
          <p:nvPr>
            <p:ph type="body" idx="1"/>
          </p:nvPr>
        </p:nvSpPr>
        <p:spPr/>
        <p:txBody>
          <a:bodyPr/>
          <a:lstStyle/>
          <a:p>
            <a:pPr marL="114300" indent="0">
              <a:buNone/>
            </a:pPr>
            <a:r>
              <a:rPr lang="en-US" dirty="0" smtClean="0"/>
              <a:t>The assessment library includes a reserved area for test security resources. They are designed to assist school systems with the required test security training for all persons assisting with test administration.</a:t>
            </a:r>
          </a:p>
          <a:p>
            <a:pPr marL="11430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7804" y="2057400"/>
            <a:ext cx="3926171" cy="2642575"/>
          </a:xfrm>
          <a:prstGeom prst="rect">
            <a:avLst/>
          </a:prstGeom>
        </p:spPr>
      </p:pic>
    </p:spTree>
    <p:extLst>
      <p:ext uri="{BB962C8B-B14F-4D97-AF65-F5344CB8AC3E}">
        <p14:creationId xmlns:p14="http://schemas.microsoft.com/office/powerpoint/2010/main" val="2007576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Security Training</a:t>
            </a:r>
            <a:endParaRPr lang="en-US" dirty="0"/>
          </a:p>
        </p:txBody>
      </p:sp>
      <p:sp>
        <p:nvSpPr>
          <p:cNvPr id="3" name="Text Placeholder 2"/>
          <p:cNvSpPr>
            <a:spLocks noGrp="1"/>
          </p:cNvSpPr>
          <p:nvPr>
            <p:ph type="body" idx="1"/>
          </p:nvPr>
        </p:nvSpPr>
        <p:spPr/>
        <p:txBody>
          <a:bodyPr/>
          <a:lstStyle/>
          <a:p>
            <a:pPr marL="25400" indent="0">
              <a:buNone/>
            </a:pPr>
            <a:r>
              <a:rPr lang="en-US" dirty="0"/>
              <a:t>All personnel who will be involved with LEAP </a:t>
            </a:r>
            <a:r>
              <a:rPr lang="en-US" dirty="0" smtClean="0"/>
              <a:t>test </a:t>
            </a:r>
            <a:r>
              <a:rPr lang="en-US" dirty="0"/>
              <a:t>administration </a:t>
            </a:r>
            <a:r>
              <a:rPr lang="en-US" dirty="0" smtClean="0"/>
              <a:t>must </a:t>
            </a:r>
            <a:r>
              <a:rPr lang="en-US" dirty="0"/>
              <a:t>be trained on test security.  The DTC must train all STCs, and STCs must train all school-level personnel. It is important that DTCs and STCs keep records for when trainings occurred and who was in attendance. Please be sure that the following areas </a:t>
            </a:r>
            <a:r>
              <a:rPr lang="en-US" dirty="0" smtClean="0"/>
              <a:t>from  </a:t>
            </a:r>
            <a:r>
              <a:rPr lang="en-US" dirty="0" smtClean="0">
                <a:hlinkClick r:id="rId2"/>
              </a:rPr>
              <a:t>Bulletin 118</a:t>
            </a:r>
            <a:r>
              <a:rPr lang="en-US" dirty="0" smtClean="0"/>
              <a:t>  </a:t>
            </a:r>
            <a:r>
              <a:rPr lang="en-US" dirty="0"/>
              <a:t>are covered during training:</a:t>
            </a:r>
          </a:p>
          <a:p>
            <a:r>
              <a:rPr lang="en-US" dirty="0"/>
              <a:t>Testing irregularities and violations of test security</a:t>
            </a:r>
          </a:p>
          <a:p>
            <a:r>
              <a:rPr lang="en-US" dirty="0"/>
              <a:t>Maintaining the security of materials </a:t>
            </a:r>
          </a:p>
          <a:p>
            <a:r>
              <a:rPr lang="en-US" dirty="0"/>
              <a:t>Active Monitoring</a:t>
            </a:r>
          </a:p>
          <a:p>
            <a:r>
              <a:rPr lang="en-US" dirty="0"/>
              <a:t>Reporting irregularities or </a:t>
            </a:r>
            <a:r>
              <a:rPr lang="en-US" dirty="0" smtClean="0"/>
              <a:t>violations</a:t>
            </a:r>
            <a:endParaRPr lang="en-US" dirty="0"/>
          </a:p>
          <a:p>
            <a:pPr marL="25400" indent="0">
              <a:buNone/>
            </a:pPr>
            <a:r>
              <a:rPr lang="en-US" dirty="0"/>
              <a:t>For assistance with training, please contact </a:t>
            </a:r>
            <a:r>
              <a:rPr lang="en-US" dirty="0">
                <a:hlinkClick r:id="rId3"/>
              </a:rPr>
              <a:t>Bryan.Gendron@la.gov</a:t>
            </a:r>
            <a:r>
              <a:rPr lang="en-US" dirty="0"/>
              <a:t>.</a:t>
            </a:r>
          </a:p>
          <a:p>
            <a:endParaRPr lang="en-US" dirty="0"/>
          </a:p>
        </p:txBody>
      </p:sp>
    </p:spTree>
    <p:extLst>
      <p:ext uri="{BB962C8B-B14F-4D97-AF65-F5344CB8AC3E}">
        <p14:creationId xmlns:p14="http://schemas.microsoft.com/office/powerpoint/2010/main" val="2932041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Grade Test Voids</a:t>
            </a:r>
            <a:endParaRPr lang="en-US" dirty="0"/>
          </a:p>
        </p:txBody>
      </p:sp>
      <p:sp>
        <p:nvSpPr>
          <p:cNvPr id="3" name="Text Placeholder 2"/>
          <p:cNvSpPr>
            <a:spLocks noGrp="1"/>
          </p:cNvSpPr>
          <p:nvPr>
            <p:ph type="body" idx="1"/>
          </p:nvPr>
        </p:nvSpPr>
        <p:spPr/>
        <p:txBody>
          <a:bodyPr/>
          <a:lstStyle/>
          <a:p>
            <a:pPr marL="0" lvl="0" indent="0">
              <a:lnSpc>
                <a:spcPct val="100000"/>
              </a:lnSpc>
              <a:spcBef>
                <a:spcPts val="640"/>
              </a:spcBef>
              <a:buSzPts val="3200"/>
              <a:buNone/>
            </a:pPr>
            <a:r>
              <a:rPr lang="en-US" dirty="0"/>
              <a:t>All students must take the appropriate grade level or grade span assessments for all state-administered assessments. </a:t>
            </a:r>
          </a:p>
          <a:p>
            <a:pPr marL="285750" indent="-285750">
              <a:buSzPct val="125000"/>
            </a:pPr>
            <a:r>
              <a:rPr lang="en-US" dirty="0"/>
              <a:t>Any grade level reassignments that are made after October 1 must be properly recorded in the state’s Student Information System (SIS).  The student record should indicate an exit from the original grade using exit code 15 and a new enrollment under the updated grade level no later than February 1.</a:t>
            </a:r>
          </a:p>
          <a:p>
            <a:pPr marL="285750" indent="-285750">
              <a:buSzPct val="125000"/>
            </a:pPr>
            <a:r>
              <a:rPr lang="en-US" dirty="0"/>
              <a:t>Tests will be voided for any students who takes a grade level test lower than their enrolled grade or grade span based on the official SIS record.</a:t>
            </a:r>
          </a:p>
          <a:p>
            <a:endParaRPr lang="en-US" dirty="0"/>
          </a:p>
        </p:txBody>
      </p:sp>
    </p:spTree>
    <p:extLst>
      <p:ext uri="{BB962C8B-B14F-4D97-AF65-F5344CB8AC3E}">
        <p14:creationId xmlns:p14="http://schemas.microsoft.com/office/powerpoint/2010/main" val="3906370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Connect</a:t>
            </a:r>
            <a:endParaRPr dirty="0"/>
          </a:p>
        </p:txBody>
      </p:sp>
    </p:spTree>
    <p:extLst>
      <p:ext uri="{BB962C8B-B14F-4D97-AF65-F5344CB8AC3E}">
        <p14:creationId xmlns:p14="http://schemas.microsoft.com/office/powerpoint/2010/main" val="9051785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Secure Materials</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a:t>
            </a:r>
            <a:r>
              <a:rPr lang="en-US" dirty="0" smtClean="0"/>
              <a:t>ship </a:t>
            </a:r>
            <a:r>
              <a:rPr lang="en-US" dirty="0" smtClean="0"/>
              <a:t>any final secure documents, including Directions for Test Administration (DTA) </a:t>
            </a:r>
            <a:r>
              <a:rPr lang="en-US" dirty="0" smtClean="0"/>
              <a:t>to DRC as </a:t>
            </a:r>
            <a:r>
              <a:rPr lang="en-US" dirty="0" smtClean="0"/>
              <a:t>soon as possible.</a:t>
            </a:r>
            <a:endParaRPr lang="en-US" dirty="0"/>
          </a:p>
        </p:txBody>
      </p:sp>
    </p:spTree>
    <p:extLst>
      <p:ext uri="{BB962C8B-B14F-4D97-AF65-F5344CB8AC3E}">
        <p14:creationId xmlns:p14="http://schemas.microsoft.com/office/powerpoint/2010/main" val="33347504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ACT</a:t>
            </a:r>
            <a:endParaRPr dirty="0"/>
          </a:p>
        </p:txBody>
      </p:sp>
    </p:spTree>
    <p:extLst>
      <p:ext uri="{BB962C8B-B14F-4D97-AF65-F5344CB8AC3E}">
        <p14:creationId xmlns:p14="http://schemas.microsoft.com/office/powerpoint/2010/main" val="37667305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a:t>
            </a:r>
            <a:r>
              <a:rPr lang="en-US" dirty="0" err="1" smtClean="0"/>
              <a:t>WorkKeys</a:t>
            </a:r>
            <a:endParaRPr lang="en-US" dirty="0"/>
          </a:p>
        </p:txBody>
      </p:sp>
      <p:sp>
        <p:nvSpPr>
          <p:cNvPr id="3" name="Text Placeholder 2"/>
          <p:cNvSpPr>
            <a:spLocks noGrp="1"/>
          </p:cNvSpPr>
          <p:nvPr>
            <p:ph type="body" idx="1"/>
          </p:nvPr>
        </p:nvSpPr>
        <p:spPr/>
        <p:txBody>
          <a:bodyPr/>
          <a:lstStyle/>
          <a:p>
            <a:pPr marL="114300" indent="0">
              <a:buNone/>
            </a:pPr>
            <a:r>
              <a:rPr lang="en-US" dirty="0" smtClean="0"/>
              <a:t>April 19:</a:t>
            </a:r>
            <a:r>
              <a:rPr lang="en-US" dirty="0"/>
              <a:t>ACT </a:t>
            </a:r>
            <a:r>
              <a:rPr lang="en-US" dirty="0" smtClean="0"/>
              <a:t>Online </a:t>
            </a:r>
            <a:r>
              <a:rPr lang="en-US" dirty="0"/>
              <a:t>Reporting webinar at 12:00 noon.  </a:t>
            </a:r>
            <a:r>
              <a:rPr lang="en-US" u="sng" dirty="0">
                <a:hlinkClick r:id="rId2"/>
              </a:rPr>
              <a:t>Register</a:t>
            </a:r>
            <a:r>
              <a:rPr lang="en-US" dirty="0"/>
              <a:t> here.</a:t>
            </a:r>
          </a:p>
          <a:p>
            <a:pPr marL="114300" indent="0">
              <a:buNone/>
            </a:pPr>
            <a:endParaRPr lang="en-US" dirty="0" smtClean="0"/>
          </a:p>
          <a:p>
            <a:pPr marL="114300" indent="0">
              <a:buNone/>
            </a:pPr>
            <a:r>
              <a:rPr lang="en-US" dirty="0" smtClean="0"/>
              <a:t>April 21: </a:t>
            </a:r>
            <a:r>
              <a:rPr lang="en-US" dirty="0" err="1" smtClean="0"/>
              <a:t>WorkKeys</a:t>
            </a:r>
            <a:r>
              <a:rPr lang="en-US" dirty="0" smtClean="0"/>
              <a:t> realms close. Please be reminded that seniors must test in the department windows for certificates to be used in accountability. Students may test on other realms after the closing date for other purposes.</a:t>
            </a:r>
            <a:endParaRPr lang="en-US" dirty="0"/>
          </a:p>
        </p:txBody>
      </p:sp>
    </p:spTree>
    <p:extLst>
      <p:ext uri="{BB962C8B-B14F-4D97-AF65-F5344CB8AC3E}">
        <p14:creationId xmlns:p14="http://schemas.microsoft.com/office/powerpoint/2010/main" val="10232746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K-3</a:t>
            </a:r>
            <a:endParaRPr dirty="0"/>
          </a:p>
        </p:txBody>
      </p:sp>
    </p:spTree>
    <p:extLst>
      <p:ext uri="{BB962C8B-B14F-4D97-AF65-F5344CB8AC3E}">
        <p14:creationId xmlns:p14="http://schemas.microsoft.com/office/powerpoint/2010/main" val="949173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83"/>
          <p:cNvSpPr txBox="1">
            <a:spLocks noGrp="1"/>
          </p:cNvSpPr>
          <p:nvPr>
            <p:ph type="title"/>
          </p:nvPr>
        </p:nvSpPr>
        <p:spPr>
          <a:xfrm>
            <a:off x="4005650" y="1482800"/>
            <a:ext cx="4726200" cy="222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AAA: Assessment and Accountability Monthly Call</a:t>
            </a:r>
            <a:endParaRPr dirty="0"/>
          </a:p>
          <a:p>
            <a:pPr marL="0" lvl="0" indent="0" algn="ctr" rtl="0">
              <a:spcBef>
                <a:spcPts val="0"/>
              </a:spcBef>
              <a:spcAft>
                <a:spcPts val="0"/>
              </a:spcAft>
              <a:buNone/>
            </a:pPr>
            <a:r>
              <a:rPr lang="en-US" smtClean="0"/>
              <a:t>April 18, </a:t>
            </a:r>
            <a:r>
              <a:rPr lang="en-US" dirty="0" smtClean="0"/>
              <a:t>2023</a:t>
            </a:r>
            <a:endParaRPr dirty="0"/>
          </a:p>
        </p:txBody>
      </p:sp>
      <p:sp>
        <p:nvSpPr>
          <p:cNvPr id="2" name="Rectangle 1"/>
          <p:cNvSpPr/>
          <p:nvPr/>
        </p:nvSpPr>
        <p:spPr>
          <a:xfrm>
            <a:off x="4454820" y="2417862"/>
            <a:ext cx="234360" cy="307777"/>
          </a:xfrm>
          <a:prstGeom prst="rect">
            <a:avLst/>
          </a:prstGeom>
        </p:spPr>
        <p:txBody>
          <a:bodyPr wrap="none">
            <a:spAutoFit/>
          </a:bodyPr>
          <a:lstStyle/>
          <a:p>
            <a:r>
              <a:rPr lang="en-US" dirty="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K-3 Screening Updates</a:t>
            </a:r>
            <a:endParaRPr lang="en-US" dirty="0"/>
          </a:p>
        </p:txBody>
      </p:sp>
      <p:sp>
        <p:nvSpPr>
          <p:cNvPr id="3" name="Text Placeholder 2"/>
          <p:cNvSpPr>
            <a:spLocks noGrp="1"/>
          </p:cNvSpPr>
          <p:nvPr>
            <p:ph type="body" idx="1"/>
          </p:nvPr>
        </p:nvSpPr>
        <p:spPr/>
        <p:txBody>
          <a:bodyPr/>
          <a:lstStyle/>
          <a:p>
            <a:pPr marL="114300" indent="0">
              <a:buNone/>
            </a:pPr>
            <a:r>
              <a:rPr lang="en-US" dirty="0" smtClean="0"/>
              <a:t>Updated Documents:</a:t>
            </a:r>
          </a:p>
          <a:p>
            <a:r>
              <a:rPr lang="en-US" dirty="0"/>
              <a:t> </a:t>
            </a:r>
            <a:r>
              <a:rPr lang="en-US" u="sng" dirty="0" smtClean="0">
                <a:hlinkClick r:id="rId2"/>
              </a:rPr>
              <a:t>K-3 Literacy Screener Guidance</a:t>
            </a:r>
            <a:endParaRPr lang="en-US" u="sng" dirty="0" smtClean="0"/>
          </a:p>
          <a:p>
            <a:r>
              <a:rPr lang="en-US" u="sng" dirty="0" smtClean="0">
                <a:hlinkClick r:id="rId3"/>
              </a:rPr>
              <a:t>K-3-Literacy Screener Scoring Guidance</a:t>
            </a:r>
            <a:endParaRPr lang="en-US" dirty="0" smtClean="0"/>
          </a:p>
          <a:p>
            <a:pPr marL="114300" indent="0">
              <a:buNone/>
            </a:pPr>
            <a:r>
              <a:rPr lang="en-US" dirty="0" smtClean="0"/>
              <a:t>There will be no statewide screener selected for use at the end of 2022-2023. There is a process underway to select a vendor for 2023-2024. There will be a statewide vendor that will be required from all school systems next year.</a:t>
            </a:r>
          </a:p>
          <a:p>
            <a:pPr marL="114300" indent="0">
              <a:buNone/>
            </a:pPr>
            <a:endParaRPr lang="en-US" dirty="0"/>
          </a:p>
          <a:p>
            <a:pPr marL="114300" indent="0">
              <a:buNone/>
            </a:pPr>
            <a:r>
              <a:rPr lang="en-US" dirty="0" smtClean="0"/>
              <a:t>End-of-Year literacy screening is required by law using currently-approved literacy screeners. Data managers were provided with information about how and when to report the results in </a:t>
            </a:r>
            <a:r>
              <a:rPr lang="en-US" dirty="0" err="1" smtClean="0"/>
              <a:t>EdLink</a:t>
            </a:r>
            <a:r>
              <a:rPr lang="en-US" dirty="0" smtClean="0"/>
              <a:t>. The process is the same as it was in the fall.</a:t>
            </a:r>
          </a:p>
          <a:p>
            <a:pPr marL="114300" indent="0">
              <a:buNone/>
            </a:pPr>
            <a:endParaRPr lang="en-US" dirty="0"/>
          </a:p>
          <a:p>
            <a:pPr marL="114300" indent="0">
              <a:buNone/>
            </a:pPr>
            <a:endParaRPr lang="en-US" dirty="0"/>
          </a:p>
        </p:txBody>
      </p:sp>
    </p:spTree>
    <p:extLst>
      <p:ext uri="{BB962C8B-B14F-4D97-AF65-F5344CB8AC3E}">
        <p14:creationId xmlns:p14="http://schemas.microsoft.com/office/powerpoint/2010/main" val="842319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Innovative Assessment</a:t>
            </a:r>
            <a:endParaRPr dirty="0"/>
          </a:p>
        </p:txBody>
      </p:sp>
    </p:spTree>
    <p:extLst>
      <p:ext uri="{BB962C8B-B14F-4D97-AF65-F5344CB8AC3E}">
        <p14:creationId xmlns:p14="http://schemas.microsoft.com/office/powerpoint/2010/main" val="65487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Innovative Assessment LEAP Rosters</a:t>
            </a:r>
            <a:endParaRPr lang="en-US" dirty="0"/>
          </a:p>
        </p:txBody>
      </p:sp>
      <p:sp>
        <p:nvSpPr>
          <p:cNvPr id="3" name="Text Placeholder 2"/>
          <p:cNvSpPr>
            <a:spLocks noGrp="1"/>
          </p:cNvSpPr>
          <p:nvPr>
            <p:ph type="body" idx="1"/>
          </p:nvPr>
        </p:nvSpPr>
        <p:spPr>
          <a:xfrm>
            <a:off x="430075" y="1190325"/>
            <a:ext cx="8283900" cy="3363600"/>
          </a:xfrm>
        </p:spPr>
        <p:txBody>
          <a:bodyPr/>
          <a:lstStyle/>
          <a:p>
            <a:pPr fontAlgn="base"/>
            <a:r>
              <a:rPr lang="en-US" dirty="0"/>
              <a:t>Students must have results from all three end-of-unit IAP assessments to receive an end-of-year result that is used for </a:t>
            </a:r>
            <a:r>
              <a:rPr lang="en-US" dirty="0" smtClean="0"/>
              <a:t>accountability. </a:t>
            </a:r>
            <a:r>
              <a:rPr lang="en-US" dirty="0"/>
              <a:t>The department has posted the </a:t>
            </a:r>
            <a:r>
              <a:rPr lang="en-US" b="1" i="1" dirty="0"/>
              <a:t>LEAP Roster for IAP Schools </a:t>
            </a:r>
            <a:r>
              <a:rPr lang="en-US" dirty="0"/>
              <a:t>to the ftp. These rosters identify students who have not participated in one of two windows this academic year and will be required to take LEAP. Students who have taken assessments in all three windows are not eligible to participate in LEAP</a:t>
            </a:r>
            <a:r>
              <a:rPr lang="en-US" dirty="0" smtClean="0"/>
              <a:t>.</a:t>
            </a:r>
          </a:p>
          <a:p>
            <a:pPr fontAlgn="base"/>
            <a:r>
              <a:rPr lang="en-US" dirty="0" smtClean="0"/>
              <a:t>Please </a:t>
            </a:r>
            <a:r>
              <a:rPr lang="en-US" dirty="0"/>
              <a:t>note that students who have had a test voided in a previous window will not be identified on the roster. These students may take LEAP for informational purposes but the LEAP score will not be used for accountability. </a:t>
            </a:r>
            <a:endParaRPr lang="en-US" dirty="0" smtClean="0"/>
          </a:p>
          <a:p>
            <a:pPr fontAlgn="base"/>
            <a:r>
              <a:rPr lang="en-US" dirty="0" smtClean="0"/>
              <a:t>It is not necessary to apply accountability codes for students who will have scores from all three testing windows or who will have a score reported with the LEAP 2025 ELA assessment.</a:t>
            </a:r>
            <a:endParaRPr lang="en-US" dirty="0"/>
          </a:p>
          <a:p>
            <a:endParaRPr lang="en-US" dirty="0"/>
          </a:p>
        </p:txBody>
      </p:sp>
    </p:spTree>
    <p:extLst>
      <p:ext uri="{BB962C8B-B14F-4D97-AF65-F5344CB8AC3E}">
        <p14:creationId xmlns:p14="http://schemas.microsoft.com/office/powerpoint/2010/main" val="2065906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a:t>
            </a:r>
            <a:r>
              <a:rPr lang="en-US" dirty="0" err="1" smtClean="0"/>
              <a:t>Testlets</a:t>
            </a:r>
            <a:endParaRPr lang="en-US" dirty="0"/>
          </a:p>
        </p:txBody>
      </p:sp>
      <p:sp>
        <p:nvSpPr>
          <p:cNvPr id="3" name="Text Placeholder 2"/>
          <p:cNvSpPr>
            <a:spLocks noGrp="1"/>
          </p:cNvSpPr>
          <p:nvPr>
            <p:ph type="body" idx="1"/>
          </p:nvPr>
        </p:nvSpPr>
        <p:spPr/>
        <p:txBody>
          <a:bodyPr/>
          <a:lstStyle/>
          <a:p>
            <a:pPr marL="114300" indent="0">
              <a:buNone/>
            </a:pPr>
            <a:r>
              <a:rPr lang="en-US" dirty="0" smtClean="0"/>
              <a:t>If you are participating in the math </a:t>
            </a:r>
            <a:r>
              <a:rPr lang="en-US" dirty="0" err="1" smtClean="0"/>
              <a:t>testlet</a:t>
            </a:r>
            <a:r>
              <a:rPr lang="en-US" dirty="0" smtClean="0"/>
              <a:t> program, please note that the final administration window runs concurrently with the LEAP testing window. The department recognizes that LEAP testing will be the priority of school systems at this time. Please let us know if you need additional guidance about this administration.</a:t>
            </a:r>
            <a:endParaRPr lang="en-US" dirty="0"/>
          </a:p>
        </p:txBody>
      </p:sp>
    </p:spTree>
    <p:extLst>
      <p:ext uri="{BB962C8B-B14F-4D97-AF65-F5344CB8AC3E}">
        <p14:creationId xmlns:p14="http://schemas.microsoft.com/office/powerpoint/2010/main" val="3251920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Accountability</a:t>
            </a:r>
            <a:endParaRPr dirty="0"/>
          </a:p>
        </p:txBody>
      </p:sp>
    </p:spTree>
    <p:extLst>
      <p:ext uri="{BB962C8B-B14F-4D97-AF65-F5344CB8AC3E}">
        <p14:creationId xmlns:p14="http://schemas.microsoft.com/office/powerpoint/2010/main" val="1411178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075" y="426175"/>
            <a:ext cx="8283900" cy="704610"/>
          </a:xfrm>
        </p:spPr>
        <p:txBody>
          <a:bodyPr/>
          <a:lstStyle/>
          <a:p>
            <a:r>
              <a:rPr lang="en-US" dirty="0" smtClean="0"/>
              <a:t>Interests and Opportunities Data Certification</a:t>
            </a:r>
            <a:endParaRPr lang="en-US" dirty="0"/>
          </a:p>
        </p:txBody>
      </p:sp>
      <p:sp>
        <p:nvSpPr>
          <p:cNvPr id="3" name="Text Placeholder 2"/>
          <p:cNvSpPr>
            <a:spLocks noGrp="1"/>
          </p:cNvSpPr>
          <p:nvPr>
            <p:ph type="body" idx="1"/>
          </p:nvPr>
        </p:nvSpPr>
        <p:spPr>
          <a:xfrm>
            <a:off x="430075" y="881275"/>
            <a:ext cx="8283900" cy="3612553"/>
          </a:xfrm>
        </p:spPr>
        <p:txBody>
          <a:bodyPr/>
          <a:lstStyle/>
          <a:p>
            <a:pPr marL="114300" indent="0">
              <a:buNone/>
            </a:pPr>
            <a:r>
              <a:rPr lang="en-US" sz="1600" dirty="0" smtClean="0"/>
              <a:t>I &amp; O data certification opened on April 17 to accept documentation for documentation-based indicators selected by school systems. All documentation must be provided no later than June 7.</a:t>
            </a:r>
          </a:p>
          <a:p>
            <a:r>
              <a:rPr lang="en-US" sz="1600" dirty="0" smtClean="0"/>
              <a:t>School system accountability contacts are the only individuals who can access La Data Review. Contacts should use the same log-in credentials that were sent to them earlier for cohort graduation data certification. There is a unique link to the Interests and Opportunities: </a:t>
            </a:r>
            <a:r>
              <a:rPr lang="en-US" sz="1600" u="sng" dirty="0">
                <a:hlinkClick r:id="rId2"/>
              </a:rPr>
              <a:t>www.ladatareview.net/InterestsAndOpportunities</a:t>
            </a:r>
            <a:r>
              <a:rPr lang="en-US" sz="1600" u="sng" dirty="0" smtClean="0">
                <a:hlinkClick r:id="rId2"/>
              </a:rPr>
              <a:t>/</a:t>
            </a:r>
            <a:r>
              <a:rPr lang="en-US" sz="1600" dirty="0"/>
              <a:t>.</a:t>
            </a:r>
            <a:r>
              <a:rPr lang="en-US" sz="1600" dirty="0" smtClean="0"/>
              <a:t> </a:t>
            </a:r>
            <a:r>
              <a:rPr lang="en-US" sz="1600" dirty="0" smtClean="0">
                <a:solidFill>
                  <a:schemeClr val="bg2"/>
                </a:solidFill>
              </a:rPr>
              <a:t>This link is available in an announcement in the normal portal.</a:t>
            </a:r>
          </a:p>
          <a:p>
            <a:r>
              <a:rPr lang="en-US" sz="1600" dirty="0" smtClean="0"/>
              <a:t>For school systems who did not have cohort graduation data, user names and passwords will be sent from the La Data Review system.</a:t>
            </a:r>
          </a:p>
          <a:p>
            <a:r>
              <a:rPr lang="en-US" sz="1600" dirty="0" smtClean="0"/>
              <a:t>No changes to indicators selected will be accepted.</a:t>
            </a:r>
          </a:p>
          <a:p>
            <a:r>
              <a:rPr lang="en-US" sz="1600" dirty="0" smtClean="0"/>
              <a:t>Indicators that are data-based will be measured through state collections.</a:t>
            </a:r>
          </a:p>
          <a:p>
            <a:r>
              <a:rPr lang="en-US" sz="1600" dirty="0" smtClean="0"/>
              <a:t>Information about indicators and calculations for the I &amp; O index can </a:t>
            </a:r>
            <a:r>
              <a:rPr lang="en-US" sz="1600" dirty="0"/>
              <a:t>be found here: </a:t>
            </a:r>
            <a:r>
              <a:rPr lang="en-US" sz="1600" dirty="0" smtClean="0">
                <a:hlinkClick r:id="rId3"/>
              </a:rPr>
              <a:t>Interests and Opportunities Menu-based Approach Guidance-2022-2023</a:t>
            </a:r>
            <a:r>
              <a:rPr lang="en-US" sz="1600" dirty="0" smtClean="0"/>
              <a:t>.</a:t>
            </a:r>
          </a:p>
          <a:p>
            <a:r>
              <a:rPr lang="en-US" sz="1600" dirty="0" smtClean="0"/>
              <a:t>Send questions to </a:t>
            </a:r>
            <a:r>
              <a:rPr lang="en-US" sz="1600" dirty="0" smtClean="0">
                <a:hlinkClick r:id="rId4"/>
              </a:rPr>
              <a:t>accountability@la.gov</a:t>
            </a:r>
            <a:r>
              <a:rPr lang="en-US" sz="1600" dirty="0" smtClean="0"/>
              <a:t>.</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275935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Login Notification</a:t>
            </a:r>
            <a:endParaRPr lang="en-US" dirty="0"/>
          </a:p>
        </p:txBody>
      </p:sp>
      <p:sp>
        <p:nvSpPr>
          <p:cNvPr id="3" name="Text Placeholder 2"/>
          <p:cNvSpPr>
            <a:spLocks noGrp="1"/>
          </p:cNvSpPr>
          <p:nvPr>
            <p:ph type="body" idx="1"/>
          </p:nvPr>
        </p:nvSpPr>
        <p:spPr/>
        <p:txBody>
          <a:bodyPr/>
          <a:lstStyle/>
          <a:p>
            <a:pPr marL="114300" indent="0">
              <a:buNone/>
            </a:pPr>
            <a:r>
              <a:rPr lang="en-US" dirty="0" smtClean="0"/>
              <a:t>Accountability contacts who did not have login credentials sent to them from Jennifer Baird as part of data certification have been sent login information directly from the La Data Review system. See sample below of the notification email.</a:t>
            </a:r>
          </a:p>
          <a:p>
            <a:r>
              <a:rPr lang="en-US" sz="1400" dirty="0" smtClean="0"/>
              <a:t>---------- </a:t>
            </a:r>
            <a:r>
              <a:rPr lang="en-US" sz="1400" dirty="0"/>
              <a:t>Forwarded message ---------</a:t>
            </a:r>
            <a:br>
              <a:rPr lang="en-US" sz="1400" dirty="0"/>
            </a:br>
            <a:r>
              <a:rPr lang="en-US" sz="1400" dirty="0"/>
              <a:t>From: </a:t>
            </a:r>
            <a:r>
              <a:rPr lang="en-US" sz="1400" b="1" dirty="0"/>
              <a:t>Louisiana Data Review</a:t>
            </a:r>
            <a:r>
              <a:rPr lang="en-US" sz="1400" dirty="0"/>
              <a:t> &lt;</a:t>
            </a:r>
            <a:r>
              <a:rPr lang="en-US" sz="1400" u="sng" dirty="0">
                <a:hlinkClick r:id="rId2"/>
              </a:rPr>
              <a:t>noreply@mmcsconsulting.com</a:t>
            </a:r>
            <a:r>
              <a:rPr lang="en-US" sz="1400" dirty="0"/>
              <a:t>&gt;</a:t>
            </a:r>
            <a:br>
              <a:rPr lang="en-US" sz="1400" dirty="0"/>
            </a:br>
            <a:r>
              <a:rPr lang="en-US" sz="1400" dirty="0"/>
              <a:t>Date: Fri, Apr 14, 2023 at 12:11 PM</a:t>
            </a:r>
            <a:br>
              <a:rPr lang="en-US" sz="1400" dirty="0"/>
            </a:br>
            <a:r>
              <a:rPr lang="en-US" sz="1400" dirty="0"/>
              <a:t>Subject: Louisiana Data Review - Login Information</a:t>
            </a:r>
            <a:br>
              <a:rPr lang="en-US" sz="1400" dirty="0"/>
            </a:br>
            <a:r>
              <a:rPr lang="en-US" sz="1400" dirty="0"/>
              <a:t>To: Jennifer </a:t>
            </a:r>
            <a:r>
              <a:rPr lang="en-US" sz="1400" dirty="0" err="1"/>
              <a:t>BairdDuplessis</a:t>
            </a:r>
            <a:r>
              <a:rPr lang="en-US" sz="1400" dirty="0"/>
              <a:t> &lt;</a:t>
            </a:r>
            <a:r>
              <a:rPr lang="en-US" sz="1400" u="sng" dirty="0" err="1" smtClean="0"/>
              <a:t>jenwindow@xxxxx.xxx</a:t>
            </a:r>
            <a:r>
              <a:rPr lang="en-US" sz="1400" dirty="0" smtClean="0"/>
              <a:t>&gt;</a:t>
            </a:r>
            <a:endParaRPr lang="en-US" sz="1400" dirty="0"/>
          </a:p>
          <a:p>
            <a:r>
              <a:rPr lang="en-US" sz="1400" dirty="0"/>
              <a:t>Your login information:</a:t>
            </a:r>
            <a:br>
              <a:rPr lang="en-US" sz="1400" dirty="0"/>
            </a:br>
            <a:r>
              <a:rPr lang="en-US" sz="1400" dirty="0"/>
              <a:t/>
            </a:r>
            <a:br>
              <a:rPr lang="en-US" sz="1400" dirty="0"/>
            </a:br>
            <a:r>
              <a:rPr lang="en-US" sz="1400" dirty="0"/>
              <a:t>User name: </a:t>
            </a:r>
            <a:r>
              <a:rPr lang="en-US" sz="1400" dirty="0" err="1"/>
              <a:t>jebaird</a:t>
            </a:r>
            <a:r>
              <a:rPr lang="en-US" sz="1400" dirty="0"/>
              <a:t/>
            </a:r>
            <a:br>
              <a:rPr lang="en-US" sz="1400" dirty="0"/>
            </a:br>
            <a:r>
              <a:rPr lang="en-US" sz="1400" dirty="0"/>
              <a:t>Password: </a:t>
            </a:r>
            <a:r>
              <a:rPr lang="en-US" sz="1400" dirty="0" err="1"/>
              <a:t>thistest</a:t>
            </a:r>
            <a:r>
              <a:rPr lang="en-US" sz="1400" dirty="0"/>
              <a:t> </a:t>
            </a:r>
          </a:p>
          <a:p>
            <a:pPr marL="114300" indent="0">
              <a:buNone/>
            </a:pPr>
            <a:endParaRPr lang="en-US" dirty="0"/>
          </a:p>
        </p:txBody>
      </p:sp>
    </p:spTree>
    <p:extLst>
      <p:ext uri="{BB962C8B-B14F-4D97-AF65-F5344CB8AC3E}">
        <p14:creationId xmlns:p14="http://schemas.microsoft.com/office/powerpoint/2010/main" val="9981565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Interests and Opportunities 2023-2024</a:t>
            </a:r>
            <a:endParaRPr lang="en-US" dirty="0"/>
          </a:p>
        </p:txBody>
      </p:sp>
      <p:sp>
        <p:nvSpPr>
          <p:cNvPr id="3" name="Text Placeholder 2"/>
          <p:cNvSpPr>
            <a:spLocks noGrp="1"/>
          </p:cNvSpPr>
          <p:nvPr>
            <p:ph type="body" idx="1"/>
          </p:nvPr>
        </p:nvSpPr>
        <p:spPr>
          <a:xfrm>
            <a:off x="430075" y="1015288"/>
            <a:ext cx="8283900" cy="3363600"/>
          </a:xfrm>
        </p:spPr>
        <p:txBody>
          <a:bodyPr/>
          <a:lstStyle/>
          <a:p>
            <a:pPr marL="114300" indent="0">
              <a:buNone/>
            </a:pPr>
            <a:r>
              <a:rPr lang="en-US" u="sng" dirty="0" smtClean="0"/>
              <a:t>2023-2024 </a:t>
            </a:r>
            <a:r>
              <a:rPr lang="en-US" u="sng" dirty="0"/>
              <a:t>Menu &amp; Guidance</a:t>
            </a:r>
            <a:endParaRPr lang="en-US" dirty="0"/>
          </a:p>
          <a:p>
            <a:pPr lvl="0" fontAlgn="base"/>
            <a:r>
              <a:rPr lang="en-US" dirty="0"/>
              <a:t>The 2023-2024 Interests and Opportunities Menu and Course Codes will be published on March 31. </a:t>
            </a:r>
          </a:p>
          <a:p>
            <a:pPr lvl="0" fontAlgn="base"/>
            <a:r>
              <a:rPr lang="en-US" dirty="0"/>
              <a:t>A final guidance document for the 2023-2024 school year will be published in June 2023. </a:t>
            </a:r>
          </a:p>
          <a:p>
            <a:pPr lvl="0" fontAlgn="base"/>
            <a:r>
              <a:rPr lang="en-US" dirty="0"/>
              <a:t>There will be sessions at Teacher Leader Summit 2023, as well as information in the School System Leader Newsletter and calls. </a:t>
            </a:r>
          </a:p>
          <a:p>
            <a:pPr lvl="0" fontAlgn="base"/>
            <a:r>
              <a:rPr lang="en-US" dirty="0"/>
              <a:t>The Accountability Division will hold additional Office Hours in the fall to support schools with questions or concerns surrounding the Interests and Opportunities Index.</a:t>
            </a:r>
          </a:p>
          <a:p>
            <a:pPr lvl="0" fontAlgn="base"/>
            <a:r>
              <a:rPr lang="en-US" dirty="0"/>
              <a:t>As always, department staff members are prepared to help you navigate the system or address any policy or data concerns.</a:t>
            </a:r>
          </a:p>
          <a:p>
            <a:r>
              <a:rPr lang="en-US" dirty="0"/>
              <a:t> </a:t>
            </a:r>
          </a:p>
          <a:p>
            <a:endParaRPr lang="en-US" dirty="0"/>
          </a:p>
        </p:txBody>
      </p:sp>
    </p:spTree>
    <p:extLst>
      <p:ext uri="{BB962C8B-B14F-4D97-AF65-F5344CB8AC3E}">
        <p14:creationId xmlns:p14="http://schemas.microsoft.com/office/powerpoint/2010/main" val="39448452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in 2023-2024</a:t>
            </a:r>
            <a:endParaRPr lang="en-US" dirty="0"/>
          </a:p>
        </p:txBody>
      </p:sp>
      <p:sp>
        <p:nvSpPr>
          <p:cNvPr id="3" name="Text Placeholder 2"/>
          <p:cNvSpPr>
            <a:spLocks noGrp="1"/>
          </p:cNvSpPr>
          <p:nvPr>
            <p:ph type="body" idx="1"/>
          </p:nvPr>
        </p:nvSpPr>
        <p:spPr/>
        <p:txBody>
          <a:bodyPr/>
          <a:lstStyle/>
          <a:p>
            <a:pPr marL="114300" indent="0">
              <a:buNone/>
            </a:pPr>
            <a:r>
              <a:rPr lang="en-US" dirty="0" smtClean="0"/>
              <a:t>On May 8, the Accountability Council will meet to discuss how to calculate the 2024 SPS without social studies scores. At the last meeting three options were proposed:</a:t>
            </a:r>
          </a:p>
          <a:p>
            <a:r>
              <a:rPr lang="en-US" dirty="0" smtClean="0"/>
              <a:t>Double weight science for one year</a:t>
            </a:r>
          </a:p>
          <a:p>
            <a:r>
              <a:rPr lang="en-US" dirty="0" smtClean="0"/>
              <a:t>Use old social studies index (USDE may not approve)</a:t>
            </a:r>
          </a:p>
          <a:p>
            <a:r>
              <a:rPr lang="en-US" dirty="0" smtClean="0"/>
              <a:t>Do not substitute anything (ELA double, math double, science single weight)</a:t>
            </a:r>
          </a:p>
          <a:p>
            <a:pPr marL="114300" indent="0">
              <a:buNone/>
            </a:pPr>
            <a:r>
              <a:rPr lang="en-US" dirty="0" smtClean="0"/>
              <a:t>The department will need USDE approval of any changes to the calculation of school performance scores.</a:t>
            </a:r>
          </a:p>
        </p:txBody>
      </p:sp>
    </p:spTree>
    <p:extLst>
      <p:ext uri="{BB962C8B-B14F-4D97-AF65-F5344CB8AC3E}">
        <p14:creationId xmlns:p14="http://schemas.microsoft.com/office/powerpoint/2010/main" val="3707516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Call Summary</a:t>
            </a:r>
            <a:endParaRPr lang="en-US" dirty="0"/>
          </a:p>
        </p:txBody>
      </p:sp>
      <p:sp>
        <p:nvSpPr>
          <p:cNvPr id="3" name="Text Placeholder 2"/>
          <p:cNvSpPr>
            <a:spLocks noGrp="1"/>
          </p:cNvSpPr>
          <p:nvPr>
            <p:ph type="body" idx="1"/>
          </p:nvPr>
        </p:nvSpPr>
        <p:spPr/>
        <p:txBody>
          <a:bodyPr/>
          <a:lstStyle/>
          <a:p>
            <a:pPr marL="114300" indent="0">
              <a:buNone/>
            </a:pPr>
            <a:endParaRPr lang="en-US" dirty="0"/>
          </a:p>
          <a:p>
            <a:pPr marL="11430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73513762"/>
              </p:ext>
            </p:extLst>
          </p:nvPr>
        </p:nvGraphicFramePr>
        <p:xfrm>
          <a:off x="430076" y="1178585"/>
          <a:ext cx="8283898" cy="3716858"/>
        </p:xfrm>
        <a:graphic>
          <a:graphicData uri="http://schemas.openxmlformats.org/drawingml/2006/table">
            <a:tbl>
              <a:tblPr firstRow="1" bandRow="1">
                <a:tableStyleId>{47E5B1D7-7E24-4C7A-94C0-64FDCA702A4B}</a:tableStyleId>
              </a:tblPr>
              <a:tblGrid>
                <a:gridCol w="1081349">
                  <a:extLst>
                    <a:ext uri="{9D8B030D-6E8A-4147-A177-3AD203B41FA5}">
                      <a16:colId xmlns:a16="http://schemas.microsoft.com/office/drawing/2014/main" val="2450038286"/>
                    </a:ext>
                  </a:extLst>
                </a:gridCol>
                <a:gridCol w="4953427">
                  <a:extLst>
                    <a:ext uri="{9D8B030D-6E8A-4147-A177-3AD203B41FA5}">
                      <a16:colId xmlns:a16="http://schemas.microsoft.com/office/drawing/2014/main" val="1615949670"/>
                    </a:ext>
                  </a:extLst>
                </a:gridCol>
                <a:gridCol w="2249122">
                  <a:extLst>
                    <a:ext uri="{9D8B030D-6E8A-4147-A177-3AD203B41FA5}">
                      <a16:colId xmlns:a16="http://schemas.microsoft.com/office/drawing/2014/main" val="2553105662"/>
                    </a:ext>
                  </a:extLst>
                </a:gridCol>
              </a:tblGrid>
              <a:tr h="364058">
                <a:tc>
                  <a:txBody>
                    <a:bodyPr/>
                    <a:lstStyle/>
                    <a:p>
                      <a:pPr algn="ctr"/>
                      <a:r>
                        <a:rPr lang="en-US" sz="1200" b="1" dirty="0" smtClean="0"/>
                        <a:t>Month</a:t>
                      </a:r>
                      <a:endParaRPr lang="en-US" sz="1200" b="1" dirty="0"/>
                    </a:p>
                  </a:txBody>
                  <a:tcPr>
                    <a:solidFill>
                      <a:schemeClr val="tx1">
                        <a:lumMod val="40000"/>
                        <a:lumOff val="60000"/>
                      </a:schemeClr>
                    </a:solidFill>
                  </a:tcPr>
                </a:tc>
                <a:tc>
                  <a:txBody>
                    <a:bodyPr/>
                    <a:lstStyle/>
                    <a:p>
                      <a:pPr algn="ctr"/>
                      <a:r>
                        <a:rPr lang="en-US" sz="1200" b="1" dirty="0" smtClean="0"/>
                        <a:t>Key Deadlines</a:t>
                      </a:r>
                      <a:endParaRPr lang="en-US" sz="1200" b="1" dirty="0"/>
                    </a:p>
                  </a:txBody>
                  <a:tcPr>
                    <a:solidFill>
                      <a:schemeClr val="tx1">
                        <a:lumMod val="40000"/>
                        <a:lumOff val="60000"/>
                      </a:schemeClr>
                    </a:solidFill>
                  </a:tcPr>
                </a:tc>
                <a:tc>
                  <a:txBody>
                    <a:bodyPr/>
                    <a:lstStyle/>
                    <a:p>
                      <a:pPr algn="ctr"/>
                      <a:r>
                        <a:rPr lang="en-US" sz="1200" b="1" dirty="0" smtClean="0"/>
                        <a:t>Support and</a:t>
                      </a:r>
                      <a:r>
                        <a:rPr lang="en-US" sz="1200" b="1" baseline="0" dirty="0" smtClean="0"/>
                        <a:t> Resources</a:t>
                      </a:r>
                      <a:endParaRPr lang="en-US" sz="1200" b="1" dirty="0"/>
                    </a:p>
                  </a:txBody>
                  <a:tcPr>
                    <a:solidFill>
                      <a:schemeClr val="tx1">
                        <a:lumMod val="40000"/>
                        <a:lumOff val="60000"/>
                      </a:schemeClr>
                    </a:solidFill>
                  </a:tcPr>
                </a:tc>
                <a:extLst>
                  <a:ext uri="{0D108BD9-81ED-4DB2-BD59-A6C34878D82A}">
                    <a16:rowId xmlns:a16="http://schemas.microsoft.com/office/drawing/2014/main" val="4250978933"/>
                  </a:ext>
                </a:extLst>
              </a:tr>
              <a:tr h="1644854">
                <a:tc>
                  <a:txBody>
                    <a:bodyPr/>
                    <a:lstStyle/>
                    <a:p>
                      <a:r>
                        <a:rPr lang="en-US" sz="1200" dirty="0" smtClean="0">
                          <a:latin typeface="Calibri" panose="020F0502020204030204" pitchFamily="34" charset="0"/>
                          <a:cs typeface="Calibri" panose="020F0502020204030204" pitchFamily="34" charset="0"/>
                        </a:rPr>
                        <a:t>April</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1-30: End of year K-3 literacy screening</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17: Interests and Opportunities Data Cert opened</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18: LEAP High School testing window opens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25: LEAP grades 3-8 and IAP testing window opens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April 26-April 28: LEAP grade 3 paper ELA and math</a:t>
                      </a:r>
                    </a:p>
                    <a:p>
                      <a:pPr marL="0" indent="0">
                        <a:buFont typeface="Arial" panose="020B0604020202020204" pitchFamily="34" charset="0"/>
                        <a:buNone/>
                      </a:pPr>
                      <a:endParaRPr lang="en-US" sz="1400" b="0" baseline="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400" b="0" baseline="0" dirty="0" smtClean="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US" sz="1400" b="0" baseline="0" dirty="0" smtClean="0">
                        <a:latin typeface="Calibri" panose="020F0502020204030204" pitchFamily="34" charset="0"/>
                        <a:cs typeface="Calibri" panose="020F0502020204030204" pitchFamily="34" charset="0"/>
                      </a:endParaRPr>
                    </a:p>
                  </a:txBody>
                  <a:tcPr/>
                </a:tc>
                <a:tc>
                  <a:txBody>
                    <a:bodyPr/>
                    <a:lstStyle/>
                    <a:p>
                      <a:pPr marL="457200" marR="0" lvl="0" indent="-304800" algn="l" rtl="0">
                        <a:lnSpc>
                          <a:spcPct val="100000"/>
                        </a:lnSpc>
                        <a:spcBef>
                          <a:spcPts val="0"/>
                        </a:spcBef>
                        <a:spcAft>
                          <a:spcPts val="0"/>
                        </a:spcAft>
                        <a:buSzPts val="1200"/>
                        <a:buFont typeface="Calibri"/>
                        <a:buChar char="●"/>
                      </a:pPr>
                      <a:r>
                        <a:rPr lang="en-US" sz="1200" dirty="0" smtClean="0">
                          <a:hlinkClick r:id="rId2"/>
                        </a:rPr>
                        <a:t>2022-2023 Assessment Calendar</a:t>
                      </a:r>
                      <a:endParaRPr lang="en-US" sz="1200" dirty="0" smtClean="0"/>
                    </a:p>
                    <a:p>
                      <a:pPr marL="457200" marR="0" lvl="0" indent="-304800" algn="l" rtl="0">
                        <a:lnSpc>
                          <a:spcPct val="100000"/>
                        </a:lnSpc>
                        <a:spcBef>
                          <a:spcPts val="0"/>
                        </a:spcBef>
                        <a:spcAft>
                          <a:spcPts val="0"/>
                        </a:spcAft>
                        <a:buSzPts val="1200"/>
                        <a:buFont typeface="Calibri"/>
                        <a:buChar char="●"/>
                      </a:pPr>
                      <a:r>
                        <a:rPr lang="en-US" sz="1200" dirty="0" smtClean="0">
                          <a:hlinkClick r:id="rId3"/>
                        </a:rPr>
                        <a:t>Assessment Library DTC Resources</a:t>
                      </a:r>
                      <a:r>
                        <a:rPr lang="en-US" sz="1200" baseline="0" dirty="0" smtClean="0">
                          <a:hlinkClick r:id="rId3"/>
                        </a:rPr>
                        <a:t> </a:t>
                      </a:r>
                      <a:r>
                        <a:rPr lang="en-US" sz="1200" dirty="0" smtClean="0">
                          <a:hlinkClick r:id="rId3"/>
                        </a:rPr>
                        <a:t>Page</a:t>
                      </a: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p>
                      <a:pPr marL="457200" marR="0" lvl="0" indent="-304800" algn="l" rtl="0">
                        <a:lnSpc>
                          <a:spcPct val="100000"/>
                        </a:lnSpc>
                        <a:spcBef>
                          <a:spcPts val="0"/>
                        </a:spcBef>
                        <a:spcAft>
                          <a:spcPts val="0"/>
                        </a:spcAft>
                        <a:buSzPts val="1200"/>
                        <a:buFont typeface="Calibri"/>
                        <a:buChar char="●"/>
                      </a:pPr>
                      <a:endParaRPr lang="en-US" sz="1200" dirty="0" smtClean="0"/>
                    </a:p>
                  </a:txBody>
                  <a:tcPr/>
                </a:tc>
                <a:extLst>
                  <a:ext uri="{0D108BD9-81ED-4DB2-BD59-A6C34878D82A}">
                    <a16:rowId xmlns:a16="http://schemas.microsoft.com/office/drawing/2014/main" val="3503993623"/>
                  </a:ext>
                </a:extLst>
              </a:tr>
              <a:tr h="1512478">
                <a:tc>
                  <a:txBody>
                    <a:bodyPr/>
                    <a:lstStyle/>
                    <a:p>
                      <a:r>
                        <a:rPr lang="en-US" sz="1200" dirty="0" smtClean="0">
                          <a:latin typeface="Calibri" panose="020F0502020204030204" pitchFamily="34" charset="0"/>
                          <a:cs typeface="Calibri" panose="020F0502020204030204" pitchFamily="34" charset="0"/>
                        </a:rPr>
                        <a:t>May</a:t>
                      </a:r>
                      <a:endParaRPr lang="en-US" sz="1200" dirty="0">
                        <a:latin typeface="Calibri" panose="020F0502020204030204" pitchFamily="34" charset="0"/>
                        <a:cs typeface="Calibri" panose="020F0502020204030204" pitchFamily="34" charset="0"/>
                      </a:endParaRPr>
                    </a:p>
                  </a:txBody>
                  <a:tcPr/>
                </a:tc>
                <a:tc>
                  <a:txBody>
                    <a:bodyPr/>
                    <a:lstStyle/>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1-2: Grade 3 paper science and social studies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8: Accountability Council</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24: Last day to test high school students</a:t>
                      </a:r>
                    </a:p>
                    <a:p>
                      <a:pPr marL="171450" indent="-171450">
                        <a:buFont typeface="Arial" panose="020B0604020202020204" pitchFamily="34" charset="0"/>
                        <a:buChar char="•"/>
                      </a:pPr>
                      <a:r>
                        <a:rPr lang="en-US" sz="1400" b="0" baseline="0" dirty="0" smtClean="0">
                          <a:latin typeface="Calibri" panose="020F0502020204030204" pitchFamily="34" charset="0"/>
                          <a:cs typeface="Calibri" panose="020F0502020204030204" pitchFamily="34" charset="0"/>
                        </a:rPr>
                        <a:t>May 26: Last day to test grades 3-8 CBT</a:t>
                      </a:r>
                    </a:p>
                    <a:p>
                      <a:pPr marL="171450" indent="-171450">
                        <a:buFont typeface="Arial" panose="020B0604020202020204" pitchFamily="34" charset="0"/>
                        <a:buChar char="•"/>
                      </a:pPr>
                      <a:endParaRPr lang="en-US" sz="1200" b="0" baseline="0" dirty="0" smtClean="0">
                        <a:latin typeface="Calibri" panose="020F0502020204030204" pitchFamily="34" charset="0"/>
                        <a:cs typeface="Calibri" panose="020F0502020204030204" pitchFamily="34" charset="0"/>
                      </a:endParaRPr>
                    </a:p>
                  </a:txBody>
                  <a:tcPr/>
                </a:tc>
                <a:tc>
                  <a:txBody>
                    <a:bodyPr/>
                    <a:lstStyle/>
                    <a:p>
                      <a:r>
                        <a:rPr lang="en-US" sz="1200" dirty="0" smtClean="0">
                          <a:latin typeface="Calibri" panose="020F0502020204030204" pitchFamily="34" charset="0"/>
                          <a:cs typeface="Calibri" panose="020F0502020204030204" pitchFamily="34" charset="0"/>
                        </a:rPr>
                        <a:t>Office Hours </a:t>
                      </a:r>
                      <a:r>
                        <a:rPr lang="en-US" sz="1200" baseline="0" dirty="0" smtClean="0">
                          <a:latin typeface="Calibri" panose="020F0502020204030204" pitchFamily="34" charset="0"/>
                          <a:cs typeface="Calibri" panose="020F0502020204030204" pitchFamily="34" charset="0"/>
                        </a:rPr>
                        <a:t>Tuesdays at 3:45: April 4, 25; May 2, 9, 23</a:t>
                      </a:r>
                    </a:p>
                    <a:p>
                      <a:r>
                        <a:rPr lang="en-US" sz="1200" baseline="0" dirty="0" smtClean="0">
                          <a:latin typeface="Calibri" panose="020F0502020204030204" pitchFamily="34" charset="0"/>
                          <a:cs typeface="Calibri" panose="020F0502020204030204" pitchFamily="34" charset="0"/>
                        </a:rPr>
                        <a:t>Monthly Call: May 16</a:t>
                      </a:r>
                    </a:p>
                    <a:p>
                      <a:endParaRPr lang="en-US" sz="1200" baseline="0" dirty="0" smtClean="0">
                        <a:latin typeface="Calibri" panose="020F0502020204030204" pitchFamily="34" charset="0"/>
                        <a:cs typeface="Calibri" panose="020F0502020204030204" pitchFamily="34" charset="0"/>
                      </a:endParaRPr>
                    </a:p>
                    <a:p>
                      <a:r>
                        <a:rPr lang="en-US" sz="1200" baseline="0" dirty="0" smtClean="0">
                          <a:latin typeface="Calibri" panose="020F0502020204030204" pitchFamily="34" charset="0"/>
                          <a:cs typeface="Calibri" panose="020F0502020204030204" pitchFamily="34" charset="0"/>
                        </a:rPr>
                        <a:t>No Call on May 30 due to Teacher Leader Summit in New Orleans</a:t>
                      </a:r>
                    </a:p>
                    <a:p>
                      <a:endParaRPr lang="en-US" sz="1200" baseline="0" dirty="0" smtClean="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3269260"/>
                  </a:ext>
                </a:extLst>
              </a:tr>
            </a:tbl>
          </a:graphicData>
        </a:graphic>
      </p:graphicFrame>
    </p:spTree>
    <p:extLst>
      <p:ext uri="{BB962C8B-B14F-4D97-AF65-F5344CB8AC3E}">
        <p14:creationId xmlns:p14="http://schemas.microsoft.com/office/powerpoint/2010/main" val="2022011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84"/>
          <p:cNvSpPr txBox="1">
            <a:spLocks noGrp="1"/>
          </p:cNvSpPr>
          <p:nvPr>
            <p:ph type="title"/>
          </p:nvPr>
        </p:nvSpPr>
        <p:spPr>
          <a:xfrm>
            <a:off x="430075" y="426175"/>
            <a:ext cx="8283900" cy="910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Agenda Items</a:t>
            </a:r>
            <a:endParaRPr dirty="0"/>
          </a:p>
        </p:txBody>
      </p:sp>
      <p:sp>
        <p:nvSpPr>
          <p:cNvPr id="4" name="Google Shape;191;p52"/>
          <p:cNvSpPr txBox="1">
            <a:spLocks noGrp="1"/>
          </p:cNvSpPr>
          <p:nvPr>
            <p:ph type="body" idx="1"/>
          </p:nvPr>
        </p:nvSpPr>
        <p:spPr>
          <a:xfrm>
            <a:off x="430076" y="1174750"/>
            <a:ext cx="3391076" cy="3363913"/>
          </a:xfrm>
          <a:prstGeom prst="rect">
            <a:avLst/>
          </a:prstGeom>
          <a:noFill/>
          <a:ln>
            <a:noFill/>
          </a:ln>
        </p:spPr>
        <p:txBody>
          <a:bodyPr spcFirstLastPara="1" wrap="square" lIns="91425" tIns="91425" rIns="91425" bIns="91425" anchor="t" anchorCtr="0">
            <a:noAutofit/>
          </a:bodyPr>
          <a:lstStyle/>
          <a:p>
            <a:pPr marL="514350" marR="0" lvl="0" indent="-400050" algn="l" rtl="0">
              <a:lnSpc>
                <a:spcPct val="100000"/>
              </a:lnSpc>
              <a:spcBef>
                <a:spcPts val="0"/>
              </a:spcBef>
              <a:spcAft>
                <a:spcPts val="0"/>
              </a:spcAft>
              <a:buClr>
                <a:srgbClr val="000000"/>
              </a:buClr>
              <a:buSzPts val="1800"/>
              <a:buAutoNum type="romanUcPeriod"/>
            </a:pPr>
            <a:r>
              <a:rPr lang="en-US" dirty="0" smtClean="0"/>
              <a:t>LEAP 2025</a:t>
            </a:r>
          </a:p>
          <a:p>
            <a:pPr marL="514350" marR="0" lvl="0" indent="-400050" algn="l" rtl="0">
              <a:lnSpc>
                <a:spcPct val="100000"/>
              </a:lnSpc>
              <a:spcBef>
                <a:spcPts val="0"/>
              </a:spcBef>
              <a:spcAft>
                <a:spcPts val="0"/>
              </a:spcAft>
              <a:buClr>
                <a:srgbClr val="000000"/>
              </a:buClr>
              <a:buSzPts val="1800"/>
              <a:buAutoNum type="romanUcPeriod"/>
            </a:pPr>
            <a:endParaRPr lang="en-US" dirty="0"/>
          </a:p>
          <a:p>
            <a:pPr marL="514350" marR="0" lvl="0" indent="-400050" algn="l" rtl="0">
              <a:lnSpc>
                <a:spcPct val="100000"/>
              </a:lnSpc>
              <a:spcBef>
                <a:spcPts val="0"/>
              </a:spcBef>
              <a:spcAft>
                <a:spcPts val="0"/>
              </a:spcAft>
              <a:buClr>
                <a:srgbClr val="000000"/>
              </a:buClr>
              <a:buSzPts val="1800"/>
              <a:buAutoNum type="romanUcPeriod"/>
            </a:pPr>
            <a:r>
              <a:rPr lang="en-US" dirty="0" smtClean="0"/>
              <a:t>LEAP Connect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ELPS/ELPT</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ACT</a:t>
            </a:r>
          </a:p>
          <a:p>
            <a:pPr marL="514350" marR="0" lvl="0" indent="-400050" algn="l" rtl="0">
              <a:lnSpc>
                <a:spcPct val="100000"/>
              </a:lnSpc>
              <a:spcBef>
                <a:spcPts val="0"/>
              </a:spcBef>
              <a:spcAft>
                <a:spcPts val="0"/>
              </a:spcAft>
              <a:buClr>
                <a:srgbClr val="000000"/>
              </a:buClr>
              <a:buSzPts val="1800"/>
              <a:buAutoNum type="romanUcPeriod"/>
            </a:pPr>
            <a:endParaRPr lang="en-US" dirty="0">
              <a:solidFill>
                <a:srgbClr val="000000"/>
              </a:solidFill>
            </a:endParaRPr>
          </a:p>
          <a:p>
            <a:pPr marL="514350" marR="0" lvl="0" indent="-400050" algn="l" rtl="0">
              <a:lnSpc>
                <a:spcPct val="100000"/>
              </a:lnSpc>
              <a:spcBef>
                <a:spcPts val="0"/>
              </a:spcBef>
              <a:spcAft>
                <a:spcPts val="0"/>
              </a:spcAft>
              <a:buClr>
                <a:srgbClr val="000000"/>
              </a:buClr>
              <a:buSzPts val="1800"/>
              <a:buAutoNum type="romanUcPeriod"/>
            </a:pPr>
            <a:r>
              <a:rPr lang="en-US" dirty="0" smtClean="0">
                <a:solidFill>
                  <a:srgbClr val="000000"/>
                </a:solidFill>
              </a:rPr>
              <a:t>K-3</a:t>
            </a:r>
          </a:p>
          <a:p>
            <a:pPr marL="514350" marR="0" lvl="0" indent="-400050" algn="l" rtl="0">
              <a:lnSpc>
                <a:spcPct val="100000"/>
              </a:lnSpc>
              <a:spcBef>
                <a:spcPts val="0"/>
              </a:spcBef>
              <a:spcAft>
                <a:spcPts val="0"/>
              </a:spcAft>
              <a:buClr>
                <a:srgbClr val="000000"/>
              </a:buClr>
              <a:buSzPts val="1800"/>
              <a:buAutoNum type="romanUcPeriod"/>
            </a:pPr>
            <a:endParaRPr lang="en-US" dirty="0" smtClean="0">
              <a:solidFill>
                <a:srgbClr val="000000"/>
              </a:solidFill>
            </a:endParaRPr>
          </a:p>
          <a:p>
            <a:pPr marL="114300" marR="0" lvl="0" indent="0" algn="l" rtl="0">
              <a:lnSpc>
                <a:spcPct val="100000"/>
              </a:lnSpc>
              <a:spcBef>
                <a:spcPts val="0"/>
              </a:spcBef>
              <a:spcAft>
                <a:spcPts val="0"/>
              </a:spcAft>
              <a:buClr>
                <a:srgbClr val="000000"/>
              </a:buClr>
              <a:buSzPts val="1800"/>
              <a:buNone/>
            </a:pPr>
            <a:endParaRPr lang="en-US" dirty="0" smtClean="0">
              <a:solidFill>
                <a:srgbClr val="000000"/>
              </a:solidFill>
            </a:endParaRPr>
          </a:p>
          <a:p>
            <a:pPr marL="0" marR="0" lvl="0" indent="0" algn="l" rtl="0">
              <a:lnSpc>
                <a:spcPct val="100000"/>
              </a:lnSpc>
              <a:spcBef>
                <a:spcPts val="0"/>
              </a:spcBef>
              <a:spcAft>
                <a:spcPts val="0"/>
              </a:spcAft>
              <a:buClr>
                <a:srgbClr val="000000"/>
              </a:buClr>
              <a:buSzPts val="1800"/>
              <a:buNone/>
            </a:pPr>
            <a:endParaRPr lang="en-US" dirty="0">
              <a:solidFill>
                <a:srgbClr val="000000"/>
              </a:solidFill>
            </a:endParaRPr>
          </a:p>
          <a:p>
            <a:pPr marL="0" indent="0">
              <a:lnSpc>
                <a:spcPct val="100000"/>
              </a:lnSpc>
              <a:spcBef>
                <a:spcPts val="0"/>
              </a:spcBef>
              <a:buClr>
                <a:srgbClr val="000000"/>
              </a:buClr>
              <a:buNone/>
            </a:pPr>
            <a:r>
              <a:rPr lang="en-US" dirty="0"/>
              <a:t> </a:t>
            </a:r>
            <a:endParaRPr lang="en-US" sz="1800" dirty="0">
              <a:latin typeface="Calibri"/>
              <a:ea typeface="Calibri"/>
              <a:cs typeface="Calibri"/>
              <a:sym typeface="Calibri"/>
            </a:endParaRPr>
          </a:p>
          <a:p>
            <a:pPr marL="114300" marR="0" lvl="0" indent="0" algn="l" rtl="0">
              <a:lnSpc>
                <a:spcPct val="100000"/>
              </a:lnSpc>
              <a:spcBef>
                <a:spcPts val="0"/>
              </a:spcBef>
              <a:spcAft>
                <a:spcPts val="0"/>
              </a:spcAft>
              <a:buClr>
                <a:srgbClr val="000000"/>
              </a:buClr>
              <a:buSzPts val="1800"/>
              <a:buNone/>
            </a:pPr>
            <a:endParaRPr lang="en-US" dirty="0"/>
          </a:p>
          <a:p>
            <a:pPr marL="114300" marR="0" lvl="0" indent="0" algn="l" rtl="0">
              <a:lnSpc>
                <a:spcPct val="100000"/>
              </a:lnSpc>
              <a:spcBef>
                <a:spcPts val="0"/>
              </a:spcBef>
              <a:spcAft>
                <a:spcPts val="0"/>
              </a:spcAft>
              <a:buClr>
                <a:srgbClr val="000000"/>
              </a:buClr>
              <a:buSzPts val="1800"/>
              <a:buNone/>
            </a:pPr>
            <a:endParaRPr lang="en-US" sz="1800" i="0" u="none" strike="noStrike" cap="none" dirty="0" smtClean="0">
              <a:solidFill>
                <a:srgbClr val="000000"/>
              </a:solidFill>
              <a:latin typeface="Calibri"/>
              <a:ea typeface="Calibri"/>
              <a:cs typeface="Calibri"/>
              <a:sym typeface="Calibri"/>
            </a:endParaRPr>
          </a:p>
          <a:p>
            <a:pPr marL="514350" marR="0" lvl="0" indent="-400050" algn="l" rtl="0">
              <a:lnSpc>
                <a:spcPct val="100000"/>
              </a:lnSpc>
              <a:spcBef>
                <a:spcPts val="0"/>
              </a:spcBef>
              <a:spcAft>
                <a:spcPts val="0"/>
              </a:spcAft>
              <a:buClr>
                <a:srgbClr val="000000"/>
              </a:buClr>
              <a:buSzPts val="1800"/>
              <a:buAutoNum type="romanUcPeriod" startAt="4"/>
            </a:pPr>
            <a:endParaRPr lang="en-US" sz="1800" dirty="0">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AutoNum type="romanUcPeriod"/>
            </a:pPr>
            <a:endParaRPr lang="en-US" sz="1800" i="0" u="none" strike="noStrike" cap="none" dirty="0" smtClean="0">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150"/>
              <a:buFont typeface="Arial"/>
              <a:buNone/>
            </a:pPr>
            <a:endParaRPr sz="2150" b="1" i="0" u="none" strike="noStrike" cap="none" dirty="0">
              <a:solidFill>
                <a:srgbClr val="000000"/>
              </a:solidFill>
              <a:latin typeface="Calibri"/>
              <a:ea typeface="Calibri"/>
              <a:cs typeface="Calibri"/>
              <a:sym typeface="Calibri"/>
            </a:endParaRPr>
          </a:p>
        </p:txBody>
      </p:sp>
      <p:sp>
        <p:nvSpPr>
          <p:cNvPr id="5" name="Google Shape;191;p52"/>
          <p:cNvSpPr txBox="1">
            <a:spLocks/>
          </p:cNvSpPr>
          <p:nvPr/>
        </p:nvSpPr>
        <p:spPr>
          <a:xfrm>
            <a:off x="4158300" y="1158110"/>
            <a:ext cx="3391076" cy="33639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114300" indent="0">
              <a:lnSpc>
                <a:spcPct val="100000"/>
              </a:lnSpc>
              <a:spcBef>
                <a:spcPts val="0"/>
              </a:spcBef>
              <a:buClr>
                <a:srgbClr val="000000"/>
              </a:buClr>
              <a:buNone/>
            </a:pPr>
            <a:r>
              <a:rPr lang="en-US" dirty="0" smtClean="0">
                <a:solidFill>
                  <a:srgbClr val="000000"/>
                </a:solidFill>
              </a:rPr>
              <a:t>VI.   Innovative Assessment </a:t>
            </a:r>
          </a:p>
          <a:p>
            <a:pPr marL="114300" indent="0">
              <a:lnSpc>
                <a:spcPct val="100000"/>
              </a:lnSpc>
              <a:spcBef>
                <a:spcPts val="0"/>
              </a:spcBef>
              <a:buClr>
                <a:srgbClr val="000000"/>
              </a:buClr>
              <a:buFont typeface="Arial"/>
              <a:buNone/>
            </a:pPr>
            <a:endParaRPr lang="en-US" dirty="0" smtClean="0">
              <a:solidFill>
                <a:srgbClr val="000000"/>
              </a:solidFill>
            </a:endParaRPr>
          </a:p>
          <a:p>
            <a:pPr marL="114300" indent="0">
              <a:lnSpc>
                <a:spcPct val="100000"/>
              </a:lnSpc>
              <a:spcBef>
                <a:spcPts val="0"/>
              </a:spcBef>
              <a:buClr>
                <a:srgbClr val="000000"/>
              </a:buClr>
              <a:buFont typeface="Arial"/>
              <a:buNone/>
            </a:pPr>
            <a:r>
              <a:rPr lang="en-US" dirty="0" smtClean="0">
                <a:solidFill>
                  <a:srgbClr val="000000"/>
                </a:solidFill>
              </a:rPr>
              <a:t>VII.    Accountability</a:t>
            </a:r>
          </a:p>
          <a:p>
            <a:pPr marL="514350" indent="-400050">
              <a:lnSpc>
                <a:spcPct val="100000"/>
              </a:lnSpc>
              <a:spcBef>
                <a:spcPts val="0"/>
              </a:spcBef>
              <a:buClr>
                <a:srgbClr val="000000"/>
              </a:buClr>
              <a:buFont typeface="Arial"/>
              <a:buAutoNum type="romanUcPeriod" startAt="2"/>
            </a:pPr>
            <a:endParaRPr lang="en-US" dirty="0" smtClean="0">
              <a:solidFill>
                <a:srgbClr val="000000"/>
              </a:solidFill>
            </a:endParaRPr>
          </a:p>
          <a:p>
            <a:pPr marL="0" indent="0">
              <a:lnSpc>
                <a:spcPct val="100000"/>
              </a:lnSpc>
              <a:spcBef>
                <a:spcPts val="0"/>
              </a:spcBef>
              <a:buClr>
                <a:srgbClr val="000000"/>
              </a:buClr>
              <a:buFont typeface="Arial"/>
              <a:buNone/>
            </a:pPr>
            <a:endParaRPr lang="en-US" dirty="0" smtClean="0">
              <a:solidFill>
                <a:srgbClr val="000000"/>
              </a:solidFill>
            </a:endParaRPr>
          </a:p>
          <a:p>
            <a:pPr marL="0" indent="0">
              <a:lnSpc>
                <a:spcPct val="100000"/>
              </a:lnSpc>
              <a:spcBef>
                <a:spcPts val="0"/>
              </a:spcBef>
              <a:buClr>
                <a:srgbClr val="000000"/>
              </a:buClr>
              <a:buFont typeface="Arial"/>
              <a:buNone/>
            </a:pPr>
            <a:r>
              <a:rPr lang="en-US" dirty="0" smtClean="0"/>
              <a:t> </a:t>
            </a:r>
          </a:p>
          <a:p>
            <a:pPr marL="114300" indent="0">
              <a:lnSpc>
                <a:spcPct val="100000"/>
              </a:lnSpc>
              <a:spcBef>
                <a:spcPts val="0"/>
              </a:spcBef>
              <a:buClr>
                <a:srgbClr val="000000"/>
              </a:buClr>
              <a:buFont typeface="Arial"/>
              <a:buNone/>
            </a:pPr>
            <a:endParaRPr lang="en-US" dirty="0" smtClean="0"/>
          </a:p>
          <a:p>
            <a:pPr marL="114300" indent="0">
              <a:lnSpc>
                <a:spcPct val="100000"/>
              </a:lnSpc>
              <a:spcBef>
                <a:spcPts val="0"/>
              </a:spcBef>
              <a:buClr>
                <a:srgbClr val="000000"/>
              </a:buClr>
              <a:buFont typeface="Arial"/>
              <a:buNone/>
            </a:pPr>
            <a:endParaRPr lang="en-US" dirty="0" smtClean="0">
              <a:solidFill>
                <a:srgbClr val="000000"/>
              </a:solidFill>
            </a:endParaRPr>
          </a:p>
          <a:p>
            <a:pPr marL="514350" indent="-400050">
              <a:lnSpc>
                <a:spcPct val="100000"/>
              </a:lnSpc>
              <a:spcBef>
                <a:spcPts val="0"/>
              </a:spcBef>
              <a:buClr>
                <a:srgbClr val="000000"/>
              </a:buClr>
              <a:buFont typeface="Arial"/>
              <a:buAutoNum type="romanUcPeriod" startAt="4"/>
            </a:pPr>
            <a:endParaRPr lang="en-US" dirty="0" smtClean="0"/>
          </a:p>
          <a:p>
            <a:pPr>
              <a:lnSpc>
                <a:spcPct val="100000"/>
              </a:lnSpc>
              <a:spcBef>
                <a:spcPts val="0"/>
              </a:spcBef>
              <a:buClr>
                <a:srgbClr val="000000"/>
              </a:buClr>
              <a:buFont typeface="Calibri"/>
              <a:buAutoNum type="romanUcPeriod"/>
            </a:pPr>
            <a:endParaRPr lang="en-US" dirty="0" smtClean="0">
              <a:solidFill>
                <a:srgbClr val="000000"/>
              </a:solidFill>
            </a:endParaRPr>
          </a:p>
          <a:p>
            <a:pPr indent="0">
              <a:lnSpc>
                <a:spcPct val="100000"/>
              </a:lnSpc>
              <a:spcBef>
                <a:spcPts val="0"/>
              </a:spcBef>
              <a:buClr>
                <a:srgbClr val="000000"/>
              </a:buClr>
              <a:buSzPts val="2150"/>
              <a:buFont typeface="Arial"/>
              <a:buNone/>
            </a:pPr>
            <a:endParaRPr lang="en-US" sz="2150" b="1" dirty="0">
              <a:solidFill>
                <a:srgbClr val="0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93"/>
          <p:cNvSpPr txBox="1">
            <a:spLocks noGrp="1"/>
          </p:cNvSpPr>
          <p:nvPr>
            <p:ph type="title"/>
          </p:nvPr>
        </p:nvSpPr>
        <p:spPr>
          <a:xfrm>
            <a:off x="0" y="800450"/>
            <a:ext cx="6519000" cy="3576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LEAP 2025</a:t>
            </a:r>
            <a:endParaRPr dirty="0"/>
          </a:p>
        </p:txBody>
      </p:sp>
    </p:spTree>
    <p:extLst>
      <p:ext uri="{BB962C8B-B14F-4D97-AF65-F5344CB8AC3E}">
        <p14:creationId xmlns:p14="http://schemas.microsoft.com/office/powerpoint/2010/main" val="33141524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Dates for LEAP 2025 </a:t>
            </a:r>
            <a:endParaRPr lang="en-US" dirty="0"/>
          </a:p>
        </p:txBody>
      </p:sp>
      <p:sp>
        <p:nvSpPr>
          <p:cNvPr id="3" name="Text Placeholder 2"/>
          <p:cNvSpPr>
            <a:spLocks noGrp="1"/>
          </p:cNvSpPr>
          <p:nvPr>
            <p:ph type="body" idx="1"/>
          </p:nvPr>
        </p:nvSpPr>
        <p:spPr/>
        <p:txBody>
          <a:bodyPr/>
          <a:lstStyle/>
          <a:p>
            <a:pPr marL="114300" indent="0">
              <a:buNone/>
            </a:pPr>
            <a:r>
              <a:rPr lang="en-US" dirty="0" smtClean="0">
                <a:solidFill>
                  <a:schemeClr val="tx1">
                    <a:lumMod val="50000"/>
                  </a:schemeClr>
                </a:solidFill>
              </a:rPr>
              <a:t>April 6-May 16: Accountability Form completion </a:t>
            </a:r>
            <a:r>
              <a:rPr lang="en-US" dirty="0" smtClean="0">
                <a:solidFill>
                  <a:schemeClr val="tx1">
                    <a:lumMod val="50000"/>
                  </a:schemeClr>
                </a:solidFill>
              </a:rPr>
              <a:t>window</a:t>
            </a:r>
          </a:p>
          <a:p>
            <a:pPr marL="114300" indent="0">
              <a:buNone/>
            </a:pPr>
            <a:r>
              <a:rPr lang="en-US" dirty="0" smtClean="0">
                <a:solidFill>
                  <a:schemeClr val="tx1">
                    <a:lumMod val="50000"/>
                  </a:schemeClr>
                </a:solidFill>
              </a:rPr>
              <a:t>April 18-May 24: LEAP HS testing window</a:t>
            </a:r>
            <a:endParaRPr lang="en-US" dirty="0" smtClean="0">
              <a:solidFill>
                <a:schemeClr val="tx1">
                  <a:lumMod val="50000"/>
                </a:schemeClr>
              </a:solidFill>
            </a:endParaRPr>
          </a:p>
          <a:p>
            <a:pPr marL="114300" indent="0">
              <a:buNone/>
            </a:pPr>
            <a:r>
              <a:rPr lang="en-US" dirty="0" smtClean="0">
                <a:solidFill>
                  <a:schemeClr val="tx1">
                    <a:lumMod val="50000"/>
                  </a:schemeClr>
                </a:solidFill>
              </a:rPr>
              <a:t>April 26-May 2: Paper testing window; makeups May 3 and 4</a:t>
            </a:r>
          </a:p>
          <a:p>
            <a:pPr marL="114300" indent="0">
              <a:buNone/>
            </a:pPr>
            <a:r>
              <a:rPr lang="en-US" dirty="0" smtClean="0">
                <a:solidFill>
                  <a:schemeClr val="tx1">
                    <a:lumMod val="50000"/>
                  </a:schemeClr>
                </a:solidFill>
              </a:rPr>
              <a:t>April 25-May 26: </a:t>
            </a:r>
            <a:r>
              <a:rPr lang="en-US" dirty="0" smtClean="0">
                <a:solidFill>
                  <a:schemeClr val="tx1">
                    <a:lumMod val="50000"/>
                  </a:schemeClr>
                </a:solidFill>
              </a:rPr>
              <a:t>Grades 3-8 computer </a:t>
            </a:r>
            <a:r>
              <a:rPr lang="en-US" dirty="0" smtClean="0">
                <a:solidFill>
                  <a:schemeClr val="tx1">
                    <a:lumMod val="50000"/>
                  </a:schemeClr>
                </a:solidFill>
              </a:rPr>
              <a:t>testing window (makeups in window)</a:t>
            </a:r>
          </a:p>
          <a:p>
            <a:pPr marL="114300" indent="0">
              <a:buNone/>
            </a:pPr>
            <a:endParaRPr lang="en-US" dirty="0">
              <a:solidFill>
                <a:schemeClr val="tx1">
                  <a:lumMod val="50000"/>
                </a:schemeClr>
              </a:solidFill>
            </a:endParaRPr>
          </a:p>
          <a:p>
            <a:pPr marL="114300" indent="0">
              <a:buNone/>
            </a:pPr>
            <a:r>
              <a:rPr lang="en-US" dirty="0" smtClean="0">
                <a:solidFill>
                  <a:schemeClr val="tx1">
                    <a:lumMod val="50000"/>
                  </a:schemeClr>
                </a:solidFill>
              </a:rPr>
              <a:t>Please see test coordinators’ manuals for complete list of dates.</a:t>
            </a:r>
          </a:p>
          <a:p>
            <a:pPr marL="114300" indent="0">
              <a:buNone/>
            </a:pPr>
            <a:endParaRPr lang="en-US" dirty="0">
              <a:solidFill>
                <a:schemeClr val="tx1">
                  <a:lumMod val="50000"/>
                </a:schemeClr>
              </a:solidFill>
            </a:endParaRPr>
          </a:p>
          <a:p>
            <a:pPr marL="114300" indent="0">
              <a:buNone/>
            </a:pPr>
            <a:endParaRPr lang="en-US" dirty="0"/>
          </a:p>
        </p:txBody>
      </p:sp>
    </p:spTree>
    <p:extLst>
      <p:ext uri="{BB962C8B-B14F-4D97-AF65-F5344CB8AC3E}">
        <p14:creationId xmlns:p14="http://schemas.microsoft.com/office/powerpoint/2010/main" val="3209566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Read Aloud Labels</a:t>
            </a:r>
            <a:endParaRPr lang="en-US" dirty="0"/>
          </a:p>
        </p:txBody>
      </p:sp>
      <p:sp>
        <p:nvSpPr>
          <p:cNvPr id="3" name="Text Placeholder 2"/>
          <p:cNvSpPr>
            <a:spLocks noGrp="1"/>
          </p:cNvSpPr>
          <p:nvPr>
            <p:ph type="body" idx="1"/>
          </p:nvPr>
        </p:nvSpPr>
        <p:spPr>
          <a:xfrm>
            <a:off x="430075" y="1078109"/>
            <a:ext cx="8283900" cy="3542751"/>
          </a:xfrm>
        </p:spPr>
        <p:txBody>
          <a:bodyPr/>
          <a:lstStyle/>
          <a:p>
            <a:pPr marL="114300" indent="0">
              <a:buNone/>
            </a:pPr>
            <a:r>
              <a:rPr lang="en-US" dirty="0" smtClean="0"/>
              <a:t>The department discontinued the use of Test Read Aloud labels for paper tests that were used by teachers to read text to students. When the teacher is finished with the test copy, it should be included with unused test documents. </a:t>
            </a:r>
            <a:endParaRPr lang="en-US" dirty="0"/>
          </a:p>
        </p:txBody>
      </p:sp>
    </p:spTree>
    <p:extLst>
      <p:ext uri="{BB962C8B-B14F-4D97-AF65-F5344CB8AC3E}">
        <p14:creationId xmlns:p14="http://schemas.microsoft.com/office/powerpoint/2010/main" val="2397312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Search for Grade 3 Paper</a:t>
            </a:r>
            <a:endParaRPr lang="en-US" dirty="0"/>
          </a:p>
        </p:txBody>
      </p:sp>
      <p:sp>
        <p:nvSpPr>
          <p:cNvPr id="3" name="Text Placeholder 2"/>
          <p:cNvSpPr>
            <a:spLocks noGrp="1"/>
          </p:cNvSpPr>
          <p:nvPr>
            <p:ph type="body" idx="1"/>
          </p:nvPr>
        </p:nvSpPr>
        <p:spPr>
          <a:xfrm>
            <a:off x="430075" y="1182812"/>
            <a:ext cx="8283900" cy="3363600"/>
          </a:xfrm>
        </p:spPr>
        <p:txBody>
          <a:bodyPr/>
          <a:lstStyle/>
          <a:p>
            <a:pPr marL="114300" indent="0">
              <a:buNone/>
            </a:pPr>
            <a:r>
              <a:rPr lang="en-US" dirty="0" smtClean="0"/>
              <a:t>Each year, the department receive requests for identifying test documents for students who had transferred answers for grade 3 paper testing, or for student booklets that may have not been submitted correctly. Please be reminded that there is a fee for requesting that DRC search for documents and an additional fee for scoring them late. </a:t>
            </a:r>
          </a:p>
          <a:p>
            <a:pPr marL="114300" indent="0">
              <a:buNone/>
            </a:pPr>
            <a:endParaRPr lang="en-US" dirty="0"/>
          </a:p>
          <a:p>
            <a:pPr marL="114300" indent="0">
              <a:buNone/>
            </a:pPr>
            <a:r>
              <a:rPr lang="en-US" dirty="0" smtClean="0"/>
              <a:t>DRC </a:t>
            </a:r>
            <a:r>
              <a:rPr lang="en-US" dirty="0"/>
              <a:t>will charge the school system $100 to research any missing or </a:t>
            </a:r>
            <a:r>
              <a:rPr lang="en-US" dirty="0" err="1"/>
              <a:t>unsubmitted</a:t>
            </a:r>
            <a:r>
              <a:rPr lang="en-US" dirty="0"/>
              <a:t> tests, and, if a test is found, $100 to score it. This will result in a delayed score memo for the student.</a:t>
            </a:r>
          </a:p>
        </p:txBody>
      </p:sp>
    </p:spTree>
    <p:extLst>
      <p:ext uri="{BB962C8B-B14F-4D97-AF65-F5344CB8AC3E}">
        <p14:creationId xmlns:p14="http://schemas.microsoft.com/office/powerpoint/2010/main" val="890769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LEAP 2025 Evening and Weekend Testing</a:t>
            </a:r>
            <a:endParaRPr lang="en-US" dirty="0"/>
          </a:p>
        </p:txBody>
      </p:sp>
      <p:sp>
        <p:nvSpPr>
          <p:cNvPr id="3" name="Text Placeholder 2"/>
          <p:cNvSpPr>
            <a:spLocks noGrp="1"/>
          </p:cNvSpPr>
          <p:nvPr>
            <p:ph type="body" idx="1"/>
          </p:nvPr>
        </p:nvSpPr>
        <p:spPr/>
        <p:txBody>
          <a:bodyPr/>
          <a:lstStyle/>
          <a:p>
            <a:pPr marL="114300" indent="0">
              <a:buNone/>
            </a:pPr>
            <a:r>
              <a:rPr lang="en-US" dirty="0" smtClean="0"/>
              <a:t>During spring testing, evening and weekend testing should be limited to very unusual circumstances. </a:t>
            </a:r>
          </a:p>
          <a:p>
            <a:r>
              <a:rPr lang="en-US" dirty="0" smtClean="0"/>
              <a:t>Evening and weekend testing must be pre-approved by the department and a justification must show the need for the request.</a:t>
            </a:r>
          </a:p>
          <a:p>
            <a:r>
              <a:rPr lang="en-US" dirty="0" smtClean="0"/>
              <a:t>Requests must be made no later than 24 hours in advance, but we strongly recommend that you request as soon as you know you will need it. DRC will need time to set this up in INSIGHT.</a:t>
            </a:r>
          </a:p>
          <a:p>
            <a:endParaRPr lang="en-US" dirty="0"/>
          </a:p>
        </p:txBody>
      </p:sp>
    </p:spTree>
    <p:extLst>
      <p:ext uri="{BB962C8B-B14F-4D97-AF65-F5344CB8AC3E}">
        <p14:creationId xmlns:p14="http://schemas.microsoft.com/office/powerpoint/2010/main" val="632583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Studies Test Read Aloud Study</a:t>
            </a:r>
            <a:endParaRPr lang="en-US" dirty="0"/>
          </a:p>
        </p:txBody>
      </p:sp>
      <p:sp>
        <p:nvSpPr>
          <p:cNvPr id="3" name="Text Placeholder 2"/>
          <p:cNvSpPr>
            <a:spLocks noGrp="1"/>
          </p:cNvSpPr>
          <p:nvPr>
            <p:ph type="body" idx="1"/>
          </p:nvPr>
        </p:nvSpPr>
        <p:spPr/>
        <p:txBody>
          <a:bodyPr/>
          <a:lstStyle/>
          <a:p>
            <a:pPr marL="114300" indent="0">
              <a:buNone/>
            </a:pPr>
            <a:r>
              <a:rPr lang="en-US" dirty="0" smtClean="0"/>
              <a:t>Please do not rearrange students that have been assigned to the SS TR groups. A student who is in the SS TR No group that has TTS accommodations should be provided with the accommodation. They should NOT be moved to the SS TR Yes group or removed. </a:t>
            </a:r>
            <a:endParaRPr lang="en-US" dirty="0"/>
          </a:p>
        </p:txBody>
      </p:sp>
    </p:spTree>
    <p:extLst>
      <p:ext uri="{BB962C8B-B14F-4D97-AF65-F5344CB8AC3E}">
        <p14:creationId xmlns:p14="http://schemas.microsoft.com/office/powerpoint/2010/main" val="2265535078"/>
      </p:ext>
    </p:extLst>
  </p:cSld>
  <p:clrMapOvr>
    <a:masterClrMapping/>
  </p:clrMapOvr>
</p:sld>
</file>

<file path=ppt/theme/theme1.xml><?xml version="1.0" encoding="utf-8"?>
<a:theme xmlns:a="http://schemas.openxmlformats.org/drawingml/2006/main" name="LA Believes">
  <a:themeElements>
    <a:clrScheme name="LA Believes 1">
      <a:dk1>
        <a:srgbClr val="385463"/>
      </a:dk1>
      <a:lt1>
        <a:srgbClr val="FFFFFF"/>
      </a:lt1>
      <a:dk2>
        <a:srgbClr val="434343"/>
      </a:dk2>
      <a:lt2>
        <a:srgbClr val="CCCCCC"/>
      </a:lt2>
      <a:accent1>
        <a:srgbClr val="9AB185"/>
      </a:accent1>
      <a:accent2>
        <a:srgbClr val="7E87BE"/>
      </a:accent2>
      <a:accent3>
        <a:srgbClr val="BE842B"/>
      </a:accent3>
      <a:accent4>
        <a:srgbClr val="20B6A6"/>
      </a:accent4>
      <a:accent5>
        <a:srgbClr val="648146"/>
      </a:accent5>
      <a:accent6>
        <a:srgbClr val="BDBFDA"/>
      </a:accent6>
      <a:hlink>
        <a:srgbClr val="00BAD2"/>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21498</TotalTime>
  <Words>1876</Words>
  <Application>Microsoft Office PowerPoint</Application>
  <PresentationFormat>On-screen Show (16:9)</PresentationFormat>
  <Paragraphs>159</Paragraphs>
  <Slides>29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Arial</vt:lpstr>
      <vt:lpstr>Calibri</vt:lpstr>
      <vt:lpstr>LA Believes</vt:lpstr>
      <vt:lpstr>Zoom Meeting Preparation</vt:lpstr>
      <vt:lpstr>AAA: Assessment and Accountability Monthly Call April 18, 2023</vt:lpstr>
      <vt:lpstr>Agenda Items</vt:lpstr>
      <vt:lpstr>LEAP 2025</vt:lpstr>
      <vt:lpstr>Important Dates for LEAP 2025 </vt:lpstr>
      <vt:lpstr>Test Read Aloud Labels</vt:lpstr>
      <vt:lpstr>Document Search for Grade 3 Paper</vt:lpstr>
      <vt:lpstr>LEAP 2025 Evening and Weekend Testing</vt:lpstr>
      <vt:lpstr>Social Studies Test Read Aloud Study</vt:lpstr>
      <vt:lpstr>Additional Accommodations Columns Grades 3-8</vt:lpstr>
      <vt:lpstr>Test Security Policy</vt:lpstr>
      <vt:lpstr>Test Security Resources</vt:lpstr>
      <vt:lpstr>Test Security Training</vt:lpstr>
      <vt:lpstr>Off Grade Test Voids</vt:lpstr>
      <vt:lpstr>LEAP Connect</vt:lpstr>
      <vt:lpstr>Return Secure Materials</vt:lpstr>
      <vt:lpstr>ACT</vt:lpstr>
      <vt:lpstr>ACT/WorkKeys</vt:lpstr>
      <vt:lpstr>K-3</vt:lpstr>
      <vt:lpstr>K-3 Screening Updates</vt:lpstr>
      <vt:lpstr>Innovative Assessment</vt:lpstr>
      <vt:lpstr>Innovative Assessment LEAP Rosters</vt:lpstr>
      <vt:lpstr>Math Testlets</vt:lpstr>
      <vt:lpstr>Accountability</vt:lpstr>
      <vt:lpstr>Interests and Opportunities Data Certification</vt:lpstr>
      <vt:lpstr>Login Notification</vt:lpstr>
      <vt:lpstr>Interests and Opportunities 2023-2024</vt:lpstr>
      <vt:lpstr>Social Studies in 2023-2024</vt:lpstr>
      <vt:lpstr>Call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Updates West Baton Rouge February 19, 2021</dc:title>
  <dc:creator>Jennifer Baird</dc:creator>
  <cp:lastModifiedBy>Jennifer Baird</cp:lastModifiedBy>
  <cp:revision>457</cp:revision>
  <dcterms:modified xsi:type="dcterms:W3CDTF">2023-04-18T19:22:11Z</dcterms:modified>
</cp:coreProperties>
</file>