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3"/>
  </p:notesMasterIdLst>
  <p:sldIdLst>
    <p:sldId id="666" r:id="rId2"/>
    <p:sldId id="667" r:id="rId3"/>
    <p:sldId id="257" r:id="rId4"/>
    <p:sldId id="695" r:id="rId5"/>
    <p:sldId id="696" r:id="rId6"/>
    <p:sldId id="366" r:id="rId7"/>
    <p:sldId id="704" r:id="rId8"/>
    <p:sldId id="706" r:id="rId9"/>
    <p:sldId id="705" r:id="rId10"/>
    <p:sldId id="699" r:id="rId11"/>
    <p:sldId id="700" r:id="rId12"/>
    <p:sldId id="693" r:id="rId13"/>
    <p:sldId id="632" r:id="rId14"/>
    <p:sldId id="670" r:id="rId15"/>
    <p:sldId id="694" r:id="rId16"/>
    <p:sldId id="669" r:id="rId17"/>
    <p:sldId id="679" r:id="rId18"/>
    <p:sldId id="545" r:id="rId19"/>
    <p:sldId id="686" r:id="rId20"/>
    <p:sldId id="500" r:id="rId21"/>
    <p:sldId id="703" r:id="rId22"/>
    <p:sldId id="648" r:id="rId23"/>
    <p:sldId id="514" r:id="rId24"/>
    <p:sldId id="689" r:id="rId25"/>
    <p:sldId id="697" r:id="rId26"/>
    <p:sldId id="483" r:id="rId27"/>
    <p:sldId id="708" r:id="rId28"/>
    <p:sldId id="698" r:id="rId29"/>
    <p:sldId id="707" r:id="rId30"/>
    <p:sldId id="709" r:id="rId31"/>
    <p:sldId id="334"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Public Sans Medium"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varScale="1">
        <p:scale>
          <a:sx n="91" d="100"/>
          <a:sy n="91" d="100"/>
        </p:scale>
        <p:origin x="512"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6146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1" r:id="rId12"/>
    <p:sldLayoutId id="2147483722" r:id="rId13"/>
    <p:sldLayoutId id="2147483723" r:id="rId14"/>
    <p:sldLayoutId id="2147483724" r:id="rId15"/>
    <p:sldLayoutId id="2147483725" r:id="rId16"/>
    <p:sldLayoutId id="2147483726" r:id="rId17"/>
    <p:sldLayoutId id="2147483730" r:id="rId18"/>
    <p:sldLayoutId id="2147483731" r:id="rId19"/>
    <p:sldLayoutId id="2147483732" r:id="rId20"/>
    <p:sldLayoutId id="214748373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hyperlink" Target="https://www.louisianabelieves.com/docs/default-source/data-management/2022-2023-back-to-school-data-sharing-guidance.pdf?sfvrsn=e43b6318_2"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www.louisianabelieves.com/docs/default-sourceAassessment/2023-2024-assessment-calendar.pdf?sfvrsn=a94a6318_2" TargetMode="External"/><Relationship Id="rId2" Type="http://schemas.openxmlformats.org/officeDocument/2006/relationships/hyperlink" Target="https://www.louisianabelieves.com/resources/library/assessment"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5"/>
            <a:ext cx="8221200" cy="79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t>AAA Assessment and Accountability Monthly Call</a:t>
            </a:r>
            <a:br>
              <a:rPr lang="en-US" sz="2400" dirty="0" smtClean="0"/>
            </a:br>
            <a:r>
              <a:rPr lang="en-US" sz="2400" dirty="0" smtClean="0"/>
              <a:t>April 16, 2024</a:t>
            </a:r>
            <a:endParaRPr sz="2400" dirty="0"/>
          </a:p>
        </p:txBody>
      </p:sp>
      <p:sp>
        <p:nvSpPr>
          <p:cNvPr id="89" name="Google Shape;89;p1"/>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High School Third Year Assessment Cohort</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posted the LEAP High School Impending Zero Report for students who are in the Third Year Assessment Cohort.</a:t>
            </a:r>
          </a:p>
          <a:p>
            <a:r>
              <a:rPr lang="en-US" dirty="0" smtClean="0"/>
              <a:t>Federal law mandates that all students in high school take a high school level ELA and math test aligned to state standards at least one time in a high school grade.</a:t>
            </a:r>
          </a:p>
          <a:p>
            <a:r>
              <a:rPr lang="en-US" dirty="0" smtClean="0"/>
              <a:t>In Louisiana, all students must have taken English I and/or Algebra I by their third year in high school (or taken LEAP Connect ELA and math for grade 11.)</a:t>
            </a:r>
          </a:p>
          <a:p>
            <a:r>
              <a:rPr lang="en-US" dirty="0"/>
              <a:t>Students should NOT be </a:t>
            </a:r>
            <a:r>
              <a:rPr lang="en-US" dirty="0" smtClean="0"/>
              <a:t>removed. </a:t>
            </a:r>
            <a:r>
              <a:rPr lang="en-US" dirty="0"/>
              <a:t>They should be tested or coded out. </a:t>
            </a:r>
          </a:p>
          <a:p>
            <a:pPr marL="114300" indent="0">
              <a:buNone/>
            </a:pPr>
            <a:endParaRPr lang="en-US" dirty="0" smtClean="0"/>
          </a:p>
        </p:txBody>
      </p:sp>
    </p:spTree>
    <p:extLst>
      <p:ext uri="{BB962C8B-B14F-4D97-AF65-F5344CB8AC3E}">
        <p14:creationId xmlns:p14="http://schemas.microsoft.com/office/powerpoint/2010/main" val="122787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Testing Third Year Cohort</a:t>
            </a:r>
            <a:endParaRPr lang="en-US" dirty="0"/>
          </a:p>
        </p:txBody>
      </p:sp>
      <p:sp>
        <p:nvSpPr>
          <p:cNvPr id="3" name="Text Placeholder 2"/>
          <p:cNvSpPr>
            <a:spLocks noGrp="1"/>
          </p:cNvSpPr>
          <p:nvPr>
            <p:ph type="body" idx="1"/>
          </p:nvPr>
        </p:nvSpPr>
        <p:spPr>
          <a:xfrm>
            <a:off x="200017" y="908569"/>
            <a:ext cx="8520600" cy="3186300"/>
          </a:xfrm>
        </p:spPr>
        <p:txBody>
          <a:bodyPr/>
          <a:lstStyle/>
          <a:p>
            <a:r>
              <a:rPr lang="en-US" dirty="0" smtClean="0"/>
              <a:t>Students who take English II and/or Geometry will also meet the requirement. </a:t>
            </a:r>
          </a:p>
          <a:p>
            <a:r>
              <a:rPr lang="en-US" dirty="0" smtClean="0"/>
              <a:t>Students </a:t>
            </a:r>
            <a:r>
              <a:rPr lang="en-US" dirty="0"/>
              <a:t>who transfer in with the credit from an approved nonpublic school, out of state school or BESE-approved home study can be coded 96. </a:t>
            </a:r>
            <a:r>
              <a:rPr lang="en-US" u="sng" dirty="0"/>
              <a:t>They cannot be coded 99</a:t>
            </a:r>
            <a:r>
              <a:rPr lang="en-US" dirty="0" smtClean="0"/>
              <a:t>. This is a common error that shows up in assessment data certification. Diploma pathway is irrelevant for this process.</a:t>
            </a:r>
          </a:p>
          <a:p>
            <a:r>
              <a:rPr lang="en-US" dirty="0" smtClean="0"/>
              <a:t>Students who took the Algebra I or English I assessment as a middle school or T9 student are also listed. These students earned an Unsatisfactory or Approaching Basic on the initial test. They do not have to retest, but are included to make schools aware that the initial test score will count in the current year in the assessment index if the student does not retest.</a:t>
            </a:r>
            <a:endParaRPr lang="en-US" dirty="0"/>
          </a:p>
          <a:p>
            <a:pPr marL="114300" indent="0">
              <a:buNone/>
            </a:pPr>
            <a:endParaRPr lang="en-US" dirty="0"/>
          </a:p>
        </p:txBody>
      </p:sp>
    </p:spTree>
    <p:extLst>
      <p:ext uri="{BB962C8B-B14F-4D97-AF65-F5344CB8AC3E}">
        <p14:creationId xmlns:p14="http://schemas.microsoft.com/office/powerpoint/2010/main" val="417793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Schedules</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spring testing schedules were due to </a:t>
            </a:r>
            <a:r>
              <a:rPr lang="en-US" dirty="0" smtClean="0">
                <a:hlinkClick r:id="rId2"/>
              </a:rPr>
              <a:t>assessment@la.gov</a:t>
            </a:r>
            <a:r>
              <a:rPr lang="en-US" dirty="0" smtClean="0"/>
              <a:t> on March 18. Please make sure to notify the department if any changes are made as soon as they are known. </a:t>
            </a:r>
          </a:p>
          <a:p>
            <a:pPr marL="114300" indent="0">
              <a:buNone/>
            </a:pPr>
            <a:endParaRPr lang="en-US" dirty="0"/>
          </a:p>
          <a:p>
            <a:pPr marL="114300" indent="0">
              <a:buNone/>
            </a:pPr>
            <a:r>
              <a:rPr lang="en-US" dirty="0" smtClean="0"/>
              <a:t>Testing schedules should not just be April 15-May 17.The department needs the schedule to be broken out by school, subject, day and approximate time.</a:t>
            </a:r>
            <a:endParaRPr lang="en-US" dirty="0"/>
          </a:p>
        </p:txBody>
      </p:sp>
    </p:spTree>
    <p:extLst>
      <p:ext uri="{BB962C8B-B14F-4D97-AF65-F5344CB8AC3E}">
        <p14:creationId xmlns:p14="http://schemas.microsoft.com/office/powerpoint/2010/main" val="40514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LEAP Social Studies and Civics Field Testing</a:t>
            </a:r>
            <a:endParaRPr lang="en-US" dirty="0"/>
          </a:p>
        </p:txBody>
      </p:sp>
      <p:sp>
        <p:nvSpPr>
          <p:cNvPr id="4" name="Text Placeholder 3"/>
          <p:cNvSpPr>
            <a:spLocks noGrp="1"/>
          </p:cNvSpPr>
          <p:nvPr>
            <p:ph type="body" idx="1"/>
          </p:nvPr>
        </p:nvSpPr>
        <p:spPr/>
        <p:txBody>
          <a:bodyPr/>
          <a:lstStyle/>
          <a:p>
            <a:pPr marL="114300" indent="0">
              <a:buNone/>
            </a:pPr>
            <a:r>
              <a:rPr lang="en-US" dirty="0" smtClean="0"/>
              <a:t>BESE policy requires participation in field testing. All students in grades 3-8 and high school students who are enrolled in Civics classes in spring must participate in field testing. </a:t>
            </a:r>
          </a:p>
          <a:p>
            <a:r>
              <a:rPr lang="en-US" dirty="0" smtClean="0"/>
              <a:t>The only students who are exempt from field testing are those students who will participate in LEAP Connect in 2023-2024. </a:t>
            </a:r>
          </a:p>
          <a:p>
            <a:r>
              <a:rPr lang="en-US" dirty="0" smtClean="0"/>
              <a:t>No results will be returned for grades 3-8 social studies or high school Civics. </a:t>
            </a:r>
          </a:p>
          <a:p>
            <a:r>
              <a:rPr lang="en-US" dirty="0" smtClean="0"/>
              <a:t>Times for the field tests are as follows:</a:t>
            </a:r>
          </a:p>
          <a:p>
            <a:pPr lvl="1"/>
            <a:r>
              <a:rPr lang="en-US" dirty="0" smtClean="0"/>
              <a:t>Grades </a:t>
            </a:r>
            <a:r>
              <a:rPr lang="en-US" dirty="0"/>
              <a:t>3 and 4: </a:t>
            </a:r>
            <a:r>
              <a:rPr lang="en-US" dirty="0">
                <a:solidFill>
                  <a:srgbClr val="FF0000"/>
                </a:solidFill>
              </a:rPr>
              <a:t>Session 1 = </a:t>
            </a:r>
            <a:r>
              <a:rPr lang="en-US" dirty="0" smtClean="0">
                <a:solidFill>
                  <a:srgbClr val="FF0000"/>
                </a:solidFill>
              </a:rPr>
              <a:t>70</a:t>
            </a:r>
            <a:r>
              <a:rPr lang="en-US" dirty="0" smtClean="0"/>
              <a:t>, </a:t>
            </a:r>
            <a:r>
              <a:rPr lang="en-US" dirty="0"/>
              <a:t>Session 2 = 40, and </a:t>
            </a:r>
            <a:r>
              <a:rPr lang="en-US" dirty="0">
                <a:solidFill>
                  <a:srgbClr val="FF0000"/>
                </a:solidFill>
              </a:rPr>
              <a:t>Session 3 = </a:t>
            </a:r>
            <a:r>
              <a:rPr lang="en-US" dirty="0" smtClean="0">
                <a:solidFill>
                  <a:srgbClr val="FF0000"/>
                </a:solidFill>
              </a:rPr>
              <a:t>70</a:t>
            </a:r>
          </a:p>
          <a:p>
            <a:pPr lvl="1"/>
            <a:r>
              <a:rPr lang="en-US" dirty="0"/>
              <a:t>Grades 5-8 and Civics: Three 70-minute sessions  ( Session 1, Sessions </a:t>
            </a:r>
            <a:r>
              <a:rPr lang="en-US" dirty="0" smtClean="0"/>
              <a:t>2a: </a:t>
            </a:r>
            <a:r>
              <a:rPr lang="en-US" dirty="0" smtClean="0">
                <a:solidFill>
                  <a:srgbClr val="FF0000"/>
                </a:solidFill>
              </a:rPr>
              <a:t>35 minutes/2b: 35 minutes</a:t>
            </a:r>
            <a:r>
              <a:rPr lang="en-US" dirty="0" smtClean="0"/>
              <a:t>, </a:t>
            </a:r>
            <a:r>
              <a:rPr lang="en-US" dirty="0"/>
              <a:t>and Session 3</a:t>
            </a:r>
            <a:r>
              <a:rPr lang="en-US" dirty="0" smtClean="0"/>
              <a:t>)</a:t>
            </a:r>
            <a:endParaRPr lang="en-US" dirty="0"/>
          </a:p>
          <a:p>
            <a:pPr lvl="1"/>
            <a:endParaRPr lang="en-US" dirty="0"/>
          </a:p>
          <a:p>
            <a:pPr lvl="1"/>
            <a:endParaRPr lang="en-US" dirty="0" smtClean="0"/>
          </a:p>
          <a:p>
            <a:endParaRPr lang="en-US" dirty="0"/>
          </a:p>
          <a:p>
            <a:pPr marL="114300" indent="0">
              <a:buNone/>
            </a:pPr>
            <a:endParaRPr lang="en-US" b="1" dirty="0"/>
          </a:p>
        </p:txBody>
      </p:sp>
    </p:spTree>
    <p:extLst>
      <p:ext uri="{BB962C8B-B14F-4D97-AF65-F5344CB8AC3E}">
        <p14:creationId xmlns:p14="http://schemas.microsoft.com/office/powerpoint/2010/main" val="175630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Tree>
    <p:extLst>
      <p:ext uri="{BB962C8B-B14F-4D97-AF65-F5344CB8AC3E}">
        <p14:creationId xmlns:p14="http://schemas.microsoft.com/office/powerpoint/2010/main" val="1229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Reporting</a:t>
            </a:r>
            <a:endParaRPr lang="en-US" dirty="0"/>
          </a:p>
        </p:txBody>
      </p:sp>
      <p:sp>
        <p:nvSpPr>
          <p:cNvPr id="3" name="Text Placeholder 2"/>
          <p:cNvSpPr>
            <a:spLocks noGrp="1"/>
          </p:cNvSpPr>
          <p:nvPr>
            <p:ph type="body" idx="1"/>
          </p:nvPr>
        </p:nvSpPr>
        <p:spPr>
          <a:xfrm>
            <a:off x="311700" y="964411"/>
            <a:ext cx="8520600" cy="3186300"/>
          </a:xfrm>
        </p:spPr>
        <p:txBody>
          <a:bodyPr/>
          <a:lstStyle/>
          <a:p>
            <a:pPr marL="114300" indent="0">
              <a:buNone/>
            </a:pPr>
            <a:r>
              <a:rPr lang="en-US" dirty="0" smtClean="0"/>
              <a:t>The department will release individual student reports and school rosters for LEAP Connect no later than May 1.</a:t>
            </a:r>
          </a:p>
          <a:p>
            <a:pPr marL="114300" indent="0">
              <a:buNone/>
            </a:pPr>
            <a:endParaRPr lang="en-US" dirty="0"/>
          </a:p>
          <a:p>
            <a:pPr marL="114300" indent="0">
              <a:buNone/>
            </a:pPr>
            <a:r>
              <a:rPr lang="en-US" dirty="0" smtClean="0"/>
              <a:t>Jennifer Baird will notify DTCs when they actually become available.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12033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ELPT/ELPT Connect</a:t>
            </a:r>
            <a:endParaRPr lang="en-US" dirty="0"/>
          </a:p>
        </p:txBody>
      </p:sp>
    </p:spTree>
    <p:extLst>
      <p:ext uri="{BB962C8B-B14F-4D97-AF65-F5344CB8AC3E}">
        <p14:creationId xmlns:p14="http://schemas.microsoft.com/office/powerpoint/2010/main" val="371067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Reporting</a:t>
            </a:r>
            <a:endParaRPr lang="en-US" dirty="0"/>
          </a:p>
        </p:txBody>
      </p:sp>
      <p:sp>
        <p:nvSpPr>
          <p:cNvPr id="3" name="Text Placeholder 2"/>
          <p:cNvSpPr>
            <a:spLocks noGrp="1"/>
          </p:cNvSpPr>
          <p:nvPr>
            <p:ph type="body" idx="1"/>
          </p:nvPr>
        </p:nvSpPr>
        <p:spPr/>
        <p:txBody>
          <a:bodyPr/>
          <a:lstStyle/>
          <a:p>
            <a:pPr marL="114300" indent="0">
              <a:buNone/>
            </a:pPr>
            <a:r>
              <a:rPr lang="en-US" dirty="0" smtClean="0"/>
              <a:t>ELPT reporting dates are not yet final but will be late May.</a:t>
            </a:r>
            <a:endParaRPr lang="en-US" dirty="0" smtClean="0"/>
          </a:p>
        </p:txBody>
      </p:sp>
    </p:spTree>
    <p:extLst>
      <p:ext uri="{BB962C8B-B14F-4D97-AF65-F5344CB8AC3E}">
        <p14:creationId xmlns:p14="http://schemas.microsoft.com/office/powerpoint/2010/main" val="318362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r>
              <a:rPr lang="en-US" dirty="0" err="1" smtClean="0"/>
              <a:t>WorkKeys</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Important Dates </a:t>
            </a:r>
            <a:endParaRPr lang="en-US" dirty="0"/>
          </a:p>
        </p:txBody>
      </p:sp>
      <p:sp>
        <p:nvSpPr>
          <p:cNvPr id="3" name="Text Placeholder 2"/>
          <p:cNvSpPr>
            <a:spLocks noGrp="1"/>
          </p:cNvSpPr>
          <p:nvPr>
            <p:ph type="body" idx="1"/>
          </p:nvPr>
        </p:nvSpPr>
        <p:spPr>
          <a:xfrm>
            <a:off x="311700" y="1042317"/>
            <a:ext cx="8520600" cy="3186300"/>
          </a:xfrm>
        </p:spPr>
        <p:txBody>
          <a:bodyPr/>
          <a:lstStyle/>
          <a:p>
            <a:pPr marL="114300" indent="0">
              <a:buNone/>
            </a:pPr>
            <a:r>
              <a:rPr lang="en-US" b="1" dirty="0" smtClean="0"/>
              <a:t>April </a:t>
            </a:r>
            <a:r>
              <a:rPr lang="en-US" b="1" dirty="0"/>
              <a:t>19</a:t>
            </a:r>
            <a:endParaRPr lang="en-US" dirty="0"/>
          </a:p>
          <a:p>
            <a:pPr lvl="0"/>
            <a:r>
              <a:rPr lang="en-US" dirty="0"/>
              <a:t>ACT standard time, on paper and online with accommodations and/or supports, and ACT non-college reportable materials for Testing Window 2 closes</a:t>
            </a:r>
          </a:p>
          <a:p>
            <a:pPr lvl="0"/>
            <a:r>
              <a:rPr lang="en-US" dirty="0" smtClean="0"/>
              <a:t>ACT online </a:t>
            </a:r>
            <a:r>
              <a:rPr lang="en-US" dirty="0"/>
              <a:t>student reports are now available to schools and districts in the Success system.  Reports can be emailed to parents from the system.  </a:t>
            </a:r>
          </a:p>
          <a:p>
            <a:pPr lvl="0"/>
            <a:r>
              <a:rPr lang="en-US" dirty="0" smtClean="0"/>
              <a:t>All </a:t>
            </a:r>
            <a:r>
              <a:rPr lang="en-US" dirty="0" err="1"/>
              <a:t>WorkKeys</a:t>
            </a:r>
            <a:r>
              <a:rPr lang="en-US" dirty="0"/>
              <a:t> testing closes</a:t>
            </a:r>
          </a:p>
          <a:p>
            <a:pPr marL="114300" indent="0">
              <a:buNone/>
            </a:pPr>
            <a:endParaRPr lang="en-US" dirty="0"/>
          </a:p>
          <a:p>
            <a:pPr marL="114300" indent="0">
              <a:buNone/>
            </a:pPr>
            <a:r>
              <a:rPr lang="en-US" dirty="0" smtClean="0"/>
              <a:t>The </a:t>
            </a:r>
            <a:r>
              <a:rPr lang="en-US" u="sng" dirty="0">
                <a:hlinkClick r:id="rId2"/>
              </a:rPr>
              <a:t>Data Sharing Agreement (other realms)</a:t>
            </a:r>
            <a:r>
              <a:rPr lang="en-US" dirty="0"/>
              <a:t> is needed for all districts testing on a district </a:t>
            </a:r>
            <a:r>
              <a:rPr lang="en-US" dirty="0" err="1" smtClean="0"/>
              <a:t>WorkKeys</a:t>
            </a:r>
            <a:r>
              <a:rPr lang="en-US" dirty="0" smtClean="0"/>
              <a:t> realm</a:t>
            </a:r>
            <a:r>
              <a:rPr lang="en-US" dirty="0"/>
              <a:t>.  The agreements are active until 6/30/2026.  This allows ACT to send test scores directly </a:t>
            </a:r>
            <a:r>
              <a:rPr lang="en-US" dirty="0" smtClean="0"/>
              <a:t>to the department on the </a:t>
            </a:r>
            <a:r>
              <a:rPr lang="en-US" dirty="0"/>
              <a:t>state testing file.</a:t>
            </a:r>
          </a:p>
          <a:p>
            <a:pPr marL="114300" indent="0">
              <a:buNone/>
            </a:pPr>
            <a:endParaRPr lang="en-US" sz="1600" dirty="0" smtClean="0"/>
          </a:p>
        </p:txBody>
      </p:sp>
    </p:spTree>
    <p:extLst>
      <p:ext uri="{BB962C8B-B14F-4D97-AF65-F5344CB8AC3E}">
        <p14:creationId xmlns:p14="http://schemas.microsoft.com/office/powerpoint/2010/main" val="46787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t>Zoom Meeting Preparation</a:t>
            </a:r>
            <a:endParaRPr dirty="0"/>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500" dirty="0"/>
              <a:t>Please make sure your phone or computer is muted to minimize background noise. </a:t>
            </a:r>
          </a:p>
          <a:p>
            <a:pPr marL="461962" lvl="1" indent="-149225">
              <a:buClr>
                <a:schemeClr val="dk1"/>
              </a:buClr>
              <a:buSzPts val="1500"/>
            </a:pPr>
            <a:r>
              <a:rPr lang="en-US" sz="1500" dirty="0"/>
              <a:t>To do this, hover over the bottom left-hand side of your screen and click “Mute.” </a:t>
            </a:r>
          </a:p>
          <a:p>
            <a:pPr marL="230187" lvl="0" indent="-211137">
              <a:spcBef>
                <a:spcPts val="360"/>
              </a:spcBef>
              <a:buClr>
                <a:schemeClr val="dk1"/>
              </a:buClr>
              <a:buSzPts val="1500"/>
              <a:buFont typeface="Calibri"/>
              <a:buChar char="●"/>
            </a:pPr>
            <a:r>
              <a:rPr lang="en-US" sz="1500" dirty="0"/>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500" u="sng" dirty="0"/>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K-2 Secure Screener Test Security Violations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continue to remind all persons who are participating with K-3 literacy screening that the content of the K-2 screeners are secure. We have received both emails and testing irregularity reports that included contents of the secure screener. This is a very serious violation of test security that will require an investigation.</a:t>
            </a:r>
          </a:p>
          <a:p>
            <a:pPr marL="114300" indent="0">
              <a:buNone/>
            </a:pPr>
            <a:endParaRPr lang="en-US" dirty="0"/>
          </a:p>
          <a:p>
            <a:pPr marL="114300" indent="0">
              <a:buNone/>
            </a:pPr>
            <a:r>
              <a:rPr lang="en-US" dirty="0" smtClean="0"/>
              <a:t>The oaths of security are in the Louisiana Specific Instructions and Oaths of Security document sent to all DTCs, and they should be signed by anyone who is serving as an STC or TA. </a:t>
            </a:r>
            <a:endParaRPr lang="en-US" dirty="0"/>
          </a:p>
        </p:txBody>
      </p:sp>
    </p:spTree>
    <p:extLst>
      <p:ext uri="{BB962C8B-B14F-4D97-AF65-F5344CB8AC3E}">
        <p14:creationId xmlns:p14="http://schemas.microsoft.com/office/powerpoint/2010/main" val="361332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End of Year Screening Window</a:t>
            </a:r>
            <a:endParaRPr lang="en-US" dirty="0"/>
          </a:p>
        </p:txBody>
      </p:sp>
      <p:sp>
        <p:nvSpPr>
          <p:cNvPr id="3" name="Text Placeholder 2"/>
          <p:cNvSpPr>
            <a:spLocks noGrp="1"/>
          </p:cNvSpPr>
          <p:nvPr>
            <p:ph type="body" idx="1"/>
          </p:nvPr>
        </p:nvSpPr>
        <p:spPr/>
        <p:txBody>
          <a:bodyPr/>
          <a:lstStyle/>
          <a:p>
            <a:pPr marL="114300" indent="0">
              <a:buNone/>
            </a:pPr>
            <a:r>
              <a:rPr lang="en-US" dirty="0" smtClean="0"/>
              <a:t>The K-3 EOY literacy screening window will close at the end of the day on April 30. There will be no additional opportunity to screen when it closes. </a:t>
            </a:r>
          </a:p>
          <a:p>
            <a:pPr marL="114300" indent="0">
              <a:buNone/>
            </a:pPr>
            <a:endParaRPr lang="en-US" dirty="0"/>
          </a:p>
          <a:p>
            <a:pPr marL="114300" indent="0">
              <a:buNone/>
            </a:pPr>
            <a:r>
              <a:rPr lang="en-US" dirty="0" smtClean="0"/>
              <a:t>We ar</a:t>
            </a:r>
            <a:r>
              <a:rPr lang="en-US" dirty="0" smtClean="0"/>
              <a:t>e at about 55% completion, but some school systems have not started. Please do not wait until the last few days of the window to begin screening.</a:t>
            </a:r>
            <a:endParaRPr lang="en-US" dirty="0" smtClean="0"/>
          </a:p>
          <a:p>
            <a:pPr marL="114300" indent="0">
              <a:buNone/>
            </a:pPr>
            <a:endParaRPr lang="en-US" dirty="0"/>
          </a:p>
        </p:txBody>
      </p:sp>
    </p:spTree>
    <p:extLst>
      <p:ext uri="{BB962C8B-B14F-4D97-AF65-F5344CB8AC3E}">
        <p14:creationId xmlns:p14="http://schemas.microsoft.com/office/powerpoint/2010/main" val="1305207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Innovative </a:t>
            </a:r>
            <a:r>
              <a:rPr lang="en-US" sz="2600" dirty="0" smtClean="0"/>
              <a:t>Assessment IAP/LEAP Determination Files</a:t>
            </a:r>
            <a:endParaRPr lang="en-US" sz="2600" dirty="0"/>
          </a:p>
        </p:txBody>
      </p:sp>
      <p:sp>
        <p:nvSpPr>
          <p:cNvPr id="3" name="Text Placeholder 2"/>
          <p:cNvSpPr>
            <a:spLocks noGrp="1"/>
          </p:cNvSpPr>
          <p:nvPr>
            <p:ph type="body" idx="1"/>
          </p:nvPr>
        </p:nvSpPr>
        <p:spPr/>
        <p:txBody>
          <a:bodyPr/>
          <a:lstStyle/>
          <a:p>
            <a:pPr marL="114300" indent="0">
              <a:buNone/>
            </a:pPr>
            <a:r>
              <a:rPr lang="en-US" dirty="0" smtClean="0"/>
              <a:t>The department has posted files to each participating school system that identify students who do not have a end-of-unit test from a prior window. To receive an end-of-year report, students must have three unique end-of-units tests on the same grade level. If students missed a unit test due to transfers across districts or a medical excuse from a doctor that meets the requirements for code 80, the student may take LEAP to receive an ELA score for use in accountability.</a:t>
            </a:r>
          </a:p>
          <a:p>
            <a:pPr marL="114300" indent="0">
              <a:buNone/>
            </a:pPr>
            <a:endParaRPr lang="en-US" dirty="0"/>
          </a:p>
          <a:p>
            <a:pPr marL="114300" indent="0">
              <a:buNone/>
            </a:pPr>
            <a:r>
              <a:rPr lang="en-US" dirty="0" smtClean="0"/>
              <a:t>File Name: LEA </a:t>
            </a:r>
            <a:r>
              <a:rPr lang="en-US" dirty="0" err="1" smtClean="0"/>
              <a:t>Code_LEA</a:t>
            </a:r>
            <a:r>
              <a:rPr lang="en-US" dirty="0" smtClean="0"/>
              <a:t> Name_2024 LEAP Roster for IAP Schools dated 3/6/2024</a:t>
            </a:r>
            <a:endParaRPr lang="en-US" dirty="0"/>
          </a:p>
        </p:txBody>
      </p:sp>
    </p:spTree>
    <p:extLst>
      <p:ext uri="{BB962C8B-B14F-4D97-AF65-F5344CB8AC3E}">
        <p14:creationId xmlns:p14="http://schemas.microsoft.com/office/powerpoint/2010/main" val="376032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Assessment Unexcused Absence</a:t>
            </a:r>
            <a:endParaRPr lang="en-US" dirty="0"/>
          </a:p>
        </p:txBody>
      </p:sp>
      <p:sp>
        <p:nvSpPr>
          <p:cNvPr id="3" name="Text Placeholder 2"/>
          <p:cNvSpPr>
            <a:spLocks noGrp="1"/>
          </p:cNvSpPr>
          <p:nvPr>
            <p:ph type="body" idx="1"/>
          </p:nvPr>
        </p:nvSpPr>
        <p:spPr/>
        <p:txBody>
          <a:bodyPr/>
          <a:lstStyle/>
          <a:p>
            <a:pPr marL="114300" indent="0">
              <a:buNone/>
            </a:pPr>
            <a:r>
              <a:rPr lang="en-US" dirty="0" smtClean="0"/>
              <a:t>Students who missed an end-of-unit test for an unexcused reason or had a test voided can participate in LEAP testing, but the score will not be used for accountability purposes. </a:t>
            </a:r>
          </a:p>
          <a:p>
            <a:pPr marL="114300" indent="0">
              <a:buNone/>
            </a:pPr>
            <a:endParaRPr lang="en-US" dirty="0"/>
          </a:p>
          <a:p>
            <a:pPr marL="114300" indent="0">
              <a:buNone/>
            </a:pPr>
            <a:r>
              <a:rPr lang="en-US" dirty="0" smtClean="0"/>
              <a:t>Code 88 cannot be used if any other accountability code is more appropriate. The code is audited during each window and removed for unapproved purposes. </a:t>
            </a:r>
            <a:endParaRPr lang="en-US" dirty="0"/>
          </a:p>
        </p:txBody>
      </p:sp>
    </p:spTree>
    <p:extLst>
      <p:ext uri="{BB962C8B-B14F-4D97-AF65-F5344CB8AC3E}">
        <p14:creationId xmlns:p14="http://schemas.microsoft.com/office/powerpoint/2010/main" val="946733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 Data Certification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Interests and Opportunities Data Certification will be available in La Data Review later in April. See dates below:</a:t>
            </a:r>
            <a:br>
              <a:rPr lang="en-US" dirty="0" smtClean="0"/>
            </a:br>
            <a:endParaRPr lang="en-US" dirty="0" smtClean="0"/>
          </a:p>
          <a:p>
            <a:pPr marL="114300" indent="0">
              <a:buNone/>
            </a:pPr>
            <a:r>
              <a:rPr lang="en-US" u="sng" dirty="0" smtClean="0"/>
              <a:t>Public Schools</a:t>
            </a:r>
            <a:r>
              <a:rPr lang="en-US" dirty="0" smtClean="0"/>
              <a:t>: April 29 through June 7 for collection of document-based indicators. </a:t>
            </a:r>
            <a:endParaRPr lang="en-US" dirty="0"/>
          </a:p>
          <a:p>
            <a:pPr marL="114300" indent="0">
              <a:buNone/>
            </a:pPr>
            <a:endParaRPr lang="en-US" dirty="0" smtClean="0"/>
          </a:p>
          <a:p>
            <a:pPr marL="114300" indent="0">
              <a:buNone/>
            </a:pPr>
            <a:r>
              <a:rPr lang="en-US" u="sng" dirty="0" smtClean="0"/>
              <a:t>Nonpublic Schools</a:t>
            </a:r>
            <a:r>
              <a:rPr lang="en-US" dirty="0" smtClean="0"/>
              <a:t>: April 22 through May 20; survey must be completed by May 24. </a:t>
            </a:r>
          </a:p>
          <a:p>
            <a:pPr marL="114300" indent="0">
              <a:buNone/>
            </a:pPr>
            <a:endParaRPr lang="en-US" dirty="0"/>
          </a:p>
          <a:p>
            <a:pPr marL="114300" indent="0">
              <a:buNone/>
            </a:pPr>
            <a:r>
              <a:rPr lang="en-US" dirty="0" smtClean="0"/>
              <a:t>On the Friday before each opening, nonpublic school principals and public school district accountability contacts will receive notifications with more detail.</a:t>
            </a:r>
            <a:endParaRPr lang="en-US" dirty="0"/>
          </a:p>
        </p:txBody>
      </p:sp>
    </p:spTree>
    <p:extLst>
      <p:ext uri="{BB962C8B-B14F-4D97-AF65-F5344CB8AC3E}">
        <p14:creationId xmlns:p14="http://schemas.microsoft.com/office/powerpoint/2010/main" val="286114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1041748"/>
          </a:xfrm>
        </p:spPr>
        <p:txBody>
          <a:bodyPr/>
          <a:lstStyle/>
          <a:p>
            <a:pPr algn="ctr"/>
            <a:r>
              <a:rPr lang="en-US" dirty="0" smtClean="0"/>
              <a:t>LEAP Connect Science 2020 Field Test </a:t>
            </a:r>
            <a:r>
              <a:rPr lang="en-US" dirty="0" smtClean="0"/>
              <a:t>Confirmation For Cohort Grad Data Cert</a:t>
            </a:r>
            <a:endParaRPr lang="en-US" dirty="0"/>
          </a:p>
        </p:txBody>
      </p:sp>
      <p:sp>
        <p:nvSpPr>
          <p:cNvPr id="3" name="Text Placeholder 2"/>
          <p:cNvSpPr>
            <a:spLocks noGrp="1"/>
          </p:cNvSpPr>
          <p:nvPr>
            <p:ph type="body" idx="1"/>
          </p:nvPr>
        </p:nvSpPr>
        <p:spPr>
          <a:xfrm>
            <a:off x="311700" y="1486773"/>
            <a:ext cx="8520600" cy="3186300"/>
          </a:xfrm>
        </p:spPr>
        <p:txBody>
          <a:bodyPr/>
          <a:lstStyle/>
          <a:p>
            <a:pPr marL="114300" indent="0">
              <a:buNone/>
            </a:pPr>
            <a:r>
              <a:rPr lang="en-US" dirty="0" smtClean="0"/>
              <a:t>If a 2023 LEAP Connect graduate last took assessments in 2020, please note that the science field test was mandatory and the LEAP Connect testing window ended on the last day of school before closures.</a:t>
            </a:r>
          </a:p>
          <a:p>
            <a:pPr marL="114300" indent="0">
              <a:buNone/>
            </a:pPr>
            <a:endParaRPr lang="en-US" dirty="0"/>
          </a:p>
          <a:p>
            <a:pPr marL="114300" indent="0">
              <a:buNone/>
            </a:pPr>
            <a:r>
              <a:rPr lang="en-US" dirty="0" smtClean="0"/>
              <a:t>Any student who was flagged as </a:t>
            </a:r>
            <a:r>
              <a:rPr lang="en-US" dirty="0" err="1" smtClean="0"/>
              <a:t>nongraduate</a:t>
            </a:r>
            <a:r>
              <a:rPr lang="en-US" dirty="0" smtClean="0"/>
              <a:t> because of LEAP Connect participation must have scores from high school level ELA, math and science. For 2020, contacts will need to submit their saved data file from DRC INSIGHT that included a test participation flag of Yes for LEAP Connect science. </a:t>
            </a:r>
          </a:p>
          <a:p>
            <a:pPr marL="114300" indent="0">
              <a:buNone/>
            </a:pPr>
            <a:endParaRPr lang="en-US" dirty="0"/>
          </a:p>
        </p:txBody>
      </p:sp>
    </p:spTree>
    <p:extLst>
      <p:ext uri="{BB962C8B-B14F-4D97-AF65-F5344CB8AC3E}">
        <p14:creationId xmlns:p14="http://schemas.microsoft.com/office/powerpoint/2010/main" val="306531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of STS</a:t>
            </a:r>
            <a:endParaRPr lang="en-US" dirty="0"/>
          </a:p>
        </p:txBody>
      </p:sp>
      <p:sp>
        <p:nvSpPr>
          <p:cNvPr id="3" name="Text Placeholder 2"/>
          <p:cNvSpPr>
            <a:spLocks noGrp="1"/>
          </p:cNvSpPr>
          <p:nvPr>
            <p:ph type="body" idx="1"/>
          </p:nvPr>
        </p:nvSpPr>
        <p:spPr>
          <a:xfrm>
            <a:off x="311700" y="950450"/>
            <a:ext cx="8520600" cy="3186300"/>
          </a:xfrm>
        </p:spPr>
        <p:txBody>
          <a:bodyPr/>
          <a:lstStyle/>
          <a:p>
            <a:pPr marL="114300" indent="0">
              <a:buNone/>
            </a:pPr>
            <a:r>
              <a:rPr lang="en-US" dirty="0" smtClean="0"/>
              <a:t>The assessment team cannot open STS. This request must go through System Support and they require the completion of the </a:t>
            </a:r>
            <a:r>
              <a:rPr lang="en-US" i="1" dirty="0" smtClean="0"/>
              <a:t>STS Prior Collection Period Access Request Form. </a:t>
            </a:r>
            <a:r>
              <a:rPr lang="en-US" dirty="0" smtClean="0"/>
              <a:t>It requires details of the request such </a:t>
            </a:r>
            <a:r>
              <a:rPr lang="en-US" i="1" dirty="0" smtClean="0"/>
              <a:t>as </a:t>
            </a:r>
            <a:r>
              <a:rPr lang="en-US" dirty="0" smtClean="0"/>
              <a:t>district </a:t>
            </a:r>
            <a:r>
              <a:rPr lang="en-US" dirty="0"/>
              <a:t>code, IDs of students and the changes </a:t>
            </a:r>
            <a:r>
              <a:rPr lang="en-US" dirty="0" smtClean="0"/>
              <a:t>needed (</a:t>
            </a:r>
            <a:r>
              <a:rPr lang="en-US" dirty="0"/>
              <a:t>update courses, change grad date, add grad </a:t>
            </a:r>
            <a:r>
              <a:rPr lang="en-US" dirty="0" smtClean="0"/>
              <a:t>date.)</a:t>
            </a:r>
          </a:p>
          <a:p>
            <a:pPr marL="114300" indent="0">
              <a:buNone/>
            </a:pPr>
            <a:endParaRPr lang="en-US" i="1" dirty="0"/>
          </a:p>
          <a:p>
            <a:pPr marL="114300" indent="0">
              <a:buNone/>
            </a:pPr>
            <a:r>
              <a:rPr lang="en-US" dirty="0" smtClean="0"/>
              <a:t>Please also note that even with the correction of the transcript in STS, a submission must be created in La Data Review with completion of all three steps: change a data field, describe requested change, and attach documentation.</a:t>
            </a:r>
          </a:p>
          <a:p>
            <a:pPr marL="114300" indent="0">
              <a:buNone/>
            </a:pPr>
            <a:endParaRPr lang="en-US" dirty="0"/>
          </a:p>
          <a:p>
            <a:pPr marL="114300" indent="0">
              <a:buNone/>
            </a:pPr>
            <a:r>
              <a:rPr lang="en-US" dirty="0" smtClean="0"/>
              <a:t>There are currently more than 130 requests that cannot be viewed by department staff because they are incomplete (see dashboard for checking.)</a:t>
            </a:r>
            <a:endParaRPr lang="en-US" dirty="0"/>
          </a:p>
        </p:txBody>
      </p:sp>
    </p:spTree>
    <p:extLst>
      <p:ext uri="{BB962C8B-B14F-4D97-AF65-F5344CB8AC3E}">
        <p14:creationId xmlns:p14="http://schemas.microsoft.com/office/powerpoint/2010/main" val="365204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 Accommodations Clarifications</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III. ELPS/ELPT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IV. ACT</a:t>
            </a: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rPr>
              <a:t>V. K-3 Literacy</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T9 Confirmations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Some school systems were notified of a need to confirm the last record for students who were reported as T9 in early process periods and in 9 (or not reported) in the final reporting period. This was likely due to additional filing that was required with the transition from SIS to </a:t>
            </a:r>
            <a:r>
              <a:rPr lang="en-US" dirty="0" err="1" smtClean="0"/>
              <a:t>EdLink</a:t>
            </a:r>
            <a:r>
              <a:rPr lang="en-US" dirty="0" smtClean="0"/>
              <a:t>.</a:t>
            </a:r>
          </a:p>
          <a:p>
            <a:pPr marL="114300" indent="0">
              <a:buNone/>
            </a:pPr>
            <a:endParaRPr lang="en-US" dirty="0"/>
          </a:p>
          <a:p>
            <a:pPr marL="114300" indent="0">
              <a:buNone/>
            </a:pPr>
            <a:r>
              <a:rPr lang="en-US" dirty="0" smtClean="0"/>
              <a:t>Affected districts received a T9 confirmation file on their ftp. All files must be confirmed and returned to </a:t>
            </a:r>
            <a:r>
              <a:rPr lang="en-US" dirty="0" smtClean="0">
                <a:hlinkClick r:id="rId2"/>
              </a:rPr>
              <a:t>assessment@la.gov</a:t>
            </a:r>
            <a:r>
              <a:rPr lang="en-US" dirty="0" smtClean="0"/>
              <a:t> no later than Friday, April 19. We will update rosters to remove any T9 students who are confirmed as T9. If the file is received after Friday, we will not update rosters, but students can be submitted individually for review in La Data Review. We cannot update any T9 record for a student for whom a submission has already been made.</a:t>
            </a:r>
            <a:endParaRPr lang="en-US" dirty="0"/>
          </a:p>
        </p:txBody>
      </p:sp>
    </p:spTree>
    <p:extLst>
      <p:ext uri="{BB962C8B-B14F-4D97-AF65-F5344CB8AC3E}">
        <p14:creationId xmlns:p14="http://schemas.microsoft.com/office/powerpoint/2010/main" val="3301944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56560173"/>
              </p:ext>
            </p:extLst>
          </p:nvPr>
        </p:nvGraphicFramePr>
        <p:xfrm>
          <a:off x="430077" y="1108786"/>
          <a:ext cx="8283898" cy="3125932"/>
        </p:xfrm>
        <a:graphic>
          <a:graphicData uri="http://schemas.openxmlformats.org/drawingml/2006/table">
            <a:tbl>
              <a:tblPr firstRow="1" bandRow="1">
                <a:tableStyleId>{47E5B1D7-7E24-4C7A-94C0-64FDCA702A4B}</a:tableStyleId>
              </a:tblPr>
              <a:tblGrid>
                <a:gridCol w="1125673">
                  <a:extLst>
                    <a:ext uri="{9D8B030D-6E8A-4147-A177-3AD203B41FA5}">
                      <a16:colId xmlns:a16="http://schemas.microsoft.com/office/drawing/2014/main" val="2450038286"/>
                    </a:ext>
                  </a:extLst>
                </a:gridCol>
                <a:gridCol w="4724400">
                  <a:extLst>
                    <a:ext uri="{9D8B030D-6E8A-4147-A177-3AD203B41FA5}">
                      <a16:colId xmlns:a16="http://schemas.microsoft.com/office/drawing/2014/main" val="1615949670"/>
                    </a:ext>
                  </a:extLst>
                </a:gridCol>
                <a:gridCol w="2433825">
                  <a:extLst>
                    <a:ext uri="{9D8B030D-6E8A-4147-A177-3AD203B41FA5}">
                      <a16:colId xmlns:a16="http://schemas.microsoft.com/office/drawing/2014/main" val="2553105662"/>
                    </a:ext>
                  </a:extLst>
                </a:gridCol>
              </a:tblGrid>
              <a:tr h="235867">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64796">
                <a:tc>
                  <a:txBody>
                    <a:bodyPr/>
                    <a:lstStyle/>
                    <a:p>
                      <a:r>
                        <a:rPr lang="en-US" sz="1200" dirty="0" smtClean="0">
                          <a:latin typeface="Calibri" panose="020F0502020204030204" pitchFamily="34" charset="0"/>
                          <a:cs typeface="Calibri" panose="020F0502020204030204" pitchFamily="34" charset="0"/>
                        </a:rPr>
                        <a:t>April</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15: Opening of LEAP and IAP testing window for all grades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26: Closing of data certification for new submissions (submissions under review will continue to be reviewed)</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30: Last day to complete K-3 EOY screening</a:t>
                      </a:r>
                    </a:p>
                    <a:p>
                      <a:pPr marL="0" indent="0">
                        <a:buFont typeface="Arial" panose="020B0604020202020204" pitchFamily="34" charset="0"/>
                        <a:buNone/>
                      </a:pP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Assessment Library DTC Resources</a:t>
                      </a:r>
                      <a:r>
                        <a:rPr lang="en-US" sz="1200" baseline="0" dirty="0" smtClean="0">
                          <a:hlinkClick r:id="rId2"/>
                        </a:rPr>
                        <a:t> </a:t>
                      </a:r>
                      <a:r>
                        <a:rPr lang="en-US" sz="1200" dirty="0" smtClean="0">
                          <a:hlinkClick r:id="rId2"/>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2023-2024</a:t>
                      </a:r>
                      <a:r>
                        <a:rPr lang="en-US" sz="1200" baseline="0" dirty="0" smtClean="0">
                          <a:hlinkClick r:id="rId3"/>
                        </a:rPr>
                        <a:t> A</a:t>
                      </a:r>
                      <a:r>
                        <a:rPr lang="en-US" sz="1200" dirty="0" smtClean="0">
                          <a:hlinkClick r:id="rId3"/>
                        </a:rPr>
                        <a:t>ssessment</a:t>
                      </a:r>
                      <a:r>
                        <a:rPr lang="en-US" sz="1200" baseline="0" dirty="0" smtClean="0">
                          <a:hlinkClick r:id="rId3"/>
                        </a:rPr>
                        <a:t> C</a:t>
                      </a:r>
                      <a:r>
                        <a:rPr lang="en-US" sz="1200" dirty="0" smtClean="0">
                          <a:hlinkClick r:id="rId3"/>
                        </a:rPr>
                        <a:t>alendar</a:t>
                      </a:r>
                    </a:p>
                    <a:p>
                      <a:pPr marL="152400" marR="0" lvl="0" indent="0" algn="l" rtl="0">
                        <a:lnSpc>
                          <a:spcPct val="100000"/>
                        </a:lnSpc>
                        <a:spcBef>
                          <a:spcPts val="0"/>
                        </a:spcBef>
                        <a:spcAft>
                          <a:spcPts val="0"/>
                        </a:spcAft>
                        <a:buSzPts val="1200"/>
                        <a:buFont typeface="Calibri"/>
                        <a:buNone/>
                      </a:pPr>
                      <a:endParaRPr lang="en-US" sz="1200" dirty="0" smtClean="0">
                        <a:hlinkClick r:id="rId3"/>
                      </a:endParaRPr>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114252">
                <a:tc>
                  <a:txBody>
                    <a:bodyPr/>
                    <a:lstStyle/>
                    <a:p>
                      <a:r>
                        <a:rPr lang="en-US" sz="1400" dirty="0" smtClean="0">
                          <a:latin typeface="Calibri" panose="020F0502020204030204" pitchFamily="34" charset="0"/>
                          <a:cs typeface="Calibri" panose="020F0502020204030204" pitchFamily="34" charset="0"/>
                        </a:rPr>
                        <a:t>May</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1: LAAR score reports due to </a:t>
                      </a:r>
                      <a:r>
                        <a:rPr lang="en-US" sz="1400" b="0" baseline="0" dirty="0" err="1" smtClean="0">
                          <a:latin typeface="Calibri" panose="020F0502020204030204" pitchFamily="34" charset="0"/>
                          <a:cs typeface="Calibri" panose="020F0502020204030204" pitchFamily="34" charset="0"/>
                        </a:rPr>
                        <a:t>EdLink</a:t>
                      </a:r>
                      <a:endParaRPr lang="en-US" sz="1400" b="0" baseline="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17: Final day to administer LEAP and IAP assessments all grades</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April 23, 30. May 7, 15, 28</a:t>
                      </a:r>
                    </a:p>
                    <a:p>
                      <a:r>
                        <a:rPr lang="en-US" sz="1200" baseline="0" dirty="0" smtClean="0">
                          <a:latin typeface="Calibri" panose="020F0502020204030204" pitchFamily="34" charset="0"/>
                          <a:cs typeface="Calibri" panose="020F0502020204030204" pitchFamily="34" charset="0"/>
                        </a:rPr>
                        <a:t>Monthly Call: May 21</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Cameras in Testing Classrooms</a:t>
            </a:r>
            <a:endParaRPr lang="en-US" dirty="0"/>
          </a:p>
        </p:txBody>
      </p:sp>
    </p:spTree>
    <p:extLst>
      <p:ext uri="{BB962C8B-B14F-4D97-AF65-F5344CB8AC3E}">
        <p14:creationId xmlns:p14="http://schemas.microsoft.com/office/powerpoint/2010/main" val="397147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Guidance for Cameras in Classes</a:t>
            </a:r>
            <a:endParaRPr lang="en-US" dirty="0"/>
          </a:p>
        </p:txBody>
      </p:sp>
      <p:sp>
        <p:nvSpPr>
          <p:cNvPr id="3" name="Text Placeholder 2"/>
          <p:cNvSpPr>
            <a:spLocks noGrp="1"/>
          </p:cNvSpPr>
          <p:nvPr>
            <p:ph type="body" idx="1"/>
          </p:nvPr>
        </p:nvSpPr>
        <p:spPr>
          <a:xfrm>
            <a:off x="116966" y="1141909"/>
            <a:ext cx="8520600" cy="3186300"/>
          </a:xfrm>
        </p:spPr>
        <p:txBody>
          <a:bodyPr/>
          <a:lstStyle/>
          <a:p>
            <a:pPr marL="114300" indent="0">
              <a:buNone/>
            </a:pPr>
            <a:r>
              <a:rPr lang="en-US" sz="1700" dirty="0" smtClean="0"/>
              <a:t>ACT strictly forbids the use of cameras in classrooms that are administering ACT. Cameras should be turned off. For LEAP and K-3 screening,</a:t>
            </a:r>
          </a:p>
          <a:p>
            <a:pPr lvl="1" fontAlgn="base"/>
            <a:r>
              <a:rPr lang="en-US" sz="1700" dirty="0"/>
              <a:t>In order to ensure compliance with </a:t>
            </a:r>
            <a:r>
              <a:rPr lang="en-US" sz="1700" dirty="0" smtClean="0"/>
              <a:t>department agreements </a:t>
            </a:r>
            <a:r>
              <a:rPr lang="en-US" sz="1700" dirty="0"/>
              <a:t>to maintain the industry standard security </a:t>
            </a:r>
            <a:r>
              <a:rPr lang="en-US" sz="1700" dirty="0" smtClean="0"/>
              <a:t>on </a:t>
            </a:r>
            <a:r>
              <a:rPr lang="en-US" sz="1700" dirty="0"/>
              <a:t>test items no recording of items, derivatives of items, readings of items is permissible.</a:t>
            </a:r>
          </a:p>
          <a:p>
            <a:pPr lvl="1" fontAlgn="base"/>
            <a:r>
              <a:rPr lang="en-US" sz="1700" dirty="0"/>
              <a:t>Any camera which records or broadcasts in any way must be positioned such that any screen being used for the assessment is not visible to the camera</a:t>
            </a:r>
          </a:p>
          <a:p>
            <a:pPr lvl="1" fontAlgn="base"/>
            <a:r>
              <a:rPr lang="en-US" sz="1700" dirty="0" smtClean="0"/>
              <a:t>In any </a:t>
            </a:r>
            <a:r>
              <a:rPr lang="en-US" sz="1700" dirty="0"/>
              <a:t>classroom within which </a:t>
            </a:r>
            <a:r>
              <a:rPr lang="en-US" sz="1700" dirty="0" smtClean="0"/>
              <a:t>“test-read aloud” is provided, students </a:t>
            </a:r>
            <a:r>
              <a:rPr lang="en-US" sz="1700" smtClean="0"/>
              <a:t>must use </a:t>
            </a:r>
            <a:r>
              <a:rPr lang="en-US" sz="1700" dirty="0"/>
              <a:t>headphones, the audio recording must be disabled, or the student who requires test-read aloud without headphones must </a:t>
            </a:r>
            <a:r>
              <a:rPr lang="en-US" sz="1700" dirty="0" smtClean="0"/>
              <a:t>be tested in </a:t>
            </a:r>
            <a:r>
              <a:rPr lang="en-US" sz="1700" dirty="0"/>
              <a:t>an alternate location where audio recording does not occur.</a:t>
            </a:r>
          </a:p>
          <a:p>
            <a:pPr marL="114300" indent="0">
              <a:buNone/>
            </a:pPr>
            <a:endParaRPr lang="en-US" sz="1700" dirty="0"/>
          </a:p>
        </p:txBody>
      </p:sp>
    </p:spTree>
    <p:extLst>
      <p:ext uri="{BB962C8B-B14F-4D97-AF65-F5344CB8AC3E}">
        <p14:creationId xmlns:p14="http://schemas.microsoft.com/office/powerpoint/2010/main" val="221859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General Reminders</a:t>
            </a:r>
            <a:endParaRPr lang="en-US" dirty="0"/>
          </a:p>
        </p:txBody>
      </p:sp>
      <p:sp>
        <p:nvSpPr>
          <p:cNvPr id="3" name="Text Placeholder 2"/>
          <p:cNvSpPr>
            <a:spLocks noGrp="1"/>
          </p:cNvSpPr>
          <p:nvPr>
            <p:ph type="body" idx="1"/>
          </p:nvPr>
        </p:nvSpPr>
        <p:spPr/>
        <p:txBody>
          <a:bodyPr/>
          <a:lstStyle/>
          <a:p>
            <a:pPr marL="114300" indent="0">
              <a:buNone/>
            </a:pPr>
            <a:r>
              <a:rPr lang="en-US" u="sng" dirty="0" smtClean="0"/>
              <a:t>Across District Transfers</a:t>
            </a:r>
            <a:r>
              <a:rPr lang="en-US" dirty="0" smtClean="0"/>
              <a:t>: Requests for student transfers across districts must be submitted to DRC INSIGHT. The department cannot make these transfers. There are directions and a link to the form in all of the Test Coordinator Manuals. </a:t>
            </a:r>
          </a:p>
          <a:p>
            <a:pPr marL="114300" indent="0">
              <a:buNone/>
            </a:pPr>
            <a:endParaRPr lang="en-US" dirty="0" smtClean="0"/>
          </a:p>
          <a:p>
            <a:pPr marL="114300" indent="0">
              <a:buNone/>
            </a:pPr>
            <a:r>
              <a:rPr lang="en-US" u="sng" dirty="0" smtClean="0"/>
              <a:t>Field Testing</a:t>
            </a:r>
            <a:r>
              <a:rPr lang="en-US" dirty="0" smtClean="0"/>
              <a:t>: It is not advised that students be told that field tests “don’t count.” Students should instead be encouraged to do their best on the field tests.</a:t>
            </a:r>
          </a:p>
          <a:p>
            <a:pPr marL="114300" indent="0">
              <a:buNone/>
            </a:pPr>
            <a:endParaRPr lang="en-US" dirty="0"/>
          </a:p>
          <a:p>
            <a:pPr marL="114300" indent="0">
              <a:buNone/>
            </a:pPr>
            <a:r>
              <a:rPr lang="en-US" u="sng" dirty="0" smtClean="0"/>
              <a:t>Inclusion in Testing</a:t>
            </a:r>
            <a:r>
              <a:rPr lang="en-US" dirty="0" smtClean="0"/>
              <a:t>: All students who are enrolled should be tested even if they are not full academic year. The United States Department of Education has cautioned Louisiana on lower participation rates. Additionally, some indices use two years to make decisions about points that are awarded to the school.</a:t>
            </a:r>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163428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Codes</a:t>
            </a:r>
            <a:endParaRPr lang="en-US" dirty="0"/>
          </a:p>
        </p:txBody>
      </p:sp>
      <p:sp>
        <p:nvSpPr>
          <p:cNvPr id="3" name="Text Placeholder 2"/>
          <p:cNvSpPr>
            <a:spLocks noGrp="1"/>
          </p:cNvSpPr>
          <p:nvPr>
            <p:ph type="body" idx="1"/>
          </p:nvPr>
        </p:nvSpPr>
        <p:spPr/>
        <p:txBody>
          <a:bodyPr/>
          <a:lstStyle/>
          <a:p>
            <a:pPr marL="114300" indent="0">
              <a:buNone/>
            </a:pPr>
            <a:r>
              <a:rPr lang="en-US" dirty="0" smtClean="0"/>
              <a:t>Most accountability codes (01-44, 97) are aligned to exit codes and can only be used for students who have exited enrollment in </a:t>
            </a:r>
            <a:r>
              <a:rPr lang="en-US" dirty="0" err="1" smtClean="0"/>
              <a:t>EdLink</a:t>
            </a:r>
            <a:r>
              <a:rPr lang="en-US" dirty="0" smtClean="0"/>
              <a:t> prior application in DRC INSIGHT. This is true for all assessments including K-3 screening.</a:t>
            </a:r>
          </a:p>
          <a:p>
            <a:pPr marL="114300" indent="0">
              <a:buNone/>
            </a:pPr>
            <a:endParaRPr lang="en-US" dirty="0"/>
          </a:p>
          <a:p>
            <a:pPr marL="114300" indent="0">
              <a:buNone/>
            </a:pPr>
            <a:r>
              <a:rPr lang="en-US" dirty="0" smtClean="0"/>
              <a:t>Code 80 requires a letter written and signed by a doctor that confirms that the student is too medically fragile to test. The letter cannot use the student’s disability as the sole reason for excluding the student from testing. </a:t>
            </a:r>
          </a:p>
          <a:p>
            <a:pPr marL="114300" indent="0">
              <a:buNone/>
            </a:pPr>
            <a:endParaRPr lang="en-US" dirty="0"/>
          </a:p>
          <a:p>
            <a:pPr marL="114300" indent="0">
              <a:buNone/>
            </a:pPr>
            <a:r>
              <a:rPr lang="en-US" dirty="0" smtClean="0"/>
              <a:t>Code 81 can only be used for newly arrived EL students (enrolled for less than 2 years in a US school.) The code does not exclude the student from testing—it just removes the score from inclusion in accountability.</a:t>
            </a:r>
            <a:endParaRPr lang="en-US" dirty="0"/>
          </a:p>
        </p:txBody>
      </p:sp>
    </p:spTree>
    <p:extLst>
      <p:ext uri="{BB962C8B-B14F-4D97-AF65-F5344CB8AC3E}">
        <p14:creationId xmlns:p14="http://schemas.microsoft.com/office/powerpoint/2010/main" val="1797515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Assistance Scripts</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sz="1600" dirty="0" smtClean="0"/>
              <a:t>Due to the high demand of communication assistance scripts for </a:t>
            </a:r>
            <a:r>
              <a:rPr lang="en-US" sz="1600" u="sng" dirty="0" smtClean="0"/>
              <a:t>grade 3</a:t>
            </a:r>
            <a:r>
              <a:rPr lang="en-US" sz="1600" dirty="0" smtClean="0"/>
              <a:t>, DRC has now depleted their inventory.</a:t>
            </a:r>
          </a:p>
          <a:p>
            <a:pPr marL="114300" indent="0">
              <a:buNone/>
            </a:pPr>
            <a:r>
              <a:rPr lang="en-US" sz="1600" b="1" i="1" dirty="0"/>
              <a:t>Districts still needing these materials should continue to place orders in DRC Insight. DRC will place the materials in the document section of DRC insight and make them available to the DTC only. DTC’s should print, store and transfer the document to the school site prior to testing. At the conclusion of the testing window the document must be returned to the DTC and the DTC should destroy the materials at their office. </a:t>
            </a:r>
          </a:p>
          <a:p>
            <a:pPr marL="114300" indent="0">
              <a:buNone/>
            </a:pPr>
            <a:r>
              <a:rPr lang="en-US" sz="1600" dirty="0" smtClean="0"/>
              <a:t>Please be reminded that ALL human reader accommodations should have a corresponding UAR submitted to the department. We are not approving or disapproving them, but we are requiring that they be submitted. Please note that while IEP teams can make decisions about what accommodations are placed on an IEP, federal and state law provide that the department can and should make decisions about inclusion of student scores in accountability.</a:t>
            </a:r>
            <a:endParaRPr lang="en-US" sz="1600" dirty="0"/>
          </a:p>
        </p:txBody>
      </p:sp>
    </p:spTree>
    <p:extLst>
      <p:ext uri="{BB962C8B-B14F-4D97-AF65-F5344CB8AC3E}">
        <p14:creationId xmlns:p14="http://schemas.microsoft.com/office/powerpoint/2010/main" val="2548705139"/>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31537</TotalTime>
  <Words>2230</Words>
  <Application>Microsoft Office PowerPoint</Application>
  <PresentationFormat>On-screen Show (16:9)</PresentationFormat>
  <Paragraphs>171</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Public Sans Medium</vt:lpstr>
      <vt:lpstr>Arial</vt:lpstr>
      <vt:lpstr>LA Believes</vt:lpstr>
      <vt:lpstr> AAA Assessment and Accountability Monthly Call April 16, 2024</vt:lpstr>
      <vt:lpstr>Zoom Meeting Preparation</vt:lpstr>
      <vt:lpstr>Agenda Items</vt:lpstr>
      <vt:lpstr>Cameras in Testing Classrooms</vt:lpstr>
      <vt:lpstr>Legal Guidance for Cameras in Classes</vt:lpstr>
      <vt:lpstr>LEAP 2025</vt:lpstr>
      <vt:lpstr>LEAP 2025 General Reminders</vt:lpstr>
      <vt:lpstr>Accountability Codes</vt:lpstr>
      <vt:lpstr>Communication Assistance Scripts</vt:lpstr>
      <vt:lpstr>LEAP High School Third Year Assessment Cohort</vt:lpstr>
      <vt:lpstr>Exceptions to Testing Third Year Cohort</vt:lpstr>
      <vt:lpstr>Testing Schedules</vt:lpstr>
      <vt:lpstr>LEAP Social Studies and Civics Field Testing</vt:lpstr>
      <vt:lpstr>LEAP Connect</vt:lpstr>
      <vt:lpstr>LEAP Connect Reporting</vt:lpstr>
      <vt:lpstr>ELPT/ELPT Connect</vt:lpstr>
      <vt:lpstr>ELPT Reporting</vt:lpstr>
      <vt:lpstr>ACT/WorkKeys</vt:lpstr>
      <vt:lpstr>ACT Important Dates </vt:lpstr>
      <vt:lpstr>K-3</vt:lpstr>
      <vt:lpstr>K-2 Secure Screener Test Security Violations</vt:lpstr>
      <vt:lpstr>K-3 Literacy End of Year Screening Window</vt:lpstr>
      <vt:lpstr>Innovative Assessment</vt:lpstr>
      <vt:lpstr>Innovative Assessment IAP/LEAP Determination Files</vt:lpstr>
      <vt:lpstr>Innovative Assessment Unexcused Absence</vt:lpstr>
      <vt:lpstr>Accountability</vt:lpstr>
      <vt:lpstr>Interests and Opportunities Data Certification</vt:lpstr>
      <vt:lpstr>LEAP Connect Science 2020 Field Test Confirmation For Cohort Grad Data Cert</vt:lpstr>
      <vt:lpstr>Opening of STS</vt:lpstr>
      <vt:lpstr>T9 Confirmations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675</cp:revision>
  <dcterms:modified xsi:type="dcterms:W3CDTF">2024-04-16T20:27:42Z</dcterms:modified>
</cp:coreProperties>
</file>