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1"/>
  </p:notesMasterIdLst>
  <p:sldIdLst>
    <p:sldId id="666" r:id="rId2"/>
    <p:sldId id="667" r:id="rId3"/>
    <p:sldId id="257" r:id="rId4"/>
    <p:sldId id="366" r:id="rId5"/>
    <p:sldId id="767" r:id="rId6"/>
    <p:sldId id="829" r:id="rId7"/>
    <p:sldId id="834" r:id="rId8"/>
    <p:sldId id="826" r:id="rId9"/>
    <p:sldId id="827" r:id="rId10"/>
    <p:sldId id="828" r:id="rId11"/>
    <p:sldId id="824" r:id="rId12"/>
    <p:sldId id="813" r:id="rId13"/>
    <p:sldId id="821" r:id="rId14"/>
    <p:sldId id="819" r:id="rId15"/>
    <p:sldId id="830" r:id="rId16"/>
    <p:sldId id="831" r:id="rId17"/>
    <p:sldId id="784" r:id="rId18"/>
    <p:sldId id="781" r:id="rId19"/>
    <p:sldId id="801" r:id="rId20"/>
    <p:sldId id="792" r:id="rId21"/>
    <p:sldId id="500" r:id="rId22"/>
    <p:sldId id="818" r:id="rId23"/>
    <p:sldId id="815" r:id="rId24"/>
    <p:sldId id="800" r:id="rId25"/>
    <p:sldId id="825" r:id="rId26"/>
    <p:sldId id="811" r:id="rId27"/>
    <p:sldId id="832" r:id="rId28"/>
    <p:sldId id="833" r:id="rId29"/>
    <p:sldId id="33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Public Sans" pitchFamily="2" charset="0"/>
      <p:regular r:id="rId36"/>
      <p:bold r:id="rId37"/>
      <p:italic r:id="rId38"/>
      <p:boldItalic r:id="rId39"/>
    </p:embeddedFont>
    <p:embeddedFont>
      <p:font typeface="Public Sans Medium"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91" d="100"/>
          <a:sy n="91" d="100"/>
        </p:scale>
        <p:origin x="50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extLst>
      <p:ext uri="{BB962C8B-B14F-4D97-AF65-F5344CB8AC3E}">
        <p14:creationId xmlns:p14="http://schemas.microsoft.com/office/powerpoint/2010/main" val="25834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extLst>
      <p:ext uri="{BB962C8B-B14F-4D97-AF65-F5344CB8AC3E}">
        <p14:creationId xmlns:p14="http://schemas.microsoft.com/office/powerpoint/2010/main" val="132058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61468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4288963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mailto:ldedata@la.gov" TargetMode="External"/><Relationship Id="rId2" Type="http://schemas.openxmlformats.org/officeDocument/2006/relationships/hyperlink" Target="https://urldefense.com/v3/__https:/docs.google.com/document/d/1naJLO0a8oCmSU4ZEAC1LwFKEqH_rWQSucVed-ar88Zg/edit?usp=sharing__;!!CCC_mTA!4Sneaeu6l_0fIDli4AezJpoEojoOLoWv1asJvF3mWb0u1uZNMDQcHZ40CLncZvrXwd9PYRre0fEtZeB12i_cvNoJ$"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doe.louisiana.gov/docs/default-source/assessment/leap-2025-pPractice-test-quick-start-guide.pdf?sfvrsn=62bf971f_2"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https://pd.amplify.com/resource/mclass/louisiana-literacy-screener-additional-resources/?id=766206f9-30f2-4a01-bab0-75a046c99146"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5" Type="http://schemas.openxmlformats.org/officeDocument/2006/relationships/hyperlink" Target="https://ldoe.zoom.us/j/94988586947" TargetMode="External"/><Relationship Id="rId4" Type="http://schemas.openxmlformats.org/officeDocument/2006/relationships/hyperlink" Target="mailto:assessment@l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April 29,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Charges for Rescore of HS LEAP</a:t>
            </a:r>
            <a:endParaRPr lang="en-US" dirty="0"/>
          </a:p>
        </p:txBody>
      </p:sp>
      <p:sp>
        <p:nvSpPr>
          <p:cNvPr id="3" name="Text Placeholder 2"/>
          <p:cNvSpPr>
            <a:spLocks noGrp="1"/>
          </p:cNvSpPr>
          <p:nvPr>
            <p:ph type="body" idx="1"/>
          </p:nvPr>
        </p:nvSpPr>
        <p:spPr/>
        <p:txBody>
          <a:bodyPr/>
          <a:lstStyle/>
          <a:p>
            <a:pPr marL="114300" indent="0">
              <a:buNone/>
            </a:pPr>
            <a:r>
              <a:rPr lang="en-US" dirty="0"/>
              <a:t>● English I and II: $50.00</a:t>
            </a:r>
          </a:p>
          <a:p>
            <a:pPr marL="114300" indent="0">
              <a:buNone/>
            </a:pPr>
            <a:r>
              <a:rPr lang="en-US" dirty="0"/>
              <a:t>● Algebra I and Geometry: $35.00</a:t>
            </a:r>
          </a:p>
          <a:p>
            <a:pPr marL="114300" indent="0">
              <a:buNone/>
            </a:pPr>
            <a:r>
              <a:rPr lang="en-US" dirty="0"/>
              <a:t>● Biology, Civics (in Summer 2025), and U.S. History: $</a:t>
            </a:r>
            <a:r>
              <a:rPr lang="en-US" dirty="0" smtClean="0"/>
              <a:t>35.00</a:t>
            </a:r>
          </a:p>
          <a:p>
            <a:pPr marL="114300" indent="0">
              <a:buNone/>
            </a:pPr>
            <a:endParaRPr lang="en-US" dirty="0"/>
          </a:p>
          <a:p>
            <a:pPr marL="114300" indent="0">
              <a:buNone/>
            </a:pPr>
            <a:r>
              <a:rPr lang="en-US" b="1" u="sng" dirty="0"/>
              <a:t>The district test coordinator must mail rescore requests to</a:t>
            </a:r>
            <a:r>
              <a:rPr lang="en-US" dirty="0"/>
              <a:t>:</a:t>
            </a:r>
          </a:p>
          <a:p>
            <a:pPr marL="114300" indent="0">
              <a:buNone/>
            </a:pPr>
            <a:r>
              <a:rPr lang="en-US" dirty="0"/>
              <a:t>Louisiana Program Management C/O Tom Boatman</a:t>
            </a:r>
          </a:p>
          <a:p>
            <a:pPr marL="114300" indent="0">
              <a:buNone/>
            </a:pPr>
            <a:r>
              <a:rPr lang="en-US" dirty="0"/>
              <a:t>Data Recognition Corporation </a:t>
            </a:r>
          </a:p>
          <a:p>
            <a:pPr marL="114300" indent="0">
              <a:buNone/>
            </a:pPr>
            <a:r>
              <a:rPr lang="en-US" dirty="0"/>
              <a:t>13490 Bass Lake Road, Maple Grove, MN </a:t>
            </a:r>
            <a:r>
              <a:rPr lang="en-US" dirty="0" smtClean="0"/>
              <a:t>55311</a:t>
            </a:r>
          </a:p>
          <a:p>
            <a:pPr marL="114300" indent="0">
              <a:buNone/>
            </a:pPr>
            <a:endParaRPr lang="en-US" dirty="0"/>
          </a:p>
          <a:p>
            <a:pPr marL="114300" indent="0">
              <a:buNone/>
            </a:pPr>
            <a:r>
              <a:rPr lang="en-US" dirty="0" smtClean="0"/>
              <a:t>Please </a:t>
            </a:r>
            <a:r>
              <a:rPr lang="en-US" b="1" u="sng" dirty="0" smtClean="0"/>
              <a:t>do not </a:t>
            </a:r>
            <a:r>
              <a:rPr lang="en-US" dirty="0" smtClean="0"/>
              <a:t>send these to </a:t>
            </a:r>
            <a:r>
              <a:rPr lang="en-US" dirty="0" smtClean="0">
                <a:hlinkClick r:id="rId2"/>
              </a:rPr>
              <a:t>assessment@la.gov</a:t>
            </a:r>
            <a:r>
              <a:rPr lang="en-US" dirty="0" smtClean="0"/>
              <a:t> or the assessment team.</a:t>
            </a:r>
            <a:endParaRPr lang="en-US" dirty="0"/>
          </a:p>
        </p:txBody>
      </p:sp>
    </p:spTree>
    <p:extLst>
      <p:ext uri="{BB962C8B-B14F-4D97-AF65-F5344CB8AC3E}">
        <p14:creationId xmlns:p14="http://schemas.microsoft.com/office/powerpoint/2010/main" val="2389330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and Pearson Data Sharing Agreements</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Thanks to all of you who submitted the DRC and Pearson data sharing agreements. It is imperative that all school systems complete these agreements as we move forward with testing activities. The email with directions for submitting these documents was sent to all district test coordinators on Thursday, March 6. </a:t>
            </a:r>
          </a:p>
          <a:p>
            <a:pPr marL="114300" indent="0">
              <a:buNone/>
            </a:pPr>
            <a:endParaRPr lang="en-US" dirty="0">
              <a:latin typeface="Public Sans" pitchFamily="2" charset="0"/>
            </a:endParaRPr>
          </a:p>
          <a:p>
            <a:pPr marL="114300" indent="0">
              <a:buNone/>
            </a:pPr>
            <a:r>
              <a:rPr lang="en-US" dirty="0">
                <a:latin typeface="Public Sans" pitchFamily="2" charset="0"/>
              </a:rPr>
              <a:t>Our data privacy team prepared the document at this link to assist with this process: </a:t>
            </a:r>
            <a:r>
              <a:rPr lang="en-US" u="sng" dirty="0">
                <a:latin typeface="Public Sans" pitchFamily="2" charset="0"/>
                <a:hlinkClick r:id="rId2" tooltip="https://docs.google.com/document/d/1naJLO0a8oCmSU4ZEAC1LwFKEqH_rWQSucVed-ar88Zg/edit?usp=sharing"/>
              </a:rPr>
              <a:t>DRC 2025 Instructions to Execute DSA Addendum</a:t>
            </a:r>
            <a:r>
              <a:rPr lang="en-US" dirty="0">
                <a:latin typeface="Public Sans" pitchFamily="2" charset="0"/>
              </a:rPr>
              <a:t>. The completed addendums should be sent to </a:t>
            </a:r>
            <a:r>
              <a:rPr lang="en-US" u="sng" dirty="0">
                <a:latin typeface="Public Sans" pitchFamily="2" charset="0"/>
                <a:hlinkClick r:id="rId3" tooltip="mailto:ldedata@la.gov"/>
              </a:rPr>
              <a:t>ldedata@la.gov</a:t>
            </a:r>
            <a:r>
              <a:rPr lang="en-US" dirty="0">
                <a:latin typeface="Public Sans" pitchFamily="2" charset="0"/>
              </a:rPr>
              <a:t>. </a:t>
            </a:r>
          </a:p>
        </p:txBody>
      </p:sp>
    </p:spTree>
    <p:extLst>
      <p:ext uri="{BB962C8B-B14F-4D97-AF65-F5344CB8AC3E}">
        <p14:creationId xmlns:p14="http://schemas.microsoft.com/office/powerpoint/2010/main" val="73411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Practice Tests</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The department receives daily requests for pdf versions of the practice tests. Since we do not have the capacity to distribute these daily, we are recommending that everyone use the online practice test available at the link included in the guide below.  </a:t>
            </a:r>
          </a:p>
          <a:p>
            <a:pPr marL="114300" indent="0">
              <a:buNone/>
            </a:pPr>
            <a:endParaRPr lang="en-US" dirty="0">
              <a:latin typeface="Public Sans" pitchFamily="2" charset="0"/>
            </a:endParaRPr>
          </a:p>
          <a:p>
            <a:pPr marL="114300" indent="0">
              <a:buNone/>
            </a:pPr>
            <a:r>
              <a:rPr lang="en-US" dirty="0">
                <a:latin typeface="Public Sans" pitchFamily="2" charset="0"/>
              </a:rPr>
              <a:t>The </a:t>
            </a:r>
            <a:r>
              <a:rPr lang="en-US" dirty="0" smtClean="0">
                <a:latin typeface="Public Sans" pitchFamily="2" charset="0"/>
                <a:hlinkClick r:id="rId2"/>
              </a:rPr>
              <a:t>Practice Test Quick Start Guide</a:t>
            </a:r>
            <a:r>
              <a:rPr lang="en-US" dirty="0" smtClean="0">
                <a:latin typeface="Public Sans" pitchFamily="2" charset="0"/>
              </a:rPr>
              <a:t> provides user names and passwords need to access the online test. </a:t>
            </a:r>
          </a:p>
          <a:p>
            <a:pPr marL="114300" indent="0">
              <a:buNone/>
            </a:pPr>
            <a:endParaRPr lang="en-US" dirty="0" smtClean="0">
              <a:latin typeface="Public Sans" pitchFamily="2" charset="0"/>
            </a:endParaRPr>
          </a:p>
          <a:p>
            <a:pPr marL="114300" indent="0">
              <a:buNone/>
            </a:pPr>
            <a:endParaRPr lang="en-US" dirty="0" smtClean="0">
              <a:latin typeface="Public Sans" pitchFamily="2" charset="0"/>
            </a:endParaRPr>
          </a:p>
          <a:p>
            <a:pPr marL="114300" indent="0">
              <a:buNone/>
            </a:pPr>
            <a:r>
              <a:rPr lang="en-US" dirty="0" smtClean="0">
                <a:latin typeface="Public Sans" pitchFamily="2" charset="0"/>
              </a:rPr>
              <a:t>Pdf copies have to be provided by school test coordinators through DRC INSIGHT. </a:t>
            </a:r>
            <a:endParaRPr lang="en-US" dirty="0">
              <a:latin typeface="Public Sans" pitchFamily="2" charset="0"/>
            </a:endParaRPr>
          </a:p>
        </p:txBody>
      </p:sp>
    </p:spTree>
    <p:extLst>
      <p:ext uri="{BB962C8B-B14F-4D97-AF65-F5344CB8AC3E}">
        <p14:creationId xmlns:p14="http://schemas.microsoft.com/office/powerpoint/2010/main" val="3458437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Coding</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Please be reminded that ALL accountability codes require documentation. High school </a:t>
            </a:r>
            <a:r>
              <a:rPr lang="en-US" dirty="0" err="1" smtClean="0">
                <a:latin typeface="Public Sans" pitchFamily="2" charset="0"/>
              </a:rPr>
              <a:t>retesters</a:t>
            </a:r>
            <a:r>
              <a:rPr lang="en-US" dirty="0" smtClean="0">
                <a:latin typeface="Public Sans" pitchFamily="2" charset="0"/>
              </a:rPr>
              <a:t> do not need accountability codes.</a:t>
            </a:r>
          </a:p>
          <a:p>
            <a:pPr marL="114300" indent="0">
              <a:buNone/>
            </a:pPr>
            <a:endParaRPr lang="en-US" dirty="0">
              <a:latin typeface="Public Sans" pitchFamily="2" charset="0"/>
            </a:endParaRPr>
          </a:p>
          <a:p>
            <a:r>
              <a:rPr lang="en-US" dirty="0" smtClean="0">
                <a:latin typeface="Public Sans" pitchFamily="2" charset="0"/>
              </a:rPr>
              <a:t>Codes 01-97 must have corresponding exits from enrollment in </a:t>
            </a:r>
            <a:r>
              <a:rPr lang="en-US" dirty="0" err="1" smtClean="0">
                <a:latin typeface="Public Sans" pitchFamily="2" charset="0"/>
              </a:rPr>
              <a:t>EdLink</a:t>
            </a:r>
            <a:r>
              <a:rPr lang="en-US" dirty="0" smtClean="0">
                <a:latin typeface="Public Sans" pitchFamily="2" charset="0"/>
              </a:rPr>
              <a:t>. </a:t>
            </a:r>
          </a:p>
          <a:p>
            <a:r>
              <a:rPr lang="en-US" dirty="0" smtClean="0">
                <a:latin typeface="Public Sans" pitchFamily="2" charset="0"/>
              </a:rPr>
              <a:t>Code 80 requires a doctor’s letter for all days of the window and cannot use the disability of a student as the sole reason for not testing.</a:t>
            </a:r>
          </a:p>
          <a:p>
            <a:r>
              <a:rPr lang="en-US" dirty="0" smtClean="0">
                <a:latin typeface="Public Sans" pitchFamily="2" charset="0"/>
              </a:rPr>
              <a:t>Code 81 can only be applied to a test that was taken.</a:t>
            </a:r>
          </a:p>
          <a:p>
            <a:r>
              <a:rPr lang="en-US" dirty="0" smtClean="0">
                <a:latin typeface="Public Sans" pitchFamily="2" charset="0"/>
              </a:rPr>
              <a:t>Code 99 cannot be used for any student with a final grade for the course on their transcript.</a:t>
            </a:r>
            <a:endParaRPr lang="en-US" dirty="0">
              <a:latin typeface="Public Sans" pitchFamily="2" charset="0"/>
            </a:endParaRPr>
          </a:p>
        </p:txBody>
      </p:sp>
    </p:spTree>
    <p:extLst>
      <p:ext uri="{BB962C8B-B14F-4D97-AF65-F5344CB8AC3E}">
        <p14:creationId xmlns:p14="http://schemas.microsoft.com/office/powerpoint/2010/main" val="172621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Exemption</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Please note that the cell phone device exemption is only for medical needs. </a:t>
            </a:r>
            <a:r>
              <a:rPr lang="en-US" u="sng" dirty="0" smtClean="0">
                <a:latin typeface="Public Sans" pitchFamily="2" charset="0"/>
              </a:rPr>
              <a:t>This form cannot be used for any other reason</a:t>
            </a:r>
            <a:r>
              <a:rPr lang="en-US" dirty="0" smtClean="0">
                <a:latin typeface="Public Sans" pitchFamily="2" charset="0"/>
              </a:rPr>
              <a:t> without written permission from the assessment team. </a:t>
            </a:r>
          </a:p>
          <a:p>
            <a:pPr marL="114300" indent="0">
              <a:buNone/>
            </a:pPr>
            <a:endParaRPr lang="en-US" dirty="0">
              <a:latin typeface="Public Sans" pitchFamily="2" charset="0"/>
            </a:endParaRPr>
          </a:p>
          <a:p>
            <a:pPr marL="114300" indent="0">
              <a:buNone/>
            </a:pPr>
            <a:r>
              <a:rPr lang="en-US" dirty="0" smtClean="0">
                <a:latin typeface="Public Sans" pitchFamily="2" charset="0"/>
              </a:rPr>
              <a:t>You do not need to submit a TA exemption form to us. </a:t>
            </a:r>
            <a:endParaRPr lang="en-US" dirty="0">
              <a:latin typeface="Public Sans" pitchFamily="2" charset="0"/>
            </a:endParaRPr>
          </a:p>
        </p:txBody>
      </p:sp>
    </p:spTree>
    <p:extLst>
      <p:ext uri="{BB962C8B-B14F-4D97-AF65-F5344CB8AC3E}">
        <p14:creationId xmlns:p14="http://schemas.microsoft.com/office/powerpoint/2010/main" val="294741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Connect and ELPT </a:t>
            </a:r>
            <a:endParaRPr sz="2400" dirty="0">
              <a:latin typeface="Public Sans" pitchFamily="2" charset="0"/>
            </a:endParaRPr>
          </a:p>
        </p:txBody>
      </p:sp>
    </p:spTree>
    <p:extLst>
      <p:ext uri="{BB962C8B-B14F-4D97-AF65-F5344CB8AC3E}">
        <p14:creationId xmlns:p14="http://schemas.microsoft.com/office/powerpoint/2010/main" val="1245683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and ELPT Score Release</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Connect and ELPT/ELPT Connect scores are scheduled for release in May. School systems will be notified when a more specific date can be released.</a:t>
            </a:r>
            <a:endParaRPr lang="en-US" dirty="0"/>
          </a:p>
        </p:txBody>
      </p:sp>
    </p:spTree>
    <p:extLst>
      <p:ext uri="{BB962C8B-B14F-4D97-AF65-F5344CB8AC3E}">
        <p14:creationId xmlns:p14="http://schemas.microsoft.com/office/powerpoint/2010/main" val="2092028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236851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Data Certification in La Data Review</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April 14: Interests and Opportunities opens through June 6</a:t>
            </a:r>
          </a:p>
          <a:p>
            <a:pPr marL="114300" indent="0">
              <a:buNone/>
            </a:pPr>
            <a:endParaRPr lang="en-US" dirty="0">
              <a:latin typeface="Public Sans" pitchFamily="2" charset="0"/>
            </a:endParaRPr>
          </a:p>
          <a:p>
            <a:pPr marL="114300" indent="0">
              <a:buNone/>
            </a:pPr>
            <a:r>
              <a:rPr lang="en-US" dirty="0" smtClean="0">
                <a:latin typeface="Public Sans" pitchFamily="2" charset="0"/>
              </a:rPr>
              <a:t>Accountability contacts will be the only persons with access to La Data Review.</a:t>
            </a:r>
            <a:endParaRPr lang="en-US" dirty="0">
              <a:latin typeface="Public Sans" pitchFamily="2" charset="0"/>
            </a:endParaRPr>
          </a:p>
        </p:txBody>
      </p:sp>
    </p:spTree>
    <p:extLst>
      <p:ext uri="{BB962C8B-B14F-4D97-AF65-F5344CB8AC3E}">
        <p14:creationId xmlns:p14="http://schemas.microsoft.com/office/powerpoint/2010/main" val="1828888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Transitioning to New Accountability Model</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As part of transitioning to the new accountability system, both the 2024 and 2025 graduation cohort data will be used in the 2025 SPS. Please note that there will be a much tighter timeline to complete transcripts and dropout cleanup when the lag year is discontinued. </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When cohort graduation data certification opens in early spring, school systems will see the normal cohort file but there will be a new group of students added to the roster. Exit code reviews will include 2025 cohort members who were exited through early March. In summer with assessment data certification, another cohort roster for 2025 will be reviewed for all other normal cohort checks (graduation dates, </a:t>
            </a:r>
            <a:r>
              <a:rPr lang="en-US" sz="1600" dirty="0" err="1" smtClean="0">
                <a:latin typeface="Public Sans" pitchFamily="2" charset="0"/>
              </a:rPr>
              <a:t>HiSET</a:t>
            </a:r>
            <a:r>
              <a:rPr lang="en-US" sz="1600" dirty="0" smtClean="0">
                <a:latin typeface="Public Sans" pitchFamily="2" charset="0"/>
              </a:rPr>
              <a:t>, AP and CLEP tests.) There will be no submissions reviewed for credentials for either cohort. Additional exit code reviews could be added if students exited from March through May 2024.</a:t>
            </a:r>
            <a:endParaRPr lang="en-US" sz="1600" dirty="0">
              <a:latin typeface="Public Sans" pitchFamily="2" charset="0"/>
            </a:endParaRPr>
          </a:p>
        </p:txBody>
      </p:sp>
    </p:spTree>
    <p:extLst>
      <p:ext uri="{BB962C8B-B14F-4D97-AF65-F5344CB8AC3E}">
        <p14:creationId xmlns:p14="http://schemas.microsoft.com/office/powerpoint/2010/main" val="2488309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Screening Students Who Use AAC Device</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School systems that requested a paper form of the K-2 end-of-year literacy screener were provided with three documents, which included an Excel spreadsheet on which to provide student information and their composite score. Please be sure to upload the file with student scores in the folder on the ftp that is named </a:t>
            </a:r>
            <a:r>
              <a:rPr lang="en-US" i="1" dirty="0" smtClean="0">
                <a:latin typeface="Public Sans" pitchFamily="2" charset="0"/>
              </a:rPr>
              <a:t>AAC EOY 2025 Scores, </a:t>
            </a:r>
            <a:r>
              <a:rPr lang="en-US" dirty="0" smtClean="0">
                <a:latin typeface="Public Sans" pitchFamily="2" charset="0"/>
              </a:rPr>
              <a:t>and notify Jennifer Baird when the file is available for her to retrieve. Scores should NOT be entered into </a:t>
            </a:r>
            <a:r>
              <a:rPr lang="en-US" dirty="0" err="1" smtClean="0">
                <a:latin typeface="Public Sans" pitchFamily="2" charset="0"/>
              </a:rPr>
              <a:t>mCLASS</a:t>
            </a:r>
            <a:r>
              <a:rPr lang="en-US" dirty="0">
                <a:latin typeface="Public Sans" pitchFamily="2" charset="0"/>
              </a:rPr>
              <a:t> </a:t>
            </a:r>
            <a:r>
              <a:rPr lang="en-US" dirty="0" smtClean="0">
                <a:latin typeface="Public Sans" pitchFamily="2" charset="0"/>
              </a:rPr>
              <a:t>for K-2. </a:t>
            </a:r>
            <a:endParaRPr lang="en-US" dirty="0">
              <a:latin typeface="Public Sans" pitchFamily="2" charset="0"/>
            </a:endParaRPr>
          </a:p>
        </p:txBody>
      </p:sp>
    </p:spTree>
    <p:extLst>
      <p:ext uri="{BB962C8B-B14F-4D97-AF65-F5344CB8AC3E}">
        <p14:creationId xmlns:p14="http://schemas.microsoft.com/office/powerpoint/2010/main" val="2680193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Braille Materials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K-2 EOY braille materials are secure materials. They will need to be destroyed upon completion of their use for EOY screening. Please note that state law allows the department to charge individuals for costs incurred when secure test content is compromised. </a:t>
            </a:r>
          </a:p>
          <a:p>
            <a:pPr marL="114300" indent="0">
              <a:buNone/>
            </a:pPr>
            <a:endParaRPr lang="en-US" dirty="0">
              <a:latin typeface="Public Sans" pitchFamily="2" charset="0"/>
            </a:endParaRPr>
          </a:p>
          <a:p>
            <a:pPr marL="114300" indent="0">
              <a:buNone/>
            </a:pPr>
            <a:r>
              <a:rPr lang="en-US" dirty="0" smtClean="0">
                <a:latin typeface="Public Sans" pitchFamily="2" charset="0"/>
              </a:rPr>
              <a:t>Since the form of the K-2 screening that is used this year will not be used next year, they cannot be kept for future use.</a:t>
            </a:r>
            <a:endParaRPr lang="en-US" dirty="0">
              <a:latin typeface="Public Sans" pitchFamily="2" charset="0"/>
            </a:endParaRPr>
          </a:p>
        </p:txBody>
      </p:sp>
    </p:spTree>
    <p:extLst>
      <p:ext uri="{BB962C8B-B14F-4D97-AF65-F5344CB8AC3E}">
        <p14:creationId xmlns:p14="http://schemas.microsoft.com/office/powerpoint/2010/main" val="3506239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Additional Grade 3 Summer Screenings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Students who are at risk of being retained must be offered the EOY grade 3 screening two additional times. The window for these screenings will be named G3 Summer. This will be a single window that allows for 2 administrations which must be scheduled per directives below:</a:t>
            </a:r>
          </a:p>
          <a:p>
            <a:pPr marL="114300" indent="0">
              <a:buNone/>
            </a:pPr>
            <a:endParaRPr lang="en-US" dirty="0">
              <a:latin typeface="Public Sans" pitchFamily="2" charset="0"/>
            </a:endParaRPr>
          </a:p>
          <a:p>
            <a:r>
              <a:rPr lang="en-US" dirty="0" smtClean="0">
                <a:latin typeface="Public Sans" pitchFamily="2" charset="0"/>
              </a:rPr>
              <a:t>The first grade 3 rescreening can be administered no sooner than the last week of school.</a:t>
            </a:r>
          </a:p>
          <a:p>
            <a:r>
              <a:rPr lang="en-US" dirty="0" smtClean="0">
                <a:latin typeface="Public Sans" pitchFamily="2" charset="0"/>
              </a:rPr>
              <a:t>The second grade 3 rescreening may not be given sooner that two weeks after the first rescreening.</a:t>
            </a:r>
          </a:p>
          <a:p>
            <a:r>
              <a:rPr lang="en-US" dirty="0" smtClean="0">
                <a:latin typeface="Public Sans" pitchFamily="2" charset="0"/>
              </a:rPr>
              <a:t>All screenings must be completed by June 30.</a:t>
            </a:r>
            <a:endParaRPr lang="en-US" dirty="0">
              <a:latin typeface="Public Sans" pitchFamily="2" charset="0"/>
            </a:endParaRPr>
          </a:p>
        </p:txBody>
      </p:sp>
    </p:spTree>
    <p:extLst>
      <p:ext uri="{BB962C8B-B14F-4D97-AF65-F5344CB8AC3E}">
        <p14:creationId xmlns:p14="http://schemas.microsoft.com/office/powerpoint/2010/main" val="281421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Amplify Video for Grade 3 Additional Attempts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Amplify posted </a:t>
            </a:r>
            <a:r>
              <a:rPr lang="en-US" dirty="0" smtClean="0">
                <a:latin typeface="Public Sans" pitchFamily="2" charset="0"/>
              </a:rPr>
              <a:t>a new video in the PD library and on the Louisiana </a:t>
            </a:r>
            <a:r>
              <a:rPr lang="en-US" dirty="0" err="1" smtClean="0">
                <a:latin typeface="Public Sans" pitchFamily="2" charset="0"/>
              </a:rPr>
              <a:t>mCLASS</a:t>
            </a:r>
            <a:r>
              <a:rPr lang="en-US" dirty="0" smtClean="0">
                <a:latin typeface="Public Sans" pitchFamily="2" charset="0"/>
              </a:rPr>
              <a:t> page that provides support for setting up the additional grade 3 attempts available under the G3 Summer window. </a:t>
            </a:r>
            <a:r>
              <a:rPr lang="en-US" dirty="0" smtClean="0">
                <a:latin typeface="Public Sans" pitchFamily="2" charset="0"/>
              </a:rPr>
              <a:t>The video </a:t>
            </a:r>
            <a:r>
              <a:rPr lang="en-US" dirty="0" smtClean="0">
                <a:latin typeface="Public Sans" pitchFamily="2" charset="0"/>
              </a:rPr>
              <a:t>can be accessed using the link provided below:</a:t>
            </a:r>
          </a:p>
          <a:p>
            <a:pPr marL="114300" indent="0">
              <a:buNone/>
            </a:pPr>
            <a:endParaRPr lang="en-US" dirty="0">
              <a:latin typeface="Public Sans" pitchFamily="2" charset="0"/>
            </a:endParaRPr>
          </a:p>
          <a:p>
            <a:pPr marL="114300" indent="0">
              <a:buNone/>
            </a:pPr>
            <a:r>
              <a:rPr lang="en-US" u="sng" dirty="0">
                <a:latin typeface="Public Sans" pitchFamily="2" charset="0"/>
                <a:hlinkClick r:id="rId2"/>
              </a:rPr>
              <a:t>https://pd.amplify.com/resource/mclass/louisiana-literacy-screener-additional-resources/?</a:t>
            </a:r>
            <a:r>
              <a:rPr lang="en-US" u="sng" dirty="0" smtClean="0">
                <a:latin typeface="Public Sans" pitchFamily="2" charset="0"/>
                <a:hlinkClick r:id="rId2"/>
              </a:rPr>
              <a:t>id=766206f9-30f2-4a01-bab0-75a046c99146</a:t>
            </a:r>
            <a:endParaRPr lang="en-US" u="sng" dirty="0" smtClean="0">
              <a:latin typeface="Public Sans" pitchFamily="2" charset="0"/>
            </a:endParaRPr>
          </a:p>
          <a:p>
            <a:pPr marL="114300" indent="0">
              <a:buNone/>
            </a:pPr>
            <a:endParaRPr lang="en-US" dirty="0">
              <a:latin typeface="Public Sans" pitchFamily="2" charset="0"/>
            </a:endParaRPr>
          </a:p>
        </p:txBody>
      </p:sp>
    </p:spTree>
    <p:extLst>
      <p:ext uri="{BB962C8B-B14F-4D97-AF65-F5344CB8AC3E}">
        <p14:creationId xmlns:p14="http://schemas.microsoft.com/office/powerpoint/2010/main" val="2582385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Reporting for Grade 3</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guidance for accessing all reports and receiving custom reports will be shared as soon as they are final. </a:t>
            </a:r>
            <a:r>
              <a:rPr lang="en-US" b="1" u="sng" dirty="0" smtClean="0"/>
              <a:t>Please be sure to save the reports from all EOY and Grade 3 </a:t>
            </a:r>
            <a:r>
              <a:rPr lang="en-US" b="1" u="sng" dirty="0" err="1" smtClean="0"/>
              <a:t>rescreenings</a:t>
            </a:r>
            <a:r>
              <a:rPr lang="en-US" b="1" u="sng" dirty="0" smtClean="0"/>
              <a:t> to share in parent meetings or other communications</a:t>
            </a:r>
            <a:r>
              <a:rPr lang="en-US" dirty="0" smtClean="0"/>
              <a:t>. </a:t>
            </a:r>
            <a:endParaRPr lang="en-US" dirty="0"/>
          </a:p>
        </p:txBody>
      </p:sp>
    </p:spTree>
    <p:extLst>
      <p:ext uri="{BB962C8B-B14F-4D97-AF65-F5344CB8AC3E}">
        <p14:creationId xmlns:p14="http://schemas.microsoft.com/office/powerpoint/2010/main" val="490577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Dyslexia Screening</a:t>
            </a:r>
            <a:endParaRPr sz="2400" dirty="0">
              <a:latin typeface="Public Sans" pitchFamily="2" charset="0"/>
            </a:endParaRPr>
          </a:p>
        </p:txBody>
      </p:sp>
    </p:spTree>
    <p:extLst>
      <p:ext uri="{BB962C8B-B14F-4D97-AF65-F5344CB8AC3E}">
        <p14:creationId xmlns:p14="http://schemas.microsoft.com/office/powerpoint/2010/main" val="3638197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Dyslexia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Dyslexia screening is now open for completion and students have been uploaded to the platform. </a:t>
            </a:r>
          </a:p>
          <a:p>
            <a:r>
              <a:rPr lang="en-US" dirty="0" smtClean="0"/>
              <a:t>Please make sure your teachers have screened all of their students before the end of the school year.</a:t>
            </a:r>
          </a:p>
          <a:p>
            <a:r>
              <a:rPr lang="en-US" dirty="0" smtClean="0"/>
              <a:t>The screening does not involve any interaction with students, but the teacher should be very familiar with the student when they respond to the list of questions.</a:t>
            </a:r>
          </a:p>
          <a:p>
            <a:r>
              <a:rPr lang="en-US" dirty="0" smtClean="0"/>
              <a:t>Screener questions are available in the </a:t>
            </a:r>
            <a:r>
              <a:rPr lang="en-US" dirty="0" err="1" smtClean="0"/>
              <a:t>Shaywitz</a:t>
            </a:r>
            <a:r>
              <a:rPr lang="en-US" dirty="0" smtClean="0"/>
              <a:t> </a:t>
            </a:r>
            <a:r>
              <a:rPr lang="en-US" dirty="0" err="1" smtClean="0"/>
              <a:t>DyslexiaScreen</a:t>
            </a:r>
            <a:r>
              <a:rPr lang="en-US" dirty="0" smtClean="0"/>
              <a:t> manual</a:t>
            </a:r>
            <a:r>
              <a:rPr lang="en-US" dirty="0" smtClean="0"/>
              <a:t>.</a:t>
            </a:r>
            <a:endParaRPr lang="en-US" dirty="0" smtClean="0"/>
          </a:p>
          <a:p>
            <a:r>
              <a:rPr lang="en-US" dirty="0" smtClean="0"/>
              <a:t>If a student is no longer enrolled, then you do not need to screen them. There are no accountability codes and it is not necessary to remove the student from the roster.</a:t>
            </a:r>
            <a:endParaRPr lang="en-US" dirty="0"/>
          </a:p>
        </p:txBody>
      </p:sp>
    </p:spTree>
    <p:extLst>
      <p:ext uri="{BB962C8B-B14F-4D97-AF65-F5344CB8AC3E}">
        <p14:creationId xmlns:p14="http://schemas.microsoft.com/office/powerpoint/2010/main" val="2415773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1859533"/>
              </p:ext>
            </p:extLst>
          </p:nvPr>
        </p:nvGraphicFramePr>
        <p:xfrm>
          <a:off x="430051" y="936515"/>
          <a:ext cx="8283898" cy="3408231"/>
        </p:xfrm>
        <a:graphic>
          <a:graphicData uri="http://schemas.openxmlformats.org/drawingml/2006/table">
            <a:tbl>
              <a:tblPr firstRow="1" bandRow="1">
                <a:tableStyleId>{47E5B1D7-7E24-4C7A-94C0-64FDCA702A4B}</a:tableStyleId>
              </a:tblPr>
              <a:tblGrid>
                <a:gridCol w="700734">
                  <a:extLst>
                    <a:ext uri="{9D8B030D-6E8A-4147-A177-3AD203B41FA5}">
                      <a16:colId xmlns:a16="http://schemas.microsoft.com/office/drawing/2014/main" val="2450038286"/>
                    </a:ext>
                  </a:extLst>
                </a:gridCol>
                <a:gridCol w="5472413">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72513">
                <a:tc>
                  <a:txBody>
                    <a:bodyPr/>
                    <a:lstStyle/>
                    <a:p>
                      <a:r>
                        <a:rPr lang="en-US" sz="1200" dirty="0" smtClean="0">
                          <a:latin typeface="Public Sans" pitchFamily="2" charset="0"/>
                          <a:cs typeface="Calibri" panose="020F0502020204030204" pitchFamily="34" charset="0"/>
                        </a:rPr>
                        <a:t>April</a:t>
                      </a:r>
                      <a:r>
                        <a:rPr lang="en-US" sz="1200" baseline="0" dirty="0" smtClean="0">
                          <a:latin typeface="Public Sans" pitchFamily="2" charset="0"/>
                          <a:cs typeface="Calibri" panose="020F0502020204030204" pitchFamily="34" charset="0"/>
                        </a:rPr>
                        <a:t> </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April 30: Last day to administer K-3 literacy EOY screeners</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April 2-May 14: LEAP Spring testing window</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April 14: Interests and Opportunities Data Certification open through June 6.</a:t>
                      </a:r>
                    </a:p>
                    <a:p>
                      <a:pPr marL="285750" indent="-2857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2024-2025 Assessment</a:t>
                      </a:r>
                      <a:r>
                        <a:rPr lang="en-US" sz="1200" baseline="0" dirty="0" smtClean="0">
                          <a:latin typeface="Public Sans" pitchFamily="2" charset="0"/>
                          <a:hlinkClick r:id="rId3"/>
                        </a:rPr>
                        <a:t> C</a:t>
                      </a:r>
                      <a:r>
                        <a:rPr lang="en-US" sz="1200" dirty="0" smtClean="0">
                          <a:latin typeface="Public Sans" pitchFamily="2" charset="0"/>
                          <a:hlinkClick r:id="rId3"/>
                        </a:rPr>
                        <a:t>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200" baseline="0" dirty="0" smtClean="0">
                          <a:latin typeface="Public Sans" pitchFamily="2" charset="0"/>
                          <a:cs typeface="Calibri" panose="020F0502020204030204" pitchFamily="34" charset="0"/>
                        </a:rPr>
                        <a:t>May </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2: Testing irregularities for K-3 literacy due to </a:t>
                      </a:r>
                      <a:r>
                        <a:rPr lang="en-US" sz="1200" b="0" baseline="0" dirty="0" smtClean="0">
                          <a:latin typeface="Public Sans" pitchFamily="2" charset="0"/>
                          <a:cs typeface="Calibri" panose="020F0502020204030204" pitchFamily="34" charset="0"/>
                          <a:hlinkClick r:id="rId4"/>
                        </a:rPr>
                        <a:t>assessment@la.gov</a:t>
                      </a:r>
                      <a:r>
                        <a:rPr lang="en-US" sz="1200" b="0" baseline="0" dirty="0" smtClean="0">
                          <a:latin typeface="Public Sans" pitchFamily="2" charset="0"/>
                          <a:cs typeface="Calibri" panose="020F0502020204030204" pitchFamily="34" charset="0"/>
                        </a:rPr>
                        <a:t> </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14: Final day to administer administrative error assessments and all LEAP testing</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19: Test tickets voided </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19: DTCs schedule pickups with UPS</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22: Accommodated materials returned to DRC</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May TBA: LEAP Connect and ELPT score release</a:t>
                      </a:r>
                    </a:p>
                    <a:p>
                      <a:pPr marL="171450" indent="-1714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r>
                        <a:rPr lang="en-US" sz="1400" b="0" i="0" u="sng" strike="noStrike" cap="none" dirty="0" smtClean="0">
                          <a:solidFill>
                            <a:srgbClr val="000000"/>
                          </a:solidFill>
                          <a:effectLst/>
                          <a:latin typeface="Arial"/>
                          <a:ea typeface="Arial"/>
                          <a:cs typeface="Arial"/>
                          <a:sym typeface="Arial"/>
                          <a:hlinkClick r:id="rId5"/>
                        </a:rPr>
                        <a:t>https://ldoe.zoom.us/j/94988586947</a:t>
                      </a:r>
                      <a:endParaRPr lang="en-US" sz="1200" baseline="0" dirty="0" smtClean="0">
                        <a:latin typeface="Public Sans" pitchFamily="2" charset="0"/>
                        <a:cs typeface="Calibri" panose="020F0502020204030204" pitchFamily="34" charset="0"/>
                      </a:endParaRPr>
                    </a:p>
                    <a:p>
                      <a:r>
                        <a:rPr lang="en-US" sz="1200" baseline="0" dirty="0" smtClean="0">
                          <a:latin typeface="Public Sans" pitchFamily="2" charset="0"/>
                          <a:cs typeface="Calibri" panose="020F0502020204030204" pitchFamily="34" charset="0"/>
                        </a:rPr>
                        <a:t>Office Hours: May 6, 13, 27 Monthly Call: May 20</a:t>
                      </a:r>
                    </a:p>
                    <a:p>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ACT</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K-3 Literacy</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V. </a:t>
            </a:r>
            <a:r>
              <a:rPr lang="en-US" dirty="0" smtClean="0">
                <a:latin typeface="Public Sans" pitchFamily="2" charset="0"/>
              </a:rPr>
              <a:t>Dyslexia Screening</a:t>
            </a: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a:xfrm>
            <a:off x="255859" y="1017725"/>
            <a:ext cx="8520600" cy="3056204"/>
          </a:xfrm>
        </p:spPr>
        <p:txBody>
          <a:bodyPr/>
          <a:lstStyle/>
          <a:p>
            <a:r>
              <a:rPr lang="en-US" dirty="0" smtClean="0">
                <a:latin typeface="Public Sans" pitchFamily="2" charset="0"/>
              </a:rPr>
              <a:t>April 30: Last day to administer K-3 Literacy EOY screening</a:t>
            </a:r>
          </a:p>
          <a:p>
            <a:r>
              <a:rPr lang="en-US" dirty="0" smtClean="0">
                <a:latin typeface="Public Sans" pitchFamily="2" charset="0"/>
              </a:rPr>
              <a:t>April 2-May 14: Testing window   NO EXTENSIONS</a:t>
            </a:r>
          </a:p>
          <a:p>
            <a:r>
              <a:rPr lang="en-US" dirty="0" smtClean="0">
                <a:latin typeface="Public Sans" pitchFamily="2" charset="0"/>
              </a:rPr>
              <a:t>May 2: K-3 screening irregularities due to </a:t>
            </a:r>
            <a:r>
              <a:rPr lang="en-US" dirty="0" smtClean="0">
                <a:latin typeface="Public Sans" pitchFamily="2" charset="0"/>
                <a:hlinkClick r:id="rId2"/>
              </a:rPr>
              <a:t>assessment@la.gov</a:t>
            </a:r>
            <a:r>
              <a:rPr lang="en-US" dirty="0" smtClean="0">
                <a:latin typeface="Public Sans" pitchFamily="2" charset="0"/>
              </a:rPr>
              <a:t> </a:t>
            </a:r>
          </a:p>
          <a:p>
            <a:r>
              <a:rPr lang="en-US" b="1" u="sng" dirty="0" smtClean="0">
                <a:solidFill>
                  <a:srgbClr val="FF0000"/>
                </a:solidFill>
                <a:latin typeface="Public Sans" pitchFamily="2" charset="0"/>
              </a:rPr>
              <a:t>May 14: Last day to administer administrative error assessments for eligible students.</a:t>
            </a:r>
          </a:p>
          <a:p>
            <a:r>
              <a:rPr lang="en-US" dirty="0" smtClean="0">
                <a:latin typeface="Public Sans" pitchFamily="2" charset="0"/>
              </a:rPr>
              <a:t>May 19: Test tickets invalidations completed</a:t>
            </a:r>
          </a:p>
          <a:p>
            <a:r>
              <a:rPr lang="en-US" dirty="0" smtClean="0">
                <a:latin typeface="Public Sans" pitchFamily="2" charset="0"/>
              </a:rPr>
              <a:t>May 19: DTCs schedule pickups with UPS</a:t>
            </a:r>
          </a:p>
          <a:p>
            <a:r>
              <a:rPr lang="en-US" dirty="0" smtClean="0">
                <a:latin typeface="Public Sans" pitchFamily="2" charset="0"/>
              </a:rPr>
              <a:t>May 22: Accommodated materials returned to DRC</a:t>
            </a:r>
          </a:p>
          <a:p>
            <a:r>
              <a:rPr lang="en-US" dirty="0" smtClean="0">
                <a:latin typeface="Public Sans" pitchFamily="2" charset="0"/>
              </a:rPr>
              <a:t>June 6: Deadline for spring test rescores to DRC </a:t>
            </a:r>
            <a:endParaRPr lang="en-US" dirty="0">
              <a:latin typeface="Public Sans" pitchFamily="2" charset="0"/>
            </a:endParaRPr>
          </a:p>
          <a:p>
            <a:r>
              <a:rPr lang="en-US" dirty="0" smtClean="0">
                <a:latin typeface="Public Sans" pitchFamily="2" charset="0"/>
              </a:rPr>
              <a:t>June 6: Last day to certify Interests and Opportunities data in La Data Review. </a:t>
            </a:r>
          </a:p>
          <a:p>
            <a:pPr marL="114300" indent="0">
              <a:buNone/>
            </a:pPr>
            <a:endParaRPr lang="en-US" dirty="0" smtClean="0">
              <a:latin typeface="Public Sans" pitchFamily="2" charset="0"/>
            </a:endParaRPr>
          </a:p>
          <a:p>
            <a:pPr marL="114300" indent="0">
              <a:buNone/>
            </a:pPr>
            <a:endParaRPr lang="en-US" dirty="0">
              <a:latin typeface="Public Sans" pitchFamily="2" charset="0"/>
            </a:endParaRPr>
          </a:p>
          <a:p>
            <a:pPr marL="114300" indent="0">
              <a:buNone/>
            </a:pPr>
            <a:endParaRPr lang="en-US" dirty="0" smtClean="0">
              <a:latin typeface="Public Sans" pitchFamily="2" charset="0"/>
            </a:endParaRPr>
          </a:p>
          <a:p>
            <a:pPr marL="114300" indent="0">
              <a:buNone/>
            </a:pPr>
            <a:endParaRPr lang="en-US" dirty="0"/>
          </a:p>
        </p:txBody>
      </p:sp>
    </p:spTree>
    <p:extLst>
      <p:ext uri="{BB962C8B-B14F-4D97-AF65-F5344CB8AC3E}">
        <p14:creationId xmlns:p14="http://schemas.microsoft.com/office/powerpoint/2010/main" val="1495780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Score Release</a:t>
            </a:r>
            <a:endParaRPr lang="en-US" dirty="0"/>
          </a:p>
        </p:txBody>
      </p:sp>
      <p:sp>
        <p:nvSpPr>
          <p:cNvPr id="3" name="Text Placeholder 2"/>
          <p:cNvSpPr>
            <a:spLocks noGrp="1"/>
          </p:cNvSpPr>
          <p:nvPr>
            <p:ph type="body" idx="1"/>
          </p:nvPr>
        </p:nvSpPr>
        <p:spPr>
          <a:xfrm>
            <a:off x="311700" y="908570"/>
            <a:ext cx="8520600" cy="3186300"/>
          </a:xfrm>
        </p:spPr>
        <p:txBody>
          <a:bodyPr/>
          <a:lstStyle/>
          <a:p>
            <a:pPr marL="114300" indent="0">
              <a:buNone/>
            </a:pPr>
            <a:r>
              <a:rPr lang="en-US" dirty="0" smtClean="0"/>
              <a:t>High school LEAP scores for students in grade 12 are released within 4-8 days. </a:t>
            </a:r>
          </a:p>
          <a:p>
            <a:r>
              <a:rPr lang="en-US" dirty="0" smtClean="0"/>
              <a:t>If a test was not correctly submitted, scores will not be available until post-window reports and we will not approve any requests to prioritize students who were not identified as grade 12. </a:t>
            </a:r>
          </a:p>
          <a:p>
            <a:r>
              <a:rPr lang="en-US" dirty="0" smtClean="0"/>
              <a:t>Scores for other subjects may not be released in the same timeframe. They are expected to begin release before the close of the testing window. This is a normal process for high school spring scores.</a:t>
            </a:r>
          </a:p>
          <a:p>
            <a:r>
              <a:rPr lang="en-US" dirty="0" smtClean="0"/>
              <a:t>Please do not request that we prioritize scores due to graduations or final grades. School calendars should consider this release as they finalize them. </a:t>
            </a:r>
          </a:p>
          <a:p>
            <a:endParaRPr lang="en-US" dirty="0"/>
          </a:p>
          <a:p>
            <a:pPr marL="114300" indent="0">
              <a:buNone/>
            </a:pPr>
            <a:r>
              <a:rPr lang="en-US" dirty="0" smtClean="0"/>
              <a:t>LEAP grades 3-8 are scheduled to release prior to July 15. School systems will always be notified when an exact date can be shared. </a:t>
            </a:r>
          </a:p>
        </p:txBody>
      </p:sp>
      <p:sp>
        <p:nvSpPr>
          <p:cNvPr id="5" name="Subtitle 4"/>
          <p:cNvSpPr>
            <a:spLocks noGrp="1"/>
          </p:cNvSpPr>
          <p:nvPr>
            <p:ph type="subTitle" idx="3"/>
          </p:nvPr>
        </p:nvSpPr>
        <p:spPr/>
        <p:txBody>
          <a:bodyPr/>
          <a:lstStyle/>
          <a:p>
            <a:endParaRPr lang="en-US" dirty="0"/>
          </a:p>
        </p:txBody>
      </p:sp>
    </p:spTree>
    <p:extLst>
      <p:ext uri="{BB962C8B-B14F-4D97-AF65-F5344CB8AC3E}">
        <p14:creationId xmlns:p14="http://schemas.microsoft.com/office/powerpoint/2010/main" val="432984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Messages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make sure that in discussions with parents, schools relay correct information to students who are not eligible to graduate because they did not meet assessment requirements.</a:t>
            </a:r>
          </a:p>
          <a:p>
            <a:r>
              <a:rPr lang="en-US" b="1" u="sng" dirty="0" smtClean="0"/>
              <a:t>Issuing a Diploma</a:t>
            </a:r>
            <a:r>
              <a:rPr lang="en-US" dirty="0" smtClean="0"/>
              <a:t>: It is correct to relay to parents that BESE policy will not allow a student to graduate if they do not meet both course and assessment requirements. Please do not say that the department can offer a waiver.</a:t>
            </a:r>
          </a:p>
          <a:p>
            <a:endParaRPr lang="en-US" dirty="0"/>
          </a:p>
          <a:p>
            <a:r>
              <a:rPr lang="en-US" b="1" u="sng" dirty="0" smtClean="0"/>
              <a:t>Participation in Graduation Ceremonies</a:t>
            </a:r>
            <a:r>
              <a:rPr lang="en-US" dirty="0" smtClean="0"/>
              <a:t>: BESE and the department do not provide any policy directive or guidance in students’ participation in actual graduation ceremonies, including walking across the stage. The decision to allow participation is entirely a district decision.</a:t>
            </a:r>
            <a:endParaRPr lang="en-US" dirty="0"/>
          </a:p>
        </p:txBody>
      </p:sp>
    </p:spTree>
    <p:extLst>
      <p:ext uri="{BB962C8B-B14F-4D97-AF65-F5344CB8AC3E}">
        <p14:creationId xmlns:p14="http://schemas.microsoft.com/office/powerpoint/2010/main" val="19526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HS Rescore Requirements</a:t>
            </a:r>
            <a:endParaRPr lang="en-US" dirty="0"/>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In order to proceed with a rescore of high school LEAP scores, students must meet the following criteria. </a:t>
            </a:r>
            <a:endParaRPr lang="en-US" b="1" dirty="0">
              <a:latin typeface="Public Sans" pitchFamily="2" charset="0"/>
            </a:endParaRPr>
          </a:p>
          <a:p>
            <a:r>
              <a:rPr lang="en-US" dirty="0" smtClean="0">
                <a:latin typeface="Public Sans" pitchFamily="2" charset="0"/>
              </a:rPr>
              <a:t>Rescore is for high school grades only</a:t>
            </a:r>
          </a:p>
          <a:p>
            <a:r>
              <a:rPr lang="en-US" dirty="0" smtClean="0">
                <a:latin typeface="Public Sans" pitchFamily="2" charset="0"/>
              </a:rPr>
              <a:t>Student must not be in grade 12 (they have an automatic rescore)</a:t>
            </a:r>
          </a:p>
          <a:p>
            <a:r>
              <a:rPr lang="en-US" dirty="0">
                <a:latin typeface="Public Sans" pitchFamily="2" charset="0"/>
              </a:rPr>
              <a:t>Students </a:t>
            </a:r>
            <a:r>
              <a:rPr lang="en-US" dirty="0" smtClean="0">
                <a:latin typeface="Public Sans" pitchFamily="2" charset="0"/>
              </a:rPr>
              <a:t>achieve </a:t>
            </a:r>
            <a:r>
              <a:rPr lang="en-US" dirty="0">
                <a:latin typeface="Public Sans" pitchFamily="2" charset="0"/>
              </a:rPr>
              <a:t>a scaled score that is </a:t>
            </a:r>
            <a:r>
              <a:rPr lang="en-US" dirty="0" smtClean="0">
                <a:latin typeface="Public Sans" pitchFamily="2" charset="0"/>
              </a:rPr>
              <a:t>within10 </a:t>
            </a:r>
            <a:r>
              <a:rPr lang="en-US" dirty="0">
                <a:latin typeface="Public Sans" pitchFamily="2" charset="0"/>
              </a:rPr>
              <a:t>points </a:t>
            </a:r>
            <a:r>
              <a:rPr lang="en-US" dirty="0" smtClean="0">
                <a:latin typeface="Public Sans" pitchFamily="2" charset="0"/>
              </a:rPr>
              <a:t>of Approaching Basic for Algebra </a:t>
            </a:r>
            <a:r>
              <a:rPr lang="en-US" dirty="0">
                <a:latin typeface="Public Sans" pitchFamily="2" charset="0"/>
              </a:rPr>
              <a:t>I, Geometry, Biology, Civics, or U.S. </a:t>
            </a:r>
            <a:r>
              <a:rPr lang="en-US" dirty="0" smtClean="0">
                <a:latin typeface="Public Sans" pitchFamily="2" charset="0"/>
              </a:rPr>
              <a:t>History </a:t>
            </a:r>
            <a:r>
              <a:rPr lang="en-US" dirty="0">
                <a:latin typeface="Public Sans" pitchFamily="2" charset="0"/>
              </a:rPr>
              <a:t>or </a:t>
            </a:r>
            <a:endParaRPr lang="en-US" dirty="0" smtClean="0">
              <a:latin typeface="Public Sans" pitchFamily="2" charset="0"/>
            </a:endParaRPr>
          </a:p>
          <a:p>
            <a:r>
              <a:rPr lang="en-US" dirty="0" smtClean="0">
                <a:latin typeface="Public Sans" pitchFamily="2" charset="0"/>
              </a:rPr>
              <a:t>Students achieve a scaled score that is within </a:t>
            </a:r>
            <a:r>
              <a:rPr lang="en-US" dirty="0">
                <a:latin typeface="Public Sans" pitchFamily="2" charset="0"/>
              </a:rPr>
              <a:t>20 </a:t>
            </a:r>
            <a:r>
              <a:rPr lang="en-US" dirty="0" smtClean="0">
                <a:latin typeface="Public Sans" pitchFamily="2" charset="0"/>
              </a:rPr>
              <a:t>points of Approaching Basic for English </a:t>
            </a:r>
            <a:r>
              <a:rPr lang="en-US" dirty="0">
                <a:latin typeface="Public Sans" pitchFamily="2" charset="0"/>
              </a:rPr>
              <a:t>I or English </a:t>
            </a:r>
            <a:r>
              <a:rPr lang="en-US" dirty="0" smtClean="0">
                <a:latin typeface="Public Sans" pitchFamily="2" charset="0"/>
              </a:rPr>
              <a:t>II.</a:t>
            </a:r>
          </a:p>
          <a:p>
            <a:r>
              <a:rPr lang="en-US" dirty="0" smtClean="0">
                <a:latin typeface="Public Sans" pitchFamily="2" charset="0"/>
              </a:rPr>
              <a:t>Rescore </a:t>
            </a:r>
            <a:r>
              <a:rPr lang="en-US" dirty="0">
                <a:latin typeface="Public Sans" pitchFamily="2" charset="0"/>
              </a:rPr>
              <a:t>requests that do not meet the rescore criterion will not be granted. Civics will be rescored in Summer 2025.</a:t>
            </a:r>
            <a:endParaRPr lang="en-US" b="1" dirty="0">
              <a:latin typeface="Public Sans" pitchFamily="2" charset="0"/>
            </a:endParaRPr>
          </a:p>
        </p:txBody>
      </p:sp>
    </p:spTree>
    <p:extLst>
      <p:ext uri="{BB962C8B-B14F-4D97-AF65-F5344CB8AC3E}">
        <p14:creationId xmlns:p14="http://schemas.microsoft.com/office/powerpoint/2010/main" val="1922623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Submitting Rescore Requests to DRC</a:t>
            </a:r>
            <a:endParaRPr lang="en-US" dirty="0"/>
          </a:p>
        </p:txBody>
      </p:sp>
      <p:sp>
        <p:nvSpPr>
          <p:cNvPr id="3" name="Text Placeholder 2"/>
          <p:cNvSpPr>
            <a:spLocks noGrp="1"/>
          </p:cNvSpPr>
          <p:nvPr>
            <p:ph type="body" idx="1"/>
          </p:nvPr>
        </p:nvSpPr>
        <p:spPr>
          <a:xfrm>
            <a:off x="311700" y="949675"/>
            <a:ext cx="8520600" cy="3186300"/>
          </a:xfrm>
        </p:spPr>
        <p:txBody>
          <a:bodyPr/>
          <a:lstStyle/>
          <a:p>
            <a:pPr marL="114300" indent="0">
              <a:buNone/>
            </a:pPr>
            <a:r>
              <a:rPr lang="en-US" sz="1600" dirty="0">
                <a:latin typeface="Public Sans" pitchFamily="2" charset="0"/>
              </a:rPr>
              <a:t>To request a rescore, the district test coordinator (DTC) </a:t>
            </a:r>
            <a:r>
              <a:rPr lang="en-US" sz="1600" dirty="0" smtClean="0">
                <a:latin typeface="Public Sans" pitchFamily="2" charset="0"/>
              </a:rPr>
              <a:t>should: </a:t>
            </a:r>
          </a:p>
          <a:p>
            <a:r>
              <a:rPr lang="en-US" sz="1600" dirty="0" smtClean="0">
                <a:latin typeface="Public Sans" pitchFamily="2" charset="0"/>
              </a:rPr>
              <a:t>provide </a:t>
            </a:r>
            <a:r>
              <a:rPr lang="en-US" sz="1600" dirty="0">
                <a:latin typeface="Public Sans" pitchFamily="2" charset="0"/>
              </a:rPr>
              <a:t>a student’s parents or guardians a copy of the LEAP 2025 HS Request for Rescoring form </a:t>
            </a:r>
            <a:r>
              <a:rPr lang="en-US" sz="1600" dirty="0" smtClean="0">
                <a:latin typeface="Public Sans" pitchFamily="2" charset="0"/>
              </a:rPr>
              <a:t>on page 19 of the TCM. </a:t>
            </a:r>
          </a:p>
          <a:p>
            <a:r>
              <a:rPr lang="en-US" sz="1600" dirty="0" smtClean="0">
                <a:latin typeface="Public Sans" pitchFamily="2" charset="0"/>
              </a:rPr>
              <a:t>Parents </a:t>
            </a:r>
            <a:r>
              <a:rPr lang="en-US" sz="1600" dirty="0">
                <a:latin typeface="Public Sans" pitchFamily="2" charset="0"/>
              </a:rPr>
              <a:t>or guardians should complete the form and return it to the DTC along with a money order for the rescore fee. </a:t>
            </a:r>
            <a:endParaRPr lang="en-US" sz="1600" dirty="0" smtClean="0">
              <a:latin typeface="Public Sans" pitchFamily="2" charset="0"/>
            </a:endParaRPr>
          </a:p>
          <a:p>
            <a:r>
              <a:rPr lang="en-US" sz="1600" dirty="0" smtClean="0">
                <a:latin typeface="Public Sans" pitchFamily="2" charset="0"/>
              </a:rPr>
              <a:t>The </a:t>
            </a:r>
            <a:r>
              <a:rPr lang="en-US" sz="1600" dirty="0">
                <a:latin typeface="Public Sans" pitchFamily="2" charset="0"/>
              </a:rPr>
              <a:t>DTC must then securely file the request with DRC via standard mail to the </a:t>
            </a:r>
            <a:r>
              <a:rPr lang="en-US" sz="1600" dirty="0" smtClean="0">
                <a:latin typeface="Public Sans" pitchFamily="2" charset="0"/>
              </a:rPr>
              <a:t>address included on page 19 of the TCM (and next slide.)</a:t>
            </a:r>
          </a:p>
          <a:p>
            <a:r>
              <a:rPr lang="en-US" sz="1600" dirty="0" smtClean="0">
                <a:latin typeface="Public Sans" pitchFamily="2" charset="0"/>
              </a:rPr>
              <a:t>Request </a:t>
            </a:r>
            <a:r>
              <a:rPr lang="en-US" sz="1600" dirty="0">
                <a:latin typeface="Public Sans" pitchFamily="2" charset="0"/>
              </a:rPr>
              <a:t>must be received at DRC no later than the filing deadline noted on the Request for Rescoring. </a:t>
            </a:r>
            <a:endParaRPr lang="en-US" sz="1600" dirty="0" smtClean="0">
              <a:latin typeface="Public Sans" pitchFamily="2" charset="0"/>
            </a:endParaRPr>
          </a:p>
          <a:p>
            <a:r>
              <a:rPr lang="en-US" sz="1600" dirty="0" smtClean="0">
                <a:latin typeface="Public Sans" pitchFamily="2" charset="0"/>
              </a:rPr>
              <a:t>DTCs </a:t>
            </a:r>
            <a:r>
              <a:rPr lang="en-US" sz="1600" dirty="0">
                <a:latin typeface="Public Sans" pitchFamily="2" charset="0"/>
              </a:rPr>
              <a:t>should make copies of the Request for Rescoring form and the rescore fee payment prior to sending them to DRC. </a:t>
            </a:r>
            <a:endParaRPr lang="en-US" sz="1600" dirty="0" smtClean="0">
              <a:latin typeface="Public Sans" pitchFamily="2" charset="0"/>
            </a:endParaRPr>
          </a:p>
          <a:p>
            <a:r>
              <a:rPr lang="en-US" sz="1600" dirty="0" smtClean="0">
                <a:latin typeface="Public Sans" pitchFamily="2" charset="0"/>
              </a:rPr>
              <a:t>Requested </a:t>
            </a:r>
            <a:r>
              <a:rPr lang="en-US" sz="1600" dirty="0">
                <a:latin typeface="Public Sans" pitchFamily="2" charset="0"/>
              </a:rPr>
              <a:t>rescores will be completed no later than ten </a:t>
            </a:r>
            <a:r>
              <a:rPr lang="en-US" sz="1600" dirty="0" smtClean="0">
                <a:latin typeface="Public Sans" pitchFamily="2" charset="0"/>
              </a:rPr>
              <a:t>business </a:t>
            </a:r>
            <a:r>
              <a:rPr lang="en-US" sz="1600" dirty="0">
                <a:latin typeface="Public Sans" pitchFamily="2" charset="0"/>
              </a:rPr>
              <a:t>days after the filing </a:t>
            </a:r>
            <a:r>
              <a:rPr lang="en-US" sz="1600" dirty="0" smtClean="0">
                <a:latin typeface="Public Sans" pitchFamily="2" charset="0"/>
              </a:rPr>
              <a:t>deadline.</a:t>
            </a:r>
            <a:endParaRPr lang="en-US" sz="1600" dirty="0">
              <a:latin typeface="Public Sans" pitchFamily="2" charset="0"/>
            </a:endParaRPr>
          </a:p>
        </p:txBody>
      </p:sp>
    </p:spTree>
    <p:extLst>
      <p:ext uri="{BB962C8B-B14F-4D97-AF65-F5344CB8AC3E}">
        <p14:creationId xmlns:p14="http://schemas.microsoft.com/office/powerpoint/2010/main" val="148354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38993</TotalTime>
  <Words>2005</Words>
  <Application>Microsoft Office PowerPoint</Application>
  <PresentationFormat>On-screen Show (16:9)</PresentationFormat>
  <Paragraphs>178</Paragraphs>
  <Slides>29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Arial</vt:lpstr>
      <vt:lpstr>Public Sans</vt:lpstr>
      <vt:lpstr>Public Sans Medium</vt:lpstr>
      <vt:lpstr>LA Believes</vt:lpstr>
      <vt:lpstr> AAA Assessment and Accountability Monthly Call April 29, 2025</vt:lpstr>
      <vt:lpstr>Zoom Meeting Preparation</vt:lpstr>
      <vt:lpstr>Agenda Items</vt:lpstr>
      <vt:lpstr>LEAP 2025</vt:lpstr>
      <vt:lpstr>Important Dates</vt:lpstr>
      <vt:lpstr>LEAP Score Release</vt:lpstr>
      <vt:lpstr>Graduation Messages</vt:lpstr>
      <vt:lpstr>LEAP HS Rescore Requirements</vt:lpstr>
      <vt:lpstr>Process for Submitting Rescore Requests to DRC</vt:lpstr>
      <vt:lpstr>Charges for Rescore of HS LEAP</vt:lpstr>
      <vt:lpstr>DRC and Pearson Data Sharing Agreements</vt:lpstr>
      <vt:lpstr>LEAP Practice Tests</vt:lpstr>
      <vt:lpstr>Accountability Coding</vt:lpstr>
      <vt:lpstr>Device Exemption</vt:lpstr>
      <vt:lpstr>LEAP Connect and ELPT </vt:lpstr>
      <vt:lpstr>LEAP Connect and ELPT Score Release</vt:lpstr>
      <vt:lpstr>ACT</vt:lpstr>
      <vt:lpstr>Accountability</vt:lpstr>
      <vt:lpstr>Spring Data Certification in La Data Review</vt:lpstr>
      <vt:lpstr>Transitioning to New Accountability Model</vt:lpstr>
      <vt:lpstr>K-3</vt:lpstr>
      <vt:lpstr>Screening Students Who Use AAC Device</vt:lpstr>
      <vt:lpstr>Braille Materials</vt:lpstr>
      <vt:lpstr>Additional Grade 3 Summer Screenings</vt:lpstr>
      <vt:lpstr>Amplify Video for Grade 3 Additional Attempts</vt:lpstr>
      <vt:lpstr>Save Reporting for Grade 3</vt:lpstr>
      <vt:lpstr>Dyslexia Screening</vt:lpstr>
      <vt:lpstr>Dyslexia Screening</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913</cp:revision>
  <dcterms:modified xsi:type="dcterms:W3CDTF">2025-04-30T15:23:24Z</dcterms:modified>
</cp:coreProperties>
</file>