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2"/>
  </p:notesMasterIdLst>
  <p:sldIdLst>
    <p:sldId id="884" r:id="rId2"/>
    <p:sldId id="667" r:id="rId3"/>
    <p:sldId id="257" r:id="rId4"/>
    <p:sldId id="851" r:id="rId5"/>
    <p:sldId id="855" r:id="rId6"/>
    <p:sldId id="885" r:id="rId7"/>
    <p:sldId id="947" r:id="rId8"/>
    <p:sldId id="950" r:id="rId9"/>
    <p:sldId id="886" r:id="rId10"/>
    <p:sldId id="924" r:id="rId11"/>
    <p:sldId id="887" r:id="rId12"/>
    <p:sldId id="942" r:id="rId13"/>
    <p:sldId id="888" r:id="rId14"/>
    <p:sldId id="927" r:id="rId15"/>
    <p:sldId id="895" r:id="rId16"/>
    <p:sldId id="889" r:id="rId17"/>
    <p:sldId id="952" r:id="rId18"/>
    <p:sldId id="951" r:id="rId19"/>
    <p:sldId id="941" r:id="rId20"/>
    <p:sldId id="334"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Public Sans" pitchFamily="2" charset="0"/>
      <p:regular r:id="rId27"/>
      <p:bold r:id="rId28"/>
      <p:italic r:id="rId29"/>
      <p:boldItalic r:id="rId30"/>
    </p:embeddedFont>
    <p:embeddedFont>
      <p:font typeface="Public Sans Medium" pitchFamily="2"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90" d="100"/>
          <a:sy n="90" d="100"/>
        </p:scale>
        <p:origin x="612" y="5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30055e98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730055e98d_0_403: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extLst>
      <p:ext uri="{BB962C8B-B14F-4D97-AF65-F5344CB8AC3E}">
        <p14:creationId xmlns:p14="http://schemas.microsoft.com/office/powerpoint/2010/main" val="10319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6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58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27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78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 Purple" type="title">
  <p:cSld name="Title slide - Purple">
    <p:bg>
      <p:bgPr>
        <a:solidFill>
          <a:schemeClr val="lt1"/>
        </a:solid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70" name="Google Shape;170;p2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1" name="Google Shape;171;p2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2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4D4D4F"/>
                </a:solidFill>
                <a:latin typeface="Public Sans"/>
                <a:ea typeface="Public Sans"/>
                <a:cs typeface="Public Sans"/>
                <a:sym typeface="Public Sans"/>
              </a:defRPr>
            </a:lvl1pPr>
            <a:lvl2pPr lvl="1" rtl="0">
              <a:buNone/>
              <a:defRPr sz="1300">
                <a:solidFill>
                  <a:srgbClr val="4D4D4F"/>
                </a:solidFill>
                <a:latin typeface="Public Sans"/>
                <a:ea typeface="Public Sans"/>
                <a:cs typeface="Public Sans"/>
                <a:sym typeface="Public Sans"/>
              </a:defRPr>
            </a:lvl2pPr>
            <a:lvl3pPr lvl="2" rtl="0">
              <a:buNone/>
              <a:defRPr sz="1300">
                <a:solidFill>
                  <a:srgbClr val="4D4D4F"/>
                </a:solidFill>
                <a:latin typeface="Public Sans"/>
                <a:ea typeface="Public Sans"/>
                <a:cs typeface="Public Sans"/>
                <a:sym typeface="Public Sans"/>
              </a:defRPr>
            </a:lvl3pPr>
            <a:lvl4pPr lvl="3" rtl="0">
              <a:buNone/>
              <a:defRPr sz="1300">
                <a:solidFill>
                  <a:srgbClr val="4D4D4F"/>
                </a:solidFill>
                <a:latin typeface="Public Sans"/>
                <a:ea typeface="Public Sans"/>
                <a:cs typeface="Public Sans"/>
                <a:sym typeface="Public Sans"/>
              </a:defRPr>
            </a:lvl4pPr>
            <a:lvl5pPr lvl="4" rtl="0">
              <a:buNone/>
              <a:defRPr sz="1300">
                <a:solidFill>
                  <a:srgbClr val="4D4D4F"/>
                </a:solidFill>
                <a:latin typeface="Public Sans"/>
                <a:ea typeface="Public Sans"/>
                <a:cs typeface="Public Sans"/>
                <a:sym typeface="Public Sans"/>
              </a:defRPr>
            </a:lvl5pPr>
            <a:lvl6pPr lvl="5" rtl="0">
              <a:buNone/>
              <a:defRPr sz="1300">
                <a:solidFill>
                  <a:srgbClr val="4D4D4F"/>
                </a:solidFill>
                <a:latin typeface="Public Sans"/>
                <a:ea typeface="Public Sans"/>
                <a:cs typeface="Public Sans"/>
                <a:sym typeface="Public Sans"/>
              </a:defRPr>
            </a:lvl6pPr>
            <a:lvl7pPr lvl="6" rtl="0">
              <a:buNone/>
              <a:defRPr sz="1300">
                <a:solidFill>
                  <a:srgbClr val="4D4D4F"/>
                </a:solidFill>
                <a:latin typeface="Public Sans"/>
                <a:ea typeface="Public Sans"/>
                <a:cs typeface="Public Sans"/>
                <a:sym typeface="Public Sans"/>
              </a:defRPr>
            </a:lvl7pPr>
            <a:lvl8pPr lvl="7" rtl="0">
              <a:buNone/>
              <a:defRPr sz="1300">
                <a:solidFill>
                  <a:srgbClr val="4D4D4F"/>
                </a:solidFill>
                <a:latin typeface="Public Sans"/>
                <a:ea typeface="Public Sans"/>
                <a:cs typeface="Public Sans"/>
                <a:sym typeface="Public Sans"/>
              </a:defRPr>
            </a:lvl8pPr>
            <a:lvl9pPr lvl="8" rtl="0">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97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87" name="Google Shape;187;p2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8" name="Google Shape;188;p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2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4038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6" r:id="rId15"/>
    <p:sldLayoutId id="2147483730" r:id="rId16"/>
    <p:sldLayoutId id="2147483732" r:id="rId17"/>
    <p:sldLayoutId id="2147483734" r:id="rId18"/>
    <p:sldLayoutId id="2147483735" r:id="rId19"/>
    <p:sldLayoutId id="214748373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hyperlink" Target="https://doe.louisiana.gov/docs/default-source/assessment/dtc-and-accountability-contact-update-form.pdf?sfvrsn=36c28f1f_0" TargetMode="External"/><Relationship Id="rId1" Type="http://schemas.openxmlformats.org/officeDocument/2006/relationships/slideLayout" Target="../slideLayouts/slideLayout17.xml"/><Relationship Id="rId4" Type="http://schemas.openxmlformats.org/officeDocument/2006/relationships/hyperlink" Target="https://ldoe.zoom.us/j/9498858694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3200" dirty="0" smtClean="0">
                <a:latin typeface="Public Sans" pitchFamily="2" charset="0"/>
              </a:rPr>
              <a:t>Assessments, Accountability and Analytics Monthly Call</a:t>
            </a:r>
            <a:endParaRPr sz="3200" dirty="0">
              <a:latin typeface="Public Sans" pitchFamily="2" charset="0"/>
            </a:endParaRPr>
          </a:p>
        </p:txBody>
      </p:sp>
      <p:sp>
        <p:nvSpPr>
          <p:cNvPr id="487" name="Google Shape;487;p6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
        <p:nvSpPr>
          <p:cNvPr id="488" name="Google Shape;488;p67"/>
          <p:cNvSpPr txBox="1">
            <a:spLocks noGrp="1"/>
          </p:cNvSpPr>
          <p:nvPr>
            <p:ph type="subTitle" idx="1"/>
          </p:nvPr>
        </p:nvSpPr>
        <p:spPr>
          <a:xfrm>
            <a:off x="421725" y="409022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lt1"/>
                </a:solidFill>
              </a:rPr>
              <a:t>April 21, 2026</a:t>
            </a:r>
            <a:endParaRPr sz="1800" dirty="0">
              <a:solidFill>
                <a:schemeClr val="lt1"/>
              </a:solidFill>
            </a:endParaRPr>
          </a:p>
        </p:txBody>
      </p:sp>
    </p:spTree>
    <p:extLst>
      <p:ext uri="{BB962C8B-B14F-4D97-AF65-F5344CB8AC3E}">
        <p14:creationId xmlns:p14="http://schemas.microsoft.com/office/powerpoint/2010/main" val="347314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LEAP </a:t>
            </a:r>
            <a:r>
              <a:rPr lang="en-US" dirty="0" smtClean="0">
                <a:latin typeface="Public Sans" pitchFamily="2" charset="0"/>
              </a:rPr>
              <a:t>Connect/ELPT/ELPT </a:t>
            </a:r>
            <a:r>
              <a:rPr lang="en-US" dirty="0" smtClean="0">
                <a:latin typeface="Public Sans" pitchFamily="2" charset="0"/>
              </a:rPr>
              <a:t>Connect Reporting</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Reports for LEAP Connect and EL proficiency testing will be released in May. As soon as we have a confirmed date we will notify DTCs. </a:t>
            </a:r>
            <a:endParaRPr lang="en-US" dirty="0">
              <a:latin typeface="Public Sans" pitchFamily="2" charset="0"/>
            </a:endParaRPr>
          </a:p>
        </p:txBody>
      </p:sp>
    </p:spTree>
    <p:extLst>
      <p:ext uri="{BB962C8B-B14F-4D97-AF65-F5344CB8AC3E}">
        <p14:creationId xmlns:p14="http://schemas.microsoft.com/office/powerpoint/2010/main" val="352247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ACT/WorkKeys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11</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2448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46551"/>
            <a:ext cx="8520600" cy="572700"/>
          </a:xfrm>
        </p:spPr>
        <p:txBody>
          <a:bodyPr/>
          <a:lstStyle/>
          <a:p>
            <a:r>
              <a:rPr lang="en-US" dirty="0" smtClean="0">
                <a:latin typeface="Public Sans" pitchFamily="2" charset="0"/>
              </a:rPr>
              <a:t>ACT Changes </a:t>
            </a:r>
            <a:endParaRPr lang="en-US" dirty="0">
              <a:latin typeface="Public Sans" pitchFamily="2" charset="0"/>
            </a:endParaRPr>
          </a:p>
        </p:txBody>
      </p:sp>
      <p:sp>
        <p:nvSpPr>
          <p:cNvPr id="3" name="Text Placeholder 2"/>
          <p:cNvSpPr>
            <a:spLocks noGrp="1"/>
          </p:cNvSpPr>
          <p:nvPr>
            <p:ph type="body" idx="1"/>
          </p:nvPr>
        </p:nvSpPr>
        <p:spPr>
          <a:xfrm>
            <a:off x="311700" y="819251"/>
            <a:ext cx="8520600" cy="3546715"/>
          </a:xfrm>
        </p:spPr>
        <p:txBody>
          <a:bodyPr/>
          <a:lstStyle/>
          <a:p>
            <a:pPr marL="114300" indent="0">
              <a:buNone/>
            </a:pPr>
            <a:r>
              <a:rPr lang="en-US" sz="1500" dirty="0">
                <a:latin typeface="Public Sans" pitchFamily="2" charset="0"/>
              </a:rPr>
              <a:t>Starting March 31, 2026, </a:t>
            </a:r>
            <a:r>
              <a:rPr lang="en-US" sz="1500" dirty="0" smtClean="0">
                <a:latin typeface="Public Sans" pitchFamily="2" charset="0"/>
              </a:rPr>
              <a:t>there is a </a:t>
            </a:r>
            <a:r>
              <a:rPr lang="en-US" sz="1500" dirty="0">
                <a:latin typeface="Public Sans" pitchFamily="2" charset="0"/>
              </a:rPr>
              <a:t>change to account access to Online Reporting and TAA. </a:t>
            </a:r>
            <a:r>
              <a:rPr lang="en-US" sz="1500" dirty="0" smtClean="0">
                <a:latin typeface="Public Sans" pitchFamily="2" charset="0"/>
              </a:rPr>
              <a:t> Access for users who haven’t </a:t>
            </a:r>
            <a:r>
              <a:rPr lang="en-US" sz="1500" dirty="0">
                <a:latin typeface="Public Sans" pitchFamily="2" charset="0"/>
              </a:rPr>
              <a:t>logged in for 12 months, </a:t>
            </a:r>
            <a:r>
              <a:rPr lang="en-US" sz="1500" dirty="0" smtClean="0">
                <a:latin typeface="Public Sans" pitchFamily="2" charset="0"/>
              </a:rPr>
              <a:t>will be </a:t>
            </a:r>
            <a:r>
              <a:rPr lang="en-US" sz="1500" dirty="0">
                <a:latin typeface="Public Sans" pitchFamily="2" charset="0"/>
              </a:rPr>
              <a:t>turned off.</a:t>
            </a:r>
          </a:p>
          <a:p>
            <a:r>
              <a:rPr lang="en-US" sz="1500" dirty="0">
                <a:latin typeface="Public Sans" pitchFamily="2" charset="0"/>
              </a:rPr>
              <a:t>This </a:t>
            </a:r>
            <a:r>
              <a:rPr lang="en-US" sz="1500" dirty="0" smtClean="0">
                <a:latin typeface="Public Sans" pitchFamily="2" charset="0"/>
              </a:rPr>
              <a:t>assures that </a:t>
            </a:r>
            <a:r>
              <a:rPr lang="en-US" sz="1500" dirty="0">
                <a:latin typeface="Public Sans" pitchFamily="2" charset="0"/>
              </a:rPr>
              <a:t>access is limited to people who are still working with and authorized by the organization.</a:t>
            </a:r>
          </a:p>
          <a:p>
            <a:r>
              <a:rPr lang="en-US" sz="1500" dirty="0">
                <a:latin typeface="Public Sans" pitchFamily="2" charset="0"/>
              </a:rPr>
              <a:t>Only users who received access outside of the automated process for state and district users will be impacted—for example:</a:t>
            </a:r>
          </a:p>
          <a:p>
            <a:pPr lvl="1"/>
            <a:r>
              <a:rPr lang="en-US" sz="1500" dirty="0">
                <a:latin typeface="Public Sans" pitchFamily="2" charset="0"/>
              </a:rPr>
              <a:t>Users who set up access using a trusted agent access code</a:t>
            </a:r>
          </a:p>
          <a:p>
            <a:pPr lvl="1"/>
            <a:r>
              <a:rPr lang="en-US" sz="1500" dirty="0">
                <a:latin typeface="Public Sans" pitchFamily="2" charset="0"/>
              </a:rPr>
              <a:t>Users who were granted access by a trusted agent</a:t>
            </a:r>
          </a:p>
          <a:p>
            <a:r>
              <a:rPr lang="en-US" sz="1500" dirty="0">
                <a:latin typeface="Public Sans" pitchFamily="2" charset="0"/>
              </a:rPr>
              <a:t>There’s no change for Primary DTCs/STCs in </a:t>
            </a:r>
            <a:r>
              <a:rPr lang="en-US" sz="1500" dirty="0" err="1">
                <a:latin typeface="Public Sans" pitchFamily="2" charset="0"/>
              </a:rPr>
              <a:t>PearsonAccess</a:t>
            </a:r>
            <a:r>
              <a:rPr lang="en-US" sz="1500" baseline="30000" dirty="0" err="1">
                <a:latin typeface="Public Sans" pitchFamily="2" charset="0"/>
              </a:rPr>
              <a:t>next</a:t>
            </a:r>
            <a:r>
              <a:rPr lang="en-US" sz="1500" dirty="0">
                <a:latin typeface="Public Sans" pitchFamily="2" charset="0"/>
              </a:rPr>
              <a:t>—their access will continue to be handled automatically. </a:t>
            </a:r>
          </a:p>
          <a:p>
            <a:r>
              <a:rPr lang="en-US" sz="1500" dirty="0">
                <a:latin typeface="Public Sans" pitchFamily="2" charset="0"/>
              </a:rPr>
              <a:t>The first time a user logs in after access has been removed, they’ll see a message </a:t>
            </a:r>
            <a:r>
              <a:rPr lang="en-US" sz="1500" dirty="0" smtClean="0">
                <a:latin typeface="Public Sans" pitchFamily="2" charset="0"/>
              </a:rPr>
              <a:t>that their access </a:t>
            </a:r>
            <a:r>
              <a:rPr lang="en-US" sz="1500" dirty="0">
                <a:latin typeface="Public Sans" pitchFamily="2" charset="0"/>
              </a:rPr>
              <a:t>has been </a:t>
            </a:r>
            <a:r>
              <a:rPr lang="en-US" sz="1500" dirty="0" smtClean="0">
                <a:latin typeface="Public Sans" pitchFamily="2" charset="0"/>
              </a:rPr>
              <a:t>revoked, explaining </a:t>
            </a:r>
            <a:r>
              <a:rPr lang="en-US" sz="1500" dirty="0">
                <a:latin typeface="Public Sans" pitchFamily="2" charset="0"/>
              </a:rPr>
              <a:t>how to request it again if needed. The message will clearly show whether Online Reporting, TAA, or both were affected.</a:t>
            </a:r>
          </a:p>
          <a:p>
            <a:r>
              <a:rPr lang="en-US" sz="1500" dirty="0">
                <a:latin typeface="Public Sans" pitchFamily="2" charset="0"/>
              </a:rPr>
              <a:t>Just to clarify—user accounts aren’t being deleted. Only access to systems that contain PII is being removed.</a:t>
            </a:r>
          </a:p>
          <a:p>
            <a:pPr marL="114300" indent="0">
              <a:buNone/>
            </a:pPr>
            <a:endParaRPr lang="en-US" sz="1500" dirty="0">
              <a:latin typeface="Public Sans" pitchFamily="2" charset="0"/>
            </a:endParaRPr>
          </a:p>
        </p:txBody>
      </p:sp>
    </p:spTree>
    <p:extLst>
      <p:ext uri="{BB962C8B-B14F-4D97-AF65-F5344CB8AC3E}">
        <p14:creationId xmlns:p14="http://schemas.microsoft.com/office/powerpoint/2010/main" val="276224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Accountability</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13</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44511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11" y="346259"/>
            <a:ext cx="8520600" cy="572700"/>
          </a:xfrm>
        </p:spPr>
        <p:txBody>
          <a:bodyPr/>
          <a:lstStyle/>
          <a:p>
            <a:r>
              <a:rPr lang="en-US" dirty="0" smtClean="0">
                <a:latin typeface="Public Sans" pitchFamily="2" charset="0"/>
              </a:rPr>
              <a:t>Graduation Cohort Data Certification Timeline</a:t>
            </a:r>
            <a:endParaRPr lang="en-US" dirty="0">
              <a:latin typeface="Public Sans" pitchFamily="2" charset="0"/>
            </a:endParaRPr>
          </a:p>
        </p:txBody>
      </p:sp>
      <p:sp>
        <p:nvSpPr>
          <p:cNvPr id="3" name="Text Placeholder 2"/>
          <p:cNvSpPr>
            <a:spLocks noGrp="1"/>
          </p:cNvSpPr>
          <p:nvPr>
            <p:ph type="body" idx="1"/>
          </p:nvPr>
        </p:nvSpPr>
        <p:spPr>
          <a:xfrm>
            <a:off x="226639" y="918959"/>
            <a:ext cx="8520600" cy="3186300"/>
          </a:xfrm>
        </p:spPr>
        <p:txBody>
          <a:bodyPr/>
          <a:lstStyle/>
          <a:p>
            <a:pPr marL="114300" indent="0">
              <a:buNone/>
            </a:pPr>
            <a:r>
              <a:rPr lang="en-US" dirty="0" smtClean="0"/>
              <a:t>Please have all documentation for exit codes completed by Thursday, April 30. Students who do not have sufficient documentation will be changed from legitimate leaver to </a:t>
            </a:r>
            <a:r>
              <a:rPr lang="en-US" dirty="0" smtClean="0"/>
              <a:t>non-graduates</a:t>
            </a:r>
            <a:r>
              <a:rPr lang="en-US" dirty="0" smtClean="0"/>
              <a:t>.</a:t>
            </a:r>
          </a:p>
          <a:p>
            <a:pPr marL="114300" indent="0">
              <a:buNone/>
            </a:pPr>
            <a:endParaRPr lang="en-US" dirty="0"/>
          </a:p>
          <a:p>
            <a:pPr marL="114300" indent="0">
              <a:buNone/>
            </a:pPr>
            <a:r>
              <a:rPr lang="en-US" dirty="0" smtClean="0"/>
              <a:t>Please remind your schools that they should have the correct documentation in hand on the day they apply the code. </a:t>
            </a:r>
            <a:endParaRPr lang="en-US" dirty="0"/>
          </a:p>
        </p:txBody>
      </p:sp>
    </p:spTree>
    <p:extLst>
      <p:ext uri="{BB962C8B-B14F-4D97-AF65-F5344CB8AC3E}">
        <p14:creationId xmlns:p14="http://schemas.microsoft.com/office/powerpoint/2010/main" val="10773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Updates to Transcripts in STS</a:t>
            </a:r>
            <a:endParaRPr lang="en-US" dirty="0">
              <a:latin typeface="Public Sans" pitchFamily="2" charset="0"/>
            </a:endParaRPr>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latin typeface="Public Sans" pitchFamily="2" charset="0"/>
              </a:rPr>
              <a:t>Please make sure transcripts are up to date when students graduate and that students are properly exited in </a:t>
            </a:r>
            <a:r>
              <a:rPr lang="en-US" dirty="0" err="1" smtClean="0">
                <a:latin typeface="Public Sans" pitchFamily="2" charset="0"/>
              </a:rPr>
              <a:t>EdLink</a:t>
            </a:r>
            <a:r>
              <a:rPr lang="en-US" dirty="0" smtClean="0">
                <a:latin typeface="Public Sans" pitchFamily="2" charset="0"/>
              </a:rPr>
              <a:t>. </a:t>
            </a:r>
            <a:r>
              <a:rPr lang="en-US" b="1" dirty="0" smtClean="0">
                <a:latin typeface="Public Sans" pitchFamily="2" charset="0"/>
              </a:rPr>
              <a:t>When data certification is conducted in late summer of 2026, school systems will not be able to request the following that were not correctly posted to STS by June 30, 2026:</a:t>
            </a:r>
            <a:r>
              <a:rPr lang="en-US" dirty="0" smtClean="0">
                <a:latin typeface="Public Sans" pitchFamily="2" charset="0"/>
              </a:rPr>
              <a:t> </a:t>
            </a:r>
            <a:endParaRPr lang="en-US" dirty="0">
              <a:latin typeface="Public Sans" pitchFamily="2" charset="0"/>
            </a:endParaRPr>
          </a:p>
          <a:p>
            <a:r>
              <a:rPr lang="en-US" dirty="0" smtClean="0">
                <a:latin typeface="Public Sans" pitchFamily="2" charset="0"/>
              </a:rPr>
              <a:t>IBCs and other credentials</a:t>
            </a:r>
            <a:endParaRPr lang="en-US" dirty="0">
              <a:latin typeface="Public Sans" pitchFamily="2" charset="0"/>
            </a:endParaRPr>
          </a:p>
          <a:p>
            <a:r>
              <a:rPr lang="en-US" dirty="0" smtClean="0">
                <a:latin typeface="Public Sans" pitchFamily="2" charset="0"/>
              </a:rPr>
              <a:t>Associates degrees </a:t>
            </a:r>
          </a:p>
          <a:p>
            <a:r>
              <a:rPr lang="en-US" dirty="0">
                <a:latin typeface="Public Sans" pitchFamily="2" charset="0"/>
              </a:rPr>
              <a:t>W</a:t>
            </a:r>
            <a:r>
              <a:rPr lang="en-US" dirty="0" smtClean="0">
                <a:latin typeface="Public Sans" pitchFamily="2" charset="0"/>
              </a:rPr>
              <a:t>ork-based learning or </a:t>
            </a:r>
          </a:p>
          <a:p>
            <a:r>
              <a:rPr lang="en-US" dirty="0" smtClean="0">
                <a:latin typeface="Public Sans" pitchFamily="2" charset="0"/>
              </a:rPr>
              <a:t>Dual enrollment records along with their post-secondary credit hours</a:t>
            </a:r>
            <a:endParaRPr lang="en-US" dirty="0">
              <a:latin typeface="Public Sans" pitchFamily="2" charset="0"/>
            </a:endParaRPr>
          </a:p>
          <a:p>
            <a:pPr marL="114300" indent="0">
              <a:buNone/>
            </a:pPr>
            <a:r>
              <a:rPr lang="en-US" dirty="0" smtClean="0">
                <a:latin typeface="Public Sans" pitchFamily="2" charset="0"/>
              </a:rPr>
              <a:t>Exit code reviews that were not submitted during Phase I spring cohort data certification will not be reviewed in summer. This process is necessary for a timely release of SPS in 2026.</a:t>
            </a:r>
            <a:endParaRPr lang="en-US" dirty="0">
              <a:latin typeface="Public Sans" pitchFamily="2" charset="0"/>
            </a:endParaRPr>
          </a:p>
        </p:txBody>
      </p:sp>
    </p:spTree>
    <p:extLst>
      <p:ext uri="{BB962C8B-B14F-4D97-AF65-F5344CB8AC3E}">
        <p14:creationId xmlns:p14="http://schemas.microsoft.com/office/powerpoint/2010/main" val="1984475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smtClean="0">
                <a:latin typeface="Public Sans" pitchFamily="2" charset="0"/>
              </a:rPr>
              <a:t>K-3 Screenings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22691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Screening Environments</a:t>
            </a:r>
            <a:endParaRPr lang="en-US" dirty="0"/>
          </a:p>
        </p:txBody>
      </p:sp>
      <p:sp>
        <p:nvSpPr>
          <p:cNvPr id="3" name="Text Placeholder 2"/>
          <p:cNvSpPr>
            <a:spLocks noGrp="1"/>
          </p:cNvSpPr>
          <p:nvPr>
            <p:ph type="body" idx="1"/>
          </p:nvPr>
        </p:nvSpPr>
        <p:spPr/>
        <p:txBody>
          <a:bodyPr/>
          <a:lstStyle/>
          <a:p>
            <a:pPr marL="114300" indent="0">
              <a:buNone/>
            </a:pPr>
            <a:r>
              <a:rPr lang="en-US" dirty="0" smtClean="0"/>
              <a:t>We continue to hear other test administrators and students in the background as we review audio. It is not acceptable for any student to hear another TA or student in advance of, during or after their own screening. The practice of multiple groups in the same space must be carefully designed to prevent this. We will consider voiding results for students when we hear this. </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221174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Numeracy Reporting</a:t>
            </a:r>
            <a:endParaRPr lang="en-US" dirty="0"/>
          </a:p>
        </p:txBody>
      </p:sp>
      <p:sp>
        <p:nvSpPr>
          <p:cNvPr id="3" name="Text Placeholder 2"/>
          <p:cNvSpPr>
            <a:spLocks noGrp="1"/>
          </p:cNvSpPr>
          <p:nvPr>
            <p:ph type="body" idx="1"/>
          </p:nvPr>
        </p:nvSpPr>
        <p:spPr/>
        <p:txBody>
          <a:bodyPr/>
          <a:lstStyle/>
          <a:p>
            <a:pPr marL="114300" indent="0">
              <a:buNone/>
            </a:pPr>
            <a:r>
              <a:rPr lang="en-US" dirty="0" smtClean="0"/>
              <a:t>Numeracy reporting will become available for BOY screening of 2026-2027. </a:t>
            </a:r>
          </a:p>
          <a:p>
            <a:r>
              <a:rPr lang="en-US" dirty="0" smtClean="0"/>
              <a:t>No achievement levels will be reported</a:t>
            </a:r>
          </a:p>
          <a:p>
            <a:r>
              <a:rPr lang="en-US" dirty="0" smtClean="0"/>
              <a:t>School systems will received a summary of number and percent correct.</a:t>
            </a:r>
          </a:p>
          <a:p>
            <a:r>
              <a:rPr lang="en-US" dirty="0" smtClean="0"/>
              <a:t>For BOY, some students will be flagged as at risk in order to identify students who may need high dosage tutoring.</a:t>
            </a:r>
          </a:p>
          <a:p>
            <a:pPr marL="114300" indent="0">
              <a:buNone/>
            </a:pPr>
            <a:endParaRPr lang="en-US" dirty="0"/>
          </a:p>
          <a:p>
            <a:pPr marL="114300" indent="0">
              <a:buNone/>
            </a:pPr>
            <a:r>
              <a:rPr lang="en-US" dirty="0" smtClean="0"/>
              <a:t>Achievement levels will become available until late summer 2027 after standard setting committees convene in summer.</a:t>
            </a:r>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90813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Grade 3 Additional </a:t>
            </a:r>
            <a:r>
              <a:rPr lang="en-US" dirty="0" smtClean="0">
                <a:latin typeface="Public Sans" pitchFamily="2" charset="0"/>
              </a:rPr>
              <a:t>Literacy EOY </a:t>
            </a:r>
            <a:r>
              <a:rPr lang="en-US" dirty="0" smtClean="0">
                <a:latin typeface="Public Sans" pitchFamily="2" charset="0"/>
              </a:rPr>
              <a:t>Windows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Third grade students who have scored well below grade level are provided with two additional opportunities to retest.</a:t>
            </a:r>
          </a:p>
          <a:p>
            <a:pPr marL="114300" indent="0">
              <a:buNone/>
            </a:pPr>
            <a:endParaRPr lang="en-US" dirty="0">
              <a:latin typeface="Public Sans" pitchFamily="2" charset="0"/>
            </a:endParaRPr>
          </a:p>
          <a:p>
            <a:pPr marL="114300" indent="0">
              <a:buNone/>
            </a:pPr>
            <a:r>
              <a:rPr lang="en-US" b="1" dirty="0" smtClean="0">
                <a:latin typeface="Public Sans" pitchFamily="2" charset="0"/>
              </a:rPr>
              <a:t>First EOY Attempt</a:t>
            </a:r>
            <a:r>
              <a:rPr lang="en-US" dirty="0" smtClean="0">
                <a:latin typeface="Public Sans" pitchFamily="2" charset="0"/>
              </a:rPr>
              <a:t>: 	April 1-30</a:t>
            </a:r>
          </a:p>
          <a:p>
            <a:pPr marL="114300" indent="0">
              <a:buNone/>
            </a:pPr>
            <a:r>
              <a:rPr lang="en-US" b="1" dirty="0" smtClean="0">
                <a:latin typeface="Public Sans" pitchFamily="2" charset="0"/>
              </a:rPr>
              <a:t>Second EOY Attempt</a:t>
            </a:r>
            <a:r>
              <a:rPr lang="en-US" dirty="0" smtClean="0">
                <a:latin typeface="Public Sans" pitchFamily="2" charset="0"/>
              </a:rPr>
              <a:t>: 	Last 5 days of school</a:t>
            </a:r>
          </a:p>
          <a:p>
            <a:pPr marL="114300" indent="0">
              <a:buNone/>
            </a:pPr>
            <a:r>
              <a:rPr lang="en-US" b="1" dirty="0" smtClean="0">
                <a:latin typeface="Public Sans" pitchFamily="2" charset="0"/>
              </a:rPr>
              <a:t>Third EOY Attempt</a:t>
            </a:r>
            <a:r>
              <a:rPr lang="en-US" dirty="0" smtClean="0">
                <a:latin typeface="Public Sans" pitchFamily="2" charset="0"/>
              </a:rPr>
              <a:t>: 	At least two weeks after second attempt</a:t>
            </a:r>
          </a:p>
          <a:p>
            <a:pPr marL="114300" indent="0">
              <a:buNone/>
            </a:pPr>
            <a:endParaRPr lang="en-US" dirty="0">
              <a:latin typeface="Public Sans" pitchFamily="2" charset="0"/>
            </a:endParaRPr>
          </a:p>
          <a:p>
            <a:pPr marL="114300" indent="0">
              <a:buNone/>
            </a:pPr>
            <a:r>
              <a:rPr lang="en-US" dirty="0" smtClean="0">
                <a:latin typeface="Public Sans" pitchFamily="2" charset="0"/>
              </a:rPr>
              <a:t>The additional testing window for the second and third attempt will be available from May 1 to June 30. Please be sure all attempts are planned accordingly.</a:t>
            </a:r>
            <a:endParaRPr lang="en-US" dirty="0">
              <a:latin typeface="Public Sans" pitchFamily="2" charset="0"/>
            </a:endParaRPr>
          </a:p>
        </p:txBody>
      </p:sp>
      <p:sp>
        <p:nvSpPr>
          <p:cNvPr id="5" name="Subtitle 4"/>
          <p:cNvSpPr>
            <a:spLocks noGrp="1"/>
          </p:cNvSpPr>
          <p:nvPr>
            <p:ph type="subTitle" idx="3"/>
          </p:nvPr>
        </p:nvSpPr>
        <p:spPr/>
        <p:txBody>
          <a:bodyPr/>
          <a:lstStyle/>
          <a:p>
            <a:endParaRPr lang="en-US" dirty="0"/>
          </a:p>
        </p:txBody>
      </p:sp>
    </p:spTree>
    <p:extLst>
      <p:ext uri="{BB962C8B-B14F-4D97-AF65-F5344CB8AC3E}">
        <p14:creationId xmlns:p14="http://schemas.microsoft.com/office/powerpoint/2010/main" val="130384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49277772"/>
              </p:ext>
            </p:extLst>
          </p:nvPr>
        </p:nvGraphicFramePr>
        <p:xfrm>
          <a:off x="414167" y="945559"/>
          <a:ext cx="8315665" cy="2679448"/>
        </p:xfrm>
        <a:graphic>
          <a:graphicData uri="http://schemas.openxmlformats.org/drawingml/2006/table">
            <a:tbl>
              <a:tblPr firstRow="1" bandRow="1">
                <a:tableStyleId>{47E5B1D7-7E24-4C7A-94C0-64FDCA702A4B}</a:tableStyleId>
              </a:tblPr>
              <a:tblGrid>
                <a:gridCol w="748326">
                  <a:extLst>
                    <a:ext uri="{9D8B030D-6E8A-4147-A177-3AD203B41FA5}">
                      <a16:colId xmlns:a16="http://schemas.microsoft.com/office/drawing/2014/main" val="2450038286"/>
                    </a:ext>
                  </a:extLst>
                </a:gridCol>
                <a:gridCol w="5456588">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84656">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887237">
                <a:tc>
                  <a:txBody>
                    <a:bodyPr/>
                    <a:lstStyle/>
                    <a:p>
                      <a:r>
                        <a:rPr lang="en-US" sz="1200" dirty="0" smtClean="0">
                          <a:latin typeface="Public Sans" pitchFamily="2" charset="0"/>
                          <a:cs typeface="Calibri" panose="020F0502020204030204" pitchFamily="34" charset="0"/>
                        </a:rPr>
                        <a:t>April</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April 30: Last day to complete K-3 literacy and numeracy screening</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April 30: Last day to apply accountability codes for K-3 literacy</a:t>
                      </a:r>
                    </a:p>
                    <a:p>
                      <a:pPr marL="0" indent="0">
                        <a:buFont typeface="Arial" panose="020B0604020202020204" pitchFamily="34" charset="0"/>
                        <a:buNone/>
                      </a:pPr>
                      <a:endParaRPr lang="en-US" sz="12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2"/>
                        </a:rPr>
                        <a:t>Assessment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2"/>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2"/>
                        </a:rPr>
                        <a:t>DTC and Accountability</a:t>
                      </a:r>
                      <a:r>
                        <a:rPr lang="en-US" sz="1200" baseline="0" dirty="0" smtClean="0">
                          <a:latin typeface="Public Sans" pitchFamily="2" charset="0"/>
                          <a:hlinkClick r:id="rId2"/>
                        </a:rPr>
                        <a:t> C</a:t>
                      </a:r>
                      <a:r>
                        <a:rPr lang="en-US" sz="1200" dirty="0" smtClean="0">
                          <a:latin typeface="Public Sans" pitchFamily="2" charset="0"/>
                          <a:hlinkClick r:id="rId2"/>
                        </a:rPr>
                        <a:t>ontact Update Form</a:t>
                      </a:r>
                      <a:endParaRPr lang="en-US" sz="1200" dirty="0" smtClean="0">
                        <a:latin typeface="Public Sans" pitchFamily="2" charset="0"/>
                      </a:endParaRPr>
                    </a:p>
                  </a:txBody>
                  <a:tcPr/>
                </a:tc>
                <a:extLst>
                  <a:ext uri="{0D108BD9-81ED-4DB2-BD59-A6C34878D82A}">
                    <a16:rowId xmlns:a16="http://schemas.microsoft.com/office/drawing/2014/main" val="3503993623"/>
                  </a:ext>
                </a:extLst>
              </a:tr>
              <a:tr h="1507555">
                <a:tc>
                  <a:txBody>
                    <a:bodyPr/>
                    <a:lstStyle/>
                    <a:p>
                      <a:r>
                        <a:rPr lang="en-US" sz="1200" dirty="0" smtClean="0">
                          <a:latin typeface="Public Sans" pitchFamily="2" charset="0"/>
                          <a:cs typeface="Calibri" panose="020F0502020204030204" pitchFamily="34" charset="0"/>
                        </a:rPr>
                        <a:t>May</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TBA: LEAP Connect reports available in DRC INSIGHT</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TBA: ELPT/ELPT Connect reports available in Tide</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May 15: Last day </a:t>
                      </a:r>
                      <a:r>
                        <a:rPr lang="en-US" sz="1200" b="0" baseline="0" smtClean="0">
                          <a:latin typeface="Public Sans" pitchFamily="2" charset="0"/>
                          <a:cs typeface="Calibri" panose="020F0502020204030204" pitchFamily="34" charset="0"/>
                        </a:rPr>
                        <a:t>to administer LEAP all grades</a:t>
                      </a:r>
                      <a:endParaRPr lang="en-US" sz="1200" b="0" baseline="0" dirty="0" smtClean="0">
                        <a:latin typeface="Public Sans" pitchFamily="2" charset="0"/>
                        <a:cs typeface="Calibri" panose="020F0502020204030204" pitchFamily="34" charset="0"/>
                      </a:endParaRP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May 15: Last day to enter voids and accountability codes for LEAP</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May 15: Send all testing irregularity reports to </a:t>
                      </a:r>
                      <a:r>
                        <a:rPr lang="en-US" sz="1200" b="0" baseline="0" dirty="0" smtClean="0">
                          <a:latin typeface="Public Sans" pitchFamily="2" charset="0"/>
                          <a:cs typeface="Calibri" panose="020F0502020204030204" pitchFamily="34" charset="0"/>
                          <a:hlinkClick r:id="rId3"/>
                        </a:rPr>
                        <a:t>assessment@la.gov</a:t>
                      </a:r>
                      <a:r>
                        <a:rPr lang="en-US" sz="1200" b="0" baseline="0" dirty="0" smtClean="0">
                          <a:latin typeface="Public Sans" pitchFamily="2" charset="0"/>
                          <a:cs typeface="Calibri" panose="020F0502020204030204" pitchFamily="34" charset="0"/>
                        </a:rPr>
                        <a:t> </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May 26: Office hours cancelled due to Teacher leader Summit</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r>
                        <a:rPr lang="en-US" sz="1200" b="1" baseline="0" dirty="0" smtClean="0">
                          <a:latin typeface="Public Sans" pitchFamily="2" charset="0"/>
                          <a:cs typeface="Calibri" panose="020F0502020204030204" pitchFamily="34" charset="0"/>
                        </a:rPr>
                        <a:t>Office Hours</a:t>
                      </a:r>
                      <a:r>
                        <a:rPr lang="en-US" sz="1200" baseline="0" dirty="0" smtClean="0">
                          <a:latin typeface="Public Sans" pitchFamily="2" charset="0"/>
                          <a:cs typeface="Calibri" panose="020F0502020204030204" pitchFamily="34" charset="0"/>
                        </a:rPr>
                        <a:t>: April 28, May 5, 12                                            </a:t>
                      </a:r>
                      <a:r>
                        <a:rPr lang="en-US" sz="1200" b="1" baseline="0" dirty="0" smtClean="0">
                          <a:latin typeface="Public Sans" pitchFamily="2" charset="0"/>
                          <a:cs typeface="Calibri" panose="020F0502020204030204" pitchFamily="34" charset="0"/>
                        </a:rPr>
                        <a:t>Monthly Call</a:t>
                      </a:r>
                      <a:r>
                        <a:rPr lang="en-US" sz="1200" baseline="0" dirty="0" smtClean="0">
                          <a:latin typeface="Public Sans" pitchFamily="2" charset="0"/>
                          <a:cs typeface="Calibri" panose="020F0502020204030204" pitchFamily="34" charset="0"/>
                        </a:rPr>
                        <a:t>:  May 19</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a:latin typeface="Public Sans" pitchFamily="2" charset="0"/>
              </a:rPr>
              <a:t>1</a:t>
            </a:r>
            <a:r>
              <a:rPr lang="en-US" dirty="0" smtClean="0">
                <a:solidFill>
                  <a:srgbClr val="000000"/>
                </a:solidFill>
                <a:latin typeface="Public Sans" pitchFamily="2" charset="0"/>
              </a:rPr>
              <a:t>.  </a:t>
            </a:r>
            <a:r>
              <a:rPr lang="en-US" sz="1600" dirty="0" smtClean="0">
                <a:solidFill>
                  <a:srgbClr val="000000"/>
                </a:solidFill>
                <a:latin typeface="Public Sans" pitchFamily="2" charset="0"/>
              </a:rPr>
              <a:t>Important Dates</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2</a:t>
            </a:r>
            <a:r>
              <a:rPr lang="en-US" sz="1600" dirty="0" smtClean="0">
                <a:latin typeface="Public Sans" pitchFamily="2" charset="0"/>
              </a:rPr>
              <a:t>. </a:t>
            </a:r>
            <a:r>
              <a:rPr lang="en-US" sz="1600" dirty="0" smtClean="0">
                <a:solidFill>
                  <a:srgbClr val="000000"/>
                </a:solidFill>
                <a:latin typeface="Public Sans" pitchFamily="2" charset="0"/>
              </a:rPr>
              <a:t>LEAP 2025</a:t>
            </a:r>
          </a:p>
          <a:p>
            <a:pPr marL="114300" marR="0" lvl="0" indent="0" algn="l" rtl="0">
              <a:lnSpc>
                <a:spcPct val="100000"/>
              </a:lnSpc>
              <a:spcBef>
                <a:spcPts val="0"/>
              </a:spcBef>
              <a:spcAft>
                <a:spcPts val="0"/>
              </a:spcAft>
              <a:buClr>
                <a:srgbClr val="000000"/>
              </a:buClr>
              <a:buSzPts val="1800"/>
              <a:buNone/>
            </a:pPr>
            <a:endParaRPr lang="en-US" sz="1600"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3</a:t>
            </a:r>
            <a:r>
              <a:rPr lang="en-US" sz="1600" dirty="0" smtClean="0">
                <a:solidFill>
                  <a:srgbClr val="000000"/>
                </a:solidFill>
                <a:latin typeface="Public Sans" pitchFamily="2" charset="0"/>
              </a:rPr>
              <a:t>. LEAP Connect/ELPT</a:t>
            </a: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smtClean="0">
                <a:latin typeface="Public Sans" pitchFamily="2" charset="0"/>
              </a:rPr>
              <a:t>4</a:t>
            </a:r>
            <a:r>
              <a:rPr lang="en-US" sz="1600" dirty="0" smtClean="0">
                <a:solidFill>
                  <a:srgbClr val="000000"/>
                </a:solidFill>
                <a:latin typeface="Public Sans" pitchFamily="2" charset="0"/>
              </a:rPr>
              <a:t>: ACT/</a:t>
            </a:r>
            <a:r>
              <a:rPr lang="en-US" sz="1600" dirty="0" err="1" smtClean="0">
                <a:solidFill>
                  <a:srgbClr val="000000"/>
                </a:solidFill>
                <a:latin typeface="Public Sans" pitchFamily="2" charset="0"/>
              </a:rPr>
              <a:t>WorkKeys</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5</a:t>
            </a:r>
            <a:r>
              <a:rPr lang="en-US" sz="1600" dirty="0" smtClean="0">
                <a:solidFill>
                  <a:srgbClr val="000000"/>
                </a:solidFill>
                <a:latin typeface="Public Sans" pitchFamily="2" charset="0"/>
              </a:rPr>
              <a:t>. Accountability</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6</a:t>
            </a:r>
            <a:r>
              <a:rPr lang="en-US" sz="1600" dirty="0" smtClean="0">
                <a:solidFill>
                  <a:srgbClr val="000000"/>
                </a:solidFill>
                <a:latin typeface="Public Sans" pitchFamily="2" charset="0"/>
              </a:rPr>
              <a:t>. K-3 </a:t>
            </a:r>
            <a:r>
              <a:rPr lang="en-US" sz="1600" dirty="0" smtClean="0">
                <a:latin typeface="Public Sans" pitchFamily="2" charset="0"/>
              </a:rPr>
              <a:t>Screening</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Important Dates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b="1" dirty="0" smtClean="0">
                <a:latin typeface="Public Sans" pitchFamily="2" charset="0"/>
              </a:rPr>
              <a:t>April 24: </a:t>
            </a:r>
            <a:r>
              <a:rPr lang="en-US" sz="1600" dirty="0" smtClean="0">
                <a:latin typeface="Public Sans" pitchFamily="2" charset="0"/>
              </a:rPr>
              <a:t>Last day to submit grade level changes or demographics for K-3 screening</a:t>
            </a:r>
          </a:p>
          <a:p>
            <a:pPr marL="114300" indent="0">
              <a:buNone/>
            </a:pPr>
            <a:r>
              <a:rPr lang="en-US" sz="1600" b="1" dirty="0" smtClean="0">
                <a:latin typeface="Public Sans" pitchFamily="2" charset="0"/>
              </a:rPr>
              <a:t>April </a:t>
            </a:r>
            <a:r>
              <a:rPr lang="en-US" sz="1600" b="1" dirty="0" smtClean="0">
                <a:latin typeface="Public Sans" pitchFamily="2" charset="0"/>
              </a:rPr>
              <a:t>30</a:t>
            </a:r>
            <a:r>
              <a:rPr lang="en-US" sz="1600" dirty="0" smtClean="0">
                <a:latin typeface="Public Sans" pitchFamily="2" charset="0"/>
              </a:rPr>
              <a:t>: Last day to complete K-3 literacy and numeracy screenings</a:t>
            </a:r>
          </a:p>
          <a:p>
            <a:pPr marL="114300" indent="0">
              <a:buNone/>
            </a:pPr>
            <a:r>
              <a:rPr lang="en-US" sz="1600" b="1" dirty="0" smtClean="0">
                <a:latin typeface="Public Sans" pitchFamily="2" charset="0"/>
              </a:rPr>
              <a:t>April 30</a:t>
            </a:r>
            <a:r>
              <a:rPr lang="en-US" sz="1600" dirty="0" smtClean="0">
                <a:latin typeface="Public Sans" pitchFamily="2" charset="0"/>
              </a:rPr>
              <a:t>: Last day to enter exit code review documentation in La Data Review for cohort graduation</a:t>
            </a:r>
          </a:p>
          <a:p>
            <a:pPr marL="114300" indent="0">
              <a:buNone/>
            </a:pPr>
            <a:r>
              <a:rPr lang="en-US" sz="1600" b="1" dirty="0" smtClean="0">
                <a:latin typeface="Public Sans" pitchFamily="2" charset="0"/>
              </a:rPr>
              <a:t>May 1:</a:t>
            </a:r>
            <a:r>
              <a:rPr lang="en-US" sz="1600" dirty="0" smtClean="0">
                <a:latin typeface="Public Sans" pitchFamily="2" charset="0"/>
              </a:rPr>
              <a:t> Send all K-3 literacy and numeracy voids to </a:t>
            </a:r>
            <a:r>
              <a:rPr lang="en-US" sz="1600" dirty="0" smtClean="0">
                <a:latin typeface="Public Sans" pitchFamily="2" charset="0"/>
                <a:hlinkClick r:id="rId2"/>
              </a:rPr>
              <a:t>assessment@la.gov</a:t>
            </a:r>
            <a:endParaRPr lang="en-US" sz="1600" dirty="0" smtClean="0">
              <a:latin typeface="Public Sans" pitchFamily="2" charset="0"/>
            </a:endParaRPr>
          </a:p>
          <a:p>
            <a:pPr marL="114300" indent="0">
              <a:buNone/>
            </a:pPr>
            <a:r>
              <a:rPr lang="en-US" sz="1600" b="1" dirty="0" smtClean="0">
                <a:latin typeface="Public Sans" pitchFamily="2" charset="0"/>
              </a:rPr>
              <a:t>May 8</a:t>
            </a:r>
            <a:r>
              <a:rPr lang="en-US" sz="1600" dirty="0" smtClean="0">
                <a:latin typeface="Public Sans" pitchFamily="2" charset="0"/>
              </a:rPr>
              <a:t>: Last day to administer Kindergarten dyslexia screening</a:t>
            </a:r>
          </a:p>
          <a:p>
            <a:pPr marL="114300" indent="0">
              <a:buNone/>
            </a:pPr>
            <a:r>
              <a:rPr lang="en-US" sz="1600" b="1" dirty="0" smtClean="0">
                <a:latin typeface="Public Sans" pitchFamily="2" charset="0"/>
              </a:rPr>
              <a:t>May 15</a:t>
            </a:r>
            <a:r>
              <a:rPr lang="en-US" sz="1600" dirty="0" smtClean="0">
                <a:latin typeface="Public Sans" pitchFamily="2" charset="0"/>
              </a:rPr>
              <a:t>: Enter all voids in DRC INSIGHT and send irregularity reports to </a:t>
            </a:r>
            <a:r>
              <a:rPr lang="en-US" sz="1600" dirty="0" smtClean="0">
                <a:latin typeface="Public Sans" pitchFamily="2" charset="0"/>
                <a:hlinkClick r:id="rId2"/>
              </a:rPr>
              <a:t>assessment@la.gov</a:t>
            </a:r>
            <a:r>
              <a:rPr lang="en-US" sz="1600" dirty="0" smtClean="0">
                <a:latin typeface="Public Sans" pitchFamily="2" charset="0"/>
              </a:rPr>
              <a:t> </a:t>
            </a:r>
          </a:p>
          <a:p>
            <a:pPr marL="114300" indent="0">
              <a:buNone/>
            </a:pPr>
            <a:r>
              <a:rPr lang="en-US" sz="1600" b="1" dirty="0" smtClean="0">
                <a:latin typeface="Public Sans" pitchFamily="2" charset="0"/>
              </a:rPr>
              <a:t>May 15</a:t>
            </a:r>
            <a:r>
              <a:rPr lang="en-US" sz="1600" dirty="0" smtClean="0">
                <a:latin typeface="Public Sans" pitchFamily="2" charset="0"/>
              </a:rPr>
              <a:t>: Last day to enter LEAP accountability codes</a:t>
            </a:r>
          </a:p>
          <a:p>
            <a:pPr marL="114300" indent="0">
              <a:buNone/>
            </a:pPr>
            <a:endParaRPr lang="en-US" sz="1600" dirty="0" smtClean="0">
              <a:latin typeface="Public Sans" pitchFamily="2" charset="0"/>
            </a:endParaRPr>
          </a:p>
          <a:p>
            <a:pPr marL="114300" indent="0">
              <a:buNone/>
            </a:pPr>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Office Closures/Cancellation of Office Hours</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sz="1600" dirty="0" smtClean="0">
                <a:solidFill>
                  <a:schemeClr val="bg2"/>
                </a:solidFill>
                <a:latin typeface="Public Sans" pitchFamily="2" charset="0"/>
              </a:rPr>
              <a:t>Tuesday, May 26: Office hours canceled due to Teacher Leader Summit</a:t>
            </a:r>
          </a:p>
          <a:p>
            <a:pPr marL="114300" indent="0">
              <a:buNone/>
            </a:pPr>
            <a:endParaRPr lang="en-US" dirty="0" smtClean="0">
              <a:solidFill>
                <a:schemeClr val="bg2"/>
              </a:solidFill>
            </a:endParaRP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5296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Voiding Tests</a:t>
            </a:r>
            <a:endParaRPr lang="en-US" dirty="0"/>
          </a:p>
        </p:txBody>
      </p:sp>
      <p:sp>
        <p:nvSpPr>
          <p:cNvPr id="3" name="Text Placeholder 2"/>
          <p:cNvSpPr>
            <a:spLocks noGrp="1"/>
          </p:cNvSpPr>
          <p:nvPr>
            <p:ph type="body" idx="1"/>
          </p:nvPr>
        </p:nvSpPr>
        <p:spPr/>
        <p:txBody>
          <a:bodyPr/>
          <a:lstStyle/>
          <a:p>
            <a:pPr marL="114300" indent="0">
              <a:buNone/>
            </a:pPr>
            <a:r>
              <a:rPr lang="en-US" dirty="0" smtClean="0"/>
              <a:t>If voids are necessary for LEAP, the DTC must apply the void in DRC INSIGHT and submit a testing irregularity report to </a:t>
            </a:r>
            <a:r>
              <a:rPr lang="en-US" dirty="0" smtClean="0">
                <a:hlinkClick r:id="rId2"/>
              </a:rPr>
              <a:t>assessment@la.gov</a:t>
            </a:r>
            <a:r>
              <a:rPr lang="en-US" dirty="0" smtClean="0"/>
              <a:t>. Administrative error tests are provided only for high school students to meet graduation requirements. They are not used for accountability purposes. </a:t>
            </a: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11199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Testing Home Study and Nonpublic Students</a:t>
            </a:r>
            <a:endParaRPr lang="en-US" dirty="0">
              <a:latin typeface="Public Sans" pitchFamily="2" charset="0"/>
            </a:endParaRPr>
          </a:p>
        </p:txBody>
      </p:sp>
      <p:sp>
        <p:nvSpPr>
          <p:cNvPr id="3" name="Text Placeholder 2"/>
          <p:cNvSpPr>
            <a:spLocks noGrp="1"/>
          </p:cNvSpPr>
          <p:nvPr>
            <p:ph type="body" idx="1"/>
          </p:nvPr>
        </p:nvSpPr>
        <p:spPr>
          <a:xfrm>
            <a:off x="311700" y="1042317"/>
            <a:ext cx="8520600" cy="3186300"/>
          </a:xfrm>
        </p:spPr>
        <p:txBody>
          <a:bodyPr/>
          <a:lstStyle/>
          <a:p>
            <a:pPr marL="114300" indent="0">
              <a:buNone/>
            </a:pPr>
            <a:r>
              <a:rPr lang="en-US" sz="1600" dirty="0" smtClean="0">
                <a:latin typeface="Public Sans" pitchFamily="2" charset="0"/>
              </a:rPr>
              <a:t>Students who have BESE-approved home study applications can test under state contract for grades 3-8. They should be tested under the 998 site code. If they are tested under a regular school code, their results will be included in all assessment reporting, although they won’t be included for accountability. This should be confirmed by the DTC before testing the students.</a:t>
            </a:r>
          </a:p>
          <a:p>
            <a:pPr marL="114300" indent="0">
              <a:buNone/>
            </a:pPr>
            <a:endParaRPr lang="en-US" sz="1600" dirty="0">
              <a:latin typeface="Public Sans" pitchFamily="2" charset="0"/>
            </a:endParaRPr>
          </a:p>
          <a:p>
            <a:pPr marL="114300" indent="0">
              <a:buNone/>
            </a:pPr>
            <a:r>
              <a:rPr lang="en-US" sz="1600" dirty="0" smtClean="0">
                <a:latin typeface="Public Sans" pitchFamily="2" charset="0"/>
              </a:rPr>
              <a:t>Schools can, but are not obligated to, test nonpublic school students in any grade level and they are not included in state contract. Please note that students participating in the Gator program are not eligible to be enrolled in BESE-approved home study or registered nonpublic school not seeking state approval. If school systems choose to offer testing, they should be tested under the 997 site code. The cost of testing is </a:t>
            </a:r>
          </a:p>
          <a:p>
            <a:pPr marL="114300" indent="0">
              <a:buNone/>
            </a:pPr>
            <a:r>
              <a:rPr lang="en-US" sz="1600" dirty="0" smtClean="0">
                <a:latin typeface="Public Sans" pitchFamily="2" charset="0"/>
              </a:rPr>
              <a:t>$ 35.00 per student per subject. No form is needed to test them.</a:t>
            </a:r>
            <a:endParaRPr lang="en-US" sz="1600" dirty="0">
              <a:latin typeface="Public Sans" pitchFamily="2" charset="0"/>
            </a:endParaRP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53393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 Connect/ELPT/ELPT Connect</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9</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3887685128"/>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44719</TotalTime>
  <Words>1218</Words>
  <Application>Microsoft Office PowerPoint</Application>
  <PresentationFormat>On-screen Show (16:9)</PresentationFormat>
  <Paragraphs>134</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Public Sans</vt:lpstr>
      <vt:lpstr>Public Sans Medium</vt:lpstr>
      <vt:lpstr>LA Believes</vt:lpstr>
      <vt:lpstr>Assessments, Accountability and Analytics Monthly Call</vt:lpstr>
      <vt:lpstr>Zoom Meeting Preparation</vt:lpstr>
      <vt:lpstr>Agenda Items</vt:lpstr>
      <vt:lpstr>Important Dates</vt:lpstr>
      <vt:lpstr>Office Closures/Cancellation of Office Hours</vt:lpstr>
      <vt:lpstr>LEAP</vt:lpstr>
      <vt:lpstr>Voiding Tests</vt:lpstr>
      <vt:lpstr>Testing Home Study and Nonpublic Students</vt:lpstr>
      <vt:lpstr>LEAP Connect/ELPT/ELPT Connect</vt:lpstr>
      <vt:lpstr>LEAP Connect/ELPT/ELPT Connect Reporting</vt:lpstr>
      <vt:lpstr>ACT/WorkKeys</vt:lpstr>
      <vt:lpstr>ACT Changes </vt:lpstr>
      <vt:lpstr>Accountability</vt:lpstr>
      <vt:lpstr>Graduation Cohort Data Certification Timeline</vt:lpstr>
      <vt:lpstr>Updates to Transcripts in STS</vt:lpstr>
      <vt:lpstr>K-3 Screenings</vt:lpstr>
      <vt:lpstr>K-3 Screening Environments</vt:lpstr>
      <vt:lpstr>Numeracy Reporting</vt:lpstr>
      <vt:lpstr>Grade 3 Additional Literacy EOY Windows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1163</cp:revision>
  <dcterms:modified xsi:type="dcterms:W3CDTF">2026-04-21T19:33:49Z</dcterms:modified>
</cp:coreProperties>
</file>