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9" r:id="rId1"/>
  </p:sldMasterIdLst>
  <p:notesMasterIdLst>
    <p:notesMasterId r:id="rId23"/>
  </p:notesMasterIdLst>
  <p:sldIdLst>
    <p:sldId id="324" r:id="rId2"/>
    <p:sldId id="256" r:id="rId3"/>
    <p:sldId id="257" r:id="rId4"/>
    <p:sldId id="366" r:id="rId5"/>
    <p:sldId id="472" r:id="rId6"/>
    <p:sldId id="480" r:id="rId7"/>
    <p:sldId id="509" r:id="rId8"/>
    <p:sldId id="482" r:id="rId9"/>
    <p:sldId id="510" r:id="rId10"/>
    <p:sldId id="511" r:id="rId11"/>
    <p:sldId id="505" r:id="rId12"/>
    <p:sldId id="506" r:id="rId13"/>
    <p:sldId id="508" r:id="rId14"/>
    <p:sldId id="500" r:id="rId15"/>
    <p:sldId id="501" r:id="rId16"/>
    <p:sldId id="483" r:id="rId17"/>
    <p:sldId id="503" r:id="rId18"/>
    <p:sldId id="504" r:id="rId19"/>
    <p:sldId id="502" r:id="rId20"/>
    <p:sldId id="484" r:id="rId21"/>
    <p:sldId id="334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is Pritchard" initials="" lastIdx="1" clrIdx="0"/>
  <p:cmAuthor id="1" name="JENNIFER BAIRD" initials="" lastIdx="1" clrIdx="1"/>
  <p:cmAuthor id="2" name="Jennifer Baird" initials="JB" lastIdx="2" clrIdx="2">
    <p:extLst>
      <p:ext uri="{19B8F6BF-5375-455C-9EA6-DF929625EA0E}">
        <p15:presenceInfo xmlns:p15="http://schemas.microsoft.com/office/powerpoint/2012/main" userId="S-1-5-21-1004336348-920026266-1801674531-489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E5B1D7-7E24-4C7A-94C0-64FDCA702A4B}">
  <a:tblStyle styleId="{47E5B1D7-7E24-4C7A-94C0-64FDCA702A4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594" y="84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e7d437e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5" name="Google Shape;265;gbe7d437e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960" y="687672"/>
            <a:ext cx="6056100" cy="342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164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96a45435d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96a45435d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796a45435d_2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95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96a45435d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796a45435d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796a45435d_2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96a45435d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96a45435d_2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796a45435d_2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96a45435d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96a45435d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796a45435d_2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24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96a45435d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96a45435d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796a45435d_2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160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96a45435d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96a45435d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796a45435d_2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14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96a45435d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96a45435d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796a45435d_2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60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96a45435d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96a45435d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796a45435d_2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4688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96a45435d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96a45435d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796a45435d_2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74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2"/>
          <p:cNvSpPr txBox="1">
            <a:spLocks noGrp="1"/>
          </p:cNvSpPr>
          <p:nvPr>
            <p:ph type="title"/>
          </p:nvPr>
        </p:nvSpPr>
        <p:spPr>
          <a:xfrm>
            <a:off x="4005650" y="1482800"/>
            <a:ext cx="47262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385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(Hands)">
  <p:cSld name="Section 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0"/>
          <p:cNvSpPr txBox="1">
            <a:spLocks noGrp="1"/>
          </p:cNvSpPr>
          <p:nvPr>
            <p:ph type="title"/>
          </p:nvPr>
        </p:nvSpPr>
        <p:spPr>
          <a:xfrm>
            <a:off x="0" y="733400"/>
            <a:ext cx="9144000" cy="31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(Magnolia Left)">
  <p:cSld name="Section Title 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3"/>
          <p:cNvSpPr txBox="1">
            <a:spLocks noGrp="1"/>
          </p:cNvSpPr>
          <p:nvPr>
            <p:ph type="title"/>
          </p:nvPr>
        </p:nvSpPr>
        <p:spPr>
          <a:xfrm>
            <a:off x="3064725" y="733400"/>
            <a:ext cx="6079500" cy="3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(Magnolia Left)">
  <p:cSld name="Section Title 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4"/>
          <p:cNvSpPr txBox="1">
            <a:spLocks noGrp="1"/>
          </p:cNvSpPr>
          <p:nvPr>
            <p:ph type="title"/>
          </p:nvPr>
        </p:nvSpPr>
        <p:spPr>
          <a:xfrm>
            <a:off x="0" y="733400"/>
            <a:ext cx="6079500" cy="3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(Fleur de Lis Left)">
  <p:cSld name="Section Title Onl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6"/>
          <p:cNvSpPr txBox="1">
            <a:spLocks noGrp="1"/>
          </p:cNvSpPr>
          <p:nvPr>
            <p:ph type="title"/>
          </p:nvPr>
        </p:nvSpPr>
        <p:spPr>
          <a:xfrm>
            <a:off x="3021550" y="771625"/>
            <a:ext cx="6122400" cy="3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(Deer Right)">
  <p:cSld name="Section Title Only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7"/>
          <p:cNvSpPr txBox="1">
            <a:spLocks noGrp="1"/>
          </p:cNvSpPr>
          <p:nvPr>
            <p:ph type="title"/>
          </p:nvPr>
        </p:nvSpPr>
        <p:spPr>
          <a:xfrm>
            <a:off x="0" y="771625"/>
            <a:ext cx="5523900" cy="3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(Deer Left)">
  <p:cSld name="Section Title Only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8"/>
          <p:cNvSpPr txBox="1">
            <a:spLocks noGrp="1"/>
          </p:cNvSpPr>
          <p:nvPr>
            <p:ph type="title"/>
          </p:nvPr>
        </p:nvSpPr>
        <p:spPr>
          <a:xfrm>
            <a:off x="3620100" y="771625"/>
            <a:ext cx="5523900" cy="3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(Cypress Right)">
  <p:cSld name="Section Title Only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9"/>
          <p:cNvSpPr txBox="1">
            <a:spLocks noGrp="1"/>
          </p:cNvSpPr>
          <p:nvPr>
            <p:ph type="title"/>
          </p:nvPr>
        </p:nvSpPr>
        <p:spPr>
          <a:xfrm>
            <a:off x="0" y="1016800"/>
            <a:ext cx="60864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(Cypress Left)">
  <p:cSld name="Section Title Only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0"/>
          <p:cNvSpPr txBox="1">
            <a:spLocks noGrp="1"/>
          </p:cNvSpPr>
          <p:nvPr>
            <p:ph type="title"/>
          </p:nvPr>
        </p:nvSpPr>
        <p:spPr>
          <a:xfrm>
            <a:off x="3057600" y="1016800"/>
            <a:ext cx="60864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(Beads Right)">
  <p:cSld name="Section Title Only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1"/>
          <p:cNvSpPr txBox="1">
            <a:spLocks noGrp="1"/>
          </p:cNvSpPr>
          <p:nvPr>
            <p:ph type="title"/>
          </p:nvPr>
        </p:nvSpPr>
        <p:spPr>
          <a:xfrm>
            <a:off x="0" y="800450"/>
            <a:ext cx="6519000" cy="3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(Beads Left)">
  <p:cSld name="Section Title Only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 txBox="1">
            <a:spLocks noGrp="1"/>
          </p:cNvSpPr>
          <p:nvPr>
            <p:ph type="title"/>
          </p:nvPr>
        </p:nvSpPr>
        <p:spPr>
          <a:xfrm>
            <a:off x="2625000" y="800450"/>
            <a:ext cx="6519000" cy="3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(Career &amp; College Readiness)">
  <p:cSld name="Cover 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3"/>
          <p:cNvSpPr txBox="1">
            <a:spLocks noGrp="1"/>
          </p:cNvSpPr>
          <p:nvPr>
            <p:ph type="title"/>
          </p:nvPr>
        </p:nvSpPr>
        <p:spPr>
          <a:xfrm>
            <a:off x="3929450" y="1746400"/>
            <a:ext cx="47262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(Basic Frame) 2">
  <p:cSld name="Content (Basic Frame)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3"/>
          <p:cNvSpPr txBox="1"/>
          <p:nvPr/>
        </p:nvSpPr>
        <p:spPr>
          <a:xfrm>
            <a:off x="8713975" y="4725600"/>
            <a:ext cx="4266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3"/>
          <p:cNvSpPr txBox="1">
            <a:spLocks noGrp="1"/>
          </p:cNvSpPr>
          <p:nvPr>
            <p:ph type="title"/>
          </p:nvPr>
        </p:nvSpPr>
        <p:spPr>
          <a:xfrm>
            <a:off x="430075" y="426175"/>
            <a:ext cx="82839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2" name="Google Shape;262;p83"/>
          <p:cNvSpPr txBox="1">
            <a:spLocks noGrp="1"/>
          </p:cNvSpPr>
          <p:nvPr>
            <p:ph type="body" idx="1"/>
          </p:nvPr>
        </p:nvSpPr>
        <p:spPr>
          <a:xfrm>
            <a:off x="430075" y="1336375"/>
            <a:ext cx="82839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75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(Equity, Inclusion, &amp; Opportunities)">
  <p:cSld name="Cover 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4"/>
          <p:cNvSpPr txBox="1">
            <a:spLocks noGrp="1"/>
          </p:cNvSpPr>
          <p:nvPr>
            <p:ph type="title"/>
          </p:nvPr>
        </p:nvSpPr>
        <p:spPr>
          <a:xfrm>
            <a:off x="3929450" y="1746400"/>
            <a:ext cx="47262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(Legislative Affairs, Policy, &amp; Workforce Support)">
  <p:cSld name="Cover 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5"/>
          <p:cNvSpPr txBox="1">
            <a:spLocks noGrp="1"/>
          </p:cNvSpPr>
          <p:nvPr>
            <p:ph type="title"/>
          </p:nvPr>
        </p:nvSpPr>
        <p:spPr>
          <a:xfrm>
            <a:off x="3929450" y="1746400"/>
            <a:ext cx="47262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(Operations)">
  <p:cSld name="Cover 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6"/>
          <p:cNvSpPr txBox="1">
            <a:spLocks noGrp="1"/>
          </p:cNvSpPr>
          <p:nvPr>
            <p:ph type="title"/>
          </p:nvPr>
        </p:nvSpPr>
        <p:spPr>
          <a:xfrm>
            <a:off x="3929450" y="1746400"/>
            <a:ext cx="47262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385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(School System Financial Services)">
  <p:cSld name="Cover Title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7"/>
          <p:cNvSpPr txBox="1">
            <a:spLocks noGrp="1"/>
          </p:cNvSpPr>
          <p:nvPr>
            <p:ph type="title"/>
          </p:nvPr>
        </p:nvSpPr>
        <p:spPr>
          <a:xfrm>
            <a:off x="3929450" y="1746400"/>
            <a:ext cx="47262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385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(School System Relations)">
  <p:cSld name="Cover Title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8"/>
          <p:cNvSpPr txBox="1">
            <a:spLocks noGrp="1"/>
          </p:cNvSpPr>
          <p:nvPr>
            <p:ph type="title"/>
          </p:nvPr>
        </p:nvSpPr>
        <p:spPr>
          <a:xfrm>
            <a:off x="3929450" y="1746400"/>
            <a:ext cx="47262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385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(Teaching &amp; Learning)">
  <p:cSld name="Cover Title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9"/>
          <p:cNvSpPr txBox="1">
            <a:spLocks noGrp="1"/>
          </p:cNvSpPr>
          <p:nvPr>
            <p:ph type="title"/>
          </p:nvPr>
        </p:nvSpPr>
        <p:spPr>
          <a:xfrm>
            <a:off x="3929450" y="1746400"/>
            <a:ext cx="47262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385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(Basic Frame)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0"/>
          <p:cNvSpPr txBox="1"/>
          <p:nvPr/>
        </p:nvSpPr>
        <p:spPr>
          <a:xfrm>
            <a:off x="8713975" y="4725600"/>
            <a:ext cx="4266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0"/>
          <p:cNvSpPr txBox="1">
            <a:spLocks noGrp="1"/>
          </p:cNvSpPr>
          <p:nvPr>
            <p:ph type="title"/>
          </p:nvPr>
        </p:nvSpPr>
        <p:spPr>
          <a:xfrm>
            <a:off x="430075" y="426175"/>
            <a:ext cx="82839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5" name="Google Shape;195;p60"/>
          <p:cNvSpPr txBox="1">
            <a:spLocks noGrp="1"/>
          </p:cNvSpPr>
          <p:nvPr>
            <p:ph type="body" idx="1"/>
          </p:nvPr>
        </p:nvSpPr>
        <p:spPr>
          <a:xfrm>
            <a:off x="430075" y="1336375"/>
            <a:ext cx="82839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14" r:id="rId10"/>
    <p:sldLayoutId id="2147483717" r:id="rId11"/>
    <p:sldLayoutId id="2147483718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3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hyperlink" Target="mailto:ldoecommunications@la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.org/content/act/en/products-and-services/state-and-district-solutions/louisiana.html" TargetMode="External"/><Relationship Id="rId2" Type="http://schemas.openxmlformats.org/officeDocument/2006/relationships/hyperlink" Target="https://success.act.org/s/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estadmin.act.org/customer/index.action..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uisianabelieves.com/resources/library/assessment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uisianabelieves.com/docs/default-source/accountability/2022-2023-interests-and-opportunities-menu.xlsx?sfvrsn=c82a6518_4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resources/library/assessment" TargetMode="External"/><Relationship Id="rId2" Type="http://schemas.openxmlformats.org/officeDocument/2006/relationships/hyperlink" Target="https://www.louisianabelieves.com/docs/default-source/assessment/2022-2023-assessment-calendar.pdf?sfvrsn=4de36518_2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ywanna.dushime@la.gov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8.jpg@01D8ABFD.642CE8D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4"/>
          <p:cNvSpPr txBox="1">
            <a:spLocks noGrp="1"/>
          </p:cNvSpPr>
          <p:nvPr>
            <p:ph type="body" idx="1"/>
          </p:nvPr>
        </p:nvSpPr>
        <p:spPr>
          <a:xfrm>
            <a:off x="430075" y="1185325"/>
            <a:ext cx="8283900" cy="16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7" lvl="0" indent="-2111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US" sz="1500"/>
              <a:t>Please make sure your phone or computer is muted to minimize background noise. </a:t>
            </a:r>
            <a:endParaRPr sz="1500"/>
          </a:p>
          <a:p>
            <a:pPr marL="461962" lvl="1" indent="-1492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/>
              <a:t>To do this, hover over the bottom left-hand side of your screen and click “Mute.” </a:t>
            </a:r>
            <a:endParaRPr sz="1500"/>
          </a:p>
          <a:p>
            <a:pPr marL="230187" lvl="0" indent="-21113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US" sz="1500"/>
              <a:t>Please make sure you have turned off your camera to save bandwidth and prevent any connectivity issues.</a:t>
            </a:r>
            <a:endParaRPr sz="1500"/>
          </a:p>
          <a:p>
            <a:pPr marL="461962" lvl="1" indent="-14922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/>
              <a:t>To do this, hover over the bottom left-hand side of your screen and click “Stop Video.”</a:t>
            </a:r>
            <a:endParaRPr sz="1500"/>
          </a:p>
          <a:p>
            <a:pPr marL="230187" lvl="0" indent="-23018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500"/>
              <a:t>Please submit questions during the presentation in the “Chat” function located on the bottom of your screen.</a:t>
            </a:r>
            <a:r>
              <a:rPr lang="en-US" sz="1700"/>
              <a:t> </a:t>
            </a:r>
            <a:endParaRPr sz="1700"/>
          </a:p>
        </p:txBody>
      </p:sp>
      <p:pic>
        <p:nvPicPr>
          <p:cNvPr id="268" name="Google Shape;268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074" y="3125825"/>
            <a:ext cx="4387874" cy="15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84"/>
          <p:cNvSpPr txBox="1">
            <a:spLocks noGrp="1"/>
          </p:cNvSpPr>
          <p:nvPr>
            <p:ph type="title"/>
          </p:nvPr>
        </p:nvSpPr>
        <p:spPr>
          <a:xfrm>
            <a:off x="430075" y="426175"/>
            <a:ext cx="8283900" cy="9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5463"/>
                </a:solidFill>
              </a:rPr>
              <a:t>Zoom Meeting Preparation</a:t>
            </a:r>
            <a:endParaRPr>
              <a:solidFill>
                <a:srgbClr val="385463"/>
              </a:solidFill>
            </a:endParaRPr>
          </a:p>
        </p:txBody>
      </p:sp>
      <p:sp>
        <p:nvSpPr>
          <p:cNvPr id="270" name="Google Shape;270;p84"/>
          <p:cNvSpPr txBox="1"/>
          <p:nvPr/>
        </p:nvSpPr>
        <p:spPr>
          <a:xfrm>
            <a:off x="5035150" y="3358800"/>
            <a:ext cx="3583800" cy="1108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alibri"/>
                <a:ea typeface="Calibri"/>
                <a:cs typeface="Calibri"/>
                <a:sym typeface="Calibri"/>
              </a:rPr>
              <a:t>NOTICE: In accordance with the Americans with Disabilities Act, if you need special assistance at this meeting please contact </a:t>
            </a:r>
            <a:r>
              <a:rPr lang="en-US" sz="1500" b="1" u="sng">
                <a:solidFill>
                  <a:srgbClr val="20B6A6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ldoecommunications@la.gov</a:t>
            </a:r>
            <a:r>
              <a:rPr lang="en-US" sz="1500" b="1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9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Transfers in TIDE, cont.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Message 2: </a:t>
            </a:r>
            <a:r>
              <a:rPr lang="en-US" dirty="0"/>
              <a:t>“</a:t>
            </a:r>
            <a:r>
              <a:rPr lang="en-US" b="1" i="1" dirty="0"/>
              <a:t>TIDE does not have a student with ID ##########</a:t>
            </a:r>
            <a:r>
              <a:rPr lang="en-US" dirty="0"/>
              <a:t>” indicates that a student with that LASID has not been previously assessed through TIDE.  </a:t>
            </a:r>
            <a:r>
              <a:rPr lang="en-US" dirty="0" smtClean="0"/>
              <a:t>Users must manually </a:t>
            </a:r>
            <a:r>
              <a:rPr lang="en-US" dirty="0"/>
              <a:t>enter the student in TIDE and screen the student based on the documentation collected during enrollment.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/>
              <a:t>ELPS scores will begin reporting in the portal later today.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3"/>
          <p:cNvSpPr txBox="1">
            <a:spLocks noGrp="1"/>
          </p:cNvSpPr>
          <p:nvPr>
            <p:ph type="title"/>
          </p:nvPr>
        </p:nvSpPr>
        <p:spPr>
          <a:xfrm>
            <a:off x="0" y="800450"/>
            <a:ext cx="6519000" cy="3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ACT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7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Announcements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 smtClean="0"/>
              <a:t>ACT </a:t>
            </a:r>
            <a:r>
              <a:rPr lang="en-US" dirty="0"/>
              <a:t>announced </a:t>
            </a:r>
          </a:p>
          <a:p>
            <a:r>
              <a:rPr lang="en-US" dirty="0"/>
              <a:t>the storage of data for 5 years in the </a:t>
            </a:r>
            <a:r>
              <a:rPr lang="en-US" u="sng" dirty="0">
                <a:hlinkClick r:id="rId2"/>
              </a:rPr>
              <a:t>Success</a:t>
            </a:r>
            <a:r>
              <a:rPr lang="en-US" dirty="0"/>
              <a:t> platform.  The oldest data will be purged every year on September </a:t>
            </a:r>
            <a:r>
              <a:rPr lang="en-US" dirty="0" smtClean="0"/>
              <a:t>1 </a:t>
            </a:r>
            <a:r>
              <a:rPr lang="en-US" dirty="0" smtClean="0"/>
              <a:t>beginning </a:t>
            </a:r>
            <a:r>
              <a:rPr lang="en-US" dirty="0"/>
              <a:t>with the 2017-2018 records purge on September 1, 2022, and adding 2022-2023 </a:t>
            </a:r>
            <a:r>
              <a:rPr lang="en-US" dirty="0" smtClean="0"/>
              <a:t>data</a:t>
            </a:r>
            <a:endParaRPr lang="en-US" dirty="0"/>
          </a:p>
          <a:p>
            <a:pPr lvl="0"/>
            <a:r>
              <a:rPr lang="en-US" dirty="0"/>
              <a:t>student reports sent to students and returned undeliverable will be mailed to schools </a:t>
            </a:r>
            <a:r>
              <a:rPr lang="en-US" dirty="0" smtClean="0"/>
              <a:t>for distribution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students</a:t>
            </a:r>
            <a:endParaRPr lang="en-US" dirty="0"/>
          </a:p>
          <a:p>
            <a:pPr lvl="0"/>
            <a:r>
              <a:rPr lang="en-US" dirty="0"/>
              <a:t>ACT has eliminated training </a:t>
            </a:r>
            <a:r>
              <a:rPr lang="en-US" dirty="0" smtClean="0"/>
              <a:t>packets</a:t>
            </a:r>
            <a:endParaRPr lang="en-US" dirty="0"/>
          </a:p>
          <a:p>
            <a:pPr lvl="0"/>
            <a:r>
              <a:rPr lang="en-US" dirty="0"/>
              <a:t>manuals are available online on the </a:t>
            </a:r>
            <a:r>
              <a:rPr lang="en-US" u="sng" dirty="0">
                <a:hlinkClick r:id="rId3"/>
              </a:rPr>
              <a:t>ACT State Testing</a:t>
            </a:r>
            <a:r>
              <a:rPr lang="en-US" dirty="0"/>
              <a:t> site if testing </a:t>
            </a:r>
            <a:r>
              <a:rPr lang="en-US" dirty="0" smtClean="0"/>
              <a:t>online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/>
              <a:t>manuals will be mailed for paper testing and also available </a:t>
            </a:r>
            <a:r>
              <a:rPr lang="en-US" dirty="0" smtClean="0"/>
              <a:t>online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36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WorkKeys</a:t>
            </a:r>
            <a:r>
              <a:rPr lang="en-US" dirty="0" smtClean="0"/>
              <a:t> Date for Paper Tests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075" y="1088948"/>
            <a:ext cx="8283900" cy="3601385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August 26 is the deadline for </a:t>
            </a:r>
          </a:p>
          <a:p>
            <a:r>
              <a:rPr lang="en-US" dirty="0" smtClean="0"/>
              <a:t>entering </a:t>
            </a:r>
            <a:r>
              <a:rPr lang="en-US" dirty="0"/>
              <a:t>fall testing dates for </a:t>
            </a:r>
            <a:r>
              <a:rPr lang="en-US" dirty="0" err="1"/>
              <a:t>WorkKeys</a:t>
            </a:r>
            <a:r>
              <a:rPr lang="en-US" dirty="0"/>
              <a:t> and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djusting enrollment </a:t>
            </a:r>
            <a:r>
              <a:rPr lang="en-US" dirty="0"/>
              <a:t>counts for </a:t>
            </a:r>
            <a:r>
              <a:rPr lang="en-US" dirty="0" err="1"/>
              <a:t>WorkKeys</a:t>
            </a:r>
            <a:r>
              <a:rPr lang="en-US" dirty="0"/>
              <a:t> accommodated paper material in </a:t>
            </a:r>
            <a:r>
              <a:rPr lang="en-US" u="sng" dirty="0" err="1">
                <a:hlinkClick r:id="rId2"/>
              </a:rPr>
              <a:t>PANext</a:t>
            </a:r>
            <a:r>
              <a:rPr lang="en-US" dirty="0"/>
              <a:t>.  </a:t>
            </a:r>
          </a:p>
          <a:p>
            <a:pPr marL="114300" indent="0">
              <a:buNone/>
            </a:pPr>
            <a:r>
              <a:rPr lang="en-US" dirty="0" smtClean="0"/>
              <a:t>All </a:t>
            </a:r>
            <a:r>
              <a:rPr lang="en-US" dirty="0"/>
              <a:t>accommodations can be administered online except large print and braille.</a:t>
            </a:r>
          </a:p>
          <a:p>
            <a:r>
              <a:rPr lang="en-US" dirty="0"/>
              <a:t>If your district has no </a:t>
            </a:r>
            <a:r>
              <a:rPr lang="en-US" dirty="0" err="1"/>
              <a:t>WorkKeys</a:t>
            </a:r>
            <a:r>
              <a:rPr lang="en-US" dirty="0"/>
              <a:t> paper testers, select Not Applicable/Online Testing from the dropdown menu.  </a:t>
            </a:r>
            <a:r>
              <a:rPr lang="en-US" dirty="0" smtClean="0"/>
              <a:t>A Materials </a:t>
            </a:r>
            <a:r>
              <a:rPr lang="en-US" dirty="0"/>
              <a:t>Receipt Week </a:t>
            </a:r>
            <a:r>
              <a:rPr lang="en-US" b="1" dirty="0" smtClean="0"/>
              <a:t>must be selected.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5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22" y="3541284"/>
            <a:ext cx="3518452" cy="160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5" y="3585432"/>
            <a:ext cx="3732661" cy="155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03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3"/>
          <p:cNvSpPr txBox="1">
            <a:spLocks noGrp="1"/>
          </p:cNvSpPr>
          <p:nvPr>
            <p:ph type="title"/>
          </p:nvPr>
        </p:nvSpPr>
        <p:spPr>
          <a:xfrm>
            <a:off x="0" y="800450"/>
            <a:ext cx="6519000" cy="3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K-3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1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KEA and K-3 Literacy Screening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075" y="895746"/>
            <a:ext cx="8283900" cy="3363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Kindergarten Readiness Screening:</a:t>
            </a:r>
          </a:p>
          <a:p>
            <a:r>
              <a:rPr lang="en-US" dirty="0" smtClean="0"/>
              <a:t>Must be completed first 30 days of school</a:t>
            </a:r>
          </a:p>
          <a:p>
            <a:r>
              <a:rPr lang="en-US" dirty="0" smtClean="0"/>
              <a:t>Must be reported by October 31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K-3 Literacy Screening</a:t>
            </a:r>
          </a:p>
          <a:p>
            <a:r>
              <a:rPr lang="en-US" dirty="0" smtClean="0"/>
              <a:t>Must be completed first 30 days of school</a:t>
            </a:r>
          </a:p>
          <a:p>
            <a:r>
              <a:rPr lang="en-US" dirty="0" smtClean="0"/>
              <a:t>Must be reported by October 31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 </a:t>
            </a:r>
            <a:r>
              <a:rPr lang="en-US" i="1" dirty="0" smtClean="0"/>
              <a:t>KEA and K-3 Literacy Screener Administration and Reporting </a:t>
            </a:r>
            <a:r>
              <a:rPr lang="en-US" dirty="0" smtClean="0"/>
              <a:t>Webinar is now posted to the </a:t>
            </a:r>
            <a:r>
              <a:rPr lang="en-US" dirty="0" smtClean="0">
                <a:hlinkClick r:id="rId2"/>
              </a:rPr>
              <a:t>DTC Resources Page</a:t>
            </a:r>
            <a:r>
              <a:rPr lang="en-US" dirty="0" smtClean="0"/>
              <a:t>  of the assessment library under “Assessment Webinars.”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3"/>
          <p:cNvSpPr txBox="1">
            <a:spLocks noGrp="1"/>
          </p:cNvSpPr>
          <p:nvPr>
            <p:ph type="title"/>
          </p:nvPr>
        </p:nvSpPr>
        <p:spPr>
          <a:xfrm>
            <a:off x="0" y="800450"/>
            <a:ext cx="6519000" cy="3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Accountability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11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of DCAI and ACT Data Certification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052" y="1020423"/>
            <a:ext cx="8395923" cy="3969021"/>
          </a:xfrm>
        </p:spPr>
        <p:txBody>
          <a:bodyPr/>
          <a:lstStyle/>
          <a:p>
            <a:pPr marL="114300" indent="0">
              <a:buNone/>
            </a:pPr>
            <a:r>
              <a:rPr lang="en-US" sz="1700" dirty="0" smtClean="0"/>
              <a:t>La Data Review is now open until August 31 for review of DCAI and ACT rosters. </a:t>
            </a:r>
          </a:p>
          <a:p>
            <a:pPr marL="114300" indent="0">
              <a:buNone/>
            </a:pPr>
            <a:r>
              <a:rPr lang="en-US" sz="1700" u="sng" dirty="0" smtClean="0"/>
              <a:t>DCAI</a:t>
            </a:r>
          </a:p>
          <a:p>
            <a:r>
              <a:rPr lang="en-US" sz="1700" dirty="0"/>
              <a:t>C</a:t>
            </a:r>
            <a:r>
              <a:rPr lang="en-US" sz="1700" dirty="0" smtClean="0"/>
              <a:t>redits cannot be updated through a request. Changes should be made directly to the transcript in STS.</a:t>
            </a:r>
          </a:p>
          <a:p>
            <a:r>
              <a:rPr lang="en-US" sz="1700" dirty="0" smtClean="0"/>
              <a:t>Requests to change dropout flags for 2020-2021 will not be reviewed. Please submit requests to change 2021-2022 dropout flags when the dropout has been removed from </a:t>
            </a:r>
            <a:r>
              <a:rPr lang="en-US" sz="1700" dirty="0" err="1" smtClean="0"/>
              <a:t>EdLink</a:t>
            </a:r>
            <a:endParaRPr lang="en-US" sz="1700" dirty="0" smtClean="0"/>
          </a:p>
          <a:p>
            <a:pPr marL="114300" indent="0">
              <a:buNone/>
            </a:pPr>
            <a:r>
              <a:rPr lang="en-US" sz="1700" u="sng" dirty="0" smtClean="0"/>
              <a:t>ACT</a:t>
            </a:r>
          </a:p>
          <a:p>
            <a:r>
              <a:rPr lang="en-US" sz="1700" dirty="0" smtClean="0"/>
              <a:t>Super scores will not be used in accountability.</a:t>
            </a:r>
          </a:p>
          <a:p>
            <a:r>
              <a:rPr lang="en-US" sz="1700" dirty="0" smtClean="0"/>
              <a:t>ACT score from a June or July 2022 administration will not be used.</a:t>
            </a:r>
          </a:p>
          <a:p>
            <a:r>
              <a:rPr lang="en-US" sz="1700" dirty="0" smtClean="0"/>
              <a:t>LEAP Connect students are not mandated to take ACT, but should be accountability coded with 94 if they participated in high school level LEAP Connect.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4872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WorkKeys</a:t>
            </a:r>
            <a:r>
              <a:rPr lang="en-US" dirty="0" smtClean="0"/>
              <a:t>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Please remember:</a:t>
            </a:r>
          </a:p>
          <a:p>
            <a:r>
              <a:rPr lang="en-US" dirty="0" err="1" smtClean="0"/>
              <a:t>WorkKeys</a:t>
            </a:r>
            <a:r>
              <a:rPr lang="en-US" dirty="0" smtClean="0"/>
              <a:t> points awards cannot be increased without full testing history of the student. Requests that only include a certificate cannot be reviewed.</a:t>
            </a:r>
          </a:p>
          <a:p>
            <a:r>
              <a:rPr lang="en-US" dirty="0" smtClean="0"/>
              <a:t>All students, except students who participated in LEAP Connect at the high school level, must have an ACT score. A </a:t>
            </a:r>
            <a:r>
              <a:rPr lang="en-US" dirty="0" err="1" smtClean="0"/>
              <a:t>WorkKeys</a:t>
            </a:r>
            <a:r>
              <a:rPr lang="en-US" dirty="0" smtClean="0"/>
              <a:t> certificate can only be used if a student also has an ACT score.</a:t>
            </a:r>
          </a:p>
          <a:p>
            <a:r>
              <a:rPr lang="en-US" dirty="0" smtClean="0"/>
              <a:t>The last day to test </a:t>
            </a:r>
            <a:r>
              <a:rPr lang="en-US" dirty="0" err="1" smtClean="0"/>
              <a:t>WorkKeys</a:t>
            </a:r>
            <a:r>
              <a:rPr lang="en-US" dirty="0" smtClean="0"/>
              <a:t> for accountability was April 29 for students on the roster.</a:t>
            </a:r>
          </a:p>
        </p:txBody>
      </p:sp>
    </p:spTree>
    <p:extLst>
      <p:ext uri="{BB962C8B-B14F-4D97-AF65-F5344CB8AC3E}">
        <p14:creationId xmlns:p14="http://schemas.microsoft.com/office/powerpoint/2010/main" val="2859203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 and Opportunities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075" y="1167410"/>
            <a:ext cx="8283900" cy="351392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Emails went out to principals on Monday, August 15 </a:t>
            </a:r>
            <a:r>
              <a:rPr lang="en-US" dirty="0" smtClean="0"/>
              <a:t>with directions and guidance for how to access and complete the survey that indicates  the I &amp; O indicators selected by the school. These indicators will be used in the calculation of the I &amp; O index for 2023 school performance scores. Accountability contacts were notified as well.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u="sng" dirty="0" smtClean="0"/>
              <a:t>The survey must be completed by November 4, 2022.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The </a:t>
            </a:r>
            <a:r>
              <a:rPr lang="en-US" dirty="0"/>
              <a:t> </a:t>
            </a:r>
            <a:r>
              <a:rPr lang="en-US" dirty="0" smtClean="0">
                <a:hlinkClick r:id="rId2"/>
              </a:rPr>
              <a:t>2022-2023 Interests and Opportunities Menu</a:t>
            </a:r>
            <a:r>
              <a:rPr lang="en-US" dirty="0" smtClean="0"/>
              <a:t> is posted to the department website.</a:t>
            </a:r>
          </a:p>
          <a:p>
            <a:pPr marL="114300" indent="0">
              <a:buNone/>
            </a:pPr>
            <a:r>
              <a:rPr lang="en-US" i="1" dirty="0" smtClean="0"/>
              <a:t>Note: Please make sure tha</a:t>
            </a:r>
            <a:r>
              <a:rPr lang="en-US" i="1" dirty="0" smtClean="0"/>
              <a:t>t principals and superintendents are updated as needed in Sponsor Site.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14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3"/>
          <p:cNvSpPr txBox="1">
            <a:spLocks noGrp="1"/>
          </p:cNvSpPr>
          <p:nvPr>
            <p:ph type="title"/>
          </p:nvPr>
        </p:nvSpPr>
        <p:spPr>
          <a:xfrm>
            <a:off x="4005650" y="1482800"/>
            <a:ext cx="4726200" cy="22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AAA: Assessment and Accountability Monthly Call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August 16, 2022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3"/>
          <p:cNvSpPr txBox="1">
            <a:spLocks noGrp="1"/>
          </p:cNvSpPr>
          <p:nvPr>
            <p:ph type="title"/>
          </p:nvPr>
        </p:nvSpPr>
        <p:spPr>
          <a:xfrm>
            <a:off x="0" y="800450"/>
            <a:ext cx="6519000" cy="3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Call Summary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99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800498"/>
              </p:ext>
            </p:extLst>
          </p:nvPr>
        </p:nvGraphicFramePr>
        <p:xfrm>
          <a:off x="1064518" y="1290027"/>
          <a:ext cx="7015014" cy="3044188"/>
        </p:xfrm>
        <a:graphic>
          <a:graphicData uri="http://schemas.openxmlformats.org/drawingml/2006/table">
            <a:tbl>
              <a:tblPr firstRow="1" bandRow="1">
                <a:tableStyleId>{47E5B1D7-7E24-4C7A-94C0-64FDCA702A4B}</a:tableStyleId>
              </a:tblPr>
              <a:tblGrid>
                <a:gridCol w="915714">
                  <a:extLst>
                    <a:ext uri="{9D8B030D-6E8A-4147-A177-3AD203B41FA5}">
                      <a16:colId xmlns:a16="http://schemas.microsoft.com/office/drawing/2014/main" val="2450038286"/>
                    </a:ext>
                  </a:extLst>
                </a:gridCol>
                <a:gridCol w="4194687">
                  <a:extLst>
                    <a:ext uri="{9D8B030D-6E8A-4147-A177-3AD203B41FA5}">
                      <a16:colId xmlns:a16="http://schemas.microsoft.com/office/drawing/2014/main" val="1615949670"/>
                    </a:ext>
                  </a:extLst>
                </a:gridCol>
                <a:gridCol w="1904613">
                  <a:extLst>
                    <a:ext uri="{9D8B030D-6E8A-4147-A177-3AD203B41FA5}">
                      <a16:colId xmlns:a16="http://schemas.microsoft.com/office/drawing/2014/main" val="2553105662"/>
                    </a:ext>
                  </a:extLst>
                </a:gridCol>
              </a:tblGrid>
              <a:tr h="30098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Month</a:t>
                      </a:r>
                      <a:endParaRPr lang="en-US" sz="1200" b="1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Key Deadlines</a:t>
                      </a:r>
                      <a:endParaRPr lang="en-US" sz="1200" b="1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Support and</a:t>
                      </a:r>
                      <a:r>
                        <a:rPr lang="en-US" sz="1200" b="1" baseline="0" dirty="0" smtClean="0"/>
                        <a:t> Resources</a:t>
                      </a:r>
                      <a:endParaRPr lang="en-US" sz="1200" b="1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978933"/>
                  </a:ext>
                </a:extLst>
              </a:tr>
              <a:tr h="145745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August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K-3 Screening: KEA and K-3 Literacy administered to all students in the first 30 days of enrollment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August 16: Principals received notice regarding opening of Interests and Opportunity surveys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of August 29: Assessment data certification opens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August 31: Data certification closes for DCAI and ACT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ELPS screening first 30 days of a student’s 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enrollment</a:t>
                      </a:r>
                      <a:endParaRPr lang="en-US" sz="12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●"/>
                      </a:pPr>
                      <a:r>
                        <a:rPr lang="en-US" sz="1200" dirty="0" smtClean="0">
                          <a:hlinkClick r:id="rId2"/>
                        </a:rPr>
                        <a:t>2022-2023 Assessment Calendar</a:t>
                      </a:r>
                      <a:endParaRPr lang="en-US" sz="1200" dirty="0" smtClean="0"/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●"/>
                      </a:pPr>
                      <a:r>
                        <a:rPr lang="en-US" sz="1200" dirty="0" smtClean="0">
                          <a:hlinkClick r:id="rId3"/>
                        </a:rPr>
                        <a:t>Assessment Library DTC Resources</a:t>
                      </a:r>
                      <a:r>
                        <a:rPr lang="en-US" sz="1200" baseline="0" dirty="0" smtClean="0">
                          <a:hlinkClick r:id="rId3"/>
                        </a:rPr>
                        <a:t> </a:t>
                      </a:r>
                      <a:r>
                        <a:rPr lang="en-US" sz="1200" dirty="0" smtClean="0">
                          <a:hlinkClick r:id="rId3"/>
                        </a:rPr>
                        <a:t>Page</a:t>
                      </a:r>
                      <a:endParaRPr lang="en-US" sz="1200" dirty="0" smtClean="0"/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●"/>
                      </a:pPr>
                      <a:endParaRPr lang="en-US" sz="1200" dirty="0" smtClean="0"/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●"/>
                      </a:pPr>
                      <a:endParaRPr lang="en-US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993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September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September 5: LDOE Offices Closed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of September 12: Final updates to STS credits downloaded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of September 19: Assessment data certification closes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Office Hours 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Tuesdays at 3:45: August 23, 30</a:t>
                      </a:r>
                    </a:p>
                    <a:p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Monthly Call: Sept. 20</a:t>
                      </a:r>
                    </a:p>
                    <a:p>
                      <a:endParaRPr lang="en-US" sz="12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269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0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4"/>
          <p:cNvSpPr txBox="1">
            <a:spLocks noGrp="1"/>
          </p:cNvSpPr>
          <p:nvPr>
            <p:ph type="title"/>
          </p:nvPr>
        </p:nvSpPr>
        <p:spPr>
          <a:xfrm>
            <a:off x="430075" y="426175"/>
            <a:ext cx="8283900" cy="9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Agenda Items</a:t>
            </a:r>
            <a:endParaRPr dirty="0"/>
          </a:p>
        </p:txBody>
      </p:sp>
      <p:sp>
        <p:nvSpPr>
          <p:cNvPr id="4" name="Google Shape;191;p52"/>
          <p:cNvSpPr txBox="1">
            <a:spLocks noGrp="1"/>
          </p:cNvSpPr>
          <p:nvPr>
            <p:ph type="body" idx="1"/>
          </p:nvPr>
        </p:nvSpPr>
        <p:spPr>
          <a:xfrm>
            <a:off x="430075" y="1174750"/>
            <a:ext cx="8283575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-US" dirty="0" smtClean="0"/>
              <a:t>LEAP 2025</a:t>
            </a:r>
          </a:p>
          <a:p>
            <a:pPr marL="5143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endParaRPr lang="en-US" dirty="0"/>
          </a:p>
          <a:p>
            <a:pPr marL="5143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-US" dirty="0" smtClean="0"/>
              <a:t>LEAP Connect</a:t>
            </a:r>
          </a:p>
          <a:p>
            <a:pPr marL="5143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endParaRPr lang="en-US" dirty="0">
              <a:solidFill>
                <a:srgbClr val="000000"/>
              </a:solidFill>
            </a:endParaRPr>
          </a:p>
          <a:p>
            <a:pPr marL="5143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-US" dirty="0" smtClean="0">
                <a:solidFill>
                  <a:srgbClr val="000000"/>
                </a:solidFill>
              </a:rPr>
              <a:t>ELPS/ELPT</a:t>
            </a:r>
          </a:p>
          <a:p>
            <a:pPr marL="5143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5143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-US" dirty="0" smtClean="0">
                <a:solidFill>
                  <a:srgbClr val="000000"/>
                </a:solidFill>
              </a:rPr>
              <a:t>ACT</a:t>
            </a:r>
          </a:p>
          <a:p>
            <a:pPr marL="5143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endParaRPr lang="en-US" dirty="0">
              <a:solidFill>
                <a:srgbClr val="000000"/>
              </a:solidFill>
            </a:endParaRPr>
          </a:p>
          <a:p>
            <a:pPr marL="5143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-US" dirty="0" smtClean="0">
                <a:solidFill>
                  <a:srgbClr val="000000"/>
                </a:solidFill>
              </a:rPr>
              <a:t>K-3</a:t>
            </a:r>
            <a:endParaRPr lang="en-US" dirty="0" smtClean="0">
              <a:solidFill>
                <a:srgbClr val="000000"/>
              </a:solidFill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dirty="0" smtClean="0">
                <a:solidFill>
                  <a:srgbClr val="000000"/>
                </a:solidFill>
              </a:rPr>
              <a:t>V.    Accountability</a:t>
            </a:r>
          </a:p>
          <a:p>
            <a:pPr marL="5143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 startAt="2"/>
            </a:pPr>
            <a:endParaRPr lang="en-US" dirty="0" smtClean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dirty="0"/>
              <a:t> 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en-US" dirty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en-US" sz="180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 startAt="4"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romanUcPeriod"/>
            </a:pPr>
            <a:endParaRPr lang="en-US" sz="180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endParaRPr sz="215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3"/>
          <p:cNvSpPr txBox="1">
            <a:spLocks noGrp="1"/>
          </p:cNvSpPr>
          <p:nvPr>
            <p:ph type="title"/>
          </p:nvPr>
        </p:nvSpPr>
        <p:spPr>
          <a:xfrm>
            <a:off x="0" y="800450"/>
            <a:ext cx="6519000" cy="3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LEAP 2025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41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LEAP 2025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075" y="1099050"/>
            <a:ext cx="8283900" cy="3363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All student reports should now be distributed along with parent guides. Parent requests sent to the department will be redirected to the school where the student tested.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Please send any documentation related to accommodations audits as soon as possible. Undocumented accommodations will result in a test void.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3"/>
          <p:cNvSpPr txBox="1">
            <a:spLocks noGrp="1"/>
          </p:cNvSpPr>
          <p:nvPr>
            <p:ph type="title"/>
          </p:nvPr>
        </p:nvSpPr>
        <p:spPr>
          <a:xfrm>
            <a:off x="0" y="800450"/>
            <a:ext cx="6519000" cy="3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LEAP Connect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51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Prioritized Connectors Guide for </a:t>
            </a:r>
            <a:br>
              <a:rPr lang="en-US" dirty="0" smtClean="0"/>
            </a:br>
            <a:r>
              <a:rPr lang="en-US" dirty="0" smtClean="0"/>
              <a:t>Students with Significant Cognitive Disabilities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The department approved prioritized LEAP Connectors for English language arts, mathematics, and science to provide instructional support and planning resources for teachers and content leaders.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Please share with special education teachers and supervisors.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The prioritized LEAP Connectors are located in the LEAP Connect Assessment Resources posted on the assessment guidance library on the department website.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Contact </a:t>
            </a:r>
            <a:r>
              <a:rPr lang="en-US" dirty="0" smtClean="0">
                <a:hlinkClick r:id="rId2"/>
              </a:rPr>
              <a:t>tywanna.dushime@la.gov</a:t>
            </a:r>
            <a:r>
              <a:rPr lang="en-US" dirty="0" smtClean="0"/>
              <a:t> for more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3"/>
          <p:cNvSpPr txBox="1">
            <a:spLocks noGrp="1"/>
          </p:cNvSpPr>
          <p:nvPr>
            <p:ph type="title"/>
          </p:nvPr>
        </p:nvSpPr>
        <p:spPr>
          <a:xfrm>
            <a:off x="0" y="800450"/>
            <a:ext cx="6519000" cy="3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ELPS/ELPT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41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Transfers in TIDE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Students have not been uploaded into TIDE because the October 1</a:t>
            </a:r>
            <a:r>
              <a:rPr lang="en-US" baseline="30000" dirty="0"/>
              <a:t>st</a:t>
            </a:r>
            <a:r>
              <a:rPr lang="en-US" dirty="0"/>
              <a:t> enrollment has not been collected.  Therefore all students who are new to a</a:t>
            </a:r>
            <a:r>
              <a:rPr lang="en-US" dirty="0" smtClean="0"/>
              <a:t> </a:t>
            </a:r>
            <a:r>
              <a:rPr lang="en-US" dirty="0"/>
              <a:t>district will have to be manually entered in TIDE.  </a:t>
            </a:r>
            <a:r>
              <a:rPr lang="en-US" dirty="0" smtClean="0"/>
              <a:t>Users should enter </a:t>
            </a:r>
            <a:r>
              <a:rPr lang="en-US" dirty="0"/>
              <a:t>the student’s LASID in the search bar at the top right of the TIDE dashboard. </a:t>
            </a:r>
            <a:r>
              <a:rPr lang="en-US" dirty="0" smtClean="0"/>
              <a:t>One </a:t>
            </a:r>
            <a:r>
              <a:rPr lang="en-US" dirty="0"/>
              <a:t>of </a:t>
            </a:r>
            <a:r>
              <a:rPr lang="en-US" dirty="0" smtClean="0"/>
              <a:t>two messages will display:</a:t>
            </a:r>
          </a:p>
          <a:p>
            <a:pPr marL="114300" indent="0"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Message 1: “</a:t>
            </a:r>
            <a:r>
              <a:rPr lang="en-US" b="1" i="1" dirty="0" smtClean="0"/>
              <a:t>Student </a:t>
            </a:r>
            <a:r>
              <a:rPr lang="en-US" b="1" i="1" dirty="0"/>
              <a:t>not active</a:t>
            </a:r>
            <a:r>
              <a:rPr lang="en-US" dirty="0"/>
              <a:t>” indicates that the student has previously been tested.  Manually enter the student in TIDE and obtain the student’s results using “</a:t>
            </a:r>
            <a:r>
              <a:rPr lang="en-US" b="1" i="1" dirty="0"/>
              <a:t>Reporting</a:t>
            </a:r>
            <a:r>
              <a:rPr lang="en-US" dirty="0"/>
              <a:t>.”  To access the records, go to </a:t>
            </a:r>
            <a:r>
              <a:rPr lang="en-US" b="1" i="1" dirty="0"/>
              <a:t>Change Reporting Time Period</a:t>
            </a:r>
            <a:r>
              <a:rPr lang="en-US" dirty="0"/>
              <a:t> and select a prior academic term</a:t>
            </a:r>
            <a:r>
              <a:rPr lang="en-US" dirty="0" smtClean="0"/>
              <a:t>. 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cid:image008.jpg@01D8ABFD.642CE8D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137" y="3647090"/>
            <a:ext cx="3197445" cy="1496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281048"/>
      </p:ext>
    </p:extLst>
  </p:cSld>
  <p:clrMapOvr>
    <a:masterClrMapping/>
  </p:clrMapOvr>
</p:sld>
</file>

<file path=ppt/theme/theme1.xml><?xml version="1.0" encoding="utf-8"?>
<a:theme xmlns:a="http://schemas.openxmlformats.org/drawingml/2006/main" name="LA Believes">
  <a:themeElements>
    <a:clrScheme name="LA Believes 1">
      <a:dk1>
        <a:srgbClr val="385463"/>
      </a:dk1>
      <a:lt1>
        <a:srgbClr val="FFFFFF"/>
      </a:lt1>
      <a:dk2>
        <a:srgbClr val="434343"/>
      </a:dk2>
      <a:lt2>
        <a:srgbClr val="CCCCCC"/>
      </a:lt2>
      <a:accent1>
        <a:srgbClr val="9AB185"/>
      </a:accent1>
      <a:accent2>
        <a:srgbClr val="7E87BE"/>
      </a:accent2>
      <a:accent3>
        <a:srgbClr val="BE842B"/>
      </a:accent3>
      <a:accent4>
        <a:srgbClr val="20B6A6"/>
      </a:accent4>
      <a:accent5>
        <a:srgbClr val="648146"/>
      </a:accent5>
      <a:accent6>
        <a:srgbClr val="BDBFDA"/>
      </a:accent6>
      <a:hlink>
        <a:srgbClr val="00BAD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10464</TotalTime>
  <Words>1004</Words>
  <Application>Microsoft Office PowerPoint</Application>
  <PresentationFormat>On-screen Show (16:9)</PresentationFormat>
  <Paragraphs>129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LA Believes</vt:lpstr>
      <vt:lpstr>Zoom Meeting Preparation</vt:lpstr>
      <vt:lpstr>AAA: Assessment and Accountability Monthly Call August 16, 2022</vt:lpstr>
      <vt:lpstr>Agenda Items</vt:lpstr>
      <vt:lpstr>LEAP 2025</vt:lpstr>
      <vt:lpstr>LEAP 2025 </vt:lpstr>
      <vt:lpstr>LEAP Connect</vt:lpstr>
      <vt:lpstr>Prioritized Connectors Guide for  Students with Significant Cognitive Disabilities</vt:lpstr>
      <vt:lpstr>ELPS/ELPT</vt:lpstr>
      <vt:lpstr>EL Transfers in TIDE</vt:lpstr>
      <vt:lpstr>EL Transfers in TIDE, cont.</vt:lpstr>
      <vt:lpstr>ACT</vt:lpstr>
      <vt:lpstr>ACT Announcements</vt:lpstr>
      <vt:lpstr>WorkKeys Date for Paper Tests</vt:lpstr>
      <vt:lpstr>K-3</vt:lpstr>
      <vt:lpstr>KEA and K-3 Literacy Screening</vt:lpstr>
      <vt:lpstr>Accountability</vt:lpstr>
      <vt:lpstr>Opening of DCAI and ACT Data Certification</vt:lpstr>
      <vt:lpstr> WorkKeys   </vt:lpstr>
      <vt:lpstr>Interests and Opportunities</vt:lpstr>
      <vt:lpstr>Call Summary</vt:lpstr>
      <vt:lpstr>Call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Accountability Updates West Baton Rouge February 19, 2021</dc:title>
  <dc:creator>Jennifer Baird</dc:creator>
  <cp:lastModifiedBy>Jennifer Baird</cp:lastModifiedBy>
  <cp:revision>304</cp:revision>
  <dcterms:modified xsi:type="dcterms:W3CDTF">2022-08-16T18:32:57Z</dcterms:modified>
</cp:coreProperties>
</file>