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3"/>
  </p:notesMasterIdLst>
  <p:sldIdLst>
    <p:sldId id="666" r:id="rId2"/>
    <p:sldId id="667" r:id="rId3"/>
    <p:sldId id="730" r:id="rId4"/>
    <p:sldId id="257" r:id="rId5"/>
    <p:sldId id="366" r:id="rId6"/>
    <p:sldId id="751" r:id="rId7"/>
    <p:sldId id="747" r:id="rId8"/>
    <p:sldId id="710" r:id="rId9"/>
    <p:sldId id="732" r:id="rId10"/>
    <p:sldId id="740" r:id="rId11"/>
    <p:sldId id="734" r:id="rId12"/>
    <p:sldId id="735" r:id="rId13"/>
    <p:sldId id="669" r:id="rId14"/>
    <p:sldId id="679" r:id="rId15"/>
    <p:sldId id="722" r:id="rId16"/>
    <p:sldId id="723" r:id="rId17"/>
    <p:sldId id="728" r:id="rId18"/>
    <p:sldId id="752" r:id="rId19"/>
    <p:sldId id="729" r:id="rId20"/>
    <p:sldId id="500" r:id="rId21"/>
    <p:sldId id="715" r:id="rId22"/>
    <p:sldId id="746" r:id="rId23"/>
    <p:sldId id="742" r:id="rId24"/>
    <p:sldId id="748" r:id="rId25"/>
    <p:sldId id="750" r:id="rId26"/>
    <p:sldId id="483" r:id="rId27"/>
    <p:sldId id="724" r:id="rId28"/>
    <p:sldId id="711" r:id="rId29"/>
    <p:sldId id="725" r:id="rId30"/>
    <p:sldId id="749" r:id="rId31"/>
    <p:sldId id="334"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Public Sans Medium"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91" d="100"/>
          <a:sy n="91" d="100"/>
        </p:scale>
        <p:origin x="596"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70499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6146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1" r:id="rId12"/>
    <p:sldLayoutId id="2147483722" r:id="rId13"/>
    <p:sldLayoutId id="2147483723" r:id="rId14"/>
    <p:sldLayoutId id="2147483724" r:id="rId15"/>
    <p:sldLayoutId id="2147483725" r:id="rId16"/>
    <p:sldLayoutId id="2147483726" r:id="rId17"/>
    <p:sldLayoutId id="2147483730" r:id="rId18"/>
    <p:sldLayoutId id="2147483731" r:id="rId19"/>
    <p:sldLayoutId id="2147483732" r:id="rId20"/>
    <p:sldLayoutId id="2147483733" r:id="rId21"/>
    <p:sldLayoutId id="214748373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hyperlink" Target="https://wbte.drcedirect.com/LA/portals/la/ott3?adminId=510135&amp;index=4"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hyperlink" Target="https://louisianabelieves.com/docs/default-source/assessment/testing-irregularity.pdf?sfvrsn=f3ec8c1f_12"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louisianabelieves.com/docs/default-source/assessment/2024-2025-act-estimation-worksheet-and-act-mou-for-public-and-charter-schools-only.pdf?sfvrsn=d8eb6218_10" TargetMode="External"/><Relationship Id="rId2" Type="http://schemas.openxmlformats.org/officeDocument/2006/relationships/hyperlink" Target="https://louisianabelieves.com/docs/default-source/assessment/2024_2025-act-mou-information-sheet.pdf?sfvrsn=d9eb6218_10" TargetMode="External"/><Relationship Id="rId1" Type="http://schemas.openxmlformats.org/officeDocument/2006/relationships/slideLayout" Target="../slideLayouts/slideLayout20.xml"/><Relationship Id="rId4" Type="http://schemas.openxmlformats.org/officeDocument/2006/relationships/hyperlink" Target="https://louisianabelieves.com/docs/default-source/assessment/2024_2025-estimation-worksheet-and-act-mou-for-non-public-schools.pdf?sfvrsn=daeb6218_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ouisianabelieves.com/resources/library/data-center/data-sharing-agreements" TargetMode="External"/><Relationship Id="rId2" Type="http://schemas.openxmlformats.org/officeDocument/2006/relationships/hyperlink" Target="mailto:patricia.newman@la.gov"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mailto:Jennifer.Baird@la.gov"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hyperlink" Target="https://amplify.com/lLouisiana-mclass/"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docs/default-source/assessment/dtc-and-accountability-contact-update-form.pdf?sfvrsn=36c28f1f_18"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 Id="rId4" Type="http://schemas.openxmlformats.org/officeDocument/2006/relationships/hyperlink" Target="https://www.louisianabelieves.com/resources/library/assessmen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www.louisianabelieves.com/docs/default-sourceAassessment/2023-2024-assessment-calendar.pdf?sfvrsn=a94a6318_2"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ww.louisianabelieves.com/measuringresults/leap-360"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Assessment and Accountability Monthly Call</a:t>
            </a:r>
            <a:br>
              <a:rPr lang="en-US" sz="2400" dirty="0" smtClean="0"/>
            </a:br>
            <a:r>
              <a:rPr lang="en-US" sz="2400" dirty="0" smtClean="0"/>
              <a:t>August 20</a:t>
            </a:r>
            <a:r>
              <a:rPr lang="en-US" sz="2400" dirty="0" smtClean="0"/>
              <a:t>, </a:t>
            </a:r>
            <a:r>
              <a:rPr lang="en-US" sz="2400" dirty="0" smtClean="0"/>
              <a:t>2024</a:t>
            </a:r>
            <a:endParaRPr sz="2400" dirty="0"/>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OTT</a:t>
            </a:r>
            <a:endParaRPr lang="en-US" dirty="0"/>
          </a:p>
        </p:txBody>
      </p:sp>
      <p:sp>
        <p:nvSpPr>
          <p:cNvPr id="3" name="Text Placeholder 2"/>
          <p:cNvSpPr>
            <a:spLocks noGrp="1"/>
          </p:cNvSpPr>
          <p:nvPr>
            <p:ph type="body" idx="1"/>
          </p:nvPr>
        </p:nvSpPr>
        <p:spPr/>
        <p:txBody>
          <a:bodyPr/>
          <a:lstStyle/>
          <a:p>
            <a:pPr marL="114300" indent="0">
              <a:buNone/>
            </a:pPr>
            <a:r>
              <a:rPr lang="en-US" dirty="0"/>
              <a:t>Students can access the OTT via DRC Insight or the web portal: </a:t>
            </a:r>
            <a:r>
              <a:rPr lang="en-US" dirty="0">
                <a:hlinkClick r:id="rId2"/>
              </a:rPr>
              <a:t>https://wbte.drcedirect.com/LA/portals/la/ott3?adminId=510135&amp;index=4</a:t>
            </a:r>
            <a:endParaRPr lang="en-US" dirty="0"/>
          </a:p>
          <a:p>
            <a:endParaRPr lang="en-US" dirty="0"/>
          </a:p>
        </p:txBody>
      </p:sp>
    </p:spTree>
    <p:extLst>
      <p:ext uri="{BB962C8B-B14F-4D97-AF65-F5344CB8AC3E}">
        <p14:creationId xmlns:p14="http://schemas.microsoft.com/office/powerpoint/2010/main" val="541856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Testing Irregularity Form in 2024-2025</a:t>
            </a:r>
            <a:endParaRPr lang="en-US" dirty="0"/>
          </a:p>
        </p:txBody>
      </p:sp>
      <p:sp>
        <p:nvSpPr>
          <p:cNvPr id="3" name="Text Placeholder 2"/>
          <p:cNvSpPr>
            <a:spLocks noGrp="1"/>
          </p:cNvSpPr>
          <p:nvPr>
            <p:ph type="body" idx="1"/>
          </p:nvPr>
        </p:nvSpPr>
        <p:spPr>
          <a:xfrm>
            <a:off x="311700" y="1017725"/>
            <a:ext cx="8520600" cy="3186300"/>
          </a:xfrm>
        </p:spPr>
        <p:txBody>
          <a:bodyPr/>
          <a:lstStyle/>
          <a:p>
            <a:pPr marL="0" indent="0">
              <a:buNone/>
            </a:pPr>
            <a:r>
              <a:rPr lang="en-US" dirty="0" smtClean="0"/>
              <a:t>The department has redesigned the testing irregularity form to better serve users.</a:t>
            </a:r>
            <a:endParaRPr lang="en-US" dirty="0"/>
          </a:p>
          <a:p>
            <a:pPr marL="0" indent="0">
              <a:buNone/>
            </a:pPr>
            <a:r>
              <a:rPr lang="en-US" dirty="0"/>
              <a:t>The new document contains guidance on a number of common test irregularity </a:t>
            </a:r>
            <a:r>
              <a:rPr lang="en-US" dirty="0" smtClean="0"/>
              <a:t>issues related to :</a:t>
            </a:r>
            <a:endParaRPr lang="en-US" dirty="0"/>
          </a:p>
          <a:p>
            <a:r>
              <a:rPr lang="en-US" dirty="0"/>
              <a:t>Cheating</a:t>
            </a:r>
          </a:p>
          <a:p>
            <a:r>
              <a:rPr lang="en-US" dirty="0"/>
              <a:t>Administrative Error</a:t>
            </a:r>
          </a:p>
          <a:p>
            <a:r>
              <a:rPr lang="en-US" dirty="0" smtClean="0"/>
              <a:t>Accommodations </a:t>
            </a:r>
            <a:r>
              <a:rPr lang="en-US" sz="1200" dirty="0"/>
              <a:t>(the accommodation not received form will no longer be allowed)</a:t>
            </a:r>
          </a:p>
          <a:p>
            <a:r>
              <a:rPr lang="en-US" dirty="0"/>
              <a:t>Timing </a:t>
            </a:r>
          </a:p>
          <a:p>
            <a:r>
              <a:rPr lang="en-US" dirty="0" smtClean="0"/>
              <a:t>Technology/Testing Interruptions</a:t>
            </a:r>
          </a:p>
          <a:p>
            <a:endParaRPr lang="en-US" dirty="0"/>
          </a:p>
          <a:p>
            <a:pPr marL="114300" indent="0">
              <a:buNone/>
            </a:pPr>
            <a:r>
              <a:rPr lang="en-US" dirty="0"/>
              <a:t>Link: </a:t>
            </a:r>
            <a:r>
              <a:rPr lang="en-US" dirty="0">
                <a:hlinkClick r:id="rId2"/>
              </a:rPr>
              <a:t>https://</a:t>
            </a:r>
            <a:r>
              <a:rPr lang="en-US" dirty="0" smtClean="0">
                <a:hlinkClick r:id="rId2"/>
              </a:rPr>
              <a:t>louisianabelieves.com/docs/default-source/assessment/testing-irregularity.pdf?sfvrsn=f3ec8c1f_12</a:t>
            </a:r>
            <a:endParaRPr lang="en-US" dirty="0" smtClean="0"/>
          </a:p>
          <a:p>
            <a:pPr marL="114300" indent="0">
              <a:buNone/>
            </a:pPr>
            <a:endParaRPr lang="en-US" dirty="0" smtClean="0"/>
          </a:p>
          <a:p>
            <a:pPr marL="114300" indent="0">
              <a:buNone/>
            </a:pPr>
            <a:endParaRPr lang="en-US" dirty="0" smtClean="0"/>
          </a:p>
          <a:p>
            <a:endParaRPr lang="en-US" dirty="0"/>
          </a:p>
        </p:txBody>
      </p:sp>
    </p:spTree>
    <p:extLst>
      <p:ext uri="{BB962C8B-B14F-4D97-AF65-F5344CB8AC3E}">
        <p14:creationId xmlns:p14="http://schemas.microsoft.com/office/powerpoint/2010/main" val="930923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Discontinued Forms for Testing</a:t>
            </a:r>
            <a:endParaRPr lang="en-US" dirty="0"/>
          </a:p>
        </p:txBody>
      </p:sp>
      <p:sp>
        <p:nvSpPr>
          <p:cNvPr id="3" name="Text Placeholder 2"/>
          <p:cNvSpPr>
            <a:spLocks noGrp="1"/>
          </p:cNvSpPr>
          <p:nvPr>
            <p:ph type="body" idx="1"/>
          </p:nvPr>
        </p:nvSpPr>
        <p:spPr/>
        <p:txBody>
          <a:bodyPr/>
          <a:lstStyle/>
          <a:p>
            <a:pPr marL="114300" indent="0">
              <a:buNone/>
            </a:pPr>
            <a:r>
              <a:rPr lang="en-US" dirty="0"/>
              <a:t>Testing irregularities that are sent on previous </a:t>
            </a:r>
            <a:r>
              <a:rPr lang="en-US" dirty="0" smtClean="0"/>
              <a:t>versions </a:t>
            </a:r>
            <a:r>
              <a:rPr lang="en-US" dirty="0"/>
              <a:t>of the form will be returned, and senders will be asked to provide information on the new form</a:t>
            </a:r>
            <a:r>
              <a:rPr lang="en-US" dirty="0" smtClean="0"/>
              <a:t>. Please make sure all STCs remove or discard the old form.</a:t>
            </a:r>
          </a:p>
          <a:p>
            <a:pPr marL="114300" indent="0">
              <a:buNone/>
            </a:pPr>
            <a:endParaRPr lang="en-US" dirty="0"/>
          </a:p>
          <a:p>
            <a:pPr marL="114300" indent="0">
              <a:buNone/>
            </a:pPr>
            <a:r>
              <a:rPr lang="en-US" dirty="0" smtClean="0"/>
              <a:t>In 2024-2025, the department will no longer allow parents to accept scores for assessments that were given without appropriate documentation. Tests that were administered without appropriate accommodations will be voided. It is extremely important that test administrators be well prepared to provide an optimal testing experience to students before they begin testing.</a:t>
            </a:r>
            <a:endParaRPr lang="en-US" dirty="0"/>
          </a:p>
        </p:txBody>
      </p:sp>
    </p:spTree>
    <p:extLst>
      <p:ext uri="{BB962C8B-B14F-4D97-AF65-F5344CB8AC3E}">
        <p14:creationId xmlns:p14="http://schemas.microsoft.com/office/powerpoint/2010/main" val="302360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ELPS/ELPT/ELPT Connect</a:t>
            </a:r>
            <a:endParaRPr lang="en-US" dirty="0"/>
          </a:p>
        </p:txBody>
      </p:sp>
    </p:spTree>
    <p:extLst>
      <p:ext uri="{BB962C8B-B14F-4D97-AF65-F5344CB8AC3E}">
        <p14:creationId xmlns:p14="http://schemas.microsoft.com/office/powerpoint/2010/main" val="3710675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ELPS </a:t>
            </a:r>
            <a:endParaRPr lang="en-US" dirty="0"/>
          </a:p>
        </p:txBody>
      </p:sp>
      <p:sp>
        <p:nvSpPr>
          <p:cNvPr id="3" name="Text Placeholder 2"/>
          <p:cNvSpPr>
            <a:spLocks noGrp="1"/>
          </p:cNvSpPr>
          <p:nvPr>
            <p:ph type="body" idx="1"/>
          </p:nvPr>
        </p:nvSpPr>
        <p:spPr/>
        <p:txBody>
          <a:bodyPr/>
          <a:lstStyle/>
          <a:p>
            <a:pPr marL="114300" indent="0">
              <a:buNone/>
            </a:pPr>
            <a:r>
              <a:rPr lang="en-US" dirty="0" smtClean="0"/>
              <a:t>The ELPS (screener) is open in TIDE, and the department signed off on the release of reports beginning Monday, August 19. </a:t>
            </a:r>
          </a:p>
        </p:txBody>
      </p:sp>
    </p:spTree>
    <p:extLst>
      <p:ext uri="{BB962C8B-B14F-4D97-AF65-F5344CB8AC3E}">
        <p14:creationId xmlns:p14="http://schemas.microsoft.com/office/powerpoint/2010/main" val="318362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730607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ACT Law</a:t>
            </a:r>
            <a:endParaRPr lang="en-US" dirty="0"/>
          </a:p>
        </p:txBody>
      </p:sp>
      <p:sp>
        <p:nvSpPr>
          <p:cNvPr id="3" name="Text Placeholder 2"/>
          <p:cNvSpPr>
            <a:spLocks noGrp="1"/>
          </p:cNvSpPr>
          <p:nvPr>
            <p:ph type="body" idx="1"/>
          </p:nvPr>
        </p:nvSpPr>
        <p:spPr/>
        <p:txBody>
          <a:bodyPr/>
          <a:lstStyle/>
          <a:p>
            <a:pPr marL="114300" indent="0">
              <a:buNone/>
            </a:pPr>
            <a:r>
              <a:rPr lang="en-US" dirty="0" smtClean="0"/>
              <a:t>House Bill 762 that was signed into law by Governor Landry does not go into effect until 2025-2026. </a:t>
            </a:r>
            <a:r>
              <a:rPr lang="en-US" b="1" u="sng" dirty="0" smtClean="0"/>
              <a:t>All students in grade 12 will continue to need an ACT score in 2024-2025 unless they have LEAP Connect high school level scores.</a:t>
            </a:r>
          </a:p>
          <a:p>
            <a:r>
              <a:rPr lang="en-US" sz="1400" dirty="0" smtClean="0"/>
              <a:t>(</a:t>
            </a:r>
            <a:r>
              <a:rPr lang="en-US" sz="1400" dirty="0"/>
              <a:t>g) If state board policy requires a student pursuing a diploma other than a </a:t>
            </a:r>
            <a:r>
              <a:rPr lang="en-US" sz="1400" dirty="0" smtClean="0"/>
              <a:t>career </a:t>
            </a:r>
            <a:r>
              <a:rPr lang="en-US" sz="1400" dirty="0"/>
              <a:t>diploma to take the ACT, the student may also take the </a:t>
            </a:r>
            <a:r>
              <a:rPr lang="en-US" sz="1400" dirty="0" err="1"/>
              <a:t>WorkKeys</a:t>
            </a:r>
            <a:r>
              <a:rPr lang="en-US" sz="1400" dirty="0"/>
              <a:t> test and the Armed Services Vocational Aptitude Battery, and the State Board of Elementary and 2 Secondary Education shall develop a system of equivalent scores for the ACT, the 3 </a:t>
            </a:r>
            <a:r>
              <a:rPr lang="en-US" sz="1400" dirty="0" err="1"/>
              <a:t>WorkKeys</a:t>
            </a:r>
            <a:r>
              <a:rPr lang="en-US" sz="1400" dirty="0"/>
              <a:t> test, and the Armed Services Vocational Aptitude Battery and use a 4 student's highest score achieved on such test or tests for purposes of the school and 5 district accountability system required by R.S. 17:10.1</a:t>
            </a:r>
            <a:r>
              <a:rPr lang="en-US" sz="1400" dirty="0" smtClean="0"/>
              <a:t>.</a:t>
            </a:r>
          </a:p>
          <a:p>
            <a:r>
              <a:rPr lang="en-US" sz="1400" dirty="0" smtClean="0"/>
              <a:t>Section </a:t>
            </a:r>
            <a:r>
              <a:rPr lang="en-US" sz="1400" dirty="0"/>
              <a:t>2. The provisions of R.S. 17:24.4(F)(1)(g) as enacted by this Act and </a:t>
            </a:r>
            <a:r>
              <a:rPr lang="en-US" sz="1400" dirty="0" smtClean="0"/>
              <a:t>the </a:t>
            </a:r>
            <a:r>
              <a:rPr lang="en-US" sz="1400" dirty="0"/>
              <a:t>provisions of R.S. 17:183.3(B)(3) as amended and reenacted by this Act shall be </a:t>
            </a:r>
            <a:r>
              <a:rPr lang="en-US" sz="1400" dirty="0" smtClean="0"/>
              <a:t>implemented </a:t>
            </a:r>
            <a:r>
              <a:rPr lang="en-US" sz="1400" dirty="0"/>
              <a:t>beginning with the 2025-2026 school </a:t>
            </a:r>
            <a:r>
              <a:rPr lang="en-US" sz="1400" dirty="0" smtClean="0"/>
              <a:t>year.</a:t>
            </a:r>
            <a:endParaRPr lang="en-US" sz="1400" dirty="0"/>
          </a:p>
        </p:txBody>
      </p:sp>
    </p:spTree>
    <p:extLst>
      <p:ext uri="{BB962C8B-B14F-4D97-AF65-F5344CB8AC3E}">
        <p14:creationId xmlns:p14="http://schemas.microsoft.com/office/powerpoint/2010/main" val="20994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MOUs for 2024-2025</a:t>
            </a:r>
            <a:endParaRPr lang="en-US" dirty="0"/>
          </a:p>
        </p:txBody>
      </p:sp>
      <p:sp>
        <p:nvSpPr>
          <p:cNvPr id="3" name="Text Placeholder 2"/>
          <p:cNvSpPr>
            <a:spLocks noGrp="1"/>
          </p:cNvSpPr>
          <p:nvPr>
            <p:ph type="body" idx="1"/>
          </p:nvPr>
        </p:nvSpPr>
        <p:spPr/>
        <p:txBody>
          <a:bodyPr/>
          <a:lstStyle/>
          <a:p>
            <a:pPr marL="114300" indent="0">
              <a:buNone/>
            </a:pPr>
            <a:r>
              <a:rPr lang="en-US" dirty="0" smtClean="0"/>
              <a:t>The new ACT MOUs </a:t>
            </a:r>
            <a:r>
              <a:rPr lang="en-US" dirty="0" smtClean="0"/>
              <a:t>are available in the assessment library. </a:t>
            </a:r>
            <a:r>
              <a:rPr lang="en-US" dirty="0" smtClean="0"/>
              <a:t>All school systems that plan to administer </a:t>
            </a:r>
            <a:r>
              <a:rPr lang="en-US" dirty="0" err="1" smtClean="0"/>
              <a:t>WorkKeys</a:t>
            </a:r>
            <a:r>
              <a:rPr lang="en-US" dirty="0" smtClean="0"/>
              <a:t> to students who are not eligible under state contract (see below) as well as students retesting on ACT will need to submit the MOU. </a:t>
            </a:r>
          </a:p>
          <a:p>
            <a:pPr marL="114300" indent="0">
              <a:buNone/>
            </a:pPr>
            <a:endParaRPr lang="en-US" dirty="0"/>
          </a:p>
          <a:p>
            <a:pPr marL="114300" indent="0">
              <a:buNone/>
            </a:pPr>
            <a:r>
              <a:rPr lang="en-US" dirty="0" smtClean="0"/>
              <a:t>The LDOE ACT contract pays for:</a:t>
            </a:r>
          </a:p>
          <a:p>
            <a:r>
              <a:rPr lang="en-US" dirty="0" smtClean="0"/>
              <a:t>All students in grade 11 and students who are in grade 12 and have no ACT score on record from a previous administration.</a:t>
            </a:r>
          </a:p>
          <a:p>
            <a:r>
              <a:rPr lang="en-US" dirty="0" smtClean="0"/>
              <a:t>One administration of </a:t>
            </a:r>
            <a:r>
              <a:rPr lang="en-US" dirty="0" err="1" smtClean="0"/>
              <a:t>WorkKeys</a:t>
            </a:r>
            <a:r>
              <a:rPr lang="en-US" dirty="0" smtClean="0"/>
              <a:t> for students who are in grade 11 on a Jump Start diploma pathway.</a:t>
            </a:r>
          </a:p>
          <a:p>
            <a:pPr lvl="1"/>
            <a:endParaRPr lang="en-US" dirty="0"/>
          </a:p>
        </p:txBody>
      </p:sp>
    </p:spTree>
    <p:extLst>
      <p:ext uri="{BB962C8B-B14F-4D97-AF65-F5344CB8AC3E}">
        <p14:creationId xmlns:p14="http://schemas.microsoft.com/office/powerpoint/2010/main" val="333310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ACT MOU Documents</a:t>
            </a:r>
            <a:endParaRPr lang="en-US" dirty="0"/>
          </a:p>
        </p:txBody>
      </p:sp>
      <p:sp>
        <p:nvSpPr>
          <p:cNvPr id="3" name="Text Placeholder 2"/>
          <p:cNvSpPr>
            <a:spLocks noGrp="1"/>
          </p:cNvSpPr>
          <p:nvPr>
            <p:ph type="body" idx="1"/>
          </p:nvPr>
        </p:nvSpPr>
        <p:spPr/>
        <p:txBody>
          <a:bodyPr/>
          <a:lstStyle/>
          <a:p>
            <a:pPr marL="114300" indent="0">
              <a:buNone/>
            </a:pPr>
            <a:r>
              <a:rPr lang="en-US" dirty="0" smtClean="0">
                <a:hlinkClick r:id="rId2"/>
              </a:rPr>
              <a:t>2024_2025 ACT MOU Information Sheet</a:t>
            </a:r>
            <a:endParaRPr lang="en-US" dirty="0" smtClean="0"/>
          </a:p>
          <a:p>
            <a:pPr marL="114300" indent="0">
              <a:buNone/>
            </a:pPr>
            <a:endParaRPr lang="en-US" dirty="0"/>
          </a:p>
          <a:p>
            <a:pPr marL="114300" indent="0">
              <a:buNone/>
            </a:pPr>
            <a:r>
              <a:rPr lang="en-US" dirty="0" smtClean="0">
                <a:hlinkClick r:id="rId3"/>
              </a:rPr>
              <a:t>2024-2025 ACT Estimation Worksheet and-ACT MOU for Public and Charter Schools</a:t>
            </a:r>
            <a:endParaRPr lang="en-US" dirty="0" smtClean="0"/>
          </a:p>
          <a:p>
            <a:pPr marL="114300" indent="0">
              <a:buNone/>
            </a:pPr>
            <a:endParaRPr lang="en-US" dirty="0"/>
          </a:p>
          <a:p>
            <a:pPr marL="114300" indent="0">
              <a:buNone/>
            </a:pPr>
            <a:r>
              <a:rPr lang="en-US" dirty="0" smtClean="0">
                <a:hlinkClick r:id="rId4"/>
              </a:rPr>
              <a:t>2024_2025 Estimation Worksheet and ACT MOU for Non Public Schools</a:t>
            </a:r>
            <a:endParaRPr lang="en-US" dirty="0" smtClean="0"/>
          </a:p>
          <a:p>
            <a:pPr marL="114300" indent="0">
              <a:buNone/>
            </a:pPr>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312133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Agreements for </a:t>
            </a:r>
            <a:r>
              <a:rPr lang="en-US" dirty="0" err="1" smtClean="0"/>
              <a:t>WorkKeys</a:t>
            </a:r>
            <a:endParaRPr lang="en-US" dirty="0"/>
          </a:p>
        </p:txBody>
      </p:sp>
      <p:sp>
        <p:nvSpPr>
          <p:cNvPr id="3" name="Text Placeholder 2"/>
          <p:cNvSpPr>
            <a:spLocks noGrp="1"/>
          </p:cNvSpPr>
          <p:nvPr>
            <p:ph type="body" idx="1"/>
          </p:nvPr>
        </p:nvSpPr>
        <p:spPr/>
        <p:txBody>
          <a:bodyPr/>
          <a:lstStyle/>
          <a:p>
            <a:pPr marL="114300" indent="0">
              <a:buNone/>
            </a:pPr>
            <a:r>
              <a:rPr lang="en-US" dirty="0" smtClean="0"/>
              <a:t>Beginning with the August 2025 ACT data certification, </a:t>
            </a:r>
            <a:r>
              <a:rPr lang="en-US" dirty="0" err="1" smtClean="0"/>
              <a:t>WorkKeys</a:t>
            </a:r>
            <a:r>
              <a:rPr lang="en-US" dirty="0" smtClean="0"/>
              <a:t> scores will only be used from a realm other than the one provided by the department if the school system has a data sharing agreement that allows scores to be reported directly to the department by ACT. Schools and systems that have other realms must be sure to have a data sharing agreement in place prior to the opening of the administration window in early October. </a:t>
            </a:r>
            <a:r>
              <a:rPr lang="en-US" dirty="0" smtClean="0"/>
              <a:t>Realm numbers for external realms mus</a:t>
            </a:r>
            <a:r>
              <a:rPr lang="en-US" dirty="0" smtClean="0"/>
              <a:t>t be send to </a:t>
            </a:r>
            <a:r>
              <a:rPr lang="en-US" dirty="0" smtClean="0">
                <a:hlinkClick r:id="rId2"/>
              </a:rPr>
              <a:t>patricia.newman@la.gov</a:t>
            </a:r>
            <a:r>
              <a:rPr lang="en-US" dirty="0" smtClean="0"/>
              <a:t>. </a:t>
            </a:r>
            <a:endParaRPr lang="en-US" dirty="0" smtClean="0"/>
          </a:p>
          <a:p>
            <a:pPr marL="114300" indent="0">
              <a:buNone/>
            </a:pPr>
            <a:endParaRPr lang="en-US" dirty="0"/>
          </a:p>
          <a:p>
            <a:pPr marL="114300" indent="0">
              <a:buNone/>
            </a:pPr>
            <a:r>
              <a:rPr lang="en-US" dirty="0" smtClean="0"/>
              <a:t>The data sharing agreement for non-LDOE realms can be found at this link: </a:t>
            </a:r>
            <a:r>
              <a:rPr lang="en-US" dirty="0">
                <a:hlinkClick r:id="rId3"/>
              </a:rPr>
              <a:t>https://</a:t>
            </a:r>
            <a:r>
              <a:rPr lang="en-US" dirty="0" smtClean="0">
                <a:hlinkClick r:id="rId3"/>
              </a:rPr>
              <a:t>www.louisianabelieves.com/resources/library/data-center/data-sharing-agreements</a:t>
            </a:r>
            <a:endParaRPr lang="en-US" dirty="0" smtClean="0"/>
          </a:p>
          <a:p>
            <a:pPr marL="114300" indent="0">
              <a:buNone/>
            </a:pPr>
            <a:endParaRPr lang="en-US" dirty="0"/>
          </a:p>
        </p:txBody>
      </p:sp>
    </p:spTree>
    <p:extLst>
      <p:ext uri="{BB962C8B-B14F-4D97-AF65-F5344CB8AC3E}">
        <p14:creationId xmlns:p14="http://schemas.microsoft.com/office/powerpoint/2010/main" val="17105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t>Zoom Meeting Preparation</a:t>
            </a:r>
            <a:endParaRPr dirty="0"/>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500" dirty="0"/>
              <a:t>Please make sure your phone or computer is muted 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500" u="sng" dirty="0"/>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Statewide literacy screening is being opened automatically by district depending on each system’s first day of school. All students, including students who are alternatively assessed using LAAR must have a score in </a:t>
            </a:r>
            <a:r>
              <a:rPr lang="en-US" dirty="0" err="1" smtClean="0"/>
              <a:t>mCLASS</a:t>
            </a:r>
            <a:r>
              <a:rPr lang="en-US" dirty="0" smtClean="0"/>
              <a:t>.</a:t>
            </a:r>
          </a:p>
          <a:p>
            <a:pPr marL="114300" indent="0">
              <a:buNone/>
            </a:pPr>
            <a:endParaRPr lang="en-US" dirty="0"/>
          </a:p>
          <a:p>
            <a:pPr marL="114300" indent="0">
              <a:buNone/>
            </a:pPr>
            <a:r>
              <a:rPr lang="en-US" dirty="0" smtClean="0"/>
              <a:t>Students cannot be removed but can be accountability coded if the school has the documentation necessary to support the code. Codes and required documentation are provided in the Louisiana Specific Guide.</a:t>
            </a:r>
            <a:endParaRPr lang="en-US" dirty="0"/>
          </a:p>
        </p:txBody>
      </p:sp>
    </p:spTree>
    <p:extLst>
      <p:ext uri="{BB962C8B-B14F-4D97-AF65-F5344CB8AC3E}">
        <p14:creationId xmlns:p14="http://schemas.microsoft.com/office/powerpoint/2010/main" val="223266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Date for Screening Students</a:t>
            </a:r>
            <a:endParaRPr lang="en-US" dirty="0"/>
          </a:p>
        </p:txBody>
      </p:sp>
      <p:sp>
        <p:nvSpPr>
          <p:cNvPr id="3" name="Text Placeholder 2"/>
          <p:cNvSpPr>
            <a:spLocks noGrp="1"/>
          </p:cNvSpPr>
          <p:nvPr>
            <p:ph type="body" idx="1"/>
          </p:nvPr>
        </p:nvSpPr>
        <p:spPr/>
        <p:txBody>
          <a:bodyPr/>
          <a:lstStyle/>
          <a:p>
            <a:pPr marL="114300" indent="0">
              <a:buNone/>
            </a:pPr>
            <a:r>
              <a:rPr lang="en-US" dirty="0" smtClean="0"/>
              <a:t>Reminders:</a:t>
            </a:r>
          </a:p>
          <a:p>
            <a:pPr marL="114300" indent="0">
              <a:buNone/>
            </a:pPr>
            <a:endParaRPr lang="en-US" dirty="0"/>
          </a:p>
          <a:p>
            <a:r>
              <a:rPr lang="en-US" dirty="0" smtClean="0"/>
              <a:t>Paper </a:t>
            </a:r>
            <a:r>
              <a:rPr lang="en-US" dirty="0"/>
              <a:t>and remote administrations must continue to be conducted with two devices as if the student is testing online in person. All responses must be entered into </a:t>
            </a:r>
            <a:r>
              <a:rPr lang="en-US" dirty="0" err="1" smtClean="0"/>
              <a:t>mCLASS</a:t>
            </a:r>
            <a:r>
              <a:rPr lang="en-US" dirty="0"/>
              <a:t> </a:t>
            </a:r>
            <a:r>
              <a:rPr lang="en-US" dirty="0" smtClean="0"/>
              <a:t>by student.</a:t>
            </a:r>
          </a:p>
          <a:p>
            <a:r>
              <a:rPr lang="en-US" dirty="0" smtClean="0"/>
              <a:t>Screening is not done in a secure browser for BOY, but the screening should be done following test security guidelines.</a:t>
            </a:r>
          </a:p>
          <a:p>
            <a:r>
              <a:rPr lang="en-US" dirty="0" smtClean="0"/>
              <a:t>All test coordinators and administrators must have a signed oath found in the Louisiana Specific Guide</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a:p>
            <a:endParaRPr lang="en-US" dirty="0"/>
          </a:p>
        </p:txBody>
      </p:sp>
    </p:spTree>
    <p:extLst>
      <p:ext uri="{BB962C8B-B14F-4D97-AF65-F5344CB8AC3E}">
        <p14:creationId xmlns:p14="http://schemas.microsoft.com/office/powerpoint/2010/main" val="393198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Grade Changes</a:t>
            </a:r>
            <a:endParaRPr lang="en-US" dirty="0"/>
          </a:p>
        </p:txBody>
      </p:sp>
      <p:sp>
        <p:nvSpPr>
          <p:cNvPr id="3" name="Text Placeholder 2"/>
          <p:cNvSpPr>
            <a:spLocks noGrp="1"/>
          </p:cNvSpPr>
          <p:nvPr>
            <p:ph type="body" idx="1"/>
          </p:nvPr>
        </p:nvSpPr>
        <p:spPr/>
        <p:txBody>
          <a:bodyPr/>
          <a:lstStyle/>
          <a:p>
            <a:pPr marL="114300" indent="0">
              <a:buNone/>
            </a:pPr>
            <a:r>
              <a:rPr lang="en-US" dirty="0" smtClean="0"/>
              <a:t>Requests for grade changes should be sent to </a:t>
            </a:r>
            <a:r>
              <a:rPr lang="en-US" dirty="0" smtClean="0">
                <a:hlinkClick r:id="rId2"/>
              </a:rPr>
              <a:t>Jennifer.Baird@la.gov</a:t>
            </a:r>
            <a:r>
              <a:rPr lang="en-US" dirty="0" smtClean="0"/>
              <a:t>. If you sent in previous requests to </a:t>
            </a:r>
            <a:r>
              <a:rPr lang="en-US" dirty="0" smtClean="0">
                <a:hlinkClick r:id="rId3"/>
              </a:rPr>
              <a:t>assessment@la.gov</a:t>
            </a:r>
            <a:r>
              <a:rPr lang="en-US" dirty="0" smtClean="0"/>
              <a:t> they have been sent and there is no need to resend. Requests are being forwarded to Amplify on the same day that they are sent. The format for requests must either be in the body of the email or sent as an Excel attachment. Amplify will not accept pdf documents or handwritten documents. The format must be exactly as shown on the following slide. </a:t>
            </a:r>
          </a:p>
          <a:p>
            <a:endParaRPr lang="en-US" dirty="0"/>
          </a:p>
        </p:txBody>
      </p:sp>
    </p:spTree>
    <p:extLst>
      <p:ext uri="{BB962C8B-B14F-4D97-AF65-F5344CB8AC3E}">
        <p14:creationId xmlns:p14="http://schemas.microsoft.com/office/powerpoint/2010/main" val="89553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Student Data in Amplify</a:t>
            </a:r>
            <a:endParaRPr lang="en-US" dirty="0"/>
          </a:p>
        </p:txBody>
      </p:sp>
      <p:sp>
        <p:nvSpPr>
          <p:cNvPr id="3" name="Text Placeholder 2"/>
          <p:cNvSpPr>
            <a:spLocks noGrp="1"/>
          </p:cNvSpPr>
          <p:nvPr>
            <p:ph type="body" idx="1"/>
          </p:nvPr>
        </p:nvSpPr>
        <p:spPr/>
        <p:txBody>
          <a:bodyPr/>
          <a:lstStyle/>
          <a:p>
            <a:pPr marL="114300" indent="0">
              <a:buNone/>
            </a:pPr>
            <a:r>
              <a:rPr lang="en-US" dirty="0" smtClean="0"/>
              <a:t>Format for grade changes in an Excel file (no PDF)</a:t>
            </a:r>
          </a:p>
          <a:p>
            <a:pPr lvl="1"/>
            <a:r>
              <a:rPr lang="en-US" dirty="0"/>
              <a:t>Student Name: Partial PII </a:t>
            </a:r>
          </a:p>
          <a:p>
            <a:pPr lvl="1"/>
            <a:r>
              <a:rPr lang="en-US" dirty="0" err="1" smtClean="0"/>
              <a:t>Sudent</a:t>
            </a:r>
            <a:r>
              <a:rPr lang="en-US" dirty="0" smtClean="0"/>
              <a:t> </a:t>
            </a:r>
            <a:r>
              <a:rPr lang="en-US" dirty="0"/>
              <a:t>LASID: 10-digit state ID</a:t>
            </a:r>
            <a:endParaRPr lang="en-US" sz="2000" dirty="0"/>
          </a:p>
          <a:p>
            <a:pPr lvl="1"/>
            <a:r>
              <a:rPr lang="en-US" dirty="0"/>
              <a:t>Name of school</a:t>
            </a:r>
            <a:endParaRPr lang="en-US" sz="2000" dirty="0"/>
          </a:p>
          <a:p>
            <a:pPr lvl="1"/>
            <a:r>
              <a:rPr lang="en-US" dirty="0"/>
              <a:t>Site code of school: 6-digit </a:t>
            </a:r>
            <a:r>
              <a:rPr lang="en-US" dirty="0" smtClean="0"/>
              <a:t>ID (please send district/school) </a:t>
            </a:r>
            <a:endParaRPr lang="en-US" sz="2000" dirty="0"/>
          </a:p>
          <a:p>
            <a:pPr lvl="1"/>
            <a:r>
              <a:rPr lang="en-US" dirty="0"/>
              <a:t>Current Grade Level: as shown in Amplify</a:t>
            </a:r>
            <a:endParaRPr lang="en-US" sz="2000" dirty="0"/>
          </a:p>
          <a:p>
            <a:pPr lvl="1"/>
            <a:r>
              <a:rPr lang="en-US" dirty="0"/>
              <a:t>Requested New Grade Level: </a:t>
            </a:r>
            <a:endParaRPr lang="en-US" sz="2000" dirty="0"/>
          </a:p>
          <a:p>
            <a:pPr marL="114300" indent="0">
              <a:buNone/>
            </a:pPr>
            <a:endParaRPr lang="en-US" b="1" u="sng" dirty="0"/>
          </a:p>
          <a:p>
            <a:pPr marL="114300" indent="0">
              <a:buNone/>
            </a:pPr>
            <a:r>
              <a:rPr lang="en-US" b="1" u="sng" dirty="0" smtClean="0"/>
              <a:t>For students who need a name change</a:t>
            </a:r>
            <a:r>
              <a:rPr lang="en-US" b="1" dirty="0" smtClean="0"/>
              <a:t>, </a:t>
            </a:r>
            <a:r>
              <a:rPr lang="en-US" dirty="0" smtClean="0"/>
              <a:t>please submit a request directly to Amplify using the helpdesk email </a:t>
            </a:r>
            <a:r>
              <a:rPr lang="en-US" dirty="0"/>
              <a:t>on </a:t>
            </a:r>
            <a:r>
              <a:rPr lang="en-US" dirty="0" smtClean="0"/>
              <a:t>the </a:t>
            </a:r>
            <a:r>
              <a:rPr lang="en-US" dirty="0" smtClean="0">
                <a:hlinkClick r:id="rId2"/>
              </a:rPr>
              <a:t>Louisiana </a:t>
            </a:r>
            <a:r>
              <a:rPr lang="en-US" dirty="0" err="1" smtClean="0">
                <a:hlinkClick r:id="rId2"/>
              </a:rPr>
              <a:t>mclass</a:t>
            </a:r>
            <a:r>
              <a:rPr lang="en-US" dirty="0" smtClean="0"/>
              <a:t> page. Please do not send these to any LDOE staff since the submission will require full PII. </a:t>
            </a:r>
            <a:endParaRPr lang="en-US" dirty="0"/>
          </a:p>
        </p:txBody>
      </p:sp>
    </p:spTree>
    <p:extLst>
      <p:ext uri="{BB962C8B-B14F-4D97-AF65-F5344CB8AC3E}">
        <p14:creationId xmlns:p14="http://schemas.microsoft.com/office/powerpoint/2010/main" val="217691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Code 400</a:t>
            </a:r>
            <a:endParaRPr lang="en-US" dirty="0"/>
          </a:p>
        </p:txBody>
      </p:sp>
      <p:sp>
        <p:nvSpPr>
          <p:cNvPr id="3" name="Text Placeholder 2"/>
          <p:cNvSpPr>
            <a:spLocks noGrp="1"/>
          </p:cNvSpPr>
          <p:nvPr>
            <p:ph type="body" idx="1"/>
          </p:nvPr>
        </p:nvSpPr>
        <p:spPr/>
        <p:txBody>
          <a:bodyPr/>
          <a:lstStyle/>
          <a:p>
            <a:pPr marL="114300" indent="0">
              <a:buNone/>
            </a:pPr>
            <a:r>
              <a:rPr lang="en-US" dirty="0" smtClean="0"/>
              <a:t>Some school systems have reported a 400 error code during screening. Amplify explained that this will error will be reported when a school tries to screen a student who has not been transferred by them yet. Please note that it takes 24-48 hours to have the transfer completed by them when it is made in </a:t>
            </a:r>
            <a:r>
              <a:rPr lang="en-US" dirty="0" err="1" smtClean="0"/>
              <a:t>mCLASS</a:t>
            </a:r>
            <a:r>
              <a:rPr lang="en-US" dirty="0" smtClean="0"/>
              <a:t>. </a:t>
            </a:r>
            <a:endParaRPr lang="en-US" dirty="0"/>
          </a:p>
        </p:txBody>
      </p:sp>
    </p:spTree>
    <p:extLst>
      <p:ext uri="{BB962C8B-B14F-4D97-AF65-F5344CB8AC3E}">
        <p14:creationId xmlns:p14="http://schemas.microsoft.com/office/powerpoint/2010/main" val="19677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to DTC and Accountability Coordinators</a:t>
            </a:r>
            <a:endParaRPr lang="en-US" dirty="0"/>
          </a:p>
        </p:txBody>
      </p:sp>
      <p:sp>
        <p:nvSpPr>
          <p:cNvPr id="5" name="Text Placeholder 4"/>
          <p:cNvSpPr>
            <a:spLocks noGrp="1"/>
          </p:cNvSpPr>
          <p:nvPr>
            <p:ph type="body" idx="1"/>
          </p:nvPr>
        </p:nvSpPr>
        <p:spPr/>
        <p:txBody>
          <a:bodyPr/>
          <a:lstStyle/>
          <a:p>
            <a:pPr marL="114300" indent="0">
              <a:buNone/>
            </a:pPr>
            <a:r>
              <a:rPr lang="en-US" dirty="0" smtClean="0"/>
              <a:t>It is extremely important that any change to district test or accountability coordinators be provided to </a:t>
            </a:r>
            <a:r>
              <a:rPr lang="en-US" dirty="0" smtClean="0">
                <a:hlinkClick r:id="rId2"/>
              </a:rPr>
              <a:t>assessment@la.gov</a:t>
            </a:r>
            <a:r>
              <a:rPr lang="en-US" dirty="0" smtClean="0"/>
              <a:t> as soon as possible. During the summer, the department will be providing access to </a:t>
            </a:r>
            <a:r>
              <a:rPr lang="en-US" dirty="0" err="1" smtClean="0"/>
              <a:t>mCLASS</a:t>
            </a:r>
            <a:r>
              <a:rPr lang="en-US" dirty="0" smtClean="0"/>
              <a:t>, testing platforms, and data certification based on the formal file that is managed by the Assessment Administration team. </a:t>
            </a:r>
          </a:p>
          <a:p>
            <a:pPr marL="114300" indent="0">
              <a:buNone/>
            </a:pPr>
            <a:endParaRPr lang="en-US" dirty="0"/>
          </a:p>
          <a:p>
            <a:pPr marL="114300" indent="0">
              <a:buNone/>
            </a:pPr>
            <a:r>
              <a:rPr lang="en-US" dirty="0" smtClean="0"/>
              <a:t>All change requests must be submitted by the superintendent using </a:t>
            </a:r>
            <a:r>
              <a:rPr lang="en-US" dirty="0"/>
              <a:t>the </a:t>
            </a:r>
            <a:r>
              <a:rPr lang="en-US" dirty="0" smtClean="0">
                <a:hlinkClick r:id="rId3"/>
              </a:rPr>
              <a:t>DTC and Accountability Contact Update Form</a:t>
            </a:r>
            <a:r>
              <a:rPr lang="en-US" dirty="0" smtClean="0"/>
              <a:t> in </a:t>
            </a:r>
            <a:r>
              <a:rPr lang="en-US" dirty="0"/>
              <a:t>the </a:t>
            </a:r>
            <a:r>
              <a:rPr lang="en-US" dirty="0" smtClean="0">
                <a:hlinkClick r:id="rId4"/>
              </a:rPr>
              <a:t>Assessment Library</a:t>
            </a:r>
            <a:r>
              <a:rPr lang="en-US" dirty="0" smtClean="0"/>
              <a:t>.</a:t>
            </a:r>
          </a:p>
          <a:p>
            <a:pPr marL="114300" indent="0">
              <a:buNone/>
            </a:pPr>
            <a:endParaRPr lang="en-US" dirty="0"/>
          </a:p>
        </p:txBody>
      </p:sp>
    </p:spTree>
    <p:extLst>
      <p:ext uri="{BB962C8B-B14F-4D97-AF65-F5344CB8AC3E}">
        <p14:creationId xmlns:p14="http://schemas.microsoft.com/office/powerpoint/2010/main" val="22424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Changes to Cohort Graduation Data Certification 2025</a:t>
            </a:r>
            <a:endParaRPr lang="en-US" sz="2400" dirty="0"/>
          </a:p>
        </p:txBody>
      </p:sp>
      <p:sp>
        <p:nvSpPr>
          <p:cNvPr id="3" name="Text Placeholder 2"/>
          <p:cNvSpPr>
            <a:spLocks noGrp="1"/>
          </p:cNvSpPr>
          <p:nvPr>
            <p:ph type="body" idx="1"/>
          </p:nvPr>
        </p:nvSpPr>
        <p:spPr/>
        <p:txBody>
          <a:bodyPr/>
          <a:lstStyle/>
          <a:p>
            <a:pPr marL="114300" indent="0">
              <a:buNone/>
            </a:pPr>
            <a:r>
              <a:rPr lang="en-US" b="1" u="sng" dirty="0" smtClean="0"/>
              <a:t>Beginning with the 2023-2024 graduation cohort</a:t>
            </a:r>
            <a:r>
              <a:rPr lang="en-US" dirty="0" smtClean="0"/>
              <a:t>, data certification will no longer permit requests for changes to credentials that should already be on the transcript in STS. This includes IBCs, associate degrees, and dual enrollment courses. The change affects the </a:t>
            </a:r>
            <a:r>
              <a:rPr lang="en-US" b="1" u="sng" dirty="0" smtClean="0"/>
              <a:t>2024-2025 data review process</a:t>
            </a:r>
            <a:r>
              <a:rPr lang="en-US" dirty="0" smtClean="0"/>
              <a:t>.</a:t>
            </a:r>
          </a:p>
          <a:p>
            <a:pPr marL="114300" indent="0">
              <a:buNone/>
            </a:pPr>
            <a:endParaRPr lang="en-US" dirty="0" smtClean="0"/>
          </a:p>
          <a:p>
            <a:pPr marL="114300" indent="0">
              <a:buNone/>
            </a:pPr>
            <a:r>
              <a:rPr lang="en-US" dirty="0" smtClean="0"/>
              <a:t>The system will continue to allow school systems to make updates to transcripts for the application of graduation dates, which are critical to the official student transcript. The system will also continue to review requests for AP and IB updates, CLEP updates, and </a:t>
            </a:r>
            <a:r>
              <a:rPr lang="en-US" dirty="0" err="1" smtClean="0"/>
              <a:t>HiSET</a:t>
            </a:r>
            <a:r>
              <a:rPr lang="en-US" dirty="0" smtClean="0"/>
              <a:t> updates. </a:t>
            </a:r>
            <a:endParaRPr lang="en-US" dirty="0"/>
          </a:p>
        </p:txBody>
      </p:sp>
    </p:spTree>
    <p:extLst>
      <p:ext uri="{BB962C8B-B14F-4D97-AF65-F5344CB8AC3E}">
        <p14:creationId xmlns:p14="http://schemas.microsoft.com/office/powerpoint/2010/main" val="135067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Certification Timelines</a:t>
            </a:r>
            <a:endParaRPr lang="en-US" dirty="0"/>
          </a:p>
        </p:txBody>
      </p:sp>
      <p:sp>
        <p:nvSpPr>
          <p:cNvPr id="3" name="Text Placeholder 2"/>
          <p:cNvSpPr>
            <a:spLocks noGrp="1"/>
          </p:cNvSpPr>
          <p:nvPr>
            <p:ph type="body" idx="1"/>
          </p:nvPr>
        </p:nvSpPr>
        <p:spPr/>
        <p:txBody>
          <a:bodyPr/>
          <a:lstStyle/>
          <a:p>
            <a:pPr marL="114300" indent="0">
              <a:buNone/>
            </a:pPr>
            <a:r>
              <a:rPr lang="en-US" dirty="0" smtClean="0"/>
              <a:t>DCAI and ACT data certification is now open through August 30. All new submissions must be successfully submitted to the department by the deadline.</a:t>
            </a:r>
          </a:p>
          <a:p>
            <a:pPr marL="114300" indent="0">
              <a:buNone/>
            </a:pPr>
            <a:endParaRPr lang="en-US" dirty="0" smtClean="0"/>
          </a:p>
          <a:p>
            <a:pPr marL="114300" indent="0">
              <a:buNone/>
            </a:pPr>
            <a:r>
              <a:rPr lang="en-US" dirty="0" smtClean="0"/>
              <a:t>Late August: 	Assessment data certification, which includes LEAP 2025, 			LEAP Connect, ELPT, ELPT Connect and IAP. Progress points 		will also be reviewed with this certification.</a:t>
            </a:r>
          </a:p>
          <a:p>
            <a:pPr marL="114300" indent="0">
              <a:buNone/>
            </a:pPr>
            <a:endParaRPr lang="en-US" dirty="0" smtClean="0"/>
          </a:p>
          <a:p>
            <a:pPr marL="114300" indent="0">
              <a:buNone/>
            </a:pPr>
            <a:r>
              <a:rPr lang="en-US" dirty="0" smtClean="0"/>
              <a:t>To request changes to the 2023-2024 dropout flag, the dropout must be able to be corrected in </a:t>
            </a:r>
            <a:r>
              <a:rPr lang="en-US" dirty="0" err="1" smtClean="0"/>
              <a:t>EdLink</a:t>
            </a:r>
            <a:r>
              <a:rPr lang="en-US" dirty="0" smtClean="0"/>
              <a:t> and a submission with the documentation for the exit must also be submitted to La Data Review. The department will not review requests to change credits in La Data Review.</a:t>
            </a:r>
            <a:endParaRPr lang="en-US" dirty="0"/>
          </a:p>
        </p:txBody>
      </p:sp>
    </p:spTree>
    <p:extLst>
      <p:ext uri="{BB962C8B-B14F-4D97-AF65-F5344CB8AC3E}">
        <p14:creationId xmlns:p14="http://schemas.microsoft.com/office/powerpoint/2010/main" val="216085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1069668"/>
          </a:xfrm>
        </p:spPr>
        <p:txBody>
          <a:bodyPr/>
          <a:lstStyle/>
          <a:p>
            <a:r>
              <a:rPr lang="en-US" dirty="0" smtClean="0"/>
              <a:t>Assessment and Accountability Office Hours </a:t>
            </a:r>
            <a:br>
              <a:rPr lang="en-US" dirty="0" smtClean="0"/>
            </a:br>
            <a:r>
              <a:rPr lang="en-US" dirty="0" smtClean="0"/>
              <a:t>Time Change</a:t>
            </a:r>
            <a:endParaRPr lang="en-US" dirty="0"/>
          </a:p>
        </p:txBody>
      </p:sp>
      <p:sp>
        <p:nvSpPr>
          <p:cNvPr id="3" name="Text Placeholder 2"/>
          <p:cNvSpPr>
            <a:spLocks noGrp="1"/>
          </p:cNvSpPr>
          <p:nvPr>
            <p:ph type="body" idx="1"/>
          </p:nvPr>
        </p:nvSpPr>
        <p:spPr>
          <a:xfrm>
            <a:off x="311700" y="1437911"/>
            <a:ext cx="8520600" cy="2901264"/>
          </a:xfrm>
        </p:spPr>
        <p:txBody>
          <a:bodyPr/>
          <a:lstStyle/>
          <a:p>
            <a:pPr marL="114300" indent="0">
              <a:buNone/>
            </a:pPr>
            <a:r>
              <a:rPr lang="en-US" b="1" u="sng" dirty="0" smtClean="0"/>
              <a:t>The assessment and accountability Office Hours call will be moved to 3:00 p.m. permanently beginning September 3.</a:t>
            </a:r>
            <a:r>
              <a:rPr lang="en-US" dirty="0" smtClean="0"/>
              <a:t> The link will not change. Please be reminded that this call is designed for district test coordinators and accountability contacts.</a:t>
            </a:r>
            <a:endParaRPr lang="en-US" dirty="0"/>
          </a:p>
        </p:txBody>
      </p:sp>
    </p:spTree>
    <p:extLst>
      <p:ext uri="{BB962C8B-B14F-4D97-AF65-F5344CB8AC3E}">
        <p14:creationId xmlns:p14="http://schemas.microsoft.com/office/powerpoint/2010/main" val="4157402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Transcripts</a:t>
            </a:r>
            <a:endParaRPr lang="en-US" dirty="0"/>
          </a:p>
        </p:txBody>
      </p:sp>
      <p:sp>
        <p:nvSpPr>
          <p:cNvPr id="3" name="Text Placeholder 2"/>
          <p:cNvSpPr>
            <a:spLocks noGrp="1"/>
          </p:cNvSpPr>
          <p:nvPr>
            <p:ph type="body" idx="1"/>
          </p:nvPr>
        </p:nvSpPr>
        <p:spPr/>
        <p:txBody>
          <a:bodyPr/>
          <a:lstStyle/>
          <a:p>
            <a:pPr marL="114300" indent="0">
              <a:buNone/>
            </a:pPr>
            <a:r>
              <a:rPr lang="en-US" dirty="0" smtClean="0"/>
              <a:t>As credits are being reviewed, please note:</a:t>
            </a:r>
          </a:p>
          <a:p>
            <a:r>
              <a:rPr lang="en-US" dirty="0" smtClean="0"/>
              <a:t>The last record of the high school that had access to the transcript has been provided on the spreadsheet. Data managers should work across districts to assist each other. All data managers can run a transcript from STS to confirm credits (do not send a local vendor system transcript.)</a:t>
            </a:r>
          </a:p>
          <a:p>
            <a:pPr lvl="1"/>
            <a:r>
              <a:rPr lang="en-US" dirty="0" smtClean="0"/>
              <a:t>Please note that applied credits will only count if the student is on the Jump Start diploma for students who take alternate assessments.</a:t>
            </a:r>
          </a:p>
          <a:p>
            <a:pPr marL="571500" lvl="1" indent="0">
              <a:buNone/>
            </a:pPr>
            <a:endParaRPr lang="en-US" dirty="0"/>
          </a:p>
        </p:txBody>
      </p:sp>
    </p:spTree>
    <p:extLst>
      <p:ext uri="{BB962C8B-B14F-4D97-AF65-F5344CB8AC3E}">
        <p14:creationId xmlns:p14="http://schemas.microsoft.com/office/powerpoint/2010/main" val="1857834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62757541"/>
              </p:ext>
            </p:extLst>
          </p:nvPr>
        </p:nvGraphicFramePr>
        <p:xfrm>
          <a:off x="430077" y="1108786"/>
          <a:ext cx="8283898" cy="3186892"/>
        </p:xfrm>
        <a:graphic>
          <a:graphicData uri="http://schemas.openxmlformats.org/drawingml/2006/table">
            <a:tbl>
              <a:tblPr firstRow="1" bandRow="1">
                <a:tableStyleId>{47E5B1D7-7E24-4C7A-94C0-64FDCA702A4B}</a:tableStyleId>
              </a:tblPr>
              <a:tblGrid>
                <a:gridCol w="1125673">
                  <a:extLst>
                    <a:ext uri="{9D8B030D-6E8A-4147-A177-3AD203B41FA5}">
                      <a16:colId xmlns:a16="http://schemas.microsoft.com/office/drawing/2014/main" val="2450038286"/>
                    </a:ext>
                  </a:extLst>
                </a:gridCol>
                <a:gridCol w="4724400">
                  <a:extLst>
                    <a:ext uri="{9D8B030D-6E8A-4147-A177-3AD203B41FA5}">
                      <a16:colId xmlns:a16="http://schemas.microsoft.com/office/drawing/2014/main" val="1615949670"/>
                    </a:ext>
                  </a:extLst>
                </a:gridCol>
                <a:gridCol w="2433825">
                  <a:extLst>
                    <a:ext uri="{9D8B030D-6E8A-4147-A177-3AD203B41FA5}">
                      <a16:colId xmlns:a16="http://schemas.microsoft.com/office/drawing/2014/main" val="2553105662"/>
                    </a:ext>
                  </a:extLst>
                </a:gridCol>
              </a:tblGrid>
              <a:tr h="235867">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64796">
                <a:tc>
                  <a:txBody>
                    <a:bodyPr/>
                    <a:lstStyle/>
                    <a:p>
                      <a:r>
                        <a:rPr lang="en-US" sz="1200" dirty="0" smtClean="0">
                          <a:latin typeface="Calibri" panose="020F0502020204030204" pitchFamily="34" charset="0"/>
                          <a:cs typeface="Calibri" panose="020F0502020204030204" pitchFamily="34" charset="0"/>
                        </a:rPr>
                        <a:t>August</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August 30: Deadline to submit new requests in La Data Review for DCAI and ACT</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Week of August 26: Assessment data certification opens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Month of August: K-3 Literacy Screening opens based on first day of school.</a:t>
                      </a:r>
                    </a:p>
                    <a:p>
                      <a:pPr marL="0" indent="0">
                        <a:buFont typeface="Arial" panose="020B0604020202020204" pitchFamily="34" charset="0"/>
                        <a:buNone/>
                      </a:pPr>
                      <a:endParaRPr lang="en-US" sz="1400" b="0" baseline="0"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b="0" baseline="0"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Assessment Library DTC Resources</a:t>
                      </a:r>
                      <a:r>
                        <a:rPr lang="en-US" sz="1200" baseline="0" dirty="0" smtClean="0">
                          <a:hlinkClick r:id="rId2"/>
                        </a:rPr>
                        <a:t> </a:t>
                      </a:r>
                      <a:r>
                        <a:rPr lang="en-US" sz="1200" dirty="0" smtClean="0">
                          <a:hlinkClick r:id="rId2"/>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2023-2024</a:t>
                      </a:r>
                      <a:r>
                        <a:rPr lang="en-US" sz="1200" baseline="0" dirty="0" smtClean="0">
                          <a:hlinkClick r:id="rId3"/>
                        </a:rPr>
                        <a:t> A</a:t>
                      </a:r>
                      <a:r>
                        <a:rPr lang="en-US" sz="1200" dirty="0" smtClean="0">
                          <a:hlinkClick r:id="rId3"/>
                        </a:rPr>
                        <a:t>ssessment</a:t>
                      </a:r>
                      <a:r>
                        <a:rPr lang="en-US" sz="1200" baseline="0" dirty="0" smtClean="0">
                          <a:hlinkClick r:id="rId3"/>
                        </a:rPr>
                        <a:t> C</a:t>
                      </a:r>
                      <a:r>
                        <a:rPr lang="en-US" sz="1200" dirty="0" smtClean="0">
                          <a:hlinkClick r:id="rId3"/>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3"/>
                      </a:endParaRPr>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114252">
                <a:tc>
                  <a:txBody>
                    <a:bodyPr/>
                    <a:lstStyle/>
                    <a:p>
                      <a:r>
                        <a:rPr lang="en-US" sz="1400" dirty="0" smtClean="0">
                          <a:latin typeface="Calibri" panose="020F0502020204030204" pitchFamily="34" charset="0"/>
                          <a:cs typeface="Calibri" panose="020F0502020204030204" pitchFamily="34" charset="0"/>
                        </a:rPr>
                        <a:t>September</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September 30: All IBCs, credentials, DE courses and Associates Degrees are added to the transcript in STS for 2024 graduates. Any missing data cannot be submitted in March/April 2025 cohort graduation data certification.</a:t>
                      </a:r>
                      <a:endParaRPr lang="en-US" sz="1400" b="0" baseline="0" dirty="0" smtClean="0">
                        <a:latin typeface="Calibri" panose="020F0502020204030204" pitchFamily="34" charset="0"/>
                        <a:cs typeface="Calibri" panose="020F0502020204030204" pitchFamily="34" charset="0"/>
                      </a:endParaRP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Last date at this time is August 27. Beginning September 3, all calls will begin at 3:00 p.m. </a:t>
                      </a:r>
                    </a:p>
                    <a:p>
                      <a:r>
                        <a:rPr lang="en-US" sz="1200" baseline="0" dirty="0" smtClean="0">
                          <a:latin typeface="Calibri" panose="020F0502020204030204" pitchFamily="34" charset="0"/>
                          <a:cs typeface="Calibri" panose="020F0502020204030204" pitchFamily="34" charset="0"/>
                        </a:rPr>
                        <a:t>Monthly Call: September 17</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 ELPS/ELPT</a:t>
            </a: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III. ACT</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IV. K-3 Literacy</a:t>
            </a: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V. Accountability</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and Math Assessment Guides</a:t>
            </a:r>
            <a:br>
              <a:rPr lang="en-US" dirty="0" smtClean="0"/>
            </a:br>
            <a:endParaRPr lang="en-US" dirty="0"/>
          </a:p>
        </p:txBody>
      </p:sp>
      <p:sp>
        <p:nvSpPr>
          <p:cNvPr id="3" name="Text Placeholder 2"/>
          <p:cNvSpPr>
            <a:spLocks noGrp="1"/>
          </p:cNvSpPr>
          <p:nvPr>
            <p:ph type="body" idx="1"/>
          </p:nvPr>
        </p:nvSpPr>
        <p:spPr/>
        <p:txBody>
          <a:bodyPr/>
          <a:lstStyle/>
          <a:p>
            <a:pPr marL="114300" indent="0">
              <a:buNone/>
            </a:pPr>
            <a:r>
              <a:rPr lang="en-US" dirty="0" smtClean="0"/>
              <a:t>ELA and math assessment guides are still being reviewed. The department does not have a date for their release, but we will communicate their release using office hours and the newsletter.</a:t>
            </a:r>
            <a:endParaRPr lang="en-US" dirty="0"/>
          </a:p>
        </p:txBody>
      </p:sp>
    </p:spTree>
    <p:extLst>
      <p:ext uri="{BB962C8B-B14F-4D97-AF65-F5344CB8AC3E}">
        <p14:creationId xmlns:p14="http://schemas.microsoft.com/office/powerpoint/2010/main" val="110962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1055708"/>
          </a:xfrm>
        </p:spPr>
        <p:txBody>
          <a:bodyPr/>
          <a:lstStyle/>
          <a:p>
            <a:r>
              <a:rPr lang="en-US" sz="2400" dirty="0" smtClean="0"/>
              <a:t>LEAP 360</a:t>
            </a:r>
            <a:endParaRPr lang="en-US" sz="2400" dirty="0"/>
          </a:p>
        </p:txBody>
      </p:sp>
      <p:sp>
        <p:nvSpPr>
          <p:cNvPr id="3" name="Text Placeholder 2"/>
          <p:cNvSpPr>
            <a:spLocks noGrp="1"/>
          </p:cNvSpPr>
          <p:nvPr>
            <p:ph type="body" idx="1"/>
          </p:nvPr>
        </p:nvSpPr>
        <p:spPr>
          <a:xfrm>
            <a:off x="311700" y="1500733"/>
            <a:ext cx="8520600" cy="2835606"/>
          </a:xfrm>
        </p:spPr>
        <p:txBody>
          <a:bodyPr/>
          <a:lstStyle/>
          <a:p>
            <a:pPr marL="114300" indent="0">
              <a:buNone/>
            </a:pPr>
            <a:r>
              <a:rPr lang="en-US" dirty="0" smtClean="0"/>
              <a:t>LEAP 360 Diagnostic and Interim assessments are available in DRC INSIGHT. The guides to the assessments are posted in the assessment library.</a:t>
            </a:r>
          </a:p>
          <a:p>
            <a:pPr marL="114300" indent="0">
              <a:buNone/>
            </a:pPr>
            <a:endParaRPr lang="en-US" dirty="0"/>
          </a:p>
          <a:p>
            <a:pPr marL="114300" indent="0">
              <a:buNone/>
            </a:pPr>
            <a:r>
              <a:rPr lang="en-US" dirty="0">
                <a:hlinkClick r:id="rId2"/>
              </a:rPr>
              <a:t>https://</a:t>
            </a:r>
            <a:r>
              <a:rPr lang="en-US" dirty="0" smtClean="0">
                <a:hlinkClick r:id="rId2"/>
              </a:rPr>
              <a:t>www.louisianabelieves.com/measuringresults/leap-360</a:t>
            </a:r>
            <a:endParaRPr lang="en-US" dirty="0" smtClean="0"/>
          </a:p>
          <a:p>
            <a:pPr marL="114300" indent="0">
              <a:buNone/>
            </a:pPr>
            <a:endParaRPr lang="en-US" dirty="0"/>
          </a:p>
          <a:p>
            <a:pPr marL="114300" indent="0">
              <a:buNone/>
            </a:pPr>
            <a:r>
              <a:rPr lang="en-US" dirty="0" smtClean="0"/>
              <a:t>Eagle is not available as an assessment, but items are posted at the same link for teacher use. The password is Educate2020.</a:t>
            </a:r>
            <a:endParaRPr lang="en-US" dirty="0"/>
          </a:p>
        </p:txBody>
      </p:sp>
    </p:spTree>
    <p:extLst>
      <p:ext uri="{BB962C8B-B14F-4D97-AF65-F5344CB8AC3E}">
        <p14:creationId xmlns:p14="http://schemas.microsoft.com/office/powerpoint/2010/main" val="420128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Grade 3 Paper Option</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will continue to be a paper option for grade 3 in 2024-2025. The option can be selected by school or by district. When DRC INSIGHT opens the Enrollment Verification at the beginning of October, DTCs will be able to make the paper selection. The department will offer specific guidance as we get closer to this opening.</a:t>
            </a:r>
          </a:p>
        </p:txBody>
      </p:sp>
    </p:spTree>
    <p:extLst>
      <p:ext uri="{BB962C8B-B14F-4D97-AF65-F5344CB8AC3E}">
        <p14:creationId xmlns:p14="http://schemas.microsoft.com/office/powerpoint/2010/main" val="100634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INSIGHT Enhanced Experience</a:t>
            </a:r>
            <a:endParaRPr lang="en-US" dirty="0"/>
          </a:p>
        </p:txBody>
      </p:sp>
      <p:sp>
        <p:nvSpPr>
          <p:cNvPr id="9" name="TextBox 8"/>
          <p:cNvSpPr txBox="1"/>
          <p:nvPr/>
        </p:nvSpPr>
        <p:spPr>
          <a:xfrm>
            <a:off x="4538133" y="2024244"/>
            <a:ext cx="4294167" cy="2246769"/>
          </a:xfrm>
          <a:prstGeom prst="rect">
            <a:avLst/>
          </a:prstGeom>
          <a:noFill/>
        </p:spPr>
        <p:txBody>
          <a:bodyPr wrap="square" rtlCol="0">
            <a:spAutoFit/>
          </a:bodyPr>
          <a:lstStyle/>
          <a:p>
            <a:pPr lvl="0"/>
            <a:r>
              <a:rPr lang="en-US" dirty="0"/>
              <a:t>I</a:t>
            </a:r>
            <a:r>
              <a:rPr lang="en-US" dirty="0" smtClean="0"/>
              <a:t>n </a:t>
            </a:r>
            <a:r>
              <a:rPr lang="en-US" dirty="0"/>
              <a:t>2024-2025 </a:t>
            </a:r>
            <a:r>
              <a:rPr lang="en-US" dirty="0" smtClean="0"/>
              <a:t>DRC </a:t>
            </a:r>
            <a:r>
              <a:rPr lang="en-US" dirty="0"/>
              <a:t>Insight will move </a:t>
            </a:r>
            <a:r>
              <a:rPr lang="en-US" dirty="0" smtClean="0"/>
              <a:t>from  </a:t>
            </a:r>
            <a:r>
              <a:rPr lang="en-US" dirty="0"/>
              <a:t>the classic student experience (left) </a:t>
            </a:r>
            <a:r>
              <a:rPr lang="en-US" dirty="0" smtClean="0"/>
              <a:t>to an </a:t>
            </a:r>
            <a:r>
              <a:rPr lang="en-US" dirty="0"/>
              <a:t>enhanced student </a:t>
            </a:r>
            <a:r>
              <a:rPr lang="en-US" dirty="0" smtClean="0"/>
              <a:t>experience (next slides).  </a:t>
            </a:r>
          </a:p>
          <a:p>
            <a:pPr lvl="0"/>
            <a:endParaRPr lang="en-US" dirty="0" smtClean="0"/>
          </a:p>
          <a:p>
            <a:pPr marL="285750" lvl="0" indent="-285750">
              <a:buFont typeface="Arial" panose="020B0604020202020204" pitchFamily="34" charset="0"/>
              <a:buChar char="•"/>
            </a:pPr>
            <a:r>
              <a:rPr lang="en-US" dirty="0" smtClean="0"/>
              <a:t> Online Tools Training (OTT) is now updated.</a:t>
            </a:r>
          </a:p>
          <a:p>
            <a:pPr marL="285750" lvl="0" indent="-285750">
              <a:buFont typeface="Arial" panose="020B0604020202020204" pitchFamily="34" charset="0"/>
              <a:buChar char="•"/>
            </a:pPr>
            <a:r>
              <a:rPr lang="en-US" dirty="0" smtClean="0"/>
              <a:t>Teachers and students should become familiar with the new format in advance of testing.</a:t>
            </a:r>
          </a:p>
          <a:p>
            <a:pPr marL="285750" lvl="0" indent="-285750">
              <a:buFont typeface="Arial" panose="020B0604020202020204" pitchFamily="34" charset="0"/>
              <a:buChar char="•"/>
            </a:pPr>
            <a:r>
              <a:rPr lang="en-US" dirty="0" smtClean="0"/>
              <a:t>It is especially important to familiarize students with disabilities with the accommodations tools.</a:t>
            </a:r>
          </a:p>
          <a:p>
            <a:pPr marL="285750" lvl="0" indent="-285750">
              <a:buFont typeface="Arial" panose="020B0604020202020204" pitchFamily="34" charset="0"/>
              <a:buChar char="•"/>
            </a:pPr>
            <a:endParaRPr lang="en-US" dirty="0" smtClean="0"/>
          </a:p>
        </p:txBody>
      </p:sp>
      <p:pic>
        <p:nvPicPr>
          <p:cNvPr id="10" name="Google Shape;380;g24af7d50598_0_357"/>
          <p:cNvPicPr preferRelativeResize="0">
            <a:picLocks/>
          </p:cNvPicPr>
          <p:nvPr/>
        </p:nvPicPr>
        <p:blipFill>
          <a:blip r:embed="rId2">
            <a:alphaModFix/>
          </a:blip>
          <a:stretch>
            <a:fillRect/>
          </a:stretch>
        </p:blipFill>
        <p:spPr>
          <a:xfrm>
            <a:off x="514472" y="2099173"/>
            <a:ext cx="3338573" cy="2155057"/>
          </a:xfrm>
          <a:prstGeom prst="rect">
            <a:avLst/>
          </a:prstGeom>
          <a:noFill/>
          <a:ln w="28575" cap="flat" cmpd="sng">
            <a:solidFill>
              <a:schemeClr val="dk2"/>
            </a:solidFill>
            <a:prstDash val="solid"/>
            <a:round/>
            <a:headEnd type="none" w="sm" len="sm"/>
            <a:tailEnd type="none" w="sm" len="sm"/>
          </a:ln>
        </p:spPr>
      </p:pic>
      <p:sp>
        <p:nvSpPr>
          <p:cNvPr id="3" name="TextBox 2"/>
          <p:cNvSpPr txBox="1"/>
          <p:nvPr/>
        </p:nvSpPr>
        <p:spPr>
          <a:xfrm>
            <a:off x="514472" y="1130785"/>
            <a:ext cx="7757009" cy="523220"/>
          </a:xfrm>
          <a:prstGeom prst="rect">
            <a:avLst/>
          </a:prstGeom>
          <a:noFill/>
        </p:spPr>
        <p:txBody>
          <a:bodyPr wrap="square" rtlCol="0">
            <a:spAutoFit/>
          </a:bodyPr>
          <a:lstStyle/>
          <a:p>
            <a:r>
              <a:rPr lang="en-US" dirty="0" smtClean="0"/>
              <a:t>Please see July slide deck for all of the enhancements to the OTT student experience. Make sure teachers and students become comfortable with the changes.</a:t>
            </a:r>
            <a:endParaRPr lang="en-US" dirty="0"/>
          </a:p>
        </p:txBody>
      </p:sp>
    </p:spTree>
    <p:extLst>
      <p:ext uri="{BB962C8B-B14F-4D97-AF65-F5344CB8AC3E}">
        <p14:creationId xmlns:p14="http://schemas.microsoft.com/office/powerpoint/2010/main" val="1772474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34203</TotalTime>
  <Words>2024</Words>
  <Application>Microsoft Office PowerPoint</Application>
  <PresentationFormat>On-screen Show (16:9)</PresentationFormat>
  <Paragraphs>169</Paragraphs>
  <Slides>31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Public Sans Medium</vt:lpstr>
      <vt:lpstr>LA Believes</vt:lpstr>
      <vt:lpstr> AAA Assessment and Accountability Monthly Call August 20, 2024</vt:lpstr>
      <vt:lpstr>Zoom Meeting Preparation</vt:lpstr>
      <vt:lpstr>Assessment and Accountability Office Hours  Time Change</vt:lpstr>
      <vt:lpstr>Agenda Items</vt:lpstr>
      <vt:lpstr>LEAP 2025</vt:lpstr>
      <vt:lpstr>ELA and Math Assessment Guides </vt:lpstr>
      <vt:lpstr>LEAP 360</vt:lpstr>
      <vt:lpstr>LEAP Grade 3 Paper Option</vt:lpstr>
      <vt:lpstr>DRC INSIGHT Enhanced Experience</vt:lpstr>
      <vt:lpstr>Accessing OTT</vt:lpstr>
      <vt:lpstr>New Testing Irregularity Form in 2024-2025</vt:lpstr>
      <vt:lpstr>Discontinued Forms for Testing</vt:lpstr>
      <vt:lpstr>ELPS/ELPT/ELPT Connect</vt:lpstr>
      <vt:lpstr>ELPS </vt:lpstr>
      <vt:lpstr>ACT</vt:lpstr>
      <vt:lpstr>New ACT Law</vt:lpstr>
      <vt:lpstr>New MOUs for 2024-2025</vt:lpstr>
      <vt:lpstr>Links to ACT MOU Documents</vt:lpstr>
      <vt:lpstr>Data Sharing Agreements for WorkKeys</vt:lpstr>
      <vt:lpstr>K-3</vt:lpstr>
      <vt:lpstr>K-3 Literacy Screening</vt:lpstr>
      <vt:lpstr>Start Date for Screening Students</vt:lpstr>
      <vt:lpstr>K-3 Screening Grade Changes</vt:lpstr>
      <vt:lpstr>Changes to Student Data in Amplify</vt:lpstr>
      <vt:lpstr>Error Code 400</vt:lpstr>
      <vt:lpstr>Accountability</vt:lpstr>
      <vt:lpstr>Changes to DTC and Accountability Coordinators</vt:lpstr>
      <vt:lpstr>Changes to Cohort Graduation Data Certification 2025</vt:lpstr>
      <vt:lpstr>Data Certification Timelines</vt:lpstr>
      <vt:lpstr>Transcripts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757</cp:revision>
  <dcterms:modified xsi:type="dcterms:W3CDTF">2024-08-26T15:42:42Z</dcterms:modified>
</cp:coreProperties>
</file>