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8"/>
  </p:notesMasterIdLst>
  <p:sldIdLst>
    <p:sldId id="666" r:id="rId2"/>
    <p:sldId id="667" r:id="rId3"/>
    <p:sldId id="257" r:id="rId4"/>
    <p:sldId id="851" r:id="rId5"/>
    <p:sldId id="855" r:id="rId6"/>
    <p:sldId id="366" r:id="rId7"/>
    <p:sldId id="868" r:id="rId8"/>
    <p:sldId id="859" r:id="rId9"/>
    <p:sldId id="867" r:id="rId10"/>
    <p:sldId id="830" r:id="rId11"/>
    <p:sldId id="866" r:id="rId12"/>
    <p:sldId id="852" r:id="rId13"/>
    <p:sldId id="869" r:id="rId14"/>
    <p:sldId id="870" r:id="rId15"/>
    <p:sldId id="781" r:id="rId16"/>
    <p:sldId id="853" r:id="rId17"/>
    <p:sldId id="846" r:id="rId18"/>
    <p:sldId id="500" r:id="rId19"/>
    <p:sldId id="854" r:id="rId20"/>
    <p:sldId id="861" r:id="rId21"/>
    <p:sldId id="862" r:id="rId22"/>
    <p:sldId id="863" r:id="rId23"/>
    <p:sldId id="860" r:id="rId24"/>
    <p:sldId id="864" r:id="rId25"/>
    <p:sldId id="865" r:id="rId26"/>
    <p:sldId id="33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Public Sans" pitchFamily="2" charset="0"/>
      <p:regular r:id="rId33"/>
      <p:bold r:id="rId34"/>
      <p:italic r:id="rId35"/>
      <p:boldItalic r:id="rId36"/>
    </p:embeddedFont>
    <p:embeddedFont>
      <p:font typeface="Public Sans Medium"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p:scale>
          <a:sx n="100" d="100"/>
          <a:sy n="100" d="100"/>
        </p:scale>
        <p:origin x="284" y="-23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26241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urldefense.com/v3/__https:/elearning.easygenerator.com/5ddb4adc-348d-4373-b655-11bc7d302d4e/__;!!CCC_mTA!-1E6gDExsvKAsmo2aAmfC0GVQSIaTt0HhVDf3wBJTk9HN65msUL_yzc-nHYe1xSozIZqabSmmleuV4xVatJmhQ$" TargetMode="External"/><Relationship Id="rId2" Type="http://schemas.openxmlformats.org/officeDocument/2006/relationships/hyperlink" Target="https://urldefense.com/v3/__https:/learning.amplify.com/m/45e6a0ab7cdf495c/original/Louisiana-K-3-Literacy-Screener-Administration-and-instruction-essentials-for-teachers-Online-course-outline.pdf__;!!CCC_mTA!-1E6gDExsvKAsmo2aAmfC0GVQSIaTt0HhVDf3wBJTk9HN65msUL_yzc-nHYe1xSozIZqabSmmleuV4xQCSz8hw$" TargetMode="External"/><Relationship Id="rId1" Type="http://schemas.openxmlformats.org/officeDocument/2006/relationships/slideLayout" Target="../slideLayouts/slideLayout19.xml"/><Relationship Id="rId5" Type="http://schemas.openxmlformats.org/officeDocument/2006/relationships/hyperlink" Target="https://elearning.easygenerator.com/dc6c55c5-60f4-4686-ba01-fa7ba90fe384/" TargetMode="External"/><Relationship Id="rId4" Type="http://schemas.openxmlformats.org/officeDocument/2006/relationships/hyperlink" Target="https://urldefense.com/v3/__https:/learning.amplify.com/m/38daa8414b5f46bb/original/Louisiana-K-3-Literacy-Screener-Administration-and-reporting-training-for-leaders-Online-course-outline.pdf__;!!CCC_mTA!-1E6gDExsvKAsmo2aAmfC0GVQSIaTt0HhVDf3wBJTk9HN65msUL_yzc-nHYe1xSozIZqabSmmleuV4ylyZuL-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mailto:accountability@la.gov"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August 19,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ELPS Reports</a:t>
            </a:r>
            <a:endParaRPr lang="en-US" dirty="0"/>
          </a:p>
        </p:txBody>
      </p:sp>
      <p:sp>
        <p:nvSpPr>
          <p:cNvPr id="4" name="Text Placeholder 3"/>
          <p:cNvSpPr>
            <a:spLocks noGrp="1"/>
          </p:cNvSpPr>
          <p:nvPr>
            <p:ph type="body" idx="1"/>
          </p:nvPr>
        </p:nvSpPr>
        <p:spPr/>
        <p:txBody>
          <a:bodyPr/>
          <a:lstStyle/>
          <a:p>
            <a:pPr marL="114300" indent="0">
              <a:buNone/>
            </a:pPr>
            <a:r>
              <a:rPr lang="en-US" dirty="0" smtClean="0"/>
              <a:t>ELPS reports are now being published in TIDE as of Monday, August 18. Thank you for your patience as we completed quality checks. </a:t>
            </a:r>
          </a:p>
          <a:p>
            <a:pPr marL="114300" indent="0">
              <a:buNone/>
            </a:pPr>
            <a:endParaRPr lang="en-US" dirty="0"/>
          </a:p>
          <a:p>
            <a:pPr marL="114300" indent="0">
              <a:buNone/>
            </a:pPr>
            <a:r>
              <a:rPr lang="en-US" dirty="0" smtClean="0"/>
              <a:t>Please make sure that all requests to us come from the DTC. They should not be coming from schools or EL supervisors.</a:t>
            </a:r>
            <a:endParaRPr lang="en-US" dirty="0"/>
          </a:p>
        </p:txBody>
      </p:sp>
    </p:spTree>
    <p:extLst>
      <p:ext uri="{BB962C8B-B14F-4D97-AF65-F5344CB8AC3E}">
        <p14:creationId xmlns:p14="http://schemas.microsoft.com/office/powerpoint/2010/main" val="948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Student Transfers</a:t>
            </a:r>
            <a:endParaRPr lang="en-US" dirty="0"/>
          </a:p>
        </p:txBody>
      </p:sp>
      <p:sp>
        <p:nvSpPr>
          <p:cNvPr id="3" name="Text Placeholder 2"/>
          <p:cNvSpPr>
            <a:spLocks noGrp="1"/>
          </p:cNvSpPr>
          <p:nvPr>
            <p:ph type="body" idx="1"/>
          </p:nvPr>
        </p:nvSpPr>
        <p:spPr/>
        <p:txBody>
          <a:bodyPr/>
          <a:lstStyle/>
          <a:p>
            <a:pPr marL="114300" indent="0">
              <a:buNone/>
            </a:pPr>
            <a:r>
              <a:rPr lang="en-US" dirty="0" smtClean="0"/>
              <a:t>EL students cannot be transferred from district to district by the DTC. These requests must be </a:t>
            </a:r>
            <a:r>
              <a:rPr lang="en-US" b="1" u="sng" dirty="0" smtClean="0"/>
              <a:t>sent by the DTC </a:t>
            </a:r>
            <a:r>
              <a:rPr lang="en-US" dirty="0" smtClean="0"/>
              <a:t>to </a:t>
            </a:r>
            <a:r>
              <a:rPr lang="en-US" dirty="0" smtClean="0">
                <a:hlinkClick r:id="rId2"/>
              </a:rPr>
              <a:t>assessment@la.gov</a:t>
            </a:r>
            <a:r>
              <a:rPr lang="en-US" dirty="0" smtClean="0"/>
              <a:t>. Bridget Harris resigned from the department so please do not send them directly to her. Use the following format:</a:t>
            </a:r>
          </a:p>
          <a:p>
            <a:pPr marL="114300" indent="0">
              <a:buNone/>
            </a:pPr>
            <a:endParaRPr lang="en-US" dirty="0"/>
          </a:p>
          <a:p>
            <a:pPr marL="114300" indent="0">
              <a:buNone/>
            </a:pPr>
            <a:r>
              <a:rPr lang="en-US" dirty="0" smtClean="0"/>
              <a:t>Student Name (Partial PII):</a:t>
            </a:r>
          </a:p>
          <a:p>
            <a:pPr marL="114300" indent="0">
              <a:buNone/>
            </a:pPr>
            <a:r>
              <a:rPr lang="en-US" dirty="0" smtClean="0"/>
              <a:t>Student LASID:</a:t>
            </a:r>
          </a:p>
          <a:p>
            <a:pPr marL="114300" indent="0">
              <a:buNone/>
            </a:pPr>
            <a:r>
              <a:rPr lang="en-US" dirty="0" smtClean="0"/>
              <a:t>Requested New School Site code: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64654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3912541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a:t>
            </a:r>
            <a:endParaRPr lang="en-US" dirty="0"/>
          </a:p>
        </p:txBody>
      </p:sp>
      <p:sp>
        <p:nvSpPr>
          <p:cNvPr id="3" name="Text Placeholder 2"/>
          <p:cNvSpPr>
            <a:spLocks noGrp="1"/>
          </p:cNvSpPr>
          <p:nvPr>
            <p:ph type="body" idx="1"/>
          </p:nvPr>
        </p:nvSpPr>
        <p:spPr/>
        <p:txBody>
          <a:bodyPr/>
          <a:lstStyle/>
          <a:p>
            <a:pPr marL="114300" indent="0">
              <a:buNone/>
            </a:pPr>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6528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ACT data certification will be open with DCAI data certification by middle of August this week. All official accountability contacts will receive an email notifying them that the La Data Review system is open and rosters are available for distribution to schools. It is very important that we have the names of no more than two contacts for each district. Any changes that have not been reported to us yet must be send as soon as possible. We require that the superintendent send the linked document to </a:t>
            </a:r>
            <a:r>
              <a:rPr lang="en-US" dirty="0" smtClean="0">
                <a:hlinkClick r:id="rId2"/>
              </a:rPr>
              <a:t>assessment@la.gov</a:t>
            </a:r>
            <a:r>
              <a:rPr lang="en-US" dirty="0" smtClean="0"/>
              <a:t> to make any changes.</a:t>
            </a:r>
          </a:p>
          <a:p>
            <a:pPr marL="114300" indent="0">
              <a:buNone/>
            </a:pPr>
            <a:endParaRPr lang="en-US" dirty="0"/>
          </a:p>
          <a:p>
            <a:pPr marL="114300" indent="0">
              <a:buNone/>
            </a:pPr>
            <a:r>
              <a:rPr lang="en-US" dirty="0" smtClean="0">
                <a:hlinkClick r:id="rId3"/>
              </a:rPr>
              <a:t>DTC and Accountability Contact Update Form</a:t>
            </a:r>
            <a:endParaRPr lang="en-US" dirty="0" smtClean="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28920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Data Certification</a:t>
            </a:r>
            <a:endParaRPr lang="en-US" dirty="0"/>
          </a:p>
        </p:txBody>
      </p:sp>
      <p:sp>
        <p:nvSpPr>
          <p:cNvPr id="3" name="Text Placeholder 2"/>
          <p:cNvSpPr>
            <a:spLocks noGrp="1"/>
          </p:cNvSpPr>
          <p:nvPr>
            <p:ph type="body" idx="1"/>
          </p:nvPr>
        </p:nvSpPr>
        <p:spPr/>
        <p:txBody>
          <a:bodyPr/>
          <a:lstStyle/>
          <a:p>
            <a:pPr marL="114300" indent="0">
              <a:buNone/>
            </a:pPr>
            <a:r>
              <a:rPr lang="en-US" sz="1600" b="1" dirty="0" smtClean="0"/>
              <a:t>ACT and DCAI</a:t>
            </a:r>
            <a:r>
              <a:rPr lang="en-US" sz="1600" dirty="0" smtClean="0"/>
              <a:t>: Opening this week and will receive requests for change for two weeks. We will not review or approve requests to change the dropout flag or any exit codes for 2023-2024. </a:t>
            </a:r>
          </a:p>
          <a:p>
            <a:pPr marL="114300" indent="0">
              <a:buNone/>
            </a:pPr>
            <a:endParaRPr lang="en-US" sz="1600" dirty="0"/>
          </a:p>
          <a:p>
            <a:pPr marL="114300" indent="0">
              <a:buNone/>
            </a:pPr>
            <a:r>
              <a:rPr lang="en-US" sz="1600" b="1" dirty="0" smtClean="0"/>
              <a:t>Assessment</a:t>
            </a:r>
            <a:r>
              <a:rPr lang="en-US" sz="1600" dirty="0" smtClean="0"/>
              <a:t>: Opening week of August 25 and will receive requests for change for two weeks. We will be releasing ELPT rosters and LEAP progress point rosters, but all changes will be requested on a single assessment edit screen.</a:t>
            </a:r>
          </a:p>
          <a:p>
            <a:pPr marL="114300" indent="0">
              <a:buNone/>
            </a:pPr>
            <a:endParaRPr lang="en-US" sz="1600" dirty="0"/>
          </a:p>
          <a:p>
            <a:pPr marL="114300" indent="0">
              <a:buNone/>
            </a:pPr>
            <a:r>
              <a:rPr lang="en-US" sz="1600" b="1" dirty="0" smtClean="0"/>
              <a:t>Phase II for 2024-2025 Graduation Cohort</a:t>
            </a:r>
            <a:r>
              <a:rPr lang="en-US" sz="1600" dirty="0" smtClean="0"/>
              <a:t>: Opening week of September 1 (it will not be Labor Day) and will receive requests for change for two weeks. We will not review or approve requests for change to dropout flags for years prior to 2024-2025.</a:t>
            </a:r>
            <a:endParaRPr lang="en-US" sz="1600"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0733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 Screenings</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All resources are now posted and available for the K-3 literacy screening in </a:t>
            </a:r>
            <a:r>
              <a:rPr lang="en-US" dirty="0" err="1" smtClean="0"/>
              <a:t>mCLASS</a:t>
            </a:r>
            <a:r>
              <a:rPr lang="en-US" dirty="0" smtClean="0"/>
              <a:t>.</a:t>
            </a:r>
          </a:p>
          <a:p>
            <a:r>
              <a:rPr lang="en-US" dirty="0" smtClean="0"/>
              <a:t>School systems have custom windows based on the first official day of school and school days are used for the count.</a:t>
            </a:r>
          </a:p>
          <a:p>
            <a:r>
              <a:rPr lang="en-US" dirty="0" smtClean="0"/>
              <a:t>As requests for grade changes are sent, please note if they are just for literacy or for both literacy and numeracy. When possible, send one request per day with both requests.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46411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Change Request Format Change</a:t>
            </a:r>
            <a:endParaRPr lang="en-US" dirty="0"/>
          </a:p>
        </p:txBody>
      </p:sp>
      <p:sp>
        <p:nvSpPr>
          <p:cNvPr id="3" name="Text Placeholder 2"/>
          <p:cNvSpPr>
            <a:spLocks noGrp="1"/>
          </p:cNvSpPr>
          <p:nvPr>
            <p:ph type="body" idx="1"/>
          </p:nvPr>
        </p:nvSpPr>
        <p:spPr/>
        <p:txBody>
          <a:bodyPr/>
          <a:lstStyle/>
          <a:p>
            <a:pPr marL="114300" indent="0">
              <a:buNone/>
            </a:pPr>
            <a:r>
              <a:rPr lang="en-US" dirty="0" smtClean="0"/>
              <a:t>We have added the following required field for grade change requests. Beginning with MOY, we will be creating a form that must be used by everyone. </a:t>
            </a:r>
          </a:p>
          <a:p>
            <a:pPr lvl="1"/>
            <a:r>
              <a:rPr lang="en-US" dirty="0"/>
              <a:t>Student Name (partial PII only)</a:t>
            </a:r>
            <a:endParaRPr lang="en-US" sz="2000" b="1" dirty="0"/>
          </a:p>
          <a:p>
            <a:pPr lvl="1"/>
            <a:r>
              <a:rPr lang="en-US" dirty="0"/>
              <a:t>LASID</a:t>
            </a:r>
            <a:endParaRPr lang="en-US" sz="2000" b="1" dirty="0"/>
          </a:p>
          <a:p>
            <a:pPr lvl="1"/>
            <a:r>
              <a:rPr lang="en-US" dirty="0"/>
              <a:t>School Name</a:t>
            </a:r>
            <a:endParaRPr lang="en-US" sz="2000" b="1" dirty="0"/>
          </a:p>
          <a:p>
            <a:pPr lvl="1"/>
            <a:r>
              <a:rPr lang="en-US" dirty="0"/>
              <a:t>School Site Code</a:t>
            </a:r>
            <a:endParaRPr lang="en-US" sz="2000" b="1" dirty="0"/>
          </a:p>
          <a:p>
            <a:pPr lvl="1"/>
            <a:r>
              <a:rPr lang="en-US" dirty="0"/>
              <a:t>Current Grade Level</a:t>
            </a:r>
            <a:endParaRPr lang="en-US" sz="2000" b="1" dirty="0"/>
          </a:p>
          <a:p>
            <a:pPr lvl="1"/>
            <a:r>
              <a:rPr lang="en-US" dirty="0"/>
              <a:t>New Grade </a:t>
            </a:r>
            <a:r>
              <a:rPr lang="en-US" dirty="0" smtClean="0"/>
              <a:t>Level</a:t>
            </a:r>
          </a:p>
          <a:p>
            <a:pPr lvl="1"/>
            <a:r>
              <a:rPr lang="en-US" dirty="0">
                <a:solidFill>
                  <a:schemeClr val="bg2"/>
                </a:solidFill>
              </a:rPr>
              <a:t>Screening Type: </a:t>
            </a:r>
          </a:p>
          <a:p>
            <a:pPr marL="114300" indent="0">
              <a:buNone/>
            </a:pPr>
            <a:r>
              <a:rPr lang="en-US" dirty="0">
                <a:solidFill>
                  <a:schemeClr val="bg2"/>
                </a:solidFill>
              </a:rPr>
              <a:t>		(Note: 3 responses in new field: Literacy, Numeracy, Both</a:t>
            </a:r>
          </a:p>
        </p:txBody>
      </p:sp>
    </p:spTree>
    <p:extLst>
      <p:ext uri="{BB962C8B-B14F-4D97-AF65-F5344CB8AC3E}">
        <p14:creationId xmlns:p14="http://schemas.microsoft.com/office/powerpoint/2010/main" val="230658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for Literacy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does not require teachers complete the Amplify-specific training every year. School systems can choose to identify individuals who require retraining. This is strongly recommended for the following:</a:t>
            </a:r>
          </a:p>
          <a:p>
            <a:r>
              <a:rPr lang="en-US" dirty="0" smtClean="0"/>
              <a:t>Test administrators who have had frequent invalidations due to administration error.</a:t>
            </a:r>
          </a:p>
          <a:p>
            <a:r>
              <a:rPr lang="en-US" dirty="0" smtClean="0"/>
              <a:t>Test administrators who have not participated in screening for an entire year.</a:t>
            </a:r>
          </a:p>
          <a:p>
            <a:endParaRPr lang="en-US" dirty="0"/>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0724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Training Links</a:t>
            </a:r>
            <a:endParaRPr lang="en-US" dirty="0"/>
          </a:p>
        </p:txBody>
      </p:sp>
      <p:sp>
        <p:nvSpPr>
          <p:cNvPr id="3" name="Text Placeholder 2"/>
          <p:cNvSpPr>
            <a:spLocks noGrp="1"/>
          </p:cNvSpPr>
          <p:nvPr>
            <p:ph type="body" idx="1"/>
          </p:nvPr>
        </p:nvSpPr>
        <p:spPr/>
        <p:txBody>
          <a:bodyPr/>
          <a:lstStyle/>
          <a:p>
            <a:r>
              <a:rPr lang="en-US" u="sng" dirty="0">
                <a:hlinkClick r:id="rId2"/>
              </a:rPr>
              <a:t>Here is the course overview</a:t>
            </a:r>
            <a:r>
              <a:rPr lang="en-US" dirty="0"/>
              <a:t> for the Administration and instruction essentials course for</a:t>
            </a:r>
            <a:r>
              <a:rPr lang="en-US" b="1" dirty="0"/>
              <a:t> teachers.</a:t>
            </a:r>
            <a:endParaRPr lang="en-US" dirty="0"/>
          </a:p>
          <a:p>
            <a:r>
              <a:rPr lang="en-US" dirty="0"/>
              <a:t>This overview includes the link for learners to enroll in the course. Here is the link for ease of access, as well: </a:t>
            </a:r>
            <a:r>
              <a:rPr lang="en-US" u="sng" dirty="0">
                <a:hlinkClick r:id="rId3"/>
              </a:rPr>
              <a:t>https://elearning.easygenerator.com/5ddb4adc-348d-4373-b655-11bc7d302d4e/</a:t>
            </a:r>
            <a:endParaRPr lang="en-US" dirty="0"/>
          </a:p>
          <a:p>
            <a:r>
              <a:rPr lang="en-US" dirty="0"/>
              <a:t> </a:t>
            </a:r>
          </a:p>
          <a:p>
            <a:r>
              <a:rPr lang="en-US" u="sng" dirty="0">
                <a:hlinkClick r:id="rId4"/>
              </a:rPr>
              <a:t>Here is the course overview</a:t>
            </a:r>
            <a:r>
              <a:rPr lang="en-US" dirty="0"/>
              <a:t> for the Administration and reporting course for</a:t>
            </a:r>
            <a:r>
              <a:rPr lang="en-US" b="1" dirty="0"/>
              <a:t> leaders</a:t>
            </a:r>
            <a:r>
              <a:rPr lang="en-US" dirty="0"/>
              <a:t>. Here is the link for ease of access, as well: </a:t>
            </a:r>
            <a:r>
              <a:rPr lang="en-US" u="sng" dirty="0">
                <a:hlinkClick r:id="rId5"/>
              </a:rPr>
              <a:t>https://elearning.easygenerator.com/dc6c55c5-60f4-4686-ba01-fa7ba90fe384/</a:t>
            </a:r>
            <a:endParaRPr lang="en-US" dirty="0"/>
          </a:p>
          <a:p>
            <a:r>
              <a:rPr lang="en-US" b="1" dirty="0"/>
              <a:t> </a:t>
            </a:r>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8093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Numeracy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K-3 numeracy screening site is now available for administration. It will be open to all schools and systems through October 3.</a:t>
            </a:r>
          </a:p>
          <a:p>
            <a:r>
              <a:rPr lang="en-US" dirty="0" smtClean="0"/>
              <a:t>All schools and systems must participate</a:t>
            </a:r>
          </a:p>
          <a:p>
            <a:r>
              <a:rPr lang="en-US" dirty="0" smtClean="0"/>
              <a:t>All students must participate</a:t>
            </a:r>
          </a:p>
          <a:p>
            <a:r>
              <a:rPr lang="en-US" dirty="0" smtClean="0"/>
              <a:t>Reporting will be limited so schools and systems will continue to need an additional numeracy screener that can help them identify students in need of high dosage tutoring. </a:t>
            </a:r>
          </a:p>
          <a:p>
            <a:r>
              <a:rPr lang="en-US" dirty="0" smtClean="0"/>
              <a:t>For this year, all STCs and TAs must complete the required K-3 Numeracy Test Administrator Training PPT and quiz that are available under Course No.</a:t>
            </a:r>
            <a:r>
              <a:rPr lang="en-US" dirty="0"/>
              <a:t> </a:t>
            </a:r>
            <a:r>
              <a:rPr lang="en-US" b="1" dirty="0">
                <a:solidFill>
                  <a:srgbClr val="7030A0"/>
                </a:solidFill>
              </a:rPr>
              <a:t>F81C9F1F</a:t>
            </a:r>
            <a:r>
              <a:rPr lang="en-US" dirty="0" smtClean="0"/>
              <a:t> </a:t>
            </a:r>
            <a:r>
              <a:rPr lang="en-US" dirty="0" err="1" smtClean="0"/>
              <a:t>iIn</a:t>
            </a:r>
            <a:r>
              <a:rPr lang="en-US" dirty="0" smtClean="0"/>
              <a:t> the LDOE Professional Learning Platform (formerly Canopy) and score an 80%.</a:t>
            </a:r>
          </a:p>
        </p:txBody>
      </p:sp>
    </p:spTree>
    <p:extLst>
      <p:ext uri="{BB962C8B-B14F-4D97-AF65-F5344CB8AC3E}">
        <p14:creationId xmlns:p14="http://schemas.microsoft.com/office/powerpoint/2010/main" val="2693445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KITE Transfers</a:t>
            </a:r>
            <a:endParaRPr lang="en-US" dirty="0"/>
          </a:p>
        </p:txBody>
      </p:sp>
      <p:sp>
        <p:nvSpPr>
          <p:cNvPr id="3" name="Text Placeholder 2"/>
          <p:cNvSpPr>
            <a:spLocks noGrp="1"/>
          </p:cNvSpPr>
          <p:nvPr>
            <p:ph type="body" idx="1"/>
          </p:nvPr>
        </p:nvSpPr>
        <p:spPr/>
        <p:txBody>
          <a:bodyPr/>
          <a:lstStyle/>
          <a:p>
            <a:pPr marL="114300" indent="0">
              <a:buNone/>
            </a:pPr>
            <a:r>
              <a:rPr lang="en-US" dirty="0" smtClean="0"/>
              <a:t>Across district transfers must be submitted to KITE using the form that is provided.</a:t>
            </a:r>
          </a:p>
          <a:p>
            <a:pPr marL="114300" indent="0">
              <a:buNone/>
            </a:pPr>
            <a:endParaRPr lang="en-US" dirty="0"/>
          </a:p>
          <a:p>
            <a:pPr marL="114300" indent="0">
              <a:buNone/>
            </a:pPr>
            <a:r>
              <a:rPr lang="en-US" dirty="0" smtClean="0"/>
              <a:t>Within system transfers can only be done by the DTC. We understand it is a difficult process right now and we are working to try and improve it. Just a reminder that there is a filter function that can help.</a:t>
            </a:r>
            <a:r>
              <a:rPr lang="en-US" dirty="0"/>
              <a:t> </a:t>
            </a:r>
            <a:r>
              <a:rPr lang="en-US" dirty="0" smtClean="0"/>
              <a:t>This </a:t>
            </a:r>
            <a:r>
              <a:rPr lang="en-US" dirty="0"/>
              <a:t>is done by clicking on the 3 dots to the right of the State Student ID Column and going to Filter.</a:t>
            </a:r>
          </a:p>
          <a:p>
            <a:pPr marL="114300" indent="0">
              <a:buNone/>
            </a:pPr>
            <a:endParaRPr lang="en-US" dirty="0" smtClean="0"/>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52432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Option for Transfers</a:t>
            </a:r>
            <a:endParaRPr lang="en-US" dirty="0"/>
          </a:p>
        </p:txBody>
      </p:sp>
      <p:sp>
        <p:nvSpPr>
          <p:cNvPr id="3" name="Text Placeholder 2"/>
          <p:cNvSpPr>
            <a:spLocks noGrp="1"/>
          </p:cNvSpPr>
          <p:nvPr>
            <p:ph type="body" idx="1"/>
          </p:nvPr>
        </p:nvSpPr>
        <p:spPr>
          <a:xfrm>
            <a:off x="972527" y="2597474"/>
            <a:ext cx="8520600" cy="3186300"/>
          </a:xfrm>
        </p:spPr>
        <p:txBody>
          <a:bodyPr/>
          <a:lstStyle/>
          <a:p>
            <a:endParaRPr lang="en-US" dirty="0"/>
          </a:p>
        </p:txBody>
      </p:sp>
      <p:pic>
        <p:nvPicPr>
          <p:cNvPr id="2050"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4" y="1447774"/>
            <a:ext cx="8807451"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4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1677165"/>
              </p:ext>
            </p:extLst>
          </p:nvPr>
        </p:nvGraphicFramePr>
        <p:xfrm>
          <a:off x="430051" y="936515"/>
          <a:ext cx="8315665" cy="3493245"/>
        </p:xfrm>
        <a:graphic>
          <a:graphicData uri="http://schemas.openxmlformats.org/drawingml/2006/table">
            <a:tbl>
              <a:tblPr firstRow="1" bandRow="1">
                <a:tableStyleId>{47E5B1D7-7E24-4C7A-94C0-64FDCA702A4B}</a:tableStyleId>
              </a:tblPr>
              <a:tblGrid>
                <a:gridCol w="700734">
                  <a:extLst>
                    <a:ext uri="{9D8B030D-6E8A-4147-A177-3AD203B41FA5}">
                      <a16:colId xmlns:a16="http://schemas.microsoft.com/office/drawing/2014/main" val="2450038286"/>
                    </a:ext>
                  </a:extLst>
                </a:gridCol>
                <a:gridCol w="5504180">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761414">
                <a:tc>
                  <a:txBody>
                    <a:bodyPr/>
                    <a:lstStyle/>
                    <a:p>
                      <a:r>
                        <a:rPr lang="en-US" sz="1200" dirty="0" smtClean="0">
                          <a:latin typeface="Public Sans" pitchFamily="2" charset="0"/>
                          <a:cs typeface="Calibri" panose="020F0502020204030204" pitchFamily="34" charset="0"/>
                        </a:rPr>
                        <a:t>August</a:t>
                      </a:r>
                      <a:endParaRPr lang="en-US" sz="1200" dirty="0">
                        <a:latin typeface="Public Sans" pitchFamily="2"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Schools begin K-3 literacy screening not earlier than first day of enrollment for students and not later than 30 school days after school begins.</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August 4: DTC Numeracy administration webinar</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TBA: K-3 Numeracy screening opens with single administration window for learning year</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Mid-August: ACT, DCAI data certification</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Late August: Assessment and 2025 grad cohort data </a:t>
                      </a:r>
                      <a:r>
                        <a:rPr lang="en-US" sz="1200" b="0" baseline="0" dirty="0" smtClean="0">
                          <a:latin typeface="Public Sans" pitchFamily="2" charset="0"/>
                          <a:cs typeface="Calibri" panose="020F0502020204030204" pitchFamily="34" charset="0"/>
                        </a:rPr>
                        <a:t>cert in La Data Review</a:t>
                      </a: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2025-2026</a:t>
                      </a:r>
                      <a:r>
                        <a:rPr lang="en-US" sz="1200" baseline="0" dirty="0" smtClean="0">
                          <a:latin typeface="Public Sans" pitchFamily="2" charset="0"/>
                          <a:hlinkClick r:id="rId3"/>
                        </a:rPr>
                        <a:t> A</a:t>
                      </a:r>
                      <a:r>
                        <a:rPr lang="en-US" sz="1200" dirty="0" smtClean="0">
                          <a:latin typeface="Public Sans" pitchFamily="2" charset="0"/>
                          <a:hlinkClick r:id="rId3"/>
                        </a:rPr>
                        <a:t>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September</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Week of September 1: 2024-2025 Graduation Cohort Rosters released in La Data Review</a:t>
                      </a:r>
                      <a:endParaRPr lang="en-US" sz="1200" b="0" baseline="0" dirty="0" smtClean="0">
                        <a:latin typeface="Public Sans" pitchFamily="2" charset="0"/>
                        <a:cs typeface="Calibri" panose="020F0502020204030204" pitchFamily="34" charset="0"/>
                      </a:endParaRP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endParaRPr lang="en-US" sz="1400" b="0" i="0" u="sng" strike="noStrike" cap="none" baseline="0" dirty="0" smtClean="0">
                        <a:solidFill>
                          <a:srgbClr val="000000"/>
                        </a:solidFill>
                        <a:effectLst/>
                        <a:latin typeface="Arial"/>
                        <a:cs typeface="Arial"/>
                        <a:sym typeface="Arial"/>
                      </a:endParaRPr>
                    </a:p>
                    <a:p>
                      <a:r>
                        <a:rPr lang="en-US" sz="1200" baseline="0" dirty="0" smtClean="0">
                          <a:latin typeface="Public Sans" pitchFamily="2" charset="0"/>
                          <a:cs typeface="Calibri" panose="020F0502020204030204" pitchFamily="34" charset="0"/>
                        </a:rPr>
                        <a:t>Office Hours: September 2, 9, 23 and 30</a:t>
                      </a:r>
                    </a:p>
                    <a:p>
                      <a:r>
                        <a:rPr lang="en-US" sz="1200" baseline="0" dirty="0" smtClean="0">
                          <a:latin typeface="Public Sans" pitchFamily="2" charset="0"/>
                          <a:cs typeface="Calibri" panose="020F0502020204030204" pitchFamily="34" charset="0"/>
                        </a:rPr>
                        <a:t>Monthly Call: September  16</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Accountability</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a:t>
            </a:r>
            <a:r>
              <a:rPr lang="en-US" dirty="0" smtClean="0">
                <a:latin typeface="Public Sans" pitchFamily="2" charset="0"/>
              </a:rPr>
              <a:t>Screening</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Now Available: K-3 Numeracy Test Administrator Training course </a:t>
            </a:r>
          </a:p>
          <a:p>
            <a:r>
              <a:rPr lang="en-US" dirty="0" smtClean="0"/>
              <a:t>August 22: Last change to submit accommodations plans for spring high school (deadline of 8/15 has passed.)</a:t>
            </a:r>
          </a:p>
          <a:p>
            <a:r>
              <a:rPr lang="en-US" dirty="0" smtClean="0"/>
              <a:t>August 22: Deadline to select test dates for </a:t>
            </a:r>
            <a:r>
              <a:rPr lang="en-US" dirty="0" err="1" smtClean="0"/>
              <a:t>WorkKeys</a:t>
            </a:r>
            <a:r>
              <a:rPr lang="en-US" dirty="0" smtClean="0"/>
              <a:t> </a:t>
            </a:r>
          </a:p>
          <a:p>
            <a:r>
              <a:rPr lang="en-US" dirty="0" smtClean="0"/>
              <a:t>August 26: </a:t>
            </a:r>
            <a:r>
              <a:rPr lang="en-US" dirty="0" err="1" smtClean="0"/>
              <a:t>JotForm</a:t>
            </a:r>
            <a:r>
              <a:rPr lang="en-US" dirty="0" smtClean="0"/>
              <a:t> opens for Interests and </a:t>
            </a:r>
            <a:r>
              <a:rPr lang="en-US" dirty="0" err="1" smtClean="0"/>
              <a:t>Opportunites</a:t>
            </a:r>
            <a:r>
              <a:rPr lang="en-US" dirty="0" smtClean="0"/>
              <a:t> selection for alternative schools only (due 10/10)</a:t>
            </a:r>
          </a:p>
          <a:p>
            <a:r>
              <a:rPr lang="en-US" dirty="0" smtClean="0"/>
              <a:t>August 27: Review Interests and Opportunities files on the ftp and submit questions or concerns to </a:t>
            </a:r>
            <a:r>
              <a:rPr lang="en-US" dirty="0" smtClean="0">
                <a:hlinkClick r:id="rId2"/>
              </a:rPr>
              <a:t>accountability@la.gov</a:t>
            </a:r>
            <a:r>
              <a:rPr lang="en-US" dirty="0" smtClean="0"/>
              <a:t> </a:t>
            </a:r>
          </a:p>
          <a:p>
            <a:r>
              <a:rPr lang="en-US" dirty="0" smtClean="0"/>
              <a:t>August 29: Accommodations documentation is due for spring grade 3-8 </a:t>
            </a:r>
            <a:r>
              <a:rPr lang="en-US" dirty="0" smtClean="0"/>
              <a:t>accommodations (partial PII only)</a:t>
            </a: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NOTIFICATIONS</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70C0"/>
                </a:solidFill>
              </a:rPr>
              <a:t>KEA</a:t>
            </a:r>
            <a:r>
              <a:rPr lang="en-US" dirty="0" smtClean="0"/>
              <a:t>: The KEA is no longer a state-required assessment. It is replaced with the K-3 screeners for literacy and numeracy.</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Civics and Social Studies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If BESE approves the recommendations for cut scores on Wednesday, August 20, social studies and Civics scores will be released in DRC INSIGHT on August 21. School systems will receive the following reports (this information was shared with all DTCs on the August 12 FAQ, which was emailed to them as well.)</a:t>
            </a:r>
            <a:endParaRPr lang="en-US" dirty="0"/>
          </a:p>
          <a:p>
            <a:pPr lvl="1"/>
            <a:r>
              <a:rPr lang="en-US" dirty="0"/>
              <a:t>Grade 3-8 individual student reports, school rosters; csv files updated to include social studies </a:t>
            </a:r>
          </a:p>
          <a:p>
            <a:pPr lvl="1"/>
            <a:r>
              <a:rPr lang="en-US" dirty="0"/>
              <a:t>High School Civics student reports (3 files) for fall, spring and summer; school rosters (3 files) for fall, spring and summer; class rosters (3 files) for fall, spring and summer; updated csv files to include Civics</a:t>
            </a:r>
          </a:p>
          <a:p>
            <a:pPr marL="114300" lvl="0" indent="0">
              <a:buNone/>
            </a:pPr>
            <a:r>
              <a:rPr lang="en-US" dirty="0"/>
              <a:t>The department will not provide reports directly to parents or families; please make plans to distribute scores when they are released. </a:t>
            </a:r>
          </a:p>
          <a:p>
            <a:pPr marL="114300" indent="0">
              <a:buNone/>
            </a:pPr>
            <a:endParaRPr lang="en-US" dirty="0"/>
          </a:p>
        </p:txBody>
      </p:sp>
    </p:spTree>
    <p:extLst>
      <p:ext uri="{BB962C8B-B14F-4D97-AF65-F5344CB8AC3E}">
        <p14:creationId xmlns:p14="http://schemas.microsoft.com/office/powerpoint/2010/main" val="99689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Spring High School Accommodations Audits</a:t>
            </a:r>
            <a:endParaRPr lang="en-US" dirty="0"/>
          </a:p>
        </p:txBody>
      </p:sp>
      <p:sp>
        <p:nvSpPr>
          <p:cNvPr id="3" name="Text Placeholder 2"/>
          <p:cNvSpPr>
            <a:spLocks noGrp="1"/>
          </p:cNvSpPr>
          <p:nvPr>
            <p:ph type="body" idx="1"/>
          </p:nvPr>
        </p:nvSpPr>
        <p:spPr/>
        <p:txBody>
          <a:bodyPr/>
          <a:lstStyle/>
          <a:p>
            <a:pPr marL="114300" indent="0">
              <a:buNone/>
            </a:pPr>
            <a:r>
              <a:rPr lang="en-US" dirty="0" smtClean="0"/>
              <a:t>If your school system received a notification of one or more accommodations audits, please upload additional documentation the Assessment folder in the ftp no later than Friday, August </a:t>
            </a:r>
            <a:r>
              <a:rPr lang="en-US" dirty="0" smtClean="0"/>
              <a:t>22</a:t>
            </a:r>
            <a:r>
              <a:rPr lang="en-US" dirty="0" smtClean="0"/>
              <a:t>. </a:t>
            </a:r>
            <a:r>
              <a:rPr lang="en-US" dirty="0" smtClean="0"/>
              <a:t>Please notify </a:t>
            </a:r>
            <a:r>
              <a:rPr lang="en-US" dirty="0" smtClean="0">
                <a:hlinkClick r:id="rId2"/>
              </a:rPr>
              <a:t>assessment@la.gov</a:t>
            </a:r>
            <a:r>
              <a:rPr lang="en-US" dirty="0" smtClean="0"/>
              <a:t> when the documentation is ready for the department to retrieve and review it prior to final voids. </a:t>
            </a:r>
            <a:r>
              <a:rPr lang="en-US" dirty="0" smtClean="0"/>
              <a:t>Please make sure that we are not receiving full PII.</a:t>
            </a:r>
            <a:endParaRPr lang="en-US" dirty="0" smtClean="0"/>
          </a:p>
          <a:p>
            <a:pPr marL="114300" indent="0">
              <a:buNone/>
            </a:pPr>
            <a:endParaRPr lang="en-US" dirty="0"/>
          </a:p>
          <a:p>
            <a:pPr marL="114300" indent="0">
              <a:buNone/>
            </a:pPr>
            <a:r>
              <a:rPr lang="en-US" dirty="0" smtClean="0"/>
              <a:t>Thanks to all of you who submitted timely documentation. There will be no additional extensions, and all scores will be voided if additional documentation is not provided. </a:t>
            </a:r>
            <a:endParaRPr lang="en-US" dirty="0"/>
          </a:p>
        </p:txBody>
      </p:sp>
    </p:spTree>
    <p:extLst>
      <p:ext uri="{BB962C8B-B14F-4D97-AF65-F5344CB8AC3E}">
        <p14:creationId xmlns:p14="http://schemas.microsoft.com/office/powerpoint/2010/main" val="69728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15438"/>
            <a:ext cx="8520600" cy="909642"/>
          </a:xfrm>
        </p:spPr>
        <p:txBody>
          <a:bodyPr/>
          <a:lstStyle/>
          <a:p>
            <a:r>
              <a:rPr lang="en-US" dirty="0" smtClean="0"/>
              <a:t>LEAP 2025 Grade 3-8 Spring Accommodations Audits</a:t>
            </a:r>
            <a:endParaRPr lang="en-US" dirty="0"/>
          </a:p>
        </p:txBody>
      </p:sp>
      <p:sp>
        <p:nvSpPr>
          <p:cNvPr id="3" name="Text Placeholder 2"/>
          <p:cNvSpPr>
            <a:spLocks noGrp="1"/>
          </p:cNvSpPr>
          <p:nvPr>
            <p:ph type="body" idx="1"/>
          </p:nvPr>
        </p:nvSpPr>
        <p:spPr>
          <a:xfrm>
            <a:off x="311700" y="1557867"/>
            <a:ext cx="8425900" cy="2781308"/>
          </a:xfrm>
        </p:spPr>
        <p:txBody>
          <a:bodyPr/>
          <a:lstStyle/>
          <a:p>
            <a:pPr marL="114300" indent="0">
              <a:buNone/>
            </a:pPr>
            <a:r>
              <a:rPr lang="en-US" dirty="0" smtClean="0"/>
              <a:t>School systems have now received notifications of accommodation audit potential voids. Please submit any additional documentation for grade 3-8 spring accommodations </a:t>
            </a:r>
            <a:r>
              <a:rPr lang="en-US" b="1" u="sng" dirty="0" smtClean="0"/>
              <a:t>no later than August 29. </a:t>
            </a:r>
          </a:p>
          <a:p>
            <a:r>
              <a:rPr lang="en-US" dirty="0" smtClean="0"/>
              <a:t>Check to be sure that full PII has been masked to meet the partial PII requirements.</a:t>
            </a:r>
          </a:p>
          <a:p>
            <a:r>
              <a:rPr lang="en-US" dirty="0" smtClean="0"/>
              <a:t>Place documentation in the assessment folder on the ftp.</a:t>
            </a:r>
          </a:p>
          <a:p>
            <a:r>
              <a:rPr lang="en-US" dirty="0" smtClean="0"/>
              <a:t>Notify </a:t>
            </a:r>
            <a:r>
              <a:rPr lang="en-US" dirty="0" smtClean="0">
                <a:hlinkClick r:id="rId2"/>
              </a:rPr>
              <a:t>assessment@la.gov</a:t>
            </a:r>
            <a:r>
              <a:rPr lang="en-US" dirty="0" smtClean="0"/>
              <a:t> when the documentation is ready for review.</a:t>
            </a:r>
            <a:endParaRPr lang="en-US" dirty="0"/>
          </a:p>
        </p:txBody>
      </p:sp>
    </p:spTree>
    <p:extLst>
      <p:ext uri="{BB962C8B-B14F-4D97-AF65-F5344CB8AC3E}">
        <p14:creationId xmlns:p14="http://schemas.microsoft.com/office/powerpoint/2010/main" val="3941006846"/>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40950</TotalTime>
  <Words>1562</Words>
  <Application>Microsoft Office PowerPoint</Application>
  <PresentationFormat>On-screen Show (16:9)</PresentationFormat>
  <Paragraphs>155</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Public Sans</vt:lpstr>
      <vt:lpstr>Public Sans Medium</vt:lpstr>
      <vt:lpstr>LA Believes</vt:lpstr>
      <vt:lpstr> AAA Assessment and Accountability Monthly Call August 19, 2025</vt:lpstr>
      <vt:lpstr>Zoom Meeting Preparation</vt:lpstr>
      <vt:lpstr>Agenda Items</vt:lpstr>
      <vt:lpstr>IMPORTANT DATES</vt:lpstr>
      <vt:lpstr>IMPORTANT NOTIFICATIONS</vt:lpstr>
      <vt:lpstr>LEAP 2025</vt:lpstr>
      <vt:lpstr>Civics and Social Studies Score Release</vt:lpstr>
      <vt:lpstr>LEAP Spring High School Accommodations Audits</vt:lpstr>
      <vt:lpstr>LEAP 2025 Grade 3-8 Spring Accommodations Audits</vt:lpstr>
      <vt:lpstr>LEAP Connect and ELPT </vt:lpstr>
      <vt:lpstr>ELPS Reports</vt:lpstr>
      <vt:lpstr>EL Student Transfers</vt:lpstr>
      <vt:lpstr>ACT</vt:lpstr>
      <vt:lpstr>ACT Important Dates</vt:lpstr>
      <vt:lpstr>Accountability</vt:lpstr>
      <vt:lpstr>ACT Data Certification</vt:lpstr>
      <vt:lpstr>Timeline for Data Certification</vt:lpstr>
      <vt:lpstr>K-3 Screenings</vt:lpstr>
      <vt:lpstr>K-3 Literacy</vt:lpstr>
      <vt:lpstr>Grade Change Request Format Change</vt:lpstr>
      <vt:lpstr>Required Training for Literacy</vt:lpstr>
      <vt:lpstr>Literacy Training Links</vt:lpstr>
      <vt:lpstr>K-3 Numeracy</vt:lpstr>
      <vt:lpstr>KITE Transfers</vt:lpstr>
      <vt:lpstr>Filter Option for Transfers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983</cp:revision>
  <dcterms:modified xsi:type="dcterms:W3CDTF">2025-08-19T00:57:38Z</dcterms:modified>
</cp:coreProperties>
</file>