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5"/>
  </p:notesMasterIdLst>
  <p:sldIdLst>
    <p:sldId id="884" r:id="rId2"/>
    <p:sldId id="667" r:id="rId3"/>
    <p:sldId id="257" r:id="rId4"/>
    <p:sldId id="851" r:id="rId5"/>
    <p:sldId id="855" r:id="rId6"/>
    <p:sldId id="885" r:id="rId7"/>
    <p:sldId id="913" r:id="rId8"/>
    <p:sldId id="916" r:id="rId9"/>
    <p:sldId id="894" r:id="rId10"/>
    <p:sldId id="914" r:id="rId11"/>
    <p:sldId id="886" r:id="rId12"/>
    <p:sldId id="852" r:id="rId13"/>
    <p:sldId id="915" r:id="rId14"/>
    <p:sldId id="902" r:id="rId15"/>
    <p:sldId id="887" r:id="rId16"/>
    <p:sldId id="870" r:id="rId17"/>
    <p:sldId id="888" r:id="rId18"/>
    <p:sldId id="912" r:id="rId19"/>
    <p:sldId id="895" r:id="rId20"/>
    <p:sldId id="889" r:id="rId21"/>
    <p:sldId id="911" r:id="rId22"/>
    <p:sldId id="910" r:id="rId23"/>
    <p:sldId id="334" r:id="rId24"/>
  </p:sldIdLst>
  <p:sldSz cx="9144000" cy="5143500" type="screen16x9"/>
  <p:notesSz cx="6858000" cy="9144000"/>
  <p:embeddedFontLst>
    <p:embeddedFont>
      <p:font typeface="Public Sans" pitchFamily="2" charset="0"/>
      <p:regular r:id="rId26"/>
      <p:bold r:id="rId27"/>
      <p:italic r:id="rId28"/>
      <p:boldItalic r:id="rId29"/>
    </p:embeddedFont>
    <p:embeddedFont>
      <p:font typeface="Public Sans Medium" pitchFamily="2" charset="0"/>
      <p:regular r:id="rId30"/>
      <p: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660"/>
  </p:normalViewPr>
  <p:slideViewPr>
    <p:cSldViewPr snapToGrid="0">
      <p:cViewPr varScale="1">
        <p:scale>
          <a:sx n="90" d="100"/>
          <a:sy n="90" d="100"/>
        </p:scale>
        <p:origin x="584" y="5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30055e98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730055e98d_0_403: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extLst>
      <p:ext uri="{BB962C8B-B14F-4D97-AF65-F5344CB8AC3E}">
        <p14:creationId xmlns:p14="http://schemas.microsoft.com/office/powerpoint/2010/main" val="10319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6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58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27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78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 Purple" type="title">
  <p:cSld name="Title slide - Purple">
    <p:bg>
      <p:bgPr>
        <a:solidFill>
          <a:schemeClr val="lt1"/>
        </a:solid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70" name="Google Shape;170;p2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1" name="Google Shape;171;p2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2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4D4D4F"/>
                </a:solidFill>
                <a:latin typeface="Public Sans"/>
                <a:ea typeface="Public Sans"/>
                <a:cs typeface="Public Sans"/>
                <a:sym typeface="Public Sans"/>
              </a:defRPr>
            </a:lvl1pPr>
            <a:lvl2pPr lvl="1" rtl="0">
              <a:buNone/>
              <a:defRPr sz="1300">
                <a:solidFill>
                  <a:srgbClr val="4D4D4F"/>
                </a:solidFill>
                <a:latin typeface="Public Sans"/>
                <a:ea typeface="Public Sans"/>
                <a:cs typeface="Public Sans"/>
                <a:sym typeface="Public Sans"/>
              </a:defRPr>
            </a:lvl2pPr>
            <a:lvl3pPr lvl="2" rtl="0">
              <a:buNone/>
              <a:defRPr sz="1300">
                <a:solidFill>
                  <a:srgbClr val="4D4D4F"/>
                </a:solidFill>
                <a:latin typeface="Public Sans"/>
                <a:ea typeface="Public Sans"/>
                <a:cs typeface="Public Sans"/>
                <a:sym typeface="Public Sans"/>
              </a:defRPr>
            </a:lvl3pPr>
            <a:lvl4pPr lvl="3" rtl="0">
              <a:buNone/>
              <a:defRPr sz="1300">
                <a:solidFill>
                  <a:srgbClr val="4D4D4F"/>
                </a:solidFill>
                <a:latin typeface="Public Sans"/>
                <a:ea typeface="Public Sans"/>
                <a:cs typeface="Public Sans"/>
                <a:sym typeface="Public Sans"/>
              </a:defRPr>
            </a:lvl4pPr>
            <a:lvl5pPr lvl="4" rtl="0">
              <a:buNone/>
              <a:defRPr sz="1300">
                <a:solidFill>
                  <a:srgbClr val="4D4D4F"/>
                </a:solidFill>
                <a:latin typeface="Public Sans"/>
                <a:ea typeface="Public Sans"/>
                <a:cs typeface="Public Sans"/>
                <a:sym typeface="Public Sans"/>
              </a:defRPr>
            </a:lvl5pPr>
            <a:lvl6pPr lvl="5" rtl="0">
              <a:buNone/>
              <a:defRPr sz="1300">
                <a:solidFill>
                  <a:srgbClr val="4D4D4F"/>
                </a:solidFill>
                <a:latin typeface="Public Sans"/>
                <a:ea typeface="Public Sans"/>
                <a:cs typeface="Public Sans"/>
                <a:sym typeface="Public Sans"/>
              </a:defRPr>
            </a:lvl6pPr>
            <a:lvl7pPr lvl="6" rtl="0">
              <a:buNone/>
              <a:defRPr sz="1300">
                <a:solidFill>
                  <a:srgbClr val="4D4D4F"/>
                </a:solidFill>
                <a:latin typeface="Public Sans"/>
                <a:ea typeface="Public Sans"/>
                <a:cs typeface="Public Sans"/>
                <a:sym typeface="Public Sans"/>
              </a:defRPr>
            </a:lvl7pPr>
            <a:lvl8pPr lvl="7" rtl="0">
              <a:buNone/>
              <a:defRPr sz="1300">
                <a:solidFill>
                  <a:srgbClr val="4D4D4F"/>
                </a:solidFill>
                <a:latin typeface="Public Sans"/>
                <a:ea typeface="Public Sans"/>
                <a:cs typeface="Public Sans"/>
                <a:sym typeface="Public Sans"/>
              </a:defRPr>
            </a:lvl8pPr>
            <a:lvl9pPr lvl="8" rtl="0">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97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87" name="Google Shape;187;p2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8" name="Google Shape;188;p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2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4038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6" r:id="rId15"/>
    <p:sldLayoutId id="2147483730" r:id="rId16"/>
    <p:sldLayoutId id="2147483732" r:id="rId17"/>
    <p:sldLayoutId id="2147483734" r:id="rId18"/>
    <p:sldLayoutId id="2147483735" r:id="rId19"/>
    <p:sldLayoutId id="214748373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hyperlink" Target="https://doe.louisiana.gov/docs/default-source/assessment/request-for-elpt-domain-exemption-listening-speaking.pdf?sfvrsn=edda74c6_3"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content.act.org/louisiana/r/WXXu7wzdTCi~ZqGfRXogzQ/3fVaXZnHdJzqYpZjbMjNrg" TargetMode="External"/><Relationship Id="rId2" Type="http://schemas.openxmlformats.org/officeDocument/2006/relationships/hyperlink" Target="https://www.act.org/content/dam/act/unsecured/documents/TechnicalGuidefortheACTTakenOnline.pdf" TargetMode="External"/><Relationship Id="rId1" Type="http://schemas.openxmlformats.org/officeDocument/2006/relationships/slideLayout" Target="../slideLayouts/slideLayout17.xml"/><Relationship Id="rId5" Type="http://schemas.openxmlformats.org/officeDocument/2006/relationships/hyperlink" Target="https://content.act.org/louisiana/r/Whats_New_for_the_ACT_-_Spring" TargetMode="External"/><Relationship Id="rId4" Type="http://schemas.openxmlformats.org/officeDocument/2006/relationships/hyperlink" Target="https://www.act.org/content/act/en/products-and-services/state-and-district-solutions/louisiana.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7.xml"/><Relationship Id="rId4" Type="http://schemas.openxmlformats.org/officeDocument/2006/relationships/hyperlink" Target="https://ldoe.zoom.us/j/9498858694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3200" dirty="0" smtClean="0">
                <a:latin typeface="Public Sans" pitchFamily="2" charset="0"/>
              </a:rPr>
              <a:t>Assessments, Accountability and Analytics Monthly Call</a:t>
            </a:r>
            <a:endParaRPr sz="3200" dirty="0">
              <a:latin typeface="Public Sans" pitchFamily="2" charset="0"/>
            </a:endParaRPr>
          </a:p>
        </p:txBody>
      </p:sp>
      <p:sp>
        <p:nvSpPr>
          <p:cNvPr id="487" name="Google Shape;487;p6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
        <p:nvSpPr>
          <p:cNvPr id="488" name="Google Shape;488;p67"/>
          <p:cNvSpPr txBox="1">
            <a:spLocks noGrp="1"/>
          </p:cNvSpPr>
          <p:nvPr>
            <p:ph type="subTitle" idx="1"/>
          </p:nvPr>
        </p:nvSpPr>
        <p:spPr>
          <a:xfrm>
            <a:off x="421725" y="409022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lt1"/>
                </a:solidFill>
              </a:rPr>
              <a:t>December 16, </a:t>
            </a:r>
            <a:r>
              <a:rPr lang="en" sz="1800" dirty="0" smtClean="0">
                <a:solidFill>
                  <a:schemeClr val="lt1"/>
                </a:solidFill>
              </a:rPr>
              <a:t>2025: Happy Holiday!</a:t>
            </a:r>
            <a:endParaRPr sz="1800" dirty="0">
              <a:solidFill>
                <a:schemeClr val="lt1"/>
              </a:solidFill>
            </a:endParaRPr>
          </a:p>
        </p:txBody>
      </p:sp>
    </p:spTree>
    <p:extLst>
      <p:ext uri="{BB962C8B-B14F-4D97-AF65-F5344CB8AC3E}">
        <p14:creationId xmlns:p14="http://schemas.microsoft.com/office/powerpoint/2010/main" val="347314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Irregularities and Voids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make sure that all testing irregularities and voids are completed and sent to </a:t>
            </a:r>
            <a:r>
              <a:rPr lang="en-US" dirty="0" smtClean="0">
                <a:hlinkClick r:id="rId2"/>
              </a:rPr>
              <a:t>assessment@la.gov</a:t>
            </a:r>
            <a:r>
              <a:rPr lang="en-US" dirty="0" smtClean="0"/>
              <a:t> prior to your holiday break.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5032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 Connect/ELPT/ELPT Connect</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11</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388768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ELPT Exemption Form</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 Final day to submit ELPT requests will be December 19. Louisiana only allows exemptions for two domains as outlined below, and after thorough review of the IEP or IAP. All exemptions must be approved within the provided timeline. </a:t>
            </a:r>
            <a:endParaRPr lang="en-US" sz="1600" dirty="0">
              <a:latin typeface="Public Sans" pitchFamily="2" charset="0"/>
            </a:endParaRPr>
          </a:p>
          <a:p>
            <a:r>
              <a:rPr lang="en-US" sz="1600" dirty="0" smtClean="0">
                <a:latin typeface="Public Sans" pitchFamily="2" charset="0"/>
              </a:rPr>
              <a:t>Reading-NO Exemption</a:t>
            </a:r>
          </a:p>
          <a:p>
            <a:r>
              <a:rPr lang="en-US" sz="1600" dirty="0" smtClean="0">
                <a:latin typeface="Public Sans" pitchFamily="2" charset="0"/>
              </a:rPr>
              <a:t>Writing-NO Exemption</a:t>
            </a:r>
          </a:p>
          <a:p>
            <a:r>
              <a:rPr lang="en-US" sz="1600" dirty="0" smtClean="0">
                <a:latin typeface="Public Sans" pitchFamily="2" charset="0"/>
              </a:rPr>
              <a:t>Listening-Limited to severe hearing impairment for students without technology devices that enhance hearing</a:t>
            </a:r>
          </a:p>
          <a:p>
            <a:r>
              <a:rPr lang="en-US" sz="1600" dirty="0" smtClean="0">
                <a:latin typeface="Public Sans" pitchFamily="2" charset="0"/>
              </a:rPr>
              <a:t>Speaking-Limited to very limited speech or nonverbal students; will not be approved for mild or moderate speech impediment</a:t>
            </a:r>
          </a:p>
          <a:p>
            <a:pPr marL="114300" indent="0">
              <a:buNone/>
            </a:pPr>
            <a:r>
              <a:rPr lang="en-US" sz="1600" dirty="0" smtClean="0">
                <a:latin typeface="Public Sans" pitchFamily="2" charset="0"/>
              </a:rPr>
              <a:t>Link to Form</a:t>
            </a:r>
            <a:r>
              <a:rPr lang="en-US" sz="1600" dirty="0">
                <a:solidFill>
                  <a:schemeClr val="accent2">
                    <a:lumMod val="75000"/>
                  </a:schemeClr>
                </a:solidFill>
                <a:latin typeface="Public Sans" pitchFamily="2" charset="0"/>
              </a:rPr>
              <a:t>: </a:t>
            </a:r>
            <a:r>
              <a:rPr lang="en-US" sz="1600" dirty="0" smtClean="0">
                <a:solidFill>
                  <a:schemeClr val="accent2">
                    <a:lumMod val="75000"/>
                  </a:schemeClr>
                </a:solidFill>
                <a:latin typeface="Public Sans" pitchFamily="2" charset="0"/>
                <a:hlinkClick r:id="rId2"/>
              </a:rPr>
              <a:t>Request for ELPT Domain Exemption</a:t>
            </a:r>
            <a:endParaRPr lang="en-US" sz="1600" dirty="0" smtClean="0">
              <a:solidFill>
                <a:schemeClr val="accent2">
                  <a:lumMod val="75000"/>
                </a:schemeClr>
              </a:solidFill>
              <a:latin typeface="Public Sans" pitchFamily="2" charset="0"/>
            </a:endParaRPr>
          </a:p>
          <a:p>
            <a:pPr marL="114300" indent="0">
              <a:buNone/>
            </a:pPr>
            <a:endParaRPr lang="en-US" sz="1600" dirty="0" smtClean="0">
              <a:latin typeface="Public Sans" pitchFamily="2" charset="0"/>
            </a:endParaRPr>
          </a:p>
          <a:p>
            <a:pPr marL="114300" indent="0">
              <a:buNone/>
            </a:pPr>
            <a:endParaRPr lang="en-US" sz="1600" dirty="0" smtClean="0">
              <a:latin typeface="Public Sans" pitchFamily="2" charset="0"/>
            </a:endParaRPr>
          </a:p>
          <a:p>
            <a:pPr marL="114300" indent="0">
              <a:buNone/>
            </a:pPr>
            <a:endParaRPr lang="en-US" sz="1600" dirty="0" smtClean="0">
              <a:latin typeface="Public Sans" pitchFamily="2" charset="0"/>
            </a:endParaRPr>
          </a:p>
          <a:p>
            <a:pPr marL="114300" indent="0">
              <a:buNone/>
            </a:pPr>
            <a:endParaRPr lang="en-US" sz="1600" dirty="0" smtClean="0">
              <a:latin typeface="Public Sans" pitchFamily="2" charset="0"/>
            </a:endParaRPr>
          </a:p>
        </p:txBody>
      </p:sp>
    </p:spTree>
    <p:extLst>
      <p:ext uri="{BB962C8B-B14F-4D97-AF65-F5344CB8AC3E}">
        <p14:creationId xmlns:p14="http://schemas.microsoft.com/office/powerpoint/2010/main" val="2646544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and LEAP Connect DTC Webinars</a:t>
            </a:r>
            <a:endParaRPr lang="en-US" dirty="0"/>
          </a:p>
        </p:txBody>
      </p:sp>
      <p:sp>
        <p:nvSpPr>
          <p:cNvPr id="3" name="Text Placeholder 2"/>
          <p:cNvSpPr>
            <a:spLocks noGrp="1"/>
          </p:cNvSpPr>
          <p:nvPr>
            <p:ph type="body" idx="1"/>
          </p:nvPr>
        </p:nvSpPr>
        <p:spPr/>
        <p:txBody>
          <a:bodyPr/>
          <a:lstStyle/>
          <a:p>
            <a:pPr marL="114300" indent="0">
              <a:buNone/>
            </a:pPr>
            <a:r>
              <a:rPr lang="en-US" dirty="0" smtClean="0"/>
              <a:t>Administration webinars for both ELPT and LEAP Connect will be conducted in January. The webinars are only for DTCs, although Accountability Contacts are welcome to listen in, and will be expected to provide the training to all personnel who assist with these assessments. </a:t>
            </a:r>
          </a:p>
          <a:p>
            <a:pPr marL="114300" indent="0">
              <a:buNone/>
            </a:pPr>
            <a:endParaRPr lang="en-US" dirty="0"/>
          </a:p>
          <a:p>
            <a:pPr marL="114300" indent="0">
              <a:buNone/>
            </a:pPr>
            <a:r>
              <a:rPr lang="en-US" dirty="0" smtClean="0"/>
              <a:t>The link will be shared via email to appropriate contacts. Please do not share this link when it becomes available.</a:t>
            </a:r>
            <a:endParaRPr lang="en-US" dirty="0"/>
          </a:p>
        </p:txBody>
      </p:sp>
    </p:spTree>
    <p:extLst>
      <p:ext uri="{BB962C8B-B14F-4D97-AF65-F5344CB8AC3E}">
        <p14:creationId xmlns:p14="http://schemas.microsoft.com/office/powerpoint/2010/main" val="68047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Deadlines for Accommodations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Per BESE policy, all accommodations on IEPs, IAPs and EL checklists must be completed no later than 30 days prior to the opening of a state test administration window. This includes being reported to </a:t>
            </a:r>
            <a:r>
              <a:rPr lang="en-US" dirty="0" err="1" smtClean="0">
                <a:latin typeface="Public Sans" pitchFamily="2" charset="0"/>
              </a:rPr>
              <a:t>eSER</a:t>
            </a:r>
            <a:r>
              <a:rPr lang="en-US" dirty="0" smtClean="0">
                <a:latin typeface="Public Sans" pitchFamily="2" charset="0"/>
              </a:rPr>
              <a:t> or </a:t>
            </a:r>
            <a:r>
              <a:rPr lang="en-US" dirty="0" err="1" smtClean="0">
                <a:latin typeface="Public Sans" pitchFamily="2" charset="0"/>
              </a:rPr>
              <a:t>EdLink</a:t>
            </a:r>
            <a:r>
              <a:rPr lang="en-US" dirty="0" smtClean="0">
                <a:latin typeface="Public Sans" pitchFamily="2" charset="0"/>
              </a:rPr>
              <a:t>.</a:t>
            </a:r>
          </a:p>
          <a:p>
            <a:pPr marL="114300" indent="0">
              <a:buNone/>
            </a:pPr>
            <a:endParaRPr lang="en-US" dirty="0">
              <a:latin typeface="Public Sans" pitchFamily="2" charset="0"/>
            </a:endParaRPr>
          </a:p>
          <a:p>
            <a:pPr marL="114300" indent="0">
              <a:buNone/>
            </a:pPr>
            <a:r>
              <a:rPr lang="en-US" b="1" dirty="0" smtClean="0">
                <a:latin typeface="Public Sans" pitchFamily="2" charset="0"/>
              </a:rPr>
              <a:t>January 23 </a:t>
            </a:r>
            <a:r>
              <a:rPr lang="en-US" dirty="0" smtClean="0">
                <a:latin typeface="Public Sans" pitchFamily="2" charset="0"/>
              </a:rPr>
              <a:t>: Deadline for qualification and final accommodations for LEAP Connect and ELPT/ELPT Connect</a:t>
            </a:r>
          </a:p>
          <a:p>
            <a:pPr marL="114300" indent="0">
              <a:buNone/>
            </a:pPr>
            <a:endParaRPr lang="en-US" dirty="0" smtClean="0">
              <a:latin typeface="Public Sans" pitchFamily="2" charset="0"/>
            </a:endParaRPr>
          </a:p>
          <a:p>
            <a:pPr marL="114300" indent="0">
              <a:buNone/>
            </a:pPr>
            <a:r>
              <a:rPr lang="en-US" b="1" dirty="0" smtClean="0">
                <a:latin typeface="Public Sans" pitchFamily="2" charset="0"/>
              </a:rPr>
              <a:t>March 2</a:t>
            </a:r>
            <a:r>
              <a:rPr lang="en-US" dirty="0" smtClean="0">
                <a:latin typeface="Public Sans" pitchFamily="2" charset="0"/>
              </a:rPr>
              <a:t>: Deadline for accommodations for LEAP 2025, all grade levels</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66205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ACT/WorkKeys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15</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2448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ACT Important Dates</a:t>
            </a:r>
            <a:endParaRPr lang="en-US" dirty="0">
              <a:latin typeface="Public Sans" pitchFamily="2" charset="0"/>
            </a:endParaRPr>
          </a:p>
        </p:txBody>
      </p:sp>
      <p:sp>
        <p:nvSpPr>
          <p:cNvPr id="3" name="Text Placeholder 2"/>
          <p:cNvSpPr>
            <a:spLocks noGrp="1"/>
          </p:cNvSpPr>
          <p:nvPr>
            <p:ph type="body" idx="1"/>
          </p:nvPr>
        </p:nvSpPr>
        <p:spPr>
          <a:xfrm>
            <a:off x="311700" y="1017725"/>
            <a:ext cx="8520600" cy="3186300"/>
          </a:xfrm>
        </p:spPr>
        <p:txBody>
          <a:bodyPr/>
          <a:lstStyle/>
          <a:p>
            <a:pPr marL="114300" lvl="0" indent="0">
              <a:buNone/>
            </a:pPr>
            <a:r>
              <a:rPr lang="en-US" dirty="0" smtClean="0">
                <a:latin typeface="Public Sans" pitchFamily="2" charset="0"/>
              </a:rPr>
              <a:t>December </a:t>
            </a:r>
            <a:r>
              <a:rPr lang="en-US" dirty="0">
                <a:latin typeface="Public Sans" pitchFamily="2" charset="0"/>
              </a:rPr>
              <a:t>1-February </a:t>
            </a:r>
            <a:r>
              <a:rPr lang="en-US" dirty="0" smtClean="0">
                <a:latin typeface="Public Sans" pitchFamily="2" charset="0"/>
              </a:rPr>
              <a:t>4: Complete </a:t>
            </a:r>
            <a:r>
              <a:rPr lang="en-US" dirty="0">
                <a:latin typeface="Public Sans" pitchFamily="2" charset="0"/>
              </a:rPr>
              <a:t>Site Readiness mock administration and validate configuration and </a:t>
            </a:r>
            <a:r>
              <a:rPr lang="en-US" b="1" dirty="0">
                <a:latin typeface="Public Sans" pitchFamily="2" charset="0"/>
              </a:rPr>
              <a:t>freeze test environment for online testing</a:t>
            </a:r>
            <a:r>
              <a:rPr lang="en-US" dirty="0">
                <a:latin typeface="Public Sans" pitchFamily="2" charset="0"/>
              </a:rPr>
              <a:t>.  For accommodations, additional information can be found in the </a:t>
            </a:r>
            <a:r>
              <a:rPr lang="en-US" u="sng" dirty="0">
                <a:latin typeface="Public Sans" pitchFamily="2" charset="0"/>
                <a:hlinkClick r:id="rId2"/>
              </a:rPr>
              <a:t>ACT State and District Technical Guide for Online Testing</a:t>
            </a:r>
            <a:endParaRPr lang="en-US" dirty="0">
              <a:latin typeface="Public Sans" pitchFamily="2" charset="0"/>
            </a:endParaRPr>
          </a:p>
          <a:p>
            <a:pPr marL="114300" indent="0">
              <a:buNone/>
            </a:pPr>
            <a:r>
              <a:rPr lang="en-US" i="1" dirty="0" smtClean="0">
                <a:latin typeface="Public Sans" pitchFamily="2" charset="0"/>
              </a:rPr>
              <a:t>Note</a:t>
            </a:r>
            <a:r>
              <a:rPr lang="en-US" i="1" dirty="0">
                <a:latin typeface="Public Sans" pitchFamily="2" charset="0"/>
              </a:rPr>
              <a:t>:  Please do not select paper testing unless the accommodation has </a:t>
            </a:r>
            <a:r>
              <a:rPr lang="en-US" i="1" dirty="0" smtClean="0">
                <a:latin typeface="Public Sans" pitchFamily="2" charset="0"/>
              </a:rPr>
              <a:t>been </a:t>
            </a:r>
            <a:r>
              <a:rPr lang="en-US" i="1" dirty="0">
                <a:latin typeface="Public Sans" pitchFamily="2" charset="0"/>
              </a:rPr>
              <a:t>approved by ACT.  All other paper test selections will be changed </a:t>
            </a:r>
            <a:r>
              <a:rPr lang="en-US" i="1" dirty="0" smtClean="0">
                <a:latin typeface="Public Sans" pitchFamily="2" charset="0"/>
              </a:rPr>
              <a:t>to </a:t>
            </a:r>
            <a:r>
              <a:rPr lang="en-US" i="1" dirty="0">
                <a:latin typeface="Public Sans" pitchFamily="2" charset="0"/>
              </a:rPr>
              <a:t>online </a:t>
            </a:r>
            <a:r>
              <a:rPr lang="en-US" i="1" dirty="0" smtClean="0">
                <a:latin typeface="Public Sans" pitchFamily="2" charset="0"/>
              </a:rPr>
              <a:t>testing by </a:t>
            </a:r>
            <a:r>
              <a:rPr lang="en-US" i="1" dirty="0">
                <a:latin typeface="Public Sans" pitchFamily="2" charset="0"/>
              </a:rPr>
              <a:t>ACT.</a:t>
            </a:r>
            <a:endParaRPr lang="en-US" dirty="0">
              <a:latin typeface="Public Sans" pitchFamily="2" charset="0"/>
            </a:endParaRPr>
          </a:p>
          <a:p>
            <a:pPr lvl="0"/>
            <a:r>
              <a:rPr lang="en-US" dirty="0">
                <a:latin typeface="Public Sans" pitchFamily="2" charset="0"/>
              </a:rPr>
              <a:t>The </a:t>
            </a:r>
            <a:r>
              <a:rPr lang="en-US" u="sng" dirty="0">
                <a:latin typeface="Public Sans" pitchFamily="2" charset="0"/>
                <a:hlinkClick r:id="rId3"/>
              </a:rPr>
              <a:t>ACT Schedule of Events</a:t>
            </a:r>
            <a:r>
              <a:rPr lang="en-US" dirty="0">
                <a:latin typeface="Public Sans" pitchFamily="2" charset="0"/>
              </a:rPr>
              <a:t> is posted on the </a:t>
            </a:r>
            <a:r>
              <a:rPr lang="en-US" u="sng" dirty="0">
                <a:latin typeface="Public Sans" pitchFamily="2" charset="0"/>
                <a:hlinkClick r:id="rId4"/>
              </a:rPr>
              <a:t>ACT State Testing</a:t>
            </a:r>
            <a:r>
              <a:rPr lang="en-US" dirty="0">
                <a:latin typeface="Public Sans" pitchFamily="2" charset="0"/>
              </a:rPr>
              <a:t> site.</a:t>
            </a:r>
          </a:p>
          <a:p>
            <a:pPr lvl="0"/>
            <a:r>
              <a:rPr lang="en-US" u="sng" dirty="0">
                <a:latin typeface="Public Sans" pitchFamily="2" charset="0"/>
                <a:hlinkClick r:id="rId5"/>
              </a:rPr>
              <a:t>“What’s new”</a:t>
            </a:r>
            <a:r>
              <a:rPr lang="en-US" dirty="0">
                <a:latin typeface="Public Sans" pitchFamily="2" charset="0"/>
              </a:rPr>
              <a:t> for spring can be found at this link. </a:t>
            </a:r>
          </a:p>
          <a:p>
            <a:pPr marL="114300" indent="0">
              <a:buNone/>
            </a:pPr>
            <a:endParaRPr lang="en-US" dirty="0">
              <a:latin typeface="Public Sans" pitchFamily="2" charset="0"/>
            </a:endParaRPr>
          </a:p>
          <a:p>
            <a:pPr marL="114300" indent="0">
              <a:buNone/>
            </a:pPr>
            <a:endParaRPr lang="en-US" dirty="0"/>
          </a:p>
        </p:txBody>
      </p:sp>
    </p:spTree>
    <p:extLst>
      <p:ext uri="{BB962C8B-B14F-4D97-AF65-F5344CB8AC3E}">
        <p14:creationId xmlns:p14="http://schemas.microsoft.com/office/powerpoint/2010/main" val="465280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Accountability</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17</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44511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2025-2026 Growth Target Rosters</a:t>
            </a:r>
            <a:endParaRPr lang="en-US" dirty="0"/>
          </a:p>
        </p:txBody>
      </p:sp>
      <p:sp>
        <p:nvSpPr>
          <p:cNvPr id="5" name="Text Placeholder 4"/>
          <p:cNvSpPr>
            <a:spLocks noGrp="1"/>
          </p:cNvSpPr>
          <p:nvPr>
            <p:ph type="body" idx="1"/>
          </p:nvPr>
        </p:nvSpPr>
        <p:spPr/>
        <p:txBody>
          <a:bodyPr/>
          <a:lstStyle/>
          <a:p>
            <a:pPr marL="114300" indent="0">
              <a:buNone/>
            </a:pPr>
            <a:r>
              <a:rPr lang="en-US" dirty="0" smtClean="0">
                <a:latin typeface="Public Sans" pitchFamily="2" charset="0"/>
              </a:rPr>
              <a:t>2025-2026 growth target rosters were released to ftp on Friday, December 15 and school system contacts received an email to notify them. </a:t>
            </a:r>
          </a:p>
          <a:p>
            <a:pPr marL="114300" indent="0">
              <a:buNone/>
            </a:pPr>
            <a:endParaRPr lang="en-US" dirty="0">
              <a:latin typeface="Public Sans" pitchFamily="2" charset="0"/>
            </a:endParaRPr>
          </a:p>
          <a:p>
            <a:pPr marL="114300" indent="0">
              <a:buNone/>
            </a:pPr>
            <a:r>
              <a:rPr lang="en-US" dirty="0" smtClean="0">
                <a:latin typeface="Public Sans" pitchFamily="2" charset="0"/>
              </a:rPr>
              <a:t>Please make sure that all of your schools know that the students identified for lowest 25% is </a:t>
            </a:r>
            <a:r>
              <a:rPr lang="en-US" b="1" u="sng" dirty="0" smtClean="0">
                <a:latin typeface="Public Sans" pitchFamily="2" charset="0"/>
              </a:rPr>
              <a:t>tentative</a:t>
            </a:r>
            <a:r>
              <a:rPr lang="en-US" dirty="0" smtClean="0">
                <a:latin typeface="Public Sans" pitchFamily="2" charset="0"/>
              </a:rPr>
              <a:t> and is subject to change (columns O and U.) We do not officially know if the students who are flagged will be considered full academic year until after spring testing is completed. It is very possible for a student to be removed from the lowest 25% or new students added to the lowest 25% due to enrollment changes between now and the end of the school year. </a:t>
            </a:r>
            <a:endParaRPr lang="en-US" dirty="0">
              <a:latin typeface="Public Sans" pitchFamily="2" charset="0"/>
            </a:endParaRPr>
          </a:p>
        </p:txBody>
      </p:sp>
    </p:spTree>
    <p:extLst>
      <p:ext uri="{BB962C8B-B14F-4D97-AF65-F5344CB8AC3E}">
        <p14:creationId xmlns:p14="http://schemas.microsoft.com/office/powerpoint/2010/main" val="2506788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Updates to Transcripts in STS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Please note that when data certification is conducted in late summer of 2026, school systems will not be able to request the following that were not correctly posted to STS by June 30, 2026: </a:t>
            </a:r>
            <a:endParaRPr lang="en-US" dirty="0">
              <a:latin typeface="Public Sans" pitchFamily="2" charset="0"/>
            </a:endParaRPr>
          </a:p>
          <a:p>
            <a:r>
              <a:rPr lang="en-US" dirty="0" smtClean="0">
                <a:latin typeface="Public Sans" pitchFamily="2" charset="0"/>
              </a:rPr>
              <a:t>IBCs and other credentials</a:t>
            </a:r>
            <a:endParaRPr lang="en-US" dirty="0">
              <a:latin typeface="Public Sans" pitchFamily="2" charset="0"/>
            </a:endParaRPr>
          </a:p>
          <a:p>
            <a:r>
              <a:rPr lang="en-US" dirty="0" smtClean="0">
                <a:latin typeface="Public Sans" pitchFamily="2" charset="0"/>
              </a:rPr>
              <a:t>Associates degrees </a:t>
            </a:r>
          </a:p>
          <a:p>
            <a:r>
              <a:rPr lang="en-US" dirty="0">
                <a:latin typeface="Public Sans" pitchFamily="2" charset="0"/>
              </a:rPr>
              <a:t>W</a:t>
            </a:r>
            <a:r>
              <a:rPr lang="en-US" dirty="0" smtClean="0">
                <a:latin typeface="Public Sans" pitchFamily="2" charset="0"/>
              </a:rPr>
              <a:t>ork-based learning or </a:t>
            </a:r>
          </a:p>
          <a:p>
            <a:r>
              <a:rPr lang="en-US" dirty="0" smtClean="0">
                <a:latin typeface="Public Sans" pitchFamily="2" charset="0"/>
              </a:rPr>
              <a:t>Dual enrollment records along with their post-secondary credit hours</a:t>
            </a:r>
          </a:p>
          <a:p>
            <a:endParaRPr lang="en-US" dirty="0">
              <a:latin typeface="Public Sans" pitchFamily="2" charset="0"/>
            </a:endParaRPr>
          </a:p>
          <a:p>
            <a:pPr marL="114300" indent="0">
              <a:buNone/>
            </a:pPr>
            <a:r>
              <a:rPr lang="en-US" dirty="0" smtClean="0">
                <a:latin typeface="Public Sans" pitchFamily="2" charset="0"/>
              </a:rPr>
              <a:t>Exit code reviews that were not submitted during Phase I spring cohort data certification will not be reviewed in summer. This process is necessary for a timely release of SPS in 2026.</a:t>
            </a:r>
            <a:endParaRPr lang="en-US" dirty="0">
              <a:latin typeface="Public Sans" pitchFamily="2" charset="0"/>
            </a:endParaRPr>
          </a:p>
        </p:txBody>
      </p:sp>
    </p:spTree>
    <p:extLst>
      <p:ext uri="{BB962C8B-B14F-4D97-AF65-F5344CB8AC3E}">
        <p14:creationId xmlns:p14="http://schemas.microsoft.com/office/powerpoint/2010/main" val="198447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smtClean="0">
                <a:latin typeface="Public Sans" pitchFamily="2" charset="0"/>
              </a:rPr>
              <a:t>K-3 Screenings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20</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22691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LAAR and NAAR Scores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make sure that all LAAR and NAAR scores are recorded in the appropriate vendor platform. We will not accept requests to include scores in any other way. </a:t>
            </a:r>
          </a:p>
          <a:p>
            <a:pPr marL="114300" indent="0">
              <a:buNone/>
            </a:pPr>
            <a:endParaRPr lang="en-US" dirty="0"/>
          </a:p>
          <a:p>
            <a:pPr marL="114300" indent="0">
              <a:buNone/>
            </a:pPr>
            <a:r>
              <a:rPr lang="en-US" dirty="0" smtClean="0"/>
              <a:t>We continue to see students take both the alternate screener and the regular screener. </a:t>
            </a:r>
            <a:r>
              <a:rPr lang="en-US" b="1" dirty="0" smtClean="0"/>
              <a:t>Please make sure all your schools are aware that for official accountability use of K-2 end-of-year scores, we will use the regular literacy screener score if the student takes both. This is not a correction we will make in data certification.</a:t>
            </a:r>
            <a:endParaRPr lang="en-US" b="1" dirty="0"/>
          </a:p>
        </p:txBody>
      </p:sp>
    </p:spTree>
    <p:extLst>
      <p:ext uri="{BB962C8B-B14F-4D97-AF65-F5344CB8AC3E}">
        <p14:creationId xmlns:p14="http://schemas.microsoft.com/office/powerpoint/2010/main" val="3190286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Have a Wonderful Holiday Break!</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Our team wishes you a happy holiday break and a fantastic new year. </a:t>
            </a:r>
          </a:p>
          <a:p>
            <a:pPr marL="114300" indent="0">
              <a:buNone/>
            </a:pPr>
            <a:endParaRPr lang="en-US" dirty="0">
              <a:latin typeface="Public Sans" pitchFamily="2" charset="0"/>
            </a:endParaRPr>
          </a:p>
          <a:p>
            <a:pPr marL="114300" indent="0">
              <a:buNone/>
            </a:pPr>
            <a:r>
              <a:rPr lang="en-US" dirty="0" smtClean="0">
                <a:latin typeface="Public Sans" pitchFamily="2" charset="0"/>
              </a:rPr>
              <a:t>Jennifer		Ruby Stevens			</a:t>
            </a:r>
          </a:p>
          <a:p>
            <a:pPr marL="114300" indent="0">
              <a:buNone/>
            </a:pPr>
            <a:r>
              <a:rPr lang="en-US" dirty="0" smtClean="0">
                <a:latin typeface="Public Sans" pitchFamily="2" charset="0"/>
              </a:rPr>
              <a:t>Becky Vines		Heather Prestenback</a:t>
            </a:r>
          </a:p>
          <a:p>
            <a:pPr marL="114300" indent="0">
              <a:buNone/>
            </a:pPr>
            <a:r>
              <a:rPr lang="en-US" dirty="0" smtClean="0">
                <a:latin typeface="Public Sans" pitchFamily="2" charset="0"/>
              </a:rPr>
              <a:t>Patricia Newman	Danna Clinton</a:t>
            </a:r>
          </a:p>
          <a:p>
            <a:pPr marL="114300" indent="0">
              <a:buNone/>
            </a:pPr>
            <a:r>
              <a:rPr lang="en-US" dirty="0" smtClean="0">
                <a:latin typeface="Public Sans" pitchFamily="2" charset="0"/>
              </a:rPr>
              <a:t>Barrett Adams		Leah Bolton</a:t>
            </a:r>
          </a:p>
          <a:p>
            <a:pPr marL="114300" indent="0">
              <a:buNone/>
            </a:pPr>
            <a:r>
              <a:rPr lang="en-US" dirty="0" smtClean="0">
                <a:latin typeface="Public Sans" pitchFamily="2" charset="0"/>
              </a:rPr>
              <a:t>Bryan Gendron		Emily Kaiser		Barbara Holland</a:t>
            </a:r>
          </a:p>
          <a:p>
            <a:pPr marL="114300" indent="0">
              <a:buNone/>
            </a:pPr>
            <a:r>
              <a:rPr lang="en-US" dirty="0" smtClean="0">
                <a:latin typeface="Public Sans" pitchFamily="2" charset="0"/>
              </a:rPr>
              <a:t>Brittany Pineda		Tywanna Dushime</a:t>
            </a:r>
          </a:p>
          <a:p>
            <a:pPr marL="114300" indent="0">
              <a:buNone/>
            </a:pPr>
            <a:r>
              <a:rPr lang="en-US" dirty="0" smtClean="0">
                <a:latin typeface="Public Sans" pitchFamily="2" charset="0"/>
              </a:rPr>
              <a:t>Gina McKnight</a:t>
            </a:r>
          </a:p>
          <a:p>
            <a:pPr marL="114300" indent="0">
              <a:buNone/>
            </a:pPr>
            <a:endParaRPr lang="en-US" dirty="0">
              <a:latin typeface="Public Sans" pitchFamily="2" charset="0"/>
            </a:endParaRPr>
          </a:p>
          <a:p>
            <a:pPr marL="11430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256" y="1693124"/>
            <a:ext cx="2840775" cy="2262188"/>
          </a:xfrm>
          <a:prstGeom prst="rect">
            <a:avLst/>
          </a:prstGeom>
        </p:spPr>
      </p:pic>
    </p:spTree>
    <p:extLst>
      <p:ext uri="{BB962C8B-B14F-4D97-AF65-F5344CB8AC3E}">
        <p14:creationId xmlns:p14="http://schemas.microsoft.com/office/powerpoint/2010/main" val="168190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90425650"/>
              </p:ext>
            </p:extLst>
          </p:nvPr>
        </p:nvGraphicFramePr>
        <p:xfrm>
          <a:off x="357384" y="1046767"/>
          <a:ext cx="8315665" cy="3131617"/>
        </p:xfrm>
        <a:graphic>
          <a:graphicData uri="http://schemas.openxmlformats.org/drawingml/2006/table">
            <a:tbl>
              <a:tblPr firstRow="1" bandRow="1">
                <a:tableStyleId>{47E5B1D7-7E24-4C7A-94C0-64FDCA702A4B}</a:tableStyleId>
              </a:tblPr>
              <a:tblGrid>
                <a:gridCol w="1014841">
                  <a:extLst>
                    <a:ext uri="{9D8B030D-6E8A-4147-A177-3AD203B41FA5}">
                      <a16:colId xmlns:a16="http://schemas.microsoft.com/office/drawing/2014/main" val="2450038286"/>
                    </a:ext>
                  </a:extLst>
                </a:gridCol>
                <a:gridCol w="5190073">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84656">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339406">
                <a:tc>
                  <a:txBody>
                    <a:bodyPr/>
                    <a:lstStyle/>
                    <a:p>
                      <a:r>
                        <a:rPr lang="en-US" sz="1200" dirty="0" smtClean="0">
                          <a:latin typeface="Public Sans" pitchFamily="2" charset="0"/>
                          <a:cs typeface="Calibri" panose="020F0502020204030204" pitchFamily="34" charset="0"/>
                        </a:rPr>
                        <a:t>December</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December 1-19: </a:t>
                      </a:r>
                      <a:r>
                        <a:rPr lang="en-US" sz="1200" b="0" baseline="0" dirty="0" smtClean="0">
                          <a:latin typeface="Public Sans" pitchFamily="2" charset="0"/>
                          <a:cs typeface="Calibri" panose="020F0502020204030204" pitchFamily="34" charset="0"/>
                        </a:rPr>
                        <a:t>LEAP Fall high school administration; no extensions</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December 1-31</a:t>
                      </a:r>
                      <a:r>
                        <a:rPr lang="en-US" sz="1200" b="0" baseline="0" dirty="0" smtClean="0">
                          <a:latin typeface="Public Sans" pitchFamily="2" charset="0"/>
                          <a:cs typeface="Calibri" panose="020F0502020204030204" pitchFamily="34" charset="0"/>
                        </a:rPr>
                        <a:t>: K-3 literacy and numeracy MOY administration</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December 19</a:t>
                      </a:r>
                      <a:r>
                        <a:rPr lang="en-US" sz="1200" b="0" baseline="0" dirty="0" smtClean="0">
                          <a:latin typeface="Public Sans" pitchFamily="2" charset="0"/>
                          <a:cs typeface="Calibri" panose="020F0502020204030204" pitchFamily="34" charset="0"/>
                        </a:rPr>
                        <a:t>: ELPT Exemption Requests Due</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December 23 and 30</a:t>
                      </a:r>
                      <a:r>
                        <a:rPr lang="en-US" sz="1200" b="0" baseline="0" dirty="0" smtClean="0">
                          <a:latin typeface="Public Sans" pitchFamily="2" charset="0"/>
                          <a:cs typeface="Calibri" panose="020F0502020204030204" pitchFamily="34" charset="0"/>
                        </a:rPr>
                        <a:t>: No office hours call</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December 24, 25, 26, 31: </a:t>
                      </a:r>
                      <a:r>
                        <a:rPr lang="en-US" sz="1200" b="0" baseline="0" dirty="0" smtClean="0">
                          <a:latin typeface="Public Sans" pitchFamily="2" charset="0"/>
                          <a:cs typeface="Calibri" panose="020F0502020204030204" pitchFamily="34" charset="0"/>
                        </a:rPr>
                        <a:t>Offices closed</a:t>
                      </a: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Assessment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txBody>
                  <a:tcPr/>
                </a:tc>
                <a:extLst>
                  <a:ext uri="{0D108BD9-81ED-4DB2-BD59-A6C34878D82A}">
                    <a16:rowId xmlns:a16="http://schemas.microsoft.com/office/drawing/2014/main" val="3503993623"/>
                  </a:ext>
                </a:extLst>
              </a:tr>
              <a:tr h="1507555">
                <a:tc>
                  <a:txBody>
                    <a:bodyPr/>
                    <a:lstStyle/>
                    <a:p>
                      <a:r>
                        <a:rPr lang="en-US" sz="1200" dirty="0" smtClean="0">
                          <a:latin typeface="Public Sans" pitchFamily="2" charset="0"/>
                          <a:cs typeface="Calibri" panose="020F0502020204030204" pitchFamily="34" charset="0"/>
                        </a:rPr>
                        <a:t>January</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January 1-2</a:t>
                      </a:r>
                      <a:r>
                        <a:rPr lang="en-US" sz="1200" b="0" baseline="0" dirty="0" smtClean="0">
                          <a:latin typeface="Public Sans" pitchFamily="2" charset="0"/>
                          <a:cs typeface="Calibri" panose="020F0502020204030204" pitchFamily="34" charset="0"/>
                        </a:rPr>
                        <a:t>: Offices closed</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January 22</a:t>
                      </a:r>
                      <a:r>
                        <a:rPr lang="en-US" sz="1200" b="0" baseline="0" dirty="0" smtClean="0">
                          <a:latin typeface="Public Sans" pitchFamily="2" charset="0"/>
                          <a:cs typeface="Calibri" panose="020F0502020204030204" pitchFamily="34" charset="0"/>
                        </a:rPr>
                        <a:t>: 2p DTC LEAP Connect Administration Webinar</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January 23</a:t>
                      </a:r>
                      <a:r>
                        <a:rPr lang="en-US" sz="1200" b="0" baseline="0" dirty="0" smtClean="0">
                          <a:latin typeface="Public Sans" pitchFamily="2" charset="0"/>
                          <a:cs typeface="Calibri" panose="020F0502020204030204" pitchFamily="34" charset="0"/>
                        </a:rPr>
                        <a:t>: 11a DTC ELPT/ELPT Connect Webinar</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January 23</a:t>
                      </a:r>
                      <a:r>
                        <a:rPr lang="en-US" sz="1200" b="0" baseline="0" dirty="0" smtClean="0">
                          <a:latin typeface="Public Sans" pitchFamily="2" charset="0"/>
                          <a:cs typeface="Calibri" panose="020F0502020204030204" pitchFamily="34" charset="0"/>
                        </a:rPr>
                        <a:t>: LEAP Connect eligibility deadline</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January 23</a:t>
                      </a:r>
                      <a:r>
                        <a:rPr lang="en-US" sz="1200" b="0" baseline="0" dirty="0" smtClean="0">
                          <a:latin typeface="Public Sans" pitchFamily="2" charset="0"/>
                          <a:cs typeface="Calibri" panose="020F0502020204030204" pitchFamily="34" charset="0"/>
                        </a:rPr>
                        <a:t>: Final accommodations for ELPT/ELPT Connect/LEAP Connect</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r>
                        <a:rPr lang="en-US" sz="1200" b="1" baseline="0" dirty="0" smtClean="0">
                          <a:latin typeface="Public Sans" pitchFamily="2" charset="0"/>
                          <a:cs typeface="Calibri" panose="020F0502020204030204" pitchFamily="34" charset="0"/>
                        </a:rPr>
                        <a:t>Office Hours</a:t>
                      </a:r>
                      <a:r>
                        <a:rPr lang="en-US" sz="1200" baseline="0" dirty="0" smtClean="0">
                          <a:latin typeface="Public Sans" pitchFamily="2" charset="0"/>
                          <a:cs typeface="Calibri" panose="020F0502020204030204" pitchFamily="34" charset="0"/>
                        </a:rPr>
                        <a:t>: January 6, 13, 27                                            </a:t>
                      </a:r>
                      <a:r>
                        <a:rPr lang="en-US" sz="1200" b="1" baseline="0" dirty="0" smtClean="0">
                          <a:latin typeface="Public Sans" pitchFamily="2" charset="0"/>
                          <a:cs typeface="Calibri" panose="020F0502020204030204" pitchFamily="34" charset="0"/>
                        </a:rPr>
                        <a:t>Monthly Call</a:t>
                      </a:r>
                      <a:r>
                        <a:rPr lang="en-US" sz="1200" baseline="0" dirty="0" smtClean="0">
                          <a:latin typeface="Public Sans" pitchFamily="2" charset="0"/>
                          <a:cs typeface="Calibri" panose="020F0502020204030204" pitchFamily="34" charset="0"/>
                        </a:rPr>
                        <a:t>:  January 20</a:t>
                      </a:r>
                    </a:p>
                    <a:p>
                      <a:r>
                        <a:rPr lang="en-US" sz="1200" baseline="0" dirty="0" smtClean="0">
                          <a:solidFill>
                            <a:srgbClr val="FF0000"/>
                          </a:solidFill>
                          <a:latin typeface="Public Sans" pitchFamily="2" charset="0"/>
                          <a:cs typeface="Calibri" panose="020F0502020204030204" pitchFamily="34" charset="0"/>
                        </a:rPr>
                        <a:t>Office Hours cancelled December 23 and 30</a:t>
                      </a:r>
                      <a:endParaRPr lang="en-US" sz="1200" baseline="0" dirty="0" smtClean="0">
                        <a:latin typeface="Public Sans" pitchFamily="2"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a:latin typeface="Public Sans" pitchFamily="2" charset="0"/>
              </a:rPr>
              <a:t>1</a:t>
            </a:r>
            <a:r>
              <a:rPr lang="en-US" dirty="0" smtClean="0">
                <a:solidFill>
                  <a:srgbClr val="000000"/>
                </a:solidFill>
                <a:latin typeface="Public Sans" pitchFamily="2" charset="0"/>
              </a:rPr>
              <a:t>.  </a:t>
            </a:r>
            <a:r>
              <a:rPr lang="en-US" sz="1600" dirty="0" smtClean="0">
                <a:solidFill>
                  <a:srgbClr val="000000"/>
                </a:solidFill>
                <a:latin typeface="Public Sans" pitchFamily="2" charset="0"/>
              </a:rPr>
              <a:t>Important Dates</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2</a:t>
            </a:r>
            <a:r>
              <a:rPr lang="en-US" sz="1600" dirty="0" smtClean="0">
                <a:latin typeface="Public Sans" pitchFamily="2" charset="0"/>
              </a:rPr>
              <a:t>. </a:t>
            </a:r>
            <a:r>
              <a:rPr lang="en-US" sz="1600" dirty="0" smtClean="0">
                <a:solidFill>
                  <a:srgbClr val="000000"/>
                </a:solidFill>
                <a:latin typeface="Public Sans" pitchFamily="2" charset="0"/>
              </a:rPr>
              <a:t>LEAP 2025</a:t>
            </a:r>
          </a:p>
          <a:p>
            <a:pPr marL="114300" marR="0" lvl="0" indent="0" algn="l" rtl="0">
              <a:lnSpc>
                <a:spcPct val="100000"/>
              </a:lnSpc>
              <a:spcBef>
                <a:spcPts val="0"/>
              </a:spcBef>
              <a:spcAft>
                <a:spcPts val="0"/>
              </a:spcAft>
              <a:buClr>
                <a:srgbClr val="000000"/>
              </a:buClr>
              <a:buSzPts val="1800"/>
              <a:buNone/>
            </a:pPr>
            <a:endParaRPr lang="en-US" sz="1600"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3</a:t>
            </a:r>
            <a:r>
              <a:rPr lang="en-US" sz="1600" dirty="0" smtClean="0">
                <a:solidFill>
                  <a:srgbClr val="000000"/>
                </a:solidFill>
                <a:latin typeface="Public Sans" pitchFamily="2" charset="0"/>
              </a:rPr>
              <a:t>. LEAP Connect/ELPT</a:t>
            </a: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smtClean="0">
                <a:latin typeface="Public Sans" pitchFamily="2" charset="0"/>
              </a:rPr>
              <a:t>4</a:t>
            </a:r>
            <a:r>
              <a:rPr lang="en-US" sz="1600" dirty="0" smtClean="0">
                <a:solidFill>
                  <a:srgbClr val="000000"/>
                </a:solidFill>
                <a:latin typeface="Public Sans" pitchFamily="2" charset="0"/>
              </a:rPr>
              <a:t>: ACT/</a:t>
            </a:r>
            <a:r>
              <a:rPr lang="en-US" sz="1600" dirty="0" err="1" smtClean="0">
                <a:solidFill>
                  <a:srgbClr val="000000"/>
                </a:solidFill>
                <a:latin typeface="Public Sans" pitchFamily="2" charset="0"/>
              </a:rPr>
              <a:t>WorkKeys</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5</a:t>
            </a:r>
            <a:r>
              <a:rPr lang="en-US" sz="1600" dirty="0" smtClean="0">
                <a:solidFill>
                  <a:srgbClr val="000000"/>
                </a:solidFill>
                <a:latin typeface="Public Sans" pitchFamily="2" charset="0"/>
              </a:rPr>
              <a:t>. Accountability</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6</a:t>
            </a:r>
            <a:r>
              <a:rPr lang="en-US" sz="1600" dirty="0" smtClean="0">
                <a:solidFill>
                  <a:srgbClr val="000000"/>
                </a:solidFill>
                <a:latin typeface="Public Sans" pitchFamily="2" charset="0"/>
              </a:rPr>
              <a:t>. K-3 </a:t>
            </a:r>
            <a:r>
              <a:rPr lang="en-US" sz="1600" dirty="0" smtClean="0">
                <a:latin typeface="Public Sans" pitchFamily="2" charset="0"/>
              </a:rPr>
              <a:t>Screening</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Important Dates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b="1" dirty="0" smtClean="0">
                <a:latin typeface="Public Sans" pitchFamily="2" charset="0"/>
              </a:rPr>
              <a:t>December 1-19</a:t>
            </a:r>
            <a:r>
              <a:rPr lang="en-US" sz="1600" dirty="0" smtClean="0">
                <a:latin typeface="Public Sans" pitchFamily="2" charset="0"/>
              </a:rPr>
              <a:t>: LEAP fall high school testing in DRC INSIGHT</a:t>
            </a:r>
          </a:p>
          <a:p>
            <a:pPr marL="114300" indent="0">
              <a:buNone/>
            </a:pPr>
            <a:r>
              <a:rPr lang="en-US" sz="1600" b="1" dirty="0" smtClean="0">
                <a:latin typeface="Public Sans" pitchFamily="2" charset="0"/>
              </a:rPr>
              <a:t>December 1-31</a:t>
            </a:r>
            <a:r>
              <a:rPr lang="en-US" sz="1600" dirty="0" smtClean="0">
                <a:latin typeface="Public Sans" pitchFamily="2" charset="0"/>
              </a:rPr>
              <a:t>: K-3 literacy and numeracy MOY screening window</a:t>
            </a:r>
          </a:p>
          <a:p>
            <a:pPr marL="114300" indent="0">
              <a:buNone/>
            </a:pPr>
            <a:r>
              <a:rPr lang="en-US" sz="1600" b="1" dirty="0" smtClean="0">
                <a:latin typeface="Public Sans" pitchFamily="2" charset="0"/>
              </a:rPr>
              <a:t>December 19</a:t>
            </a:r>
            <a:r>
              <a:rPr lang="en-US" sz="1600" dirty="0" smtClean="0">
                <a:latin typeface="Public Sans" pitchFamily="2" charset="0"/>
              </a:rPr>
              <a:t>: Final day to request ELPT exemptions for listening and speaking</a:t>
            </a:r>
          </a:p>
          <a:p>
            <a:pPr marL="114300" indent="0">
              <a:buNone/>
            </a:pPr>
            <a:r>
              <a:rPr lang="en-US" sz="1600" b="1" dirty="0" smtClean="0">
                <a:latin typeface="Public Sans" pitchFamily="2" charset="0"/>
              </a:rPr>
              <a:t>January 22</a:t>
            </a:r>
            <a:r>
              <a:rPr lang="en-US" sz="1600" dirty="0" smtClean="0">
                <a:latin typeface="Public Sans" pitchFamily="2" charset="0"/>
              </a:rPr>
              <a:t>: DTC Administration Webinar at 1:00 p.m. for LEAP Connect (link will be sent only to DTCs via </a:t>
            </a:r>
            <a:r>
              <a:rPr lang="en-US" sz="1600" dirty="0" smtClean="0">
                <a:latin typeface="Public Sans" pitchFamily="2" charset="0"/>
              </a:rPr>
              <a:t>email)</a:t>
            </a:r>
            <a:endParaRPr lang="en-US" sz="1600" dirty="0" smtClean="0">
              <a:latin typeface="Public Sans" pitchFamily="2" charset="0"/>
            </a:endParaRPr>
          </a:p>
          <a:p>
            <a:pPr marL="114300" indent="0">
              <a:buNone/>
            </a:pPr>
            <a:r>
              <a:rPr lang="en-US" sz="1600" b="1" dirty="0" smtClean="0">
                <a:latin typeface="Public Sans" pitchFamily="2" charset="0"/>
              </a:rPr>
              <a:t>January 23</a:t>
            </a:r>
            <a:r>
              <a:rPr lang="en-US" sz="1600" dirty="0" smtClean="0">
                <a:latin typeface="Public Sans" pitchFamily="2" charset="0"/>
              </a:rPr>
              <a:t>: DTC Administration Webinar at 11:00 a.m. for ELPT/ELPT Connect (link will be sent only to DTCs via </a:t>
            </a:r>
            <a:r>
              <a:rPr lang="en-US" sz="1600" dirty="0" smtClean="0">
                <a:latin typeface="Public Sans" pitchFamily="2" charset="0"/>
              </a:rPr>
              <a:t>email)</a:t>
            </a:r>
            <a:endParaRPr lang="en-US" sz="1600" dirty="0" smtClean="0">
              <a:latin typeface="Public Sans" pitchFamily="2" charset="0"/>
            </a:endParaRPr>
          </a:p>
          <a:p>
            <a:pPr marL="114300" indent="0">
              <a:buNone/>
            </a:pPr>
            <a:r>
              <a:rPr lang="en-US" sz="1600" b="1" dirty="0" smtClean="0">
                <a:latin typeface="Public Sans" pitchFamily="2" charset="0"/>
              </a:rPr>
              <a:t>January 23</a:t>
            </a:r>
            <a:r>
              <a:rPr lang="en-US" sz="1600" dirty="0" smtClean="0">
                <a:latin typeface="Public Sans" pitchFamily="2" charset="0"/>
              </a:rPr>
              <a:t>: </a:t>
            </a:r>
            <a:r>
              <a:rPr lang="en-US" sz="1600" b="1" u="sng" dirty="0" smtClean="0">
                <a:latin typeface="Public Sans" pitchFamily="2" charset="0"/>
              </a:rPr>
              <a:t>All students eligible for LEAP Connect identified in state systems</a:t>
            </a:r>
            <a:r>
              <a:rPr lang="en-US" sz="1600" dirty="0" smtClean="0">
                <a:latin typeface="Public Sans" pitchFamily="2" charset="0"/>
              </a:rPr>
              <a:t>; all accommodations final and submitted to state systems for LEAP 	Connect, ELPT and ELPT Connect</a:t>
            </a:r>
          </a:p>
          <a:p>
            <a:pPr marL="114300" indent="0">
              <a:buNone/>
            </a:pPr>
            <a:r>
              <a:rPr lang="en-US" sz="1600" b="1" dirty="0" smtClean="0">
                <a:latin typeface="Public Sans" pitchFamily="2" charset="0"/>
              </a:rPr>
              <a:t>February 9</a:t>
            </a:r>
            <a:r>
              <a:rPr lang="en-US" sz="1600" dirty="0" smtClean="0">
                <a:latin typeface="Public Sans" pitchFamily="2" charset="0"/>
              </a:rPr>
              <a:t>: Additional materials window opens for ELPT/ELPT Connect</a:t>
            </a:r>
          </a:p>
          <a:p>
            <a:pPr marL="114300" indent="0">
              <a:buNone/>
            </a:pPr>
            <a:r>
              <a:rPr lang="en-US" sz="1600" b="1" dirty="0" smtClean="0">
                <a:latin typeface="Public Sans" pitchFamily="2" charset="0"/>
              </a:rPr>
              <a:t>February 23-March 27</a:t>
            </a:r>
            <a:r>
              <a:rPr lang="en-US" sz="1600" dirty="0" smtClean="0">
                <a:latin typeface="Public Sans" pitchFamily="2" charset="0"/>
              </a:rPr>
              <a:t>:  ELPT and LEAP Connect testing </a:t>
            </a:r>
            <a:r>
              <a:rPr lang="en-US" sz="1600" smtClean="0">
                <a:latin typeface="Public Sans" pitchFamily="2" charset="0"/>
              </a:rPr>
              <a:t>window </a:t>
            </a:r>
            <a:endParaRPr lang="en-US" sz="1600" dirty="0" smtClean="0">
              <a:latin typeface="Public Sans" pitchFamily="2" charset="0"/>
            </a:endParaRPr>
          </a:p>
          <a:p>
            <a:pPr marL="114300" indent="0">
              <a:buNone/>
            </a:pPr>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Office Closures/Cancellation of Office Hours</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sz="1600" dirty="0" smtClean="0">
                <a:solidFill>
                  <a:schemeClr val="bg2"/>
                </a:solidFill>
                <a:latin typeface="Public Sans" pitchFamily="2" charset="0"/>
              </a:rPr>
              <a:t>November 25: Office Hours cancelled</a:t>
            </a:r>
          </a:p>
          <a:p>
            <a:r>
              <a:rPr lang="en-US" sz="1600" dirty="0" smtClean="0">
                <a:solidFill>
                  <a:schemeClr val="bg2"/>
                </a:solidFill>
                <a:latin typeface="Public Sans" pitchFamily="2" charset="0"/>
              </a:rPr>
              <a:t>November 27-28 Office closed</a:t>
            </a:r>
          </a:p>
          <a:p>
            <a:r>
              <a:rPr lang="en-US" sz="1600" dirty="0" smtClean="0">
                <a:solidFill>
                  <a:schemeClr val="bg2"/>
                </a:solidFill>
                <a:latin typeface="Public Sans" pitchFamily="2" charset="0"/>
              </a:rPr>
              <a:t>December 23 and 30: Office Hours cancelled</a:t>
            </a:r>
          </a:p>
          <a:p>
            <a:r>
              <a:rPr lang="en-US" sz="1600" dirty="0" smtClean="0">
                <a:solidFill>
                  <a:schemeClr val="bg2"/>
                </a:solidFill>
                <a:latin typeface="Public Sans" pitchFamily="2" charset="0"/>
              </a:rPr>
              <a:t>December 24, 25, 26, 31, January 1-2:  Office Closed</a:t>
            </a:r>
          </a:p>
          <a:p>
            <a:pPr marL="114300" indent="0">
              <a:buNone/>
            </a:pPr>
            <a:endParaRPr lang="en-US" dirty="0" smtClean="0">
              <a:solidFill>
                <a:schemeClr val="bg2"/>
              </a:solidFill>
            </a:endParaRP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5296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Assessment Calendars for 2026-2027</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A calendar committee will begin meeting in early January and the department will post the calendar by February 2026. </a:t>
            </a:r>
          </a:p>
          <a:p>
            <a:r>
              <a:rPr lang="en-US" sz="1600" dirty="0" smtClean="0">
                <a:latin typeface="Public Sans" pitchFamily="2" charset="0"/>
              </a:rPr>
              <a:t>Windows for K-3 literacy and numeracy cannot change.</a:t>
            </a:r>
          </a:p>
          <a:p>
            <a:pPr lvl="1"/>
            <a:r>
              <a:rPr lang="en-US" sz="1600" dirty="0" smtClean="0">
                <a:latin typeface="Public Sans" pitchFamily="2" charset="0"/>
              </a:rPr>
              <a:t>BOY: First 30 days of school</a:t>
            </a:r>
          </a:p>
          <a:p>
            <a:pPr lvl="1"/>
            <a:r>
              <a:rPr lang="en-US" sz="1600" dirty="0" smtClean="0">
                <a:latin typeface="Public Sans" pitchFamily="2" charset="0"/>
              </a:rPr>
              <a:t>MOY: December 1-31</a:t>
            </a:r>
          </a:p>
          <a:p>
            <a:pPr lvl="1"/>
            <a:r>
              <a:rPr lang="en-US" sz="1600" dirty="0" smtClean="0">
                <a:latin typeface="Public Sans" pitchFamily="2" charset="0"/>
              </a:rPr>
              <a:t>EOY: April 1-30</a:t>
            </a:r>
          </a:p>
          <a:p>
            <a:r>
              <a:rPr lang="en-US" sz="1600" dirty="0" smtClean="0">
                <a:latin typeface="Public Sans" pitchFamily="2" charset="0"/>
              </a:rPr>
              <a:t>ACT offers a list of options from which we may choose. </a:t>
            </a:r>
          </a:p>
          <a:p>
            <a:pPr lvl="1"/>
            <a:r>
              <a:rPr lang="en-US" sz="1600" dirty="0" smtClean="0">
                <a:latin typeface="Public Sans" pitchFamily="2" charset="0"/>
              </a:rPr>
              <a:t>State administration will continue to pay for all grade 11 students and students in grade 12 who do not have an ACT score.</a:t>
            </a:r>
          </a:p>
          <a:p>
            <a:pPr lvl="1"/>
            <a:r>
              <a:rPr lang="en-US" sz="1600" dirty="0" smtClean="0">
                <a:latin typeface="Public Sans" pitchFamily="2" charset="0"/>
              </a:rPr>
              <a:t>The administration will be set for spring and will avoid Easter breaks.</a:t>
            </a:r>
          </a:p>
          <a:p>
            <a:r>
              <a:rPr lang="en-US" sz="1600" dirty="0" smtClean="0">
                <a:latin typeface="Public Sans" pitchFamily="2" charset="0"/>
              </a:rPr>
              <a:t>ELPT and LEAP Connect will continue to begin in February depending on Mardi Gras break.</a:t>
            </a:r>
          </a:p>
        </p:txBody>
      </p:sp>
    </p:spTree>
    <p:extLst>
      <p:ext uri="{BB962C8B-B14F-4D97-AF65-F5344CB8AC3E}">
        <p14:creationId xmlns:p14="http://schemas.microsoft.com/office/powerpoint/2010/main" val="178939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on High School LEAP for 2026-2027</a:t>
            </a:r>
            <a:endParaRPr lang="en-US" dirty="0"/>
          </a:p>
        </p:txBody>
      </p:sp>
      <p:sp>
        <p:nvSpPr>
          <p:cNvPr id="3" name="Text Placeholder 2"/>
          <p:cNvSpPr>
            <a:spLocks noGrp="1"/>
          </p:cNvSpPr>
          <p:nvPr>
            <p:ph type="body" idx="1"/>
          </p:nvPr>
        </p:nvSpPr>
        <p:spPr/>
        <p:txBody>
          <a:bodyPr/>
          <a:lstStyle/>
          <a:p>
            <a:pPr marL="114300" indent="0">
              <a:buNone/>
            </a:pPr>
            <a:r>
              <a:rPr lang="en-US" dirty="0" smtClean="0"/>
              <a:t>Students who are enrolled in an assessment eligible course in 2026-2027 will continue to take the corresponding LEAP test to include a LEAP score in the final grade. An FAQ will be released soon to provide additional clarification.</a:t>
            </a:r>
          </a:p>
          <a:p>
            <a:pPr marL="114300" indent="0">
              <a:buNone/>
            </a:pPr>
            <a:endParaRPr lang="en-US" dirty="0"/>
          </a:p>
          <a:p>
            <a:pPr marL="114300" indent="0">
              <a:buNone/>
            </a:pPr>
            <a:r>
              <a:rPr lang="en-US" dirty="0" smtClean="0"/>
              <a:t>Students who are in a Biology class must continue to take the assessment when they are enrolled in the course. The inclusion of Biology in third year assessment cohort means that if a student has not take the Biology LEAP assessment by their third year of high school, they will be required to participate even if they have not take the Biology course. </a:t>
            </a:r>
            <a:endParaRPr lang="en-US" dirty="0"/>
          </a:p>
        </p:txBody>
      </p:sp>
    </p:spTree>
    <p:extLst>
      <p:ext uri="{BB962C8B-B14F-4D97-AF65-F5344CB8AC3E}">
        <p14:creationId xmlns:p14="http://schemas.microsoft.com/office/powerpoint/2010/main" val="56250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State Monitors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The department will be sending department staff to conduct on-site monitoring for LEAP fall high school and K-3 MOY screenings. </a:t>
            </a:r>
          </a:p>
          <a:p>
            <a:r>
              <a:rPr lang="en-US" dirty="0" smtClean="0">
                <a:latin typeface="Public Sans" pitchFamily="2" charset="0"/>
              </a:rPr>
              <a:t>Monitors must be permitted to observe testing.</a:t>
            </a:r>
          </a:p>
          <a:p>
            <a:r>
              <a:rPr lang="en-US" dirty="0" smtClean="0">
                <a:latin typeface="Public Sans" pitchFamily="2" charset="0"/>
              </a:rPr>
              <a:t>Monitors are required to sign in and/or complete any procedures required of all visitors.</a:t>
            </a:r>
          </a:p>
          <a:p>
            <a:r>
              <a:rPr lang="en-US" dirty="0" smtClean="0">
                <a:latin typeface="Public Sans" pitchFamily="2" charset="0"/>
              </a:rPr>
              <a:t>Monitors must be permitted to select areas for monitoring. </a:t>
            </a:r>
          </a:p>
          <a:p>
            <a:r>
              <a:rPr lang="en-US" dirty="0" smtClean="0">
                <a:latin typeface="Public Sans" pitchFamily="2" charset="0"/>
              </a:rPr>
              <a:t>Monitors will not provide immediate on-site feedback regarding observations.</a:t>
            </a:r>
          </a:p>
          <a:p>
            <a:endParaRPr lang="en-US" dirty="0"/>
          </a:p>
        </p:txBody>
      </p:sp>
    </p:spTree>
    <p:extLst>
      <p:ext uri="{BB962C8B-B14F-4D97-AF65-F5344CB8AC3E}">
        <p14:creationId xmlns:p14="http://schemas.microsoft.com/office/powerpoint/2010/main" val="2549726929"/>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42792</TotalTime>
  <Words>1496</Words>
  <Application>Microsoft Office PowerPoint</Application>
  <PresentationFormat>On-screen Show (16:9)</PresentationFormat>
  <Paragraphs>168</Paragraphs>
  <Slides>23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Public Sans</vt:lpstr>
      <vt:lpstr>Arial</vt:lpstr>
      <vt:lpstr>Public Sans Medium</vt:lpstr>
      <vt:lpstr>Calibri</vt:lpstr>
      <vt:lpstr>LA Believes</vt:lpstr>
      <vt:lpstr>Assessments, Accountability and Analytics Monthly Call</vt:lpstr>
      <vt:lpstr>Zoom Meeting Preparation</vt:lpstr>
      <vt:lpstr>Agenda Items</vt:lpstr>
      <vt:lpstr>Important Dates</vt:lpstr>
      <vt:lpstr>Office Closures/Cancellation of Office Hours</vt:lpstr>
      <vt:lpstr>LEAP</vt:lpstr>
      <vt:lpstr>Assessment Calendars for 2026-2027</vt:lpstr>
      <vt:lpstr>Clarification on High School LEAP for 2026-2027</vt:lpstr>
      <vt:lpstr>State Monitors</vt:lpstr>
      <vt:lpstr>Testing Irregularities and Voids</vt:lpstr>
      <vt:lpstr>LEAP Connect/ELPT/ELPT Connect</vt:lpstr>
      <vt:lpstr>ELPT Exemption Form</vt:lpstr>
      <vt:lpstr>ELPT and LEAP Connect DTC Webinars</vt:lpstr>
      <vt:lpstr>Deadlines for Accommodations</vt:lpstr>
      <vt:lpstr>ACT/WorkKeys</vt:lpstr>
      <vt:lpstr>ACT Important Dates</vt:lpstr>
      <vt:lpstr>Accountability</vt:lpstr>
      <vt:lpstr>2025-2026 Growth Target Rosters</vt:lpstr>
      <vt:lpstr>Updates to Transcripts in STS</vt:lpstr>
      <vt:lpstr>K-3 Screenings</vt:lpstr>
      <vt:lpstr>LAAR and NAAR Scores</vt:lpstr>
      <vt:lpstr>Have a Wonderful Holiday Break!</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1075</cp:revision>
  <dcterms:modified xsi:type="dcterms:W3CDTF">2025-12-16T19:33:33Z</dcterms:modified>
</cp:coreProperties>
</file>