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51"/>
  </p:notesMasterIdLst>
  <p:sldIdLst>
    <p:sldId id="324" r:id="rId2"/>
    <p:sldId id="256" r:id="rId3"/>
    <p:sldId id="257" r:id="rId4"/>
    <p:sldId id="366" r:id="rId5"/>
    <p:sldId id="580" r:id="rId6"/>
    <p:sldId id="581" r:id="rId7"/>
    <p:sldId id="582" r:id="rId8"/>
    <p:sldId id="517" r:id="rId9"/>
    <p:sldId id="579" r:id="rId10"/>
    <p:sldId id="539" r:id="rId11"/>
    <p:sldId id="583" r:id="rId12"/>
    <p:sldId id="566" r:id="rId13"/>
    <p:sldId id="560" r:id="rId14"/>
    <p:sldId id="559" r:id="rId15"/>
    <p:sldId id="570" r:id="rId16"/>
    <p:sldId id="567" r:id="rId17"/>
    <p:sldId id="569" r:id="rId18"/>
    <p:sldId id="571" r:id="rId19"/>
    <p:sldId id="572" r:id="rId20"/>
    <p:sldId id="573" r:id="rId21"/>
    <p:sldId id="574" r:id="rId22"/>
    <p:sldId id="575" r:id="rId23"/>
    <p:sldId id="576" r:id="rId24"/>
    <p:sldId id="480" r:id="rId25"/>
    <p:sldId id="555" r:id="rId26"/>
    <p:sldId id="568" r:id="rId27"/>
    <p:sldId id="512" r:id="rId28"/>
    <p:sldId id="482" r:id="rId29"/>
    <p:sldId id="513" r:id="rId30"/>
    <p:sldId id="553" r:id="rId31"/>
    <p:sldId id="585" r:id="rId32"/>
    <p:sldId id="584" r:id="rId33"/>
    <p:sldId id="586" r:id="rId34"/>
    <p:sldId id="556" r:id="rId35"/>
    <p:sldId id="545" r:id="rId36"/>
    <p:sldId id="547" r:id="rId37"/>
    <p:sldId id="577" r:id="rId38"/>
    <p:sldId id="565" r:id="rId39"/>
    <p:sldId id="578" r:id="rId40"/>
    <p:sldId id="500" r:id="rId41"/>
    <p:sldId id="533" r:id="rId42"/>
    <p:sldId id="514" r:id="rId43"/>
    <p:sldId id="515" r:id="rId44"/>
    <p:sldId id="483" r:id="rId45"/>
    <p:sldId id="549" r:id="rId46"/>
    <p:sldId id="550" r:id="rId47"/>
    <p:sldId id="557" r:id="rId48"/>
    <p:sldId id="558" r:id="rId49"/>
    <p:sldId id="334" r:id="rId50"/>
  </p:sldIdLst>
  <p:sldSz cx="9144000" cy="5143500" type="screen16x9"/>
  <p:notesSz cx="6858000" cy="9144000"/>
  <p:embeddedFontLst>
    <p:embeddedFont>
      <p:font typeface="Calibri" panose="020F050202020403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varScale="1">
        <p:scale>
          <a:sx n="91" d="100"/>
          <a:sy n="91" d="100"/>
        </p:scale>
        <p:origin x="596"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e7d437e7f_0_0:notes"/>
          <p:cNvSpPr txBox="1">
            <a:spLocks noGrp="1"/>
          </p:cNvSpPr>
          <p:nvPr>
            <p:ph type="body" idx="1"/>
          </p:nvPr>
        </p:nvSpPr>
        <p:spPr>
          <a:xfrm>
            <a:off x="685800" y="4343401"/>
            <a:ext cx="5486400" cy="41148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a:p>
        </p:txBody>
      </p:sp>
      <p:sp>
        <p:nvSpPr>
          <p:cNvPr id="265" name="Google Shape;265;gbe7d437e7f_0_0:notes"/>
          <p:cNvSpPr>
            <a:spLocks noGrp="1" noRot="1" noChangeAspect="1"/>
          </p:cNvSpPr>
          <p:nvPr>
            <p:ph type="sldImg" idx="2"/>
          </p:nvPr>
        </p:nvSpPr>
        <p:spPr>
          <a:xfrm>
            <a:off x="400960" y="687672"/>
            <a:ext cx="6056100" cy="3427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16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2818329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extLst>
      <p:ext uri="{BB962C8B-B14F-4D97-AF65-F5344CB8AC3E}">
        <p14:creationId xmlns:p14="http://schemas.microsoft.com/office/powerpoint/2010/main" val="61468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extLst>
      <p:ext uri="{BB962C8B-B14F-4D97-AF65-F5344CB8AC3E}">
        <p14:creationId xmlns:p14="http://schemas.microsoft.com/office/powerpoint/2010/main" val="1128042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extLst>
      <p:ext uri="{BB962C8B-B14F-4D97-AF65-F5344CB8AC3E}">
        <p14:creationId xmlns:p14="http://schemas.microsoft.com/office/powerpoint/2010/main" val="381874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6a45435d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96a45435d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2" name="Google Shape;262;g796a45435d_2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352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073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250916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322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4249142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2"/>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Pelican Right) 1">
  <p:cSld name="Content (Pelican Right) 1">
    <p:bg>
      <p:bgPr>
        <a:blipFill>
          <a:blip r:embed="rId2">
            <a:alphaModFix/>
          </a:blip>
          <a:stretch>
            <a:fillRect/>
          </a:stretch>
        </a:blipFill>
        <a:effectLst/>
      </p:bgPr>
    </p:bg>
    <p:spTree>
      <p:nvGrpSpPr>
        <p:cNvPr id="1" name="Shape 213"/>
        <p:cNvGrpSpPr/>
        <p:nvPr/>
      </p:nvGrpSpPr>
      <p:grpSpPr>
        <a:xfrm>
          <a:off x="0" y="0"/>
          <a:ext cx="0" cy="0"/>
          <a:chOff x="0" y="0"/>
          <a:chExt cx="0" cy="0"/>
        </a:xfrm>
      </p:grpSpPr>
      <p:sp>
        <p:nvSpPr>
          <p:cNvPr id="214" name="Google Shape;214;p65"/>
          <p:cNvSpPr txBox="1">
            <a:spLocks noGrp="1"/>
          </p:cNvSpPr>
          <p:nvPr>
            <p:ph type="title"/>
          </p:nvPr>
        </p:nvSpPr>
        <p:spPr>
          <a:xfrm>
            <a:off x="3014400" y="426175"/>
            <a:ext cx="61296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5" name="Google Shape;215;p65"/>
          <p:cNvSpPr txBox="1">
            <a:spLocks noGrp="1"/>
          </p:cNvSpPr>
          <p:nvPr>
            <p:ph type="body" idx="1"/>
          </p:nvPr>
        </p:nvSpPr>
        <p:spPr>
          <a:xfrm>
            <a:off x="3014400" y="1336375"/>
            <a:ext cx="6129600" cy="3336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6" name="Google Shape;216;p65"/>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dk1"/>
                </a:solidFill>
                <a:latin typeface="Calibri"/>
                <a:ea typeface="Calibri"/>
                <a:cs typeface="Calibri"/>
                <a:sym typeface="Calibri"/>
              </a:rPr>
              <a:t>‹#›</a:t>
            </a:fld>
            <a:endParaRPr sz="1200" b="1"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72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14" r:id="rId10"/>
    <p:sldLayoutId id="2147483717" r:id="rId11"/>
    <p:sldLayoutId id="2147483718" r:id="rId12"/>
    <p:sldLayoutId id="2147483720" r:id="rId13"/>
    <p:sldLayoutId id="2147483721" r:id="rId14"/>
    <p:sldLayoutId id="2147483722" r:id="rId15"/>
    <p:sldLayoutId id="2147483723" r:id="rId16"/>
    <p:sldLayoutId id="2147483724" r:id="rId17"/>
    <p:sldLayoutId id="2147483725" r:id="rId18"/>
    <p:sldLayoutId id="2147483726" r:id="rId19"/>
    <p:sldLayoutId id="2147483730" r:id="rId20"/>
    <p:sldLayoutId id="214748373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hyperlink" Target="mailto:ldoecommunications@l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go.boarddocs.com/la/bese/Board.nsf/files/CK4MP65BF4E8/$file/AGII_5.1_Legis_Updated_at_meeting_Oct2022.pdf"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mailto:Bryan.Gendron@la.gov" TargetMode="External"/><Relationship Id="rId2" Type="http://schemas.openxmlformats.org/officeDocument/2006/relationships/hyperlink" Target="http://www.doa.la.gov/osr/LAC/28V11/28v11.doc"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hyperlink" Target="https://ldoe.zoom.us/j/94595868616" TargetMode="Externa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hyperlink" Target="https://www.louisianabelieves.com/docs/default-source/assessment/2022-2023-assessment-calendar.pdf?sfvrsn=4de36518_2"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84"/>
          <p:cNvSpPr txBox="1">
            <a:spLocks noGrp="1"/>
          </p:cNvSpPr>
          <p:nvPr>
            <p:ph type="body" idx="1"/>
          </p:nvPr>
        </p:nvSpPr>
        <p:spPr>
          <a:xfrm>
            <a:off x="430075" y="1185325"/>
            <a:ext cx="8283900" cy="1688100"/>
          </a:xfrm>
          <a:prstGeom prst="rect">
            <a:avLst/>
          </a:prstGeom>
          <a:noFill/>
          <a:ln>
            <a:noFill/>
          </a:ln>
        </p:spPr>
        <p:txBody>
          <a:bodyPr spcFirstLastPara="1" wrap="square" lIns="91425" tIns="45700" rIns="91425" bIns="45700" anchor="t" anchorCtr="0">
            <a:noAutofit/>
          </a:bodyPr>
          <a:lstStyle/>
          <a:p>
            <a:pPr marL="230187" lvl="0" indent="-211137" algn="l" rtl="0">
              <a:spcBef>
                <a:spcPts val="0"/>
              </a:spcBef>
              <a:spcAft>
                <a:spcPts val="0"/>
              </a:spcAft>
              <a:buClr>
                <a:schemeClr val="dk1"/>
              </a:buClr>
              <a:buSzPts val="1500"/>
              <a:buFont typeface="Calibri"/>
              <a:buChar char="●"/>
            </a:pPr>
            <a:r>
              <a:rPr lang="en-US" sz="1500"/>
              <a:t>Please make sure your phone or computer is muted to minimize background noise. </a:t>
            </a:r>
            <a:endParaRPr sz="1500"/>
          </a:p>
          <a:p>
            <a:pPr marL="461962" lvl="1" indent="-149225" algn="l" rtl="0">
              <a:spcBef>
                <a:spcPts val="0"/>
              </a:spcBef>
              <a:spcAft>
                <a:spcPts val="0"/>
              </a:spcAft>
              <a:buClr>
                <a:schemeClr val="dk1"/>
              </a:buClr>
              <a:buSzPts val="1500"/>
              <a:buChar char="○"/>
            </a:pPr>
            <a:r>
              <a:rPr lang="en-US" sz="1500"/>
              <a:t>To do this, hover over the bottom left-hand side of your screen and click “Mute.” </a:t>
            </a:r>
            <a:endParaRPr sz="1500"/>
          </a:p>
          <a:p>
            <a:pPr marL="230187" lvl="0" indent="-211137" algn="l" rtl="0">
              <a:spcBef>
                <a:spcPts val="360"/>
              </a:spcBef>
              <a:spcAft>
                <a:spcPts val="0"/>
              </a:spcAft>
              <a:buClr>
                <a:schemeClr val="dk1"/>
              </a:buClr>
              <a:buSzPts val="1500"/>
              <a:buFont typeface="Calibri"/>
              <a:buChar char="●"/>
            </a:pPr>
            <a:r>
              <a:rPr lang="en-US" sz="1500"/>
              <a:t>Please make sure you have turned off your camera to save bandwidth and prevent any connectivity issues.</a:t>
            </a:r>
            <a:endParaRPr sz="1500"/>
          </a:p>
          <a:p>
            <a:pPr marL="461962" lvl="1" indent="-149225" algn="l" rtl="0">
              <a:spcBef>
                <a:spcPts val="360"/>
              </a:spcBef>
              <a:spcAft>
                <a:spcPts val="0"/>
              </a:spcAft>
              <a:buClr>
                <a:schemeClr val="dk1"/>
              </a:buClr>
              <a:buSzPts val="1500"/>
              <a:buChar char="○"/>
            </a:pPr>
            <a:r>
              <a:rPr lang="en-US" sz="1500"/>
              <a:t>To do this, hover over the bottom left-hand side of your screen and click “Stop Video.”</a:t>
            </a:r>
            <a:endParaRPr sz="1500"/>
          </a:p>
          <a:p>
            <a:pPr marL="230187" lvl="0" indent="-230187" algn="l" rtl="0">
              <a:spcBef>
                <a:spcPts val="360"/>
              </a:spcBef>
              <a:spcAft>
                <a:spcPts val="0"/>
              </a:spcAft>
              <a:buClr>
                <a:schemeClr val="dk1"/>
              </a:buClr>
              <a:buSzPts val="1800"/>
              <a:buFont typeface="Calibri"/>
              <a:buChar char="●"/>
            </a:pPr>
            <a:r>
              <a:rPr lang="en-US" sz="1500"/>
              <a:t>Please submit questions during the presentation in the “Chat” function located on the bottom of your screen.</a:t>
            </a:r>
            <a:r>
              <a:rPr lang="en-US" sz="1700"/>
              <a:t> </a:t>
            </a:r>
            <a:endParaRPr sz="1700"/>
          </a:p>
        </p:txBody>
      </p:sp>
      <p:pic>
        <p:nvPicPr>
          <p:cNvPr id="268" name="Google Shape;268;p84"/>
          <p:cNvPicPr preferRelativeResize="0"/>
          <p:nvPr/>
        </p:nvPicPr>
        <p:blipFill rotWithShape="1">
          <a:blip r:embed="rId3">
            <a:alphaModFix/>
          </a:blip>
          <a:srcRect/>
          <a:stretch/>
        </p:blipFill>
        <p:spPr>
          <a:xfrm>
            <a:off x="430074" y="3125825"/>
            <a:ext cx="4387874" cy="1574150"/>
          </a:xfrm>
          <a:prstGeom prst="rect">
            <a:avLst/>
          </a:prstGeom>
          <a:noFill/>
          <a:ln>
            <a:noFill/>
          </a:ln>
        </p:spPr>
      </p:pic>
      <p:sp>
        <p:nvSpPr>
          <p:cNvPr id="269" name="Google Shape;269;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a:solidFill>
                  <a:srgbClr val="385463"/>
                </a:solidFill>
              </a:rPr>
              <a:t>Zoom Meeting Preparation</a:t>
            </a:r>
            <a:endParaRPr>
              <a:solidFill>
                <a:srgbClr val="385463"/>
              </a:solidFill>
            </a:endParaRPr>
          </a:p>
        </p:txBody>
      </p:sp>
      <p:sp>
        <p:nvSpPr>
          <p:cNvPr id="270" name="Google Shape;270;p84"/>
          <p:cNvSpPr txBox="1"/>
          <p:nvPr/>
        </p:nvSpPr>
        <p:spPr>
          <a:xfrm>
            <a:off x="5035150" y="3358800"/>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latin typeface="Calibri"/>
                <a:ea typeface="Calibri"/>
                <a:cs typeface="Calibri"/>
                <a:sym typeface="Calibri"/>
              </a:rPr>
              <a:t>NOTICE: In accordance with the Americans with Disabilities Act, if you need special assistance at this meeting please contact </a:t>
            </a:r>
            <a:r>
              <a:rPr lang="en-US" sz="1500" b="1" u="sng">
                <a:solidFill>
                  <a:srgbClr val="20B6A6"/>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US" sz="1500" b="1">
                <a:latin typeface="Calibri"/>
                <a:ea typeface="Calibri"/>
                <a:cs typeface="Calibri"/>
                <a:sym typeface="Calibri"/>
              </a:rPr>
              <a:t>. </a:t>
            </a:r>
            <a:endParaRPr sz="1500" b="1">
              <a:latin typeface="Calibri"/>
              <a:ea typeface="Calibri"/>
              <a:cs typeface="Calibri"/>
              <a:sym typeface="Calibri"/>
            </a:endParaRPr>
          </a:p>
        </p:txBody>
      </p:sp>
    </p:spTree>
    <p:extLst>
      <p:ext uri="{BB962C8B-B14F-4D97-AF65-F5344CB8AC3E}">
        <p14:creationId xmlns:p14="http://schemas.microsoft.com/office/powerpoint/2010/main" val="374199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2025 Evening and Weekend Testing</a:t>
            </a:r>
            <a:endParaRPr lang="en-US" dirty="0"/>
          </a:p>
        </p:txBody>
      </p:sp>
      <p:sp>
        <p:nvSpPr>
          <p:cNvPr id="3" name="Text Placeholder 2"/>
          <p:cNvSpPr>
            <a:spLocks noGrp="1"/>
          </p:cNvSpPr>
          <p:nvPr>
            <p:ph type="body" idx="1"/>
          </p:nvPr>
        </p:nvSpPr>
        <p:spPr/>
        <p:txBody>
          <a:bodyPr/>
          <a:lstStyle/>
          <a:p>
            <a:pPr marL="114300" indent="0">
              <a:buNone/>
            </a:pPr>
            <a:r>
              <a:rPr lang="en-US" dirty="0" smtClean="0"/>
              <a:t>During spring testing, evening and weekend testing should be limited to very unusual circumstances. </a:t>
            </a:r>
          </a:p>
          <a:p>
            <a:r>
              <a:rPr lang="en-US" dirty="0" smtClean="0"/>
              <a:t>Evening and weekend testing must be pre-approved by the department and a justification must show the need for the request.</a:t>
            </a:r>
          </a:p>
          <a:p>
            <a:r>
              <a:rPr lang="en-US" dirty="0" smtClean="0"/>
              <a:t>Requests must be made no later than 24 hours in advance, but we strongly recommend that you request as soon as you know you will need it. DRC will need time to set this up in INSIGHT.</a:t>
            </a:r>
          </a:p>
          <a:p>
            <a:endParaRPr lang="en-US" dirty="0"/>
          </a:p>
        </p:txBody>
      </p:sp>
    </p:spTree>
    <p:extLst>
      <p:ext uri="{BB962C8B-B14F-4D97-AF65-F5344CB8AC3E}">
        <p14:creationId xmlns:p14="http://schemas.microsoft.com/office/powerpoint/2010/main" val="63258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BESE Policy for Geometry Requirement</a:t>
            </a:r>
            <a:endParaRPr lang="en-US" dirty="0"/>
          </a:p>
        </p:txBody>
      </p:sp>
      <p:sp>
        <p:nvSpPr>
          <p:cNvPr id="3" name="Text Placeholder 2"/>
          <p:cNvSpPr>
            <a:spLocks noGrp="1"/>
          </p:cNvSpPr>
          <p:nvPr>
            <p:ph type="body" idx="1"/>
          </p:nvPr>
        </p:nvSpPr>
        <p:spPr/>
        <p:txBody>
          <a:bodyPr/>
          <a:lstStyle/>
          <a:p>
            <a:pPr marL="114300" indent="0">
              <a:buNone/>
            </a:pPr>
            <a:r>
              <a:rPr lang="en-US" dirty="0" smtClean="0"/>
              <a:t>BESE approved policy that will become rule at the end of the month that now requires Geometry or Applied Geometry for students on the career diploma pathway. See policy below. </a:t>
            </a:r>
            <a:endParaRPr lang="en-US" dirty="0"/>
          </a:p>
          <a:p>
            <a:pPr marL="114300" indent="0">
              <a:buNone/>
            </a:pPr>
            <a:r>
              <a:rPr lang="en-US" b="1" dirty="0" smtClean="0"/>
              <a:t>2</a:t>
            </a:r>
            <a:r>
              <a:rPr lang="en-US" b="1" dirty="0"/>
              <a:t>. The minimum course requirements for a career diploma for incoming freshmen in 2023-2024 and beyond shall be the following: </a:t>
            </a:r>
            <a:endParaRPr lang="en-US" dirty="0"/>
          </a:p>
          <a:p>
            <a:r>
              <a:rPr lang="en-US" b="1" dirty="0"/>
              <a:t>A – </a:t>
            </a:r>
            <a:r>
              <a:rPr lang="en-US" b="1" dirty="0" err="1"/>
              <a:t>b.i</a:t>
            </a:r>
            <a:r>
              <a:rPr lang="en-US" b="1" dirty="0"/>
              <a:t>. </a:t>
            </a:r>
            <a:endParaRPr lang="en-US" dirty="0"/>
          </a:p>
          <a:p>
            <a:r>
              <a:rPr lang="en-US" b="1" dirty="0" smtClean="0"/>
              <a:t>ii</a:t>
            </a:r>
            <a:r>
              <a:rPr lang="en-US" b="1" dirty="0"/>
              <a:t>. geometry or applied geometry</a:t>
            </a:r>
            <a:endParaRPr lang="en-US" dirty="0"/>
          </a:p>
          <a:p>
            <a:r>
              <a:rPr lang="en-US" dirty="0"/>
              <a:t> </a:t>
            </a:r>
            <a:r>
              <a:rPr lang="en-US" u="sng" dirty="0" smtClean="0">
                <a:hlinkClick r:id="rId2"/>
              </a:rPr>
              <a:t>https</a:t>
            </a:r>
            <a:r>
              <a:rPr lang="en-US" u="sng" dirty="0">
                <a:hlinkClick r:id="rId2"/>
              </a:rPr>
              <a:t>://go.boarddocs.com/la/bese/Board.nsf/files/CK4MP65BF4E8/$file/AGII_5.1_Legis_Updated_at_meeting_Oct2022.pdf</a:t>
            </a:r>
            <a:endParaRPr lang="en-US" dirty="0"/>
          </a:p>
          <a:p>
            <a:pPr marL="114300" indent="0">
              <a:buNone/>
            </a:pPr>
            <a:endParaRPr lang="en-US" dirty="0"/>
          </a:p>
        </p:txBody>
      </p:sp>
    </p:spTree>
    <p:extLst>
      <p:ext uri="{BB962C8B-B14F-4D97-AF65-F5344CB8AC3E}">
        <p14:creationId xmlns:p14="http://schemas.microsoft.com/office/powerpoint/2010/main" val="3209438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Geometry Requirement</a:t>
            </a:r>
            <a:endParaRPr lang="en-US" dirty="0"/>
          </a:p>
        </p:txBody>
      </p:sp>
      <p:sp>
        <p:nvSpPr>
          <p:cNvPr id="3" name="Text Placeholder 2"/>
          <p:cNvSpPr>
            <a:spLocks noGrp="1"/>
          </p:cNvSpPr>
          <p:nvPr>
            <p:ph type="body" idx="1"/>
          </p:nvPr>
        </p:nvSpPr>
        <p:spPr>
          <a:xfrm>
            <a:off x="430075" y="1036229"/>
            <a:ext cx="8283900" cy="3363600"/>
          </a:xfrm>
        </p:spPr>
        <p:txBody>
          <a:bodyPr/>
          <a:lstStyle/>
          <a:p>
            <a:pPr marL="114300" indent="0">
              <a:buNone/>
            </a:pPr>
            <a:r>
              <a:rPr lang="en-US" dirty="0" smtClean="0"/>
              <a:t>Students who take Applied Geometry to meet Jump Start diploma requirements beginning in 2023-2024 must take the Geometry assessment. There is only one Geometry assessment for courses that satisfy the requirement. Please see below guidance from the LEAP testing manuals.</a:t>
            </a:r>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459" y="2113952"/>
            <a:ext cx="3200564" cy="2559182"/>
          </a:xfrm>
          <a:prstGeom prst="rect">
            <a:avLst/>
          </a:prstGeom>
        </p:spPr>
      </p:pic>
    </p:spTree>
    <p:extLst>
      <p:ext uri="{BB962C8B-B14F-4D97-AF65-F5344CB8AC3E}">
        <p14:creationId xmlns:p14="http://schemas.microsoft.com/office/powerpoint/2010/main" val="2687646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Security Policy</a:t>
            </a:r>
            <a:endParaRPr lang="en-US" dirty="0"/>
          </a:p>
        </p:txBody>
      </p:sp>
      <p:sp>
        <p:nvSpPr>
          <p:cNvPr id="3" name="Text Placeholder 2"/>
          <p:cNvSpPr>
            <a:spLocks noGrp="1"/>
          </p:cNvSpPr>
          <p:nvPr>
            <p:ph type="body" idx="1"/>
          </p:nvPr>
        </p:nvSpPr>
        <p:spPr/>
        <p:txBody>
          <a:bodyPr/>
          <a:lstStyle/>
          <a:p>
            <a:pPr marL="114300" indent="0">
              <a:buNone/>
            </a:pPr>
            <a:r>
              <a:rPr lang="en-US" dirty="0" smtClean="0"/>
              <a:t>Test security policy approved by BESE and implemented by the department is included in BESE Bulletin 118, Chapter 53. This policy applies to all statewide-administrations, all public schools, including charters, and all nonpublic scholarship programs.</a:t>
            </a:r>
          </a:p>
          <a:p>
            <a:pPr marL="114300" indent="0">
              <a:buNone/>
            </a:pPr>
            <a:endParaRPr lang="en-US" dirty="0" smtClean="0"/>
          </a:p>
          <a:p>
            <a:pPr marL="114300" indent="0" algn="ctr">
              <a:buNone/>
            </a:pPr>
            <a:r>
              <a:rPr lang="en-US" b="1" dirty="0" smtClean="0"/>
              <a:t>Chapter 53.  Test </a:t>
            </a:r>
            <a:r>
              <a:rPr lang="en-US" b="1" dirty="0"/>
              <a:t>Security</a:t>
            </a:r>
          </a:p>
          <a:p>
            <a:pPr marL="114300" indent="0" algn="ctr">
              <a:buNone/>
            </a:pPr>
            <a:r>
              <a:rPr lang="en-US" b="1" dirty="0"/>
              <a:t>§</a:t>
            </a:r>
            <a:r>
              <a:rPr lang="en-US" b="1" dirty="0" smtClean="0"/>
              <a:t>5301. Participation</a:t>
            </a:r>
            <a:r>
              <a:rPr lang="en-US" b="1" dirty="0"/>
              <a:t/>
            </a:r>
            <a:br>
              <a:rPr lang="en-US" b="1" dirty="0"/>
            </a:br>
            <a:r>
              <a:rPr lang="en-US" b="1" dirty="0"/>
              <a:t>[Formerly LAC 28:CXI.301]</a:t>
            </a:r>
          </a:p>
          <a:p>
            <a:pPr marL="114300" indent="0">
              <a:buNone/>
            </a:pPr>
            <a:r>
              <a:rPr lang="en-US" b="1" dirty="0" smtClean="0">
                <a:solidFill>
                  <a:schemeClr val="accent6">
                    <a:lumMod val="50000"/>
                  </a:schemeClr>
                </a:solidFill>
              </a:rPr>
              <a:t>All </a:t>
            </a:r>
            <a:r>
              <a:rPr lang="en-US" b="1" dirty="0">
                <a:solidFill>
                  <a:schemeClr val="accent6">
                    <a:lumMod val="50000"/>
                  </a:schemeClr>
                </a:solidFill>
              </a:rPr>
              <a:t>persons involved in assessment programs must abide by the security policies and procedures established by the LDE and the SBESE.</a:t>
            </a:r>
          </a:p>
          <a:p>
            <a:endParaRPr lang="en-US" dirty="0"/>
          </a:p>
        </p:txBody>
      </p:sp>
    </p:spTree>
    <p:extLst>
      <p:ext uri="{BB962C8B-B14F-4D97-AF65-F5344CB8AC3E}">
        <p14:creationId xmlns:p14="http://schemas.microsoft.com/office/powerpoint/2010/main" val="3972328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Security Resources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assessment library includes a reserved area for test security resources. They are designed to assist school systems with the required test security training for all persons assisting with test administration.</a:t>
            </a:r>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804" y="2057400"/>
            <a:ext cx="3926171" cy="2642575"/>
          </a:xfrm>
          <a:prstGeom prst="rect">
            <a:avLst/>
          </a:prstGeom>
        </p:spPr>
      </p:pic>
    </p:spTree>
    <p:extLst>
      <p:ext uri="{BB962C8B-B14F-4D97-AF65-F5344CB8AC3E}">
        <p14:creationId xmlns:p14="http://schemas.microsoft.com/office/powerpoint/2010/main" val="200757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Security Training</a:t>
            </a:r>
            <a:endParaRPr lang="en-US" dirty="0"/>
          </a:p>
        </p:txBody>
      </p:sp>
      <p:sp>
        <p:nvSpPr>
          <p:cNvPr id="3" name="Text Placeholder 2"/>
          <p:cNvSpPr>
            <a:spLocks noGrp="1"/>
          </p:cNvSpPr>
          <p:nvPr>
            <p:ph type="body" idx="1"/>
          </p:nvPr>
        </p:nvSpPr>
        <p:spPr/>
        <p:txBody>
          <a:bodyPr/>
          <a:lstStyle/>
          <a:p>
            <a:pPr marL="25400" indent="0">
              <a:buNone/>
            </a:pPr>
            <a:r>
              <a:rPr lang="en-US" dirty="0"/>
              <a:t>All personnel who will be involved with LEAP </a:t>
            </a:r>
            <a:r>
              <a:rPr lang="en-US" dirty="0" smtClean="0"/>
              <a:t>test </a:t>
            </a:r>
            <a:r>
              <a:rPr lang="en-US" dirty="0"/>
              <a:t>administration </a:t>
            </a:r>
            <a:r>
              <a:rPr lang="en-US" dirty="0" smtClean="0"/>
              <a:t>must </a:t>
            </a:r>
            <a:r>
              <a:rPr lang="en-US" dirty="0"/>
              <a:t>be trained on test security.  The DTC must train all STCs, and STCs must train all school-level personnel. It is important that DTCs and STCs keep records for when trainings occurred and who was in attendance. Please be sure that the following areas </a:t>
            </a:r>
            <a:r>
              <a:rPr lang="en-US" dirty="0" smtClean="0"/>
              <a:t>from  </a:t>
            </a:r>
            <a:r>
              <a:rPr lang="en-US" dirty="0" smtClean="0">
                <a:hlinkClick r:id="rId2"/>
              </a:rPr>
              <a:t>Bulletin 118</a:t>
            </a:r>
            <a:r>
              <a:rPr lang="en-US" dirty="0" smtClean="0"/>
              <a:t>  </a:t>
            </a:r>
            <a:r>
              <a:rPr lang="en-US" dirty="0"/>
              <a:t>are covered during training:</a:t>
            </a:r>
          </a:p>
          <a:p>
            <a:r>
              <a:rPr lang="en-US" dirty="0"/>
              <a:t>Testing irregularities and violations of test security</a:t>
            </a:r>
          </a:p>
          <a:p>
            <a:r>
              <a:rPr lang="en-US" dirty="0"/>
              <a:t>Maintaining the security of materials </a:t>
            </a:r>
          </a:p>
          <a:p>
            <a:r>
              <a:rPr lang="en-US" dirty="0"/>
              <a:t>Active Monitoring</a:t>
            </a:r>
          </a:p>
          <a:p>
            <a:r>
              <a:rPr lang="en-US" dirty="0"/>
              <a:t>Reporting irregularities or </a:t>
            </a:r>
            <a:r>
              <a:rPr lang="en-US" dirty="0" smtClean="0"/>
              <a:t>violations</a:t>
            </a:r>
            <a:endParaRPr lang="en-US" dirty="0"/>
          </a:p>
          <a:p>
            <a:pPr marL="25400" indent="0">
              <a:buNone/>
            </a:pPr>
            <a:r>
              <a:rPr lang="en-US" dirty="0"/>
              <a:t>For assistance with training, please contact </a:t>
            </a:r>
            <a:r>
              <a:rPr lang="en-US" dirty="0">
                <a:hlinkClick r:id="rId3"/>
              </a:rPr>
              <a:t>Bryan.Gendron@la.gov</a:t>
            </a:r>
            <a:r>
              <a:rPr lang="en-US" dirty="0"/>
              <a:t>.</a:t>
            </a:r>
          </a:p>
          <a:p>
            <a:endParaRPr lang="en-US" dirty="0"/>
          </a:p>
        </p:txBody>
      </p:sp>
    </p:spTree>
    <p:extLst>
      <p:ext uri="{BB962C8B-B14F-4D97-AF65-F5344CB8AC3E}">
        <p14:creationId xmlns:p14="http://schemas.microsoft.com/office/powerpoint/2010/main" val="2932041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a:t>Test Security Components</a:t>
            </a:r>
            <a:endParaRPr/>
          </a:p>
        </p:txBody>
      </p:sp>
      <p:sp>
        <p:nvSpPr>
          <p:cNvPr id="150" name="Google Shape;150;p13"/>
          <p:cNvSpPr txBox="1">
            <a:spLocks noGrp="1"/>
          </p:cNvSpPr>
          <p:nvPr>
            <p:ph type="body" idx="1"/>
          </p:nvPr>
        </p:nvSpPr>
        <p:spPr>
          <a:xfrm>
            <a:off x="430075" y="1136350"/>
            <a:ext cx="8283900" cy="33636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US"/>
              <a:t>There are critical components to test security:</a:t>
            </a:r>
            <a:endParaRPr/>
          </a:p>
          <a:p>
            <a:pPr marL="457200" marR="0" lvl="0" indent="-342900" algn="l" rtl="0">
              <a:lnSpc>
                <a:spcPct val="90000"/>
              </a:lnSpc>
              <a:spcBef>
                <a:spcPts val="750"/>
              </a:spcBef>
              <a:spcAft>
                <a:spcPts val="0"/>
              </a:spcAft>
              <a:buClr>
                <a:schemeClr val="dk1"/>
              </a:buClr>
              <a:buSzPts val="1800"/>
              <a:buFont typeface="Arial"/>
              <a:buChar char="•"/>
            </a:pPr>
            <a:r>
              <a:rPr lang="en-US" b="1"/>
              <a:t>Defining access to test materials</a:t>
            </a:r>
            <a:r>
              <a:rPr lang="en-US"/>
              <a:t>-who handles, collects, disseminates, stores?</a:t>
            </a:r>
            <a:endParaRPr/>
          </a:p>
          <a:p>
            <a:pPr marL="457200" marR="0" lvl="0" indent="-342900" algn="l" rtl="0">
              <a:lnSpc>
                <a:spcPct val="90000"/>
              </a:lnSpc>
              <a:spcBef>
                <a:spcPts val="750"/>
              </a:spcBef>
              <a:spcAft>
                <a:spcPts val="0"/>
              </a:spcAft>
              <a:buClr>
                <a:schemeClr val="dk1"/>
              </a:buClr>
              <a:buSzPts val="1800"/>
              <a:buFont typeface="Arial"/>
              <a:buChar char="•"/>
            </a:pPr>
            <a:r>
              <a:rPr lang="en-US" b="1"/>
              <a:t>Determining secure materials</a:t>
            </a:r>
            <a:r>
              <a:rPr lang="en-US"/>
              <a:t>-what is considered secure? Does the document in 	any way reveal something about an item on the test or a student’s response 	to one?</a:t>
            </a:r>
            <a:endParaRPr/>
          </a:p>
          <a:p>
            <a:pPr marL="457200" marR="0" lvl="0" indent="-342900" algn="l" rtl="0">
              <a:lnSpc>
                <a:spcPct val="90000"/>
              </a:lnSpc>
              <a:spcBef>
                <a:spcPts val="750"/>
              </a:spcBef>
              <a:spcAft>
                <a:spcPts val="0"/>
              </a:spcAft>
              <a:buClr>
                <a:schemeClr val="dk1"/>
              </a:buClr>
              <a:buSzPts val="1800"/>
              <a:buFont typeface="Arial"/>
              <a:buChar char="•"/>
            </a:pPr>
            <a:r>
              <a:rPr lang="en-US" b="1"/>
              <a:t>Accounting for materials</a:t>
            </a:r>
            <a:r>
              <a:rPr lang="en-US"/>
              <a:t>-is there a clear process for storage, distribution, collection, plans for breaks or emergencies?</a:t>
            </a:r>
            <a:endParaRPr/>
          </a:p>
          <a:p>
            <a:pPr marL="457200" marR="0" lvl="0" indent="-342900" algn="l" rtl="0">
              <a:lnSpc>
                <a:spcPct val="90000"/>
              </a:lnSpc>
              <a:spcBef>
                <a:spcPts val="750"/>
              </a:spcBef>
              <a:spcAft>
                <a:spcPts val="0"/>
              </a:spcAft>
              <a:buClr>
                <a:schemeClr val="dk1"/>
              </a:buClr>
              <a:buSzPts val="1800"/>
              <a:buFont typeface="Arial"/>
              <a:buChar char="•"/>
            </a:pPr>
            <a:r>
              <a:rPr lang="en-US" b="1"/>
              <a:t>Knowing the actions and/or behaviors that are not allowed during testing</a:t>
            </a:r>
            <a:r>
              <a:rPr lang="en-US"/>
              <a:t>-how 	much can teachers assist</a:t>
            </a:r>
            <a:endParaRPr/>
          </a:p>
          <a:p>
            <a:pPr marL="457200" marR="0" lvl="0" indent="-342900" algn="l" rtl="0">
              <a:lnSpc>
                <a:spcPct val="90000"/>
              </a:lnSpc>
              <a:spcBef>
                <a:spcPts val="750"/>
              </a:spcBef>
              <a:spcAft>
                <a:spcPts val="0"/>
              </a:spcAft>
              <a:buClr>
                <a:schemeClr val="dk1"/>
              </a:buClr>
              <a:buSzPts val="1800"/>
              <a:buFont typeface="Arial"/>
              <a:buChar char="•"/>
            </a:pPr>
            <a:r>
              <a:rPr lang="en-US" b="1"/>
              <a:t>Understanding the responsibility of reporting and investigating irregularities-</a:t>
            </a:r>
            <a:r>
              <a:rPr lang="en-US"/>
              <a:t>clearly articulating that reporting is required</a:t>
            </a:r>
            <a:endParaRPr b="1"/>
          </a:p>
        </p:txBody>
      </p:sp>
    </p:spTree>
    <p:extLst>
      <p:ext uri="{BB962C8B-B14F-4D97-AF65-F5344CB8AC3E}">
        <p14:creationId xmlns:p14="http://schemas.microsoft.com/office/powerpoint/2010/main" val="266094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Test Materials</a:t>
            </a:r>
            <a:endParaRPr lang="en-US" dirty="0"/>
          </a:p>
        </p:txBody>
      </p:sp>
      <p:sp>
        <p:nvSpPr>
          <p:cNvPr id="3" name="Text Placeholder 2"/>
          <p:cNvSpPr>
            <a:spLocks noGrp="1"/>
          </p:cNvSpPr>
          <p:nvPr>
            <p:ph type="body" idx="1"/>
          </p:nvPr>
        </p:nvSpPr>
        <p:spPr>
          <a:xfrm>
            <a:off x="430075" y="1126169"/>
            <a:ext cx="8283900" cy="3363600"/>
          </a:xfrm>
        </p:spPr>
        <p:txBody>
          <a:bodyPr/>
          <a:lstStyle/>
          <a:p>
            <a:pPr marL="0" lvl="0" indent="0">
              <a:lnSpc>
                <a:spcPct val="100000"/>
              </a:lnSpc>
              <a:spcBef>
                <a:spcPts val="0"/>
              </a:spcBef>
              <a:buSzPts val="1100"/>
              <a:buNone/>
            </a:pPr>
            <a:r>
              <a:rPr lang="en-US" sz="1600" b="1" dirty="0"/>
              <a:t>Definition:</a:t>
            </a:r>
            <a:endParaRPr lang="en-US" sz="1600" dirty="0"/>
          </a:p>
          <a:p>
            <a:pPr marL="0" lvl="0" indent="0">
              <a:lnSpc>
                <a:spcPct val="100000"/>
              </a:lnSpc>
              <a:spcBef>
                <a:spcPts val="400"/>
              </a:spcBef>
              <a:buSzPts val="1100"/>
              <a:buNone/>
            </a:pPr>
            <a:r>
              <a:rPr lang="en-US" sz="1600" dirty="0"/>
              <a:t>Test materials that contain administration test items or student responses and to which access is </a:t>
            </a:r>
            <a:r>
              <a:rPr lang="en-US" sz="1600" dirty="0" smtClean="0"/>
              <a:t>restricted</a:t>
            </a:r>
            <a:endParaRPr lang="en-US" sz="1600" b="1" dirty="0"/>
          </a:p>
          <a:p>
            <a:pPr marL="0" lvl="0" indent="0">
              <a:lnSpc>
                <a:spcPct val="100000"/>
              </a:lnSpc>
              <a:spcBef>
                <a:spcPts val="400"/>
              </a:spcBef>
              <a:buSzPts val="1100"/>
              <a:buNone/>
            </a:pPr>
            <a:r>
              <a:rPr lang="en-US" sz="1600" b="1" dirty="0"/>
              <a:t>Secure test materials include:</a:t>
            </a:r>
            <a:endParaRPr lang="en-US" sz="1600" dirty="0"/>
          </a:p>
          <a:p>
            <a:pPr marL="285750" lvl="0" indent="-304800">
              <a:lnSpc>
                <a:spcPct val="100000"/>
              </a:lnSpc>
              <a:spcBef>
                <a:spcPts val="400"/>
              </a:spcBef>
              <a:buSzPts val="1400"/>
            </a:pPr>
            <a:r>
              <a:rPr lang="en-US" sz="1600" dirty="0"/>
              <a:t>student test </a:t>
            </a:r>
            <a:r>
              <a:rPr lang="en-US" sz="1600" dirty="0" smtClean="0"/>
              <a:t>booklets and answer documents</a:t>
            </a:r>
            <a:endParaRPr lang="en-US" sz="1600" dirty="0"/>
          </a:p>
          <a:p>
            <a:pPr marL="285750" lvl="0" indent="-304800">
              <a:lnSpc>
                <a:spcPct val="100000"/>
              </a:lnSpc>
              <a:spcBef>
                <a:spcPts val="400"/>
              </a:spcBef>
              <a:buSzPts val="1400"/>
            </a:pPr>
            <a:r>
              <a:rPr lang="en-US" sz="1600" dirty="0" smtClean="0"/>
              <a:t>student </a:t>
            </a:r>
            <a:r>
              <a:rPr lang="en-US" sz="1600" dirty="0"/>
              <a:t>log-in information</a:t>
            </a:r>
          </a:p>
          <a:p>
            <a:pPr marL="285750" lvl="0" indent="-304800">
              <a:lnSpc>
                <a:spcPct val="100000"/>
              </a:lnSpc>
              <a:spcBef>
                <a:spcPts val="400"/>
              </a:spcBef>
              <a:buSzPts val="1400"/>
            </a:pPr>
            <a:r>
              <a:rPr lang="en-US" sz="1600" dirty="0"/>
              <a:t>any other materials containing test items or student responses (e.g., scratch paper</a:t>
            </a:r>
            <a:r>
              <a:rPr lang="en-US" sz="1600" dirty="0" smtClean="0"/>
              <a:t>) </a:t>
            </a:r>
            <a:endParaRPr lang="en-US" sz="1600" b="1" dirty="0"/>
          </a:p>
          <a:p>
            <a:pPr marL="0" lvl="0" indent="0">
              <a:lnSpc>
                <a:spcPct val="100000"/>
              </a:lnSpc>
              <a:spcBef>
                <a:spcPts val="400"/>
              </a:spcBef>
              <a:buSzPts val="1100"/>
              <a:buNone/>
            </a:pPr>
            <a:r>
              <a:rPr lang="en-US" sz="1600" b="1" dirty="0"/>
              <a:t>Processes to ensure the proper accounting of materials:</a:t>
            </a:r>
            <a:endParaRPr lang="en-US" sz="1600" dirty="0"/>
          </a:p>
          <a:p>
            <a:pPr marL="285750" lvl="0" indent="-304800">
              <a:lnSpc>
                <a:spcPct val="100000"/>
              </a:lnSpc>
              <a:spcBef>
                <a:spcPts val="400"/>
              </a:spcBef>
              <a:buSzPts val="1400"/>
            </a:pPr>
            <a:r>
              <a:rPr lang="en-US" sz="1600" dirty="0"/>
              <a:t>Check in and check out procedures that include counting of materials</a:t>
            </a:r>
          </a:p>
          <a:p>
            <a:pPr marL="285750" lvl="0" indent="-304800">
              <a:lnSpc>
                <a:spcPct val="100000"/>
              </a:lnSpc>
              <a:spcBef>
                <a:spcPts val="400"/>
              </a:spcBef>
              <a:buSzPts val="1400"/>
            </a:pPr>
            <a:r>
              <a:rPr lang="en-US" sz="1600" dirty="0"/>
              <a:t>Procedures for distribution, collection, disposal of materials such as scratch paper</a:t>
            </a:r>
          </a:p>
          <a:p>
            <a:pPr marL="285750" lvl="0" indent="-304800">
              <a:lnSpc>
                <a:spcPct val="100000"/>
              </a:lnSpc>
              <a:spcBef>
                <a:spcPts val="400"/>
              </a:spcBef>
              <a:buSzPts val="1400"/>
            </a:pPr>
            <a:r>
              <a:rPr lang="en-US" sz="1600" dirty="0"/>
              <a:t>Appropriate training of all involved in assessment administration</a:t>
            </a:r>
          </a:p>
          <a:p>
            <a:pPr marL="285750" lvl="0" indent="-304800">
              <a:lnSpc>
                <a:spcPct val="100000"/>
              </a:lnSpc>
              <a:spcBef>
                <a:spcPts val="400"/>
              </a:spcBef>
              <a:buSzPts val="1400"/>
            </a:pPr>
            <a:r>
              <a:rPr lang="en-US" sz="1600" dirty="0"/>
              <a:t>Monitoring of processes during administration to ensure maintained security</a:t>
            </a:r>
          </a:p>
          <a:p>
            <a:endParaRPr lang="en-US" sz="1600" dirty="0"/>
          </a:p>
        </p:txBody>
      </p:sp>
    </p:spTree>
    <p:extLst>
      <p:ext uri="{BB962C8B-B14F-4D97-AF65-F5344CB8AC3E}">
        <p14:creationId xmlns:p14="http://schemas.microsoft.com/office/powerpoint/2010/main" val="2117557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Violations of Test Security</a:t>
            </a:r>
            <a:endParaRPr lang="en-US" dirty="0"/>
          </a:p>
        </p:txBody>
      </p:sp>
      <p:sp>
        <p:nvSpPr>
          <p:cNvPr id="3" name="Text Placeholder 2"/>
          <p:cNvSpPr>
            <a:spLocks noGrp="1"/>
          </p:cNvSpPr>
          <p:nvPr>
            <p:ph type="body" idx="1"/>
          </p:nvPr>
        </p:nvSpPr>
        <p:spPr>
          <a:xfrm>
            <a:off x="430075" y="1038930"/>
            <a:ext cx="8283900" cy="3795828"/>
          </a:xfrm>
        </p:spPr>
        <p:txBody>
          <a:bodyPr/>
          <a:lstStyle/>
          <a:p>
            <a:pPr marL="0" lvl="0" indent="0">
              <a:lnSpc>
                <a:spcPct val="100000"/>
              </a:lnSpc>
              <a:spcBef>
                <a:spcPts val="0"/>
              </a:spcBef>
              <a:buSzPts val="1100"/>
              <a:buNone/>
            </a:pPr>
            <a:r>
              <a:rPr lang="en-US" sz="1400" dirty="0"/>
              <a:t>Violations of test security are defined in Bulletin 118 and include:</a:t>
            </a:r>
          </a:p>
          <a:p>
            <a:pPr marL="215900" lvl="0" indent="-215900">
              <a:lnSpc>
                <a:spcPct val="100000"/>
              </a:lnSpc>
              <a:spcBef>
                <a:spcPts val="400"/>
              </a:spcBef>
              <a:buSzPts val="1400"/>
            </a:pPr>
            <a:r>
              <a:rPr lang="en-US" sz="1400" dirty="0"/>
              <a:t> Administering tests in a manner that that would give examinees an unfair advantage or disadvantage</a:t>
            </a:r>
          </a:p>
          <a:p>
            <a:pPr marL="285750" lvl="0" indent="-285750">
              <a:lnSpc>
                <a:spcPct val="100000"/>
              </a:lnSpc>
              <a:spcBef>
                <a:spcPts val="400"/>
              </a:spcBef>
              <a:buSzPts val="1400"/>
            </a:pPr>
            <a:r>
              <a:rPr lang="en-US" sz="1400" dirty="0"/>
              <a:t>Giving examinees access to test questions prior to testing</a:t>
            </a:r>
          </a:p>
          <a:p>
            <a:pPr marL="285750" lvl="0" indent="-285750">
              <a:lnSpc>
                <a:spcPct val="100000"/>
              </a:lnSpc>
              <a:spcBef>
                <a:spcPts val="400"/>
              </a:spcBef>
              <a:buSzPts val="1400"/>
            </a:pPr>
            <a:r>
              <a:rPr lang="en-US" sz="1400" dirty="0"/>
              <a:t>Examining any test item at any time (except for providing certain accommodations)</a:t>
            </a:r>
          </a:p>
          <a:p>
            <a:pPr marL="285750" lvl="0" indent="-285750">
              <a:lnSpc>
                <a:spcPct val="100000"/>
              </a:lnSpc>
              <a:spcBef>
                <a:spcPts val="400"/>
              </a:spcBef>
              <a:buSzPts val="1400"/>
            </a:pPr>
            <a:r>
              <a:rPr lang="en-US" sz="1400" dirty="0"/>
              <a:t>At any time reproducing or discussing all or part of any secure materials</a:t>
            </a:r>
          </a:p>
          <a:p>
            <a:pPr marL="285750" lvl="0" indent="-285750">
              <a:lnSpc>
                <a:spcPct val="100000"/>
              </a:lnSpc>
              <a:spcBef>
                <a:spcPts val="400"/>
              </a:spcBef>
              <a:buSzPts val="1400"/>
            </a:pPr>
            <a:r>
              <a:rPr lang="en-US" sz="1400" dirty="0"/>
              <a:t>Coach or interfering examinees in any manner during testing</a:t>
            </a:r>
          </a:p>
          <a:p>
            <a:pPr marL="285750" lvl="0" indent="-285750">
              <a:lnSpc>
                <a:spcPct val="100000"/>
              </a:lnSpc>
              <a:spcBef>
                <a:spcPts val="400"/>
              </a:spcBef>
              <a:buSzPts val="1400"/>
            </a:pPr>
            <a:r>
              <a:rPr lang="en-US" sz="1400" dirty="0"/>
              <a:t>Altering or interfering with examinees’ responses in any manner</a:t>
            </a:r>
          </a:p>
          <a:p>
            <a:pPr marL="285750" lvl="0" indent="-285750">
              <a:lnSpc>
                <a:spcPct val="100000"/>
              </a:lnSpc>
              <a:spcBef>
                <a:spcPts val="400"/>
              </a:spcBef>
              <a:buSzPts val="1400"/>
            </a:pPr>
            <a:r>
              <a:rPr lang="en-US" sz="1400" dirty="0"/>
              <a:t>Administering previously administered or current forms of any statewide assessment</a:t>
            </a:r>
          </a:p>
          <a:p>
            <a:pPr marL="285750" lvl="0" indent="-285750">
              <a:lnSpc>
                <a:spcPct val="100000"/>
              </a:lnSpc>
              <a:spcBef>
                <a:spcPts val="400"/>
              </a:spcBef>
              <a:buSzPts val="1400"/>
            </a:pPr>
            <a:r>
              <a:rPr lang="en-US" sz="1400" dirty="0"/>
              <a:t>Failing to account for and secure test materials</a:t>
            </a:r>
          </a:p>
          <a:p>
            <a:pPr marL="285750" lvl="0" indent="-285750">
              <a:lnSpc>
                <a:spcPct val="100000"/>
              </a:lnSpc>
              <a:spcBef>
                <a:spcPts val="400"/>
              </a:spcBef>
              <a:buSzPts val="1400"/>
            </a:pPr>
            <a:r>
              <a:rPr lang="en-US" sz="1400" dirty="0"/>
              <a:t>Conducting testing in alternate environments without approval</a:t>
            </a:r>
          </a:p>
          <a:p>
            <a:pPr marL="285750" lvl="0" indent="-285750">
              <a:lnSpc>
                <a:spcPct val="100000"/>
              </a:lnSpc>
              <a:spcBef>
                <a:spcPts val="400"/>
              </a:spcBef>
              <a:buSzPts val="1400"/>
            </a:pPr>
            <a:r>
              <a:rPr lang="en-US" sz="1400" dirty="0"/>
              <a:t>Failing to report any testing irregularities</a:t>
            </a:r>
          </a:p>
          <a:p>
            <a:pPr marL="285750" lvl="0" indent="-285750">
              <a:lnSpc>
                <a:spcPct val="100000"/>
              </a:lnSpc>
              <a:spcBef>
                <a:spcPts val="400"/>
              </a:spcBef>
              <a:buSzPts val="1400"/>
            </a:pPr>
            <a:r>
              <a:rPr lang="en-US" sz="1400" dirty="0"/>
              <a:t>Participating in, encouraging, or failing to report any </a:t>
            </a:r>
            <a:r>
              <a:rPr lang="en-US" sz="1400" dirty="0" smtClean="0"/>
              <a:t>violation</a:t>
            </a:r>
            <a:endParaRPr lang="en-US" sz="1400" dirty="0"/>
          </a:p>
          <a:p>
            <a:pPr marL="0" lvl="0" indent="0">
              <a:lnSpc>
                <a:spcPct val="100000"/>
              </a:lnSpc>
              <a:spcBef>
                <a:spcPts val="400"/>
              </a:spcBef>
              <a:buSzPts val="1100"/>
              <a:buNone/>
            </a:pPr>
            <a:r>
              <a:rPr lang="en-US" sz="1400" dirty="0"/>
              <a:t>Violations of test security can result in the revocation of a teaching or leadership certificate as defined in Bulletin 746.</a:t>
            </a:r>
          </a:p>
          <a:p>
            <a:endParaRPr lang="en-US" dirty="0"/>
          </a:p>
        </p:txBody>
      </p:sp>
    </p:spTree>
    <p:extLst>
      <p:ext uri="{BB962C8B-B14F-4D97-AF65-F5344CB8AC3E}">
        <p14:creationId xmlns:p14="http://schemas.microsoft.com/office/powerpoint/2010/main" val="453509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Test Monitoring</a:t>
            </a:r>
            <a:endParaRPr lang="en-US" dirty="0"/>
          </a:p>
        </p:txBody>
      </p:sp>
      <p:sp>
        <p:nvSpPr>
          <p:cNvPr id="3" name="Text Placeholder 2"/>
          <p:cNvSpPr>
            <a:spLocks noGrp="1"/>
          </p:cNvSpPr>
          <p:nvPr>
            <p:ph type="body" idx="1"/>
          </p:nvPr>
        </p:nvSpPr>
        <p:spPr>
          <a:xfrm>
            <a:off x="430075" y="1010554"/>
            <a:ext cx="8283900" cy="3363600"/>
          </a:xfrm>
        </p:spPr>
        <p:txBody>
          <a:bodyPr/>
          <a:lstStyle/>
          <a:p>
            <a:pPr marL="0" lvl="0" indent="0">
              <a:lnSpc>
                <a:spcPct val="100000"/>
              </a:lnSpc>
              <a:spcBef>
                <a:spcPts val="0"/>
              </a:spcBef>
              <a:buSzPts val="1100"/>
              <a:buNone/>
            </a:pPr>
            <a:r>
              <a:rPr lang="en-US" sz="1600" b="1" dirty="0"/>
              <a:t>Definition:</a:t>
            </a:r>
            <a:endParaRPr lang="en-US" sz="1600" dirty="0"/>
          </a:p>
          <a:p>
            <a:pPr marL="0" lvl="0" indent="0">
              <a:lnSpc>
                <a:spcPct val="100000"/>
              </a:lnSpc>
              <a:spcBef>
                <a:spcPts val="0"/>
              </a:spcBef>
              <a:buSzPts val="1100"/>
              <a:buNone/>
            </a:pPr>
            <a:r>
              <a:rPr lang="en-US" sz="1600" dirty="0"/>
              <a:t>Active monitoring means that test administrators should be actively engaged in observing students’ behavior at all times during the administration of state assessments.</a:t>
            </a:r>
          </a:p>
          <a:p>
            <a:pPr marL="0" lvl="0" indent="0">
              <a:lnSpc>
                <a:spcPct val="100000"/>
              </a:lnSpc>
              <a:spcBef>
                <a:spcPts val="0"/>
              </a:spcBef>
              <a:buSzPts val="1100"/>
              <a:buNone/>
            </a:pPr>
            <a:r>
              <a:rPr lang="en-US" sz="1600" b="1" dirty="0" smtClean="0"/>
              <a:t>Practices </a:t>
            </a:r>
            <a:r>
              <a:rPr lang="en-US" sz="1600" b="1" dirty="0"/>
              <a:t>to ensure active monitoring:</a:t>
            </a:r>
            <a:endParaRPr lang="en-US" sz="1600" dirty="0"/>
          </a:p>
          <a:p>
            <a:pPr marL="285750" lvl="0" indent="-317500">
              <a:lnSpc>
                <a:spcPct val="100000"/>
              </a:lnSpc>
              <a:spcBef>
                <a:spcPts val="0"/>
              </a:spcBef>
              <a:buSzPts val="1600"/>
            </a:pPr>
            <a:r>
              <a:rPr lang="en-US" sz="1600" dirty="0"/>
              <a:t>Active monitoring involves moving about the testing area so students’ actions can be viewed from multiple vantage points.</a:t>
            </a:r>
          </a:p>
          <a:p>
            <a:pPr marL="285750" lvl="0" indent="-317500">
              <a:lnSpc>
                <a:spcPct val="100000"/>
              </a:lnSpc>
              <a:spcBef>
                <a:spcPts val="0"/>
              </a:spcBef>
              <a:buSzPts val="1600"/>
            </a:pPr>
            <a:r>
              <a:rPr lang="en-US" sz="1600" dirty="0"/>
              <a:t>Test administrators should not be engaged in other activities that would distract or prevent them from accomplishing this task.</a:t>
            </a:r>
          </a:p>
          <a:p>
            <a:pPr marL="285750" lvl="0" indent="-317500">
              <a:lnSpc>
                <a:spcPct val="100000"/>
              </a:lnSpc>
              <a:spcBef>
                <a:spcPts val="0"/>
              </a:spcBef>
              <a:buSzPts val="1600"/>
            </a:pPr>
            <a:r>
              <a:rPr lang="en-US" sz="1600" dirty="0"/>
              <a:t>Test administrators should glance at the screen or tops and margins of the test booklets to ensure that students are working in the correct area of the test.</a:t>
            </a:r>
          </a:p>
          <a:p>
            <a:pPr marL="285750" lvl="0" indent="-317500">
              <a:lnSpc>
                <a:spcPct val="100000"/>
              </a:lnSpc>
              <a:spcBef>
                <a:spcPts val="0"/>
              </a:spcBef>
              <a:buSzPts val="1600"/>
            </a:pPr>
            <a:r>
              <a:rPr lang="en-US" sz="1600" dirty="0"/>
              <a:t>Test administrators must be aware that active monitoring also applies to maintaining test security during breaks by limiting interaction between students.</a:t>
            </a:r>
          </a:p>
          <a:p>
            <a:pPr marL="285750" lvl="0" indent="-317500">
              <a:lnSpc>
                <a:spcPct val="100000"/>
              </a:lnSpc>
              <a:spcBef>
                <a:spcPts val="0"/>
              </a:spcBef>
              <a:buSzPts val="1600"/>
            </a:pPr>
            <a:r>
              <a:rPr lang="en-US" sz="1600" dirty="0"/>
              <a:t>Test administrators testing in a small group should pay attention to ensure students receive the appropriate accommodations at the appropriate times.</a:t>
            </a:r>
          </a:p>
          <a:p>
            <a:endParaRPr lang="en-US" sz="1600" dirty="0"/>
          </a:p>
        </p:txBody>
      </p:sp>
    </p:spTree>
    <p:extLst>
      <p:ext uri="{BB962C8B-B14F-4D97-AF65-F5344CB8AC3E}">
        <p14:creationId xmlns:p14="http://schemas.microsoft.com/office/powerpoint/2010/main" val="2979249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005650" y="1482800"/>
            <a:ext cx="4726200" cy="222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AAA: Assessment and Accountability Monthly Call</a:t>
            </a:r>
            <a:endParaRPr dirty="0"/>
          </a:p>
          <a:p>
            <a:pPr marL="0" lvl="0" indent="0" algn="ctr" rtl="0">
              <a:spcBef>
                <a:spcPts val="0"/>
              </a:spcBef>
              <a:spcAft>
                <a:spcPts val="0"/>
              </a:spcAft>
              <a:buNone/>
            </a:pPr>
            <a:r>
              <a:rPr lang="en-US" dirty="0" smtClean="0"/>
              <a:t>February 14, 2023</a:t>
            </a:r>
            <a:endParaRPr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3173" y="3422651"/>
            <a:ext cx="2170827" cy="144458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Students with Accommodations</a:t>
            </a:r>
            <a:endParaRPr lang="en-US" dirty="0"/>
          </a:p>
        </p:txBody>
      </p:sp>
      <p:sp>
        <p:nvSpPr>
          <p:cNvPr id="3" name="Text Placeholder 2"/>
          <p:cNvSpPr>
            <a:spLocks noGrp="1"/>
          </p:cNvSpPr>
          <p:nvPr>
            <p:ph type="body" idx="1"/>
          </p:nvPr>
        </p:nvSpPr>
        <p:spPr/>
        <p:txBody>
          <a:bodyPr/>
          <a:lstStyle/>
          <a:p>
            <a:pPr marL="0" lvl="0" indent="0">
              <a:lnSpc>
                <a:spcPct val="100000"/>
              </a:lnSpc>
              <a:spcBef>
                <a:spcPts val="0"/>
              </a:spcBef>
              <a:buSzPts val="1100"/>
              <a:buNone/>
            </a:pPr>
            <a:r>
              <a:rPr lang="en-US" dirty="0"/>
              <a:t>Test administrators testing students with accommodations should be provided with the following:</a:t>
            </a:r>
          </a:p>
          <a:p>
            <a:pPr marL="285750" lvl="0" indent="-285750">
              <a:lnSpc>
                <a:spcPct val="100000"/>
              </a:lnSpc>
              <a:spcBef>
                <a:spcPts val="0"/>
              </a:spcBef>
              <a:buSzPts val="1100"/>
            </a:pPr>
            <a:r>
              <a:rPr lang="en-US" dirty="0"/>
              <a:t>Training on what accommodations each student will receive</a:t>
            </a:r>
          </a:p>
          <a:p>
            <a:pPr marL="285750" lvl="0" indent="-285750">
              <a:lnSpc>
                <a:spcPct val="100000"/>
              </a:lnSpc>
              <a:spcBef>
                <a:spcPts val="0"/>
              </a:spcBef>
              <a:buSzPts val="1100"/>
            </a:pPr>
            <a:r>
              <a:rPr lang="en-US" dirty="0"/>
              <a:t>A list of the accommodations each student is set to receive and when they should receive them</a:t>
            </a:r>
          </a:p>
          <a:p>
            <a:pPr marL="285750" lvl="0" indent="-285750">
              <a:lnSpc>
                <a:spcPct val="100000"/>
              </a:lnSpc>
              <a:spcBef>
                <a:spcPts val="0"/>
              </a:spcBef>
              <a:buSzPts val="1100"/>
            </a:pPr>
            <a:r>
              <a:rPr lang="en-US" dirty="0"/>
              <a:t>Processes for communicating with the testing coordinator should questions or issues arise during administration</a:t>
            </a:r>
          </a:p>
          <a:p>
            <a:pPr marL="0" lvl="0" indent="0">
              <a:lnSpc>
                <a:spcPct val="100000"/>
              </a:lnSpc>
              <a:spcBef>
                <a:spcPts val="0"/>
              </a:spcBef>
              <a:buSzPts val="1100"/>
              <a:buNone/>
            </a:pPr>
            <a:endParaRPr lang="en-US" dirty="0"/>
          </a:p>
          <a:p>
            <a:pPr marL="0" lvl="0" indent="0">
              <a:lnSpc>
                <a:spcPct val="100000"/>
              </a:lnSpc>
              <a:spcBef>
                <a:spcPts val="0"/>
              </a:spcBef>
              <a:buSzPts val="1100"/>
              <a:buNone/>
            </a:pPr>
            <a:r>
              <a:rPr lang="en-US" dirty="0"/>
              <a:t>Test administrators testing students with accommodations, including small group, are expected to actively monitor during administration including moving about the room and ensuring limited student interaction during any breaks.</a:t>
            </a:r>
          </a:p>
          <a:p>
            <a:pPr marL="0" lvl="0" indent="0">
              <a:lnSpc>
                <a:spcPct val="100000"/>
              </a:lnSpc>
              <a:spcBef>
                <a:spcPts val="0"/>
              </a:spcBef>
              <a:buSzPts val="3200"/>
              <a:buNone/>
            </a:pPr>
            <a:endParaRPr lang="en-US" sz="3200" dirty="0"/>
          </a:p>
          <a:p>
            <a:endParaRPr lang="en-US" dirty="0"/>
          </a:p>
        </p:txBody>
      </p:sp>
    </p:spTree>
    <p:extLst>
      <p:ext uri="{BB962C8B-B14F-4D97-AF65-F5344CB8AC3E}">
        <p14:creationId xmlns:p14="http://schemas.microsoft.com/office/powerpoint/2010/main" val="1987816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 Grade Test Voids</a:t>
            </a:r>
            <a:endParaRPr lang="en-US" dirty="0"/>
          </a:p>
        </p:txBody>
      </p:sp>
      <p:sp>
        <p:nvSpPr>
          <p:cNvPr id="3" name="Text Placeholder 2"/>
          <p:cNvSpPr>
            <a:spLocks noGrp="1"/>
          </p:cNvSpPr>
          <p:nvPr>
            <p:ph type="body" idx="1"/>
          </p:nvPr>
        </p:nvSpPr>
        <p:spPr/>
        <p:txBody>
          <a:bodyPr/>
          <a:lstStyle/>
          <a:p>
            <a:pPr marL="0" lvl="0" indent="0">
              <a:lnSpc>
                <a:spcPct val="100000"/>
              </a:lnSpc>
              <a:spcBef>
                <a:spcPts val="640"/>
              </a:spcBef>
              <a:buSzPts val="3200"/>
              <a:buNone/>
            </a:pPr>
            <a:r>
              <a:rPr lang="en-US" dirty="0"/>
              <a:t>All students must take the appropriate grade level or grade span assessments for all state-administered assessments. </a:t>
            </a:r>
          </a:p>
          <a:p>
            <a:pPr marL="285750" indent="-285750">
              <a:buSzPct val="125000"/>
            </a:pPr>
            <a:r>
              <a:rPr lang="en-US" dirty="0"/>
              <a:t>Any grade level reassignments that are made after October 1 must be properly recorded in the state’s Student Information System (SIS).  The student record should indicate an exit from the original grade using exit code 15 and a new enrollment under the updated grade level no later than February 1.</a:t>
            </a:r>
          </a:p>
          <a:p>
            <a:pPr marL="285750" indent="-285750">
              <a:buSzPct val="125000"/>
            </a:pPr>
            <a:r>
              <a:rPr lang="en-US" dirty="0"/>
              <a:t>Tests will be voided for any students who takes a grade level test lower than their enrolled grade or grade span based on the official SIS record.</a:t>
            </a:r>
          </a:p>
          <a:p>
            <a:endParaRPr lang="en-US" dirty="0"/>
          </a:p>
        </p:txBody>
      </p:sp>
    </p:spTree>
    <p:extLst>
      <p:ext uri="{BB962C8B-B14F-4D97-AF65-F5344CB8AC3E}">
        <p14:creationId xmlns:p14="http://schemas.microsoft.com/office/powerpoint/2010/main" val="3906370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Schedules</a:t>
            </a:r>
            <a:endParaRPr lang="en-US" dirty="0"/>
          </a:p>
        </p:txBody>
      </p:sp>
      <p:sp>
        <p:nvSpPr>
          <p:cNvPr id="3" name="Text Placeholder 2"/>
          <p:cNvSpPr>
            <a:spLocks noGrp="1"/>
          </p:cNvSpPr>
          <p:nvPr>
            <p:ph type="body" idx="1"/>
          </p:nvPr>
        </p:nvSpPr>
        <p:spPr/>
        <p:txBody>
          <a:bodyPr/>
          <a:lstStyle/>
          <a:p>
            <a:pPr marL="400050" lvl="0" indent="-285750">
              <a:lnSpc>
                <a:spcPct val="100000"/>
              </a:lnSpc>
              <a:spcBef>
                <a:spcPts val="0"/>
              </a:spcBef>
            </a:pPr>
            <a:r>
              <a:rPr lang="en-US" dirty="0"/>
              <a:t>All tests are strictly timed. No additional time is allowed except for students receiving the accommodation Extended Time. TAs will follow the directions in each </a:t>
            </a:r>
            <a:r>
              <a:rPr lang="en-US" i="1" dirty="0"/>
              <a:t>Test Administration Manual</a:t>
            </a:r>
            <a:r>
              <a:rPr lang="en-US" dirty="0"/>
              <a:t>.</a:t>
            </a:r>
            <a:endParaRPr lang="en-US" b="1" dirty="0"/>
          </a:p>
          <a:p>
            <a:pPr marL="400050" lvl="0" indent="-285750">
              <a:lnSpc>
                <a:spcPct val="100000"/>
              </a:lnSpc>
              <a:spcBef>
                <a:spcPts val="0"/>
              </a:spcBef>
            </a:pPr>
            <a:r>
              <a:rPr lang="en-US" dirty="0"/>
              <a:t>Each test session must be administered and completed on the day it is scheduled.</a:t>
            </a:r>
          </a:p>
          <a:p>
            <a:pPr marL="400050" lvl="0" indent="-285750">
              <a:lnSpc>
                <a:spcPct val="100000"/>
              </a:lnSpc>
              <a:spcBef>
                <a:spcPts val="0"/>
              </a:spcBef>
            </a:pPr>
            <a:r>
              <a:rPr lang="en-US" dirty="0"/>
              <a:t>Test sessions must be given in order.</a:t>
            </a:r>
          </a:p>
          <a:p>
            <a:pPr marL="400050" lvl="0" indent="-285750">
              <a:lnSpc>
                <a:spcPct val="100000"/>
              </a:lnSpc>
              <a:spcBef>
                <a:spcPts val="0"/>
              </a:spcBef>
            </a:pPr>
            <a:r>
              <a:rPr lang="en-US" dirty="0"/>
              <a:t>For PBT, School Test Coordinators and principals will schedule makeup test sessions on the designated makeup dates. Makeup testing must be completed before the final pickup of answer documents and consumable test booklets for the test </a:t>
            </a:r>
            <a:r>
              <a:rPr lang="en-US" dirty="0" smtClean="0"/>
              <a:t>administrations unless the student will take some or all of the subjects online.  </a:t>
            </a:r>
            <a:endParaRPr lang="en-US" dirty="0"/>
          </a:p>
          <a:p>
            <a:pPr marL="400050" lvl="0" indent="-285750">
              <a:lnSpc>
                <a:spcPct val="100000"/>
              </a:lnSpc>
              <a:spcBef>
                <a:spcPts val="0"/>
              </a:spcBef>
            </a:pPr>
            <a:r>
              <a:rPr lang="en-US" dirty="0"/>
              <a:t>For CBT, users must enter the designated begin and end dates for each test session in </a:t>
            </a:r>
            <a:r>
              <a:rPr lang="en-US" dirty="0" err="1"/>
              <a:t>eDIRECT</a:t>
            </a:r>
            <a:r>
              <a:rPr lang="en-US" dirty="0"/>
              <a:t>. Makeup testing for CBT is done within the testing window.</a:t>
            </a:r>
          </a:p>
          <a:p>
            <a:endParaRPr lang="en-US" dirty="0"/>
          </a:p>
        </p:txBody>
      </p:sp>
    </p:spTree>
    <p:extLst>
      <p:ext uri="{BB962C8B-B14F-4D97-AF65-F5344CB8AC3E}">
        <p14:creationId xmlns:p14="http://schemas.microsoft.com/office/powerpoint/2010/main" val="2717990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Technology Coordinator Reminders</a:t>
            </a:r>
            <a:br>
              <a:rPr lang="en-US" dirty="0" smtClean="0"/>
            </a:br>
            <a:r>
              <a:rPr lang="en-US" dirty="0" smtClean="0"/>
              <a:t> </a:t>
            </a:r>
            <a:endParaRPr lang="en-US" dirty="0"/>
          </a:p>
        </p:txBody>
      </p:sp>
      <p:sp>
        <p:nvSpPr>
          <p:cNvPr id="3" name="Text Placeholder 2"/>
          <p:cNvSpPr>
            <a:spLocks noGrp="1"/>
          </p:cNvSpPr>
          <p:nvPr>
            <p:ph type="body" idx="1"/>
          </p:nvPr>
        </p:nvSpPr>
        <p:spPr>
          <a:xfrm>
            <a:off x="2774731" y="1042085"/>
            <a:ext cx="6369269" cy="3336600"/>
          </a:xfrm>
        </p:spPr>
        <p:txBody>
          <a:bodyPr/>
          <a:lstStyle/>
          <a:p>
            <a:pPr marL="0" lvl="0" indent="0">
              <a:lnSpc>
                <a:spcPct val="100000"/>
              </a:lnSpc>
              <a:spcBef>
                <a:spcPts val="0"/>
              </a:spcBef>
              <a:buNone/>
            </a:pPr>
            <a:r>
              <a:rPr lang="en-US" dirty="0"/>
              <a:t>Ensure your Technology Coordinator is aware of the following responsibilities:</a:t>
            </a:r>
          </a:p>
          <a:p>
            <a:pPr marL="230186" lvl="0" indent="0">
              <a:lnSpc>
                <a:spcPct val="100000"/>
              </a:lnSpc>
              <a:spcBef>
                <a:spcPts val="0"/>
              </a:spcBef>
              <a:buNone/>
            </a:pPr>
            <a:r>
              <a:rPr lang="en-US" b="1" dirty="0" smtClean="0"/>
              <a:t>Before </a:t>
            </a:r>
            <a:r>
              <a:rPr lang="en-US" b="1" dirty="0"/>
              <a:t>Testing</a:t>
            </a:r>
            <a:endParaRPr lang="en-US" dirty="0"/>
          </a:p>
          <a:p>
            <a:pPr marL="1376363" lvl="0" indent="-461963">
              <a:lnSpc>
                <a:spcPct val="100000"/>
              </a:lnSpc>
              <a:spcBef>
                <a:spcPts val="0"/>
              </a:spcBef>
            </a:pPr>
            <a:r>
              <a:rPr lang="en-US" dirty="0"/>
              <a:t>Attending relevant monthly webinars</a:t>
            </a:r>
          </a:p>
          <a:p>
            <a:pPr marL="1376363" lvl="0" indent="-461963">
              <a:lnSpc>
                <a:spcPct val="100000"/>
              </a:lnSpc>
              <a:spcBef>
                <a:spcPts val="0"/>
              </a:spcBef>
            </a:pPr>
            <a:r>
              <a:rPr lang="en-US" dirty="0"/>
              <a:t>Becoming familiar with </a:t>
            </a:r>
            <a:r>
              <a:rPr lang="en-US" i="1" dirty="0"/>
              <a:t>Technology User Guide</a:t>
            </a:r>
            <a:endParaRPr lang="en-US" dirty="0"/>
          </a:p>
          <a:p>
            <a:pPr marL="1376363" lvl="0" indent="-461963">
              <a:lnSpc>
                <a:spcPct val="100000"/>
              </a:lnSpc>
              <a:spcBef>
                <a:spcPts val="0"/>
              </a:spcBef>
            </a:pPr>
            <a:r>
              <a:rPr lang="en-US" dirty="0"/>
              <a:t>Installing secure web browser</a:t>
            </a:r>
          </a:p>
          <a:p>
            <a:pPr marL="1376363" lvl="0" indent="-461963">
              <a:lnSpc>
                <a:spcPct val="100000"/>
              </a:lnSpc>
              <a:spcBef>
                <a:spcPts val="0"/>
              </a:spcBef>
            </a:pPr>
            <a:r>
              <a:rPr lang="en-US" dirty="0"/>
              <a:t>Ensuring computers are configured prior to testing</a:t>
            </a:r>
          </a:p>
          <a:p>
            <a:pPr marL="1376363" lvl="0" indent="-461963">
              <a:lnSpc>
                <a:spcPct val="100000"/>
              </a:lnSpc>
              <a:spcBef>
                <a:spcPts val="0"/>
              </a:spcBef>
            </a:pPr>
            <a:r>
              <a:rPr lang="en-US" dirty="0"/>
              <a:t>Creating a Communication Plan with School Test Coordinator to support test     </a:t>
            </a:r>
          </a:p>
          <a:p>
            <a:pPr marL="914400" lvl="0" indent="0">
              <a:lnSpc>
                <a:spcPct val="100000"/>
              </a:lnSpc>
              <a:spcBef>
                <a:spcPts val="0"/>
              </a:spcBef>
              <a:buNone/>
            </a:pPr>
            <a:r>
              <a:rPr lang="en-US" dirty="0"/>
              <a:t>         administrators during testing</a:t>
            </a:r>
          </a:p>
          <a:p>
            <a:pPr marL="230186" lvl="0" indent="0">
              <a:lnSpc>
                <a:spcPct val="100000"/>
              </a:lnSpc>
              <a:spcBef>
                <a:spcPts val="0"/>
              </a:spcBef>
              <a:buNone/>
            </a:pPr>
            <a:r>
              <a:rPr lang="en-US" b="1" dirty="0" smtClean="0"/>
              <a:t>During </a:t>
            </a:r>
            <a:r>
              <a:rPr lang="en-US" b="1" dirty="0"/>
              <a:t>Testing</a:t>
            </a:r>
            <a:endParaRPr lang="en-US" dirty="0"/>
          </a:p>
          <a:p>
            <a:pPr marL="1379538" lvl="0" indent="-465138">
              <a:lnSpc>
                <a:spcPct val="100000"/>
              </a:lnSpc>
              <a:spcBef>
                <a:spcPts val="0"/>
              </a:spcBef>
            </a:pPr>
            <a:r>
              <a:rPr lang="en-US" dirty="0"/>
              <a:t>Being readily available while testing is in process</a:t>
            </a:r>
          </a:p>
          <a:p>
            <a:endParaRPr lang="en-US" dirty="0"/>
          </a:p>
        </p:txBody>
      </p:sp>
    </p:spTree>
    <p:extLst>
      <p:ext uri="{BB962C8B-B14F-4D97-AF65-F5344CB8AC3E}">
        <p14:creationId xmlns:p14="http://schemas.microsoft.com/office/powerpoint/2010/main" val="800623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Connect</a:t>
            </a:r>
            <a:endParaRPr dirty="0"/>
          </a:p>
        </p:txBody>
      </p:sp>
    </p:spTree>
    <p:extLst>
      <p:ext uri="{BB962C8B-B14F-4D97-AF65-F5344CB8AC3E}">
        <p14:creationId xmlns:p14="http://schemas.microsoft.com/office/powerpoint/2010/main" val="905178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Window</a:t>
            </a:r>
            <a:endParaRPr lang="en-US" dirty="0"/>
          </a:p>
        </p:txBody>
      </p:sp>
      <p:sp>
        <p:nvSpPr>
          <p:cNvPr id="3" name="Text Placeholder 2"/>
          <p:cNvSpPr>
            <a:spLocks noGrp="1"/>
          </p:cNvSpPr>
          <p:nvPr>
            <p:ph type="body" idx="1"/>
          </p:nvPr>
        </p:nvSpPr>
        <p:spPr/>
        <p:txBody>
          <a:bodyPr/>
          <a:lstStyle/>
          <a:p>
            <a:pPr marL="114300" indent="0">
              <a:buNone/>
            </a:pPr>
            <a:r>
              <a:rPr lang="en-US" dirty="0" smtClean="0"/>
              <a:t>The LEAP Connect testing window runs from February 13 through March 24. There will be no extensions approved for this window. The department recommends that school systems make wise use of all days in the testing window to ensure that all students have completed testing by the last day.</a:t>
            </a:r>
          </a:p>
          <a:p>
            <a:pPr marL="114300" indent="0">
              <a:buNone/>
            </a:pPr>
            <a:endParaRPr lang="en-US" dirty="0"/>
          </a:p>
        </p:txBody>
      </p:sp>
    </p:spTree>
    <p:extLst>
      <p:ext uri="{BB962C8B-B14F-4D97-AF65-F5344CB8AC3E}">
        <p14:creationId xmlns:p14="http://schemas.microsoft.com/office/powerpoint/2010/main" val="3063922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5"/>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dirty="0"/>
              <a:t>LEAP Connect </a:t>
            </a:r>
            <a:r>
              <a:rPr lang="en-US" dirty="0" smtClean="0"/>
              <a:t>Participation</a:t>
            </a:r>
            <a:endParaRPr dirty="0"/>
          </a:p>
        </p:txBody>
      </p:sp>
      <p:sp>
        <p:nvSpPr>
          <p:cNvPr id="162" name="Google Shape;162;p15"/>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90000"/>
              </a:lnSpc>
              <a:spcBef>
                <a:spcPts val="750"/>
              </a:spcBef>
              <a:spcAft>
                <a:spcPts val="0"/>
              </a:spcAft>
              <a:buClr>
                <a:schemeClr val="dk1"/>
              </a:buClr>
              <a:buSzPts val="1800"/>
              <a:buFont typeface="Arial"/>
              <a:buChar char="•"/>
            </a:pPr>
            <a:r>
              <a:rPr lang="en-US" dirty="0" smtClean="0"/>
              <a:t>All </a:t>
            </a:r>
            <a:r>
              <a:rPr lang="en-US" dirty="0"/>
              <a:t>students in grades 3-8 and high school must take the ELA and mathematics assessments.</a:t>
            </a:r>
            <a:endParaRPr dirty="0"/>
          </a:p>
          <a:p>
            <a:pPr marL="457200" marR="0" lvl="0" indent="-342900" algn="l" rtl="0">
              <a:lnSpc>
                <a:spcPct val="90000"/>
              </a:lnSpc>
              <a:spcBef>
                <a:spcPts val="750"/>
              </a:spcBef>
              <a:spcAft>
                <a:spcPts val="0"/>
              </a:spcAft>
              <a:buClr>
                <a:schemeClr val="dk1"/>
              </a:buClr>
              <a:buSzPts val="1800"/>
              <a:buFont typeface="Arial"/>
              <a:buChar char="•"/>
            </a:pPr>
            <a:r>
              <a:rPr lang="en-US" dirty="0"/>
              <a:t>Students in grade 4, 8 and high school must also take the science assessment.</a:t>
            </a:r>
            <a:endParaRPr dirty="0"/>
          </a:p>
          <a:p>
            <a:pPr marL="457200" marR="0" lvl="0" indent="-342900" algn="l" rtl="0">
              <a:lnSpc>
                <a:spcPct val="90000"/>
              </a:lnSpc>
              <a:spcBef>
                <a:spcPts val="750"/>
              </a:spcBef>
              <a:spcAft>
                <a:spcPts val="0"/>
              </a:spcAft>
              <a:buClr>
                <a:schemeClr val="dk1"/>
              </a:buClr>
              <a:buSzPts val="1800"/>
              <a:buFont typeface="Arial"/>
              <a:buChar char="•"/>
            </a:pPr>
            <a:r>
              <a:rPr lang="en-US" dirty="0"/>
              <a:t>All students who plan to graduate with the Jump Start diploma for students taking LEAP Connect MUST take all LEAP Connect assessments.</a:t>
            </a:r>
            <a:endParaRPr dirty="0"/>
          </a:p>
          <a:p>
            <a:pPr marL="914400" lvl="1" indent="-342900" algn="l" rtl="0">
              <a:lnSpc>
                <a:spcPct val="90000"/>
              </a:lnSpc>
              <a:spcBef>
                <a:spcPts val="375"/>
              </a:spcBef>
              <a:spcAft>
                <a:spcPts val="0"/>
              </a:spcAft>
              <a:buSzPts val="1800"/>
              <a:buChar char="•"/>
            </a:pPr>
            <a:r>
              <a:rPr lang="en-US" dirty="0"/>
              <a:t>Students must score at level 2, Near Goal, to qualify for graduation; however, schools can pursue a portfolio option for students who cannot earn level 2.</a:t>
            </a:r>
            <a:endParaRPr dirty="0"/>
          </a:p>
          <a:p>
            <a:pPr marL="457200" marR="0" lvl="0" indent="-228600" algn="l" rtl="0">
              <a:lnSpc>
                <a:spcPct val="90000"/>
              </a:lnSpc>
              <a:spcBef>
                <a:spcPts val="750"/>
              </a:spcBef>
              <a:spcAft>
                <a:spcPts val="0"/>
              </a:spcAft>
              <a:buClr>
                <a:schemeClr val="dk1"/>
              </a:buClr>
              <a:buSzPts val="1800"/>
              <a:buFont typeface="Arial"/>
              <a:buNone/>
            </a:pPr>
            <a:endParaRPr dirty="0"/>
          </a:p>
          <a:p>
            <a:pPr marL="457200" marR="0" lvl="0" indent="-228600" algn="l" rtl="0">
              <a:lnSpc>
                <a:spcPct val="90000"/>
              </a:lnSpc>
              <a:spcBef>
                <a:spcPts val="75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1740356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 Accommodations/Eligibility</a:t>
            </a:r>
            <a:endParaRPr lang="en-US" dirty="0"/>
          </a:p>
        </p:txBody>
      </p:sp>
      <p:sp>
        <p:nvSpPr>
          <p:cNvPr id="3" name="Text Placeholder 2"/>
          <p:cNvSpPr>
            <a:spLocks noGrp="1"/>
          </p:cNvSpPr>
          <p:nvPr>
            <p:ph type="body" idx="1"/>
          </p:nvPr>
        </p:nvSpPr>
        <p:spPr/>
        <p:txBody>
          <a:bodyPr/>
          <a:lstStyle/>
          <a:p>
            <a:pPr marL="114300" indent="0">
              <a:buNone/>
            </a:pPr>
            <a:r>
              <a:rPr lang="en-US" dirty="0" smtClean="0">
                <a:solidFill>
                  <a:schemeClr val="tx1"/>
                </a:solidFill>
              </a:rPr>
              <a:t>Students who were not identified as eligible for LEAP Connect by Monday, February 13, will not be included in accountability measures as eligible for LEAP Connect. </a:t>
            </a:r>
          </a:p>
          <a:p>
            <a:pPr marL="114300" indent="0">
              <a:buNone/>
            </a:pPr>
            <a:endParaRPr lang="en-US" dirty="0">
              <a:solidFill>
                <a:schemeClr val="tx1"/>
              </a:solidFill>
            </a:endParaRPr>
          </a:p>
          <a:p>
            <a:pPr marL="114300" indent="0">
              <a:buNone/>
            </a:pPr>
            <a:r>
              <a:rPr lang="en-US" dirty="0" smtClean="0">
                <a:solidFill>
                  <a:schemeClr val="tx1"/>
                </a:solidFill>
              </a:rPr>
              <a:t>Reminder: If a student entered the school system after October 1, 2022 they will not meet full academic year requirements and will not be included in accountability calculations at all for the school or school system.</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468525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ELPS/ELPT</a:t>
            </a:r>
            <a:endParaRPr dirty="0"/>
          </a:p>
        </p:txBody>
      </p:sp>
    </p:spTree>
    <p:extLst>
      <p:ext uri="{BB962C8B-B14F-4D97-AF65-F5344CB8AC3E}">
        <p14:creationId xmlns:p14="http://schemas.microsoft.com/office/powerpoint/2010/main" val="944172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and ELPT Connect Important Dates</a:t>
            </a:r>
            <a:endParaRPr lang="en-US" dirty="0"/>
          </a:p>
        </p:txBody>
      </p:sp>
      <p:sp>
        <p:nvSpPr>
          <p:cNvPr id="3" name="Text Placeholder 2"/>
          <p:cNvSpPr>
            <a:spLocks noGrp="1"/>
          </p:cNvSpPr>
          <p:nvPr>
            <p:ph type="body" idx="1"/>
          </p:nvPr>
        </p:nvSpPr>
        <p:spPr/>
        <p:txBody>
          <a:bodyPr/>
          <a:lstStyle/>
          <a:p>
            <a:pPr marL="114300" indent="0">
              <a:buNone/>
            </a:pPr>
            <a:r>
              <a:rPr lang="en-US" dirty="0" smtClean="0"/>
              <a:t>Testing Window: February 13- March 24. No extensions will be granted.</a:t>
            </a:r>
          </a:p>
          <a:p>
            <a:pPr marL="114300" indent="0">
              <a:buNone/>
            </a:pPr>
            <a:endParaRPr lang="en-US" dirty="0"/>
          </a:p>
          <a:p>
            <a:pPr marL="114300" indent="0">
              <a:buNone/>
            </a:pPr>
            <a:r>
              <a:rPr lang="en-US" dirty="0" smtClean="0"/>
              <a:t>ELPS: Screening should continue throughout the academic year. Federal law requires that all students who may be EL be screened in the first 30 days of enrollment.</a:t>
            </a:r>
          </a:p>
          <a:p>
            <a:pPr marL="114300" indent="0">
              <a:buNone/>
            </a:pPr>
            <a:endParaRPr lang="en-US" dirty="0"/>
          </a:p>
          <a:p>
            <a:pPr marL="114300" indent="0">
              <a:buNone/>
            </a:pPr>
            <a:r>
              <a:rPr lang="en-US" dirty="0" smtClean="0"/>
              <a:t>Students who are identified as EL early in the window should be included in ELPT if time permits. The first year a student tests sets the baseline and does not affect  current year accountability.</a:t>
            </a:r>
          </a:p>
          <a:p>
            <a:pPr marL="114300" indent="0">
              <a:buNone/>
            </a:pPr>
            <a:endParaRPr lang="en-US" dirty="0"/>
          </a:p>
        </p:txBody>
      </p:sp>
    </p:spTree>
    <p:extLst>
      <p:ext uri="{BB962C8B-B14F-4D97-AF65-F5344CB8AC3E}">
        <p14:creationId xmlns:p14="http://schemas.microsoft.com/office/powerpoint/2010/main" val="207451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xfrm>
            <a:off x="430076" y="1174750"/>
            <a:ext cx="3391076" cy="3363913"/>
          </a:xfrm>
          <a:prstGeom prst="rect">
            <a:avLst/>
          </a:prstGeom>
          <a:noFill/>
          <a:ln>
            <a:noFill/>
          </a:ln>
        </p:spPr>
        <p:txBody>
          <a:bodyPr spcFirstLastPara="1" wrap="square" lIns="91425" tIns="91425" rIns="91425" bIns="91425" anchor="t" anchorCtr="0">
            <a:noAutofit/>
          </a:bodyPr>
          <a:lstStyle/>
          <a:p>
            <a:pPr marL="514350" marR="0" lvl="0" indent="-400050" algn="l" rtl="0">
              <a:lnSpc>
                <a:spcPct val="100000"/>
              </a:lnSpc>
              <a:spcBef>
                <a:spcPts val="0"/>
              </a:spcBef>
              <a:spcAft>
                <a:spcPts val="0"/>
              </a:spcAft>
              <a:buClr>
                <a:srgbClr val="000000"/>
              </a:buClr>
              <a:buSzPts val="1800"/>
              <a:buAutoNum type="romanUcPeriod"/>
            </a:pPr>
            <a:r>
              <a:rPr lang="en-US" dirty="0" smtClean="0"/>
              <a:t>LEAP 2025</a:t>
            </a:r>
          </a:p>
          <a:p>
            <a:pPr marL="514350" marR="0" lvl="0" indent="-400050" algn="l" rtl="0">
              <a:lnSpc>
                <a:spcPct val="100000"/>
              </a:lnSpc>
              <a:spcBef>
                <a:spcPts val="0"/>
              </a:spcBef>
              <a:spcAft>
                <a:spcPts val="0"/>
              </a:spcAft>
              <a:buClr>
                <a:srgbClr val="000000"/>
              </a:buClr>
              <a:buSzPts val="1800"/>
              <a:buAutoNum type="romanUcPeriod"/>
            </a:pPr>
            <a:endParaRPr lang="en-US" dirty="0"/>
          </a:p>
          <a:p>
            <a:pPr marL="514350" marR="0" lvl="0" indent="-400050" algn="l" rtl="0">
              <a:lnSpc>
                <a:spcPct val="100000"/>
              </a:lnSpc>
              <a:spcBef>
                <a:spcPts val="0"/>
              </a:spcBef>
              <a:spcAft>
                <a:spcPts val="0"/>
              </a:spcAft>
              <a:buClr>
                <a:srgbClr val="000000"/>
              </a:buClr>
              <a:buSzPts val="1800"/>
              <a:buAutoNum type="romanUcPeriod"/>
            </a:pPr>
            <a:r>
              <a:rPr lang="en-US" dirty="0" smtClean="0"/>
              <a:t>LEAP Connect</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ELPS/ELPT</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ACT</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K-3</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1;p52"/>
          <p:cNvSpPr txBox="1">
            <a:spLocks/>
          </p:cNvSpPr>
          <p:nvPr/>
        </p:nvSpPr>
        <p:spPr>
          <a:xfrm>
            <a:off x="4158300" y="1158110"/>
            <a:ext cx="3391076" cy="3363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Clr>
                <a:srgbClr val="000000"/>
              </a:buClr>
              <a:buNone/>
            </a:pPr>
            <a:r>
              <a:rPr lang="en-US" dirty="0" smtClean="0">
                <a:solidFill>
                  <a:srgbClr val="000000"/>
                </a:solidFill>
              </a:rPr>
              <a:t>VI.   Innovative Assessment </a:t>
            </a:r>
          </a:p>
          <a:p>
            <a:pPr marL="114300" indent="0">
              <a:lnSpc>
                <a:spcPct val="100000"/>
              </a:lnSpc>
              <a:spcBef>
                <a:spcPts val="0"/>
              </a:spcBef>
              <a:buClr>
                <a:srgbClr val="000000"/>
              </a:buClr>
              <a:buFont typeface="Arial"/>
              <a:buNone/>
            </a:pPr>
            <a:endParaRPr lang="en-US" dirty="0" smtClean="0">
              <a:solidFill>
                <a:srgbClr val="000000"/>
              </a:solidFill>
            </a:endParaRPr>
          </a:p>
          <a:p>
            <a:pPr marL="114300" indent="0">
              <a:lnSpc>
                <a:spcPct val="100000"/>
              </a:lnSpc>
              <a:spcBef>
                <a:spcPts val="0"/>
              </a:spcBef>
              <a:buClr>
                <a:srgbClr val="000000"/>
              </a:buClr>
              <a:buFont typeface="Arial"/>
              <a:buNone/>
            </a:pPr>
            <a:r>
              <a:rPr lang="en-US" dirty="0" smtClean="0">
                <a:solidFill>
                  <a:srgbClr val="000000"/>
                </a:solidFill>
              </a:rPr>
              <a:t>VII.    Accountability</a:t>
            </a:r>
          </a:p>
          <a:p>
            <a:pPr marL="514350" indent="-400050">
              <a:lnSpc>
                <a:spcPct val="100000"/>
              </a:lnSpc>
              <a:spcBef>
                <a:spcPts val="0"/>
              </a:spcBef>
              <a:buClr>
                <a:srgbClr val="000000"/>
              </a:buClr>
              <a:buFont typeface="Arial"/>
              <a:buAutoNum type="romanUcPeriod" startAt="2"/>
            </a:pPr>
            <a:endParaRPr lang="en-US" dirty="0" smtClean="0">
              <a:solidFill>
                <a:srgbClr val="000000"/>
              </a:solidFill>
            </a:endParaRPr>
          </a:p>
          <a:p>
            <a:pPr marL="0" indent="0">
              <a:lnSpc>
                <a:spcPct val="100000"/>
              </a:lnSpc>
              <a:spcBef>
                <a:spcPts val="0"/>
              </a:spcBef>
              <a:buClr>
                <a:srgbClr val="000000"/>
              </a:buClr>
              <a:buFont typeface="Arial"/>
              <a:buNone/>
            </a:pPr>
            <a:endParaRPr lang="en-US" dirty="0" smtClean="0">
              <a:solidFill>
                <a:srgbClr val="000000"/>
              </a:solidFill>
            </a:endParaRPr>
          </a:p>
          <a:p>
            <a:pPr marL="0" indent="0">
              <a:lnSpc>
                <a:spcPct val="100000"/>
              </a:lnSpc>
              <a:spcBef>
                <a:spcPts val="0"/>
              </a:spcBef>
              <a:buClr>
                <a:srgbClr val="000000"/>
              </a:buClr>
              <a:buFont typeface="Arial"/>
              <a:buNone/>
            </a:pPr>
            <a:r>
              <a:rPr lang="en-US" dirty="0" smtClean="0"/>
              <a:t> </a:t>
            </a:r>
          </a:p>
          <a:p>
            <a:pPr marL="114300" indent="0">
              <a:lnSpc>
                <a:spcPct val="100000"/>
              </a:lnSpc>
              <a:spcBef>
                <a:spcPts val="0"/>
              </a:spcBef>
              <a:buClr>
                <a:srgbClr val="000000"/>
              </a:buClr>
              <a:buFont typeface="Arial"/>
              <a:buNone/>
            </a:pPr>
            <a:endParaRPr lang="en-US" dirty="0" smtClean="0"/>
          </a:p>
          <a:p>
            <a:pPr marL="114300" indent="0">
              <a:lnSpc>
                <a:spcPct val="100000"/>
              </a:lnSpc>
              <a:spcBef>
                <a:spcPts val="0"/>
              </a:spcBef>
              <a:buClr>
                <a:srgbClr val="000000"/>
              </a:buClr>
              <a:buFont typeface="Arial"/>
              <a:buNone/>
            </a:pPr>
            <a:endParaRPr lang="en-US" dirty="0" smtClean="0">
              <a:solidFill>
                <a:srgbClr val="000000"/>
              </a:solidFill>
            </a:endParaRPr>
          </a:p>
          <a:p>
            <a:pPr marL="514350" indent="-400050">
              <a:lnSpc>
                <a:spcPct val="100000"/>
              </a:lnSpc>
              <a:spcBef>
                <a:spcPts val="0"/>
              </a:spcBef>
              <a:buClr>
                <a:srgbClr val="000000"/>
              </a:buClr>
              <a:buFont typeface="Arial"/>
              <a:buAutoNum type="romanUcPeriod" startAt="4"/>
            </a:pPr>
            <a:endParaRPr lang="en-US" dirty="0" smtClean="0"/>
          </a:p>
          <a:p>
            <a:pPr>
              <a:lnSpc>
                <a:spcPct val="100000"/>
              </a:lnSpc>
              <a:spcBef>
                <a:spcPts val="0"/>
              </a:spcBef>
              <a:buClr>
                <a:srgbClr val="000000"/>
              </a:buClr>
              <a:buFont typeface="Calibri"/>
              <a:buAutoNum type="romanUcPeriod"/>
            </a:pPr>
            <a:endParaRPr lang="en-US" dirty="0" smtClean="0">
              <a:solidFill>
                <a:srgbClr val="000000"/>
              </a:solidFill>
            </a:endParaRPr>
          </a:p>
          <a:p>
            <a:pPr indent="0">
              <a:lnSpc>
                <a:spcPct val="100000"/>
              </a:lnSpc>
              <a:spcBef>
                <a:spcPts val="0"/>
              </a:spcBef>
              <a:buClr>
                <a:srgbClr val="000000"/>
              </a:buClr>
              <a:buSzPts val="2150"/>
              <a:buFont typeface="Arial"/>
              <a:buNone/>
            </a:pPr>
            <a:endParaRPr lang="en-US" sz="2150" b="1"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Checklist Accommodations</a:t>
            </a:r>
            <a:endParaRPr lang="en-US" dirty="0"/>
          </a:p>
        </p:txBody>
      </p:sp>
      <p:sp>
        <p:nvSpPr>
          <p:cNvPr id="3" name="Text Placeholder 2"/>
          <p:cNvSpPr>
            <a:spLocks noGrp="1"/>
          </p:cNvSpPr>
          <p:nvPr>
            <p:ph type="body" idx="1"/>
          </p:nvPr>
        </p:nvSpPr>
        <p:spPr>
          <a:xfrm>
            <a:off x="430075" y="1082375"/>
            <a:ext cx="8283900" cy="3622248"/>
          </a:xfrm>
        </p:spPr>
        <p:txBody>
          <a:bodyPr/>
          <a:lstStyle/>
          <a:p>
            <a:pPr marL="114300" indent="0">
              <a:buNone/>
            </a:pPr>
            <a:r>
              <a:rPr lang="en-US" dirty="0"/>
              <a:t>Test accommodations provided to students on other statewide assessments </a:t>
            </a:r>
            <a:r>
              <a:rPr lang="en-US" u="sng" dirty="0"/>
              <a:t>due to limited English proficiency</a:t>
            </a:r>
            <a:r>
              <a:rPr lang="en-US" dirty="0"/>
              <a:t> are not allowed on ELPT. Such accommodations would subvert the purpose of ELPT to measure the student’s proficiency in English. More information is </a:t>
            </a:r>
            <a:r>
              <a:rPr lang="en-US" dirty="0" smtClean="0"/>
              <a:t>available </a:t>
            </a:r>
            <a:r>
              <a:rPr lang="en-US" dirty="0"/>
              <a:t>in the ELPS/ELPT Accessibility and Accommodations Manual. </a:t>
            </a:r>
            <a:endParaRPr lang="en-US" dirty="0" smtClean="0"/>
          </a:p>
          <a:p>
            <a:pPr marL="114300" indent="0">
              <a:buNone/>
            </a:pPr>
            <a:endParaRPr lang="en-US" dirty="0"/>
          </a:p>
          <a:p>
            <a:pPr marL="114300" indent="0">
              <a:buNone/>
            </a:pPr>
            <a:r>
              <a:rPr lang="en-US" dirty="0" smtClean="0"/>
              <a:t>School systems should not submit requests for unique accommodations on ELPT for any accommodation that is only recorded on the EL Checklist.</a:t>
            </a:r>
          </a:p>
          <a:p>
            <a:pPr marL="114300" indent="0">
              <a:buNone/>
            </a:pPr>
            <a:endParaRPr lang="en-US" dirty="0"/>
          </a:p>
        </p:txBody>
      </p:sp>
    </p:spTree>
    <p:extLst>
      <p:ext uri="{BB962C8B-B14F-4D97-AF65-F5344CB8AC3E}">
        <p14:creationId xmlns:p14="http://schemas.microsoft.com/office/powerpoint/2010/main" val="4051175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Read Aloud for ELPT</a:t>
            </a:r>
            <a:endParaRPr lang="en-US" dirty="0"/>
          </a:p>
        </p:txBody>
      </p:sp>
      <p:sp>
        <p:nvSpPr>
          <p:cNvPr id="3" name="Text Placeholder 2"/>
          <p:cNvSpPr>
            <a:spLocks noGrp="1"/>
          </p:cNvSpPr>
          <p:nvPr>
            <p:ph type="body" idx="1"/>
          </p:nvPr>
        </p:nvSpPr>
        <p:spPr/>
        <p:txBody>
          <a:bodyPr/>
          <a:lstStyle/>
          <a:p>
            <a:pPr marL="114300" indent="0">
              <a:buNone/>
            </a:pPr>
            <a:r>
              <a:rPr lang="en-US" dirty="0"/>
              <a:t>Because the ELPS/ELPT assesses a student's English language proficiency, read aloud is not an available accommodation for these assessments. </a:t>
            </a:r>
            <a:endParaRPr lang="en-US" dirty="0" smtClean="0"/>
          </a:p>
          <a:p>
            <a:r>
              <a:rPr lang="en-US" dirty="0" smtClean="0"/>
              <a:t>Most </a:t>
            </a:r>
            <a:r>
              <a:rPr lang="en-US" dirty="0"/>
              <a:t>items on the ELPS/ELPT provide </a:t>
            </a:r>
            <a:r>
              <a:rPr lang="en-US" b="1" i="1" dirty="0"/>
              <a:t>audio support </a:t>
            </a:r>
            <a:r>
              <a:rPr lang="en-US" dirty="0"/>
              <a:t>as a universal feature, see Universal Features section. Items without audio support cannot be read aloud in order to ensure items are assessing the appropriate domain of English language proficiency. </a:t>
            </a:r>
            <a:endParaRPr lang="en-US" dirty="0" smtClean="0"/>
          </a:p>
          <a:p>
            <a:r>
              <a:rPr lang="en-US" dirty="0" smtClean="0"/>
              <a:t>For </a:t>
            </a:r>
            <a:r>
              <a:rPr lang="en-US" dirty="0"/>
              <a:t>students who are deaf/hard of hearing, signing/cueing of items is permitted for questions without word support. To request a Domain Exemption for a student who has a hearing or speech disability which prohibits participation in an applicable test domain, contact assessment@la.gov.</a:t>
            </a:r>
          </a:p>
        </p:txBody>
      </p:sp>
    </p:spTree>
    <p:extLst>
      <p:ext uri="{BB962C8B-B14F-4D97-AF65-F5344CB8AC3E}">
        <p14:creationId xmlns:p14="http://schemas.microsoft.com/office/powerpoint/2010/main" val="2248127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75" y="349393"/>
            <a:ext cx="8283900" cy="910200"/>
          </a:xfrm>
        </p:spPr>
        <p:txBody>
          <a:bodyPr/>
          <a:lstStyle/>
          <a:p>
            <a:r>
              <a:rPr lang="en-US" dirty="0" smtClean="0"/>
              <a:t>ELPT Read Aloud</a:t>
            </a:r>
            <a:endParaRPr lang="en-US" dirty="0"/>
          </a:p>
        </p:txBody>
      </p:sp>
      <p:sp>
        <p:nvSpPr>
          <p:cNvPr id="3" name="Text Placeholder 2"/>
          <p:cNvSpPr>
            <a:spLocks noGrp="1"/>
          </p:cNvSpPr>
          <p:nvPr>
            <p:ph type="body" idx="1"/>
          </p:nvPr>
        </p:nvSpPr>
        <p:spPr/>
        <p:txBody>
          <a:bodyPr/>
          <a:lstStyle/>
          <a:p>
            <a:pPr marL="114300" indent="0">
              <a:buNone/>
            </a:pPr>
            <a:r>
              <a:rPr lang="en-US" dirty="0"/>
              <a:t>S</a:t>
            </a:r>
            <a:r>
              <a:rPr lang="en-US" dirty="0" smtClean="0"/>
              <a:t>ee below the audio supports available to students with test read aloud on an IEP or IAP (not EL checklist) as a designated feature (identified in advance.)</a:t>
            </a:r>
            <a:endParaRPr lang="en-US" dirty="0"/>
          </a:p>
          <a:p>
            <a:pPr marL="114300" indent="0">
              <a:buNone/>
            </a:pPr>
            <a:r>
              <a:rPr lang="en-US" dirty="0"/>
              <a:t>Speaking – most tasks have audio support for most components</a:t>
            </a:r>
            <a:r>
              <a:rPr lang="en-US" dirty="0" smtClean="0"/>
              <a:t>;</a:t>
            </a:r>
          </a:p>
          <a:p>
            <a:pPr marL="114300" indent="0">
              <a:buNone/>
            </a:pPr>
            <a:r>
              <a:rPr lang="en-US" dirty="0" smtClean="0"/>
              <a:t>Listening </a:t>
            </a:r>
            <a:r>
              <a:rPr lang="en-US" dirty="0"/>
              <a:t>– all tasks have audio support for all components; </a:t>
            </a:r>
            <a:endParaRPr lang="en-US" dirty="0" smtClean="0"/>
          </a:p>
          <a:p>
            <a:pPr marL="114300" indent="0">
              <a:buNone/>
            </a:pPr>
            <a:r>
              <a:rPr lang="en-US" dirty="0" smtClean="0"/>
              <a:t>Writing </a:t>
            </a:r>
            <a:r>
              <a:rPr lang="en-US" dirty="0"/>
              <a:t>– all tasks have audio support for all components except for inline editing tasks; and </a:t>
            </a:r>
            <a:endParaRPr lang="en-US" dirty="0" smtClean="0"/>
          </a:p>
          <a:p>
            <a:pPr marL="114300" indent="0">
              <a:buNone/>
            </a:pPr>
            <a:r>
              <a:rPr lang="en-US" dirty="0" smtClean="0"/>
              <a:t>Reading </a:t>
            </a:r>
            <a:r>
              <a:rPr lang="en-US" dirty="0"/>
              <a:t>– audio support is </a:t>
            </a:r>
            <a:r>
              <a:rPr lang="en-US" u="sng" dirty="0"/>
              <a:t>available only for read-along tasks and for all kindergarten tasks and items.</a:t>
            </a:r>
          </a:p>
          <a:p>
            <a:endParaRPr lang="en-US" dirty="0"/>
          </a:p>
        </p:txBody>
      </p:sp>
    </p:spTree>
    <p:extLst>
      <p:ext uri="{BB962C8B-B14F-4D97-AF65-F5344CB8AC3E}">
        <p14:creationId xmlns:p14="http://schemas.microsoft.com/office/powerpoint/2010/main" val="1058378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Connect Read Aloud</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4728" y="1072406"/>
            <a:ext cx="4749248" cy="362756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369968310"/>
              </p:ext>
            </p:extLst>
          </p:nvPr>
        </p:nvGraphicFramePr>
        <p:xfrm>
          <a:off x="537473" y="1225255"/>
          <a:ext cx="3252750" cy="3228644"/>
        </p:xfrm>
        <a:graphic>
          <a:graphicData uri="http://schemas.openxmlformats.org/drawingml/2006/table">
            <a:tbl>
              <a:tblPr firstRow="1" bandRow="1">
                <a:tableStyleId>{47E5B1D7-7E24-4C7A-94C0-64FDCA702A4B}</a:tableStyleId>
              </a:tblPr>
              <a:tblGrid>
                <a:gridCol w="3252750">
                  <a:extLst>
                    <a:ext uri="{9D8B030D-6E8A-4147-A177-3AD203B41FA5}">
                      <a16:colId xmlns:a16="http://schemas.microsoft.com/office/drawing/2014/main" val="800660094"/>
                    </a:ext>
                  </a:extLst>
                </a:gridCol>
              </a:tblGrid>
              <a:tr h="3228644">
                <a:tc>
                  <a:txBody>
                    <a:bodyPr/>
                    <a:lstStyle/>
                    <a:p>
                      <a:pPr marL="114300" indent="0">
                        <a:buNone/>
                      </a:pPr>
                      <a:r>
                        <a:rPr lang="en-US" sz="1600" dirty="0" smtClean="0">
                          <a:latin typeface="Calibri" panose="020F0502020204030204" pitchFamily="34" charset="0"/>
                          <a:cs typeface="Calibri" panose="020F0502020204030204" pitchFamily="34" charset="0"/>
                        </a:rPr>
                        <a:t>All designated supports must be selected in </a:t>
                      </a:r>
                    </a:p>
                    <a:p>
                      <a:pPr marL="114300" indent="0">
                        <a:buNone/>
                      </a:pPr>
                      <a:r>
                        <a:rPr lang="en-US" sz="1600" dirty="0" smtClean="0">
                          <a:latin typeface="Calibri" panose="020F0502020204030204" pitchFamily="34" charset="0"/>
                          <a:cs typeface="Calibri" panose="020F0502020204030204" pitchFamily="34" charset="0"/>
                        </a:rPr>
                        <a:t>advance of testing.</a:t>
                      </a:r>
                    </a:p>
                    <a:p>
                      <a:pPr marL="400050" indent="-2857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Blue=Allowed</a:t>
                      </a:r>
                    </a:p>
                    <a:p>
                      <a:pPr marL="400050" indent="-2857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Purple=Conditionally</a:t>
                      </a:r>
                      <a:r>
                        <a:rPr lang="en-US" sz="1600" baseline="0" dirty="0" smtClean="0">
                          <a:latin typeface="Calibri" panose="020F0502020204030204" pitchFamily="34" charset="0"/>
                          <a:cs typeface="Calibri" panose="020F0502020204030204" pitchFamily="34" charset="0"/>
                        </a:rPr>
                        <a:t> Allowed by Domain</a:t>
                      </a:r>
                    </a:p>
                    <a:p>
                      <a:pPr marL="400050" indent="-285750">
                        <a:buFont typeface="Arial" panose="020B0604020202020204" pitchFamily="34" charset="0"/>
                        <a:buChar char="•"/>
                      </a:pPr>
                      <a:r>
                        <a:rPr lang="en-US" sz="1600" baseline="0" dirty="0" smtClean="0">
                          <a:latin typeface="Calibri" panose="020F0502020204030204" pitchFamily="34" charset="0"/>
                          <a:cs typeface="Calibri" panose="020F0502020204030204" pitchFamily="34" charset="0"/>
                        </a:rPr>
                        <a:t>Pink=Not Allowed</a:t>
                      </a:r>
                      <a:endParaRPr lang="en-US" sz="1600" dirty="0" smtClean="0">
                        <a:latin typeface="Calibri" panose="020F0502020204030204" pitchFamily="34" charset="0"/>
                        <a:cs typeface="Calibri" panose="020F0502020204030204" pitchFamily="34" charset="0"/>
                      </a:endParaRPr>
                    </a:p>
                    <a:p>
                      <a:endParaRPr lang="en-US" dirty="0"/>
                    </a:p>
                  </a:txBody>
                  <a:tcPr/>
                </a:tc>
                <a:extLst>
                  <a:ext uri="{0D108BD9-81ED-4DB2-BD59-A6C34878D82A}">
                    <a16:rowId xmlns:a16="http://schemas.microsoft.com/office/drawing/2014/main" val="300629379"/>
                  </a:ext>
                </a:extLst>
              </a:tr>
            </a:tbl>
          </a:graphicData>
        </a:graphic>
      </p:graphicFrame>
    </p:spTree>
    <p:extLst>
      <p:ext uri="{BB962C8B-B14F-4D97-AF65-F5344CB8AC3E}">
        <p14:creationId xmlns:p14="http://schemas.microsoft.com/office/powerpoint/2010/main" val="685501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Connect Second Score Process</a:t>
            </a:r>
            <a:endParaRPr lang="en-US" dirty="0"/>
          </a:p>
        </p:txBody>
      </p:sp>
      <p:sp>
        <p:nvSpPr>
          <p:cNvPr id="3" name="Text Placeholder 2"/>
          <p:cNvSpPr>
            <a:spLocks noGrp="1"/>
          </p:cNvSpPr>
          <p:nvPr>
            <p:ph type="body" idx="1"/>
          </p:nvPr>
        </p:nvSpPr>
        <p:spPr/>
        <p:txBody>
          <a:bodyPr/>
          <a:lstStyle/>
          <a:p>
            <a:pPr marL="114300" indent="0">
              <a:buNone/>
            </a:pPr>
            <a:r>
              <a:rPr lang="en-US" dirty="0" smtClean="0"/>
              <a:t>Some school systems were notified that a student was selected for a second score process. </a:t>
            </a:r>
          </a:p>
          <a:p>
            <a:pPr marL="114300" indent="0">
              <a:buNone/>
            </a:pPr>
            <a:r>
              <a:rPr lang="en-US" dirty="0" smtClean="0"/>
              <a:t>The test administrator is responsible for assigning the score that is recorded in TIDE and used for student progress reporting and for accountability.</a:t>
            </a:r>
          </a:p>
          <a:p>
            <a:pPr marL="114300" indent="0">
              <a:buNone/>
            </a:pPr>
            <a:r>
              <a:rPr lang="en-US" dirty="0" smtClean="0"/>
              <a:t>The second scorer, selected by the school system, will also score 3-point constructed response items in the writing and speaking domains.</a:t>
            </a:r>
          </a:p>
          <a:p>
            <a:pPr marL="114300" indent="0">
              <a:buNone/>
            </a:pPr>
            <a:r>
              <a:rPr lang="en-US" dirty="0" smtClean="0"/>
              <a:t>Agreement between the two scorers is not required, but up to 5 minutes can be used to discuss scores. The test administrator should decide the final score assigned to the item.</a:t>
            </a:r>
          </a:p>
          <a:p>
            <a:pPr marL="114300" indent="0">
              <a:buNone/>
            </a:pPr>
            <a:r>
              <a:rPr lang="en-US" dirty="0" smtClean="0"/>
              <a:t>Both scores for each item must be submitted to </a:t>
            </a:r>
            <a:r>
              <a:rPr lang="en-US" dirty="0" smtClean="0">
                <a:hlinkClick r:id="rId2"/>
              </a:rPr>
              <a:t>assessment@la.gov</a:t>
            </a:r>
            <a:r>
              <a:rPr lang="en-US" dirty="0" smtClean="0"/>
              <a:t> using the Excel ELPT Connect Second Score Report provided by the department by March 28.</a:t>
            </a:r>
            <a:endParaRPr lang="en-US" dirty="0"/>
          </a:p>
        </p:txBody>
      </p:sp>
    </p:spTree>
    <p:extLst>
      <p:ext uri="{BB962C8B-B14F-4D97-AF65-F5344CB8AC3E}">
        <p14:creationId xmlns:p14="http://schemas.microsoft.com/office/powerpoint/2010/main" val="911884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a:t>
            </a:r>
            <a:endParaRPr dirty="0"/>
          </a:p>
        </p:txBody>
      </p:sp>
    </p:spTree>
    <p:extLst>
      <p:ext uri="{BB962C8B-B14F-4D97-AF65-F5344CB8AC3E}">
        <p14:creationId xmlns:p14="http://schemas.microsoft.com/office/powerpoint/2010/main" val="37667305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75" y="370334"/>
            <a:ext cx="8283900" cy="910200"/>
          </a:xfrm>
        </p:spPr>
        <p:txBody>
          <a:bodyPr/>
          <a:lstStyle/>
          <a:p>
            <a:r>
              <a:rPr lang="en-US" dirty="0" smtClean="0"/>
              <a:t>ACT Match/No Match File</a:t>
            </a:r>
            <a:endParaRPr lang="en-US" dirty="0"/>
          </a:p>
        </p:txBody>
      </p:sp>
      <p:sp>
        <p:nvSpPr>
          <p:cNvPr id="3" name="Text Placeholder 2"/>
          <p:cNvSpPr>
            <a:spLocks noGrp="1"/>
          </p:cNvSpPr>
          <p:nvPr>
            <p:ph type="body" idx="1"/>
          </p:nvPr>
        </p:nvSpPr>
        <p:spPr>
          <a:xfrm>
            <a:off x="430075" y="1106029"/>
            <a:ext cx="8283900" cy="3528791"/>
          </a:xfrm>
        </p:spPr>
        <p:txBody>
          <a:bodyPr/>
          <a:lstStyle/>
          <a:p>
            <a:pPr marL="114300" lvl="0" indent="0">
              <a:buNone/>
            </a:pPr>
            <a:r>
              <a:rPr lang="en-US" dirty="0" smtClean="0"/>
              <a:t>ACT </a:t>
            </a:r>
            <a:r>
              <a:rPr lang="en-US" dirty="0"/>
              <a:t>Match/No Match </a:t>
            </a:r>
            <a:r>
              <a:rPr lang="en-US" dirty="0" smtClean="0"/>
              <a:t>Files</a:t>
            </a:r>
          </a:p>
          <a:p>
            <a:r>
              <a:rPr lang="en-US" dirty="0" smtClean="0"/>
              <a:t>ACT Match/No Match </a:t>
            </a:r>
            <a:r>
              <a:rPr lang="en-US" dirty="0"/>
              <a:t>files </a:t>
            </a:r>
            <a:r>
              <a:rPr lang="en-US" dirty="0" smtClean="0"/>
              <a:t>were </a:t>
            </a:r>
            <a:r>
              <a:rPr lang="en-US" dirty="0"/>
              <a:t>posted to the ftp </a:t>
            </a:r>
            <a:r>
              <a:rPr lang="en-US" dirty="0" smtClean="0"/>
              <a:t>on January 20</a:t>
            </a:r>
            <a:r>
              <a:rPr lang="en-US" baseline="30000" dirty="0" smtClean="0"/>
              <a:t>th.</a:t>
            </a:r>
            <a:r>
              <a:rPr lang="en-US" dirty="0" smtClean="0"/>
              <a:t> </a:t>
            </a:r>
            <a:r>
              <a:rPr lang="en-US" dirty="0"/>
              <a:t> </a:t>
            </a:r>
            <a:r>
              <a:rPr lang="en-US" dirty="0" smtClean="0"/>
              <a:t>The files will be updated one final time in March. </a:t>
            </a:r>
          </a:p>
          <a:p>
            <a:pPr lvl="1"/>
            <a:r>
              <a:rPr lang="en-US" dirty="0" smtClean="0"/>
              <a:t>Students who are on the ACT Match file have a score on record with the department. They can retest at the expense of the school system.</a:t>
            </a:r>
          </a:p>
          <a:p>
            <a:pPr lvl="1"/>
            <a:r>
              <a:rPr lang="en-US" dirty="0" smtClean="0"/>
              <a:t>Students who are on the ACT No Match file do not have a score on record with the department. Students who remain on the final No Match file in March can be retested and the cost of the assessment will be covered under state contract.</a:t>
            </a:r>
          </a:p>
          <a:p>
            <a:pPr lvl="1"/>
            <a:r>
              <a:rPr lang="en-US" dirty="0" smtClean="0"/>
              <a:t>LEAP Connect students have not been removed from the lists. Students who participated in LEAP Connect at the high school level do not have to take ACT but they should be </a:t>
            </a:r>
            <a:r>
              <a:rPr lang="en-US" u="sng" dirty="0" smtClean="0"/>
              <a:t>accountability coded.</a:t>
            </a:r>
          </a:p>
          <a:p>
            <a:pPr marL="114300" indent="0">
              <a:buNone/>
            </a:pPr>
            <a:endParaRPr lang="en-US" sz="2400" b="1" dirty="0"/>
          </a:p>
          <a:p>
            <a:endParaRPr lang="en-US" dirty="0"/>
          </a:p>
        </p:txBody>
      </p:sp>
    </p:spTree>
    <p:extLst>
      <p:ext uri="{BB962C8B-B14F-4D97-AF65-F5344CB8AC3E}">
        <p14:creationId xmlns:p14="http://schemas.microsoft.com/office/powerpoint/2010/main" val="1834097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Accountability Coding</a:t>
            </a:r>
            <a:endParaRPr lang="en-US" dirty="0"/>
          </a:p>
        </p:txBody>
      </p:sp>
      <p:sp>
        <p:nvSpPr>
          <p:cNvPr id="3" name="Text Placeholder 2"/>
          <p:cNvSpPr>
            <a:spLocks noGrp="1"/>
          </p:cNvSpPr>
          <p:nvPr>
            <p:ph type="body" idx="1"/>
          </p:nvPr>
        </p:nvSpPr>
        <p:spPr>
          <a:xfrm>
            <a:off x="430075" y="1168851"/>
            <a:ext cx="8283900" cy="3535772"/>
          </a:xfrm>
        </p:spPr>
        <p:txBody>
          <a:bodyPr/>
          <a:lstStyle/>
          <a:p>
            <a:pPr marL="114300" indent="0">
              <a:buNone/>
            </a:pPr>
            <a:r>
              <a:rPr lang="en-US" dirty="0" smtClean="0"/>
              <a:t>Accountability coding is available with ACT in a state-use question. The numbers are clustered under letter codes:</a:t>
            </a:r>
            <a:endParaRPr lang="en-US" dirty="0"/>
          </a:p>
          <a:p>
            <a:pPr marL="114300" indent="0">
              <a:buNone/>
            </a:pPr>
            <a:r>
              <a:rPr lang="en-US" dirty="0" smtClean="0"/>
              <a:t>	A=All </a:t>
            </a:r>
            <a:r>
              <a:rPr lang="en-US" dirty="0"/>
              <a:t>SIS exit codes for students </a:t>
            </a:r>
            <a:r>
              <a:rPr lang="en-US" u="sng" dirty="0"/>
              <a:t>no longer enrolled</a:t>
            </a:r>
            <a:r>
              <a:rPr lang="en-US" dirty="0"/>
              <a:t> (01-44, 97)</a:t>
            </a:r>
          </a:p>
          <a:p>
            <a:pPr marL="114300" indent="0">
              <a:buNone/>
            </a:pPr>
            <a:r>
              <a:rPr lang="en-US" dirty="0" smtClean="0"/>
              <a:t>	B=Code </a:t>
            </a:r>
            <a:r>
              <a:rPr lang="en-US" dirty="0"/>
              <a:t>80:  Doctor’s </a:t>
            </a:r>
            <a:r>
              <a:rPr lang="en-US" dirty="0" smtClean="0"/>
              <a:t>excuse/Documented </a:t>
            </a:r>
            <a:r>
              <a:rPr lang="en-US" dirty="0" err="1" smtClean="0"/>
              <a:t>Covid</a:t>
            </a:r>
            <a:r>
              <a:rPr lang="en-US" dirty="0" smtClean="0"/>
              <a:t> </a:t>
            </a:r>
            <a:endParaRPr lang="en-US" dirty="0"/>
          </a:p>
          <a:p>
            <a:pPr marL="114300" indent="0">
              <a:buNone/>
            </a:pPr>
            <a:r>
              <a:rPr lang="en-US" dirty="0" smtClean="0"/>
              <a:t>	C=Code </a:t>
            </a:r>
            <a:r>
              <a:rPr lang="en-US" dirty="0"/>
              <a:t>90:  Another ACT document used</a:t>
            </a:r>
          </a:p>
          <a:p>
            <a:pPr marL="114300" indent="0">
              <a:buNone/>
            </a:pPr>
            <a:r>
              <a:rPr lang="en-US" dirty="0" smtClean="0"/>
              <a:t>	D=Code </a:t>
            </a:r>
            <a:r>
              <a:rPr lang="en-US" dirty="0"/>
              <a:t>94:  Student participated in LEAP Connect testing at the high school </a:t>
            </a:r>
            <a:r>
              <a:rPr lang="en-US" dirty="0" smtClean="0"/>
              <a:t>		     level </a:t>
            </a:r>
            <a:endParaRPr lang="en-US" dirty="0"/>
          </a:p>
          <a:p>
            <a:pPr marL="114300" indent="0">
              <a:buNone/>
            </a:pPr>
            <a:r>
              <a:rPr lang="en-US" dirty="0" smtClean="0"/>
              <a:t>	E=Code </a:t>
            </a:r>
            <a:r>
              <a:rPr lang="en-US" dirty="0"/>
              <a:t>98:  Student is not grade 11 or is grade 12 and already has a prior </a:t>
            </a:r>
            <a:r>
              <a:rPr lang="en-US" dirty="0" smtClean="0"/>
              <a:t>		     year </a:t>
            </a:r>
            <a:r>
              <a:rPr lang="en-US" dirty="0"/>
              <a:t>ACT score</a:t>
            </a:r>
          </a:p>
          <a:p>
            <a:pPr marL="114300" indent="0">
              <a:buNone/>
            </a:pPr>
            <a:r>
              <a:rPr lang="en-US" dirty="0"/>
              <a:t>	</a:t>
            </a:r>
            <a:r>
              <a:rPr lang="en-US" dirty="0" smtClean="0"/>
              <a:t>F=Code </a:t>
            </a:r>
            <a:r>
              <a:rPr lang="en-US" dirty="0"/>
              <a:t>81:  EL student in US less than 2 years (student must still test)</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662757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Accountability Policy</a:t>
            </a:r>
            <a:endParaRPr lang="en-US" dirty="0"/>
          </a:p>
        </p:txBody>
      </p:sp>
      <p:sp>
        <p:nvSpPr>
          <p:cNvPr id="3" name="Text Placeholder 2"/>
          <p:cNvSpPr>
            <a:spLocks noGrp="1"/>
          </p:cNvSpPr>
          <p:nvPr>
            <p:ph type="body" idx="1"/>
          </p:nvPr>
        </p:nvSpPr>
        <p:spPr/>
        <p:txBody>
          <a:bodyPr/>
          <a:lstStyle/>
          <a:p>
            <a:pPr marL="114300" indent="0">
              <a:buNone/>
            </a:pPr>
            <a:r>
              <a:rPr lang="en-US" dirty="0" smtClean="0"/>
              <a:t>No change has been made in policy that allows for ACT index points from a </a:t>
            </a:r>
            <a:r>
              <a:rPr lang="en-US" dirty="0" err="1" smtClean="0"/>
              <a:t>WorkKeys</a:t>
            </a:r>
            <a:r>
              <a:rPr lang="en-US" dirty="0" smtClean="0"/>
              <a:t> certification to be used in the index if the points are greater than those assigned for a student’s highest ACT score. This policy applies to all diploma pathways.</a:t>
            </a:r>
          </a:p>
          <a:p>
            <a:r>
              <a:rPr lang="en-US" dirty="0" smtClean="0"/>
              <a:t>To earn points for </a:t>
            </a:r>
            <a:r>
              <a:rPr lang="en-US" dirty="0" err="1" smtClean="0"/>
              <a:t>WorkKeys</a:t>
            </a:r>
            <a:r>
              <a:rPr lang="en-US" dirty="0" smtClean="0"/>
              <a:t> certification, a student must have also taken the ACT. This applies to all diploma pathways.</a:t>
            </a:r>
          </a:p>
          <a:p>
            <a:r>
              <a:rPr lang="en-US" dirty="0" smtClean="0"/>
              <a:t>A student who participated in LEAP Connect high school level testing is not required to take the ACT. However, </a:t>
            </a:r>
            <a:r>
              <a:rPr lang="en-US" dirty="0" err="1" smtClean="0"/>
              <a:t>WorkKeys</a:t>
            </a:r>
            <a:r>
              <a:rPr lang="en-US" dirty="0" smtClean="0"/>
              <a:t> points will not be applied unless the student also takes the ACT.</a:t>
            </a:r>
          </a:p>
          <a:p>
            <a:r>
              <a:rPr lang="en-US" dirty="0" smtClean="0"/>
              <a:t>The ACT index does not allow use of the ACT super score.</a:t>
            </a:r>
          </a:p>
          <a:p>
            <a:endParaRPr lang="en-US" dirty="0"/>
          </a:p>
        </p:txBody>
      </p:sp>
    </p:spTree>
    <p:extLst>
      <p:ext uri="{BB962C8B-B14F-4D97-AF65-F5344CB8AC3E}">
        <p14:creationId xmlns:p14="http://schemas.microsoft.com/office/powerpoint/2010/main" val="1135307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Administration Windows</a:t>
            </a:r>
            <a:endParaRPr lang="en-US" dirty="0"/>
          </a:p>
        </p:txBody>
      </p:sp>
      <p:sp>
        <p:nvSpPr>
          <p:cNvPr id="3" name="Text Placeholder 2"/>
          <p:cNvSpPr>
            <a:spLocks noGrp="1"/>
          </p:cNvSpPr>
          <p:nvPr>
            <p:ph type="body" idx="1"/>
          </p:nvPr>
        </p:nvSpPr>
        <p:spPr>
          <a:xfrm>
            <a:off x="430075" y="1171274"/>
            <a:ext cx="8283900" cy="3521375"/>
          </a:xfrm>
        </p:spPr>
        <p:txBody>
          <a:bodyPr/>
          <a:lstStyle/>
          <a:p>
            <a:pPr marL="114300" indent="0">
              <a:buNone/>
            </a:pPr>
            <a:r>
              <a:rPr lang="en-US" b="1" dirty="0"/>
              <a:t>Initial Online  Standard Time and Accommodated </a:t>
            </a:r>
            <a:r>
              <a:rPr lang="en-US" b="1" dirty="0" smtClean="0"/>
              <a:t>Window</a:t>
            </a:r>
            <a:r>
              <a:rPr lang="en-US" dirty="0"/>
              <a:t>: March 7-9, 14-16</a:t>
            </a:r>
          </a:p>
          <a:p>
            <a:pPr marL="114300" indent="0">
              <a:buNone/>
            </a:pPr>
            <a:r>
              <a:rPr lang="en-US" b="1" dirty="0"/>
              <a:t>Initial Accommodated Paper Window</a:t>
            </a:r>
            <a:r>
              <a:rPr lang="en-US" dirty="0"/>
              <a:t>: March 7-10; March 13-17</a:t>
            </a:r>
          </a:p>
          <a:p>
            <a:pPr marL="114300" indent="0">
              <a:buNone/>
            </a:pPr>
            <a:r>
              <a:rPr lang="en-US" b="1" dirty="0"/>
              <a:t>Makeup Online Standard Time and Accommodated Window</a:t>
            </a:r>
            <a:r>
              <a:rPr lang="en-US" dirty="0"/>
              <a:t>:</a:t>
            </a:r>
          </a:p>
          <a:p>
            <a:r>
              <a:rPr lang="en-US" dirty="0"/>
              <a:t>March 21-23, March 27-31 </a:t>
            </a:r>
          </a:p>
          <a:p>
            <a:pPr marL="114300" indent="0">
              <a:buNone/>
            </a:pPr>
            <a:r>
              <a:rPr lang="en-US" b="1" dirty="0"/>
              <a:t>Makeup accommodated paper makeup</a:t>
            </a:r>
            <a:r>
              <a:rPr lang="en-US" dirty="0"/>
              <a:t>: </a:t>
            </a:r>
          </a:p>
          <a:p>
            <a:r>
              <a:rPr lang="en-US" dirty="0"/>
              <a:t>March 21-24; </a:t>
            </a:r>
            <a:r>
              <a:rPr lang="en-US" dirty="0" smtClean="0"/>
              <a:t>27-31</a:t>
            </a:r>
          </a:p>
          <a:p>
            <a:pPr marL="114300" indent="0">
              <a:buNone/>
            </a:pPr>
            <a:endParaRPr lang="en-US" dirty="0" smtClean="0"/>
          </a:p>
        </p:txBody>
      </p:sp>
    </p:spTree>
    <p:extLst>
      <p:ext uri="{BB962C8B-B14F-4D97-AF65-F5344CB8AC3E}">
        <p14:creationId xmlns:p14="http://schemas.microsoft.com/office/powerpoint/2010/main" val="135233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Screening Updates</a:t>
            </a:r>
            <a:endParaRPr lang="en-US" dirty="0"/>
          </a:p>
        </p:txBody>
      </p:sp>
      <p:sp>
        <p:nvSpPr>
          <p:cNvPr id="3" name="Text Placeholder 2"/>
          <p:cNvSpPr>
            <a:spLocks noGrp="1"/>
          </p:cNvSpPr>
          <p:nvPr>
            <p:ph type="body" idx="1"/>
          </p:nvPr>
        </p:nvSpPr>
        <p:spPr/>
        <p:txBody>
          <a:bodyPr/>
          <a:lstStyle/>
          <a:p>
            <a:pPr marL="114300" indent="0">
              <a:buNone/>
            </a:pPr>
            <a:r>
              <a:rPr lang="en-US" dirty="0" smtClean="0"/>
              <a:t>There will be no statewide screener selected for use at the end of 2022-2023. There is a process underway to select a vendor for 2023-2024. There will be a statewide vendor that will be required from all school systems next year.</a:t>
            </a:r>
          </a:p>
          <a:p>
            <a:pPr marL="114300" indent="0">
              <a:buNone/>
            </a:pPr>
            <a:endParaRPr lang="en-US" dirty="0"/>
          </a:p>
          <a:p>
            <a:pPr marL="114300" indent="0">
              <a:buNone/>
            </a:pPr>
            <a:r>
              <a:rPr lang="en-US" dirty="0" smtClean="0"/>
              <a:t>End-of-Year literacy screening is required by law using currently-approved literacy screeners. Data managers were provided with information about how and when to report the results in </a:t>
            </a:r>
            <a:r>
              <a:rPr lang="en-US" dirty="0" err="1" smtClean="0"/>
              <a:t>EdLink</a:t>
            </a:r>
            <a:r>
              <a:rPr lang="en-US" dirty="0" smtClean="0"/>
              <a:t>. The process is the same as it was in the fall.</a:t>
            </a:r>
          </a:p>
          <a:p>
            <a:pPr marL="114300" indent="0">
              <a:buNone/>
            </a:pPr>
            <a:endParaRPr lang="en-US" dirty="0"/>
          </a:p>
          <a:p>
            <a:pPr marL="114300" indent="0">
              <a:buNone/>
            </a:pPr>
            <a:r>
              <a:rPr lang="en-US" dirty="0" smtClean="0"/>
              <a:t>The K-3 guidance documents are being updated to include information about end of year reporting and end of year scoring. As soon as they are posted, the department will include an announcement, as well as links, to the FAQ and the newsletter.</a:t>
            </a:r>
          </a:p>
          <a:p>
            <a:pPr marL="114300" indent="0">
              <a:buNone/>
            </a:pPr>
            <a:endParaRPr lang="en-US" dirty="0"/>
          </a:p>
        </p:txBody>
      </p:sp>
    </p:spTree>
    <p:extLst>
      <p:ext uri="{BB962C8B-B14F-4D97-AF65-F5344CB8AC3E}">
        <p14:creationId xmlns:p14="http://schemas.microsoft.com/office/powerpoint/2010/main" val="842319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Innovative Assessment</a:t>
            </a:r>
            <a:endParaRPr dirty="0"/>
          </a:p>
        </p:txBody>
      </p:sp>
    </p:spTree>
    <p:extLst>
      <p:ext uri="{BB962C8B-B14F-4D97-AF65-F5344CB8AC3E}">
        <p14:creationId xmlns:p14="http://schemas.microsoft.com/office/powerpoint/2010/main" val="65487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IAP: Inclusion in VAM and Progress Index</a:t>
            </a:r>
            <a:endParaRPr lang="en-US" dirty="0"/>
          </a:p>
        </p:txBody>
      </p:sp>
      <p:sp>
        <p:nvSpPr>
          <p:cNvPr id="3" name="Text Placeholder 2"/>
          <p:cNvSpPr>
            <a:spLocks noGrp="1"/>
          </p:cNvSpPr>
          <p:nvPr>
            <p:ph type="body" idx="1"/>
          </p:nvPr>
        </p:nvSpPr>
        <p:spPr>
          <a:xfrm>
            <a:off x="430075" y="1140931"/>
            <a:ext cx="8283900" cy="3363600"/>
          </a:xfrm>
        </p:spPr>
        <p:txBody>
          <a:bodyPr/>
          <a:lstStyle/>
          <a:p>
            <a:pPr marL="114300" indent="0">
              <a:buNone/>
            </a:pPr>
            <a:r>
              <a:rPr lang="en-US" i="1" dirty="0" smtClean="0"/>
              <a:t>(For school systems participating in the Innovative Assessment Program only)</a:t>
            </a:r>
          </a:p>
          <a:p>
            <a:pPr marL="114300" indent="0">
              <a:buNone/>
            </a:pPr>
            <a:r>
              <a:rPr lang="en-US" dirty="0" smtClean="0"/>
              <a:t>An FAQ was provided to all superintendents on January 12 to explain inclusion of students participating in the IAP. Until actual results are returned, IAP scores cannot be determined as valid for VAM inclusion. Grade 7 results can now be used in VAM beginning in 2022-2023 for the following cases:</a:t>
            </a:r>
          </a:p>
          <a:p>
            <a:r>
              <a:rPr lang="en-US" dirty="0" smtClean="0"/>
              <a:t>Grade 6 LEAP to Grade 7 IAP</a:t>
            </a:r>
          </a:p>
          <a:p>
            <a:r>
              <a:rPr lang="en-US" dirty="0" smtClean="0"/>
              <a:t>Grade 7 IAP to Grade 8 LEAP</a:t>
            </a:r>
          </a:p>
          <a:p>
            <a:endParaRPr lang="en-US" dirty="0"/>
          </a:p>
          <a:p>
            <a:pPr marL="114300" indent="0">
              <a:buNone/>
            </a:pPr>
            <a:r>
              <a:rPr lang="en-US" dirty="0" smtClean="0"/>
              <a:t>We cannot confirm that grade 6 or 8 IAP assessments can be used in VAM in 2023 until we receive actual test results.</a:t>
            </a:r>
            <a:endParaRPr lang="en-US" dirty="0"/>
          </a:p>
        </p:txBody>
      </p:sp>
    </p:spTree>
    <p:extLst>
      <p:ext uri="{BB962C8B-B14F-4D97-AF65-F5344CB8AC3E}">
        <p14:creationId xmlns:p14="http://schemas.microsoft.com/office/powerpoint/2010/main" val="2600161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Cohort Graduation Data Certification</a:t>
            </a:r>
            <a:endParaRPr lang="en-US" dirty="0"/>
          </a:p>
        </p:txBody>
      </p:sp>
      <p:sp>
        <p:nvSpPr>
          <p:cNvPr id="3" name="Text Placeholder 2"/>
          <p:cNvSpPr>
            <a:spLocks noGrp="1"/>
          </p:cNvSpPr>
          <p:nvPr>
            <p:ph type="body" idx="1"/>
          </p:nvPr>
        </p:nvSpPr>
        <p:spPr>
          <a:xfrm>
            <a:off x="430075" y="1019698"/>
            <a:ext cx="8283900" cy="3723751"/>
          </a:xfrm>
        </p:spPr>
        <p:txBody>
          <a:bodyPr/>
          <a:lstStyle/>
          <a:p>
            <a:pPr marL="114300" indent="0">
              <a:buNone/>
            </a:pPr>
            <a:r>
              <a:rPr lang="en-US" dirty="0" smtClean="0"/>
              <a:t>La Data Review is tentatively scheduled to open on March 1 for the purpose of reviewing all cohort graduation data that will be used to calculate the graduation rates for schools and systems, as well as data that will be used in the strength of diploma index that is 25% of the school performance score (SPS.) The window for new submissions will close on Friday, March 17. Federal timeline requirements prevent the department form providing extensions.</a:t>
            </a:r>
          </a:p>
          <a:p>
            <a:pPr marL="114300" indent="0" algn="ctr">
              <a:buNone/>
            </a:pPr>
            <a:r>
              <a:rPr lang="en-US" b="1" dirty="0" smtClean="0"/>
              <a:t>Important Reminders</a:t>
            </a:r>
          </a:p>
          <a:p>
            <a:pPr>
              <a:buAutoNum type="arabicPeriod"/>
            </a:pPr>
            <a:r>
              <a:rPr lang="en-US" dirty="0" smtClean="0"/>
              <a:t>The only persons who will receive account information by email are accountability contacts. It is extremely important that any changes in accountability contacts be reported to the department as soon as possible.</a:t>
            </a:r>
          </a:p>
          <a:p>
            <a:pPr>
              <a:buAutoNum type="arabicPeriod"/>
            </a:pPr>
            <a:r>
              <a:rPr lang="en-US" dirty="0" smtClean="0"/>
              <a:t>Rosters should be distributed to schools for review. Some changes will require updates to student transcripts in STS before approval. Please make sure STS data managers are aware that their assistance may be required during this time.</a:t>
            </a:r>
            <a:endParaRPr lang="en-US" dirty="0"/>
          </a:p>
        </p:txBody>
      </p:sp>
    </p:spTree>
    <p:extLst>
      <p:ext uri="{BB962C8B-B14F-4D97-AF65-F5344CB8AC3E}">
        <p14:creationId xmlns:p14="http://schemas.microsoft.com/office/powerpoint/2010/main" val="3236228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Code and FAFSA Reviews</a:t>
            </a:r>
            <a:endParaRPr lang="en-US" dirty="0"/>
          </a:p>
        </p:txBody>
      </p:sp>
      <p:sp>
        <p:nvSpPr>
          <p:cNvPr id="3" name="Text Placeholder 2"/>
          <p:cNvSpPr>
            <a:spLocks noGrp="1"/>
          </p:cNvSpPr>
          <p:nvPr>
            <p:ph type="body" idx="1"/>
          </p:nvPr>
        </p:nvSpPr>
        <p:spPr>
          <a:xfrm>
            <a:off x="430075" y="1224692"/>
            <a:ext cx="8283900" cy="3363600"/>
          </a:xfrm>
        </p:spPr>
        <p:txBody>
          <a:bodyPr/>
          <a:lstStyle/>
          <a:p>
            <a:pPr marL="114300" indent="0">
              <a:buNone/>
            </a:pPr>
            <a:r>
              <a:rPr lang="en-US" dirty="0" smtClean="0"/>
              <a:t>The department will conduct audits of exit codes 10 (transfer to out of state or country); exit codes 14 (transfer to approved nonpublic school) and exit code 16 (transfer to BESE-approved home study.) Documentation must be submitted in La Data Review for each student flagged. Without documentation, the student status of legitimate leaver will be converted to </a:t>
            </a:r>
            <a:r>
              <a:rPr lang="en-US" dirty="0" err="1" smtClean="0"/>
              <a:t>nongraduate</a:t>
            </a:r>
            <a:r>
              <a:rPr lang="en-US" dirty="0" smtClean="0"/>
              <a:t>.</a:t>
            </a:r>
          </a:p>
          <a:p>
            <a:pPr marL="114300" indent="0">
              <a:buNone/>
            </a:pPr>
            <a:endParaRPr lang="en-US" dirty="0"/>
          </a:p>
          <a:p>
            <a:pPr marL="114300" indent="0">
              <a:buNone/>
            </a:pPr>
            <a:r>
              <a:rPr lang="en-US" dirty="0" smtClean="0"/>
              <a:t>FAFSA audits will also be conducted in school systems with high numbers of parental opt-outs. </a:t>
            </a:r>
          </a:p>
          <a:p>
            <a:pPr marL="114300" indent="0">
              <a:buNone/>
            </a:pPr>
            <a:endParaRPr lang="en-US" dirty="0"/>
          </a:p>
          <a:p>
            <a:pPr marL="114300" indent="0">
              <a:buNone/>
            </a:pPr>
            <a:endParaRPr lang="en-US" dirty="0" smtClean="0"/>
          </a:p>
          <a:p>
            <a:endParaRPr lang="en-US" dirty="0"/>
          </a:p>
        </p:txBody>
      </p:sp>
    </p:spTree>
    <p:extLst>
      <p:ext uri="{BB962C8B-B14F-4D97-AF65-F5344CB8AC3E}">
        <p14:creationId xmlns:p14="http://schemas.microsoft.com/office/powerpoint/2010/main" val="2984353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Cohort Graduation Data Certification Webinar</a:t>
            </a:r>
            <a:endParaRPr lang="en-US" dirty="0"/>
          </a:p>
        </p:txBody>
      </p:sp>
      <p:sp>
        <p:nvSpPr>
          <p:cNvPr id="3" name="Text Placeholder 2"/>
          <p:cNvSpPr>
            <a:spLocks noGrp="1"/>
          </p:cNvSpPr>
          <p:nvPr>
            <p:ph type="body" idx="1"/>
          </p:nvPr>
        </p:nvSpPr>
        <p:spPr/>
        <p:txBody>
          <a:bodyPr/>
          <a:lstStyle/>
          <a:p>
            <a:pPr marL="114300" indent="0">
              <a:buNone/>
            </a:pPr>
            <a:r>
              <a:rPr lang="en-US" dirty="0" smtClean="0"/>
              <a:t>A webinar has been scheduled for school system accountability contacts to review cohort policy and use of the La Data Review system. The webinar deck will be provided to all accountability contacts as part of the cohort graduation data certification opening and account information emails, and it will be posted to the Accountability Library.</a:t>
            </a:r>
          </a:p>
          <a:p>
            <a:pPr marL="114300" indent="0">
              <a:buNone/>
            </a:pPr>
            <a:endParaRPr lang="en-US" dirty="0"/>
          </a:p>
          <a:p>
            <a:pPr marL="114300" indent="0" algn="ctr">
              <a:buNone/>
            </a:pPr>
            <a:r>
              <a:rPr lang="en-US" u="sng" dirty="0">
                <a:hlinkClick r:id="rId2"/>
              </a:rPr>
              <a:t>Join </a:t>
            </a:r>
            <a:r>
              <a:rPr lang="en-US" u="sng" dirty="0" smtClean="0">
                <a:hlinkClick r:id="rId2"/>
              </a:rPr>
              <a:t>Cohort Graduation Data Certification Zoom Meeting</a:t>
            </a:r>
            <a:endParaRPr lang="en-US" u="sng" dirty="0" smtClean="0"/>
          </a:p>
          <a:p>
            <a:pPr marL="114300" indent="0" algn="ctr">
              <a:buNone/>
            </a:pPr>
            <a:r>
              <a:rPr lang="en-US" dirty="0" smtClean="0"/>
              <a:t>Tuesday, February 28 at 1:00 p.m.</a:t>
            </a:r>
            <a:endParaRPr lang="en-US" dirty="0"/>
          </a:p>
        </p:txBody>
      </p:sp>
    </p:spTree>
    <p:extLst>
      <p:ext uri="{BB962C8B-B14F-4D97-AF65-F5344CB8AC3E}">
        <p14:creationId xmlns:p14="http://schemas.microsoft.com/office/powerpoint/2010/main" val="202526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Happy Valentine’s Day and Mardi Gras</a:t>
            </a:r>
            <a:endParaRPr lang="en-US" dirty="0"/>
          </a:p>
        </p:txBody>
      </p:sp>
      <p:sp>
        <p:nvSpPr>
          <p:cNvPr id="3" name="Text Placeholder 2"/>
          <p:cNvSpPr>
            <a:spLocks noGrp="1"/>
          </p:cNvSpPr>
          <p:nvPr>
            <p:ph type="body" idx="1"/>
          </p:nvPr>
        </p:nvSpPr>
        <p:spPr/>
        <p:txBody>
          <a:bodyPr/>
          <a:lstStyle/>
          <a:p>
            <a:pPr marL="114300" indent="0">
              <a:buNone/>
            </a:pPr>
            <a:r>
              <a:rPr lang="en-US" dirty="0" smtClean="0"/>
              <a:t>Thanks for everything that you do. Hope you enjoy a few moments with the people you love the most.</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823" y="1835780"/>
            <a:ext cx="3545917" cy="2864195"/>
          </a:xfrm>
          <a:prstGeom prst="rect">
            <a:avLst/>
          </a:prstGeom>
        </p:spPr>
      </p:pic>
    </p:spTree>
    <p:extLst>
      <p:ext uri="{BB962C8B-B14F-4D97-AF65-F5344CB8AC3E}">
        <p14:creationId xmlns:p14="http://schemas.microsoft.com/office/powerpoint/2010/main" val="1266416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75071089"/>
              </p:ext>
            </p:extLst>
          </p:nvPr>
        </p:nvGraphicFramePr>
        <p:xfrm>
          <a:off x="579378" y="1178583"/>
          <a:ext cx="7985294" cy="3415570"/>
        </p:xfrm>
        <a:graphic>
          <a:graphicData uri="http://schemas.openxmlformats.org/drawingml/2006/table">
            <a:tbl>
              <a:tblPr firstRow="1" bandRow="1">
                <a:tableStyleId>{47E5B1D7-7E24-4C7A-94C0-64FDCA702A4B}</a:tableStyleId>
              </a:tblPr>
              <a:tblGrid>
                <a:gridCol w="1042371">
                  <a:extLst>
                    <a:ext uri="{9D8B030D-6E8A-4147-A177-3AD203B41FA5}">
                      <a16:colId xmlns:a16="http://schemas.microsoft.com/office/drawing/2014/main" val="2450038286"/>
                    </a:ext>
                  </a:extLst>
                </a:gridCol>
                <a:gridCol w="4774874">
                  <a:extLst>
                    <a:ext uri="{9D8B030D-6E8A-4147-A177-3AD203B41FA5}">
                      <a16:colId xmlns:a16="http://schemas.microsoft.com/office/drawing/2014/main" val="1615949670"/>
                    </a:ext>
                  </a:extLst>
                </a:gridCol>
                <a:gridCol w="2168049">
                  <a:extLst>
                    <a:ext uri="{9D8B030D-6E8A-4147-A177-3AD203B41FA5}">
                      <a16:colId xmlns:a16="http://schemas.microsoft.com/office/drawing/2014/main" val="2553105662"/>
                    </a:ext>
                  </a:extLst>
                </a:gridCol>
              </a:tblGrid>
              <a:tr h="412892">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081923">
                <a:tc>
                  <a:txBody>
                    <a:bodyPr/>
                    <a:lstStyle/>
                    <a:p>
                      <a:r>
                        <a:rPr lang="en-US" sz="1200" baseline="0" dirty="0" smtClean="0">
                          <a:latin typeface="Calibri" panose="020F0502020204030204" pitchFamily="34" charset="0"/>
                          <a:cs typeface="Calibri" panose="020F0502020204030204" pitchFamily="34" charset="0"/>
                        </a:rPr>
                        <a:t>February</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February 13- March 24: LEAP Connect, ELPT and ELPT Connect administration windows</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February 14-March 27: Schedule UPS pickup of secure LEAP Connect materials</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February 21 Offices closed and NO Office Hours</a:t>
                      </a:r>
                    </a:p>
                    <a:p>
                      <a:pPr marL="0" indent="0">
                        <a:buFont typeface="Arial" panose="020B0604020202020204" pitchFamily="34" charset="0"/>
                        <a:buNone/>
                      </a:pPr>
                      <a:endParaRPr lang="en-US" sz="1400" b="0" i="0" u="none" strike="noStrike" cap="none" dirty="0">
                        <a:solidFill>
                          <a:srgbClr val="000000"/>
                        </a:solidFill>
                        <a:effectLst/>
                        <a:latin typeface="Arial"/>
                        <a:ea typeface="Arial"/>
                        <a:cs typeface="Arial"/>
                        <a:sym typeface="Arial"/>
                      </a:endParaRPr>
                    </a:p>
                  </a:txBody>
                  <a:tcPr/>
                </a:tc>
                <a:tc>
                  <a:txBody>
                    <a:bodyPr/>
                    <a:lstStyle/>
                    <a:p>
                      <a:pPr marL="457200" marR="0" lvl="0" indent="-304800" algn="l" rtl="0">
                        <a:lnSpc>
                          <a:spcPct val="100000"/>
                        </a:lnSpc>
                        <a:spcBef>
                          <a:spcPts val="0"/>
                        </a:spcBef>
                        <a:spcAft>
                          <a:spcPts val="0"/>
                        </a:spcAft>
                        <a:buSzPts val="1200"/>
                        <a:buFont typeface="Calibri"/>
                        <a:buChar char="●"/>
                      </a:pPr>
                      <a:r>
                        <a:rPr lang="en-US" sz="1200" dirty="0" smtClean="0">
                          <a:hlinkClick r:id="rId2"/>
                        </a:rPr>
                        <a:t>2022-2023 Assessment Calendar</a:t>
                      </a:r>
                      <a:endParaRPr lang="en-US" sz="1200" dirty="0" smtClean="0"/>
                    </a:p>
                    <a:p>
                      <a:pPr marL="457200" marR="0" lvl="0" indent="-304800" algn="l" rtl="0">
                        <a:lnSpc>
                          <a:spcPct val="100000"/>
                        </a:lnSpc>
                        <a:spcBef>
                          <a:spcPts val="0"/>
                        </a:spcBef>
                        <a:spcAft>
                          <a:spcPts val="0"/>
                        </a:spcAft>
                        <a:buSzPts val="1200"/>
                        <a:buFont typeface="Calibri"/>
                        <a:buChar char="●"/>
                      </a:pPr>
                      <a:r>
                        <a:rPr lang="en-US" sz="1200" dirty="0" smtClean="0">
                          <a:hlinkClick r:id="rId3"/>
                        </a:rPr>
                        <a:t>Assessment Library DTC Resources</a:t>
                      </a:r>
                      <a:r>
                        <a:rPr lang="en-US" sz="1200" baseline="0" dirty="0" smtClean="0">
                          <a:hlinkClick r:id="rId3"/>
                        </a:rPr>
                        <a:t> </a:t>
                      </a:r>
                      <a:r>
                        <a:rPr lang="en-US" sz="1200" dirty="0" smtClean="0">
                          <a:hlinkClick r:id="rId3"/>
                        </a:rPr>
                        <a:t>Page</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txBody>
                  <a:tcPr/>
                </a:tc>
                <a:extLst>
                  <a:ext uri="{0D108BD9-81ED-4DB2-BD59-A6C34878D82A}">
                    <a16:rowId xmlns:a16="http://schemas.microsoft.com/office/drawing/2014/main" val="3503993623"/>
                  </a:ext>
                </a:extLst>
              </a:tr>
              <a:tr h="1631078">
                <a:tc>
                  <a:txBody>
                    <a:bodyPr/>
                    <a:lstStyle/>
                    <a:p>
                      <a:r>
                        <a:rPr lang="en-US" sz="1200" dirty="0" smtClean="0">
                          <a:latin typeface="Calibri" panose="020F0502020204030204" pitchFamily="34" charset="0"/>
                          <a:cs typeface="Calibri" panose="020F0502020204030204" pitchFamily="34" charset="0"/>
                        </a:rPr>
                        <a:t>March</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b="0" baseline="0" dirty="0" smtClean="0">
                          <a:latin typeface="Calibri" panose="020F0502020204030204" pitchFamily="34" charset="0"/>
                          <a:cs typeface="Calibri" panose="020F0502020204030204" pitchFamily="34" charset="0"/>
                        </a:rPr>
                        <a:t>March 1-March 17: Cohort Graduation Data Certification (Tentative)</a:t>
                      </a:r>
                    </a:p>
                    <a:p>
                      <a:pPr marL="171450" indent="-171450">
                        <a:buFont typeface="Arial" panose="020B0604020202020204" pitchFamily="34" charset="0"/>
                        <a:buChar char="•"/>
                      </a:pPr>
                      <a:r>
                        <a:rPr lang="en-US" sz="1200" b="0" baseline="0" dirty="0" smtClean="0">
                          <a:latin typeface="Calibri" panose="020F0502020204030204" pitchFamily="34" charset="0"/>
                          <a:cs typeface="Calibri" panose="020F0502020204030204" pitchFamily="34" charset="0"/>
                        </a:rPr>
                        <a:t>March 7: ACT online standard time and paper accommodated testing window opens</a:t>
                      </a:r>
                    </a:p>
                    <a:p>
                      <a:pPr marL="171450" indent="-171450">
                        <a:buFont typeface="Arial" panose="020B0604020202020204" pitchFamily="34" charset="0"/>
                        <a:buChar char="•"/>
                      </a:pPr>
                      <a:r>
                        <a:rPr lang="en-US" sz="1200" b="0" baseline="0" dirty="0" smtClean="0">
                          <a:latin typeface="Calibri" panose="020F0502020204030204" pitchFamily="34" charset="0"/>
                          <a:cs typeface="Calibri" panose="020F0502020204030204" pitchFamily="34" charset="0"/>
                        </a:rPr>
                        <a:t>March 18: All high school accommodations for LEAP final</a:t>
                      </a:r>
                    </a:p>
                    <a:p>
                      <a:pPr marL="171450" indent="-171450">
                        <a:buFont typeface="Arial" panose="020B0604020202020204" pitchFamily="34" charset="0"/>
                        <a:buChar char="•"/>
                      </a:pPr>
                      <a:r>
                        <a:rPr lang="en-US" sz="1200" b="0" baseline="0" dirty="0" smtClean="0">
                          <a:latin typeface="Calibri" panose="020F0502020204030204" pitchFamily="34" charset="0"/>
                          <a:cs typeface="Calibri" panose="020F0502020204030204" pitchFamily="34" charset="0"/>
                        </a:rPr>
                        <a:t>March 24: LEAP gr 3-8 test manuals delivered to school systems</a:t>
                      </a:r>
                    </a:p>
                    <a:p>
                      <a:pPr marL="171450" indent="-171450">
                        <a:buFont typeface="Arial" panose="020B0604020202020204" pitchFamily="34" charset="0"/>
                        <a:buChar char="•"/>
                      </a:pPr>
                      <a:r>
                        <a:rPr lang="en-US" sz="1200" b="0" baseline="0" dirty="0" smtClean="0">
                          <a:latin typeface="Calibri" panose="020F0502020204030204" pitchFamily="34" charset="0"/>
                          <a:cs typeface="Calibri" panose="020F0502020204030204" pitchFamily="34" charset="0"/>
                        </a:rPr>
                        <a:t>March 25: All grade 3-8 accommodations final for LEAP</a:t>
                      </a: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3:45: </a:t>
                      </a:r>
                    </a:p>
                    <a:p>
                      <a:r>
                        <a:rPr lang="en-US" sz="1200" baseline="0" dirty="0" smtClean="0">
                          <a:latin typeface="Calibri" panose="020F0502020204030204" pitchFamily="34" charset="0"/>
                          <a:cs typeface="Calibri" panose="020F0502020204030204" pitchFamily="34" charset="0"/>
                        </a:rPr>
                        <a:t>February 28, March 7, 14, 28 </a:t>
                      </a:r>
                    </a:p>
                    <a:p>
                      <a:r>
                        <a:rPr lang="en-US" sz="1200" baseline="0" dirty="0" smtClean="0">
                          <a:latin typeface="Calibri" panose="020F0502020204030204" pitchFamily="34" charset="0"/>
                          <a:cs typeface="Calibri" panose="020F0502020204030204" pitchFamily="34" charset="0"/>
                        </a:rPr>
                        <a:t>Monthly Call: March 21</a:t>
                      </a:r>
                    </a:p>
                    <a:p>
                      <a:endParaRPr lang="en-US" sz="1200" baseline="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2023-2024 Assessment Calendar</a:t>
            </a:r>
            <a:endParaRPr lang="en-US" dirty="0"/>
          </a:p>
        </p:txBody>
      </p:sp>
      <p:sp>
        <p:nvSpPr>
          <p:cNvPr id="3" name="Text Placeholder 2"/>
          <p:cNvSpPr>
            <a:spLocks noGrp="1"/>
          </p:cNvSpPr>
          <p:nvPr>
            <p:ph type="body" idx="1"/>
          </p:nvPr>
        </p:nvSpPr>
        <p:spPr/>
        <p:txBody>
          <a:bodyPr/>
          <a:lstStyle/>
          <a:p>
            <a:pPr marL="114300" indent="0">
              <a:buNone/>
            </a:pPr>
            <a:r>
              <a:rPr lang="en-US" dirty="0" smtClean="0"/>
              <a:t>The 2023-2024 assessment calendar is now posted in the assessment library. The calendar:</a:t>
            </a:r>
          </a:p>
          <a:p>
            <a:r>
              <a:rPr lang="en-US" dirty="0" smtClean="0"/>
              <a:t>Reflects grades 3-8 LEAP testing one week earlier than the past two years at the request of many school systems</a:t>
            </a:r>
          </a:p>
          <a:p>
            <a:r>
              <a:rPr lang="en-US" dirty="0" smtClean="0"/>
              <a:t>Provides for only one fall administration for high school</a:t>
            </a:r>
          </a:p>
          <a:p>
            <a:r>
              <a:rPr lang="en-US" dirty="0"/>
              <a:t>C</a:t>
            </a:r>
            <a:r>
              <a:rPr lang="en-US" dirty="0" smtClean="0"/>
              <a:t>ontinues to provide a paper option for grade 3, which must be selected during the October enrollment period in DRC INSIGHT.</a:t>
            </a:r>
          </a:p>
          <a:p>
            <a:r>
              <a:rPr lang="en-US" dirty="0" smtClean="0"/>
              <a:t>Includes information about K-3 screening </a:t>
            </a:r>
          </a:p>
          <a:p>
            <a:r>
              <a:rPr lang="en-US" dirty="0" smtClean="0"/>
              <a:t>Includes schedules for ELPT and LEAP Connect that are not interrupted by Mardi Gras</a:t>
            </a:r>
          </a:p>
          <a:p>
            <a:endParaRPr lang="en-US" dirty="0"/>
          </a:p>
        </p:txBody>
      </p:sp>
    </p:spTree>
    <p:extLst>
      <p:ext uri="{BB962C8B-B14F-4D97-AF65-F5344CB8AC3E}">
        <p14:creationId xmlns:p14="http://schemas.microsoft.com/office/powerpoint/2010/main" val="282435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DRC INSIGHT Platform and Speech-to-Text</a:t>
            </a:r>
            <a:endParaRPr lang="en-US" dirty="0"/>
          </a:p>
        </p:txBody>
      </p:sp>
      <p:sp>
        <p:nvSpPr>
          <p:cNvPr id="3" name="Text Placeholder 2"/>
          <p:cNvSpPr>
            <a:spLocks noGrp="1"/>
          </p:cNvSpPr>
          <p:nvPr>
            <p:ph type="body" idx="1"/>
          </p:nvPr>
        </p:nvSpPr>
        <p:spPr/>
        <p:txBody>
          <a:bodyPr/>
          <a:lstStyle/>
          <a:p>
            <a:pPr marL="114300" indent="0">
              <a:buNone/>
            </a:pPr>
            <a:r>
              <a:rPr lang="en-US" dirty="0"/>
              <a:t>Students utilizing </a:t>
            </a:r>
            <a:r>
              <a:rPr lang="en-US" dirty="0" smtClean="0"/>
              <a:t>speech-to-text </a:t>
            </a:r>
            <a:r>
              <a:rPr lang="en-US" dirty="0"/>
              <a:t>on a </a:t>
            </a:r>
            <a:r>
              <a:rPr lang="en-US" dirty="0" err="1"/>
              <a:t>chromebook</a:t>
            </a:r>
            <a:r>
              <a:rPr lang="en-US" dirty="0"/>
              <a:t> will not be able to speak directly into the </a:t>
            </a:r>
            <a:r>
              <a:rPr lang="en-US" dirty="0" err="1"/>
              <a:t>chromebook</a:t>
            </a:r>
            <a:r>
              <a:rPr lang="en-US" dirty="0"/>
              <a:t>. Instead they should follow the instructions in the accessibility and accommodations manual.  Students using speech to text on Windows devices can continue to launch the speech to text program, login to DRC Insight and use the speech to text function.</a:t>
            </a:r>
          </a:p>
          <a:p>
            <a:endParaRPr lang="en-US" dirty="0"/>
          </a:p>
        </p:txBody>
      </p:sp>
    </p:spTree>
    <p:extLst>
      <p:ext uri="{BB962C8B-B14F-4D97-AF65-F5344CB8AC3E}">
        <p14:creationId xmlns:p14="http://schemas.microsoft.com/office/powerpoint/2010/main" val="79302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Speech-to-Text Guidance from Accommodations and Accessibility Features Guide</a:t>
            </a:r>
            <a:endParaRPr lang="en-US" dirty="0"/>
          </a:p>
        </p:txBody>
      </p:sp>
      <p:sp>
        <p:nvSpPr>
          <p:cNvPr id="3" name="Text Placeholder 2"/>
          <p:cNvSpPr>
            <a:spLocks noGrp="1"/>
          </p:cNvSpPr>
          <p:nvPr>
            <p:ph type="body" idx="1"/>
          </p:nvPr>
        </p:nvSpPr>
        <p:spPr>
          <a:xfrm>
            <a:off x="430075" y="1168852"/>
            <a:ext cx="8283900" cy="3363600"/>
          </a:xfrm>
        </p:spPr>
        <p:txBody>
          <a:bodyPr/>
          <a:lstStyle/>
          <a:p>
            <a:pPr marL="114300" indent="0">
              <a:buNone/>
            </a:pPr>
            <a:r>
              <a:rPr lang="en-US" sz="1600" dirty="0"/>
              <a:t>Speech-to-text conversion or voice-recognition software </a:t>
            </a:r>
            <a:r>
              <a:rPr lang="en-US" sz="1600" dirty="0" smtClean="0"/>
              <a:t>allows  students </a:t>
            </a:r>
            <a:r>
              <a:rPr lang="en-US" sz="1600" dirty="0"/>
              <a:t>to dictate </a:t>
            </a:r>
            <a:r>
              <a:rPr lang="en-US" sz="1600" dirty="0" smtClean="0"/>
              <a:t>responses into </a:t>
            </a:r>
            <a:r>
              <a:rPr lang="en-US" sz="1600" dirty="0"/>
              <a:t>their computer microphone and have the responses converted to printed text. For this accommodation, students will use their own assistive technology devices at a separate computer station equipped with speech-to-text/voice recognition software in order to respond to multiple-choice, open-ended items, and extended responses on the LEAP 2025 assessments.</a:t>
            </a:r>
            <a:endParaRPr lang="en-US" sz="1600" dirty="0" smtClean="0"/>
          </a:p>
          <a:p>
            <a:pPr marL="114300" indent="0">
              <a:buNone/>
            </a:pPr>
            <a:endParaRPr lang="en-US" sz="1600" dirty="0"/>
          </a:p>
          <a:p>
            <a:pPr marL="114300" indent="0">
              <a:buNone/>
            </a:pPr>
            <a:r>
              <a:rPr lang="en-US" sz="1600" dirty="0" smtClean="0"/>
              <a:t>Students </a:t>
            </a:r>
            <a:r>
              <a:rPr lang="en-US" sz="1600" dirty="0"/>
              <a:t>who use voice recognition software routinely and for whom this accommodation is listed in their IEP may use speech-to-text/voice recognition software as an accommodation on the LEAP 2025 assessments. Students must become familiar with the software and must have opportunities to practice using it prior to testing. It is also important that students who use speech-to-text devices be given the opportunity to develop planning notes using speech-to-text and view what they produce via speech-to-text</a:t>
            </a:r>
            <a:r>
              <a:rPr lang="en-US" sz="1600" dirty="0" smtClean="0"/>
              <a:t>.</a:t>
            </a:r>
          </a:p>
          <a:p>
            <a:pPr marL="114300" indent="0">
              <a:buNone/>
            </a:pPr>
            <a:r>
              <a:rPr lang="en-US" sz="1600" b="1" dirty="0" smtClean="0"/>
              <a:t>NOTE: Test security must be maintained throughout this process.</a:t>
            </a:r>
          </a:p>
        </p:txBody>
      </p:sp>
    </p:spTree>
    <p:extLst>
      <p:ext uri="{BB962C8B-B14F-4D97-AF65-F5344CB8AC3E}">
        <p14:creationId xmlns:p14="http://schemas.microsoft.com/office/powerpoint/2010/main" val="184754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 for LEAP 2025 </a:t>
            </a:r>
            <a:endParaRPr lang="en-US" dirty="0"/>
          </a:p>
        </p:txBody>
      </p:sp>
      <p:sp>
        <p:nvSpPr>
          <p:cNvPr id="3" name="Text Placeholder 2"/>
          <p:cNvSpPr>
            <a:spLocks noGrp="1"/>
          </p:cNvSpPr>
          <p:nvPr>
            <p:ph type="body" idx="1"/>
          </p:nvPr>
        </p:nvSpPr>
        <p:spPr/>
        <p:txBody>
          <a:bodyPr/>
          <a:lstStyle/>
          <a:p>
            <a:pPr marL="114300" indent="0">
              <a:buNone/>
            </a:pPr>
            <a:r>
              <a:rPr lang="en-US" dirty="0" smtClean="0">
                <a:solidFill>
                  <a:schemeClr val="tx1">
                    <a:lumMod val="50000"/>
                  </a:schemeClr>
                </a:solidFill>
              </a:rPr>
              <a:t>March 18: All accommodations for high school LEAP assessment are final on IEPs, IAPs, and EL checklists</a:t>
            </a:r>
          </a:p>
          <a:p>
            <a:pPr marL="114300" indent="0">
              <a:buNone/>
            </a:pPr>
            <a:r>
              <a:rPr lang="en-US" dirty="0" smtClean="0">
                <a:solidFill>
                  <a:schemeClr val="tx1">
                    <a:lumMod val="50000"/>
                  </a:schemeClr>
                </a:solidFill>
              </a:rPr>
              <a:t>March 20: LEAP Grades 3-8 Test Setup Opens; TA numbers, print test tickets</a:t>
            </a:r>
          </a:p>
          <a:p>
            <a:pPr marL="114300" indent="0">
              <a:buNone/>
            </a:pPr>
            <a:r>
              <a:rPr lang="en-US" dirty="0" smtClean="0">
                <a:solidFill>
                  <a:schemeClr val="tx1">
                    <a:lumMod val="50000"/>
                  </a:schemeClr>
                </a:solidFill>
              </a:rPr>
              <a:t>March 24: Testing manuals delivered to school systems for grades 3-8.</a:t>
            </a:r>
          </a:p>
          <a:p>
            <a:pPr marL="114300" indent="0">
              <a:buNone/>
            </a:pPr>
            <a:r>
              <a:rPr lang="en-US" dirty="0" smtClean="0">
                <a:solidFill>
                  <a:schemeClr val="tx1">
                    <a:lumMod val="50000"/>
                  </a:schemeClr>
                </a:solidFill>
              </a:rPr>
              <a:t>March 25: All accommodations for grades 3-8 LEAP assessments are final on IEPs, IAPs and EL checklists</a:t>
            </a:r>
          </a:p>
          <a:p>
            <a:pPr marL="114300" indent="0">
              <a:buNone/>
            </a:pPr>
            <a:r>
              <a:rPr lang="en-US" dirty="0" smtClean="0">
                <a:solidFill>
                  <a:schemeClr val="tx1">
                    <a:lumMod val="50000"/>
                  </a:schemeClr>
                </a:solidFill>
              </a:rPr>
              <a:t>April 6: Paper-based test materials delivered to systems, including accommodated materials</a:t>
            </a:r>
          </a:p>
          <a:p>
            <a:pPr marL="114300" indent="0">
              <a:buNone/>
            </a:pPr>
            <a:endParaRPr lang="en-US" dirty="0">
              <a:solidFill>
                <a:schemeClr val="tx1">
                  <a:lumMod val="50000"/>
                </a:schemeClr>
              </a:solidFill>
            </a:endParaRPr>
          </a:p>
          <a:p>
            <a:pPr marL="114300" indent="0">
              <a:buNone/>
            </a:pPr>
            <a:endParaRPr lang="en-US" dirty="0"/>
          </a:p>
        </p:txBody>
      </p:sp>
    </p:spTree>
    <p:extLst>
      <p:ext uri="{BB962C8B-B14F-4D97-AF65-F5344CB8AC3E}">
        <p14:creationId xmlns:p14="http://schemas.microsoft.com/office/powerpoint/2010/main" val="3209566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Field Test Sessions</a:t>
            </a:r>
            <a:endParaRPr lang="en-US" dirty="0"/>
          </a:p>
        </p:txBody>
      </p:sp>
      <p:sp>
        <p:nvSpPr>
          <p:cNvPr id="3" name="Text Placeholder 2"/>
          <p:cNvSpPr>
            <a:spLocks noGrp="1"/>
          </p:cNvSpPr>
          <p:nvPr>
            <p:ph type="body" idx="1"/>
          </p:nvPr>
        </p:nvSpPr>
        <p:spPr>
          <a:xfrm>
            <a:off x="430075" y="1043209"/>
            <a:ext cx="8283900" cy="3363600"/>
          </a:xfrm>
        </p:spPr>
        <p:txBody>
          <a:bodyPr/>
          <a:lstStyle/>
          <a:p>
            <a:pPr marL="114300" indent="0">
              <a:buNone/>
            </a:pPr>
            <a:r>
              <a:rPr lang="en-US" dirty="0" smtClean="0"/>
              <a:t>Some schools will be selected to participate in one or more field test sessions. </a:t>
            </a:r>
          </a:p>
          <a:p>
            <a:pPr marL="114300" indent="0">
              <a:buNone/>
            </a:pPr>
            <a:r>
              <a:rPr lang="en-US" dirty="0" smtClean="0"/>
              <a:t>Field tests do not yield student level results, but they provide important information about test items that may be used in future assessments.</a:t>
            </a:r>
            <a:endParaRPr lang="en-US" dirty="0"/>
          </a:p>
          <a:p>
            <a:r>
              <a:rPr lang="en-US" dirty="0" smtClean="0"/>
              <a:t>Schools selected for grades 6 and 8 science will be notified by Friday, February 17.</a:t>
            </a:r>
          </a:p>
          <a:p>
            <a:r>
              <a:rPr lang="en-US" dirty="0" smtClean="0"/>
              <a:t>Schools selected for grades 3 and 4 social studies will receive detailed notification of selection in one of two opportunities by the end of February.</a:t>
            </a:r>
          </a:p>
          <a:p>
            <a:pPr lvl="1"/>
            <a:r>
              <a:rPr lang="en-US" dirty="0" smtClean="0"/>
              <a:t>Some grades at schools will participate in a typical field test experiences.</a:t>
            </a:r>
          </a:p>
          <a:p>
            <a:pPr lvl="1"/>
            <a:r>
              <a:rPr lang="en-US" dirty="0" smtClean="0"/>
              <a:t>Some grades at schools will participate in field testing that will include online audio for students.</a:t>
            </a:r>
          </a:p>
          <a:p>
            <a:pPr lvl="1"/>
            <a:r>
              <a:rPr lang="en-US" dirty="0" smtClean="0"/>
              <a:t>The grades 3 and 4 field test will provide data to study the impacts of providing test read aloud to an expanded group of students as part of social studies assessment development.</a:t>
            </a:r>
          </a:p>
          <a:p>
            <a:pPr marL="571500" lvl="1" indent="0">
              <a:buNone/>
            </a:pPr>
            <a:endParaRPr lang="en-US" dirty="0"/>
          </a:p>
        </p:txBody>
      </p:sp>
    </p:spTree>
    <p:extLst>
      <p:ext uri="{BB962C8B-B14F-4D97-AF65-F5344CB8AC3E}">
        <p14:creationId xmlns:p14="http://schemas.microsoft.com/office/powerpoint/2010/main" val="3288242965"/>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19459</TotalTime>
  <Words>3919</Words>
  <Application>Microsoft Office PowerPoint</Application>
  <PresentationFormat>On-screen Show (16:9)</PresentationFormat>
  <Paragraphs>296</Paragraphs>
  <Slides>49</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Calibri</vt:lpstr>
      <vt:lpstr>Arial</vt:lpstr>
      <vt:lpstr>LA Believes</vt:lpstr>
      <vt:lpstr>Zoom Meeting Preparation</vt:lpstr>
      <vt:lpstr>AAA: Assessment and Accountability Monthly Call February 14, 2023</vt:lpstr>
      <vt:lpstr>Agenda Items</vt:lpstr>
      <vt:lpstr>LEAP 2025</vt:lpstr>
      <vt:lpstr>2023-2024 Assessment Calendar</vt:lpstr>
      <vt:lpstr>DRC INSIGHT Platform and Speech-to-Text</vt:lpstr>
      <vt:lpstr>Speech-to-Text Guidance from Accommodations and Accessibility Features Guide</vt:lpstr>
      <vt:lpstr>Important Dates for LEAP 2025 </vt:lpstr>
      <vt:lpstr>LEAP Field Test Sessions</vt:lpstr>
      <vt:lpstr>LEAP 2025 Evening and Weekend Testing</vt:lpstr>
      <vt:lpstr>BESE Policy for Geometry Requirement</vt:lpstr>
      <vt:lpstr>New Geometry Requirement</vt:lpstr>
      <vt:lpstr>Test Security Policy</vt:lpstr>
      <vt:lpstr>Test Security Resources</vt:lpstr>
      <vt:lpstr>Test Security Training</vt:lpstr>
      <vt:lpstr>Test Security Components</vt:lpstr>
      <vt:lpstr>Secure Test Materials</vt:lpstr>
      <vt:lpstr>Violations of Test Security</vt:lpstr>
      <vt:lpstr>Active Test Monitoring</vt:lpstr>
      <vt:lpstr>Testing Students with Accommodations</vt:lpstr>
      <vt:lpstr>Off Grade Test Voids</vt:lpstr>
      <vt:lpstr>Test Schedules</vt:lpstr>
      <vt:lpstr> Technology Coordinator Reminders  </vt:lpstr>
      <vt:lpstr>LEAP Connect</vt:lpstr>
      <vt:lpstr>Testing Window</vt:lpstr>
      <vt:lpstr>LEAP Connect Participation</vt:lpstr>
      <vt:lpstr>LEAP Connect Accommodations/Eligibility</vt:lpstr>
      <vt:lpstr>ELPS/ELPT</vt:lpstr>
      <vt:lpstr>ELPT and ELPT Connect Important Dates</vt:lpstr>
      <vt:lpstr>ELPT Checklist Accommodations</vt:lpstr>
      <vt:lpstr>Test Read Aloud for ELPT</vt:lpstr>
      <vt:lpstr>ELPT Read Aloud</vt:lpstr>
      <vt:lpstr>ELPT Connect Read Aloud</vt:lpstr>
      <vt:lpstr>ELPT Connect Second Score Process</vt:lpstr>
      <vt:lpstr>ACT</vt:lpstr>
      <vt:lpstr>ACT Match/No Match File</vt:lpstr>
      <vt:lpstr>ACT Accountability Coding</vt:lpstr>
      <vt:lpstr>ACT Accountability Policy</vt:lpstr>
      <vt:lpstr>ACT Administration Windows</vt:lpstr>
      <vt:lpstr>K-3</vt:lpstr>
      <vt:lpstr>K-3 Screening Updates</vt:lpstr>
      <vt:lpstr>Innovative Assessment</vt:lpstr>
      <vt:lpstr>IAP: Inclusion in VAM and Progress Index</vt:lpstr>
      <vt:lpstr>Accountability</vt:lpstr>
      <vt:lpstr>Cohort Graduation Data Certification</vt:lpstr>
      <vt:lpstr>Exit Code and FAFSA Reviews</vt:lpstr>
      <vt:lpstr>Cohort Graduation Data Certification Webinar</vt:lpstr>
      <vt:lpstr>Happy Valentine’s Day and Mardi Gras</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419</cp:revision>
  <dcterms:modified xsi:type="dcterms:W3CDTF">2023-02-15T16:33:39Z</dcterms:modified>
</cp:coreProperties>
</file>