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7"/>
  </p:notesMasterIdLst>
  <p:sldIdLst>
    <p:sldId id="666" r:id="rId2"/>
    <p:sldId id="667" r:id="rId3"/>
    <p:sldId id="257" r:id="rId4"/>
    <p:sldId id="818" r:id="rId5"/>
    <p:sldId id="366" r:id="rId6"/>
    <p:sldId id="809" r:id="rId7"/>
    <p:sldId id="767" r:id="rId8"/>
    <p:sldId id="816" r:id="rId9"/>
    <p:sldId id="812" r:id="rId10"/>
    <p:sldId id="813" r:id="rId11"/>
    <p:sldId id="817" r:id="rId12"/>
    <p:sldId id="768" r:id="rId13"/>
    <p:sldId id="797" r:id="rId14"/>
    <p:sldId id="787" r:id="rId15"/>
    <p:sldId id="786" r:id="rId16"/>
    <p:sldId id="803" r:id="rId17"/>
    <p:sldId id="805" r:id="rId18"/>
    <p:sldId id="806" r:id="rId19"/>
    <p:sldId id="804" r:id="rId20"/>
    <p:sldId id="784" r:id="rId21"/>
    <p:sldId id="785" r:id="rId22"/>
    <p:sldId id="781" r:id="rId23"/>
    <p:sldId id="792" r:id="rId24"/>
    <p:sldId id="801" r:id="rId25"/>
    <p:sldId id="500" r:id="rId26"/>
    <p:sldId id="790" r:id="rId27"/>
    <p:sldId id="814" r:id="rId28"/>
    <p:sldId id="815" r:id="rId29"/>
    <p:sldId id="791" r:id="rId30"/>
    <p:sldId id="800" r:id="rId31"/>
    <p:sldId id="807" r:id="rId32"/>
    <p:sldId id="810" r:id="rId33"/>
    <p:sldId id="811" r:id="rId34"/>
    <p:sldId id="802" r:id="rId35"/>
    <p:sldId id="334"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Public Sans" pitchFamily="2" charset="0"/>
      <p:regular r:id="rId42"/>
      <p:bold r:id="rId43"/>
      <p:italic r:id="rId44"/>
      <p:boldItalic r:id="rId45"/>
    </p:embeddedFont>
    <p:embeddedFont>
      <p:font typeface="Public Sans Medium" pitchFamily="2" charset="0"/>
      <p:regular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94660"/>
  </p:normalViewPr>
  <p:slideViewPr>
    <p:cSldViewPr snapToGrid="0">
      <p:cViewPr varScale="1">
        <p:scale>
          <a:sx n="91" d="100"/>
          <a:sy n="91" d="100"/>
        </p:scale>
        <p:origin x="644"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365180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dirty="0"/>
          </a:p>
        </p:txBody>
      </p:sp>
    </p:spTree>
    <p:extLst>
      <p:ext uri="{BB962C8B-B14F-4D97-AF65-F5344CB8AC3E}">
        <p14:creationId xmlns:p14="http://schemas.microsoft.com/office/powerpoint/2010/main" val="165801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extLst>
      <p:ext uri="{BB962C8B-B14F-4D97-AF65-F5344CB8AC3E}">
        <p14:creationId xmlns:p14="http://schemas.microsoft.com/office/powerpoint/2010/main" val="1320585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300299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614688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5" r:id="rId15"/>
    <p:sldLayoutId id="2147483726" r:id="rId16"/>
    <p:sldLayoutId id="2147483730" r:id="rId17"/>
    <p:sldLayoutId id="2147483731" r:id="rId18"/>
    <p:sldLayoutId id="2147483732" r:id="rId19"/>
    <p:sldLayoutId id="2147483733" r:id="rId20"/>
    <p:sldLayoutId id="214748373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hyperlink" Target="https://doe.louisiana.gov/docs/default-source/assessment/leap-2025-pPractice-test-quick-start-guide.pdf?sfvrsn=62bf971f_2"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hyperlink" Target="https://doe.louisiana.gov/school-system-leaders/measuring-results/assessment-resources"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hyperlink" Target="https://www.louisianabelieves.com/docs/default-source/assessment-guidance/assessment-development-educator-review-committees.pdf?sfvrsn=3bbe931f_56"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https://www.act.org/content/dam/act/unsecured/documents/ACTAccomsandELSupports-LateConsiderationform.pdf"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doe.louisiana.gov/docs/default-source/literacy/K-3-literacy-braille-order-form-2024-2025.pdf?sfvrsn=3e3c8b19_3"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hyperlink" Target="https://doe.louisiana.gov/docs/default-source/assessment/dtc-and-accountability-contact-update-form.pdf?sfvrsn=36c28f1f_0" TargetMode="External"/><Relationship Id="rId2" Type="http://schemas.openxmlformats.org/officeDocument/2006/relationships/hyperlink" Target="https://doe.louisiana.gov/search-results?indexCatalogue=sitesearch&amp;searchQuery=aAssessment%20resources" TargetMode="External"/><Relationship Id="rId1" Type="http://schemas.openxmlformats.org/officeDocument/2006/relationships/slideLayout" Target="../slideLayouts/slideLayout19.xml"/><Relationship Id="rId5" Type="http://schemas.openxmlformats.org/officeDocument/2006/relationships/hyperlink" Target="https://ldoe.zoom.us/j/202189164" TargetMode="External"/><Relationship Id="rId4" Type="http://schemas.openxmlformats.org/officeDocument/2006/relationships/hyperlink" Target="mailto:assessment@la.gov"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doe.louisiana.gov/docs/default-source/assessment/2025-2026-assessment-calendar.pdf"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hyperlink" Target="https://doe.louisiana.gov/docs/default-source/assessment/a-Teachers-guide-to-leap-360.pdf?sfvrsn=4"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4"/>
            <a:ext cx="8221200" cy="109796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latin typeface="Public Sans" pitchFamily="2" charset="0"/>
              </a:rPr>
              <a:t>AAA Assessment and Accountability Monthly Call</a:t>
            </a:r>
            <a:br>
              <a:rPr lang="en-US" sz="2400" dirty="0" smtClean="0">
                <a:latin typeface="Public Sans" pitchFamily="2" charset="0"/>
              </a:rPr>
            </a:br>
            <a:r>
              <a:rPr lang="en-US" sz="2400" dirty="0" smtClean="0">
                <a:latin typeface="Public Sans" pitchFamily="2" charset="0"/>
              </a:rPr>
              <a:t>February 18, 2025</a:t>
            </a:r>
            <a:endParaRPr sz="2400" dirty="0">
              <a:latin typeface="Public Sans" pitchFamily="2" charset="0"/>
            </a:endParaRPr>
          </a:p>
        </p:txBody>
      </p:sp>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Practice Tests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receives daily requests for pdf versions of the practice tests. Since we do not have the capacity to distribute these daily, we are recommending that everyone use the online practice test available at the link included in the guide below.  </a:t>
            </a:r>
          </a:p>
          <a:p>
            <a:pPr marL="114300" indent="0">
              <a:buNone/>
            </a:pPr>
            <a:endParaRPr lang="en-US" dirty="0"/>
          </a:p>
          <a:p>
            <a:pPr marL="114300" indent="0">
              <a:buNone/>
            </a:pPr>
            <a:r>
              <a:rPr lang="en-US" dirty="0"/>
              <a:t>The </a:t>
            </a:r>
            <a:r>
              <a:rPr lang="en-US" dirty="0" smtClean="0">
                <a:hlinkClick r:id="rId2"/>
              </a:rPr>
              <a:t>Practice Test Quick Start Guide</a:t>
            </a:r>
            <a:r>
              <a:rPr lang="en-US" dirty="0" smtClean="0"/>
              <a:t> provides user names and passwords need to access the online test. </a:t>
            </a:r>
          </a:p>
          <a:p>
            <a:pPr marL="114300" indent="0">
              <a:buNone/>
            </a:pPr>
            <a:endParaRPr lang="en-US" dirty="0" smtClean="0"/>
          </a:p>
          <a:p>
            <a:pPr marL="114300" indent="0">
              <a:buNone/>
            </a:pPr>
            <a:endParaRPr lang="en-US" dirty="0" smtClean="0"/>
          </a:p>
          <a:p>
            <a:pPr marL="114300" indent="0">
              <a:buNone/>
            </a:pPr>
            <a:r>
              <a:rPr lang="en-US" dirty="0" smtClean="0"/>
              <a:t>Pdf copies have to be provided by school test coordinators through DRC INSIGHT. </a:t>
            </a:r>
            <a:endParaRPr lang="en-US" dirty="0"/>
          </a:p>
        </p:txBody>
      </p:sp>
    </p:spTree>
    <p:extLst>
      <p:ext uri="{BB962C8B-B14F-4D97-AF65-F5344CB8AC3E}">
        <p14:creationId xmlns:p14="http://schemas.microsoft.com/office/powerpoint/2010/main" val="3458437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Policy</a:t>
            </a:r>
            <a:endParaRPr lang="en-US" dirty="0"/>
          </a:p>
        </p:txBody>
      </p:sp>
      <p:sp>
        <p:nvSpPr>
          <p:cNvPr id="3" name="Text Placeholder 2"/>
          <p:cNvSpPr>
            <a:spLocks noGrp="1"/>
          </p:cNvSpPr>
          <p:nvPr>
            <p:ph type="body" idx="1"/>
          </p:nvPr>
        </p:nvSpPr>
        <p:spPr>
          <a:xfrm>
            <a:off x="244306" y="866688"/>
            <a:ext cx="8520600" cy="3186300"/>
          </a:xfrm>
        </p:spPr>
        <p:txBody>
          <a:bodyPr/>
          <a:lstStyle/>
          <a:p>
            <a:pPr marL="114300" lvl="0" indent="0">
              <a:buNone/>
            </a:pPr>
            <a:r>
              <a:rPr lang="en-US" sz="1400" b="1" dirty="0" smtClean="0">
                <a:solidFill>
                  <a:srgbClr val="7030A0"/>
                </a:solidFill>
              </a:rPr>
              <a:t>Please make sure you have shared this policy with all schools and that they understand its application for all assessments.</a:t>
            </a:r>
          </a:p>
          <a:p>
            <a:pPr lvl="0"/>
            <a:r>
              <a:rPr lang="en-US" sz="1400" b="1" dirty="0" smtClean="0"/>
              <a:t>ACT</a:t>
            </a:r>
            <a:r>
              <a:rPr lang="en-US" sz="1400" dirty="0" smtClean="0"/>
              <a:t> </a:t>
            </a:r>
            <a:r>
              <a:rPr lang="en-US" sz="1400" dirty="0"/>
              <a:t>strictly forbids the use of cameras in classrooms that are administering ACT. Cameras should be turned off. </a:t>
            </a:r>
          </a:p>
          <a:p>
            <a:pPr lvl="0"/>
            <a:r>
              <a:rPr lang="en-US" sz="1400" dirty="0"/>
              <a:t>For </a:t>
            </a:r>
            <a:r>
              <a:rPr lang="en-US" sz="1400" b="1" dirty="0"/>
              <a:t>LEAP, LEAP Connect, ELPT and K-3 screening</a:t>
            </a:r>
            <a:r>
              <a:rPr lang="en-US" sz="1400" dirty="0"/>
              <a:t>,</a:t>
            </a:r>
          </a:p>
          <a:p>
            <a:pPr lvl="1"/>
            <a:r>
              <a:rPr lang="en-US" sz="1400" dirty="0"/>
              <a:t>In order to ensure compliance with department agreements to maintain the industry standard security on test items no recording of items, derivatives of items, readings of items is permissible</a:t>
            </a:r>
            <a:r>
              <a:rPr lang="en-US" sz="1400" dirty="0" smtClean="0"/>
              <a:t>.</a:t>
            </a:r>
            <a:r>
              <a:rPr lang="en-US" sz="1400" dirty="0"/>
              <a:t> </a:t>
            </a:r>
          </a:p>
          <a:p>
            <a:pPr lvl="1"/>
            <a:r>
              <a:rPr lang="en-US" sz="1400" dirty="0"/>
              <a:t>Any camera which records or broadcasts in any way must be positioned such that any screen being used for the assessment is not visible to the camera.</a:t>
            </a:r>
          </a:p>
          <a:p>
            <a:pPr lvl="1"/>
            <a:r>
              <a:rPr lang="en-US" sz="1400" dirty="0"/>
              <a:t>In any classroom within which “test-read aloud” occurs, students must use headphones. For students who require test-read aloud without headphones, the student is tested in an alternate location where audio recording does not occur. Disabling the audio recording for K-3 and ELPT applies only to external recording, and does not apply to audio recording required in the testing platform.</a:t>
            </a:r>
          </a:p>
          <a:p>
            <a:endParaRPr lang="en-US" dirty="0"/>
          </a:p>
        </p:txBody>
      </p:sp>
    </p:spTree>
    <p:extLst>
      <p:ext uri="{BB962C8B-B14F-4D97-AF65-F5344CB8AC3E}">
        <p14:creationId xmlns:p14="http://schemas.microsoft.com/office/powerpoint/2010/main" val="3355480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ELPT/ELPT Connect/LEAP Connect</a:t>
            </a:r>
            <a:endParaRPr dirty="0"/>
          </a:p>
        </p:txBody>
      </p:sp>
    </p:spTree>
    <p:extLst>
      <p:ext uri="{BB962C8B-B14F-4D97-AF65-F5344CB8AC3E}">
        <p14:creationId xmlns:p14="http://schemas.microsoft.com/office/powerpoint/2010/main" val="3602905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Parent Guides</a:t>
            </a:r>
            <a:endParaRPr lang="en-US" dirty="0"/>
          </a:p>
        </p:txBody>
      </p:sp>
      <p:sp>
        <p:nvSpPr>
          <p:cNvPr id="3" name="Text Placeholder 2"/>
          <p:cNvSpPr>
            <a:spLocks noGrp="1"/>
          </p:cNvSpPr>
          <p:nvPr>
            <p:ph type="body" idx="1"/>
          </p:nvPr>
        </p:nvSpPr>
        <p:spPr/>
        <p:txBody>
          <a:bodyPr/>
          <a:lstStyle/>
          <a:p>
            <a:pPr marL="114300" indent="0">
              <a:buNone/>
            </a:pPr>
            <a:r>
              <a:rPr lang="en-US" dirty="0" smtClean="0"/>
              <a:t>Parent guides are now updated and posted with translated versions of each. </a:t>
            </a:r>
          </a:p>
          <a:p>
            <a:pPr marL="114300" indent="0">
              <a:buNone/>
            </a:pPr>
            <a:endParaRPr lang="en-US" dirty="0"/>
          </a:p>
          <a:p>
            <a:pPr marL="114300" indent="0">
              <a:buNone/>
            </a:pPr>
            <a:r>
              <a:rPr lang="en-US">
                <a:hlinkClick r:id="rId2"/>
              </a:rPr>
              <a:t>https://</a:t>
            </a:r>
            <a:r>
              <a:rPr lang="en-US" smtClean="0">
                <a:hlinkClick r:id="rId2"/>
              </a:rPr>
              <a:t>doe.louisiana.gov/school-system-leaders/measuring-results/assessment-resources</a:t>
            </a:r>
            <a:endParaRPr lang="en-US" smtClean="0"/>
          </a:p>
          <a:p>
            <a:pPr marL="114300" indent="0">
              <a:buNone/>
            </a:pPr>
            <a:endParaRPr lang="en-US"/>
          </a:p>
        </p:txBody>
      </p:sp>
    </p:spTree>
    <p:extLst>
      <p:ext uri="{BB962C8B-B14F-4D97-AF65-F5344CB8AC3E}">
        <p14:creationId xmlns:p14="http://schemas.microsoft.com/office/powerpoint/2010/main" val="1312917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ELPT/ELPT Connect</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has received several alerts regarding student responses for ELPT/ELPT Connect. We are forwarding these to DTCs for information. The school system can determine if additional follow-up is needed with the student. This does not affect scoring.</a:t>
            </a:r>
            <a:endParaRPr lang="en-US" dirty="0"/>
          </a:p>
        </p:txBody>
      </p:sp>
    </p:spTree>
    <p:extLst>
      <p:ext uri="{BB962C8B-B14F-4D97-AF65-F5344CB8AC3E}">
        <p14:creationId xmlns:p14="http://schemas.microsoft.com/office/powerpoint/2010/main" val="3170653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a:t>
            </a:r>
            <a:endParaRPr lang="en-US" dirty="0"/>
          </a:p>
        </p:txBody>
      </p:sp>
      <p:sp>
        <p:nvSpPr>
          <p:cNvPr id="3" name="Text Placeholder 2"/>
          <p:cNvSpPr>
            <a:spLocks noGrp="1"/>
          </p:cNvSpPr>
          <p:nvPr>
            <p:ph type="body" idx="1"/>
          </p:nvPr>
        </p:nvSpPr>
        <p:spPr/>
        <p:txBody>
          <a:bodyPr/>
          <a:lstStyle/>
          <a:p>
            <a:pPr marL="114300" indent="0">
              <a:buNone/>
            </a:pPr>
            <a:r>
              <a:rPr lang="en-US" dirty="0" smtClean="0"/>
              <a:t>The LEAP Connect eligibility deadline was January 10 and we communicated it many times. Students who take LEAP Connect and who were not identified within the timeline required by BESE will be flagged in assessment data certification as a zero for accountability. The department will not overturn the zero if the IEP confirms that the deadline was not met.</a:t>
            </a:r>
            <a:endParaRPr lang="en-US" dirty="0"/>
          </a:p>
        </p:txBody>
      </p:sp>
    </p:spTree>
    <p:extLst>
      <p:ext uri="{BB962C8B-B14F-4D97-AF65-F5344CB8AC3E}">
        <p14:creationId xmlns:p14="http://schemas.microsoft.com/office/powerpoint/2010/main" val="327496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a:t>
            </a:r>
            <a:endParaRPr sz="2400" dirty="0">
              <a:latin typeface="Public Sans" pitchFamily="2" charset="0"/>
            </a:endParaRPr>
          </a:p>
        </p:txBody>
      </p:sp>
    </p:spTree>
    <p:extLst>
      <p:ext uri="{BB962C8B-B14F-4D97-AF65-F5344CB8AC3E}">
        <p14:creationId xmlns:p14="http://schemas.microsoft.com/office/powerpoint/2010/main" val="3521289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Spring Assessments</a:t>
            </a:r>
            <a:endParaRPr lang="en-US" dirty="0"/>
          </a:p>
        </p:txBody>
      </p:sp>
      <p:sp>
        <p:nvSpPr>
          <p:cNvPr id="3" name="Text Placeholder 2"/>
          <p:cNvSpPr>
            <a:spLocks noGrp="1"/>
          </p:cNvSpPr>
          <p:nvPr>
            <p:ph type="body" idx="1"/>
          </p:nvPr>
        </p:nvSpPr>
        <p:spPr/>
        <p:txBody>
          <a:bodyPr/>
          <a:lstStyle/>
          <a:p>
            <a:pPr marL="114300" indent="0">
              <a:buNone/>
            </a:pPr>
            <a:r>
              <a:rPr lang="en-US" b="1" u="sng" dirty="0" smtClean="0"/>
              <a:t>All accommodations must be assigned no later than March 2</a:t>
            </a:r>
            <a:r>
              <a:rPr lang="en-US" dirty="0" smtClean="0"/>
              <a:t>. Please do not send any requests for late accommodations to </a:t>
            </a:r>
            <a:r>
              <a:rPr lang="en-US" dirty="0" smtClean="0">
                <a:hlinkClick r:id="rId2"/>
              </a:rPr>
              <a:t>assessment@la.gov</a:t>
            </a:r>
            <a:r>
              <a:rPr lang="en-US" dirty="0" smtClean="0"/>
              <a:t> or the assessment team. </a:t>
            </a:r>
          </a:p>
          <a:p>
            <a:pPr marL="114300" indent="0">
              <a:buNone/>
            </a:pPr>
            <a:endParaRPr lang="en-US" dirty="0"/>
          </a:p>
          <a:p>
            <a:pPr marL="114300" indent="0">
              <a:buNone/>
            </a:pPr>
            <a:r>
              <a:rPr lang="en-US" dirty="0" smtClean="0"/>
              <a:t>All accommodations for human reader or paper testing (other than grade 3) must be submitted to </a:t>
            </a:r>
            <a:r>
              <a:rPr lang="en-US" dirty="0" smtClean="0">
                <a:hlinkClick r:id="rId2"/>
              </a:rPr>
              <a:t>assessment@la.gov</a:t>
            </a:r>
            <a:r>
              <a:rPr lang="en-US" dirty="0" smtClean="0"/>
              <a:t> by March 2. The AAA team is not approving them, but they must be recorded with us. These accommodations are important to decisions regarding on-site monitoring.</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485543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Test Schedule Template</a:t>
            </a:r>
            <a:endParaRPr lang="en-US" dirty="0"/>
          </a:p>
        </p:txBody>
      </p:sp>
      <p:sp>
        <p:nvSpPr>
          <p:cNvPr id="3" name="Text Placeholder 2"/>
          <p:cNvSpPr>
            <a:spLocks noGrp="1"/>
          </p:cNvSpPr>
          <p:nvPr>
            <p:ph type="body" idx="1"/>
          </p:nvPr>
        </p:nvSpPr>
        <p:spPr/>
        <p:txBody>
          <a:bodyPr/>
          <a:lstStyle/>
          <a:p>
            <a:pPr marL="114300" indent="0">
              <a:buNone/>
            </a:pPr>
            <a:r>
              <a:rPr lang="en-US" dirty="0" smtClean="0"/>
              <a:t>By March 17, all school systems will now use the same template for reporting schedules for LEAP testing. This format will consist of an excel spreadsheet that includes each school and each day of the testing window. DTCs will be required to report the starting times for each day that is applicable to a school. </a:t>
            </a:r>
          </a:p>
          <a:p>
            <a:pPr marL="114300" indent="0">
              <a:buNone/>
            </a:pPr>
            <a:endParaRPr lang="en-US" dirty="0"/>
          </a:p>
          <a:p>
            <a:pPr marL="114300" indent="0">
              <a:buNone/>
            </a:pPr>
            <a:r>
              <a:rPr lang="en-US" dirty="0" smtClean="0"/>
              <a:t>It is extremely important that schedules are sent to us for all participating sites, included learning pods or alternative sites where students will be testing.</a:t>
            </a:r>
            <a:endParaRPr lang="en-US" dirty="0"/>
          </a:p>
        </p:txBody>
      </p:sp>
    </p:spTree>
    <p:extLst>
      <p:ext uri="{BB962C8B-B14F-4D97-AF65-F5344CB8AC3E}">
        <p14:creationId xmlns:p14="http://schemas.microsoft.com/office/powerpoint/2010/main" val="689184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Public Sans" pitchFamily="2" charset="0"/>
              </a:rPr>
              <a:t>Assessment Development Educator Review Committees</a:t>
            </a:r>
          </a:p>
        </p:txBody>
      </p:sp>
      <p:sp>
        <p:nvSpPr>
          <p:cNvPr id="3" name="Text Placeholder 2"/>
          <p:cNvSpPr>
            <a:spLocks noGrp="1"/>
          </p:cNvSpPr>
          <p:nvPr>
            <p:ph type="body" idx="1"/>
          </p:nvPr>
        </p:nvSpPr>
        <p:spPr/>
        <p:txBody>
          <a:bodyPr/>
          <a:lstStyle/>
          <a:p>
            <a:pPr marL="114300" indent="0">
              <a:buNone/>
            </a:pPr>
            <a:r>
              <a:rPr lang="en-US" sz="1600" dirty="0">
                <a:latin typeface="Public Sans" pitchFamily="2" charset="0"/>
              </a:rPr>
              <a:t>The Division of Assessment Content will convene assessment committees for the LEAP assessment in May and June to </a:t>
            </a:r>
            <a:endParaRPr lang="en-US" sz="1600" dirty="0" smtClean="0">
              <a:latin typeface="Public Sans" pitchFamily="2" charset="0"/>
            </a:endParaRPr>
          </a:p>
          <a:p>
            <a:r>
              <a:rPr lang="en-US" sz="1600" dirty="0" smtClean="0">
                <a:latin typeface="Public Sans" pitchFamily="2" charset="0"/>
              </a:rPr>
              <a:t>review </a:t>
            </a:r>
            <a:r>
              <a:rPr lang="en-US" sz="1600" dirty="0">
                <a:latin typeface="Public Sans" pitchFamily="2" charset="0"/>
              </a:rPr>
              <a:t>newly developed items for alignment, content-related criteria, and appropriateness for all Louisiana students (Science and Social Studies); </a:t>
            </a:r>
            <a:r>
              <a:rPr lang="en-US" sz="1600" dirty="0" smtClean="0">
                <a:latin typeface="Public Sans" pitchFamily="2" charset="0"/>
              </a:rPr>
              <a:t>and</a:t>
            </a:r>
          </a:p>
          <a:p>
            <a:r>
              <a:rPr lang="en-US" sz="1600" dirty="0" smtClean="0">
                <a:latin typeface="Public Sans" pitchFamily="2" charset="0"/>
              </a:rPr>
              <a:t>develop </a:t>
            </a:r>
            <a:r>
              <a:rPr lang="en-US" sz="1600" dirty="0">
                <a:latin typeface="Public Sans" pitchFamily="2" charset="0"/>
              </a:rPr>
              <a:t>expectations for the scoring of field-tested LEAP constructed-response items and extended-response tasks (Science, Math, and Social Studies</a:t>
            </a:r>
            <a:r>
              <a:rPr lang="en-US" sz="1600" dirty="0" smtClean="0">
                <a:latin typeface="Public Sans" pitchFamily="2" charset="0"/>
              </a:rPr>
              <a:t>)</a:t>
            </a:r>
          </a:p>
          <a:p>
            <a:pPr marL="114300" indent="0">
              <a:buNone/>
            </a:pPr>
            <a:endParaRPr lang="en-US" sz="1600" dirty="0">
              <a:latin typeface="Public Sans" pitchFamily="2" charset="0"/>
            </a:endParaRPr>
          </a:p>
          <a:p>
            <a:pPr marL="114300" indent="0">
              <a:buNone/>
            </a:pPr>
            <a:r>
              <a:rPr lang="en-US" sz="1600" dirty="0">
                <a:latin typeface="Public Sans" pitchFamily="2" charset="0"/>
              </a:rPr>
              <a:t>Interested educators should access the </a:t>
            </a:r>
            <a:r>
              <a:rPr lang="en-US" sz="1600" u="sng" dirty="0">
                <a:latin typeface="Public Sans" pitchFamily="2" charset="0"/>
                <a:hlinkClick r:id="rId2"/>
              </a:rPr>
              <a:t>Assessment Development Educator Review Committees document</a:t>
            </a:r>
            <a:r>
              <a:rPr lang="en-US" sz="1600" dirty="0">
                <a:latin typeface="Public Sans" pitchFamily="2" charset="0"/>
              </a:rPr>
              <a:t> for information on exact dates, meeting details, and links and deadlines to apply to participate on specific committees. The deadline to complete the applications is March 14</a:t>
            </a:r>
            <a:r>
              <a:rPr lang="en-US" sz="1600" baseline="30000" dirty="0">
                <a:latin typeface="Public Sans" pitchFamily="2" charset="0"/>
              </a:rPr>
              <a:t>th</a:t>
            </a:r>
            <a:r>
              <a:rPr lang="en-US" sz="1600" dirty="0">
                <a:latin typeface="Public Sans" pitchFamily="2" charset="0"/>
              </a:rPr>
              <a:t>.</a:t>
            </a:r>
          </a:p>
          <a:p>
            <a:pPr marL="114300" indent="0">
              <a:buNone/>
            </a:pPr>
            <a:r>
              <a:rPr lang="en-US" sz="1600" dirty="0">
                <a:latin typeface="Public Sans" pitchFamily="2" charset="0"/>
              </a:rPr>
              <a:t/>
            </a:r>
            <a:br>
              <a:rPr lang="en-US" sz="1600" dirty="0">
                <a:latin typeface="Public Sans" pitchFamily="2" charset="0"/>
              </a:rPr>
            </a:br>
            <a:endParaRPr lang="en-US" dirty="0">
              <a:latin typeface="Public Sans" pitchFamily="2" charset="0"/>
            </a:endParaRPr>
          </a:p>
        </p:txBody>
      </p:sp>
      <p:sp>
        <p:nvSpPr>
          <p:cNvPr id="4" name="Subtitle 3"/>
          <p:cNvSpPr>
            <a:spLocks noGrp="1"/>
          </p:cNvSpPr>
          <p:nvPr>
            <p:ph type="subTitle" idx="2"/>
          </p:nvPr>
        </p:nvSpPr>
        <p:spPr/>
        <p:txBody>
          <a:bodyPr/>
          <a:lstStyle/>
          <a:p>
            <a:r>
              <a:rPr lang="en-US" dirty="0" smtClean="0"/>
              <a:t>Please contact </a:t>
            </a:r>
            <a:r>
              <a:rPr lang="en-US" dirty="0" smtClean="0">
                <a:solidFill>
                  <a:srgbClr val="002060"/>
                </a:solidFill>
                <a:hlinkClick r:id="rId3"/>
              </a:rPr>
              <a:t>assessment@la.gov</a:t>
            </a:r>
            <a:r>
              <a:rPr lang="en-US" dirty="0" smtClean="0"/>
              <a:t> </a:t>
            </a:r>
            <a:r>
              <a:rPr lang="en-US" dirty="0"/>
              <a:t> </a:t>
            </a:r>
            <a:r>
              <a:rPr lang="en-US" dirty="0" smtClean="0"/>
              <a:t>with questions.</a:t>
            </a:r>
            <a:endParaRPr lang="en-US" dirty="0"/>
          </a:p>
        </p:txBody>
      </p:sp>
    </p:spTree>
    <p:extLst>
      <p:ext uri="{BB962C8B-B14F-4D97-AF65-F5344CB8AC3E}">
        <p14:creationId xmlns:p14="http://schemas.microsoft.com/office/powerpoint/2010/main" val="3730878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ACT</a:t>
            </a:r>
            <a:endParaRPr sz="2400" dirty="0">
              <a:latin typeface="Public Sans" pitchFamily="2" charset="0"/>
            </a:endParaRPr>
          </a:p>
        </p:txBody>
      </p:sp>
    </p:spTree>
    <p:extLst>
      <p:ext uri="{BB962C8B-B14F-4D97-AF65-F5344CB8AC3E}">
        <p14:creationId xmlns:p14="http://schemas.microsoft.com/office/powerpoint/2010/main" val="2368510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Public Sans" pitchFamily="2" charset="0"/>
              </a:rPr>
              <a:t>ACT Accommodations Requests and </a:t>
            </a:r>
            <a:r>
              <a:rPr lang="en-US" sz="2400" dirty="0" err="1" smtClean="0">
                <a:latin typeface="Public Sans" pitchFamily="2" charset="0"/>
              </a:rPr>
              <a:t>WorkKeys</a:t>
            </a:r>
            <a:r>
              <a:rPr lang="en-US" sz="2400" dirty="0" smtClean="0">
                <a:latin typeface="Public Sans" pitchFamily="2" charset="0"/>
              </a:rPr>
              <a:t> </a:t>
            </a:r>
            <a:endParaRPr lang="en-US" sz="2400" dirty="0">
              <a:latin typeface="Public Sans" pitchFamily="2" charset="0"/>
            </a:endParaRPr>
          </a:p>
        </p:txBody>
      </p:sp>
      <p:sp>
        <p:nvSpPr>
          <p:cNvPr id="3" name="Text Placeholder 2"/>
          <p:cNvSpPr>
            <a:spLocks noGrp="1"/>
          </p:cNvSpPr>
          <p:nvPr>
            <p:ph type="body" idx="1"/>
          </p:nvPr>
        </p:nvSpPr>
        <p:spPr/>
        <p:txBody>
          <a:bodyPr/>
          <a:lstStyle/>
          <a:p>
            <a:pPr lvl="0"/>
            <a:r>
              <a:rPr lang="en-US" b="1" dirty="0">
                <a:latin typeface="Public Sans" pitchFamily="2" charset="0"/>
              </a:rPr>
              <a:t>January 27-March 7: Request</a:t>
            </a:r>
            <a:r>
              <a:rPr lang="en-US" dirty="0">
                <a:latin typeface="Public Sans" pitchFamily="2" charset="0"/>
              </a:rPr>
              <a:t> qualified exceptions to the deadline for ACT-authorized accommodations and/or supports for eligible examinees in TAA using the </a:t>
            </a:r>
            <a:r>
              <a:rPr lang="en-US" u="sng" dirty="0">
                <a:latin typeface="Public Sans" pitchFamily="2" charset="0"/>
                <a:hlinkClick r:id="rId2"/>
              </a:rPr>
              <a:t>Qualified Exceptions to the Deadline</a:t>
            </a:r>
            <a:r>
              <a:rPr lang="en-US" dirty="0">
                <a:latin typeface="Public Sans" pitchFamily="2" charset="0"/>
              </a:rPr>
              <a:t> form. </a:t>
            </a:r>
            <a:r>
              <a:rPr lang="en-US" b="1" i="1" dirty="0">
                <a:latin typeface="Public Sans" pitchFamily="2" charset="0"/>
              </a:rPr>
              <a:t>Use the form to identify the very specific exceptions listed on the form</a:t>
            </a:r>
            <a:r>
              <a:rPr lang="en-US" b="1" i="1" dirty="0" smtClean="0">
                <a:latin typeface="Public Sans" pitchFamily="2" charset="0"/>
              </a:rPr>
              <a:t>.</a:t>
            </a:r>
          </a:p>
          <a:p>
            <a:pPr marL="114300" lvl="0" indent="0">
              <a:buNone/>
            </a:pPr>
            <a:endParaRPr lang="en-US" sz="1600" dirty="0">
              <a:latin typeface="Public Sans" pitchFamily="2" charset="0"/>
            </a:endParaRPr>
          </a:p>
          <a:p>
            <a:pPr lvl="0"/>
            <a:r>
              <a:rPr lang="en-US" dirty="0">
                <a:latin typeface="Public Sans" pitchFamily="2" charset="0"/>
              </a:rPr>
              <a:t>Please refer to the schedule of events for all important dates.</a:t>
            </a:r>
            <a:endParaRPr lang="en-US" sz="1600" dirty="0">
              <a:latin typeface="Public Sans" pitchFamily="2" charset="0"/>
            </a:endParaRPr>
          </a:p>
          <a:p>
            <a:pPr marL="571500" lvl="1" indent="0">
              <a:buNone/>
            </a:pPr>
            <a:endParaRPr lang="en-US" dirty="0">
              <a:latin typeface="Public Sans" pitchFamily="2" charset="0"/>
            </a:endParaRPr>
          </a:p>
        </p:txBody>
      </p:sp>
    </p:spTree>
    <p:extLst>
      <p:ext uri="{BB962C8B-B14F-4D97-AF65-F5344CB8AC3E}">
        <p14:creationId xmlns:p14="http://schemas.microsoft.com/office/powerpoint/2010/main" val="1761895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Accountability</a:t>
            </a:r>
            <a:endParaRPr sz="2400" dirty="0">
              <a:latin typeface="Public Sans" pitchFamily="2" charset="0"/>
            </a:endParaRPr>
          </a:p>
        </p:txBody>
      </p:sp>
    </p:spTree>
    <p:extLst>
      <p:ext uri="{BB962C8B-B14F-4D97-AF65-F5344CB8AC3E}">
        <p14:creationId xmlns:p14="http://schemas.microsoft.com/office/powerpoint/2010/main" val="2448349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Transitioning to New Accountability Model</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dirty="0" smtClean="0">
                <a:latin typeface="Public Sans" pitchFamily="2" charset="0"/>
              </a:rPr>
              <a:t>As part of transitioning to the new accountability system, both the 2024 and 2025 graduation cohort data will be used in the 2025 SPS. Please note that there will be a much tighter timeline to complete transcripts and dropout cleanup when the lag year is discontinued. </a:t>
            </a:r>
          </a:p>
          <a:p>
            <a:pPr marL="114300" indent="0">
              <a:buNone/>
            </a:pPr>
            <a:endParaRPr lang="en-US" sz="1600" dirty="0">
              <a:latin typeface="Public Sans" pitchFamily="2" charset="0"/>
            </a:endParaRPr>
          </a:p>
          <a:p>
            <a:pPr marL="114300" indent="0">
              <a:buNone/>
            </a:pPr>
            <a:r>
              <a:rPr lang="en-US" sz="1600" dirty="0" smtClean="0">
                <a:latin typeface="Public Sans" pitchFamily="2" charset="0"/>
              </a:rPr>
              <a:t>When cohort graduation data certification opens in early spring, school systems will see the normal cohort file but there will be a new group of students added to the roster. Exit code reviews will include 2025 cohort members who were exited through early March. In summer with assessment data certification, another cohort roster for 2025 will be reviewed for all other normal cohort checks (graduation dates, </a:t>
            </a:r>
            <a:r>
              <a:rPr lang="en-US" sz="1600" dirty="0" err="1" smtClean="0">
                <a:latin typeface="Public Sans" pitchFamily="2" charset="0"/>
              </a:rPr>
              <a:t>HiSET</a:t>
            </a:r>
            <a:r>
              <a:rPr lang="en-US" sz="1600" dirty="0" smtClean="0">
                <a:latin typeface="Public Sans" pitchFamily="2" charset="0"/>
              </a:rPr>
              <a:t>, AP and CLEP tests.) There will be no submissions reviewed for credentials for either cohort. Additional exit code reviews could be added if students exited from March through May 2024.</a:t>
            </a:r>
            <a:endParaRPr lang="en-US" sz="1600" dirty="0">
              <a:latin typeface="Public Sans" pitchFamily="2" charset="0"/>
            </a:endParaRPr>
          </a:p>
        </p:txBody>
      </p:sp>
    </p:spTree>
    <p:extLst>
      <p:ext uri="{BB962C8B-B14F-4D97-AF65-F5344CB8AC3E}">
        <p14:creationId xmlns:p14="http://schemas.microsoft.com/office/powerpoint/2010/main" val="2488309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Data Certification for Cohort Graduation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Prior to the opening of cohort graduation data certification, the department hosts a webinar for accountability contacts who will be responsible for distributing rosters to their schools and collecting requests for changes to some data and providing documentation for students selected for exit code review. A webinar has been scheduled for accountability contacts on </a:t>
            </a:r>
            <a:r>
              <a:rPr lang="en-US" b="1" dirty="0" smtClean="0">
                <a:solidFill>
                  <a:srgbClr val="FF0000"/>
                </a:solidFill>
              </a:rPr>
              <a:t>Wednesday, March 12 at 2:00 p.m. </a:t>
            </a:r>
            <a:r>
              <a:rPr lang="en-US" dirty="0" smtClean="0">
                <a:solidFill>
                  <a:schemeClr val="bg2"/>
                </a:solidFill>
              </a:rPr>
              <a:t>Please</a:t>
            </a:r>
            <a:r>
              <a:rPr lang="en-US" b="1" dirty="0" smtClean="0">
                <a:solidFill>
                  <a:srgbClr val="FF0000"/>
                </a:solidFill>
              </a:rPr>
              <a:t> </a:t>
            </a:r>
            <a:r>
              <a:rPr lang="en-US" dirty="0" smtClean="0"/>
              <a:t>do not share this link with school staff. Accountability contacts are responsible for the redelivery of training to their schools.</a:t>
            </a:r>
          </a:p>
          <a:p>
            <a:pPr marL="114300" indent="0">
              <a:buNone/>
            </a:pPr>
            <a:endParaRPr lang="en-US" dirty="0"/>
          </a:p>
          <a:p>
            <a:pPr marL="114300" indent="0">
              <a:buNone/>
            </a:pPr>
            <a:r>
              <a:rPr lang="en-US" dirty="0" smtClean="0"/>
              <a:t>The link is being sent to accountability contacts via email and should not be shared.</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828888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K-3</a:t>
            </a:r>
            <a:endParaRPr sz="2400" dirty="0">
              <a:latin typeface="Public Sans" pitchFamily="2" charset="0"/>
            </a:endParaRPr>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K-3 Student Upload to Amplify for EOY Screening</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b="1" dirty="0">
              <a:latin typeface="Public Sans" pitchFamily="2" charset="0"/>
            </a:endParaRPr>
          </a:p>
          <a:p>
            <a:r>
              <a:rPr lang="en-US" b="1" dirty="0" smtClean="0">
                <a:latin typeface="Public Sans" pitchFamily="2" charset="0"/>
              </a:rPr>
              <a:t>February 25</a:t>
            </a:r>
            <a:r>
              <a:rPr lang="en-US" dirty="0" smtClean="0">
                <a:latin typeface="Public Sans" pitchFamily="2" charset="0"/>
              </a:rPr>
              <a:t>: </a:t>
            </a:r>
            <a:r>
              <a:rPr lang="en-US" dirty="0" err="1" smtClean="0">
                <a:latin typeface="Public Sans" pitchFamily="2" charset="0"/>
              </a:rPr>
              <a:t>EdLink</a:t>
            </a:r>
            <a:r>
              <a:rPr lang="en-US" dirty="0" smtClean="0">
                <a:latin typeface="Public Sans" pitchFamily="2" charset="0"/>
              </a:rPr>
              <a:t> information downloaded for transfer to Amplify for EOY screening. All student data will be updated. </a:t>
            </a:r>
            <a:r>
              <a:rPr lang="en-US" dirty="0">
                <a:latin typeface="Public Sans" pitchFamily="2" charset="0"/>
              </a:rPr>
              <a:t>To reduce requests for grade changes, name changes, transfers and accountability codes, </a:t>
            </a:r>
            <a:r>
              <a:rPr lang="en-US" dirty="0" err="1">
                <a:latin typeface="Public Sans" pitchFamily="2" charset="0"/>
              </a:rPr>
              <a:t>EdLink</a:t>
            </a:r>
            <a:r>
              <a:rPr lang="en-US" dirty="0">
                <a:latin typeface="Public Sans" pitchFamily="2" charset="0"/>
              </a:rPr>
              <a:t> should be updated before the file is pulled</a:t>
            </a:r>
            <a:r>
              <a:rPr lang="en-US" dirty="0" smtClean="0">
                <a:latin typeface="Public Sans" pitchFamily="2" charset="0"/>
              </a:rPr>
              <a:t>.</a:t>
            </a:r>
          </a:p>
          <a:p>
            <a:endParaRPr lang="en-US" dirty="0">
              <a:latin typeface="Public Sans" pitchFamily="2" charset="0"/>
            </a:endParaRPr>
          </a:p>
          <a:p>
            <a:r>
              <a:rPr lang="en-US" b="1" dirty="0" smtClean="0">
                <a:latin typeface="Public Sans" pitchFamily="2" charset="0"/>
              </a:rPr>
              <a:t>March 3</a:t>
            </a:r>
            <a:r>
              <a:rPr lang="en-US" dirty="0" smtClean="0">
                <a:latin typeface="Public Sans" pitchFamily="2" charset="0"/>
              </a:rPr>
              <a:t>: </a:t>
            </a:r>
            <a:r>
              <a:rPr lang="en-US" dirty="0" err="1" smtClean="0">
                <a:latin typeface="Public Sans" pitchFamily="2" charset="0"/>
              </a:rPr>
              <a:t>mCLASS</a:t>
            </a:r>
            <a:r>
              <a:rPr lang="en-US" dirty="0" smtClean="0">
                <a:latin typeface="Public Sans" pitchFamily="2" charset="0"/>
              </a:rPr>
              <a:t> Admin portal will not be available. </a:t>
            </a:r>
          </a:p>
          <a:p>
            <a:pPr marL="114300" indent="0">
              <a:buNone/>
            </a:pPr>
            <a:endParaRPr lang="en-US" dirty="0" smtClean="0">
              <a:latin typeface="Public Sans" pitchFamily="2" charset="0"/>
            </a:endParaRPr>
          </a:p>
          <a:p>
            <a:r>
              <a:rPr lang="en-US" b="1" dirty="0" smtClean="0">
                <a:latin typeface="Public Sans" pitchFamily="2" charset="0"/>
              </a:rPr>
              <a:t>March 18</a:t>
            </a:r>
            <a:r>
              <a:rPr lang="en-US" dirty="0" smtClean="0">
                <a:latin typeface="Public Sans" pitchFamily="2" charset="0"/>
              </a:rPr>
              <a:t>: Admin portal reopens to set up for EOY screening.</a:t>
            </a:r>
            <a:endParaRPr lang="en-US" dirty="0">
              <a:latin typeface="Public Sans" pitchFamily="2" charset="0"/>
            </a:endParaRPr>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56782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Braille Orders for EOY</a:t>
            </a:r>
            <a:endParaRPr lang="en-US" dirty="0"/>
          </a:p>
        </p:txBody>
      </p:sp>
      <p:sp>
        <p:nvSpPr>
          <p:cNvPr id="3" name="Text Placeholder 2"/>
          <p:cNvSpPr>
            <a:spLocks noGrp="1"/>
          </p:cNvSpPr>
          <p:nvPr>
            <p:ph type="body" idx="1"/>
          </p:nvPr>
        </p:nvSpPr>
        <p:spPr/>
        <p:txBody>
          <a:bodyPr/>
          <a:lstStyle/>
          <a:p>
            <a:pPr marL="114300" indent="0">
              <a:buNone/>
            </a:pPr>
            <a:r>
              <a:rPr lang="en-US" dirty="0" smtClean="0"/>
              <a:t>K-3 literacy braille orders are due to </a:t>
            </a:r>
            <a:r>
              <a:rPr lang="en-US" dirty="0" smtClean="0">
                <a:hlinkClick r:id="rId2"/>
              </a:rPr>
              <a:t>assessment@la.gov</a:t>
            </a:r>
            <a:r>
              <a:rPr lang="en-US" dirty="0" smtClean="0"/>
              <a:t>  no later than March 4 in order to assure that the order is processed and delivered in time to administer EOY.</a:t>
            </a:r>
          </a:p>
          <a:p>
            <a:r>
              <a:rPr lang="en-US" dirty="0" smtClean="0"/>
              <a:t>If you have no changes to the braille order you requested for BOY/MOY you do not need to make a new order. </a:t>
            </a:r>
          </a:p>
          <a:p>
            <a:r>
              <a:rPr lang="en-US" dirty="0" smtClean="0"/>
              <a:t>If you no longer need the braille order or you have changes to your BOY/MOY order, please use the form to order for EOY.</a:t>
            </a:r>
          </a:p>
          <a:p>
            <a:r>
              <a:rPr lang="en-US" dirty="0" smtClean="0"/>
              <a:t>If you have a new braille request, please use the form </a:t>
            </a:r>
            <a:r>
              <a:rPr lang="en-US" dirty="0" smtClean="0"/>
              <a:t>available at the link below</a:t>
            </a:r>
            <a:r>
              <a:rPr lang="en-US" dirty="0"/>
              <a:t>: </a:t>
            </a:r>
            <a:r>
              <a:rPr lang="en-US" dirty="0" smtClean="0">
                <a:hlinkClick r:id="rId3"/>
              </a:rPr>
              <a:t>K-3 Literacy Braille Order Form-2024-2025</a:t>
            </a:r>
            <a:endParaRPr lang="en-US" dirty="0" smtClean="0"/>
          </a:p>
          <a:p>
            <a:endParaRPr lang="en-US" dirty="0"/>
          </a:p>
        </p:txBody>
      </p:sp>
    </p:spTree>
    <p:extLst>
      <p:ext uri="{BB962C8B-B14F-4D97-AF65-F5344CB8AC3E}">
        <p14:creationId xmlns:p14="http://schemas.microsoft.com/office/powerpoint/2010/main" val="4164517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Braille Materials</a:t>
            </a:r>
            <a:endParaRPr lang="en-US" dirty="0"/>
          </a:p>
        </p:txBody>
      </p:sp>
      <p:sp>
        <p:nvSpPr>
          <p:cNvPr id="3" name="Text Placeholder 2"/>
          <p:cNvSpPr>
            <a:spLocks noGrp="1"/>
          </p:cNvSpPr>
          <p:nvPr>
            <p:ph type="body" idx="1"/>
          </p:nvPr>
        </p:nvSpPr>
        <p:spPr/>
        <p:txBody>
          <a:bodyPr/>
          <a:lstStyle/>
          <a:p>
            <a:pPr marL="114300" indent="0">
              <a:buNone/>
            </a:pPr>
            <a:r>
              <a:rPr lang="en-US" dirty="0" smtClean="0"/>
              <a:t>K-2 braille materials will be secure materials. They will need to be destroyed upon completion of their use for EOY screening. Please note that state law allows the department to charge individuals for costs incurred when secure test content is compromised. </a:t>
            </a:r>
          </a:p>
          <a:p>
            <a:pPr marL="114300" indent="0">
              <a:buNone/>
            </a:pPr>
            <a:endParaRPr lang="en-US" dirty="0"/>
          </a:p>
          <a:p>
            <a:pPr marL="114300" indent="0">
              <a:buNone/>
            </a:pPr>
            <a:r>
              <a:rPr lang="en-US" dirty="0" smtClean="0"/>
              <a:t>Since the form of the K-2 screening that is used this year will not be used next year, they cannot be kept for future use.</a:t>
            </a:r>
            <a:endParaRPr lang="en-US" dirty="0"/>
          </a:p>
        </p:txBody>
      </p:sp>
    </p:spTree>
    <p:extLst>
      <p:ext uri="{BB962C8B-B14F-4D97-AF65-F5344CB8AC3E}">
        <p14:creationId xmlns:p14="http://schemas.microsoft.com/office/powerpoint/2010/main" val="3506239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End of Year Screening</a:t>
            </a:r>
            <a:endParaRPr lang="en-US" dirty="0">
              <a:latin typeface="Public Sans" pitchFamily="2" charset="0"/>
            </a:endParaRPr>
          </a:p>
        </p:txBody>
      </p:sp>
      <p:sp>
        <p:nvSpPr>
          <p:cNvPr id="3" name="Text Placeholder 2"/>
          <p:cNvSpPr>
            <a:spLocks noGrp="1"/>
          </p:cNvSpPr>
          <p:nvPr>
            <p:ph type="body" idx="1"/>
          </p:nvPr>
        </p:nvSpPr>
        <p:spPr>
          <a:xfrm>
            <a:off x="130216" y="1017725"/>
            <a:ext cx="8520600" cy="3186300"/>
          </a:xfrm>
        </p:spPr>
        <p:txBody>
          <a:bodyPr/>
          <a:lstStyle/>
          <a:p>
            <a:pPr marL="114300" indent="0">
              <a:buNone/>
            </a:pPr>
            <a:r>
              <a:rPr lang="en-US" sz="1600" dirty="0" smtClean="0">
                <a:latin typeface="Public Sans" pitchFamily="2" charset="0"/>
              </a:rPr>
              <a:t>End of year screening will be conducted from April 1 through April 30. K-2 screening will include a secure Louisiana form. </a:t>
            </a:r>
          </a:p>
          <a:p>
            <a:r>
              <a:rPr lang="en-US" sz="1600" dirty="0" smtClean="0">
                <a:latin typeface="Public Sans" pitchFamily="2" charset="0"/>
              </a:rPr>
              <a:t>No paper or remote testing is permitted for K-2 end of year. </a:t>
            </a:r>
          </a:p>
          <a:p>
            <a:r>
              <a:rPr lang="en-US" sz="1600" dirty="0" smtClean="0">
                <a:latin typeface="Public Sans" pitchFamily="2" charset="0"/>
              </a:rPr>
              <a:t>The screening instrument cannot be copied, shared, memorized or photographed. </a:t>
            </a:r>
          </a:p>
          <a:p>
            <a:r>
              <a:rPr lang="en-US" sz="1600" dirty="0" smtClean="0">
                <a:latin typeface="Public Sans" pitchFamily="2" charset="0"/>
              </a:rPr>
              <a:t>The only persons who should have access to the screener are the test administrators who have been trained and are administering the screener to students.</a:t>
            </a:r>
          </a:p>
          <a:p>
            <a:r>
              <a:rPr lang="en-US" sz="1600" dirty="0" smtClean="0">
                <a:latin typeface="Public Sans" pitchFamily="2" charset="0"/>
              </a:rPr>
              <a:t>DTCs will be the only persons who can invalidate assessments. Please make sure all of your TAs and STCs know your process for requesting them. Submit a testing irregularity form to </a:t>
            </a:r>
            <a:r>
              <a:rPr lang="en-US" sz="1600" dirty="0" smtClean="0">
                <a:latin typeface="Public Sans" pitchFamily="2" charset="0"/>
                <a:hlinkClick r:id="rId2"/>
              </a:rPr>
              <a:t>assessment@la.gov</a:t>
            </a:r>
            <a:r>
              <a:rPr lang="en-US" sz="1600" dirty="0" smtClean="0">
                <a:latin typeface="Public Sans" pitchFamily="2" charset="0"/>
              </a:rPr>
              <a:t> for all invalidations. </a:t>
            </a:r>
          </a:p>
          <a:p>
            <a:pPr marL="114300" indent="0">
              <a:buNone/>
            </a:pPr>
            <a:endParaRPr lang="en-US" sz="1600" dirty="0">
              <a:latin typeface="Public Sans" pitchFamily="2" charset="0"/>
            </a:endParaRPr>
          </a:p>
          <a:p>
            <a:pPr marL="114300" indent="0">
              <a:buNone/>
            </a:pPr>
            <a:r>
              <a:rPr lang="en-US" sz="1600" dirty="0" smtClean="0">
                <a:latin typeface="Public Sans" pitchFamily="2" charset="0"/>
              </a:rPr>
              <a:t>All K-2 testing will be administered in the SEB secure browser or Kiosk mode. </a:t>
            </a:r>
            <a:endParaRPr lang="en-US" sz="1600" dirty="0">
              <a:latin typeface="Public Sans" pitchFamily="2" charset="0"/>
            </a:endParaRPr>
          </a:p>
        </p:txBody>
      </p:sp>
    </p:spTree>
    <p:extLst>
      <p:ext uri="{BB962C8B-B14F-4D97-AF65-F5344CB8AC3E}">
        <p14:creationId xmlns:p14="http://schemas.microsoft.com/office/powerpoint/2010/main" val="1154481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 ELPS/ELPT</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III. ACT</a:t>
            </a: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IV. K-3 Literacy</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V. </a:t>
            </a:r>
            <a:r>
              <a:rPr lang="en-US" dirty="0" smtClean="0">
                <a:latin typeface="Public Sans" pitchFamily="2" charset="0"/>
              </a:rPr>
              <a:t>Accountability</a:t>
            </a: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Grade 3 Summer Screenings</a:t>
            </a:r>
            <a:endParaRPr lang="en-US" dirty="0"/>
          </a:p>
        </p:txBody>
      </p:sp>
      <p:sp>
        <p:nvSpPr>
          <p:cNvPr id="3" name="Text Placeholder 2"/>
          <p:cNvSpPr>
            <a:spLocks noGrp="1"/>
          </p:cNvSpPr>
          <p:nvPr>
            <p:ph type="body" idx="1"/>
          </p:nvPr>
        </p:nvSpPr>
        <p:spPr/>
        <p:txBody>
          <a:bodyPr/>
          <a:lstStyle/>
          <a:p>
            <a:pPr marL="114300" indent="0">
              <a:buNone/>
            </a:pPr>
            <a:r>
              <a:rPr lang="en-US" dirty="0" smtClean="0"/>
              <a:t>Students who are at risk of being retained must be offered the EOY grade 3 screening two additional times. The window for these screenings will be named G3 Summer. This will be a single window that allows for 2 administrations which must be scheduled per directives below:</a:t>
            </a:r>
          </a:p>
          <a:p>
            <a:pPr marL="114300" indent="0">
              <a:buNone/>
            </a:pPr>
            <a:endParaRPr lang="en-US" dirty="0"/>
          </a:p>
          <a:p>
            <a:r>
              <a:rPr lang="en-US" dirty="0" smtClean="0"/>
              <a:t>The first grade 3 rescreening can be administered no sooner than the last week of school.</a:t>
            </a:r>
          </a:p>
          <a:p>
            <a:r>
              <a:rPr lang="en-US" dirty="0" smtClean="0"/>
              <a:t>The second grade 3 rescreening may not be given sooner that two weeks after the first rescreening.</a:t>
            </a:r>
          </a:p>
          <a:p>
            <a:r>
              <a:rPr lang="en-US" dirty="0" smtClean="0"/>
              <a:t>All screenings must be completed by June 30.</a:t>
            </a:r>
            <a:endParaRPr lang="en-US" dirty="0"/>
          </a:p>
        </p:txBody>
      </p:sp>
    </p:spTree>
    <p:extLst>
      <p:ext uri="{BB962C8B-B14F-4D97-AF65-F5344CB8AC3E}">
        <p14:creationId xmlns:p14="http://schemas.microsoft.com/office/powerpoint/2010/main" val="281421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Resetting for Third and Final Attempt</a:t>
            </a:r>
            <a:endParaRPr lang="en-US" dirty="0"/>
          </a:p>
        </p:txBody>
      </p:sp>
      <p:sp>
        <p:nvSpPr>
          <p:cNvPr id="3" name="Text Placeholder 2"/>
          <p:cNvSpPr>
            <a:spLocks noGrp="1"/>
          </p:cNvSpPr>
          <p:nvPr>
            <p:ph type="body" idx="1"/>
          </p:nvPr>
        </p:nvSpPr>
        <p:spPr>
          <a:xfrm>
            <a:off x="311700" y="1152875"/>
            <a:ext cx="3283079" cy="3186300"/>
          </a:xfrm>
        </p:spPr>
        <p:txBody>
          <a:bodyPr/>
          <a:lstStyle/>
          <a:p>
            <a:r>
              <a:rPr lang="en-US" sz="1400" dirty="0">
                <a:latin typeface="Public Sans" pitchFamily="2" charset="0"/>
              </a:rPr>
              <a:t>When a DTC logs into Classroom Reporting during the G3 Summer window, they will see a </a:t>
            </a:r>
            <a:r>
              <a:rPr lang="en-US" sz="1400" b="1" dirty="0">
                <a:latin typeface="Public Sans" pitchFamily="2" charset="0"/>
              </a:rPr>
              <a:t>reset button</a:t>
            </a:r>
            <a:r>
              <a:rPr lang="en-US" sz="1400" dirty="0">
                <a:latin typeface="Public Sans" pitchFamily="2" charset="0"/>
              </a:rPr>
              <a:t> that populates next to G3 student’s composite scores. </a:t>
            </a:r>
            <a:r>
              <a:rPr lang="en-US" sz="1400" b="1" dirty="0">
                <a:latin typeface="Public Sans" pitchFamily="2" charset="0"/>
              </a:rPr>
              <a:t>TAs and other users will not see this button.</a:t>
            </a:r>
            <a:endParaRPr lang="en-US" sz="1400" dirty="0">
              <a:latin typeface="Public Sans" pitchFamily="2" charset="0"/>
            </a:endParaRPr>
          </a:p>
          <a:p>
            <a:r>
              <a:rPr lang="en-US" sz="1400" dirty="0">
                <a:latin typeface="Public Sans" pitchFamily="2" charset="0"/>
              </a:rPr>
              <a:t/>
            </a:r>
            <a:br>
              <a:rPr lang="en-US" sz="1400" dirty="0">
                <a:latin typeface="Public Sans" pitchFamily="2" charset="0"/>
              </a:rPr>
            </a:br>
            <a:r>
              <a:rPr lang="en-US" sz="1400" dirty="0">
                <a:latin typeface="Public Sans" pitchFamily="2" charset="0"/>
              </a:rPr>
              <a:t>If a DTC receives and accepts a request for a student to be assessed for a 3rd attempt, they should tap on the reset icon for that student’s score.</a:t>
            </a:r>
          </a:p>
          <a:p>
            <a:endParaRPr lang="en-US" sz="1400" dirty="0">
              <a:latin typeface="Public Sans" pitchFamily="2" charset="0"/>
            </a:endParaRPr>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pic>
        <p:nvPicPr>
          <p:cNvPr id="1028" name="Picture 4" descr="https://lh7-rt.googleusercontent.com/slidesz/AGV_vUc1YJgx3DFdnjg6b6swcz29BaZHEPz9SnHLHijNoSmTPnTuEUjedQ3vX60HlwhkMolG7GxHL_d4dXROGeSYg1c2h_kTDFa3N7ozbP2PHIOL2uApbFR54T5596khFfzprMaH-SY9uw=s2048?key=gdBgcbxOn7ZVlkukDCM7o3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030" y="1017725"/>
            <a:ext cx="5338970" cy="412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639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Reports for Grade 3 </a:t>
            </a:r>
            <a:r>
              <a:rPr lang="en-US" dirty="0" err="1" smtClean="0"/>
              <a:t>Rescreenings</a:t>
            </a:r>
            <a:endParaRPr lang="en-US" dirty="0"/>
          </a:p>
        </p:txBody>
      </p:sp>
      <p:sp>
        <p:nvSpPr>
          <p:cNvPr id="3" name="Text Placeholder 2"/>
          <p:cNvSpPr>
            <a:spLocks noGrp="1"/>
          </p:cNvSpPr>
          <p:nvPr>
            <p:ph type="body" idx="1"/>
          </p:nvPr>
        </p:nvSpPr>
        <p:spPr>
          <a:xfrm>
            <a:off x="311700" y="1116823"/>
            <a:ext cx="3408721" cy="2971065"/>
          </a:xfrm>
        </p:spPr>
        <p:txBody>
          <a:bodyPr/>
          <a:lstStyle/>
          <a:p>
            <a:r>
              <a:rPr lang="en-US" sz="1400" dirty="0">
                <a:latin typeface="Public Sans" pitchFamily="2" charset="0"/>
              </a:rPr>
              <a:t>After tapping on the reset button, a pop-up will trigger explaining that the composite score will be reset. This means that the 2nd attempt score will no longer be visible on the classroom reporting page. </a:t>
            </a:r>
            <a:r>
              <a:rPr lang="en-US" sz="1400" b="1" dirty="0">
                <a:latin typeface="Public Sans" pitchFamily="2" charset="0"/>
              </a:rPr>
              <a:t>The score is not deleted from the </a:t>
            </a:r>
            <a:r>
              <a:rPr lang="en-US" sz="1400" b="1" dirty="0" err="1">
                <a:latin typeface="Public Sans" pitchFamily="2" charset="0"/>
              </a:rPr>
              <a:t>mCLASS</a:t>
            </a:r>
            <a:r>
              <a:rPr lang="en-US" sz="1400" b="1" dirty="0">
                <a:latin typeface="Public Sans" pitchFamily="2" charset="0"/>
              </a:rPr>
              <a:t> system</a:t>
            </a:r>
            <a:r>
              <a:rPr lang="en-US" sz="1400" dirty="0">
                <a:latin typeface="Public Sans" pitchFamily="2" charset="0"/>
              </a:rPr>
              <a:t>, but the assessment results </a:t>
            </a:r>
            <a:r>
              <a:rPr lang="en-US" sz="1400" b="1" dirty="0">
                <a:latin typeface="Public Sans" pitchFamily="2" charset="0"/>
              </a:rPr>
              <a:t>will no longer be viewable</a:t>
            </a:r>
            <a:r>
              <a:rPr lang="en-US" sz="1400" dirty="0">
                <a:latin typeface="Public Sans" pitchFamily="2" charset="0"/>
              </a:rPr>
              <a:t> in Classroom Reporting or the Teacher-Facing Assessment page. Once this action is completed, a TA can assess the student with a 3rd attempt.</a:t>
            </a:r>
          </a:p>
          <a:p>
            <a:pPr marL="114300" indent="0">
              <a:buNone/>
            </a:pPr>
            <a:r>
              <a:rPr lang="en-US" sz="1600" dirty="0">
                <a:latin typeface="Public Sans" pitchFamily="2" charset="0"/>
              </a:rPr>
              <a:t/>
            </a:r>
            <a:br>
              <a:rPr lang="en-US" sz="1600" dirty="0">
                <a:latin typeface="Public Sans" pitchFamily="2" charset="0"/>
              </a:rPr>
            </a:br>
            <a:endParaRPr lang="en-US" sz="1600" dirty="0">
              <a:latin typeface="Public Sans" pitchFamily="2" charset="0"/>
            </a:endParaRPr>
          </a:p>
        </p:txBody>
      </p:sp>
      <p:sp>
        <p:nvSpPr>
          <p:cNvPr id="4" name="Subtitle 3"/>
          <p:cNvSpPr>
            <a:spLocks noGrp="1"/>
          </p:cNvSpPr>
          <p:nvPr>
            <p:ph type="subTitle" idx="2"/>
          </p:nvPr>
        </p:nvSpPr>
        <p:spPr/>
        <p:txBody>
          <a:bodyPr/>
          <a:lstStyle/>
          <a:p>
            <a:endParaRPr lang="en-US" dirty="0"/>
          </a:p>
        </p:txBody>
      </p:sp>
      <p:sp>
        <p:nvSpPr>
          <p:cNvPr id="5" name="Subtitle 4"/>
          <p:cNvSpPr>
            <a:spLocks noGrp="1"/>
          </p:cNvSpPr>
          <p:nvPr>
            <p:ph type="subTitle" idx="3"/>
          </p:nvPr>
        </p:nvSpPr>
        <p:spPr/>
        <p:txBody>
          <a:bodyPr/>
          <a:lstStyle/>
          <a:p>
            <a:endParaRPr lang="en-US"/>
          </a:p>
        </p:txBody>
      </p:sp>
      <p:pic>
        <p:nvPicPr>
          <p:cNvPr id="2050" name="Picture 2" descr="https://lh7-rt.googleusercontent.com/slidesz/AGV_vUeO6mT7fdnkz4Mb6LnLH8nq1jYpZ31DdFCieGxJE1Od_r3Tmc2NMZUfwr81V2Mb7L1Ss91PRr96II7C6kSnSFBX8__ITDdiaCYfvscBwdT3W7D3zr9731NDmyqa7hfMtW8fMe1Ffg=s2048?key=gdBgcbxOn7ZVlkukDCM7o3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766" y="984008"/>
            <a:ext cx="5264234" cy="415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756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Reporting for Grade 3</a:t>
            </a:r>
            <a:endParaRPr lang="en-US" dirty="0"/>
          </a:p>
        </p:txBody>
      </p:sp>
      <p:sp>
        <p:nvSpPr>
          <p:cNvPr id="3" name="Text Placeholder 2"/>
          <p:cNvSpPr>
            <a:spLocks noGrp="1"/>
          </p:cNvSpPr>
          <p:nvPr>
            <p:ph type="body" idx="1"/>
          </p:nvPr>
        </p:nvSpPr>
        <p:spPr/>
        <p:txBody>
          <a:bodyPr/>
          <a:lstStyle/>
          <a:p>
            <a:pPr marL="114300" indent="0">
              <a:buNone/>
            </a:pPr>
            <a:r>
              <a:rPr lang="en-US" dirty="0" smtClean="0"/>
              <a:t>Additional guidance for accessing all reports and receiving custom reports will be shared as soon as they are final. Please be sure to save the reports from all EOY and Grade 3 </a:t>
            </a:r>
            <a:r>
              <a:rPr lang="en-US" dirty="0" err="1" smtClean="0"/>
              <a:t>rescreenings</a:t>
            </a:r>
            <a:r>
              <a:rPr lang="en-US" dirty="0" smtClean="0"/>
              <a:t> to share in parent meetings or other communications. </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490577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EOY webinar</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will host a K-3 Literacy EOY webinar on March 10 at 1:30 p.m. This webinar will not repeat some of the slides that were already shared with BOY and MOY. It will focus on important reminders and a review of how the grade 3 summer administrations will be administered in </a:t>
            </a:r>
            <a:r>
              <a:rPr lang="en-US" dirty="0" err="1" smtClean="0"/>
              <a:t>mCLASS</a:t>
            </a:r>
            <a:r>
              <a:rPr lang="en-US" dirty="0" smtClean="0"/>
              <a:t>. This webinar is only for district test coordinators and the link should not be shared. The link is being sent to all DTCs via email from Jennifer Baird.</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5173602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47491022"/>
              </p:ext>
            </p:extLst>
          </p:nvPr>
        </p:nvGraphicFramePr>
        <p:xfrm>
          <a:off x="430051" y="936515"/>
          <a:ext cx="8283898" cy="3438711"/>
        </p:xfrm>
        <a:graphic>
          <a:graphicData uri="http://schemas.openxmlformats.org/drawingml/2006/table">
            <a:tbl>
              <a:tblPr firstRow="1" bandRow="1">
                <a:tableStyleId>{47E5B1D7-7E24-4C7A-94C0-64FDCA702A4B}</a:tableStyleId>
              </a:tblPr>
              <a:tblGrid>
                <a:gridCol w="826350">
                  <a:extLst>
                    <a:ext uri="{9D8B030D-6E8A-4147-A177-3AD203B41FA5}">
                      <a16:colId xmlns:a16="http://schemas.microsoft.com/office/drawing/2014/main" val="2450038286"/>
                    </a:ext>
                  </a:extLst>
                </a:gridCol>
                <a:gridCol w="5346797">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99271">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321183">
                <a:tc>
                  <a:txBody>
                    <a:bodyPr/>
                    <a:lstStyle/>
                    <a:p>
                      <a:r>
                        <a:rPr lang="en-US" sz="1200" dirty="0" smtClean="0">
                          <a:latin typeface="Public Sans" pitchFamily="2" charset="0"/>
                          <a:cs typeface="Calibri" panose="020F0502020204030204" pitchFamily="34" charset="0"/>
                        </a:rPr>
                        <a:t>February</a:t>
                      </a:r>
                      <a:endParaRPr lang="en-US" sz="1200" dirty="0">
                        <a:latin typeface="Public Sans" pitchFamily="2"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Public Sans" pitchFamily="2" charset="0"/>
                          <a:cs typeface="Calibri" panose="020F0502020204030204" pitchFamily="34" charset="0"/>
                        </a:rPr>
                        <a:t>PAST DUE: LEAP Connect and ELPT testing schedules</a:t>
                      </a:r>
                    </a:p>
                    <a:p>
                      <a:pPr marL="171450" indent="-171450">
                        <a:buFont typeface="Arial" panose="020B0604020202020204" pitchFamily="34" charset="0"/>
                        <a:buChar char="•"/>
                      </a:pPr>
                      <a:r>
                        <a:rPr lang="en-US" sz="1400" b="0" baseline="0" dirty="0" smtClean="0">
                          <a:latin typeface="Public Sans" pitchFamily="2" charset="0"/>
                          <a:cs typeface="Calibri" panose="020F0502020204030204" pitchFamily="34" charset="0"/>
                        </a:rPr>
                        <a:t>February 19: TCM and TAM for LEAP spring testing posted in DRC INSIGHT</a:t>
                      </a:r>
                    </a:p>
                    <a:p>
                      <a:pPr marL="171450" indent="-171450">
                        <a:buFont typeface="Arial" panose="020B0604020202020204" pitchFamily="34" charset="0"/>
                        <a:buChar char="•"/>
                      </a:pPr>
                      <a:r>
                        <a:rPr lang="en-US" sz="1400" b="0" baseline="0" dirty="0" smtClean="0">
                          <a:latin typeface="Public Sans" pitchFamily="2" charset="0"/>
                          <a:cs typeface="Calibri" panose="020F0502020204030204" pitchFamily="34" charset="0"/>
                        </a:rPr>
                        <a:t>February 25: </a:t>
                      </a:r>
                      <a:r>
                        <a:rPr lang="en-US" sz="1400" b="0" baseline="0" dirty="0" err="1" smtClean="0">
                          <a:latin typeface="Public Sans" pitchFamily="2" charset="0"/>
                          <a:cs typeface="Calibri" panose="020F0502020204030204" pitchFamily="34" charset="0"/>
                        </a:rPr>
                        <a:t>EdLink</a:t>
                      </a:r>
                      <a:r>
                        <a:rPr lang="en-US" sz="1400" b="0" baseline="0" dirty="0" smtClean="0">
                          <a:latin typeface="Public Sans" pitchFamily="2" charset="0"/>
                          <a:cs typeface="Calibri" panose="020F0502020204030204" pitchFamily="34" charset="0"/>
                        </a:rPr>
                        <a:t> data pulled to populate </a:t>
                      </a:r>
                      <a:r>
                        <a:rPr lang="en-US" sz="1400" b="0" baseline="0" dirty="0" err="1" smtClean="0">
                          <a:latin typeface="Public Sans" pitchFamily="2" charset="0"/>
                          <a:cs typeface="Calibri" panose="020F0502020204030204" pitchFamily="34" charset="0"/>
                        </a:rPr>
                        <a:t>mCLASS</a:t>
                      </a:r>
                      <a:r>
                        <a:rPr lang="en-US" sz="1400" b="0" baseline="0" dirty="0" smtClean="0">
                          <a:latin typeface="Public Sans" pitchFamily="2" charset="0"/>
                          <a:cs typeface="Calibri" panose="020F0502020204030204" pitchFamily="34" charset="0"/>
                        </a:rPr>
                        <a:t> for K-3 </a:t>
                      </a:r>
                      <a:r>
                        <a:rPr lang="en-US" sz="1400" b="0" baseline="0" smtClean="0">
                          <a:latin typeface="Public Sans" pitchFamily="2" charset="0"/>
                          <a:cs typeface="Calibri" panose="020F0502020204030204" pitchFamily="34" charset="0"/>
                        </a:rPr>
                        <a:t>Literacy Screening</a:t>
                      </a:r>
                      <a:endParaRPr lang="en-US" sz="1400" b="0" baseline="0" dirty="0" smtClean="0">
                        <a:latin typeface="Public Sans" pitchFamily="2" charset="0"/>
                        <a:cs typeface="Calibri" panose="020F0502020204030204" pitchFamily="34" charset="0"/>
                      </a:endParaRPr>
                    </a:p>
                  </a:txBody>
                  <a:tcPr/>
                </a:tc>
                <a:tc>
                  <a:txBody>
                    <a:bodyPr/>
                    <a:lstStyle/>
                    <a:p>
                      <a:pPr marL="152400" marR="0" lvl="0" indent="0" algn="l" rtl="0">
                        <a:lnSpc>
                          <a:spcPct val="100000"/>
                        </a:lnSpc>
                        <a:spcBef>
                          <a:spcPts val="0"/>
                        </a:spcBef>
                        <a:spcAft>
                          <a:spcPts val="0"/>
                        </a:spcAft>
                        <a:buSzPts val="1200"/>
                        <a:buFont typeface="Calibri"/>
                        <a:buNone/>
                      </a:pPr>
                      <a:r>
                        <a:rPr lang="en-US" sz="1200" dirty="0" smtClean="0">
                          <a:latin typeface="Public Sans" pitchFamily="2" charset="0"/>
                          <a:hlinkClick r:id="rId2"/>
                        </a:rPr>
                        <a:t>Assessment</a:t>
                      </a:r>
                      <a:r>
                        <a:rPr lang="en-US" sz="1200" baseline="0" dirty="0" smtClean="0">
                          <a:latin typeface="Public Sans" pitchFamily="2" charset="0"/>
                          <a:hlinkClick r:id="rId2"/>
                        </a:rPr>
                        <a:t> R</a:t>
                      </a:r>
                      <a:r>
                        <a:rPr lang="en-US" sz="1200" dirty="0" smtClean="0">
                          <a:latin typeface="Public Sans" pitchFamily="2" charset="0"/>
                          <a:hlinkClick r:id="rId2"/>
                        </a:rPr>
                        <a:t>esources</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2024-2025 Assessment</a:t>
                      </a:r>
                      <a:r>
                        <a:rPr lang="en-US" sz="1200" baseline="0" dirty="0" smtClean="0">
                          <a:latin typeface="Public Sans" pitchFamily="2" charset="0"/>
                          <a:hlinkClick r:id="rId3"/>
                        </a:rPr>
                        <a:t> C</a:t>
                      </a:r>
                      <a:r>
                        <a:rPr lang="en-US" sz="1200" dirty="0" smtClean="0">
                          <a:latin typeface="Public Sans" pitchFamily="2" charset="0"/>
                          <a:hlinkClick r:id="rId3"/>
                        </a:rPr>
                        <a:t>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DTC and Accountability</a:t>
                      </a:r>
                      <a:r>
                        <a:rPr lang="en-US" sz="1200" baseline="0" dirty="0" smtClean="0">
                          <a:latin typeface="Public Sans" pitchFamily="2" charset="0"/>
                          <a:hlinkClick r:id="rId3"/>
                        </a:rPr>
                        <a:t> C</a:t>
                      </a:r>
                      <a:r>
                        <a:rPr lang="en-US" sz="1200" dirty="0" smtClean="0">
                          <a:latin typeface="Public Sans" pitchFamily="2" charset="0"/>
                          <a:hlinkClick r:id="rId3"/>
                        </a:rPr>
                        <a:t>ontact Update Form</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Calibri"/>
                        <a:buNone/>
                      </a:pPr>
                      <a:endParaRPr lang="en-US" sz="1200" dirty="0" smtClean="0">
                        <a:latin typeface="Public Sans" pitchFamily="2" charset="0"/>
                      </a:endParaRPr>
                    </a:p>
                  </a:txBody>
                  <a:tcPr/>
                </a:tc>
                <a:extLst>
                  <a:ext uri="{0D108BD9-81ED-4DB2-BD59-A6C34878D82A}">
                    <a16:rowId xmlns:a16="http://schemas.microsoft.com/office/drawing/2014/main" val="3503993623"/>
                  </a:ext>
                </a:extLst>
              </a:tr>
              <a:tr h="1263587">
                <a:tc>
                  <a:txBody>
                    <a:bodyPr/>
                    <a:lstStyle/>
                    <a:p>
                      <a:r>
                        <a:rPr lang="en-US" sz="1400" dirty="0" smtClean="0">
                          <a:latin typeface="Public Sans" pitchFamily="2" charset="0"/>
                          <a:cs typeface="Calibri" panose="020F0502020204030204" pitchFamily="34" charset="0"/>
                        </a:rPr>
                        <a:t>March</a:t>
                      </a:r>
                      <a:r>
                        <a:rPr lang="en-US" sz="1400" baseline="0" dirty="0" smtClean="0">
                          <a:latin typeface="Public Sans" pitchFamily="2" charset="0"/>
                          <a:cs typeface="Calibri" panose="020F0502020204030204" pitchFamily="34" charset="0"/>
                        </a:rPr>
                        <a:t> </a:t>
                      </a:r>
                      <a:endParaRPr lang="en-US" sz="1400" dirty="0">
                        <a:latin typeface="Public Sans" pitchFamily="2"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Public Sans" pitchFamily="2" charset="0"/>
                          <a:cs typeface="Calibri" panose="020F0502020204030204" pitchFamily="34" charset="0"/>
                        </a:rPr>
                        <a:t>March 2: FINAL day to apply accommodations to IEPs for all LEAP spring testing</a:t>
                      </a:r>
                    </a:p>
                    <a:p>
                      <a:pPr marL="171450" indent="-171450">
                        <a:buFont typeface="Arial" panose="020B0604020202020204" pitchFamily="34" charset="0"/>
                        <a:buChar char="•"/>
                      </a:pPr>
                      <a:r>
                        <a:rPr lang="en-US" sz="1400" b="0" baseline="0" dirty="0" smtClean="0">
                          <a:latin typeface="Public Sans" pitchFamily="2" charset="0"/>
                          <a:cs typeface="Calibri" panose="020F0502020204030204" pitchFamily="34" charset="0"/>
                        </a:rPr>
                        <a:t>March 10: DTC webinar for K-3 literacy EOY screening</a:t>
                      </a:r>
                    </a:p>
                    <a:p>
                      <a:pPr marL="171450" indent="-171450">
                        <a:buFont typeface="Arial" panose="020B0604020202020204" pitchFamily="34" charset="0"/>
                        <a:buChar char="•"/>
                      </a:pPr>
                      <a:r>
                        <a:rPr lang="en-US" sz="1400" b="0" baseline="0" dirty="0" smtClean="0">
                          <a:latin typeface="Public Sans" pitchFamily="2" charset="0"/>
                          <a:cs typeface="Calibri" panose="020F0502020204030204" pitchFamily="34" charset="0"/>
                        </a:rPr>
                        <a:t>March 12: Accountability contact webinar for cohort graduation data certification </a:t>
                      </a:r>
                    </a:p>
                    <a:p>
                      <a:pPr marL="171450" indent="-171450">
                        <a:buFont typeface="Arial" panose="020B0604020202020204" pitchFamily="34" charset="0"/>
                        <a:buChar char="•"/>
                      </a:pPr>
                      <a:r>
                        <a:rPr lang="en-US" sz="1400" b="0" baseline="0" dirty="0" smtClean="0">
                          <a:latin typeface="Public Sans" pitchFamily="2" charset="0"/>
                          <a:cs typeface="Calibri" panose="020F0502020204030204" pitchFamily="34" charset="0"/>
                        </a:rPr>
                        <a:t>March 17:  Spring Test Setup Available in DRC INSIGHT/Test schedules due to </a:t>
                      </a:r>
                      <a:r>
                        <a:rPr lang="en-US" sz="1400" b="0" baseline="0" dirty="0" smtClean="0">
                          <a:latin typeface="Public Sans" pitchFamily="2" charset="0"/>
                          <a:cs typeface="Calibri" panose="020F0502020204030204" pitchFamily="34" charset="0"/>
                          <a:hlinkClick r:id="rId4"/>
                        </a:rPr>
                        <a:t>assessment@la.gov</a:t>
                      </a:r>
                      <a:r>
                        <a:rPr lang="en-US" sz="1400" b="0" baseline="0" dirty="0" smtClean="0">
                          <a:latin typeface="Public Sans" pitchFamily="2" charset="0"/>
                          <a:cs typeface="Calibri" panose="020F0502020204030204" pitchFamily="34" charset="0"/>
                        </a:rPr>
                        <a:t> </a:t>
                      </a:r>
                    </a:p>
                  </a:txBody>
                  <a:tcPr/>
                </a:tc>
                <a:tc>
                  <a:txBody>
                    <a:bodyPr/>
                    <a:lstStyle/>
                    <a:p>
                      <a:r>
                        <a:rPr lang="en-US" sz="1400" b="0" i="0" u="sng" strike="noStrike" cap="none" dirty="0" smtClean="0">
                          <a:solidFill>
                            <a:srgbClr val="000000"/>
                          </a:solidFill>
                          <a:effectLst/>
                          <a:latin typeface="Arial"/>
                          <a:ea typeface="Arial"/>
                          <a:cs typeface="Arial"/>
                          <a:sym typeface="Arial"/>
                          <a:hlinkClick r:id="rId5"/>
                        </a:rPr>
                        <a:t>Office Hours</a:t>
                      </a:r>
                      <a:r>
                        <a:rPr lang="en-US" sz="1400" b="0" i="0" u="sng" strike="noStrike" cap="none" baseline="0" dirty="0" smtClean="0">
                          <a:solidFill>
                            <a:srgbClr val="000000"/>
                          </a:solidFill>
                          <a:effectLst/>
                          <a:latin typeface="Arial"/>
                          <a:ea typeface="Arial"/>
                          <a:cs typeface="Arial"/>
                          <a:sym typeface="Arial"/>
                          <a:hlinkClick r:id="rId5"/>
                        </a:rPr>
                        <a:t> Tuesday at 3 pm</a:t>
                      </a:r>
                      <a:endParaRPr lang="en-US" sz="1400" b="0" i="0" u="sng" strike="noStrike" cap="none" baseline="0" dirty="0" smtClean="0">
                        <a:solidFill>
                          <a:srgbClr val="000000"/>
                        </a:solidFill>
                        <a:effectLst/>
                        <a:latin typeface="Arial"/>
                        <a:ea typeface="Arial"/>
                        <a:cs typeface="Arial"/>
                        <a:sym typeface="Arial"/>
                      </a:endParaRPr>
                    </a:p>
                    <a:p>
                      <a:endParaRPr lang="en-US" sz="1200" baseline="0" dirty="0" smtClean="0">
                        <a:latin typeface="Public Sans" pitchFamily="2" charset="0"/>
                        <a:cs typeface="Calibri" panose="020F0502020204030204" pitchFamily="34" charset="0"/>
                      </a:endParaRPr>
                    </a:p>
                    <a:p>
                      <a:r>
                        <a:rPr lang="en-US" sz="1200" baseline="0" dirty="0" smtClean="0">
                          <a:latin typeface="Public Sans" pitchFamily="2" charset="0"/>
                          <a:cs typeface="Calibri" panose="020F0502020204030204" pitchFamily="34" charset="0"/>
                        </a:rPr>
                        <a:t>February 25, March 11, 25</a:t>
                      </a:r>
                    </a:p>
                    <a:p>
                      <a:r>
                        <a:rPr lang="en-US" sz="1200" baseline="0" dirty="0" smtClean="0">
                          <a:latin typeface="Public Sans" pitchFamily="2" charset="0"/>
                          <a:cs typeface="Calibri" panose="020F0502020204030204" pitchFamily="34" charset="0"/>
                        </a:rPr>
                        <a:t>Monthly Call: March 18</a:t>
                      </a:r>
                    </a:p>
                    <a:p>
                      <a:r>
                        <a:rPr lang="en-US" sz="1200" baseline="0" dirty="0" smtClean="0">
                          <a:latin typeface="Public Sans" pitchFamily="2" charset="0"/>
                          <a:cs typeface="Calibri" panose="020F0502020204030204" pitchFamily="34" charset="0"/>
                        </a:rPr>
                        <a:t>March 4: Mardi Gras/Office hours canceled</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2025-2025 Assessment Calendar</a:t>
            </a:r>
            <a:endParaRPr lang="en-US" dirty="0"/>
          </a:p>
        </p:txBody>
      </p:sp>
      <p:sp>
        <p:nvSpPr>
          <p:cNvPr id="3" name="Text Placeholder 2"/>
          <p:cNvSpPr>
            <a:spLocks noGrp="1"/>
          </p:cNvSpPr>
          <p:nvPr>
            <p:ph type="body" idx="1"/>
          </p:nvPr>
        </p:nvSpPr>
        <p:spPr/>
        <p:txBody>
          <a:bodyPr/>
          <a:lstStyle/>
          <a:p>
            <a:pPr marL="114300" indent="0">
              <a:buNone/>
            </a:pPr>
            <a:r>
              <a:rPr lang="en-US" dirty="0" smtClean="0"/>
              <a:t>The 2025-2026 assessment calendar is now posted to the Assessment Resources section of the department website at this link: </a:t>
            </a:r>
          </a:p>
          <a:p>
            <a:pPr marL="114300" indent="0">
              <a:buNone/>
            </a:pPr>
            <a:endParaRPr lang="en-US" dirty="0"/>
          </a:p>
          <a:p>
            <a:pPr marL="114300" indent="0">
              <a:buNone/>
            </a:pPr>
            <a:r>
              <a:rPr lang="en-US" dirty="0" smtClean="0">
                <a:hlinkClick r:id="rId2"/>
              </a:rPr>
              <a:t>2025-2026 Assessment Calendar.pdf</a:t>
            </a:r>
            <a:endParaRPr lang="en-US" dirty="0" smtClean="0"/>
          </a:p>
          <a:p>
            <a:pPr marL="114300" indent="0">
              <a:buNone/>
            </a:pPr>
            <a:endParaRPr lang="en-US" dirty="0"/>
          </a:p>
          <a:p>
            <a:pPr marL="114300" indent="0">
              <a:buNone/>
            </a:pPr>
            <a:r>
              <a:rPr lang="en-US" dirty="0" smtClean="0"/>
              <a:t>Thank you so much for your patience.</a:t>
            </a:r>
            <a:endParaRPr lang="en-US" dirty="0"/>
          </a:p>
        </p:txBody>
      </p:sp>
    </p:spTree>
    <p:extLst>
      <p:ext uri="{BB962C8B-B14F-4D97-AF65-F5344CB8AC3E}">
        <p14:creationId xmlns:p14="http://schemas.microsoft.com/office/powerpoint/2010/main" val="195424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2025</a:t>
            </a:r>
            <a:endParaRPr sz="2400" dirty="0">
              <a:latin typeface="Public Sans" pitchFamily="2" charset="0"/>
            </a:endParaRPr>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Closures and Cancellations of Office Hours</a:t>
            </a:r>
            <a:endParaRPr lang="en-US" dirty="0"/>
          </a:p>
        </p:txBody>
      </p:sp>
      <p:sp>
        <p:nvSpPr>
          <p:cNvPr id="3" name="Text Placeholder 2"/>
          <p:cNvSpPr>
            <a:spLocks noGrp="1"/>
          </p:cNvSpPr>
          <p:nvPr>
            <p:ph type="body" idx="1"/>
          </p:nvPr>
        </p:nvSpPr>
        <p:spPr/>
        <p:txBody>
          <a:bodyPr/>
          <a:lstStyle/>
          <a:p>
            <a:pPr marL="114300" indent="0">
              <a:buNone/>
            </a:pPr>
            <a:r>
              <a:rPr lang="en-US" dirty="0" smtClean="0"/>
              <a:t>All department offices will be closed on Tuesday, March 4, and Office Hours is cancelled. </a:t>
            </a:r>
            <a:endParaRPr lang="en-US" dirty="0"/>
          </a:p>
        </p:txBody>
      </p:sp>
    </p:spTree>
    <p:extLst>
      <p:ext uri="{BB962C8B-B14F-4D97-AF65-F5344CB8AC3E}">
        <p14:creationId xmlns:p14="http://schemas.microsoft.com/office/powerpoint/2010/main" val="2876267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LEAP/LEAP Connect Important Dates</a:t>
            </a:r>
            <a:endParaRPr lang="en-US" dirty="0"/>
          </a:p>
        </p:txBody>
      </p:sp>
      <p:sp>
        <p:nvSpPr>
          <p:cNvPr id="3" name="Text Placeholder 2"/>
          <p:cNvSpPr>
            <a:spLocks noGrp="1"/>
          </p:cNvSpPr>
          <p:nvPr>
            <p:ph type="body" idx="1"/>
          </p:nvPr>
        </p:nvSpPr>
        <p:spPr>
          <a:xfrm>
            <a:off x="255859" y="1017725"/>
            <a:ext cx="8520600" cy="3056204"/>
          </a:xfrm>
        </p:spPr>
        <p:txBody>
          <a:bodyPr/>
          <a:lstStyle/>
          <a:p>
            <a:pPr marL="114300" indent="0">
              <a:buNone/>
            </a:pPr>
            <a:endParaRPr lang="en-US" b="1" dirty="0" smtClean="0">
              <a:latin typeface="Public Sans" pitchFamily="2" charset="0"/>
            </a:endParaRPr>
          </a:p>
          <a:p>
            <a:r>
              <a:rPr lang="en-US" b="1" dirty="0" smtClean="0">
                <a:latin typeface="Public Sans" pitchFamily="2" charset="0"/>
              </a:rPr>
              <a:t>February 19:	</a:t>
            </a:r>
            <a:r>
              <a:rPr lang="en-US" dirty="0" smtClean="0">
                <a:latin typeface="Public Sans" pitchFamily="2" charset="0"/>
              </a:rPr>
              <a:t>TCM and TAM posted in DRC INSIGHT</a:t>
            </a:r>
            <a:endParaRPr lang="en-US" b="1" dirty="0" smtClean="0">
              <a:latin typeface="Public Sans" pitchFamily="2" charset="0"/>
            </a:endParaRPr>
          </a:p>
          <a:p>
            <a:r>
              <a:rPr lang="en-US" b="1" dirty="0" smtClean="0">
                <a:latin typeface="Public Sans" pitchFamily="2" charset="0"/>
              </a:rPr>
              <a:t>March 2</a:t>
            </a:r>
            <a:r>
              <a:rPr lang="en-US" dirty="0" smtClean="0">
                <a:latin typeface="Public Sans" pitchFamily="2" charset="0"/>
              </a:rPr>
              <a:t>: 	All accommodations finalized for LEAP spring assessments 			grades 3-high school  NOTE: Please do not send requests for 		late accommodations to Jennifer Baird or to	 			</a:t>
            </a:r>
            <a:r>
              <a:rPr lang="en-US" dirty="0" smtClean="0">
                <a:latin typeface="Public Sans" pitchFamily="2" charset="0"/>
                <a:hlinkClick r:id="rId2"/>
              </a:rPr>
              <a:t>assessment@la.gov</a:t>
            </a:r>
            <a:r>
              <a:rPr lang="en-US" dirty="0" smtClean="0">
                <a:latin typeface="Public Sans" pitchFamily="2" charset="0"/>
              </a:rPr>
              <a:t>. </a:t>
            </a:r>
          </a:p>
          <a:p>
            <a:pPr marL="114300" indent="0">
              <a:buNone/>
            </a:pPr>
            <a:endParaRPr lang="en-US" dirty="0">
              <a:latin typeface="Public Sans" pitchFamily="2" charset="0"/>
            </a:endParaRPr>
          </a:p>
          <a:p>
            <a:r>
              <a:rPr lang="en-US" b="1" dirty="0" smtClean="0">
                <a:latin typeface="Public Sans" pitchFamily="2" charset="0"/>
              </a:rPr>
              <a:t>March 17</a:t>
            </a:r>
            <a:r>
              <a:rPr lang="en-US" dirty="0" smtClean="0">
                <a:latin typeface="Public Sans" pitchFamily="2" charset="0"/>
              </a:rPr>
              <a:t>: 	Test setup opens for LEAP spring to manage students and 			assign TA numbers</a:t>
            </a:r>
          </a:p>
          <a:p>
            <a:pPr marL="114300" indent="0">
              <a:buNone/>
            </a:pPr>
            <a:r>
              <a:rPr lang="en-US" dirty="0">
                <a:latin typeface="Public Sans" pitchFamily="2" charset="0"/>
              </a:rPr>
              <a:t>	</a:t>
            </a:r>
            <a:r>
              <a:rPr lang="en-US" dirty="0" smtClean="0">
                <a:latin typeface="Public Sans" pitchFamily="2" charset="0"/>
              </a:rPr>
              <a:t>	Test schedules for spring LEAP due to </a:t>
            </a:r>
            <a:r>
              <a:rPr lang="en-US" dirty="0" smtClean="0">
                <a:latin typeface="Public Sans" pitchFamily="2" charset="0"/>
                <a:hlinkClick r:id="rId2"/>
              </a:rPr>
              <a:t>assessment@la.gov</a:t>
            </a:r>
            <a:endParaRPr lang="en-US" dirty="0" smtClean="0">
              <a:latin typeface="Public Sans" pitchFamily="2" charset="0"/>
            </a:endParaRPr>
          </a:p>
          <a:p>
            <a:pPr marL="114300" indent="0">
              <a:buNone/>
            </a:pPr>
            <a:endParaRPr lang="en-US" dirty="0" smtClean="0">
              <a:latin typeface="Public Sans" pitchFamily="2" charset="0"/>
            </a:endParaRPr>
          </a:p>
          <a:p>
            <a:pPr marL="114300" indent="0">
              <a:buNone/>
            </a:pPr>
            <a:endParaRPr lang="en-US" dirty="0">
              <a:latin typeface="Public Sans" pitchFamily="2" charset="0"/>
            </a:endParaRPr>
          </a:p>
          <a:p>
            <a:pPr marL="114300" indent="0">
              <a:buNone/>
            </a:pPr>
            <a:endParaRPr lang="en-US" dirty="0" smtClean="0">
              <a:latin typeface="Public Sans" pitchFamily="2" charset="0"/>
            </a:endParaRPr>
          </a:p>
          <a:p>
            <a:pPr marL="114300" indent="0">
              <a:buNone/>
            </a:pPr>
            <a:endParaRPr lang="en-US" dirty="0"/>
          </a:p>
        </p:txBody>
      </p:sp>
    </p:spTree>
    <p:extLst>
      <p:ext uri="{BB962C8B-B14F-4D97-AF65-F5344CB8AC3E}">
        <p14:creationId xmlns:p14="http://schemas.microsoft.com/office/powerpoint/2010/main" val="1495780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Schedules Template</a:t>
            </a:r>
            <a:endParaRPr lang="en-US" dirty="0"/>
          </a:p>
        </p:txBody>
      </p:sp>
      <p:sp>
        <p:nvSpPr>
          <p:cNvPr id="3" name="Text Placeholder 2"/>
          <p:cNvSpPr>
            <a:spLocks noGrp="1"/>
          </p:cNvSpPr>
          <p:nvPr>
            <p:ph type="body" idx="1"/>
          </p:nvPr>
        </p:nvSpPr>
        <p:spPr>
          <a:xfrm>
            <a:off x="311700" y="913023"/>
            <a:ext cx="8520600" cy="3186300"/>
          </a:xfrm>
        </p:spPr>
        <p:txBody>
          <a:bodyPr/>
          <a:lstStyle/>
          <a:p>
            <a:pPr marL="114300" indent="0">
              <a:buNone/>
            </a:pPr>
            <a:r>
              <a:rPr lang="en-US" dirty="0" smtClean="0"/>
              <a:t>It is extremely important that school systems provide testing schedules to the department for all state test administrations. The department created a template to be used by all school systems for reporting schedules.</a:t>
            </a:r>
          </a:p>
          <a:p>
            <a:r>
              <a:rPr lang="en-US" dirty="0" smtClean="0"/>
              <a:t>The use of the new ACT testing schedule template is optional, but we encourage systems to use it. We do need some form of your ACT schedule. all.</a:t>
            </a:r>
          </a:p>
          <a:p>
            <a:r>
              <a:rPr lang="en-US" dirty="0" smtClean="0"/>
              <a:t>The use of the new LEAP spring schedule and the K-3 EOY schedule is required. It will make it much easier to track changes that are often necessary and known only at the last minute. </a:t>
            </a:r>
          </a:p>
          <a:p>
            <a:endParaRPr lang="en-US" dirty="0"/>
          </a:p>
          <a:p>
            <a:pPr marL="114300" indent="0">
              <a:buNone/>
            </a:pPr>
            <a:r>
              <a:rPr lang="en-US" dirty="0" smtClean="0"/>
              <a:t>The templates will be sent to all DTCs after today’s call. </a:t>
            </a:r>
            <a:r>
              <a:rPr lang="en-US" dirty="0"/>
              <a:t>T</a:t>
            </a:r>
            <a:r>
              <a:rPr lang="en-US" dirty="0" smtClean="0"/>
              <a:t>emplates should be completed and returned to </a:t>
            </a:r>
            <a:r>
              <a:rPr lang="en-US" dirty="0" smtClean="0">
                <a:hlinkClick r:id="rId2"/>
              </a:rPr>
              <a:t>assessment@la.gov</a:t>
            </a:r>
            <a:r>
              <a:rPr lang="en-US" dirty="0"/>
              <a:t>.</a:t>
            </a:r>
            <a:endParaRPr lang="en-US" dirty="0" smtClean="0"/>
          </a:p>
        </p:txBody>
      </p:sp>
    </p:spTree>
    <p:extLst>
      <p:ext uri="{BB962C8B-B14F-4D97-AF65-F5344CB8AC3E}">
        <p14:creationId xmlns:p14="http://schemas.microsoft.com/office/powerpoint/2010/main" val="2579619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360</a:t>
            </a:r>
            <a:endParaRPr lang="en-US" dirty="0"/>
          </a:p>
        </p:txBody>
      </p:sp>
      <p:sp>
        <p:nvSpPr>
          <p:cNvPr id="3" name="Text Placeholder 2"/>
          <p:cNvSpPr>
            <a:spLocks noGrp="1"/>
          </p:cNvSpPr>
          <p:nvPr>
            <p:ph type="body" idx="1"/>
          </p:nvPr>
        </p:nvSpPr>
        <p:spPr/>
        <p:txBody>
          <a:bodyPr/>
          <a:lstStyle/>
          <a:p>
            <a:pPr marL="114300" indent="0">
              <a:buNone/>
            </a:pPr>
            <a:r>
              <a:rPr lang="en-US" dirty="0" smtClean="0"/>
              <a:t>Many schools are now using the diagnostic and/or interim assessments available for LEAP 360. Please make sure that schools are aware of </a:t>
            </a:r>
            <a:r>
              <a:rPr lang="en-US" dirty="0"/>
              <a:t>the </a:t>
            </a:r>
            <a:r>
              <a:rPr lang="en-US" dirty="0" smtClean="0">
                <a:hlinkClick r:id="rId2"/>
              </a:rPr>
              <a:t>Teachers Guide to Leap 360</a:t>
            </a:r>
            <a:r>
              <a:rPr lang="en-US" dirty="0" smtClean="0"/>
              <a:t>, which includes rubrics, sample reports and suggestions for how to use the results.</a:t>
            </a:r>
          </a:p>
          <a:p>
            <a:pPr marL="114300" indent="0">
              <a:buNone/>
            </a:pPr>
            <a:endParaRPr lang="en-US" dirty="0"/>
          </a:p>
          <a:p>
            <a:pPr marL="114300" indent="0">
              <a:buNone/>
            </a:pPr>
            <a:r>
              <a:rPr lang="en-US" dirty="0" smtClean="0"/>
              <a:t>The department does not recommend any methodology for assigning achievement levels to results since the assessments were not designed to report out the levels.</a:t>
            </a:r>
          </a:p>
          <a:p>
            <a:pPr marL="114300" indent="0">
              <a:buNone/>
            </a:pP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1926535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36517</TotalTime>
  <Words>2445</Words>
  <Application>Microsoft Office PowerPoint</Application>
  <PresentationFormat>On-screen Show (16:9)</PresentationFormat>
  <Paragraphs>192</Paragraphs>
  <Slides>35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Arial</vt:lpstr>
      <vt:lpstr>Public Sans</vt:lpstr>
      <vt:lpstr>Public Sans Medium</vt:lpstr>
      <vt:lpstr>LA Believes</vt:lpstr>
      <vt:lpstr> AAA Assessment and Accountability Monthly Call February 18, 2025</vt:lpstr>
      <vt:lpstr>Zoom Meeting Preparation</vt:lpstr>
      <vt:lpstr>Agenda Items</vt:lpstr>
      <vt:lpstr>2025-2025 Assessment Calendar</vt:lpstr>
      <vt:lpstr>LEAP 2025</vt:lpstr>
      <vt:lpstr>Office Closures and Cancellations of Office Hours</vt:lpstr>
      <vt:lpstr>LEAP/LEAP Connect Important Dates</vt:lpstr>
      <vt:lpstr>Test Schedules Template</vt:lpstr>
      <vt:lpstr>LEAP 360</vt:lpstr>
      <vt:lpstr>LEAP Practice Tests</vt:lpstr>
      <vt:lpstr>Camera Policy</vt:lpstr>
      <vt:lpstr>ELPT/ELPT Connect/LEAP Connect</vt:lpstr>
      <vt:lpstr>ELPT Parent Guides</vt:lpstr>
      <vt:lpstr>ELPT/ELPT Connect</vt:lpstr>
      <vt:lpstr>LEAP Connect</vt:lpstr>
      <vt:lpstr>LEAP</vt:lpstr>
      <vt:lpstr>LEAP Spring Assessments</vt:lpstr>
      <vt:lpstr>New Test Schedule Template</vt:lpstr>
      <vt:lpstr>Assessment Development Educator Review Committees</vt:lpstr>
      <vt:lpstr>ACT</vt:lpstr>
      <vt:lpstr>ACT Accommodations Requests and WorkKeys </vt:lpstr>
      <vt:lpstr>Accountability</vt:lpstr>
      <vt:lpstr>Transitioning to New Accountability Model</vt:lpstr>
      <vt:lpstr>Spring Data Certification for Cohort Graduation</vt:lpstr>
      <vt:lpstr>K-3</vt:lpstr>
      <vt:lpstr>K-3 Student Upload to Amplify for EOY Screening</vt:lpstr>
      <vt:lpstr>K-3 Literacy Braille Orders for EOY</vt:lpstr>
      <vt:lpstr>Braille Materials</vt:lpstr>
      <vt:lpstr>End of Year Screening</vt:lpstr>
      <vt:lpstr>Additional Grade 3 Summer Screenings</vt:lpstr>
      <vt:lpstr>Resetting for Third and Final Attempt</vt:lpstr>
      <vt:lpstr>Viewing Reports for Grade 3 Rescreenings</vt:lpstr>
      <vt:lpstr>Save Reporting for Grade 3</vt:lpstr>
      <vt:lpstr>K-3 Literacy EOY webinar</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880</cp:revision>
  <dcterms:modified xsi:type="dcterms:W3CDTF">2025-02-18T23:42:17Z</dcterms:modified>
</cp:coreProperties>
</file>