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8"/>
  </p:notesMasterIdLst>
  <p:sldIdLst>
    <p:sldId id="884" r:id="rId2"/>
    <p:sldId id="667" r:id="rId3"/>
    <p:sldId id="257" r:id="rId4"/>
    <p:sldId id="851" r:id="rId5"/>
    <p:sldId id="855" r:id="rId6"/>
    <p:sldId id="885" r:id="rId7"/>
    <p:sldId id="933" r:id="rId8"/>
    <p:sldId id="928" r:id="rId9"/>
    <p:sldId id="929" r:id="rId10"/>
    <p:sldId id="930" r:id="rId11"/>
    <p:sldId id="936" r:id="rId12"/>
    <p:sldId id="931" r:id="rId13"/>
    <p:sldId id="939" r:id="rId14"/>
    <p:sldId id="937" r:id="rId15"/>
    <p:sldId id="894" r:id="rId16"/>
    <p:sldId id="917" r:id="rId17"/>
    <p:sldId id="914" r:id="rId18"/>
    <p:sldId id="886" r:id="rId19"/>
    <p:sldId id="922" r:id="rId20"/>
    <p:sldId id="923" r:id="rId21"/>
    <p:sldId id="924" r:id="rId22"/>
    <p:sldId id="938" r:id="rId23"/>
    <p:sldId id="934" r:id="rId24"/>
    <p:sldId id="935" r:id="rId25"/>
    <p:sldId id="943" r:id="rId26"/>
    <p:sldId id="887" r:id="rId27"/>
    <p:sldId id="942" r:id="rId28"/>
    <p:sldId id="888" r:id="rId29"/>
    <p:sldId id="927" r:id="rId30"/>
    <p:sldId id="895" r:id="rId31"/>
    <p:sldId id="889" r:id="rId32"/>
    <p:sldId id="932" r:id="rId33"/>
    <p:sldId id="919" r:id="rId34"/>
    <p:sldId id="940" r:id="rId35"/>
    <p:sldId id="941" r:id="rId36"/>
    <p:sldId id="334" r:id="rId37"/>
  </p:sldIdLst>
  <p:sldSz cx="9144000" cy="5143500" type="screen16x9"/>
  <p:notesSz cx="6858000" cy="9144000"/>
  <p:embeddedFontLst>
    <p:embeddedFont>
      <p:font typeface="Public Sans" pitchFamily="2" charset="0"/>
      <p:regular r:id="rId39"/>
      <p:bold r:id="rId40"/>
      <p:italic r:id="rId41"/>
      <p:boldItalic r:id="rId42"/>
    </p:embeddedFont>
    <p:embeddedFont>
      <p:font typeface="Public Sans Medium" pitchFamily="2" charset="0"/>
      <p:regular r:id="rId43"/>
      <p: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90" d="100"/>
          <a:sy n="90" d="100"/>
        </p:scale>
        <p:origin x="612"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doe.louisiana.gov/docs/default-soAssessment/testing-irregularity.pdf?sfvrsn=f3ec8c1f_3"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testadmin.act.org/customer/index.action"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https://doe.louisiana.gov/docs/default-source/assessment/dtc-and-accountability-contact-update-form.pdf?sfvrsn=36c28f1f_0"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February 24, 2025</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 Administration</a:t>
            </a:r>
            <a:endParaRPr lang="en-US" dirty="0">
              <a:latin typeface="Public Sans" pitchFamily="2" charset="0"/>
            </a:endParaRPr>
          </a:p>
        </p:txBody>
      </p:sp>
      <p:sp>
        <p:nvSpPr>
          <p:cNvPr id="3" name="Text Placeholder 2"/>
          <p:cNvSpPr>
            <a:spLocks noGrp="1"/>
          </p:cNvSpPr>
          <p:nvPr>
            <p:ph type="body" idx="1"/>
          </p:nvPr>
        </p:nvSpPr>
        <p:spPr>
          <a:xfrm>
            <a:off x="311700" y="954400"/>
            <a:ext cx="8088210" cy="3186300"/>
          </a:xfrm>
        </p:spPr>
        <p:txBody>
          <a:bodyPr/>
          <a:lstStyle/>
          <a:p>
            <a:pPr marL="114300" indent="0">
              <a:buNone/>
            </a:pPr>
            <a:r>
              <a:rPr lang="en-US" sz="1600" dirty="0" smtClean="0">
                <a:latin typeface="Public Sans" pitchFamily="2" charset="0"/>
              </a:rPr>
              <a:t>Violations of test security include:</a:t>
            </a:r>
            <a:endParaRPr lang="en-US" sz="1600" dirty="0">
              <a:latin typeface="Public Sans" pitchFamily="2" charset="0"/>
            </a:endParaRPr>
          </a:p>
          <a:p>
            <a:r>
              <a:rPr lang="en-US" sz="1600" dirty="0" smtClean="0">
                <a:latin typeface="Public Sans" pitchFamily="2" charset="0"/>
              </a:rPr>
              <a:t>Administering </a:t>
            </a:r>
            <a:r>
              <a:rPr lang="en-US" sz="1600" dirty="0">
                <a:latin typeface="Public Sans" pitchFamily="2" charset="0"/>
              </a:rPr>
              <a:t>tests in a manner that that would give examinees an unfair advantage or </a:t>
            </a:r>
            <a:r>
              <a:rPr lang="en-US" sz="1600" dirty="0" smtClean="0">
                <a:latin typeface="Public Sans" pitchFamily="2" charset="0"/>
              </a:rPr>
              <a:t>disadvantage</a:t>
            </a:r>
          </a:p>
          <a:p>
            <a:r>
              <a:rPr lang="en-US" sz="1600" dirty="0" smtClean="0">
                <a:latin typeface="Public Sans" pitchFamily="2" charset="0"/>
              </a:rPr>
              <a:t>Giving </a:t>
            </a:r>
            <a:r>
              <a:rPr lang="en-US" sz="1600" dirty="0">
                <a:latin typeface="Public Sans" pitchFamily="2" charset="0"/>
              </a:rPr>
              <a:t>examinees access to test questions prior to </a:t>
            </a:r>
            <a:r>
              <a:rPr lang="en-US" sz="1600" dirty="0" smtClean="0">
                <a:latin typeface="Public Sans" pitchFamily="2" charset="0"/>
              </a:rPr>
              <a:t>testing</a:t>
            </a:r>
          </a:p>
          <a:p>
            <a:r>
              <a:rPr lang="en-US" sz="1600" dirty="0" smtClean="0">
                <a:latin typeface="Public Sans" pitchFamily="2" charset="0"/>
              </a:rPr>
              <a:t>Examining </a:t>
            </a:r>
            <a:r>
              <a:rPr lang="en-US" sz="1600" dirty="0">
                <a:latin typeface="Public Sans" pitchFamily="2" charset="0"/>
              </a:rPr>
              <a:t>any test item at any time (except for providing certain </a:t>
            </a:r>
            <a:r>
              <a:rPr lang="en-US" sz="1600" dirty="0" smtClean="0">
                <a:latin typeface="Public Sans" pitchFamily="2" charset="0"/>
              </a:rPr>
              <a:t>accommodations)</a:t>
            </a:r>
          </a:p>
          <a:p>
            <a:r>
              <a:rPr lang="en-US" sz="1600" dirty="0" smtClean="0">
                <a:latin typeface="Public Sans" pitchFamily="2" charset="0"/>
              </a:rPr>
              <a:t>At </a:t>
            </a:r>
            <a:r>
              <a:rPr lang="en-US" sz="1600" dirty="0">
                <a:latin typeface="Public Sans" pitchFamily="2" charset="0"/>
              </a:rPr>
              <a:t>any time reproducing or discussing all or part of any secure </a:t>
            </a:r>
            <a:r>
              <a:rPr lang="en-US" sz="1600" dirty="0" smtClean="0">
                <a:latin typeface="Public Sans" pitchFamily="2" charset="0"/>
              </a:rPr>
              <a:t>materials</a:t>
            </a:r>
          </a:p>
          <a:p>
            <a:r>
              <a:rPr lang="en-US" sz="1600" dirty="0" smtClean="0">
                <a:latin typeface="Public Sans" pitchFamily="2" charset="0"/>
              </a:rPr>
              <a:t>Coach </a:t>
            </a:r>
            <a:r>
              <a:rPr lang="en-US" sz="1600" dirty="0">
                <a:latin typeface="Public Sans" pitchFamily="2" charset="0"/>
              </a:rPr>
              <a:t>or interfering examinees in any manner during </a:t>
            </a:r>
            <a:r>
              <a:rPr lang="en-US" sz="1600" dirty="0" smtClean="0">
                <a:latin typeface="Public Sans" pitchFamily="2" charset="0"/>
              </a:rPr>
              <a:t>testing</a:t>
            </a:r>
          </a:p>
          <a:p>
            <a:r>
              <a:rPr lang="en-US" sz="1600" dirty="0" smtClean="0">
                <a:latin typeface="Public Sans" pitchFamily="2" charset="0"/>
              </a:rPr>
              <a:t>Altering </a:t>
            </a:r>
            <a:r>
              <a:rPr lang="en-US" sz="1600" dirty="0">
                <a:latin typeface="Public Sans" pitchFamily="2" charset="0"/>
              </a:rPr>
              <a:t>or interfering with examinees’ responses in any </a:t>
            </a:r>
            <a:r>
              <a:rPr lang="en-US" sz="1600" dirty="0" smtClean="0">
                <a:latin typeface="Public Sans" pitchFamily="2" charset="0"/>
              </a:rPr>
              <a:t>manner</a:t>
            </a:r>
          </a:p>
          <a:p>
            <a:r>
              <a:rPr lang="en-US" sz="1600" dirty="0" smtClean="0">
                <a:latin typeface="Public Sans" pitchFamily="2" charset="0"/>
              </a:rPr>
              <a:t>Administering </a:t>
            </a:r>
            <a:r>
              <a:rPr lang="en-US" sz="1600" dirty="0">
                <a:latin typeface="Public Sans" pitchFamily="2" charset="0"/>
              </a:rPr>
              <a:t>previously administered or current forms of any state-wide </a:t>
            </a:r>
            <a:r>
              <a:rPr lang="en-US" sz="1600" dirty="0" smtClean="0">
                <a:latin typeface="Public Sans" pitchFamily="2" charset="0"/>
              </a:rPr>
              <a:t>assessment</a:t>
            </a:r>
          </a:p>
          <a:p>
            <a:r>
              <a:rPr lang="en-US" sz="1600" dirty="0" smtClean="0">
                <a:latin typeface="Public Sans" pitchFamily="2" charset="0"/>
              </a:rPr>
              <a:t>Failing </a:t>
            </a:r>
            <a:r>
              <a:rPr lang="en-US" sz="1600" dirty="0">
                <a:latin typeface="Public Sans" pitchFamily="2" charset="0"/>
              </a:rPr>
              <a:t>to account for and secure test </a:t>
            </a:r>
            <a:r>
              <a:rPr lang="en-US" sz="1600" dirty="0" smtClean="0">
                <a:latin typeface="Public Sans" pitchFamily="2" charset="0"/>
              </a:rPr>
              <a:t>materials</a:t>
            </a:r>
            <a:endParaRPr lang="en-US" sz="1600" dirty="0">
              <a:latin typeface="Public Sans" pitchFamily="2" charset="0"/>
            </a:endParaRPr>
          </a:p>
        </p:txBody>
      </p:sp>
    </p:spTree>
    <p:extLst>
      <p:ext uri="{BB962C8B-B14F-4D97-AF65-F5344CB8AC3E}">
        <p14:creationId xmlns:p14="http://schemas.microsoft.com/office/powerpoint/2010/main" val="303135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 Administration</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a:latin typeface="Public Sans" pitchFamily="2" charset="0"/>
              </a:rPr>
              <a:t>Conducting testing in alternate environments without </a:t>
            </a:r>
            <a:r>
              <a:rPr lang="en-US" sz="1600" dirty="0" smtClean="0">
                <a:latin typeface="Public Sans" pitchFamily="2" charset="0"/>
              </a:rPr>
              <a:t>approval</a:t>
            </a:r>
          </a:p>
          <a:p>
            <a:r>
              <a:rPr lang="en-US" sz="1600" dirty="0" smtClean="0">
                <a:latin typeface="Public Sans" pitchFamily="2" charset="0"/>
              </a:rPr>
              <a:t>Failing </a:t>
            </a:r>
            <a:r>
              <a:rPr lang="en-US" sz="1600" dirty="0">
                <a:latin typeface="Public Sans" pitchFamily="2" charset="0"/>
              </a:rPr>
              <a:t>to report any testing </a:t>
            </a:r>
            <a:r>
              <a:rPr lang="en-US" sz="1600" dirty="0" smtClean="0">
                <a:latin typeface="Public Sans" pitchFamily="2" charset="0"/>
              </a:rPr>
              <a:t>irregularities</a:t>
            </a:r>
          </a:p>
          <a:p>
            <a:r>
              <a:rPr lang="en-US" sz="1600" dirty="0" smtClean="0">
                <a:latin typeface="Public Sans" pitchFamily="2" charset="0"/>
              </a:rPr>
              <a:t>Violation of cell phone/image or text capable devices</a:t>
            </a:r>
          </a:p>
          <a:p>
            <a:r>
              <a:rPr lang="en-US" sz="1600" dirty="0" smtClean="0">
                <a:latin typeface="Public Sans" pitchFamily="2" charset="0"/>
              </a:rPr>
              <a:t>Participating </a:t>
            </a:r>
            <a:r>
              <a:rPr lang="en-US" sz="1600" dirty="0">
                <a:latin typeface="Public Sans" pitchFamily="2" charset="0"/>
              </a:rPr>
              <a:t>in, encouraging, or failing to report any violation</a:t>
            </a:r>
          </a:p>
          <a:p>
            <a:pPr marL="114300" indent="0">
              <a:buNone/>
            </a:pPr>
            <a:endParaRPr lang="en-US" dirty="0"/>
          </a:p>
        </p:txBody>
      </p:sp>
    </p:spTree>
    <p:extLst>
      <p:ext uri="{BB962C8B-B14F-4D97-AF65-F5344CB8AC3E}">
        <p14:creationId xmlns:p14="http://schemas.microsoft.com/office/powerpoint/2010/main" val="201154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Test Administration: Cell Phones/Electronic Devices</a:t>
            </a:r>
            <a:endParaRPr lang="en-US" sz="2400" dirty="0">
              <a:latin typeface="Public Sans" pitchFamily="2" charset="0"/>
            </a:endParaRPr>
          </a:p>
        </p:txBody>
      </p:sp>
      <p:sp>
        <p:nvSpPr>
          <p:cNvPr id="3" name="Text Placeholder 2"/>
          <p:cNvSpPr>
            <a:spLocks noGrp="1"/>
          </p:cNvSpPr>
          <p:nvPr>
            <p:ph type="body" idx="1"/>
          </p:nvPr>
        </p:nvSpPr>
        <p:spPr/>
        <p:txBody>
          <a:bodyPr/>
          <a:lstStyle/>
          <a:p>
            <a:r>
              <a:rPr lang="en-US" dirty="0"/>
              <a:t>Testing environments are free of cell phones are other image or text capable devices (smart phones, smart watches, smart glasses.) </a:t>
            </a:r>
          </a:p>
          <a:p>
            <a:pPr lvl="1"/>
            <a:r>
              <a:rPr lang="en-US" dirty="0"/>
              <a:t>Students cannot have a cell phone at any time throughout testing.</a:t>
            </a:r>
          </a:p>
          <a:p>
            <a:pPr lvl="1"/>
            <a:r>
              <a:rPr lang="en-US" dirty="0"/>
              <a:t>Test administrator phones must be in the off position.</a:t>
            </a:r>
          </a:p>
          <a:p>
            <a:r>
              <a:rPr lang="en-US" dirty="0" smtClean="0"/>
              <a:t>Medical exemptions must be on file with the department before testing begins. Use of any cellular device during testing outside of receiving medical alerts will be considered a violation of test security.</a:t>
            </a:r>
          </a:p>
          <a:p>
            <a:r>
              <a:rPr lang="en-US" dirty="0" smtClean="0"/>
              <a:t>All cell phone, smart device violations must be reported to the Louisiana Department of Education.</a:t>
            </a:r>
          </a:p>
          <a:p>
            <a:r>
              <a:rPr lang="en-US" dirty="0" smtClean="0"/>
              <a:t>When possible, cell phones/devices should be checked for any secure test content per school system directives.</a:t>
            </a:r>
            <a:endParaRPr lang="en-US" dirty="0"/>
          </a:p>
        </p:txBody>
      </p:sp>
    </p:spTree>
    <p:extLst>
      <p:ext uri="{BB962C8B-B14F-4D97-AF65-F5344CB8AC3E}">
        <p14:creationId xmlns:p14="http://schemas.microsoft.com/office/powerpoint/2010/main" val="85559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47" y="213609"/>
            <a:ext cx="8520600" cy="572700"/>
          </a:xfrm>
        </p:spPr>
        <p:txBody>
          <a:bodyPr/>
          <a:lstStyle/>
          <a:p>
            <a:r>
              <a:rPr lang="en-US" dirty="0" smtClean="0">
                <a:latin typeface="Public Sans" pitchFamily="2" charset="0"/>
              </a:rPr>
              <a:t>Test Security: Monitoring</a:t>
            </a:r>
            <a:endParaRPr lang="en-US" dirty="0">
              <a:latin typeface="Public Sans" pitchFamily="2" charset="0"/>
            </a:endParaRPr>
          </a:p>
        </p:txBody>
      </p:sp>
      <p:sp>
        <p:nvSpPr>
          <p:cNvPr id="3" name="Text Placeholder 2"/>
          <p:cNvSpPr>
            <a:spLocks noGrp="1"/>
          </p:cNvSpPr>
          <p:nvPr>
            <p:ph type="body" idx="1"/>
          </p:nvPr>
        </p:nvSpPr>
        <p:spPr>
          <a:xfrm>
            <a:off x="191198" y="933572"/>
            <a:ext cx="8520600" cy="3186300"/>
          </a:xfrm>
        </p:spPr>
        <p:txBody>
          <a:bodyPr/>
          <a:lstStyle/>
          <a:p>
            <a:pPr marL="0" indent="0">
              <a:buNone/>
            </a:pPr>
            <a:r>
              <a:rPr lang="en-US" sz="1400" dirty="0">
                <a:latin typeface="Public Sans" pitchFamily="2" charset="0"/>
              </a:rPr>
              <a:t>Active monitoring means that test administrators should be </a:t>
            </a:r>
            <a:r>
              <a:rPr lang="en-US" sz="1400" b="1" dirty="0">
                <a:latin typeface="Public Sans" pitchFamily="2" charset="0"/>
              </a:rPr>
              <a:t>actively engaged </a:t>
            </a:r>
            <a:r>
              <a:rPr lang="en-US" sz="1400" dirty="0">
                <a:latin typeface="Public Sans" pitchFamily="2" charset="0"/>
              </a:rPr>
              <a:t>in observing students’ behavior at all times during the administration of state assessments. </a:t>
            </a:r>
            <a:endParaRPr lang="en-US" sz="1400" dirty="0" smtClean="0">
              <a:latin typeface="Public Sans" pitchFamily="2" charset="0"/>
            </a:endParaRPr>
          </a:p>
          <a:p>
            <a:pPr marL="0" indent="0">
              <a:buNone/>
            </a:pPr>
            <a:endParaRPr lang="en-US" sz="1400" dirty="0">
              <a:latin typeface="Public Sans" pitchFamily="2" charset="0"/>
            </a:endParaRPr>
          </a:p>
          <a:p>
            <a:pPr marL="0" indent="0">
              <a:buNone/>
            </a:pPr>
            <a:r>
              <a:rPr lang="en-US" sz="1400" b="1" dirty="0" smtClean="0">
                <a:latin typeface="Public Sans" pitchFamily="2" charset="0"/>
              </a:rPr>
              <a:t>Practices </a:t>
            </a:r>
            <a:r>
              <a:rPr lang="en-US" sz="1400" b="1" dirty="0">
                <a:latin typeface="Public Sans" pitchFamily="2" charset="0"/>
              </a:rPr>
              <a:t>to ensure active monitoring:</a:t>
            </a:r>
          </a:p>
          <a:p>
            <a:r>
              <a:rPr lang="en-US" sz="1400" dirty="0">
                <a:latin typeface="Public Sans" pitchFamily="2" charset="0"/>
              </a:rPr>
              <a:t>Active monitoring involves </a:t>
            </a:r>
            <a:r>
              <a:rPr lang="en-US" sz="1400" b="1" dirty="0">
                <a:latin typeface="Public Sans" pitchFamily="2" charset="0"/>
              </a:rPr>
              <a:t>moving about the testing area</a:t>
            </a:r>
            <a:r>
              <a:rPr lang="en-US" sz="1400" dirty="0">
                <a:latin typeface="Public Sans" pitchFamily="2" charset="0"/>
              </a:rPr>
              <a:t> so students’ actions can be viewed from multiple vantage points. </a:t>
            </a:r>
          </a:p>
          <a:p>
            <a:r>
              <a:rPr lang="en-US" sz="1400" dirty="0">
                <a:latin typeface="Public Sans" pitchFamily="2" charset="0"/>
              </a:rPr>
              <a:t>Test administrators </a:t>
            </a:r>
            <a:r>
              <a:rPr lang="en-US" sz="1400" b="1" dirty="0">
                <a:latin typeface="Public Sans" pitchFamily="2" charset="0"/>
              </a:rPr>
              <a:t>should not be engaged in other activities</a:t>
            </a:r>
            <a:r>
              <a:rPr lang="en-US" sz="1400" dirty="0">
                <a:latin typeface="Public Sans" pitchFamily="2" charset="0"/>
              </a:rPr>
              <a:t> that would distract or prevent them from accomplishing this task. </a:t>
            </a:r>
          </a:p>
          <a:p>
            <a:r>
              <a:rPr lang="en-US" sz="1400" dirty="0">
                <a:latin typeface="Public Sans" pitchFamily="2" charset="0"/>
              </a:rPr>
              <a:t>Test administrators </a:t>
            </a:r>
            <a:r>
              <a:rPr lang="en-US" sz="1400" b="1" dirty="0">
                <a:latin typeface="Public Sans" pitchFamily="2" charset="0"/>
              </a:rPr>
              <a:t>should glance down at the tops and margins of the test booklets</a:t>
            </a:r>
            <a:r>
              <a:rPr lang="en-US" sz="1400" dirty="0">
                <a:latin typeface="Public Sans" pitchFamily="2" charset="0"/>
              </a:rPr>
              <a:t> to ensure that students are working in the correct portion of the test, but </a:t>
            </a:r>
            <a:r>
              <a:rPr lang="en-US" sz="1400" b="1" dirty="0">
                <a:latin typeface="Public Sans" pitchFamily="2" charset="0"/>
              </a:rPr>
              <a:t>should not read any portion of the test. </a:t>
            </a:r>
          </a:p>
          <a:p>
            <a:r>
              <a:rPr lang="en-US" sz="1400" dirty="0">
                <a:latin typeface="Public Sans" pitchFamily="2" charset="0"/>
              </a:rPr>
              <a:t>Test administrators must </a:t>
            </a:r>
            <a:r>
              <a:rPr lang="en-US" sz="1400" b="1" dirty="0">
                <a:latin typeface="Public Sans" pitchFamily="2" charset="0"/>
              </a:rPr>
              <a:t>maintain test security during breaks</a:t>
            </a:r>
            <a:r>
              <a:rPr lang="en-US" sz="1400" dirty="0">
                <a:latin typeface="Public Sans" pitchFamily="2" charset="0"/>
              </a:rPr>
              <a:t> by limiting the interaction students have with each other. </a:t>
            </a:r>
          </a:p>
          <a:p>
            <a:r>
              <a:rPr lang="en-US" sz="1400" dirty="0">
                <a:latin typeface="Public Sans" pitchFamily="2" charset="0"/>
              </a:rPr>
              <a:t>Test administrators testing in a small group </a:t>
            </a:r>
            <a:r>
              <a:rPr lang="en-US" sz="1400" b="1" dirty="0">
                <a:latin typeface="Public Sans" pitchFamily="2" charset="0"/>
              </a:rPr>
              <a:t>should pay attention </a:t>
            </a:r>
            <a:r>
              <a:rPr lang="en-US" sz="1400" dirty="0">
                <a:latin typeface="Public Sans" pitchFamily="2" charset="0"/>
              </a:rPr>
              <a:t>to ensure students receive the </a:t>
            </a:r>
            <a:r>
              <a:rPr lang="en-US" sz="1400" b="1" dirty="0">
                <a:latin typeface="Public Sans" pitchFamily="2" charset="0"/>
              </a:rPr>
              <a:t>appropriate accommodations </a:t>
            </a:r>
            <a:r>
              <a:rPr lang="en-US" sz="1400" dirty="0">
                <a:latin typeface="Public Sans" pitchFamily="2" charset="0"/>
              </a:rPr>
              <a:t>at the appropriate times. </a:t>
            </a:r>
          </a:p>
          <a:p>
            <a:pPr marL="114300" indent="0">
              <a:buNone/>
            </a:pPr>
            <a:endParaRPr lang="en-US" dirty="0"/>
          </a:p>
        </p:txBody>
      </p:sp>
    </p:spTree>
    <p:extLst>
      <p:ext uri="{BB962C8B-B14F-4D97-AF65-F5344CB8AC3E}">
        <p14:creationId xmlns:p14="http://schemas.microsoft.com/office/powerpoint/2010/main" val="418275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 Reporting Irregularities</a:t>
            </a:r>
            <a:endParaRPr lang="en-US" dirty="0">
              <a:latin typeface="Public Sans" pitchFamily="2" charset="0"/>
            </a:endParaRPr>
          </a:p>
        </p:txBody>
      </p:sp>
      <p:sp>
        <p:nvSpPr>
          <p:cNvPr id="3" name="Text Placeholder 2"/>
          <p:cNvSpPr>
            <a:spLocks noGrp="1"/>
          </p:cNvSpPr>
          <p:nvPr>
            <p:ph type="body" idx="1"/>
          </p:nvPr>
        </p:nvSpPr>
        <p:spPr/>
        <p:txBody>
          <a:bodyPr/>
          <a:lstStyle/>
          <a:p>
            <a:pPr marL="0" indent="0">
              <a:buNone/>
            </a:pPr>
            <a:r>
              <a:rPr lang="en-US" sz="1600" dirty="0" smtClean="0">
                <a:latin typeface="Public Sans" pitchFamily="2" charset="0"/>
              </a:rPr>
              <a:t>A </a:t>
            </a:r>
            <a:r>
              <a:rPr lang="en-US" sz="1600" i="1" dirty="0">
                <a:latin typeface="Public Sans" pitchFamily="2" charset="0"/>
              </a:rPr>
              <a:t>testing irregularity </a:t>
            </a:r>
            <a:r>
              <a:rPr lang="en-US" sz="1600" dirty="0">
                <a:latin typeface="Public Sans" pitchFamily="2" charset="0"/>
              </a:rPr>
              <a:t>is any incident in test handling or administration that leads to a question regarding the security of the test or the accuracy of the test data.</a:t>
            </a:r>
          </a:p>
          <a:p>
            <a:pPr marL="0" indent="0">
              <a:buNone/>
            </a:pPr>
            <a:r>
              <a:rPr lang="en-US" sz="1600" b="1" dirty="0">
                <a:latin typeface="Public Sans" pitchFamily="2" charset="0"/>
              </a:rPr>
              <a:t>Process for reporting:</a:t>
            </a:r>
          </a:p>
          <a:p>
            <a:r>
              <a:rPr lang="en-US" sz="1600" dirty="0">
                <a:latin typeface="Public Sans" pitchFamily="2" charset="0"/>
              </a:rPr>
              <a:t>All testing irregularities must be reported in writing to the School Test Coordinator, who must then send the written reports to the District Test Coordinator. </a:t>
            </a:r>
            <a:r>
              <a:rPr lang="en-US" sz="1600" dirty="0" smtClean="0">
                <a:latin typeface="Public Sans" pitchFamily="2" charset="0"/>
              </a:rPr>
              <a:t>All reporting must use the current form and </a:t>
            </a:r>
            <a:r>
              <a:rPr lang="en-US" sz="1600" b="1" dirty="0" smtClean="0">
                <a:latin typeface="Public Sans" pitchFamily="2" charset="0"/>
              </a:rPr>
              <a:t>cannot be handwritten</a:t>
            </a:r>
            <a:r>
              <a:rPr lang="en-US" sz="1600" dirty="0" smtClean="0">
                <a:latin typeface="Public Sans" pitchFamily="2" charset="0"/>
              </a:rPr>
              <a:t>. </a:t>
            </a:r>
            <a:endParaRPr lang="en-US" sz="1600" dirty="0">
              <a:latin typeface="Public Sans" pitchFamily="2" charset="0"/>
            </a:endParaRPr>
          </a:p>
          <a:p>
            <a:r>
              <a:rPr lang="en-US" sz="1600" dirty="0">
                <a:latin typeface="Public Sans" pitchFamily="2" charset="0"/>
              </a:rPr>
              <a:t>Districts may only send the following information to LDOE</a:t>
            </a:r>
          </a:p>
          <a:p>
            <a:pPr lvl="1"/>
            <a:r>
              <a:rPr lang="en-US" sz="1600" dirty="0">
                <a:latin typeface="Public Sans" pitchFamily="2" charset="0"/>
              </a:rPr>
              <a:t>Louisiana Secure ID</a:t>
            </a:r>
          </a:p>
          <a:p>
            <a:pPr lvl="1"/>
            <a:r>
              <a:rPr lang="en-US" sz="1600" dirty="0">
                <a:latin typeface="Public Sans" pitchFamily="2" charset="0"/>
              </a:rPr>
              <a:t>First letter of first name</a:t>
            </a:r>
          </a:p>
          <a:p>
            <a:pPr lvl="1"/>
            <a:r>
              <a:rPr lang="en-US" sz="1600" dirty="0">
                <a:latin typeface="Public Sans" pitchFamily="2" charset="0"/>
              </a:rPr>
              <a:t>First three letters of last name</a:t>
            </a:r>
          </a:p>
          <a:p>
            <a:pPr lvl="1"/>
            <a:r>
              <a:rPr lang="en-US" sz="1600" dirty="0" smtClean="0">
                <a:latin typeface="Public Sans" pitchFamily="2" charset="0"/>
              </a:rPr>
              <a:t>Day of birth only </a:t>
            </a:r>
            <a:r>
              <a:rPr lang="en-US" sz="1600" dirty="0">
                <a:latin typeface="Public Sans" pitchFamily="2" charset="0"/>
              </a:rPr>
              <a:t>(excluding birth month and birth year)</a:t>
            </a:r>
          </a:p>
          <a:p>
            <a:r>
              <a:rPr lang="en-US" dirty="0" smtClean="0">
                <a:solidFill>
                  <a:schemeClr val="tx1">
                    <a:lumMod val="75000"/>
                  </a:schemeClr>
                </a:solidFill>
                <a:hlinkClick r:id="rId2"/>
              </a:rPr>
              <a:t>Assessment Testing Irregularity Form</a:t>
            </a:r>
            <a:endParaRPr lang="en-US" dirty="0" smtClean="0">
              <a:solidFill>
                <a:schemeClr val="tx1">
                  <a:lumMod val="75000"/>
                </a:schemeClr>
              </a:solidFill>
            </a:endParaRPr>
          </a:p>
          <a:p>
            <a:endParaRPr lang="en-US" dirty="0"/>
          </a:p>
        </p:txBody>
      </p:sp>
    </p:spTree>
    <p:extLst>
      <p:ext uri="{BB962C8B-B14F-4D97-AF65-F5344CB8AC3E}">
        <p14:creationId xmlns:p14="http://schemas.microsoft.com/office/powerpoint/2010/main" val="21341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State Monitors</a:t>
            </a:r>
            <a:endParaRPr lang="en-US" dirty="0">
              <a:latin typeface="Public Sans" pitchFamily="2" charset="0"/>
            </a:endParaRPr>
          </a:p>
        </p:txBody>
      </p:sp>
      <p:sp>
        <p:nvSpPr>
          <p:cNvPr id="3" name="Text Placeholder 2"/>
          <p:cNvSpPr>
            <a:spLocks noGrp="1"/>
          </p:cNvSpPr>
          <p:nvPr>
            <p:ph type="body" idx="1"/>
          </p:nvPr>
        </p:nvSpPr>
        <p:spPr>
          <a:xfrm>
            <a:off x="262081" y="1096168"/>
            <a:ext cx="8520600" cy="3186300"/>
          </a:xfrm>
        </p:spPr>
        <p:txBody>
          <a:bodyPr/>
          <a:lstStyle/>
          <a:p>
            <a:pPr marL="114300" indent="0">
              <a:buNone/>
            </a:pPr>
            <a:r>
              <a:rPr lang="en-US" dirty="0" smtClean="0">
                <a:latin typeface="Public Sans" pitchFamily="2" charset="0"/>
              </a:rPr>
              <a:t>The department will be sending department staff to conduct on-site monitoring for LEAP fall high school and K-3 MOY screenings. </a:t>
            </a:r>
          </a:p>
          <a:p>
            <a:r>
              <a:rPr lang="en-US" dirty="0" smtClean="0">
                <a:latin typeface="Public Sans" pitchFamily="2" charset="0"/>
              </a:rPr>
              <a:t>Monitors must be permitted to observe testing.</a:t>
            </a:r>
          </a:p>
          <a:p>
            <a:r>
              <a:rPr lang="en-US" dirty="0" smtClean="0">
                <a:latin typeface="Public Sans" pitchFamily="2" charset="0"/>
              </a:rPr>
              <a:t>Monitors are required to sign in and/or complete any procedures required of all visitors.</a:t>
            </a:r>
          </a:p>
          <a:p>
            <a:r>
              <a:rPr lang="en-US" dirty="0" smtClean="0">
                <a:latin typeface="Public Sans" pitchFamily="2" charset="0"/>
              </a:rPr>
              <a:t>Monitors must be permitted to select areas for monitoring. </a:t>
            </a:r>
          </a:p>
          <a:p>
            <a:r>
              <a:rPr lang="en-US" dirty="0" smtClean="0">
                <a:latin typeface="Public Sans" pitchFamily="2" charset="0"/>
              </a:rPr>
              <a:t>Monitors will not provide immediate on-site feedback regarding observations.</a:t>
            </a:r>
          </a:p>
          <a:p>
            <a:r>
              <a:rPr lang="en-US" b="1" dirty="0" smtClean="0">
                <a:latin typeface="Public Sans" pitchFamily="2" charset="0"/>
              </a:rPr>
              <a:t>Monitors have been instructed not to participate in conversations regarding accountability or other topics unrelated to the interviews included in the monitoring process. </a:t>
            </a:r>
          </a:p>
          <a:p>
            <a:endParaRPr lang="en-US" b="1" dirty="0"/>
          </a:p>
        </p:txBody>
      </p:sp>
    </p:spTree>
    <p:extLst>
      <p:ext uri="{BB962C8B-B14F-4D97-AF65-F5344CB8AC3E}">
        <p14:creationId xmlns:p14="http://schemas.microsoft.com/office/powerpoint/2010/main" val="254972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Camera Policy for State Testing</a:t>
            </a:r>
            <a:endParaRPr lang="en-US" dirty="0">
              <a:latin typeface="Public Sans" pitchFamily="2" charset="0"/>
            </a:endParaRPr>
          </a:p>
        </p:txBody>
      </p:sp>
      <p:sp>
        <p:nvSpPr>
          <p:cNvPr id="3" name="Text Placeholder 2"/>
          <p:cNvSpPr>
            <a:spLocks noGrp="1"/>
          </p:cNvSpPr>
          <p:nvPr>
            <p:ph type="body" idx="1"/>
          </p:nvPr>
        </p:nvSpPr>
        <p:spPr>
          <a:xfrm>
            <a:off x="233728" y="1042317"/>
            <a:ext cx="8520600" cy="3186300"/>
          </a:xfrm>
        </p:spPr>
        <p:txBody>
          <a:bodyPr/>
          <a:lstStyle/>
          <a:p>
            <a:pPr marL="114300" lvl="0" indent="0">
              <a:buNone/>
            </a:pPr>
            <a:r>
              <a:rPr lang="en-US" sz="1400" b="1" dirty="0">
                <a:solidFill>
                  <a:srgbClr val="7030A0"/>
                </a:solidFill>
                <a:latin typeface="Public Sans" pitchFamily="2" charset="0"/>
              </a:rPr>
              <a:t>Please make sure you have shared this policy with all schools and that they understand its application for all assessments.</a:t>
            </a:r>
          </a:p>
          <a:p>
            <a:pPr lvl="0"/>
            <a:r>
              <a:rPr lang="en-US" sz="1400" b="1" dirty="0">
                <a:latin typeface="Public Sans" pitchFamily="2" charset="0"/>
              </a:rPr>
              <a:t>ACT</a:t>
            </a:r>
            <a:r>
              <a:rPr lang="en-US" sz="1400" dirty="0">
                <a:latin typeface="Public Sans" pitchFamily="2" charset="0"/>
              </a:rPr>
              <a:t> strictly forbids the use of cameras in classrooms that are administering ACT. Cameras should be turned off. </a:t>
            </a:r>
          </a:p>
          <a:p>
            <a:pPr lvl="0"/>
            <a:r>
              <a:rPr lang="en-US" sz="1400" dirty="0">
                <a:latin typeface="Public Sans" pitchFamily="2" charset="0"/>
              </a:rPr>
              <a:t>For </a:t>
            </a:r>
            <a:r>
              <a:rPr lang="en-US" sz="1400" b="1" dirty="0">
                <a:latin typeface="Public Sans" pitchFamily="2" charset="0"/>
              </a:rPr>
              <a:t>LEAP, LEAP Connect, ELPT and K-3 screening</a:t>
            </a:r>
            <a:r>
              <a:rPr lang="en-US" sz="1400" dirty="0">
                <a:latin typeface="Public Sans" pitchFamily="2" charset="0"/>
              </a:rPr>
              <a:t>,</a:t>
            </a:r>
          </a:p>
          <a:p>
            <a:pPr lvl="1"/>
            <a:r>
              <a:rPr lang="en-US" sz="1400" dirty="0">
                <a:latin typeface="Public Sans" pitchFamily="2" charset="0"/>
              </a:rPr>
              <a:t>In order to ensure compliance with department agreements to maintain the industry standard security on test items no recording of items, derivatives of items, readings of items is permissible. </a:t>
            </a:r>
          </a:p>
          <a:p>
            <a:pPr lvl="1"/>
            <a:r>
              <a:rPr lang="en-US" sz="1400" dirty="0">
                <a:latin typeface="Public Sans" pitchFamily="2" charset="0"/>
              </a:rPr>
              <a:t>Any camera which records or broadcasts in any way must be positioned such that any screen being used for the assessment is not visible to the camera.</a:t>
            </a:r>
          </a:p>
          <a:p>
            <a:pPr lvl="1"/>
            <a:r>
              <a:rPr lang="en-US" sz="1400" dirty="0">
                <a:latin typeface="Public Sans" pitchFamily="2" charset="0"/>
              </a:rPr>
              <a:t>In any classroom within which “test-read aloud” occurs, students must use headphones. For students who require test-read aloud without headphones, the student is tested in an alternate location where audio recording does not occur. Disabling the audio recording for K-3 and ELPT applies only to external recording, and does not apply to audio recording required in the testing platform.</a:t>
            </a:r>
          </a:p>
          <a:p>
            <a:endParaRPr lang="en-US" dirty="0"/>
          </a:p>
        </p:txBody>
      </p:sp>
    </p:spTree>
    <p:extLst>
      <p:ext uri="{BB962C8B-B14F-4D97-AF65-F5344CB8AC3E}">
        <p14:creationId xmlns:p14="http://schemas.microsoft.com/office/powerpoint/2010/main" val="142166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Spring LEAP Testing Schedules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LEAP testing schedule template will be sent via email to all DTCs after this call. Please complete all required information in the template an do not change it. Altered forms will be returned to DTCs for resubmission. </a:t>
            </a:r>
          </a:p>
          <a:p>
            <a:pPr marL="114300" indent="0">
              <a:buNone/>
            </a:pPr>
            <a:endParaRPr lang="en-US" dirty="0" smtClean="0">
              <a:latin typeface="Public Sans" pitchFamily="2" charset="0"/>
            </a:endParaRPr>
          </a:p>
          <a:p>
            <a:pPr marL="114300" indent="0">
              <a:buNone/>
            </a:pPr>
            <a:r>
              <a:rPr lang="en-US" dirty="0" smtClean="0">
                <a:latin typeface="Public Sans" pitchFamily="2" charset="0"/>
              </a:rPr>
              <a:t>We have added the STC to make it easier for monitors to identify them when they conduct onsite visits.</a:t>
            </a:r>
            <a:endParaRPr lang="en-US" dirty="0">
              <a:latin typeface="Public Sans" pitchFamily="2" charset="0"/>
            </a:endParaRPr>
          </a:p>
          <a:p>
            <a:pPr marL="114300" indent="0">
              <a:buNone/>
            </a:pPr>
            <a:endParaRPr lang="en-US" dirty="0"/>
          </a:p>
        </p:txBody>
      </p:sp>
    </p:spTree>
    <p:extLst>
      <p:ext uri="{BB962C8B-B14F-4D97-AF65-F5344CB8AC3E}">
        <p14:creationId xmlns:p14="http://schemas.microsoft.com/office/powerpoint/2010/main" val="25032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 and ELPT Test Security Reminders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Please remember that all materials related to items on LEAP Connect and ELPT are secure documents, including the Directions for Test Administration (DTA) used in LEAP Connect that must be returned to DRC.</a:t>
            </a:r>
          </a:p>
          <a:p>
            <a:r>
              <a:rPr lang="en-US" sz="1600" dirty="0" smtClean="0">
                <a:latin typeface="Public Sans" pitchFamily="2" charset="0"/>
              </a:rPr>
              <a:t>For both LEAP Connect and ELPT/ELPT Connect, test administrators must have their cellphones and any other electronic devices capable of texting or taking pictures in the off position unless they need it to notify someone for assistance during the </a:t>
            </a:r>
            <a:r>
              <a:rPr lang="en-US" sz="1600" dirty="0" err="1" smtClean="0">
                <a:latin typeface="Public Sans" pitchFamily="2" charset="0"/>
              </a:rPr>
              <a:t>testor</a:t>
            </a:r>
            <a:r>
              <a:rPr lang="en-US" sz="1600" dirty="0" smtClean="0">
                <a:latin typeface="Public Sans" pitchFamily="2" charset="0"/>
              </a:rPr>
              <a:t> they have a medical exemption. At no time can the phone be used for any reason other than requesting assistance or receiving a medical alert. </a:t>
            </a:r>
          </a:p>
          <a:p>
            <a:r>
              <a:rPr lang="en-US" sz="1600" dirty="0" smtClean="0">
                <a:latin typeface="Public Sans" pitchFamily="2" charset="0"/>
              </a:rPr>
              <a:t>Students cannot have access to a cell phone or other electronic device during testing at all without a medical exemption that allows only for alerts. </a:t>
            </a:r>
            <a:endParaRPr lang="en-US" sz="1600" dirty="0">
              <a:latin typeface="Public Sans" pitchFamily="2" charset="0"/>
            </a:endParaRPr>
          </a:p>
        </p:txBody>
      </p:sp>
    </p:spTree>
    <p:extLst>
      <p:ext uri="{BB962C8B-B14F-4D97-AF65-F5344CB8AC3E}">
        <p14:creationId xmlns:p14="http://schemas.microsoft.com/office/powerpoint/2010/main" val="276787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 Group Size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Students who are taking LEAP Connect must be tested individually. Teachers who are serving as a scribe in any capacity must be certified. Paraprofessionals cannot serve as test administrators. </a:t>
            </a:r>
          </a:p>
          <a:p>
            <a:pPr marL="114300" indent="0">
              <a:buNone/>
            </a:pPr>
            <a:endParaRPr lang="en-US" dirty="0">
              <a:latin typeface="Public Sans" pitchFamily="2" charset="0"/>
            </a:endParaRPr>
          </a:p>
          <a:p>
            <a:pPr marL="114300" indent="0">
              <a:buNone/>
            </a:pPr>
            <a:r>
              <a:rPr lang="en-US" dirty="0" smtClean="0">
                <a:latin typeface="Public Sans" pitchFamily="2" charset="0"/>
              </a:rPr>
              <a:t>Testing sessions are monitored in DRC INSIGHT for student assignments to test administrators. We recognize that the session for accountability codes may include multiple students.</a:t>
            </a:r>
          </a:p>
          <a:p>
            <a:pPr marL="114300" indent="0">
              <a:buNone/>
            </a:pPr>
            <a:endParaRPr lang="en-US" dirty="0"/>
          </a:p>
        </p:txBody>
      </p:sp>
    </p:spTree>
    <p:extLst>
      <p:ext uri="{BB962C8B-B14F-4D97-AF65-F5344CB8AC3E}">
        <p14:creationId xmlns:p14="http://schemas.microsoft.com/office/powerpoint/2010/main" val="282862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ELPT/ELPT Connect</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All cell phone and electronic device policy applies to ELPT and ELPT Connect administration</a:t>
            </a:r>
            <a:r>
              <a:rPr lang="en-US" dirty="0">
                <a:latin typeface="Public Sans" pitchFamily="2" charset="0"/>
              </a:rPr>
              <a:t> </a:t>
            </a:r>
            <a:r>
              <a:rPr lang="en-US" dirty="0" smtClean="0">
                <a:latin typeface="Public Sans" pitchFamily="2" charset="0"/>
              </a:rPr>
              <a:t>for both students and test administrators. Tests may be voided according to policy. All instances of violations of this policy must be reported to </a:t>
            </a:r>
            <a:r>
              <a:rPr lang="en-US" dirty="0" smtClean="0">
                <a:latin typeface="Public Sans" pitchFamily="2" charset="0"/>
                <a:hlinkClick r:id="rId2"/>
              </a:rPr>
              <a:t>assessment@la.gov</a:t>
            </a:r>
            <a:r>
              <a:rPr lang="en-US" dirty="0" smtClean="0">
                <a:latin typeface="Public Sans" pitchFamily="2" charset="0"/>
              </a:rPr>
              <a:t>. </a:t>
            </a:r>
          </a:p>
          <a:p>
            <a:pPr marL="114300" indent="0">
              <a:buNone/>
            </a:pPr>
            <a:endParaRPr lang="en-US" dirty="0">
              <a:latin typeface="Public Sans" pitchFamily="2" charset="0"/>
            </a:endParaRPr>
          </a:p>
          <a:p>
            <a:pPr marL="114300" indent="0">
              <a:buNone/>
            </a:pPr>
            <a:r>
              <a:rPr lang="en-US" dirty="0" smtClean="0">
                <a:latin typeface="Public Sans" pitchFamily="2" charset="0"/>
              </a:rPr>
              <a:t>Second-scorer student selections have been sent to selected DTCs with directions and files that should be returned to the department no later than March 31. </a:t>
            </a:r>
            <a:endParaRPr lang="en-US" dirty="0">
              <a:latin typeface="Public Sans" pitchFamily="2" charset="0"/>
            </a:endParaRPr>
          </a:p>
        </p:txBody>
      </p:sp>
    </p:spTree>
    <p:extLst>
      <p:ext uri="{BB962C8B-B14F-4D97-AF65-F5344CB8AC3E}">
        <p14:creationId xmlns:p14="http://schemas.microsoft.com/office/powerpoint/2010/main" val="352247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dirty="0" smtClean="0">
                <a:latin typeface="Public Sans" pitchFamily="2" charset="0"/>
              </a:rPr>
              <a:t>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ELPT Accessibility and Accommodations Guide classifies supports as follows:</a:t>
            </a:r>
          </a:p>
          <a:p>
            <a:r>
              <a:rPr lang="en-US" dirty="0" smtClean="0">
                <a:latin typeface="Public Sans" pitchFamily="2" charset="0"/>
              </a:rPr>
              <a:t>Universal features (available to all)</a:t>
            </a:r>
          </a:p>
          <a:p>
            <a:r>
              <a:rPr lang="en-US" dirty="0" smtClean="0">
                <a:latin typeface="Public Sans" pitchFamily="2" charset="0"/>
              </a:rPr>
              <a:t>Designated features (available to students who use them routinely during instruction)</a:t>
            </a:r>
          </a:p>
          <a:p>
            <a:r>
              <a:rPr lang="en-US" dirty="0" smtClean="0">
                <a:latin typeface="Public Sans" pitchFamily="2" charset="0"/>
              </a:rPr>
              <a:t>Accommodations (requires an IEP or IAP)</a:t>
            </a:r>
          </a:p>
          <a:p>
            <a:endParaRPr lang="en-US" dirty="0">
              <a:latin typeface="Public Sans" pitchFamily="2" charset="0"/>
            </a:endParaRPr>
          </a:p>
          <a:p>
            <a:pPr marL="114300" indent="0">
              <a:buNone/>
            </a:pPr>
            <a:r>
              <a:rPr lang="en-US" dirty="0" smtClean="0">
                <a:latin typeface="Public Sans" pitchFamily="2" charset="0"/>
              </a:rPr>
              <a:t>Designated features and accommodations identified as “embedded” must be assigned to students in advance of testing. Non-embedded accommodations, such as braille and large print must be provided outside of the system. </a:t>
            </a:r>
          </a:p>
          <a:p>
            <a:pPr marL="114300" indent="0">
              <a:buNone/>
            </a:pPr>
            <a:endParaRPr lang="en-US" dirty="0">
              <a:latin typeface="Public Sans" pitchFamily="2" charset="0"/>
            </a:endParaRPr>
          </a:p>
        </p:txBody>
      </p:sp>
    </p:spTree>
    <p:extLst>
      <p:ext uri="{BB962C8B-B14F-4D97-AF65-F5344CB8AC3E}">
        <p14:creationId xmlns:p14="http://schemas.microsoft.com/office/powerpoint/2010/main" val="174903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Clarification on Read Aloud</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Read aloud for ELPT is </a:t>
            </a:r>
            <a:r>
              <a:rPr lang="en-US" b="1" dirty="0" smtClean="0">
                <a:latin typeface="Public Sans" pitchFamily="2" charset="0"/>
              </a:rPr>
              <a:t>not permitted </a:t>
            </a:r>
            <a:r>
              <a:rPr lang="en-US" dirty="0" smtClean="0">
                <a:latin typeface="Public Sans" pitchFamily="2" charset="0"/>
              </a:rPr>
              <a:t>outside of the audio supports already available in TIDE. Human reader is not permitted at all. Not all portions of the screener will be read for the student and to read beyond those designated in the system invalidates the measure. </a:t>
            </a:r>
          </a:p>
          <a:p>
            <a:pPr marL="114300" indent="0">
              <a:buNone/>
            </a:pPr>
            <a:endParaRPr lang="en-US" dirty="0">
              <a:latin typeface="Public Sans" pitchFamily="2" charset="0"/>
            </a:endParaRP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9768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Audio Supports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a:latin typeface="Public Sans" pitchFamily="2" charset="0"/>
              </a:rPr>
              <a:t>With the exception of the text in drag-and-drop text and the text in a word bank, audio support is available for the following: </a:t>
            </a:r>
          </a:p>
          <a:p>
            <a:r>
              <a:rPr lang="en-US" dirty="0">
                <a:latin typeface="Public Sans" pitchFamily="2" charset="0"/>
              </a:rPr>
              <a:t>Speaking – most tasks have audio support for most components; </a:t>
            </a:r>
          </a:p>
          <a:p>
            <a:r>
              <a:rPr lang="en-US" dirty="0">
                <a:latin typeface="Public Sans" pitchFamily="2" charset="0"/>
              </a:rPr>
              <a:t>Listening – all tasks have audio support for all components; </a:t>
            </a:r>
          </a:p>
          <a:p>
            <a:r>
              <a:rPr lang="en-US" dirty="0">
                <a:latin typeface="Public Sans" pitchFamily="2" charset="0"/>
              </a:rPr>
              <a:t>Writing – all tasks have audio support for all components except for inline editing tasks; and 	</a:t>
            </a:r>
          </a:p>
          <a:p>
            <a:r>
              <a:rPr lang="en-US" dirty="0">
                <a:latin typeface="Public Sans" pitchFamily="2" charset="0"/>
              </a:rPr>
              <a:t>Reading – audio support is available only for read-along tasks and for all kindergarten tasks and items. </a:t>
            </a:r>
            <a:r>
              <a:rPr lang="en-US" dirty="0" smtClean="0">
                <a:latin typeface="Public Sans" pitchFamily="2" charset="0"/>
              </a:rPr>
              <a:t>No audio supports can be added. </a:t>
            </a:r>
            <a:r>
              <a:rPr lang="en-US" dirty="0">
                <a:latin typeface="Public Sans" pitchFamily="2" charset="0"/>
              </a:rPr>
              <a:t>	</a:t>
            </a:r>
          </a:p>
        </p:txBody>
      </p:sp>
    </p:spTree>
    <p:extLst>
      <p:ext uri="{BB962C8B-B14F-4D97-AF65-F5344CB8AC3E}">
        <p14:creationId xmlns:p14="http://schemas.microsoft.com/office/powerpoint/2010/main" val="379909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Speech to Text</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Speech to text is not an embedded support in Louisiana. If a student uses an external speech to text program, all other functions must be disabled when using it. Responses will have to be transcribed.</a:t>
            </a:r>
            <a:endParaRPr lang="en-US" dirty="0">
              <a:latin typeface="Public Sans" pitchFamily="2" charset="0"/>
            </a:endParaRPr>
          </a:p>
        </p:txBody>
      </p:sp>
    </p:spTree>
    <p:extLst>
      <p:ext uri="{BB962C8B-B14F-4D97-AF65-F5344CB8AC3E}">
        <p14:creationId xmlns:p14="http://schemas.microsoft.com/office/powerpoint/2010/main" val="135253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Important Date and Reminder</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a:latin typeface="Public Sans" pitchFamily="2" charset="0"/>
              </a:rPr>
              <a:t>February 27:  </a:t>
            </a:r>
            <a:r>
              <a:rPr lang="en-US" b="1" dirty="0">
                <a:latin typeface="Public Sans" pitchFamily="2" charset="0"/>
              </a:rPr>
              <a:t>Deadline to order </a:t>
            </a:r>
            <a:r>
              <a:rPr lang="en-US" dirty="0">
                <a:latin typeface="Public Sans" pitchFamily="2" charset="0"/>
              </a:rPr>
              <a:t>non-college reportable materials for use in this test window in </a:t>
            </a:r>
            <a:r>
              <a:rPr lang="en-US" u="sng" dirty="0" err="1">
                <a:latin typeface="Public Sans" pitchFamily="2" charset="0"/>
                <a:hlinkClick r:id="rId2"/>
              </a:rPr>
              <a:t>PearsonAccess</a:t>
            </a:r>
            <a:r>
              <a:rPr lang="en-US" u="sng" baseline="30000" dirty="0" err="1">
                <a:latin typeface="Public Sans" pitchFamily="2" charset="0"/>
                <a:hlinkClick r:id="rId2"/>
              </a:rPr>
              <a:t>next</a:t>
            </a:r>
            <a:r>
              <a:rPr lang="en-US" dirty="0" smtClean="0">
                <a:latin typeface="Public Sans" pitchFamily="2" charset="0"/>
              </a:rPr>
              <a:t>.</a:t>
            </a:r>
          </a:p>
          <a:p>
            <a:pPr marL="114300" indent="0">
              <a:buNone/>
            </a:pPr>
            <a:endParaRPr lang="en-US" dirty="0">
              <a:latin typeface="Public Sans" pitchFamily="2" charset="0"/>
            </a:endParaRPr>
          </a:p>
          <a:p>
            <a:pPr marL="114300" indent="0">
              <a:buNone/>
            </a:pPr>
            <a:r>
              <a:rPr lang="en-US" dirty="0" smtClean="0">
                <a:latin typeface="Public Sans" pitchFamily="2" charset="0"/>
              </a:rPr>
              <a:t>Small group: please note that small group is always no more than 8 students in Louisiana schools, including for ACT. </a:t>
            </a:r>
            <a:endParaRPr lang="en-US" dirty="0">
              <a:latin typeface="Public Sans" pitchFamily="2" charset="0"/>
            </a:endParaRPr>
          </a:p>
          <a:p>
            <a:pPr marL="114300" indent="0">
              <a:buNone/>
            </a:pPr>
            <a:endParaRPr lang="en-US" dirty="0">
              <a:latin typeface="Public Sans" pitchFamily="2" charset="0"/>
            </a:endParaRPr>
          </a:p>
        </p:txBody>
      </p:sp>
    </p:spTree>
    <p:extLst>
      <p:ext uri="{BB962C8B-B14F-4D97-AF65-F5344CB8AC3E}">
        <p14:creationId xmlns:p14="http://schemas.microsoft.com/office/powerpoint/2010/main" val="276224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46259"/>
            <a:ext cx="8520600" cy="572700"/>
          </a:xfrm>
        </p:spPr>
        <p:txBody>
          <a:bodyPr/>
          <a:lstStyle/>
          <a:p>
            <a:r>
              <a:rPr lang="en-US" dirty="0" smtClean="0">
                <a:latin typeface="Public Sans" pitchFamily="2" charset="0"/>
              </a:rPr>
              <a:t>Graduation Cohort Data Certification Timeline</a:t>
            </a:r>
            <a:endParaRPr lang="en-US" dirty="0">
              <a:latin typeface="Public Sans" pitchFamily="2" charset="0"/>
            </a:endParaRPr>
          </a:p>
        </p:txBody>
      </p:sp>
      <p:sp>
        <p:nvSpPr>
          <p:cNvPr id="3" name="Text Placeholder 2"/>
          <p:cNvSpPr>
            <a:spLocks noGrp="1"/>
          </p:cNvSpPr>
          <p:nvPr>
            <p:ph type="body" idx="1"/>
          </p:nvPr>
        </p:nvSpPr>
        <p:spPr>
          <a:xfrm>
            <a:off x="226639" y="918959"/>
            <a:ext cx="8520600" cy="3186300"/>
          </a:xfrm>
        </p:spPr>
        <p:txBody>
          <a:bodyPr/>
          <a:lstStyle/>
          <a:p>
            <a:pPr marL="114300" indent="0">
              <a:buNone/>
            </a:pPr>
            <a:r>
              <a:rPr lang="en-US" dirty="0" smtClean="0">
                <a:latin typeface="Public Sans" pitchFamily="2" charset="0"/>
              </a:rPr>
              <a:t>As was communicated last year, this year we will have two phases for cohort graduation data certification in La Data Review for the 2025-2026 graduation cohort.</a:t>
            </a:r>
            <a:endParaRPr lang="en-US" dirty="0">
              <a:latin typeface="Public Sans" pitchFamily="2" charset="0"/>
            </a:endParaRPr>
          </a:p>
          <a:p>
            <a:r>
              <a:rPr lang="en-US" b="1" dirty="0" smtClean="0">
                <a:latin typeface="Public Sans" pitchFamily="2" charset="0"/>
              </a:rPr>
              <a:t>Phase I (March): </a:t>
            </a:r>
            <a:r>
              <a:rPr lang="en-US" dirty="0" smtClean="0">
                <a:latin typeface="Public Sans" pitchFamily="2" charset="0"/>
              </a:rPr>
              <a:t>Exit code reviews ONLY for students exited with code 10, 14 or 16 through February 1 reporting period. These will not be reviewed again in Phase II. This file will include potential graduation cohort members, but membership will not be final until we close the end-of-year reporting period in </a:t>
            </a:r>
            <a:r>
              <a:rPr lang="en-US" dirty="0" err="1" smtClean="0">
                <a:latin typeface="Public Sans" pitchFamily="2" charset="0"/>
              </a:rPr>
              <a:t>EdLink</a:t>
            </a:r>
            <a:r>
              <a:rPr lang="en-US" dirty="0" smtClean="0">
                <a:latin typeface="Public Sans" pitchFamily="2" charset="0"/>
              </a:rPr>
              <a:t>. We will not accept any other requests for changes. </a:t>
            </a:r>
          </a:p>
          <a:p>
            <a:r>
              <a:rPr lang="en-US" b="1" dirty="0" smtClean="0">
                <a:latin typeface="Public Sans" pitchFamily="2" charset="0"/>
              </a:rPr>
              <a:t>Phase II (late August): </a:t>
            </a:r>
            <a:r>
              <a:rPr lang="en-US" dirty="0" smtClean="0">
                <a:latin typeface="Public Sans" pitchFamily="2" charset="0"/>
              </a:rPr>
              <a:t>Final graduation cohort reviews for data that will be used to determine all three Thrive indicators: graduation rate, nationally recognized exam, and acceleration. </a:t>
            </a:r>
          </a:p>
          <a:p>
            <a:pPr>
              <a:buAutoNum type="arabicPeriod"/>
            </a:pPr>
            <a:endParaRPr lang="en-US" dirty="0"/>
          </a:p>
        </p:txBody>
      </p:sp>
    </p:spTree>
    <p:extLst>
      <p:ext uri="{BB962C8B-B14F-4D97-AF65-F5344CB8AC3E}">
        <p14:creationId xmlns:p14="http://schemas.microsoft.com/office/powerpoint/2010/main" val="10773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Please make sure December graduate transcripts are now up to date and students are properly exited in </a:t>
            </a:r>
            <a:r>
              <a:rPr lang="en-US" dirty="0" err="1" smtClean="0">
                <a:latin typeface="Public Sans" pitchFamily="2" charset="0"/>
              </a:rPr>
              <a:t>EdLink</a:t>
            </a:r>
            <a:r>
              <a:rPr lang="en-US" dirty="0" smtClean="0">
                <a:latin typeface="Public Sans" pitchFamily="2" charset="0"/>
              </a:rPr>
              <a:t>. </a:t>
            </a:r>
            <a:r>
              <a:rPr lang="en-US" b="1" dirty="0" smtClean="0">
                <a:latin typeface="Public Sans" pitchFamily="2" charset="0"/>
              </a:rPr>
              <a:t>When data certification is conducted in late summer of 2026, school systems will not be able to request the following that were not correctly posted to STS by June 30, 2026:</a:t>
            </a:r>
            <a:r>
              <a:rPr lang="en-US" dirty="0" smtClean="0">
                <a:latin typeface="Public Sans" pitchFamily="2" charset="0"/>
              </a:rPr>
              <a:t>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p>
          <a:p>
            <a:pPr marL="114300" indent="0">
              <a:buNone/>
            </a:pPr>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31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Kindergarten Dyslexia Screening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On February 25 DTCs </a:t>
            </a:r>
            <a:r>
              <a:rPr lang="en-US" dirty="0" smtClean="0">
                <a:latin typeface="Public Sans" pitchFamily="2" charset="0"/>
              </a:rPr>
              <a:t>will receive a welcome notice from Pearson to announce the opening of the </a:t>
            </a:r>
            <a:r>
              <a:rPr lang="en-US" dirty="0" err="1" smtClean="0">
                <a:latin typeface="Public Sans" pitchFamily="2" charset="0"/>
              </a:rPr>
              <a:t>Shaywitz</a:t>
            </a:r>
            <a:r>
              <a:rPr lang="en-US" dirty="0" smtClean="0">
                <a:latin typeface="Public Sans" pitchFamily="2" charset="0"/>
              </a:rPr>
              <a:t> Dyslexia screening window. The department sent student files for all school systems, which should be up-to-date as of February 15 based on school system submissions to </a:t>
            </a:r>
            <a:r>
              <a:rPr lang="en-US" dirty="0" err="1" smtClean="0">
                <a:latin typeface="Public Sans" pitchFamily="2" charset="0"/>
              </a:rPr>
              <a:t>EdLink</a:t>
            </a:r>
            <a:r>
              <a:rPr lang="en-US" dirty="0" smtClean="0">
                <a:latin typeface="Public Sans" pitchFamily="2" charset="0"/>
              </a:rPr>
              <a:t>. All students will be uploaded by March 2 to begin screening. Screening will close on March 31.</a:t>
            </a:r>
          </a:p>
          <a:p>
            <a:pPr marL="114300" indent="0">
              <a:buNone/>
            </a:pPr>
            <a:endParaRPr lang="en-US" dirty="0">
              <a:latin typeface="Public Sans" pitchFamily="2" charset="0"/>
            </a:endParaRPr>
          </a:p>
          <a:p>
            <a:pPr marL="114300" indent="0">
              <a:buNone/>
            </a:pPr>
            <a:r>
              <a:rPr lang="en-US" dirty="0" smtClean="0">
                <a:latin typeface="Public Sans" pitchFamily="2" charset="0"/>
              </a:rPr>
              <a:t>There will be two types of training opportunities:</a:t>
            </a:r>
          </a:p>
          <a:p>
            <a:r>
              <a:rPr lang="en-US" dirty="0" smtClean="0">
                <a:latin typeface="Public Sans" pitchFamily="2" charset="0"/>
              </a:rPr>
              <a:t>On-demand recorded trainings</a:t>
            </a:r>
          </a:p>
          <a:p>
            <a:r>
              <a:rPr lang="en-US" dirty="0" smtClean="0">
                <a:latin typeface="Public Sans" pitchFamily="2" charset="0"/>
              </a:rPr>
              <a:t>Real time Teams meeting for DTCs hosted with the AAA team (date to be announced soon)  </a:t>
            </a:r>
            <a:endParaRPr lang="en-US" dirty="0">
              <a:latin typeface="Public Sans" pitchFamily="2" charset="0"/>
            </a:endParaRPr>
          </a:p>
        </p:txBody>
      </p:sp>
    </p:spTree>
    <p:extLst>
      <p:ext uri="{BB962C8B-B14F-4D97-AF65-F5344CB8AC3E}">
        <p14:creationId xmlns:p14="http://schemas.microsoft.com/office/powerpoint/2010/main" val="3132871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End-of-Year K-3 Literacy and Numeracy Screenings</a:t>
            </a:r>
            <a:endParaRPr lang="en-US" sz="2400"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save the date for a District Test Coordinator K-3 Screener Administration Updates webinar. The end-of-year administrations are secure forms with the exception of grade 3 literacy. There will be no remote administration for grades K-2 literacy or grades K-3 numeracy. </a:t>
            </a:r>
            <a:r>
              <a:rPr lang="en-US" dirty="0">
                <a:latin typeface="Public Sans" pitchFamily="2" charset="0"/>
              </a:rPr>
              <a:t>The webinar link will be shared with DTCs via email and we ask that it not be shared. </a:t>
            </a:r>
          </a:p>
          <a:p>
            <a:pPr marL="114300" indent="0">
              <a:buNone/>
            </a:pPr>
            <a:endParaRPr lang="en-US" dirty="0">
              <a:latin typeface="Public Sans" pitchFamily="2" charset="0"/>
            </a:endParaRPr>
          </a:p>
          <a:p>
            <a:pPr marL="114300" indent="0">
              <a:buNone/>
            </a:pPr>
            <a:r>
              <a:rPr lang="en-US" dirty="0" smtClean="0">
                <a:latin typeface="Public Sans" pitchFamily="2" charset="0"/>
              </a:rPr>
              <a:t>Wednesday, March 4</a:t>
            </a:r>
          </a:p>
          <a:p>
            <a:pPr marL="114300" indent="0">
              <a:buNone/>
            </a:pPr>
            <a:r>
              <a:rPr lang="en-US" dirty="0" smtClean="0">
                <a:latin typeface="Public Sans" pitchFamily="2" charset="0"/>
              </a:rPr>
              <a:t>10:00 a.m.</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397743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Google Update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Grades K-2 end of year literacy screening must be delivered in a secure browser or Kiosk mode.</a:t>
            </a:r>
            <a:r>
              <a:rPr lang="en-US" dirty="0">
                <a:latin typeface="Public Sans" pitchFamily="2" charset="0"/>
              </a:rPr>
              <a:t> Amplify will provide directions for updating Google in the technology guide by March 6.</a:t>
            </a:r>
          </a:p>
          <a:p>
            <a:pPr marL="114300" indent="0">
              <a:buNone/>
            </a:pPr>
            <a:endParaRPr lang="en-US" dirty="0"/>
          </a:p>
        </p:txBody>
      </p:sp>
    </p:spTree>
    <p:extLst>
      <p:ext uri="{BB962C8B-B14F-4D97-AF65-F5344CB8AC3E}">
        <p14:creationId xmlns:p14="http://schemas.microsoft.com/office/powerpoint/2010/main" val="1303775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Grade 3 Additional EOY Windows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Third grade students who have scored well below grade level are provided with two additional opportunities to retest.</a:t>
            </a:r>
          </a:p>
          <a:p>
            <a:pPr marL="114300" indent="0">
              <a:buNone/>
            </a:pPr>
            <a:endParaRPr lang="en-US" dirty="0">
              <a:latin typeface="Public Sans" pitchFamily="2" charset="0"/>
            </a:endParaRPr>
          </a:p>
          <a:p>
            <a:pPr marL="114300" indent="0">
              <a:buNone/>
            </a:pPr>
            <a:r>
              <a:rPr lang="en-US" b="1" dirty="0" smtClean="0">
                <a:latin typeface="Public Sans" pitchFamily="2" charset="0"/>
              </a:rPr>
              <a:t>First EOY Attempt</a:t>
            </a:r>
            <a:r>
              <a:rPr lang="en-US" dirty="0" smtClean="0">
                <a:latin typeface="Public Sans" pitchFamily="2" charset="0"/>
              </a:rPr>
              <a:t>: 	April 1-30</a:t>
            </a:r>
          </a:p>
          <a:p>
            <a:pPr marL="114300" indent="0">
              <a:buNone/>
            </a:pPr>
            <a:r>
              <a:rPr lang="en-US" b="1" dirty="0" smtClean="0">
                <a:latin typeface="Public Sans" pitchFamily="2" charset="0"/>
              </a:rPr>
              <a:t>Second EOY Attempt</a:t>
            </a:r>
            <a:r>
              <a:rPr lang="en-US" dirty="0" smtClean="0">
                <a:latin typeface="Public Sans" pitchFamily="2" charset="0"/>
              </a:rPr>
              <a:t>: 	Last 5 days of school</a:t>
            </a:r>
          </a:p>
          <a:p>
            <a:pPr marL="114300" indent="0">
              <a:buNone/>
            </a:pPr>
            <a:r>
              <a:rPr lang="en-US" b="1" dirty="0" smtClean="0">
                <a:latin typeface="Public Sans" pitchFamily="2" charset="0"/>
              </a:rPr>
              <a:t>Third EOY Attempt</a:t>
            </a:r>
            <a:r>
              <a:rPr lang="en-US" dirty="0" smtClean="0">
                <a:latin typeface="Public Sans" pitchFamily="2" charset="0"/>
              </a:rPr>
              <a:t>: 	At least two weeks after second attempt</a:t>
            </a:r>
          </a:p>
          <a:p>
            <a:pPr marL="114300" indent="0">
              <a:buNone/>
            </a:pPr>
            <a:endParaRPr lang="en-US" dirty="0">
              <a:latin typeface="Public Sans" pitchFamily="2" charset="0"/>
            </a:endParaRPr>
          </a:p>
          <a:p>
            <a:pPr marL="114300" indent="0">
              <a:buNone/>
            </a:pPr>
            <a:r>
              <a:rPr lang="en-US" dirty="0" smtClean="0">
                <a:latin typeface="Public Sans" pitchFamily="2" charset="0"/>
              </a:rPr>
              <a:t>The additional testing window for the second and third attempt will be available from May 1 to June 30. Please be sure all attempts are planned accordingly.</a:t>
            </a:r>
            <a:endParaRPr lang="en-US" dirty="0">
              <a:latin typeface="Public Sans" pitchFamily="2" charset="0"/>
            </a:endParaRPr>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130384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0006194"/>
              </p:ext>
            </p:extLst>
          </p:nvPr>
        </p:nvGraphicFramePr>
        <p:xfrm>
          <a:off x="414167" y="945559"/>
          <a:ext cx="8315665" cy="3210736"/>
        </p:xfrm>
        <a:graphic>
          <a:graphicData uri="http://schemas.openxmlformats.org/drawingml/2006/table">
            <a:tbl>
              <a:tblPr firstRow="1" bandRow="1">
                <a:tableStyleId>{47E5B1D7-7E24-4C7A-94C0-64FDCA702A4B}</a:tableStyleId>
              </a:tblPr>
              <a:tblGrid>
                <a:gridCol w="826374">
                  <a:extLst>
                    <a:ext uri="{9D8B030D-6E8A-4147-A177-3AD203B41FA5}">
                      <a16:colId xmlns:a16="http://schemas.microsoft.com/office/drawing/2014/main" val="2450038286"/>
                    </a:ext>
                  </a:extLst>
                </a:gridCol>
                <a:gridCol w="5378540">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887237">
                <a:tc>
                  <a:txBody>
                    <a:bodyPr/>
                    <a:lstStyle/>
                    <a:p>
                      <a:r>
                        <a:rPr lang="en-US" sz="1200" dirty="0" smtClean="0">
                          <a:latin typeface="Public Sans" pitchFamily="2" charset="0"/>
                          <a:cs typeface="Calibri" panose="020F0502020204030204" pitchFamily="34" charset="0"/>
                        </a:rPr>
                        <a:t>February</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Feb 23-March 27: LEAP Connect/ELPT/ELPT Connect administration window</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Feb 27: Accommodation audits due</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February 27: Department issues guidelines for Chrome updates for screening</a:t>
                      </a: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2"/>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DTC and Accountability</a:t>
                      </a:r>
                      <a:r>
                        <a:rPr lang="en-US" sz="1200" baseline="0" dirty="0" smtClean="0">
                          <a:latin typeface="Public Sans" pitchFamily="2" charset="0"/>
                          <a:hlinkClick r:id="rId2"/>
                        </a:rPr>
                        <a:t> C</a:t>
                      </a:r>
                      <a:r>
                        <a:rPr lang="en-US" sz="1200" dirty="0" smtClean="0">
                          <a:latin typeface="Public Sans" pitchFamily="2" charset="0"/>
                          <a:hlinkClick r:id="rId2"/>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March</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2: Deadline for LEAP accommodations for spring window</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2: Kindergarten dyslexia screening opens through March 31</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13: LEAP Schedules due to </a:t>
                      </a:r>
                      <a:r>
                        <a:rPr lang="en-US" sz="1200" b="0" baseline="0" dirty="0" smtClean="0">
                          <a:latin typeface="Public Sans" pitchFamily="2" charset="0"/>
                          <a:cs typeface="Calibri" panose="020F0502020204030204" pitchFamily="34" charset="0"/>
                          <a:hlinkClick r:id="rId3"/>
                        </a:rPr>
                        <a:t>assessment@la.gov</a:t>
                      </a:r>
                      <a:r>
                        <a:rPr lang="en-US" sz="1200" b="0" baseline="0" dirty="0" smtClean="0">
                          <a:latin typeface="Public Sans" pitchFamily="2" charset="0"/>
                          <a:cs typeface="Calibri" panose="020F0502020204030204" pitchFamily="34" charset="0"/>
                        </a:rPr>
                        <a:t> </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18: K-3 literacy and numeracy screening window opens for test administration duties (no actual screening)</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27: Testing irregularities due from LEAP Connect/ELPT/ELPT Connect</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31: ELPT Connect second scorer files due to </a:t>
                      </a:r>
                      <a:r>
                        <a:rPr lang="en-US" sz="1200" b="0" baseline="0" dirty="0" smtClean="0">
                          <a:latin typeface="Public Sans" pitchFamily="2" charset="0"/>
                          <a:cs typeface="Calibri" panose="020F0502020204030204" pitchFamily="34" charset="0"/>
                          <a:hlinkClick r:id="rId3"/>
                        </a:rPr>
                        <a:t>assessment@la.gov</a:t>
                      </a:r>
                      <a:endParaRPr lang="en-US" sz="1200" b="0" baseline="0" dirty="0" smtClean="0">
                        <a:latin typeface="Public Sans" pitchFamily="2" charset="0"/>
                        <a:cs typeface="Calibri" panose="020F0502020204030204" pitchFamily="34" charset="0"/>
                      </a:endParaRP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TBA: Cohort graduation exit code reviews opens in La Data Review</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March  3, 10, 24, 31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March 17</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February </a:t>
            </a:r>
            <a:r>
              <a:rPr lang="en-US" sz="1600" b="1" dirty="0">
                <a:latin typeface="Public Sans" pitchFamily="2" charset="0"/>
              </a:rPr>
              <a:t>23-March 27</a:t>
            </a:r>
            <a:r>
              <a:rPr lang="en-US" sz="1600" dirty="0">
                <a:latin typeface="Public Sans" pitchFamily="2" charset="0"/>
              </a:rPr>
              <a:t>:  ELPT and LEAP Connect testing window </a:t>
            </a:r>
            <a:endParaRPr lang="en-US" sz="1600" dirty="0" smtClean="0">
              <a:latin typeface="Public Sans" pitchFamily="2" charset="0"/>
            </a:endParaRPr>
          </a:p>
          <a:p>
            <a:pPr marL="114300" indent="0">
              <a:buNone/>
            </a:pPr>
            <a:r>
              <a:rPr lang="en-US" sz="1600" b="1" dirty="0" smtClean="0">
                <a:latin typeface="Public Sans" pitchFamily="2" charset="0"/>
              </a:rPr>
              <a:t>February 25</a:t>
            </a:r>
            <a:r>
              <a:rPr lang="en-US" sz="1600" dirty="0" smtClean="0">
                <a:latin typeface="Public Sans" pitchFamily="2" charset="0"/>
              </a:rPr>
              <a:t>: </a:t>
            </a:r>
            <a:r>
              <a:rPr lang="en-US" sz="1600" dirty="0" err="1" smtClean="0">
                <a:latin typeface="Public Sans" pitchFamily="2" charset="0"/>
              </a:rPr>
              <a:t>Shaywitz</a:t>
            </a:r>
            <a:r>
              <a:rPr lang="en-US" sz="1600" dirty="0" smtClean="0">
                <a:latin typeface="Public Sans" pitchFamily="2" charset="0"/>
              </a:rPr>
              <a:t> screening invitations to DTCs</a:t>
            </a:r>
          </a:p>
          <a:p>
            <a:pPr marL="114300" indent="0">
              <a:buNone/>
            </a:pPr>
            <a:r>
              <a:rPr lang="en-US" sz="1600" b="1" dirty="0">
                <a:latin typeface="Public Sans" pitchFamily="2" charset="0"/>
              </a:rPr>
              <a:t>March 2-31</a:t>
            </a:r>
            <a:r>
              <a:rPr lang="en-US" sz="1600" dirty="0">
                <a:latin typeface="Public Sans" pitchFamily="2" charset="0"/>
              </a:rPr>
              <a:t>: Kindergarten dyslexia </a:t>
            </a:r>
            <a:r>
              <a:rPr lang="en-US" sz="1600" dirty="0" smtClean="0">
                <a:latin typeface="Public Sans" pitchFamily="2" charset="0"/>
              </a:rPr>
              <a:t>screening window</a:t>
            </a:r>
            <a:endParaRPr lang="en-US" sz="1600" dirty="0">
              <a:latin typeface="Public Sans" pitchFamily="2" charset="0"/>
            </a:endParaRPr>
          </a:p>
          <a:p>
            <a:pPr marL="114300" indent="0">
              <a:buNone/>
            </a:pPr>
            <a:r>
              <a:rPr lang="en-US" sz="1600" b="1" dirty="0" smtClean="0">
                <a:latin typeface="Public Sans" pitchFamily="2" charset="0"/>
              </a:rPr>
              <a:t>March 2</a:t>
            </a:r>
            <a:r>
              <a:rPr lang="en-US" sz="1600" dirty="0" smtClean="0">
                <a:latin typeface="Public Sans" pitchFamily="2" charset="0"/>
              </a:rPr>
              <a:t>: LEAP Accommodations final</a:t>
            </a:r>
          </a:p>
          <a:p>
            <a:pPr marL="114300" indent="0">
              <a:buNone/>
            </a:pPr>
            <a:r>
              <a:rPr lang="en-US" sz="1600" b="1" dirty="0" smtClean="0">
                <a:latin typeface="Public Sans" pitchFamily="2" charset="0"/>
              </a:rPr>
              <a:t>Week of March 16</a:t>
            </a:r>
            <a:r>
              <a:rPr lang="en-US" sz="1600" dirty="0" smtClean="0">
                <a:latin typeface="Public Sans" pitchFamily="2" charset="0"/>
              </a:rPr>
              <a:t>: First delivery week for LEAP paper based materials.</a:t>
            </a:r>
          </a:p>
          <a:p>
            <a:pPr marL="114300" indent="0">
              <a:buNone/>
            </a:pPr>
            <a:r>
              <a:rPr lang="en-US" sz="1600" b="1" dirty="0" smtClean="0">
                <a:latin typeface="Public Sans" pitchFamily="2" charset="0"/>
              </a:rPr>
              <a:t>March 18</a:t>
            </a:r>
            <a:r>
              <a:rPr lang="en-US" sz="1600" dirty="0" smtClean="0">
                <a:latin typeface="Public Sans" pitchFamily="2" charset="0"/>
              </a:rPr>
              <a:t>: K-3 screeners open for EOY test setup</a:t>
            </a:r>
          </a:p>
          <a:p>
            <a:pPr marL="114300" indent="0">
              <a:buNone/>
            </a:pPr>
            <a:r>
              <a:rPr lang="en-US" sz="1600" b="1" dirty="0" smtClean="0">
                <a:latin typeface="Public Sans" pitchFamily="2" charset="0"/>
              </a:rPr>
              <a:t>Week of March 23</a:t>
            </a:r>
            <a:r>
              <a:rPr lang="en-US" sz="1600" dirty="0" smtClean="0">
                <a:latin typeface="Public Sans" pitchFamily="2" charset="0"/>
              </a:rPr>
              <a:t>: Second delivery week for LEAP paper based materials.</a:t>
            </a:r>
          </a:p>
          <a:p>
            <a:pPr marL="114300" indent="0">
              <a:buNone/>
            </a:pPr>
            <a:r>
              <a:rPr lang="en-US" sz="1600" b="1" dirty="0" smtClean="0">
                <a:latin typeface="Public Sans" pitchFamily="2" charset="0"/>
              </a:rPr>
              <a:t>March 31</a:t>
            </a:r>
            <a:r>
              <a:rPr lang="en-US" sz="1600" dirty="0" smtClean="0">
                <a:latin typeface="Public Sans" pitchFamily="2" charset="0"/>
              </a:rPr>
              <a:t>: ELPT Connect second scorer files due to </a:t>
            </a:r>
            <a:r>
              <a:rPr lang="en-US" sz="1600" dirty="0" smtClean="0">
                <a:latin typeface="Public Sans" pitchFamily="2" charset="0"/>
                <a:hlinkClick r:id="rId2"/>
              </a:rPr>
              <a:t>assessment@la.gov</a:t>
            </a:r>
            <a:r>
              <a:rPr lang="en-US" sz="1600" dirty="0" smtClean="0">
                <a:latin typeface="Public Sans" pitchFamily="2" charset="0"/>
              </a:rPr>
              <a:t> from applicable school systems</a:t>
            </a:r>
          </a:p>
          <a:p>
            <a:pPr marL="114300" indent="0">
              <a:buNone/>
            </a:pPr>
            <a:r>
              <a:rPr lang="en-US" sz="1600" b="1" dirty="0" smtClean="0">
                <a:latin typeface="Public Sans" pitchFamily="2" charset="0"/>
              </a:rPr>
              <a:t>Late March</a:t>
            </a:r>
            <a:r>
              <a:rPr lang="en-US" sz="1600" dirty="0" smtClean="0">
                <a:latin typeface="Public Sans" pitchFamily="2" charset="0"/>
              </a:rPr>
              <a:t>: Phase I of 2026 cohort graduation data certification (exit code reviews only)</a:t>
            </a:r>
          </a:p>
          <a:p>
            <a:pPr marL="114300" indent="0">
              <a:buNone/>
            </a:pPr>
            <a:endParaRPr lang="en-US" sz="1600" dirty="0" smtClean="0">
              <a:latin typeface="Public Sans" pitchFamily="2" charset="0"/>
            </a:endParaRP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Friday, April 2: Offices closed</a:t>
            </a:r>
          </a:p>
          <a:p>
            <a:r>
              <a:rPr lang="en-US" sz="1600" dirty="0" smtClean="0">
                <a:solidFill>
                  <a:schemeClr val="bg2"/>
                </a:solidFill>
                <a:latin typeface="Public Sans" pitchFamily="2" charset="0"/>
              </a:rPr>
              <a:t>Tuesday, April 6: Office hours canceled due to Easter break</a:t>
            </a:r>
          </a:p>
          <a:p>
            <a:r>
              <a:rPr lang="en-US" sz="1600" dirty="0" smtClean="0">
                <a:solidFill>
                  <a:schemeClr val="bg2"/>
                </a:solidFill>
                <a:latin typeface="Public Sans" pitchFamily="2" charset="0"/>
              </a:rPr>
              <a:t>Tuesday, May 26: Office hours canceled due to Teacher Leader Summit</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Audits</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high school accommodations audits were sent to applicable school systems on Thursday, February 12. Please send any additional documentation </a:t>
            </a:r>
            <a:r>
              <a:rPr lang="en-US" b="1" dirty="0" smtClean="0"/>
              <a:t>no later than February 27</a:t>
            </a:r>
            <a:r>
              <a:rPr lang="en-US" dirty="0"/>
              <a:t> </a:t>
            </a:r>
            <a:r>
              <a:rPr lang="en-US" dirty="0" smtClean="0"/>
              <a:t>per </a:t>
            </a:r>
            <a:r>
              <a:rPr lang="en-US" dirty="0" err="1" smtClean="0"/>
              <a:t>directons</a:t>
            </a:r>
            <a:r>
              <a:rPr lang="en-US" dirty="0" smtClean="0"/>
              <a:t>. </a:t>
            </a:r>
          </a:p>
          <a:p>
            <a:pPr marL="114300" indent="0">
              <a:buNone/>
            </a:pPr>
            <a:endParaRPr lang="en-US" dirty="0"/>
          </a:p>
          <a:p>
            <a:pPr marL="114300" indent="0">
              <a:buNone/>
            </a:pPr>
            <a:r>
              <a:rPr lang="en-US" dirty="0" smtClean="0"/>
              <a:t>Documentation should be placed in the ftp folder per email directions with notification to </a:t>
            </a:r>
            <a:r>
              <a:rPr lang="en-US" dirty="0" smtClean="0">
                <a:hlinkClick r:id="rId2"/>
              </a:rPr>
              <a:t>assessment@la.gov</a:t>
            </a:r>
            <a:r>
              <a:rPr lang="en-US" dirty="0" smtClean="0"/>
              <a:t> that it is ready for review. </a:t>
            </a:r>
          </a:p>
          <a:p>
            <a:pPr marL="114300" indent="0">
              <a:buNone/>
            </a:pPr>
            <a:endParaRPr lang="en-US" dirty="0"/>
          </a:p>
          <a:p>
            <a:pPr marL="114300" indent="0">
              <a:buNone/>
            </a:pPr>
            <a:r>
              <a:rPr lang="en-US" dirty="0" smtClean="0"/>
              <a:t>Please remember that full PII can never be sent to the department via email.</a:t>
            </a:r>
            <a:endParaRPr lang="en-US" dirty="0"/>
          </a:p>
        </p:txBody>
      </p:sp>
    </p:spTree>
    <p:extLst>
      <p:ext uri="{BB962C8B-B14F-4D97-AF65-F5344CB8AC3E}">
        <p14:creationId xmlns:p14="http://schemas.microsoft.com/office/powerpoint/2010/main" val="372844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a:t>
            </a:r>
            <a:endParaRPr lang="en-US" dirty="0">
              <a:latin typeface="Public Sans" pitchFamily="2" charset="0"/>
            </a:endParaRPr>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600" dirty="0" smtClean="0">
                <a:latin typeface="Public Sans" pitchFamily="2" charset="0"/>
              </a:rPr>
              <a:t>Test security is important to the integrity of results that are shared with all families and stakeholders. </a:t>
            </a:r>
            <a:endParaRPr lang="en-US" sz="1600" dirty="0">
              <a:latin typeface="Public Sans" pitchFamily="2" charset="0"/>
            </a:endParaRPr>
          </a:p>
          <a:p>
            <a:r>
              <a:rPr lang="en-US" sz="1600" dirty="0" smtClean="0">
                <a:latin typeface="Public Sans" pitchFamily="2" charset="0"/>
              </a:rPr>
              <a:t>The department provides training to all DTCs through office hours and monthly calls.</a:t>
            </a:r>
          </a:p>
          <a:p>
            <a:r>
              <a:rPr lang="en-US" sz="1600" dirty="0" smtClean="0">
                <a:latin typeface="Public Sans" pitchFamily="2" charset="0"/>
              </a:rPr>
              <a:t>DTCs must conduct test security for STCs and relevant central office staff</a:t>
            </a:r>
          </a:p>
          <a:p>
            <a:r>
              <a:rPr lang="en-US" sz="1600" dirty="0" smtClean="0">
                <a:latin typeface="Public Sans" pitchFamily="2" charset="0"/>
              </a:rPr>
              <a:t>All test administrators must be trained in test security and administration, and they must sign oaths of security specific to each state administration</a:t>
            </a:r>
          </a:p>
          <a:p>
            <a:r>
              <a:rPr lang="en-US" sz="1600" dirty="0" smtClean="0">
                <a:latin typeface="Public Sans" pitchFamily="2" charset="0"/>
              </a:rPr>
              <a:t>Department staff conduct onsite monitoring</a:t>
            </a:r>
          </a:p>
          <a:p>
            <a:r>
              <a:rPr lang="en-US" sz="1600" dirty="0" smtClean="0">
                <a:latin typeface="Public Sans" pitchFamily="2" charset="0"/>
              </a:rPr>
              <a:t>Tests will be voided when test security is violated.</a:t>
            </a:r>
          </a:p>
          <a:p>
            <a:r>
              <a:rPr lang="en-US" sz="1600" dirty="0" smtClean="0">
                <a:latin typeface="Public Sans" pitchFamily="2" charset="0"/>
              </a:rPr>
              <a:t>BESE receives an annual test security report.</a:t>
            </a:r>
          </a:p>
          <a:p>
            <a:r>
              <a:rPr lang="en-US" sz="1600" dirty="0" smtClean="0">
                <a:latin typeface="Public Sans" pitchFamily="2" charset="0"/>
              </a:rPr>
              <a:t>Federal peer review mandates state test security processes.</a:t>
            </a:r>
            <a:endParaRPr lang="en-US" sz="1600" dirty="0">
              <a:latin typeface="Public Sans" pitchFamily="2" charset="0"/>
            </a:endParaRPr>
          </a:p>
        </p:txBody>
      </p:sp>
    </p:spTree>
    <p:extLst>
      <p:ext uri="{BB962C8B-B14F-4D97-AF65-F5344CB8AC3E}">
        <p14:creationId xmlns:p14="http://schemas.microsoft.com/office/powerpoint/2010/main" val="326803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 Materials</a:t>
            </a:r>
            <a:endParaRPr lang="en-US" dirty="0">
              <a:latin typeface="Public Sans" pitchFamily="2" charset="0"/>
            </a:endParaRPr>
          </a:p>
        </p:txBody>
      </p:sp>
      <p:sp>
        <p:nvSpPr>
          <p:cNvPr id="3" name="Text Placeholder 2"/>
          <p:cNvSpPr>
            <a:spLocks noGrp="1"/>
          </p:cNvSpPr>
          <p:nvPr>
            <p:ph type="body" idx="1"/>
          </p:nvPr>
        </p:nvSpPr>
        <p:spPr/>
        <p:txBody>
          <a:bodyPr/>
          <a:lstStyle/>
          <a:p>
            <a:pPr marL="0" indent="0">
              <a:buNone/>
            </a:pPr>
            <a:r>
              <a:rPr lang="en-US" sz="1600" b="1" dirty="0">
                <a:latin typeface="Public Sans" pitchFamily="2" charset="0"/>
              </a:rPr>
              <a:t>Definition:</a:t>
            </a:r>
          </a:p>
          <a:p>
            <a:pPr marL="0" indent="0">
              <a:buNone/>
            </a:pPr>
            <a:r>
              <a:rPr lang="en-US" sz="1600" dirty="0">
                <a:latin typeface="Public Sans" pitchFamily="2" charset="0"/>
              </a:rPr>
              <a:t>Secure materials are test materials that contain administration test items or student responses and to which access is restricted. </a:t>
            </a:r>
          </a:p>
          <a:p>
            <a:pPr marL="0" indent="0">
              <a:buNone/>
            </a:pPr>
            <a:endParaRPr lang="en-US" sz="1600" dirty="0">
              <a:latin typeface="Public Sans" pitchFamily="2" charset="0"/>
            </a:endParaRPr>
          </a:p>
          <a:p>
            <a:pPr marL="0" indent="0">
              <a:buNone/>
            </a:pPr>
            <a:r>
              <a:rPr lang="en-US" sz="1600" dirty="0">
                <a:latin typeface="Public Sans" pitchFamily="2" charset="0"/>
              </a:rPr>
              <a:t>Secure test materials include:</a:t>
            </a:r>
          </a:p>
          <a:p>
            <a:pPr lvl="1"/>
            <a:r>
              <a:rPr lang="en-US" sz="1600" dirty="0">
                <a:latin typeface="Public Sans" pitchFamily="2" charset="0"/>
              </a:rPr>
              <a:t>student test </a:t>
            </a:r>
            <a:r>
              <a:rPr lang="en-US" sz="1600" dirty="0" smtClean="0">
                <a:latin typeface="Public Sans" pitchFamily="2" charset="0"/>
              </a:rPr>
              <a:t>booklets</a:t>
            </a:r>
          </a:p>
          <a:p>
            <a:pPr lvl="1"/>
            <a:r>
              <a:rPr lang="en-US" sz="1600" dirty="0">
                <a:latin typeface="Public Sans" pitchFamily="2" charset="0"/>
              </a:rPr>
              <a:t>s</a:t>
            </a:r>
            <a:r>
              <a:rPr lang="en-US" sz="1600" dirty="0" smtClean="0">
                <a:latin typeface="Public Sans" pitchFamily="2" charset="0"/>
              </a:rPr>
              <a:t>tudent test tickets</a:t>
            </a:r>
            <a:endParaRPr lang="en-US" sz="1600" dirty="0">
              <a:latin typeface="Public Sans" pitchFamily="2" charset="0"/>
            </a:endParaRPr>
          </a:p>
          <a:p>
            <a:pPr lvl="1"/>
            <a:r>
              <a:rPr lang="en-US" sz="1600" dirty="0">
                <a:latin typeface="Public Sans" pitchFamily="2" charset="0"/>
              </a:rPr>
              <a:t>student answer </a:t>
            </a:r>
            <a:r>
              <a:rPr lang="en-US" sz="1600" dirty="0" smtClean="0">
                <a:latin typeface="Public Sans" pitchFamily="2" charset="0"/>
              </a:rPr>
              <a:t>documents</a:t>
            </a:r>
          </a:p>
          <a:p>
            <a:pPr lvl="1"/>
            <a:r>
              <a:rPr lang="en-US" sz="1600" dirty="0" smtClean="0">
                <a:latin typeface="Public Sans" pitchFamily="2" charset="0"/>
              </a:rPr>
              <a:t>LEAP Connect Directions for Test Administration </a:t>
            </a:r>
          </a:p>
          <a:p>
            <a:pPr lvl="1"/>
            <a:r>
              <a:rPr lang="en-US" sz="1600" dirty="0" smtClean="0">
                <a:latin typeface="Public Sans" pitchFamily="2" charset="0"/>
              </a:rPr>
              <a:t>Braille and CAS documents</a:t>
            </a:r>
            <a:endParaRPr lang="en-US" sz="1600" dirty="0">
              <a:latin typeface="Public Sans" pitchFamily="2" charset="0"/>
            </a:endParaRPr>
          </a:p>
          <a:p>
            <a:pPr lvl="1"/>
            <a:r>
              <a:rPr lang="en-US" sz="1600" dirty="0">
                <a:latin typeface="Public Sans" pitchFamily="2" charset="0"/>
              </a:rPr>
              <a:t>any other materials containing test items or student responses (e.g., scratch </a:t>
            </a:r>
            <a:r>
              <a:rPr lang="en-US" sz="1600" dirty="0" smtClean="0">
                <a:latin typeface="Public Sans" pitchFamily="2" charset="0"/>
              </a:rPr>
              <a:t>paper, transcribing materials)</a:t>
            </a:r>
          </a:p>
          <a:p>
            <a:pPr marL="571500" lvl="1" indent="0">
              <a:buNone/>
            </a:pPr>
            <a:endParaRPr lang="en-US" sz="1400" dirty="0"/>
          </a:p>
          <a:p>
            <a:pPr marL="0" indent="-1587">
              <a:buNone/>
            </a:pPr>
            <a:endParaRPr lang="en-US" sz="1400" b="1" dirty="0"/>
          </a:p>
        </p:txBody>
      </p:sp>
    </p:spTree>
    <p:extLst>
      <p:ext uri="{BB962C8B-B14F-4D97-AF65-F5344CB8AC3E}">
        <p14:creationId xmlns:p14="http://schemas.microsoft.com/office/powerpoint/2010/main" val="154930081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44262</TotalTime>
  <Words>2677</Words>
  <Application>Microsoft Office PowerPoint</Application>
  <PresentationFormat>On-screen Show (16:9)</PresentationFormat>
  <Paragraphs>246</Paragraphs>
  <Slides>36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Public Sans</vt:lpstr>
      <vt:lpstr>Public Sans Medium</vt:lpstr>
      <vt:lpstr>Arial</vt:lpstr>
      <vt:lpstr>Calibri</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Accommodations Audits</vt:lpstr>
      <vt:lpstr>Test Security</vt:lpstr>
      <vt:lpstr>Test Security: Materials</vt:lpstr>
      <vt:lpstr>Test Security: Administration</vt:lpstr>
      <vt:lpstr>Test Security Administration</vt:lpstr>
      <vt:lpstr>Test Administration: Cell Phones/Electronic Devices</vt:lpstr>
      <vt:lpstr>Test Security: Monitoring</vt:lpstr>
      <vt:lpstr>Test Security: Reporting Irregularities</vt:lpstr>
      <vt:lpstr>State Monitors</vt:lpstr>
      <vt:lpstr>Camera Policy for State Testing</vt:lpstr>
      <vt:lpstr>Spring LEAP Testing Schedules</vt:lpstr>
      <vt:lpstr>LEAP Connect/ELPT/ELPT Connect</vt:lpstr>
      <vt:lpstr>LEAP Connect and ELPT Test Security Reminders</vt:lpstr>
      <vt:lpstr>LEAP Connect Group Size</vt:lpstr>
      <vt:lpstr>ELPT/ELPT Connect</vt:lpstr>
      <vt:lpstr>Accommodations</vt:lpstr>
      <vt:lpstr>Clarification on Read Aloud</vt:lpstr>
      <vt:lpstr>Audio Supports</vt:lpstr>
      <vt:lpstr>Speech to Text</vt:lpstr>
      <vt:lpstr>ACT/WorkKeys</vt:lpstr>
      <vt:lpstr>ACT Important Date and Reminder</vt:lpstr>
      <vt:lpstr>Accountability</vt:lpstr>
      <vt:lpstr>Graduation Cohort Data Certification Timeline</vt:lpstr>
      <vt:lpstr>Updates to Transcripts in STS</vt:lpstr>
      <vt:lpstr>K-3 Screenings</vt:lpstr>
      <vt:lpstr>Kindergarten Dyslexia Screening</vt:lpstr>
      <vt:lpstr>End-of-Year K-3 Literacy and Numeracy Screenings</vt:lpstr>
      <vt:lpstr>Google Update</vt:lpstr>
      <vt:lpstr>Grade 3 Additional EOY Windows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1135</cp:revision>
  <dcterms:modified xsi:type="dcterms:W3CDTF">2026-02-26T04:13:33Z</dcterms:modified>
</cp:coreProperties>
</file>