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40"/>
  </p:notesMasterIdLst>
  <p:sldIdLst>
    <p:sldId id="666" r:id="rId2"/>
    <p:sldId id="667" r:id="rId3"/>
    <p:sldId id="257" r:id="rId4"/>
    <p:sldId id="634" r:id="rId5"/>
    <p:sldId id="635" r:id="rId6"/>
    <p:sldId id="680" r:id="rId7"/>
    <p:sldId id="636" r:id="rId8"/>
    <p:sldId id="366" r:id="rId9"/>
    <p:sldId id="632" r:id="rId10"/>
    <p:sldId id="643" r:id="rId11"/>
    <p:sldId id="668" r:id="rId12"/>
    <p:sldId id="670" r:id="rId13"/>
    <p:sldId id="673" r:id="rId14"/>
    <p:sldId id="674" r:id="rId15"/>
    <p:sldId id="669" r:id="rId16"/>
    <p:sldId id="679" r:id="rId17"/>
    <p:sldId id="650" r:id="rId18"/>
    <p:sldId id="545" r:id="rId19"/>
    <p:sldId id="677" r:id="rId20"/>
    <p:sldId id="620" r:id="rId21"/>
    <p:sldId id="656" r:id="rId22"/>
    <p:sldId id="500" r:id="rId23"/>
    <p:sldId id="658" r:id="rId24"/>
    <p:sldId id="648" r:id="rId25"/>
    <p:sldId id="672" r:id="rId26"/>
    <p:sldId id="681" r:id="rId27"/>
    <p:sldId id="684" r:id="rId28"/>
    <p:sldId id="682" r:id="rId29"/>
    <p:sldId id="683" r:id="rId30"/>
    <p:sldId id="514" r:id="rId31"/>
    <p:sldId id="659" r:id="rId32"/>
    <p:sldId id="678" r:id="rId33"/>
    <p:sldId id="483" r:id="rId34"/>
    <p:sldId id="645" r:id="rId35"/>
    <p:sldId id="676" r:id="rId36"/>
    <p:sldId id="639" r:id="rId37"/>
    <p:sldId id="675" r:id="rId38"/>
    <p:sldId id="33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Public Sans Medium" pitchFamily="2"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91" d="100"/>
          <a:sy n="91" d="100"/>
        </p:scale>
        <p:origin x="500"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4" r:id="rId9"/>
    <p:sldLayoutId id="2147483717" r:id="rId10"/>
    <p:sldLayoutId id="2147483718" r:id="rId11"/>
    <p:sldLayoutId id="2147483720" r:id="rId12"/>
    <p:sldLayoutId id="2147483721" r:id="rId13"/>
    <p:sldLayoutId id="2147483722" r:id="rId14"/>
    <p:sldLayoutId id="2147483723" r:id="rId15"/>
    <p:sldLayoutId id="2147483724" r:id="rId16"/>
    <p:sldLayoutId id="2147483725" r:id="rId17"/>
    <p:sldLayoutId id="2147483726" r:id="rId18"/>
    <p:sldLayoutId id="2147483730" r:id="rId19"/>
    <p:sldLayoutId id="2147483731" r:id="rId20"/>
    <p:sldLayoutId id="2147483732" r:id="rId21"/>
    <p:sldLayoutId id="214748373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practice-tests.pdf?sfvrsn=9f52921f_16" TargetMode="External"/><Relationship Id="rId2" Type="http://schemas.openxmlformats.org/officeDocument/2006/relationships/hyperlink" Target="https://www.louisianabelieves.leap-2025-practice-test-quick-start-guide.pdf/?sfvrsn=62bf971f_48" TargetMode="External"/><Relationship Id="rId1" Type="http://schemas.openxmlformats.org/officeDocument/2006/relationships/slideLayout" Target="../slideLayouts/slideLayout21.xml"/><Relationship Id="rId5" Type="http://schemas.openxmlformats.org/officeDocument/2006/relationships/hyperlink" Target="https://www.louisianabelieves.com/docs/default-source/assessment/lLeap-360-interim-assessment-quick-start-guide.pdf?sfvrsn=dee0941f_29" TargetMode="External"/><Relationship Id="rId4" Type="http://schemas.openxmlformats.org/officeDocument/2006/relationships/hyperlink" Target="https://www.louisianabelieves.com/docs/default-source/assessment/Leap-360-diagnostic-assessment-quick-start-guide.pdf?sfvrsn=dae0941f_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amplify.com/louisiana-mclass/" TargetMode="Externa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amplify.com/louisiana-mclass/" TargetMode="External"/><Relationship Id="rId2" Type="http://schemas.openxmlformats.org/officeDocument/2006/relationships/hyperlink" Target="https://pd.amplify.com/louisiana-student-migration-request/"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www.louisianabelieves.com/academics/louisiana-literacy/literacy-screener" TargetMode="External"/><Relationship Id="rId2" Type="http://schemas.openxmlformats.org/officeDocument/2006/relationships/hyperlink" Target="https://form.jotform.com/LDOE/k-3-literacy-screener-material"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21.xml"/><Relationship Id="rId4" Type="http://schemas.openxmlformats.org/officeDocument/2006/relationships/hyperlink" Target="https://www.louisianabelieves.com/academics/louisiana-literacy/literacy-screen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hyperlink" Target="https://www.louisianabelieves.com/docs/default-source/assessment/lLeap-2025-accommodations-and-accessibility-features-user-guide.pdf?sfvrsn=edcf8d1f_18"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January 23, 2024</a:t>
            </a:r>
            <a:endParaRPr sz="2400" dirty="0"/>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345905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Social Studies Field Test: Tests Read Aloud Accommodation</a:t>
            </a:r>
            <a:endParaRPr lang="en-US" sz="2400" dirty="0"/>
          </a:p>
        </p:txBody>
      </p:sp>
      <p:sp>
        <p:nvSpPr>
          <p:cNvPr id="3" name="Text Placeholder 2"/>
          <p:cNvSpPr>
            <a:spLocks noGrp="1"/>
          </p:cNvSpPr>
          <p:nvPr>
            <p:ph type="body" idx="1"/>
          </p:nvPr>
        </p:nvSpPr>
        <p:spPr/>
        <p:txBody>
          <a:bodyPr/>
          <a:lstStyle/>
          <a:p>
            <a:pPr marL="114300" indent="0">
              <a:buNone/>
            </a:pPr>
            <a:r>
              <a:rPr lang="en-US" b="1" u="sng" dirty="0" smtClean="0"/>
              <a:t>For grades 3 and 4 social studies only</a:t>
            </a:r>
            <a:r>
              <a:rPr lang="en-US" dirty="0" smtClean="0"/>
              <a:t>, students with a PNP can also receive test read aloud. Please note that, like students with an IEP, IAP or EL Checklist, students must be receiving this accommodation routinely as part of regular classroom instruction. Headphones will need to be made available to students.</a:t>
            </a:r>
          </a:p>
          <a:p>
            <a:pPr marL="114300" indent="0">
              <a:buNone/>
            </a:pPr>
            <a:endParaRPr lang="en-US" dirty="0"/>
          </a:p>
          <a:p>
            <a:pPr marL="114300" indent="0">
              <a:buNone/>
            </a:pPr>
            <a:r>
              <a:rPr lang="en-US" dirty="0" smtClean="0"/>
              <a:t>For grades 5-8 and Civics, to receive test read aloud in any form, the student must have the accommodations checked on an IAP, IEP or EL Checklist. Students with a PNP in grades 5-8 and for Civics are NOT eligible for any form of test read aloud.</a:t>
            </a:r>
            <a:endParaRPr lang="en-US" dirty="0"/>
          </a:p>
        </p:txBody>
      </p:sp>
    </p:spTree>
    <p:extLst>
      <p:ext uri="{BB962C8B-B14F-4D97-AF65-F5344CB8AC3E}">
        <p14:creationId xmlns:p14="http://schemas.microsoft.com/office/powerpoint/2010/main" val="148727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LEAP Resources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make sure that teachers and parents are aware of the quick start guides that are available for LEAP practice tests and LEAP 360 diagnostic and interim assessments. They include login information.</a:t>
            </a:r>
          </a:p>
          <a:p>
            <a:pPr marL="114300" indent="0">
              <a:buNone/>
            </a:pPr>
            <a:endParaRPr lang="en-US" dirty="0"/>
          </a:p>
          <a:p>
            <a:pPr marL="114300" indent="0">
              <a:buNone/>
            </a:pPr>
            <a:r>
              <a:rPr lang="en-US" dirty="0" smtClean="0">
                <a:hlinkClick r:id="rId2"/>
              </a:rPr>
              <a:t>Leap 2025 Practice Test Quick  Start Guide for Teachers</a:t>
            </a:r>
            <a:endParaRPr lang="en-US" dirty="0" smtClean="0"/>
          </a:p>
          <a:p>
            <a:pPr marL="114300" indent="0">
              <a:buNone/>
            </a:pPr>
            <a:endParaRPr lang="en-US" dirty="0"/>
          </a:p>
          <a:p>
            <a:pPr marL="114300" indent="0">
              <a:buNone/>
            </a:pPr>
            <a:r>
              <a:rPr lang="en-US" dirty="0" smtClean="0">
                <a:hlinkClick r:id="rId3"/>
              </a:rPr>
              <a:t>Parent Guide to the LEAP Practice Tests</a:t>
            </a:r>
            <a:endParaRPr lang="en-US" dirty="0" smtClean="0"/>
          </a:p>
          <a:p>
            <a:pPr marL="114300" indent="0">
              <a:buNone/>
            </a:pPr>
            <a:endParaRPr lang="en-US" dirty="0" smtClean="0"/>
          </a:p>
          <a:p>
            <a:pPr marL="114300" indent="0">
              <a:buNone/>
            </a:pPr>
            <a:r>
              <a:rPr lang="en-US" dirty="0" smtClean="0">
                <a:hlinkClick r:id="rId4"/>
              </a:rPr>
              <a:t>Leap 360 Diagnostic Assessment Quick Start Guide</a:t>
            </a:r>
            <a:endParaRPr lang="en-US" dirty="0" smtClean="0"/>
          </a:p>
          <a:p>
            <a:pPr marL="114300" indent="0">
              <a:buNone/>
            </a:pPr>
            <a:endParaRPr lang="en-US" dirty="0"/>
          </a:p>
          <a:p>
            <a:pPr marL="114300" indent="0">
              <a:buNone/>
            </a:pPr>
            <a:r>
              <a:rPr lang="en-US" dirty="0" smtClean="0">
                <a:hlinkClick r:id="rId5"/>
              </a:rPr>
              <a:t>Leap 360 Interim Assessment Quick Start Guide</a:t>
            </a:r>
            <a:endParaRPr lang="en-US" dirty="0" smtClean="0"/>
          </a:p>
          <a:p>
            <a:pPr marL="114300" indent="0">
              <a:buNone/>
            </a:pPr>
            <a:endParaRPr lang="en-US" dirty="0"/>
          </a:p>
        </p:txBody>
      </p:sp>
    </p:spTree>
    <p:extLst>
      <p:ext uri="{BB962C8B-B14F-4D97-AF65-F5344CB8AC3E}">
        <p14:creationId xmlns:p14="http://schemas.microsoft.com/office/powerpoint/2010/main" val="22335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Tree>
    <p:extLst>
      <p:ext uri="{BB962C8B-B14F-4D97-AF65-F5344CB8AC3E}">
        <p14:creationId xmlns:p14="http://schemas.microsoft.com/office/powerpoint/2010/main" val="12298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Assessment Eligibility</a:t>
            </a:r>
            <a:endParaRPr lang="en-US" dirty="0"/>
          </a:p>
        </p:txBody>
      </p:sp>
      <p:sp>
        <p:nvSpPr>
          <p:cNvPr id="3" name="Text Placeholder 2"/>
          <p:cNvSpPr>
            <a:spLocks noGrp="1"/>
          </p:cNvSpPr>
          <p:nvPr>
            <p:ph type="body" idx="1"/>
          </p:nvPr>
        </p:nvSpPr>
        <p:spPr/>
        <p:txBody>
          <a:bodyPr/>
          <a:lstStyle/>
          <a:p>
            <a:pPr marL="114300" indent="0">
              <a:buNone/>
            </a:pPr>
            <a:r>
              <a:rPr lang="en-US" dirty="0" smtClean="0"/>
              <a:t>Eligibility for alternate assessment is consistent for all assessments. All students must have been identified as eligible for LEAP Connect or ELPT Connect no later than January 19 to qualify to take LEAP Connect or ELPT Connect. Students who are identified after the deadline will be flagged for potential zeros in data certification. The programming for this process cannot be circumvented regardless of the circumstances for late identification. </a:t>
            </a:r>
          </a:p>
          <a:p>
            <a:pPr marL="114300" indent="0">
              <a:buNone/>
            </a:pPr>
            <a:endParaRPr lang="en-US" dirty="0"/>
          </a:p>
        </p:txBody>
      </p:sp>
    </p:spTree>
    <p:extLst>
      <p:ext uri="{BB962C8B-B14F-4D97-AF65-F5344CB8AC3E}">
        <p14:creationId xmlns:p14="http://schemas.microsoft.com/office/powerpoint/2010/main" val="194645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Administration Webinar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host a LEAP Connect Administration Webinar on January 24 at 2 p.m. Jennifer Baird shared the link in an email to DTCs on </a:t>
            </a:r>
            <a:r>
              <a:rPr lang="en-US" dirty="0" smtClean="0"/>
              <a:t>Wednesday</a:t>
            </a:r>
            <a:r>
              <a:rPr lang="en-US" dirty="0" smtClean="0"/>
              <a:t>, </a:t>
            </a:r>
            <a:r>
              <a:rPr lang="en-US" dirty="0" smtClean="0"/>
              <a:t>January </a:t>
            </a:r>
            <a:r>
              <a:rPr lang="en-US" dirty="0" smtClean="0"/>
              <a:t>17. </a:t>
            </a:r>
            <a:r>
              <a:rPr lang="en-US" dirty="0" smtClean="0"/>
              <a:t>DTCs have been asked not to share this link. If you are on the call and you are not a DTC, please do not request the link. The DTC is responsible for redelivery of the webinar to their system staff and schools.</a:t>
            </a:r>
          </a:p>
          <a:p>
            <a:pPr marL="114300" indent="0">
              <a:buNone/>
            </a:pPr>
            <a:endParaRPr lang="en-US" dirty="0"/>
          </a:p>
          <a:p>
            <a:pPr marL="114300" indent="0">
              <a:buNone/>
            </a:pPr>
            <a:r>
              <a:rPr lang="en-US" dirty="0" smtClean="0"/>
              <a:t>The department will record the webinar. Please be reminded that meetings hosted by the department cannot be recorded using AI or other recording methods. Individuals who launch an AI or other recording process will be removed from the meeting. </a:t>
            </a:r>
            <a:endParaRPr lang="en-US" dirty="0"/>
          </a:p>
        </p:txBody>
      </p:sp>
    </p:spTree>
    <p:extLst>
      <p:ext uri="{BB962C8B-B14F-4D97-AF65-F5344CB8AC3E}">
        <p14:creationId xmlns:p14="http://schemas.microsoft.com/office/powerpoint/2010/main" val="349641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Tree>
    <p:extLst>
      <p:ext uri="{BB962C8B-B14F-4D97-AF65-F5344CB8AC3E}">
        <p14:creationId xmlns:p14="http://schemas.microsoft.com/office/powerpoint/2010/main" val="371067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ELPT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ELPT/ELPT Connect students have been identified based on information in </a:t>
            </a:r>
            <a:r>
              <a:rPr lang="en-US" dirty="0" err="1" smtClean="0"/>
              <a:t>EdLink</a:t>
            </a:r>
            <a:r>
              <a:rPr lang="en-US" dirty="0" smtClean="0"/>
              <a:t> and sent to the vendor. </a:t>
            </a:r>
          </a:p>
          <a:p>
            <a:r>
              <a:rPr lang="en-US" dirty="0" smtClean="0"/>
              <a:t>All students who have not scored proficient are expected to continue to test. Students who do not test will receive a zero for ELPT progress. There is no early exit for students with disabilities.</a:t>
            </a:r>
          </a:p>
          <a:p>
            <a:r>
              <a:rPr lang="en-US" dirty="0" smtClean="0"/>
              <a:t>All students who score transitioning will no longer be included in ELPT progress calculations.</a:t>
            </a:r>
            <a:endParaRPr lang="en-US" dirty="0"/>
          </a:p>
          <a:p>
            <a:r>
              <a:rPr lang="en-US" dirty="0" smtClean="0"/>
              <a:t>Demographic data for economically disadvantaged is set by System Support and should not be modified.</a:t>
            </a:r>
          </a:p>
          <a:p>
            <a:r>
              <a:rPr lang="en-US" dirty="0" smtClean="0"/>
              <a:t>Country of birth is not collected in </a:t>
            </a:r>
            <a:r>
              <a:rPr lang="en-US" dirty="0" err="1" smtClean="0"/>
              <a:t>EdLink</a:t>
            </a:r>
            <a:r>
              <a:rPr lang="en-US" dirty="0" smtClean="0"/>
              <a:t> and should not be changed from ZZ.</a:t>
            </a:r>
          </a:p>
        </p:txBody>
      </p:sp>
    </p:spTree>
    <p:extLst>
      <p:ext uri="{BB962C8B-B14F-4D97-AF65-F5344CB8AC3E}">
        <p14:creationId xmlns:p14="http://schemas.microsoft.com/office/powerpoint/2010/main" val="318362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host an ELPT/ELPT Connect webinar on Thursday, January 25 at 1:00 p.m. This webinar is for DTCs and DACs only and the link to the webinar was provided in an email from Jennifer Baird on </a:t>
            </a:r>
            <a:r>
              <a:rPr lang="en-US" dirty="0" smtClean="0"/>
              <a:t>Wednes</a:t>
            </a:r>
            <a:r>
              <a:rPr lang="en-US" dirty="0" smtClean="0"/>
              <a:t>day</a:t>
            </a:r>
            <a:r>
              <a:rPr lang="en-US" dirty="0" smtClean="0"/>
              <a:t>, January </a:t>
            </a:r>
            <a:r>
              <a:rPr lang="en-US" dirty="0" smtClean="0"/>
              <a:t>17. </a:t>
            </a:r>
            <a:r>
              <a:rPr lang="en-US" dirty="0" smtClean="0"/>
              <a:t>If you are on the call and you are not a DTC or accountability contact, please do not request the link. It is the responsibility of DTCs to redeliver the webinar in their school systems.</a:t>
            </a:r>
          </a:p>
          <a:p>
            <a:pPr marL="114300" indent="0">
              <a:buNone/>
            </a:pPr>
            <a:endParaRPr lang="en-US" dirty="0"/>
          </a:p>
          <a:p>
            <a:pPr marL="114300" indent="0">
              <a:buNone/>
            </a:pPr>
            <a:r>
              <a:rPr lang="en-US" dirty="0" smtClean="0"/>
              <a:t>The department will record the meeting. Please be reminded that meetings hosted by the department cannot be recorded using AI or other recording methods. Individuals who launch AI or other recording methods will be removed from the meeting.</a:t>
            </a:r>
            <a:endParaRPr lang="en-US" dirty="0"/>
          </a:p>
        </p:txBody>
      </p:sp>
    </p:spTree>
    <p:extLst>
      <p:ext uri="{BB962C8B-B14F-4D97-AF65-F5344CB8AC3E}">
        <p14:creationId xmlns:p14="http://schemas.microsoft.com/office/powerpoint/2010/main" val="36007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DTC as Trusted Agents</a:t>
            </a:r>
            <a:endParaRPr lang="en-US" dirty="0"/>
          </a:p>
        </p:txBody>
      </p:sp>
      <p:sp>
        <p:nvSpPr>
          <p:cNvPr id="3" name="Text Placeholder 2"/>
          <p:cNvSpPr>
            <a:spLocks noGrp="1"/>
          </p:cNvSpPr>
          <p:nvPr>
            <p:ph type="body" idx="1"/>
          </p:nvPr>
        </p:nvSpPr>
        <p:spPr/>
        <p:txBody>
          <a:bodyPr/>
          <a:lstStyle/>
          <a:p>
            <a:pPr marL="114300" indent="0">
              <a:buNone/>
            </a:pPr>
            <a:r>
              <a:rPr lang="en-US" dirty="0" smtClean="0"/>
              <a:t>DTCs should have received an email from ACT regarding their access as Trusted Agents to success.act.org. This site provides ACT scores for students. While DTCs can grant additional trusted agent roles, they must also remember to update this information to prevent access from users no longer authorized to view student data. The email contains various options for viewing to minimize full access to additional staff.</a:t>
            </a:r>
          </a:p>
          <a:p>
            <a:pPr marL="114300" indent="0">
              <a:buNone/>
            </a:pPr>
            <a:endParaRPr lang="en-US" dirty="0"/>
          </a:p>
          <a:p>
            <a:pPr marL="114300" indent="0">
              <a:buNone/>
            </a:pPr>
            <a:r>
              <a:rPr lang="en-US" dirty="0" smtClean="0"/>
              <a:t>For best practices, please review the linked document in the email.</a:t>
            </a:r>
          </a:p>
          <a:p>
            <a:pPr marL="114300" indent="0">
              <a:buNone/>
            </a:pPr>
            <a:r>
              <a:rPr lang="en-US" dirty="0" smtClean="0"/>
              <a:t>For questions, please use one of the contact methods provided in the email.</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12387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r>
              <a:rPr lang="en-US" dirty="0" err="1" smtClean="0"/>
              <a:t>WorkKeys</a:t>
            </a:r>
            <a:r>
              <a:rPr lang="en-US" dirty="0" smtClean="0"/>
              <a:t> </a:t>
            </a:r>
            <a:endParaRPr lang="en-US" dirty="0"/>
          </a:p>
        </p:txBody>
      </p:sp>
      <p:sp>
        <p:nvSpPr>
          <p:cNvPr id="3" name="Text Placeholder 2"/>
          <p:cNvSpPr>
            <a:spLocks noGrp="1"/>
          </p:cNvSpPr>
          <p:nvPr>
            <p:ph type="body" idx="1"/>
          </p:nvPr>
        </p:nvSpPr>
        <p:spPr/>
        <p:txBody>
          <a:bodyPr/>
          <a:lstStyle/>
          <a:p>
            <a:r>
              <a:rPr lang="en-US" b="1" dirty="0"/>
              <a:t>January </a:t>
            </a:r>
            <a:r>
              <a:rPr lang="en-US" b="1" dirty="0" smtClean="0"/>
              <a:t>26: </a:t>
            </a:r>
            <a:r>
              <a:rPr lang="en-US" dirty="0"/>
              <a:t>Deadline to </a:t>
            </a:r>
            <a:r>
              <a:rPr lang="en-US" dirty="0" smtClean="0"/>
              <a:t>upload additional students </a:t>
            </a:r>
            <a:r>
              <a:rPr lang="en-US" dirty="0"/>
              <a:t>in </a:t>
            </a:r>
            <a:r>
              <a:rPr lang="en-US" dirty="0" err="1"/>
              <a:t>PearsonAccess</a:t>
            </a:r>
            <a:r>
              <a:rPr lang="en-US" baseline="30000" dirty="0" err="1"/>
              <a:t>next</a:t>
            </a:r>
            <a:r>
              <a:rPr lang="en-US" baseline="30000" dirty="0"/>
              <a:t> </a:t>
            </a:r>
            <a:r>
              <a:rPr lang="en-US" dirty="0" smtClean="0"/>
              <a:t>. This includes grade 12 students who are retesting. The department will send a </a:t>
            </a:r>
            <a:r>
              <a:rPr lang="en-US" dirty="0" err="1" smtClean="0"/>
              <a:t>precode</a:t>
            </a:r>
            <a:r>
              <a:rPr lang="en-US" dirty="0" smtClean="0"/>
              <a:t> file to ACT for grade 11 students. Please note that grade 9 and 10 students cannot participate in ACT state testing.</a:t>
            </a:r>
            <a:endParaRPr lang="en-US" dirty="0"/>
          </a:p>
          <a:p>
            <a:r>
              <a:rPr lang="en-US" b="1" dirty="0"/>
              <a:t>January </a:t>
            </a:r>
            <a:r>
              <a:rPr lang="en-US" b="1" dirty="0" smtClean="0"/>
              <a:t>22-February 9</a:t>
            </a:r>
            <a:r>
              <a:rPr lang="en-US" dirty="0" smtClean="0"/>
              <a:t>: </a:t>
            </a:r>
            <a:r>
              <a:rPr lang="en-US" b="1" dirty="0"/>
              <a:t>Order</a:t>
            </a:r>
            <a:r>
              <a:rPr lang="en-US" dirty="0"/>
              <a:t> accommodated paper test materials for use in the test window in </a:t>
            </a:r>
            <a:r>
              <a:rPr lang="en-US" dirty="0" err="1"/>
              <a:t>PearsonAccess</a:t>
            </a:r>
            <a:r>
              <a:rPr lang="en-US" baseline="30000" dirty="0" err="1"/>
              <a:t>next</a:t>
            </a:r>
            <a:r>
              <a:rPr lang="en-US" dirty="0" smtClean="0"/>
              <a:t>.</a:t>
            </a:r>
            <a:endParaRPr lang="en-US" dirty="0"/>
          </a:p>
        </p:txBody>
      </p:sp>
    </p:spTree>
    <p:extLst>
      <p:ext uri="{BB962C8B-B14F-4D97-AF65-F5344CB8AC3E}">
        <p14:creationId xmlns:p14="http://schemas.microsoft.com/office/powerpoint/2010/main" val="2366634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Match/No Match Rosters</a:t>
            </a:r>
            <a:endParaRPr lang="en-US" dirty="0"/>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600" dirty="0" smtClean="0"/>
              <a:t>ACT Match/No Match rosters have been posted to the ftp. Please note the following:</a:t>
            </a:r>
          </a:p>
          <a:p>
            <a:r>
              <a:rPr lang="en-US" sz="1600" dirty="0" smtClean="0"/>
              <a:t>All students in grade 12 are expected to have an ACT score for accountability. There is no graduation requirement for ACT.</a:t>
            </a:r>
          </a:p>
          <a:p>
            <a:r>
              <a:rPr lang="en-US" sz="1600" dirty="0" smtClean="0"/>
              <a:t>All students who participate in LEAP Connect will need to be coded out of testing unless the school wishes to use a </a:t>
            </a:r>
            <a:r>
              <a:rPr lang="en-US" sz="1600" dirty="0" err="1" smtClean="0"/>
              <a:t>WorkKeys</a:t>
            </a:r>
            <a:r>
              <a:rPr lang="en-US" sz="1600" dirty="0" smtClean="0"/>
              <a:t> score in accountability. Students must have LEAP Connect high school level scores to qualify for the Jump Start diploma for alternate assessment.</a:t>
            </a:r>
          </a:p>
          <a:p>
            <a:r>
              <a:rPr lang="en-US" sz="1600" dirty="0"/>
              <a:t>T</a:t>
            </a:r>
            <a:r>
              <a:rPr lang="en-US" sz="1600" dirty="0" smtClean="0"/>
              <a:t>he ACT match list includes all scores for which the department has a record. Students on ACT No Match roster have no score on record with the department.</a:t>
            </a:r>
          </a:p>
          <a:p>
            <a:r>
              <a:rPr lang="en-US" sz="1600" u="sng" dirty="0" smtClean="0"/>
              <a:t>There is no correction opportunity on the rosters at this time</a:t>
            </a:r>
            <a:r>
              <a:rPr lang="en-US" sz="1600" dirty="0" smtClean="0"/>
              <a:t>. </a:t>
            </a:r>
          </a:p>
          <a:p>
            <a:r>
              <a:rPr lang="en-US" sz="1600" dirty="0" smtClean="0"/>
              <a:t>Students on the ACT Match list can retest, but the cost will not be paid by the department.</a:t>
            </a:r>
          </a:p>
          <a:p>
            <a:r>
              <a:rPr lang="en-US" sz="1600" dirty="0" err="1" smtClean="0"/>
              <a:t>WorkKeys</a:t>
            </a:r>
            <a:r>
              <a:rPr lang="en-US" sz="1600" dirty="0" smtClean="0"/>
              <a:t> scores will not be used in accountability without an ACT score for the student.</a:t>
            </a:r>
            <a:endParaRPr lang="en-US" sz="1600" dirty="0"/>
          </a:p>
        </p:txBody>
      </p:sp>
    </p:spTree>
    <p:extLst>
      <p:ext uri="{BB962C8B-B14F-4D97-AF65-F5344CB8AC3E}">
        <p14:creationId xmlns:p14="http://schemas.microsoft.com/office/powerpoint/2010/main" val="389545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Screener </a:t>
            </a:r>
            <a:br>
              <a:rPr lang="en-US" dirty="0" smtClean="0"/>
            </a:br>
            <a:r>
              <a:rPr lang="en-US" dirty="0" smtClean="0"/>
              <a:t>Louisiana </a:t>
            </a:r>
            <a:r>
              <a:rPr lang="en-US" dirty="0" err="1" smtClean="0"/>
              <a:t>mCLASS</a:t>
            </a:r>
            <a:r>
              <a:rPr lang="en-US" dirty="0" smtClean="0"/>
              <a:t> Page</a:t>
            </a:r>
            <a:endParaRPr lang="en-US" dirty="0"/>
          </a:p>
        </p:txBody>
      </p:sp>
      <p:sp>
        <p:nvSpPr>
          <p:cNvPr id="3" name="Text Placeholder 2"/>
          <p:cNvSpPr>
            <a:spLocks noGrp="1"/>
          </p:cNvSpPr>
          <p:nvPr>
            <p:ph type="body" idx="1"/>
          </p:nvPr>
        </p:nvSpPr>
        <p:spPr>
          <a:xfrm>
            <a:off x="311700" y="1535491"/>
            <a:ext cx="8520600" cy="3186300"/>
          </a:xfrm>
        </p:spPr>
        <p:txBody>
          <a:bodyPr/>
          <a:lstStyle/>
          <a:p>
            <a:pPr marL="114300" indent="0">
              <a:buNone/>
            </a:pPr>
            <a:r>
              <a:rPr lang="en-US" sz="1600" dirty="0" smtClean="0"/>
              <a:t>Amplify created a link for </a:t>
            </a:r>
            <a:r>
              <a:rPr lang="en-US" sz="1600" dirty="0"/>
              <a:t>Louisiana educators here: </a:t>
            </a:r>
            <a:r>
              <a:rPr lang="en-US" sz="1600" dirty="0">
                <a:hlinkClick r:id="rId2"/>
              </a:rPr>
              <a:t>https://</a:t>
            </a:r>
            <a:r>
              <a:rPr lang="en-US" sz="1600" dirty="0" smtClean="0">
                <a:hlinkClick r:id="rId2"/>
              </a:rPr>
              <a:t>amplify.com/louisiana-mclass/</a:t>
            </a:r>
            <a:endParaRPr lang="en-US" sz="1600" dirty="0" smtClean="0"/>
          </a:p>
          <a:p>
            <a:pPr marL="114300" indent="0">
              <a:buNone/>
            </a:pPr>
            <a:endParaRPr lang="en-US" sz="1600" dirty="0"/>
          </a:p>
          <a:p>
            <a:r>
              <a:rPr lang="en-US" sz="1600" dirty="0" smtClean="0"/>
              <a:t>This page includes many helpful links to additional supports for rostering, administration and reporting.</a:t>
            </a:r>
          </a:p>
          <a:p>
            <a:r>
              <a:rPr lang="en-US" sz="1600" dirty="0" smtClean="0"/>
              <a:t>The site also includes an email and phone number for the Amplify customer support team.</a:t>
            </a:r>
          </a:p>
          <a:p>
            <a:endParaRPr lang="en-US" sz="1600" dirty="0"/>
          </a:p>
          <a:p>
            <a:pPr marL="114300" indent="0">
              <a:buNone/>
            </a:pPr>
            <a:r>
              <a:rPr lang="en-US" sz="1600" dirty="0" smtClean="0"/>
              <a:t>Please bookmark this page. As resources are developed for Louisiana, they will be posted at this site.</a:t>
            </a:r>
            <a:endParaRPr lang="en-US" sz="1600" dirty="0"/>
          </a:p>
        </p:txBody>
      </p:sp>
    </p:spTree>
    <p:extLst>
      <p:ext uri="{BB962C8B-B14F-4D97-AF65-F5344CB8AC3E}">
        <p14:creationId xmlns:p14="http://schemas.microsoft.com/office/powerpoint/2010/main" val="389320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Transfers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see below for transferring students into the school system. The testing coordinator should attempt to enter the student unless they know that the student was in attendance in another system from August to early December.</a:t>
            </a:r>
            <a:endParaRPr lang="en-US" dirty="0"/>
          </a:p>
          <a:p>
            <a:r>
              <a:rPr lang="en-US" b="1" dirty="0" smtClean="0"/>
              <a:t>Within school system</a:t>
            </a:r>
            <a:r>
              <a:rPr lang="en-US" dirty="0" smtClean="0"/>
              <a:t>: DTCs should complete this process. Amplify only allows student LASIDs to be enrolled in one site.</a:t>
            </a:r>
          </a:p>
          <a:p>
            <a:r>
              <a:rPr lang="en-US" b="1" dirty="0" smtClean="0"/>
              <a:t>From another school system</a:t>
            </a:r>
            <a:r>
              <a:rPr lang="en-US" dirty="0" smtClean="0"/>
              <a:t>: Complete form at this link: </a:t>
            </a:r>
            <a:r>
              <a:rPr lang="en-US" u="sng" dirty="0" smtClean="0">
                <a:hlinkClick r:id="rId2"/>
              </a:rPr>
              <a:t>here</a:t>
            </a:r>
            <a:r>
              <a:rPr lang="en-US" dirty="0" smtClean="0"/>
              <a:t> </a:t>
            </a:r>
            <a:r>
              <a:rPr lang="en-US" dirty="0"/>
              <a:t>(must be logged in to access) and </a:t>
            </a:r>
            <a:r>
              <a:rPr lang="en-US" dirty="0" smtClean="0"/>
              <a:t>is now </a:t>
            </a:r>
            <a:r>
              <a:rPr lang="en-US" dirty="0"/>
              <a:t>available on </a:t>
            </a:r>
            <a:r>
              <a:rPr lang="en-US" u="sng" dirty="0">
                <a:hlinkClick r:id="rId3"/>
              </a:rPr>
              <a:t>https://</a:t>
            </a:r>
            <a:r>
              <a:rPr lang="en-US" u="sng" dirty="0" smtClean="0">
                <a:hlinkClick r:id="rId3"/>
              </a:rPr>
              <a:t>amplify.com/louisiana-mclass/</a:t>
            </a:r>
            <a:r>
              <a:rPr lang="en-US" dirty="0" smtClean="0"/>
              <a:t>. Please allow 48 hours for the process to be completed. </a:t>
            </a:r>
          </a:p>
          <a:p>
            <a:r>
              <a:rPr lang="en-US" b="1" dirty="0" smtClean="0"/>
              <a:t>From another state or nonpublic school</a:t>
            </a:r>
            <a:r>
              <a:rPr lang="en-US" dirty="0" smtClean="0"/>
              <a:t>: Students can be added by DTC. If the student LASID exists already at another site, the DTC will not be able to do this.</a:t>
            </a:r>
            <a:endParaRPr lang="en-US" dirty="0"/>
          </a:p>
        </p:txBody>
      </p:sp>
    </p:spTree>
    <p:extLst>
      <p:ext uri="{BB962C8B-B14F-4D97-AF65-F5344CB8AC3E}">
        <p14:creationId xmlns:p14="http://schemas.microsoft.com/office/powerpoint/2010/main" val="130520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Changes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follow the directions below to request changes to student grade level.</a:t>
            </a:r>
          </a:p>
          <a:p>
            <a:pPr marL="114300" indent="0">
              <a:buNone/>
            </a:pPr>
            <a:endParaRPr lang="en-US" dirty="0" smtClean="0"/>
          </a:p>
          <a:p>
            <a:pPr marL="114300" indent="0">
              <a:buNone/>
            </a:pPr>
            <a:r>
              <a:rPr lang="en-US" b="1" u="sng" dirty="0"/>
              <a:t>T</a:t>
            </a:r>
            <a:r>
              <a:rPr lang="en-US" b="1" u="sng" dirty="0" smtClean="0"/>
              <a:t>he </a:t>
            </a:r>
            <a:r>
              <a:rPr lang="en-US" b="1" u="sng" dirty="0"/>
              <a:t>DTC </a:t>
            </a:r>
            <a:r>
              <a:rPr lang="en-US" dirty="0"/>
              <a:t>should submit a request to </a:t>
            </a:r>
            <a:r>
              <a:rPr lang="en-US" u="sng" dirty="0">
                <a:hlinkClick r:id="rId2"/>
              </a:rPr>
              <a:t>assessment@la.gov</a:t>
            </a:r>
            <a:r>
              <a:rPr lang="en-US" dirty="0"/>
              <a:t> that includes site name and site code, LASID of student, current grade level in </a:t>
            </a:r>
            <a:r>
              <a:rPr lang="en-US" dirty="0" err="1"/>
              <a:t>mCLASS</a:t>
            </a:r>
            <a:r>
              <a:rPr lang="en-US" dirty="0"/>
              <a:t>, correct grade level being requested. If the student was added by school or district staff, the record can be edited by the district</a:t>
            </a:r>
            <a:r>
              <a:rPr lang="en-US" dirty="0" smtClean="0"/>
              <a:t>.</a:t>
            </a:r>
          </a:p>
          <a:p>
            <a:pPr marL="114300" indent="0">
              <a:buNone/>
            </a:pPr>
            <a:endParaRPr lang="en-US" dirty="0"/>
          </a:p>
          <a:p>
            <a:pPr marL="114300" indent="0">
              <a:buNone/>
            </a:pPr>
            <a:r>
              <a:rPr lang="en-US" dirty="0" smtClean="0"/>
              <a:t>Before the request is submitted to Amplify, the department must confirm the grade level in </a:t>
            </a:r>
            <a:r>
              <a:rPr lang="en-US" dirty="0" err="1" smtClean="0"/>
              <a:t>EdLink</a:t>
            </a:r>
            <a:r>
              <a:rPr lang="en-US" dirty="0" smtClean="0"/>
              <a:t>. </a:t>
            </a:r>
            <a:endParaRPr lang="en-US" dirty="0"/>
          </a:p>
        </p:txBody>
      </p:sp>
    </p:spTree>
    <p:extLst>
      <p:ext uri="{BB962C8B-B14F-4D97-AF65-F5344CB8AC3E}">
        <p14:creationId xmlns:p14="http://schemas.microsoft.com/office/powerpoint/2010/main" val="31758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Due to weather-related school closures, the Amplify research team extended the field testing window by three days. All field testing must be completed by Wednesday, January 24 and we need everyone to participate.</a:t>
            </a:r>
          </a:p>
          <a:p>
            <a:pPr marL="114300" indent="0">
              <a:buNone/>
            </a:pPr>
            <a:endParaRPr lang="en-US" dirty="0"/>
          </a:p>
          <a:p>
            <a:pPr marL="114300" indent="0">
              <a:buNone/>
            </a:pPr>
            <a:r>
              <a:rPr lang="en-US" dirty="0" smtClean="0"/>
              <a:t>Because of this extension, the regular MOY was extended to Wednesday, January 31. Please make sure that all students who are enrolled are screened as required by state law.</a:t>
            </a:r>
          </a:p>
          <a:p>
            <a:pPr marL="114300" indent="0">
              <a:buNone/>
            </a:pPr>
            <a:endParaRPr lang="en-US" dirty="0"/>
          </a:p>
          <a:p>
            <a:pPr marL="114300" indent="0">
              <a:buNone/>
            </a:pPr>
            <a:r>
              <a:rPr lang="en-US" dirty="0" smtClean="0"/>
              <a:t>The deadline for reporting alternate scores from the LAAR rubric has been extended as well.</a:t>
            </a:r>
            <a:endParaRPr lang="en-US" dirty="0"/>
          </a:p>
        </p:txBody>
      </p:sp>
    </p:spTree>
    <p:extLst>
      <p:ext uri="{BB962C8B-B14F-4D97-AF65-F5344CB8AC3E}">
        <p14:creationId xmlns:p14="http://schemas.microsoft.com/office/powerpoint/2010/main" val="123281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Students from </a:t>
            </a:r>
            <a:r>
              <a:rPr lang="en-US" dirty="0" err="1" smtClean="0"/>
              <a:t>mCLASS</a:t>
            </a:r>
            <a:endParaRPr lang="en-US" dirty="0"/>
          </a:p>
        </p:txBody>
      </p:sp>
      <p:sp>
        <p:nvSpPr>
          <p:cNvPr id="3" name="Text Placeholder 2"/>
          <p:cNvSpPr>
            <a:spLocks noGrp="1"/>
          </p:cNvSpPr>
          <p:nvPr>
            <p:ph type="body" idx="1"/>
          </p:nvPr>
        </p:nvSpPr>
        <p:spPr/>
        <p:txBody>
          <a:bodyPr/>
          <a:lstStyle/>
          <a:p>
            <a:pPr marL="114300" indent="0">
              <a:buNone/>
            </a:pPr>
            <a:r>
              <a:rPr lang="en-US" dirty="0" smtClean="0"/>
              <a:t>It is not possible to remove students from the </a:t>
            </a:r>
            <a:r>
              <a:rPr lang="en-US" dirty="0" err="1" smtClean="0"/>
              <a:t>mCLASS</a:t>
            </a:r>
            <a:r>
              <a:rPr lang="en-US" dirty="0" smtClean="0"/>
              <a:t> platform if they were on the state file sent for preload. For EOY, we are moving to having the ability to accountability code students.</a:t>
            </a:r>
            <a:endParaRPr lang="en-US" dirty="0"/>
          </a:p>
        </p:txBody>
      </p:sp>
    </p:spTree>
    <p:extLst>
      <p:ext uri="{BB962C8B-B14F-4D97-AF65-F5344CB8AC3E}">
        <p14:creationId xmlns:p14="http://schemas.microsoft.com/office/powerpoint/2010/main" val="214338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mCLASS</a:t>
            </a:r>
            <a:r>
              <a:rPr lang="en-US" dirty="0" smtClean="0"/>
              <a:t> Access After January 31</a:t>
            </a:r>
            <a:endParaRPr lang="en-US" dirty="0"/>
          </a:p>
        </p:txBody>
      </p:sp>
      <p:sp>
        <p:nvSpPr>
          <p:cNvPr id="3" name="Text Placeholder 2"/>
          <p:cNvSpPr>
            <a:spLocks noGrp="1"/>
          </p:cNvSpPr>
          <p:nvPr>
            <p:ph type="body" idx="1"/>
          </p:nvPr>
        </p:nvSpPr>
        <p:spPr/>
        <p:txBody>
          <a:bodyPr/>
          <a:lstStyle/>
          <a:p>
            <a:pPr marL="114300" indent="0">
              <a:buNone/>
            </a:pPr>
            <a:r>
              <a:rPr lang="en-US" dirty="0" smtClean="0"/>
              <a:t>When the regular MOY administration window ends at the end of the day on Wednesday, January 31, there will be no additional access to the admin portal. All data from paper or remote administrations must be entered no later than this deadline. The department will not accept data for regular MOY outside of </a:t>
            </a:r>
            <a:r>
              <a:rPr lang="en-US" dirty="0" err="1" smtClean="0"/>
              <a:t>mCLASS</a:t>
            </a:r>
            <a:r>
              <a:rPr lang="en-US" dirty="0" smtClean="0"/>
              <a:t> reporting for any reason.</a:t>
            </a:r>
          </a:p>
          <a:p>
            <a:pPr marL="114300" indent="0">
              <a:buNone/>
            </a:pPr>
            <a:endParaRPr lang="en-US" dirty="0"/>
          </a:p>
          <a:p>
            <a:pPr marL="114300" indent="0">
              <a:buNone/>
            </a:pPr>
            <a:r>
              <a:rPr lang="en-US" dirty="0" smtClean="0"/>
              <a:t>The only reporting that is submitted to </a:t>
            </a:r>
            <a:r>
              <a:rPr lang="en-US" dirty="0" err="1" smtClean="0"/>
              <a:t>EdLink</a:t>
            </a:r>
            <a:r>
              <a:rPr lang="en-US" dirty="0" smtClean="0"/>
              <a:t> is for the students who receive a score from LAAR, who must be eligible for alternate assessment.</a:t>
            </a:r>
          </a:p>
          <a:p>
            <a:pPr marL="114300" indent="0">
              <a:buNone/>
            </a:pPr>
            <a:endParaRPr lang="en-US" dirty="0"/>
          </a:p>
          <a:p>
            <a:pPr marL="114300" indent="0">
              <a:buNone/>
            </a:pPr>
            <a:r>
              <a:rPr lang="en-US" dirty="0" smtClean="0"/>
              <a:t>For students who may enroll after the window closes, school staff can use progress monitoring measures for each of the assessments to gather data.</a:t>
            </a:r>
            <a:endParaRPr lang="en-US" dirty="0"/>
          </a:p>
        </p:txBody>
      </p:sp>
    </p:spTree>
    <p:extLst>
      <p:ext uri="{BB962C8B-B14F-4D97-AF65-F5344CB8AC3E}">
        <p14:creationId xmlns:p14="http://schemas.microsoft.com/office/powerpoint/2010/main" val="3139853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Requests for K-3 Literacy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To order a braille copy of the literacy screener for the end-of-year (EOY) screening, please complete the </a:t>
            </a:r>
            <a:r>
              <a:rPr lang="en-US" dirty="0" err="1" smtClean="0"/>
              <a:t>JotForm</a:t>
            </a:r>
            <a:r>
              <a:rPr lang="en-US" dirty="0" smtClean="0"/>
              <a:t> found at the link below no later than Friday, January 26. Braille forms are being shipped to school systems directly from the vendor.</a:t>
            </a:r>
          </a:p>
          <a:p>
            <a:pPr marL="114300" indent="0">
              <a:buNone/>
            </a:pPr>
            <a:endParaRPr lang="en-US" dirty="0" smtClean="0"/>
          </a:p>
          <a:p>
            <a:pPr marL="114300" indent="0">
              <a:buNone/>
            </a:pPr>
            <a:r>
              <a:rPr lang="en-US" u="sng" dirty="0">
                <a:hlinkClick r:id="rId2"/>
              </a:rPr>
              <a:t>https://</a:t>
            </a:r>
            <a:r>
              <a:rPr lang="en-US" u="sng" dirty="0" smtClean="0">
                <a:hlinkClick r:id="rId2"/>
              </a:rPr>
              <a:t>form.jotform.com/LDOE/k-3-literacy-screener-material</a:t>
            </a:r>
            <a:endParaRPr lang="en-US" u="sng" dirty="0" smtClean="0"/>
          </a:p>
          <a:p>
            <a:pPr marL="114300" indent="0">
              <a:buNone/>
            </a:pPr>
            <a:endParaRPr lang="en-US" dirty="0"/>
          </a:p>
          <a:p>
            <a:pPr marL="114300" indent="0">
              <a:buNone/>
            </a:pPr>
            <a:r>
              <a:rPr lang="en-US" dirty="0" smtClean="0"/>
              <a:t>All resources for the K-3 literacy screening are </a:t>
            </a:r>
            <a:r>
              <a:rPr lang="en-US" dirty="0"/>
              <a:t>being posted to the </a:t>
            </a:r>
            <a:r>
              <a:rPr lang="en-US" dirty="0" smtClean="0">
                <a:hlinkClick r:id="rId3"/>
              </a:rPr>
              <a:t>K-3 Literacy-Screener page</a:t>
            </a:r>
            <a:r>
              <a:rPr lang="en-US" dirty="0" smtClean="0"/>
              <a:t> of the department website.</a:t>
            </a:r>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00340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Accommodations Clarifications</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ELPS/ELPT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ACT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K-3 Literacy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2" name="Subtitle 1"/>
          <p:cNvSpPr>
            <a:spLocks noGrp="1"/>
          </p:cNvSpPr>
          <p:nvPr>
            <p:ph type="subTitle" idx="2"/>
          </p:nvPr>
        </p:nvSpPr>
        <p:spPr/>
        <p:txBody>
          <a:bodyPr/>
          <a:lstStyle/>
          <a:p>
            <a:endParaRPr lang="en-US"/>
          </a:p>
        </p:txBody>
      </p:sp>
      <p:sp>
        <p:nvSpPr>
          <p:cNvPr id="3" name="Subtitle 2"/>
          <p:cNvSpPr>
            <a:spLocks noGrp="1"/>
          </p:cNvSpPr>
          <p:nvPr>
            <p:ph type="subTitle" idx="3"/>
          </p:nvPr>
        </p:nvSpPr>
        <p:spPr/>
        <p:txBody>
          <a:bodyPr/>
          <a:lstStyle/>
          <a:p>
            <a:endParaRPr lang="en-US"/>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for English Language Arts Testing Window</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t>Window 2 testing will take place January 29-February 9.</a:t>
            </a:r>
          </a:p>
          <a:p>
            <a:r>
              <a:rPr lang="en-US" dirty="0" smtClean="0"/>
              <a:t>Students can be assigned to classes in ADAM now. </a:t>
            </a:r>
          </a:p>
          <a:p>
            <a:r>
              <a:rPr lang="en-US" dirty="0" smtClean="0"/>
              <a:t>Testing schedules are now due to </a:t>
            </a:r>
            <a:r>
              <a:rPr lang="en-US" dirty="0" smtClean="0">
                <a:hlinkClick r:id="rId2"/>
              </a:rPr>
              <a:t>assessment@la.gov</a:t>
            </a:r>
            <a:r>
              <a:rPr lang="en-US" dirty="0" smtClean="0"/>
              <a:t>.</a:t>
            </a:r>
          </a:p>
          <a:p>
            <a:r>
              <a:rPr lang="en-US" dirty="0" smtClean="0"/>
              <a:t>Please be reminded that code 88 cannot be used to remove students who are unexcused from absence from IAP testing. If any other accountability code is more appropriate, it must be used. The department is carefully monitoring the application of code 88. </a:t>
            </a:r>
          </a:p>
          <a:p>
            <a:pPr marL="114300" indent="0">
              <a:buNone/>
            </a:pPr>
            <a:r>
              <a:rPr lang="en-US" sz="1600" i="1" dirty="0" smtClean="0"/>
              <a:t>Examples: </a:t>
            </a:r>
          </a:p>
          <a:p>
            <a:r>
              <a:rPr lang="en-US" sz="1600" i="1" dirty="0" smtClean="0"/>
              <a:t>A student is participating in LEAP Connect. Code 94 should be used for this student.</a:t>
            </a:r>
          </a:p>
          <a:p>
            <a:r>
              <a:rPr lang="en-US" sz="1600" i="1" dirty="0" smtClean="0"/>
              <a:t>A student has been absent for several days with no doctor’s letter to excuse the absence. There is no code and student will receive a zero.</a:t>
            </a:r>
          </a:p>
          <a:p>
            <a:endParaRPr lang="en-US" dirty="0" smtClean="0"/>
          </a:p>
        </p:txBody>
      </p:sp>
    </p:spTree>
    <p:extLst>
      <p:ext uri="{BB962C8B-B14F-4D97-AF65-F5344CB8AC3E}">
        <p14:creationId xmlns:p14="http://schemas.microsoft.com/office/powerpoint/2010/main" val="3890553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for Math </a:t>
            </a:r>
            <a:r>
              <a:rPr lang="en-US" dirty="0" err="1" smtClean="0"/>
              <a:t>Testlets</a:t>
            </a:r>
            <a:r>
              <a:rPr lang="en-US" dirty="0" smtClean="0"/>
              <a:t>: Window 2</a:t>
            </a:r>
            <a:endParaRPr lang="en-US" dirty="0"/>
          </a:p>
        </p:txBody>
      </p:sp>
      <p:sp>
        <p:nvSpPr>
          <p:cNvPr id="3" name="Text Placeholder 2"/>
          <p:cNvSpPr>
            <a:spLocks noGrp="1"/>
          </p:cNvSpPr>
          <p:nvPr>
            <p:ph type="body" idx="1"/>
          </p:nvPr>
        </p:nvSpPr>
        <p:spPr/>
        <p:txBody>
          <a:bodyPr/>
          <a:lstStyle/>
          <a:p>
            <a:pPr marL="114300" indent="0">
              <a:buNone/>
            </a:pPr>
            <a:r>
              <a:rPr lang="en-US" dirty="0" smtClean="0"/>
              <a:t>District test coordinators in participating systems will receive an email from Jennifer Baird with dates for administration tasks and links to surveys.</a:t>
            </a:r>
            <a:endParaRPr lang="en-US" dirty="0"/>
          </a:p>
        </p:txBody>
      </p:sp>
    </p:spTree>
    <p:extLst>
      <p:ext uri="{BB962C8B-B14F-4D97-AF65-F5344CB8AC3E}">
        <p14:creationId xmlns:p14="http://schemas.microsoft.com/office/powerpoint/2010/main" val="35444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Cohort graduation data certification for the 2023 cohort will open in late March. It is time to be sure that:</a:t>
            </a:r>
          </a:p>
          <a:p>
            <a:r>
              <a:rPr lang="en-US" dirty="0" smtClean="0"/>
              <a:t> all graduated students have a graduation date on the transcript in STS (students without graduation date will be counted as non-graduates)</a:t>
            </a:r>
          </a:p>
          <a:p>
            <a:r>
              <a:rPr lang="en-US" dirty="0" smtClean="0"/>
              <a:t>all credentials have been posted to the transcript (this is a time-consuming process in data certification that substantially delays the release of the graduation rate)</a:t>
            </a:r>
          </a:p>
          <a:p>
            <a:r>
              <a:rPr lang="en-US" dirty="0"/>
              <a:t>d</a:t>
            </a:r>
            <a:r>
              <a:rPr lang="en-US" dirty="0" smtClean="0"/>
              <a:t>ocumentation is collected for all students who are exited with code 10, 14, and 16. </a:t>
            </a:r>
            <a:r>
              <a:rPr lang="en-US" u="sng" dirty="0" smtClean="0"/>
              <a:t>PLEASE do not submit transfers to online schools for any of these codes. This documentation will be considered insufficient and the student will be changed from legitimate leaver to </a:t>
            </a:r>
            <a:r>
              <a:rPr lang="en-US" u="sng" dirty="0" err="1" smtClean="0"/>
              <a:t>nongraduate</a:t>
            </a:r>
            <a:r>
              <a:rPr lang="en-US" u="sng" dirty="0" smtClean="0"/>
              <a:t>.</a:t>
            </a:r>
            <a:endParaRPr lang="en-US" u="sng" dirty="0"/>
          </a:p>
        </p:txBody>
      </p:sp>
    </p:spTree>
    <p:extLst>
      <p:ext uri="{BB962C8B-B14F-4D97-AF65-F5344CB8AC3E}">
        <p14:creationId xmlns:p14="http://schemas.microsoft.com/office/powerpoint/2010/main" val="99456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Cohort Graduation Data Certification</a:t>
            </a:r>
            <a:endParaRPr lang="en-US" dirty="0"/>
          </a:p>
        </p:txBody>
      </p:sp>
      <p:sp>
        <p:nvSpPr>
          <p:cNvPr id="3" name="Text Placeholder 2"/>
          <p:cNvSpPr>
            <a:spLocks noGrp="1"/>
          </p:cNvSpPr>
          <p:nvPr>
            <p:ph type="body" idx="1"/>
          </p:nvPr>
        </p:nvSpPr>
        <p:spPr/>
        <p:txBody>
          <a:bodyPr/>
          <a:lstStyle/>
          <a:p>
            <a:r>
              <a:rPr lang="en-US" dirty="0" smtClean="0"/>
              <a:t>Some districts may be selected for FAFSA parental opt-out reviews due to high percentages.</a:t>
            </a:r>
          </a:p>
          <a:p>
            <a:r>
              <a:rPr lang="en-US" dirty="0" smtClean="0"/>
              <a:t>Dropout and exit code change requests will not be reviewed or approved.</a:t>
            </a:r>
          </a:p>
          <a:p>
            <a:r>
              <a:rPr lang="en-US" dirty="0" smtClean="0"/>
              <a:t>The department will host a webinar prior to the opening of this data certification. </a:t>
            </a:r>
            <a:r>
              <a:rPr lang="en-US" b="1" u="sng" dirty="0" smtClean="0"/>
              <a:t>New accountability contacts must plan to attend</a:t>
            </a:r>
            <a:r>
              <a:rPr lang="en-US" dirty="0" smtClean="0"/>
              <a:t>. </a:t>
            </a:r>
          </a:p>
          <a:p>
            <a:r>
              <a:rPr lang="en-US" dirty="0" smtClean="0"/>
              <a:t>Data managers should be aware of the timeline. Accountability contacts may need their assistance to correct issues on transcripts before anything is approved.</a:t>
            </a:r>
          </a:p>
          <a:p>
            <a:endParaRPr lang="en-US" dirty="0"/>
          </a:p>
          <a:p>
            <a:pPr marL="114300" indent="0">
              <a:buNone/>
            </a:pPr>
            <a:endParaRPr lang="en-US" dirty="0"/>
          </a:p>
        </p:txBody>
      </p:sp>
    </p:spTree>
    <p:extLst>
      <p:ext uri="{BB962C8B-B14F-4D97-AF65-F5344CB8AC3E}">
        <p14:creationId xmlns:p14="http://schemas.microsoft.com/office/powerpoint/2010/main" val="140421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Alerts for Holiday Schedules</a:t>
            </a:r>
            <a:endParaRPr lang="en-US" dirty="0"/>
          </a:p>
        </p:txBody>
      </p:sp>
      <p:sp>
        <p:nvSpPr>
          <p:cNvPr id="3" name="Text Placeholder 2"/>
          <p:cNvSpPr>
            <a:spLocks noGrp="1"/>
          </p:cNvSpPr>
          <p:nvPr>
            <p:ph type="body" idx="1"/>
          </p:nvPr>
        </p:nvSpPr>
        <p:spPr/>
        <p:txBody>
          <a:bodyPr/>
          <a:lstStyle/>
          <a:p>
            <a:pPr marL="114300" indent="0">
              <a:buNone/>
            </a:pPr>
            <a:r>
              <a:rPr lang="en-US" dirty="0" smtClean="0"/>
              <a:t>Office Hours is canceled for Tuesday, February 13 for Mardi Gras. All department offices will be closed.</a:t>
            </a:r>
          </a:p>
          <a:p>
            <a:pPr marL="114300" indent="0">
              <a:buNone/>
            </a:pPr>
            <a:endParaRPr lang="en-US" dirty="0" smtClean="0"/>
          </a:p>
        </p:txBody>
      </p:sp>
    </p:spTree>
    <p:extLst>
      <p:ext uri="{BB962C8B-B14F-4D97-AF65-F5344CB8AC3E}">
        <p14:creationId xmlns:p14="http://schemas.microsoft.com/office/powerpoint/2010/main" val="2530836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2024-2025 Assessment Calendar</a:t>
            </a:r>
            <a:endParaRPr lang="en-US" dirty="0"/>
          </a:p>
        </p:txBody>
      </p:sp>
      <p:sp>
        <p:nvSpPr>
          <p:cNvPr id="3" name="Text Placeholder 2"/>
          <p:cNvSpPr>
            <a:spLocks noGrp="1"/>
          </p:cNvSpPr>
          <p:nvPr>
            <p:ph type="body" idx="1"/>
          </p:nvPr>
        </p:nvSpPr>
        <p:spPr/>
        <p:txBody>
          <a:bodyPr/>
          <a:lstStyle/>
          <a:p>
            <a:pPr marL="114300" indent="0">
              <a:buNone/>
            </a:pPr>
            <a:r>
              <a:rPr lang="en-US" dirty="0" smtClean="0"/>
              <a:t>The 2024-2025 assessment calendar is in progress and is expected to be final by the first week of February. As systems develop their own calendar, please be reminded that:</a:t>
            </a:r>
          </a:p>
          <a:p>
            <a:r>
              <a:rPr lang="en-US" dirty="0" smtClean="0"/>
              <a:t>K-3 literacy screening is mandated by state law (first 30 days of school, December, and April)</a:t>
            </a:r>
          </a:p>
          <a:p>
            <a:r>
              <a:rPr lang="en-US" dirty="0" smtClean="0"/>
              <a:t>ACT only provides a list of options that begin in fall and run into late spring. The department selects the option that best avoids breaks for Mardi Gras and Easter.</a:t>
            </a:r>
          </a:p>
          <a:p>
            <a:r>
              <a:rPr lang="en-US" dirty="0" smtClean="0"/>
              <a:t>LEAP high school spring assessments for students who are not grade 12 must undergo psychometric study. They are released toward the end of the assessment window. Schedule final grades accordingly.</a:t>
            </a:r>
            <a:endParaRPr lang="en-US" dirty="0"/>
          </a:p>
        </p:txBody>
      </p:sp>
    </p:spTree>
    <p:extLst>
      <p:ext uri="{BB962C8B-B14F-4D97-AF65-F5344CB8AC3E}">
        <p14:creationId xmlns:p14="http://schemas.microsoft.com/office/powerpoint/2010/main" val="1294855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92246965"/>
              </p:ext>
            </p:extLst>
          </p:nvPr>
        </p:nvGraphicFramePr>
        <p:xfrm>
          <a:off x="430077" y="1108786"/>
          <a:ext cx="8283898" cy="3186892"/>
        </p:xfrm>
        <a:graphic>
          <a:graphicData uri="http://schemas.openxmlformats.org/drawingml/2006/table">
            <a:tbl>
              <a:tblPr firstRow="1" bandRow="1">
                <a:tableStyleId>{47E5B1D7-7E24-4C7A-94C0-64FDCA702A4B}</a:tableStyleId>
              </a:tblPr>
              <a:tblGrid>
                <a:gridCol w="1426644">
                  <a:extLst>
                    <a:ext uri="{9D8B030D-6E8A-4147-A177-3AD203B41FA5}">
                      <a16:colId xmlns:a16="http://schemas.microsoft.com/office/drawing/2014/main" val="2450038286"/>
                    </a:ext>
                  </a:extLst>
                </a:gridCol>
                <a:gridCol w="4608132">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750126">
                <a:tc>
                  <a:txBody>
                    <a:bodyPr/>
                    <a:lstStyle/>
                    <a:p>
                      <a:r>
                        <a:rPr lang="en-US" sz="1200" dirty="0" smtClean="0">
                          <a:latin typeface="Calibri" panose="020F0502020204030204" pitchFamily="34" charset="0"/>
                          <a:cs typeface="Calibri" panose="020F0502020204030204" pitchFamily="34" charset="0"/>
                        </a:rPr>
                        <a:t>January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January 24: LEAP Connect administration webinar</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January 25: ELPT/ELPT Connect administration webinar</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January 31: Final day to administer regular K-3 literacy screener</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Week of January 29: ELPT materials delivered to school systems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End of January: Draft of the 2024-2025 assessment calendar released to Superintendents Advisory Council</a:t>
                      </a: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r>
                        <a:rPr lang="en-US" sz="1200" dirty="0" smtClean="0">
                          <a:hlinkClick r:id="rId4"/>
                        </a:rPr>
                        <a:t>K-3 Literacy Screener</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February</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 LEAP Connect materials delivered to systems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19 ELPT/ELPT Connect testing window opens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February 19: LEAP Connect testing window opens</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January 23, 30, February 6</a:t>
                      </a:r>
                    </a:p>
                    <a:p>
                      <a:r>
                        <a:rPr lang="en-US" sz="1200" baseline="0" dirty="0" smtClean="0">
                          <a:latin typeface="Calibri" panose="020F0502020204030204" pitchFamily="34" charset="0"/>
                          <a:cs typeface="Calibri" panose="020F0502020204030204" pitchFamily="34" charset="0"/>
                        </a:rPr>
                        <a:t>Monthly Call: February 20</a:t>
                      </a:r>
                    </a:p>
                    <a:p>
                      <a:r>
                        <a:rPr lang="en-US" sz="1200" baseline="0" dirty="0" smtClean="0">
                          <a:latin typeface="Calibri" panose="020F0502020204030204" pitchFamily="34" charset="0"/>
                          <a:cs typeface="Calibri" panose="020F0502020204030204" pitchFamily="34" charset="0"/>
                        </a:rPr>
                        <a:t>Office Hours cancelled on February 13</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Deadlines</a:t>
            </a:r>
            <a:endParaRPr lang="en-US" dirty="0"/>
          </a:p>
        </p:txBody>
      </p:sp>
    </p:spTree>
    <p:extLst>
      <p:ext uri="{BB962C8B-B14F-4D97-AF65-F5344CB8AC3E}">
        <p14:creationId xmlns:p14="http://schemas.microsoft.com/office/powerpoint/2010/main" val="5847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 for IEPs/IAPs/EL Checklists</a:t>
            </a:r>
            <a:endParaRPr lang="en-US" dirty="0"/>
          </a:p>
        </p:txBody>
      </p:sp>
      <p:sp>
        <p:nvSpPr>
          <p:cNvPr id="3" name="Text Placeholder 2"/>
          <p:cNvSpPr>
            <a:spLocks noGrp="1"/>
          </p:cNvSpPr>
          <p:nvPr>
            <p:ph type="body" idx="1"/>
          </p:nvPr>
        </p:nvSpPr>
        <p:spPr/>
        <p:txBody>
          <a:bodyPr/>
          <a:lstStyle/>
          <a:p>
            <a:pPr marL="114300" indent="0">
              <a:buNone/>
            </a:pPr>
            <a:r>
              <a:rPr lang="en-US" dirty="0" smtClean="0"/>
              <a:t>State policy requires that all IEPs, IAPs and EL Checklists be final no later than 30 days prior to the opening of the state’s testing window. Based on the first day of each window, the dates below represent the deadline for finalizing these documents.</a:t>
            </a:r>
          </a:p>
          <a:p>
            <a:pPr marL="114300" indent="0">
              <a:buNone/>
            </a:pPr>
            <a:endParaRPr lang="en-US" dirty="0" smtClean="0"/>
          </a:p>
          <a:p>
            <a:r>
              <a:rPr lang="en-US" strike="sngStrike" dirty="0" smtClean="0"/>
              <a:t>LEAP Connect		January 19</a:t>
            </a:r>
          </a:p>
          <a:p>
            <a:r>
              <a:rPr lang="en-US" strike="sngStrike" dirty="0" smtClean="0"/>
              <a:t>ELPT/ELPT Connect		January 19</a:t>
            </a:r>
          </a:p>
          <a:p>
            <a:r>
              <a:rPr lang="en-US" dirty="0" smtClean="0"/>
              <a:t>K3 Literacy			Window 3: March 1</a:t>
            </a:r>
          </a:p>
          <a:p>
            <a:r>
              <a:rPr lang="en-US" dirty="0" smtClean="0"/>
              <a:t>LEAP Spring High School	March 15</a:t>
            </a:r>
          </a:p>
          <a:p>
            <a:r>
              <a:rPr lang="en-US" dirty="0" smtClean="0"/>
              <a:t>LEAP Spring Grades 3-8/IAP	March 15</a:t>
            </a:r>
            <a:br>
              <a:rPr lang="en-US" dirty="0" smtClean="0"/>
            </a:br>
            <a:endParaRPr lang="en-US" dirty="0" smtClean="0"/>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35620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Read Aloud Options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remind IEP teams that text-to-speech is not the same as human reader. The department considers human reader to be higher risk for test security and for test delivery quality. These two options for tests read aloud are not interchangeable. </a:t>
            </a:r>
            <a:endParaRPr lang="en-US" dirty="0"/>
          </a:p>
        </p:txBody>
      </p:sp>
    </p:spTree>
    <p:extLst>
      <p:ext uri="{BB962C8B-B14F-4D97-AF65-F5344CB8AC3E}">
        <p14:creationId xmlns:p14="http://schemas.microsoft.com/office/powerpoint/2010/main" val="417992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Unique Accommodation Request form is required from all school systems that will provide human readers for test read aloud or for students who need a paper test in grades 4-12. </a:t>
            </a:r>
          </a:p>
          <a:p>
            <a:r>
              <a:rPr lang="en-US" dirty="0" smtClean="0"/>
              <a:t>The Communication Assistance Script can be ordered from DRC this year, but we still require the UAR to have school systems confirm the assurances at the bottom of the page.</a:t>
            </a:r>
          </a:p>
          <a:p>
            <a:r>
              <a:rPr lang="en-US" dirty="0" smtClean="0"/>
              <a:t>While school systems should refer to the </a:t>
            </a:r>
            <a:r>
              <a:rPr lang="en-US" dirty="0" smtClean="0">
                <a:hlinkClick r:id="rId2"/>
              </a:rPr>
              <a:t>Leap 2025 Accommodations and Accessibility Features User Guide</a:t>
            </a:r>
            <a:r>
              <a:rPr lang="en-US" dirty="0" smtClean="0"/>
              <a:t> to determine which students are eligible for math manipulatives, the school system should not submit a UAR for these students.</a:t>
            </a:r>
          </a:p>
        </p:txBody>
      </p:sp>
    </p:spTree>
    <p:extLst>
      <p:ext uri="{BB962C8B-B14F-4D97-AF65-F5344CB8AC3E}">
        <p14:creationId xmlns:p14="http://schemas.microsoft.com/office/powerpoint/2010/main" val="100039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LEAP Social Studies and Civics Field Testing</a:t>
            </a:r>
            <a:endParaRPr lang="en-US" dirty="0"/>
          </a:p>
        </p:txBody>
      </p:sp>
      <p:sp>
        <p:nvSpPr>
          <p:cNvPr id="4" name="Text Placeholder 3"/>
          <p:cNvSpPr>
            <a:spLocks noGrp="1"/>
          </p:cNvSpPr>
          <p:nvPr>
            <p:ph type="body" idx="1"/>
          </p:nvPr>
        </p:nvSpPr>
        <p:spPr/>
        <p:txBody>
          <a:bodyPr/>
          <a:lstStyle/>
          <a:p>
            <a:pPr marL="114300" indent="0">
              <a:buNone/>
            </a:pPr>
            <a:r>
              <a:rPr lang="en-US" dirty="0" smtClean="0"/>
              <a:t>BESE policy requires participation in field testing. All students in grades 3-8 and high school students who are enrolled in Civics classes in spring must participate in field testing. </a:t>
            </a:r>
          </a:p>
          <a:p>
            <a:r>
              <a:rPr lang="en-US" dirty="0" smtClean="0"/>
              <a:t>The only students who are exempt from field testing are those students who will participate in LEAP Connect in 2023-2024. </a:t>
            </a:r>
          </a:p>
          <a:p>
            <a:r>
              <a:rPr lang="en-US" dirty="0" smtClean="0"/>
              <a:t>No results will be returned for grades 3-8 social studies or high school Civics. </a:t>
            </a:r>
          </a:p>
          <a:p>
            <a:r>
              <a:rPr lang="en-US" dirty="0" smtClean="0"/>
              <a:t>Times for the field tests are as follows:</a:t>
            </a:r>
          </a:p>
          <a:p>
            <a:pPr lvl="1"/>
            <a:r>
              <a:rPr lang="en-US" dirty="0" smtClean="0"/>
              <a:t>Grades </a:t>
            </a:r>
            <a:r>
              <a:rPr lang="en-US" dirty="0"/>
              <a:t>3 and 4: Session 1 = 60, Session 2 = 40, and Session 3 = </a:t>
            </a:r>
            <a:r>
              <a:rPr lang="en-US" dirty="0" smtClean="0"/>
              <a:t>60</a:t>
            </a:r>
          </a:p>
          <a:p>
            <a:pPr lvl="1"/>
            <a:r>
              <a:rPr lang="en-US" dirty="0"/>
              <a:t>Grades 5-8 and Civics: Three 70-minute sessions  ( Session 1, Sessions 2a/2b, and Session 3</a:t>
            </a:r>
            <a:r>
              <a:rPr lang="en-US" dirty="0" smtClean="0"/>
              <a:t>)</a:t>
            </a:r>
            <a:endParaRPr lang="en-US" dirty="0"/>
          </a:p>
          <a:p>
            <a:pPr lvl="1"/>
            <a:endParaRPr lang="en-US" dirty="0"/>
          </a:p>
          <a:p>
            <a:pPr lvl="1"/>
            <a:endParaRPr lang="en-US" dirty="0" smtClean="0"/>
          </a:p>
          <a:p>
            <a:endParaRPr lang="en-US" dirty="0"/>
          </a:p>
          <a:p>
            <a:pPr marL="114300" indent="0">
              <a:buNone/>
            </a:pPr>
            <a:endParaRPr lang="en-US" b="1" dirty="0"/>
          </a:p>
        </p:txBody>
      </p:sp>
    </p:spTree>
    <p:extLst>
      <p:ext uri="{BB962C8B-B14F-4D97-AF65-F5344CB8AC3E}">
        <p14:creationId xmlns:p14="http://schemas.microsoft.com/office/powerpoint/2010/main" val="1756308273"/>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29075</TotalTime>
  <Words>2751</Words>
  <Application>Microsoft Office PowerPoint</Application>
  <PresentationFormat>On-screen Show (16:9)</PresentationFormat>
  <Paragraphs>218</Paragraphs>
  <Slides>38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Public Sans Medium</vt:lpstr>
      <vt:lpstr>LA Believes</vt:lpstr>
      <vt:lpstr> AAA Assessment and Accountability Monthly Call January 23, 2024</vt:lpstr>
      <vt:lpstr>Zoom Meeting Preparation</vt:lpstr>
      <vt:lpstr>Agenda Items</vt:lpstr>
      <vt:lpstr>Accommodations Deadlines</vt:lpstr>
      <vt:lpstr>Deadlines for IEPs/IAPs/EL Checklists</vt:lpstr>
      <vt:lpstr>Tests Read Aloud Options</vt:lpstr>
      <vt:lpstr>Unique Accommodations Requests</vt:lpstr>
      <vt:lpstr>LEAP 2025</vt:lpstr>
      <vt:lpstr>LEAP Social Studies and Civics Field Testing</vt:lpstr>
      <vt:lpstr>Social Studies Field Test: Tests Read Aloud Accommodation</vt:lpstr>
      <vt:lpstr>LEAP Resources</vt:lpstr>
      <vt:lpstr>LEAP Connect</vt:lpstr>
      <vt:lpstr>Alternate Assessment Eligibility</vt:lpstr>
      <vt:lpstr>LEAP Connect Administration Webinar</vt:lpstr>
      <vt:lpstr>ELPT/ELPT Connect</vt:lpstr>
      <vt:lpstr>Preparing for ELPT Testing</vt:lpstr>
      <vt:lpstr>ELPT/ELPT Connect</vt:lpstr>
      <vt:lpstr>ACT/WorkKeys</vt:lpstr>
      <vt:lpstr>DTC as Trusted Agents</vt:lpstr>
      <vt:lpstr>ACT/WorkKeys </vt:lpstr>
      <vt:lpstr>ACT Match/No Match Rosters</vt:lpstr>
      <vt:lpstr>K-3</vt:lpstr>
      <vt:lpstr>K-3 Literacy Screener  Louisiana mCLASS Page</vt:lpstr>
      <vt:lpstr>K-3 Literacy Transfers</vt:lpstr>
      <vt:lpstr>Grade Level Changes</vt:lpstr>
      <vt:lpstr>K-3 Literacy Screening</vt:lpstr>
      <vt:lpstr>Removal of Students from mCLASS</vt:lpstr>
      <vt:lpstr>mCLASS Access After January 31</vt:lpstr>
      <vt:lpstr>Braille Requests for K-3 Literacy</vt:lpstr>
      <vt:lpstr>Innovative Assessment</vt:lpstr>
      <vt:lpstr>IAP for English Language Arts Testing Window</vt:lpstr>
      <vt:lpstr>IAP for Math Testlets: Window 2</vt:lpstr>
      <vt:lpstr>Accountability</vt:lpstr>
      <vt:lpstr>Preparing for Cohort Graduation Data Certification</vt:lpstr>
      <vt:lpstr>Preparing for Cohort Graduation Data Certification</vt:lpstr>
      <vt:lpstr>Special Alerts for Holiday Schedules</vt:lpstr>
      <vt:lpstr>2024-2025 Assessment Calendar</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615</cp:revision>
  <dcterms:modified xsi:type="dcterms:W3CDTF">2024-01-24T02:00:27Z</dcterms:modified>
</cp:coreProperties>
</file>