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6"/>
  </p:notesMasterIdLst>
  <p:sldIdLst>
    <p:sldId id="666" r:id="rId2"/>
    <p:sldId id="667" r:id="rId3"/>
    <p:sldId id="257" r:id="rId4"/>
    <p:sldId id="366" r:id="rId5"/>
    <p:sldId id="798" r:id="rId6"/>
    <p:sldId id="767" r:id="rId7"/>
    <p:sldId id="771" r:id="rId8"/>
    <p:sldId id="768" r:id="rId9"/>
    <p:sldId id="797" r:id="rId10"/>
    <p:sldId id="787" r:id="rId11"/>
    <p:sldId id="786" r:id="rId12"/>
    <p:sldId id="795" r:id="rId13"/>
    <p:sldId id="788" r:id="rId14"/>
    <p:sldId id="789" r:id="rId15"/>
    <p:sldId id="796" r:id="rId16"/>
    <p:sldId id="784" r:id="rId17"/>
    <p:sldId id="785" r:id="rId18"/>
    <p:sldId id="500" r:id="rId19"/>
    <p:sldId id="790" r:id="rId20"/>
    <p:sldId id="791" r:id="rId21"/>
    <p:sldId id="781" r:id="rId22"/>
    <p:sldId id="792" r:id="rId23"/>
    <p:sldId id="799" r:id="rId24"/>
    <p:sldId id="334" r:id="rId25"/>
  </p:sldIdLst>
  <p:sldSz cx="9144000" cy="5143500" type="screen16x9"/>
  <p:notesSz cx="6858000" cy="9144000"/>
  <p:embeddedFontLst>
    <p:embeddedFont>
      <p:font typeface="Public Sans" pitchFamily="2" charset="0"/>
      <p:regular r:id="rId27"/>
      <p:bold r:id="rId28"/>
      <p:italic r:id="rId29"/>
      <p:boldItalic r:id="rId30"/>
    </p:embeddedFont>
    <p:embeddedFont>
      <p:font typeface="Public Sans Medium" pitchFamily="2" charset="0"/>
      <p:regular r:id="rId31"/>
      <p: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4660"/>
  </p:normalViewPr>
  <p:slideViewPr>
    <p:cSldViewPr snapToGrid="0">
      <p:cViewPr varScale="1">
        <p:scale>
          <a:sx n="91" d="100"/>
          <a:sy n="91" d="100"/>
        </p:scale>
        <p:origin x="6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65180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extLst>
      <p:ext uri="{BB962C8B-B14F-4D97-AF65-F5344CB8AC3E}">
        <p14:creationId xmlns:p14="http://schemas.microsoft.com/office/powerpoint/2010/main" val="132058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146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002993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success.act.org/s/" TargetMode="External"/><Relationship Id="rId2" Type="http://schemas.openxmlformats.org/officeDocument/2006/relationships/hyperlink" Target="https://testadmin.act.org/customer/index.action"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hyperlink" Target="mailto:accountability@la.gov"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doe.louisiana.gov/docs/default-source/aAssessment/2024-2025-assessment-calendar.pdf?sfvrsn=83636118_0"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19.xml"/><Relationship Id="rId4" Type="http://schemas.openxmlformats.org/officeDocument/2006/relationships/hyperlink" Target="https://doe.louisiana.gov/docs/default-source/assessment/dtc-and-accountability-contact-update-form.pdf?sfvrsn=36c28f1f_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s://www.louisianabelieves.com/docs/default-source/assessment/high-school-lLeap-2025-grade-conversion-table.pdf?sfvrsn=bfb6911f_6"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doe.louisiana.gov/school-system-leaders/measuring-results/assessment-resources"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January 28,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ELPT/ELPT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Test read aloud is not permitted at all for ELPT or ELPT Connect, except for the supports that are embedded in the test. Human reader is not allowed at all. </a:t>
            </a:r>
          </a:p>
          <a:p>
            <a:pPr marL="114300" indent="0">
              <a:buNone/>
            </a:pPr>
            <a:endParaRPr lang="en-US" dirty="0"/>
          </a:p>
          <a:p>
            <a:pPr marL="114300" indent="0">
              <a:buNone/>
            </a:pPr>
            <a:r>
              <a:rPr lang="en-US" dirty="0" smtClean="0"/>
              <a:t>Test administrators should be familiar with the student and for ELPT Connect, they must be certified. </a:t>
            </a:r>
          </a:p>
          <a:p>
            <a:pPr marL="114300" indent="0">
              <a:buNone/>
            </a:pPr>
            <a:endParaRPr lang="en-US" dirty="0"/>
          </a:p>
          <a:p>
            <a:pPr marL="114300" indent="0">
              <a:buNone/>
            </a:pPr>
            <a:r>
              <a:rPr lang="en-US" dirty="0" smtClean="0"/>
              <a:t>Some students who take ELPT Connect will be selected for the second scorer process. Directions for completing this important process will be sent directly to the DTC with the list of students selected. Both scorers must be trained in test administration and test security.</a:t>
            </a:r>
          </a:p>
          <a:p>
            <a:pPr marL="114300" indent="0">
              <a:buNone/>
            </a:pPr>
            <a:endParaRPr lang="en-US" dirty="0"/>
          </a:p>
        </p:txBody>
      </p:sp>
    </p:spTree>
    <p:extLst>
      <p:ext uri="{BB962C8B-B14F-4D97-AF65-F5344CB8AC3E}">
        <p14:creationId xmlns:p14="http://schemas.microsoft.com/office/powerpoint/2010/main" val="317065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LEAP Connect</a:t>
            </a:r>
            <a:endParaRPr lang="en-US" dirty="0"/>
          </a:p>
        </p:txBody>
      </p:sp>
      <p:sp>
        <p:nvSpPr>
          <p:cNvPr id="3" name="Text Placeholder 2"/>
          <p:cNvSpPr>
            <a:spLocks noGrp="1"/>
          </p:cNvSpPr>
          <p:nvPr>
            <p:ph type="body" idx="1"/>
          </p:nvPr>
        </p:nvSpPr>
        <p:spPr/>
        <p:txBody>
          <a:bodyPr/>
          <a:lstStyle/>
          <a:p>
            <a:r>
              <a:rPr lang="en-US" dirty="0" smtClean="0"/>
              <a:t>Please remind schools that paraprofessionals cannot serve as </a:t>
            </a:r>
            <a:r>
              <a:rPr lang="en-US" dirty="0" err="1" smtClean="0"/>
              <a:t>TAs.</a:t>
            </a:r>
            <a:r>
              <a:rPr lang="en-US" dirty="0" smtClean="0"/>
              <a:t> They can only assist as described in the test administration manual.</a:t>
            </a:r>
            <a:endParaRPr lang="en-US" dirty="0"/>
          </a:p>
          <a:p>
            <a:r>
              <a:rPr lang="en-US" dirty="0" smtClean="0"/>
              <a:t>Test administrators must pass the quiz.</a:t>
            </a:r>
          </a:p>
          <a:p>
            <a:r>
              <a:rPr lang="en-US" dirty="0" smtClean="0"/>
              <a:t>Test administrators must be familiar with student’s response mode.</a:t>
            </a:r>
          </a:p>
          <a:p>
            <a:r>
              <a:rPr lang="en-US" dirty="0" smtClean="0"/>
              <a:t>All testing must be done individually.</a:t>
            </a:r>
          </a:p>
          <a:p>
            <a:r>
              <a:rPr lang="en-US" dirty="0" smtClean="0"/>
              <a:t>Teachers cannot provide students with answers.</a:t>
            </a:r>
          </a:p>
          <a:p>
            <a:r>
              <a:rPr lang="en-US" dirty="0" smtClean="0"/>
              <a:t>Secure materials must be distributed and collected systematically to maintain security. Directions for Test Administration are considered secure materials and they are form specific.</a:t>
            </a:r>
          </a:p>
          <a:p>
            <a:r>
              <a:rPr lang="en-US" dirty="0" smtClean="0"/>
              <a:t>Forms for all subjects are pre-assigned by school</a:t>
            </a:r>
            <a:endParaRPr lang="en-US" dirty="0"/>
          </a:p>
        </p:txBody>
      </p:sp>
    </p:spTree>
    <p:extLst>
      <p:ext uri="{BB962C8B-B14F-4D97-AF65-F5344CB8AC3E}">
        <p14:creationId xmlns:p14="http://schemas.microsoft.com/office/powerpoint/2010/main" val="32749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Maintaining Secure Materials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a:t>
            </a:r>
            <a:r>
              <a:rPr lang="en-US" dirty="0"/>
              <a:t>personnel who participate in testing must be trained in test security. Test security includes</a:t>
            </a:r>
            <a:r>
              <a:rPr lang="en-US" dirty="0" smtClean="0"/>
              <a:t>:</a:t>
            </a:r>
          </a:p>
          <a:p>
            <a:r>
              <a:rPr lang="en-US" dirty="0" smtClean="0"/>
              <a:t>Processes for maintaining security of test materials.</a:t>
            </a:r>
          </a:p>
          <a:p>
            <a:pPr lvl="1"/>
            <a:r>
              <a:rPr lang="en-US" dirty="0" smtClean="0"/>
              <a:t>There is a central secure, locked area for secure materials when not in use.</a:t>
            </a:r>
          </a:p>
          <a:p>
            <a:pPr lvl="1"/>
            <a:r>
              <a:rPr lang="en-US" dirty="0" smtClean="0"/>
              <a:t>There is a system for checking secure materials in and out that maintains security of materials at all times.</a:t>
            </a:r>
          </a:p>
          <a:p>
            <a:pPr lvl="1"/>
            <a:r>
              <a:rPr lang="en-US" dirty="0" smtClean="0"/>
              <a:t>Areas used for testing are identified and procedures are in place to limit accessibility of the area to only those who are trained and have a role in testing.</a:t>
            </a:r>
          </a:p>
          <a:p>
            <a:pPr lvl="1"/>
            <a:r>
              <a:rPr lang="en-US" dirty="0" smtClean="0"/>
              <a:t>Procedures are in place to prevent interruptions in testing. </a:t>
            </a:r>
          </a:p>
          <a:p>
            <a:pPr lvl="1"/>
            <a:endParaRPr lang="en-US" dirty="0"/>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6860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Test Security, Secure Environment</a:t>
            </a:r>
            <a:endParaRPr lang="en-US" sz="2400" dirty="0"/>
          </a:p>
        </p:txBody>
      </p:sp>
      <p:sp>
        <p:nvSpPr>
          <p:cNvPr id="3" name="Text Placeholder 2"/>
          <p:cNvSpPr>
            <a:spLocks noGrp="1"/>
          </p:cNvSpPr>
          <p:nvPr>
            <p:ph type="body" idx="1"/>
          </p:nvPr>
        </p:nvSpPr>
        <p:spPr>
          <a:xfrm>
            <a:off x="146050" y="936539"/>
            <a:ext cx="8782050" cy="3186300"/>
          </a:xfrm>
        </p:spPr>
        <p:txBody>
          <a:bodyPr/>
          <a:lstStyle/>
          <a:p>
            <a:r>
              <a:rPr lang="en-US" b="1" dirty="0" smtClean="0"/>
              <a:t>Processes for maintaining a secure environment</a:t>
            </a:r>
            <a:r>
              <a:rPr lang="en-US" dirty="0" smtClean="0"/>
              <a:t>: Anyone in a room where students are testing must be trained in test security. </a:t>
            </a:r>
          </a:p>
          <a:p>
            <a:pPr lvl="1"/>
            <a:r>
              <a:rPr lang="en-US" dirty="0" smtClean="0"/>
              <a:t>Phones are strictly forbidden in the testing environment except for students who must have them for medical reasons. </a:t>
            </a:r>
          </a:p>
          <a:p>
            <a:pPr lvl="1"/>
            <a:r>
              <a:rPr lang="en-US" dirty="0"/>
              <a:t>There must be active monitoring of students throughout testing. </a:t>
            </a:r>
            <a:endParaRPr lang="en-US" dirty="0" smtClean="0"/>
          </a:p>
          <a:p>
            <a:pPr lvl="1"/>
            <a:r>
              <a:rPr lang="en-US" dirty="0">
                <a:latin typeface="Public Sans" pitchFamily="2" charset="0"/>
              </a:rPr>
              <a:t>Walls must be free of any information that will compromise the validity of the assessment or information must be covered.</a:t>
            </a:r>
          </a:p>
          <a:p>
            <a:pPr lvl="1"/>
            <a:r>
              <a:rPr lang="en-US" dirty="0">
                <a:latin typeface="Public Sans" pitchFamily="2" charset="0"/>
              </a:rPr>
              <a:t>Testing materials cannot be left unattended</a:t>
            </a:r>
            <a:r>
              <a:rPr lang="en-US" dirty="0" smtClean="0">
                <a:latin typeface="Public Sans" pitchFamily="2" charset="0"/>
              </a:rPr>
              <a:t>.</a:t>
            </a:r>
          </a:p>
          <a:p>
            <a:pPr lvl="1"/>
            <a:r>
              <a:rPr lang="en-US" dirty="0">
                <a:latin typeface="Public Sans" pitchFamily="2" charset="0"/>
              </a:rPr>
              <a:t>Calculators should be removed from student access for non-calculator portions of tests. </a:t>
            </a:r>
            <a:endParaRPr lang="en-US" dirty="0" smtClean="0">
              <a:latin typeface="Public Sans" pitchFamily="2" charset="0"/>
            </a:endParaRPr>
          </a:p>
          <a:p>
            <a:pPr lvl="1"/>
            <a:r>
              <a:rPr lang="en-US" dirty="0" smtClean="0">
                <a:latin typeface="Public Sans" pitchFamily="2" charset="0"/>
              </a:rPr>
              <a:t>Materials provided for students who finish do not compromise the validity of the assessment in any way.</a:t>
            </a:r>
            <a:endParaRPr lang="en-US" dirty="0">
              <a:latin typeface="Public Sans" pitchFamily="2" charset="0"/>
            </a:endParaRPr>
          </a:p>
          <a:p>
            <a:pPr lvl="1"/>
            <a:endParaRPr lang="en-US" dirty="0">
              <a:latin typeface="Public Sans" pitchFamily="2" charset="0"/>
            </a:endParaRPr>
          </a:p>
          <a:p>
            <a:pPr lvl="1"/>
            <a:endParaRPr lang="en-US" dirty="0"/>
          </a:p>
          <a:p>
            <a:pPr lvl="1"/>
            <a:endParaRPr lang="en-US" dirty="0"/>
          </a:p>
        </p:txBody>
      </p:sp>
    </p:spTree>
    <p:extLst>
      <p:ext uri="{BB962C8B-B14F-4D97-AF65-F5344CB8AC3E}">
        <p14:creationId xmlns:p14="http://schemas.microsoft.com/office/powerpoint/2010/main" val="52446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 Administrative Procedures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b="1" dirty="0" smtClean="0">
                <a:latin typeface="Public Sans" pitchFamily="2" charset="0"/>
              </a:rPr>
              <a:t>Processes for following all administrative procedures</a:t>
            </a:r>
            <a:r>
              <a:rPr lang="en-US" dirty="0" smtClean="0">
                <a:latin typeface="Public Sans" pitchFamily="2" charset="0"/>
              </a:rPr>
              <a:t>:</a:t>
            </a:r>
          </a:p>
          <a:p>
            <a:pPr lvl="1"/>
            <a:r>
              <a:rPr lang="en-US" dirty="0" smtClean="0">
                <a:latin typeface="Public Sans" pitchFamily="2" charset="0"/>
              </a:rPr>
              <a:t>All test administrators use the test administration manual as written. </a:t>
            </a:r>
          </a:p>
          <a:p>
            <a:pPr lvl="1"/>
            <a:r>
              <a:rPr lang="en-US" dirty="0" smtClean="0">
                <a:latin typeface="Public Sans" pitchFamily="2" charset="0"/>
              </a:rPr>
              <a:t>Tests are timed. Test administrators must adhere to the times specified in the test administrator manual. Testing errors will be automatic voids if they cannot be corrected on the same day. </a:t>
            </a:r>
            <a:r>
              <a:rPr lang="en-US" b="1" u="sng" dirty="0" smtClean="0">
                <a:latin typeface="Public Sans" pitchFamily="2" charset="0"/>
              </a:rPr>
              <a:t>They must all be reported and the department must be consulted.</a:t>
            </a:r>
          </a:p>
          <a:p>
            <a:pPr lvl="1"/>
            <a:r>
              <a:rPr lang="en-US" dirty="0" smtClean="0">
                <a:latin typeface="Public Sans" pitchFamily="2" charset="0"/>
              </a:rPr>
              <a:t>Calculators should be removed from student access for non-calculator portions of tests. </a:t>
            </a:r>
          </a:p>
          <a:p>
            <a:pPr lvl="1"/>
            <a:r>
              <a:rPr lang="en-US" dirty="0" smtClean="0">
                <a:latin typeface="Public Sans" pitchFamily="2" charset="0"/>
              </a:rPr>
              <a:t>Test content should not be clarified or discussed at any time. </a:t>
            </a:r>
          </a:p>
          <a:p>
            <a:pPr lvl="1"/>
            <a:r>
              <a:rPr lang="en-US" dirty="0" smtClean="0">
                <a:latin typeface="Public Sans" pitchFamily="2" charset="0"/>
              </a:rPr>
              <a:t>All required oaths are signed to assure understanding of test security and integrity policy</a:t>
            </a:r>
          </a:p>
          <a:p>
            <a:pPr lvl="1"/>
            <a:endParaRPr lang="en-US" dirty="0" smtClean="0">
              <a:latin typeface="Public Sans" pitchFamily="2" charset="0"/>
            </a:endParaRPr>
          </a:p>
          <a:p>
            <a:pPr lvl="1"/>
            <a:endParaRPr lang="en-US" b="1" u="sng" dirty="0"/>
          </a:p>
        </p:txBody>
      </p:sp>
    </p:spTree>
    <p:extLst>
      <p:ext uri="{BB962C8B-B14F-4D97-AF65-F5344CB8AC3E}">
        <p14:creationId xmlns:p14="http://schemas.microsoft.com/office/powerpoint/2010/main" val="83362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Accommodations</a:t>
            </a:r>
            <a:endParaRPr lang="en-US" dirty="0"/>
          </a:p>
        </p:txBody>
      </p:sp>
      <p:sp>
        <p:nvSpPr>
          <p:cNvPr id="3" name="Text Placeholder 2"/>
          <p:cNvSpPr>
            <a:spLocks noGrp="1"/>
          </p:cNvSpPr>
          <p:nvPr>
            <p:ph type="body" idx="1"/>
          </p:nvPr>
        </p:nvSpPr>
        <p:spPr>
          <a:xfrm>
            <a:off x="260900" y="968725"/>
            <a:ext cx="8520600" cy="3186300"/>
          </a:xfrm>
        </p:spPr>
        <p:txBody>
          <a:bodyPr/>
          <a:lstStyle/>
          <a:p>
            <a:r>
              <a:rPr lang="en-US" sz="1600" b="1" dirty="0" smtClean="0"/>
              <a:t>Procedures for Students with Accommodations</a:t>
            </a:r>
          </a:p>
          <a:p>
            <a:pPr lvl="1"/>
            <a:r>
              <a:rPr lang="en-US" sz="1600" dirty="0" smtClean="0"/>
              <a:t>The test administrator knows which students receive accommodations and they are familiar with the accommodations that student receives.</a:t>
            </a:r>
          </a:p>
          <a:p>
            <a:pPr lvl="1"/>
            <a:r>
              <a:rPr lang="en-US" sz="1600" dirty="0" smtClean="0"/>
              <a:t>Accommodations that are provided are recorded on a current IEP, IAP or EL Checklist. </a:t>
            </a:r>
          </a:p>
          <a:p>
            <a:pPr lvl="1"/>
            <a:r>
              <a:rPr lang="en-US" sz="1600" dirty="0" smtClean="0"/>
              <a:t>Accommodations have been used regularly with instruction and have been in place for a minimum of 30 days.</a:t>
            </a:r>
          </a:p>
          <a:p>
            <a:pPr lvl="1"/>
            <a:r>
              <a:rPr lang="en-US" sz="1600" dirty="0" smtClean="0"/>
              <a:t>Human readers are using protocols outlined in Appendix A of the </a:t>
            </a:r>
            <a:r>
              <a:rPr lang="en-US" sz="1600" b="1" i="1" dirty="0" smtClean="0"/>
              <a:t>LEAP 2025 Accommodations and Accessibility Features User Guide</a:t>
            </a:r>
            <a:r>
              <a:rPr lang="en-US" sz="1600" dirty="0" smtClean="0"/>
              <a:t> and they are not reading from the student’s computer screen or paper booklet.</a:t>
            </a:r>
          </a:p>
          <a:p>
            <a:pPr lvl="1"/>
            <a:r>
              <a:rPr lang="en-US" sz="1600" dirty="0" smtClean="0"/>
              <a:t>Small groups have no more than 8 students. </a:t>
            </a:r>
          </a:p>
          <a:p>
            <a:pPr lvl="1"/>
            <a:r>
              <a:rPr lang="en-US" sz="1600" dirty="0" smtClean="0"/>
              <a:t>Students with extended time are sequestered from students who finish assessments during any breaks, including lunch.</a:t>
            </a:r>
          </a:p>
          <a:p>
            <a:pPr lvl="1"/>
            <a:endParaRPr lang="en-US" dirty="0" smtClean="0"/>
          </a:p>
          <a:p>
            <a:pPr lvl="1"/>
            <a:endParaRPr lang="en-US" dirty="0"/>
          </a:p>
        </p:txBody>
      </p:sp>
    </p:spTree>
    <p:extLst>
      <p:ext uri="{BB962C8B-B14F-4D97-AF65-F5344CB8AC3E}">
        <p14:creationId xmlns:p14="http://schemas.microsoft.com/office/powerpoint/2010/main" val="84085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2368510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Public Sans" pitchFamily="2" charset="0"/>
              </a:rPr>
              <a:t>ACT Accommodations Requests and </a:t>
            </a:r>
            <a:r>
              <a:rPr lang="en-US" sz="2400" dirty="0" err="1" smtClean="0">
                <a:latin typeface="Public Sans" pitchFamily="2" charset="0"/>
              </a:rPr>
              <a:t>WorkKeys</a:t>
            </a:r>
            <a:r>
              <a:rPr lang="en-US" sz="2400" dirty="0" smtClean="0">
                <a:latin typeface="Public Sans" pitchFamily="2" charset="0"/>
              </a:rPr>
              <a:t> </a:t>
            </a:r>
            <a:endParaRPr lang="en-US" sz="2400" dirty="0">
              <a:latin typeface="Public Sans" pitchFamily="2" charset="0"/>
            </a:endParaRPr>
          </a:p>
        </p:txBody>
      </p:sp>
      <p:sp>
        <p:nvSpPr>
          <p:cNvPr id="3" name="Text Placeholder 2"/>
          <p:cNvSpPr>
            <a:spLocks noGrp="1"/>
          </p:cNvSpPr>
          <p:nvPr>
            <p:ph type="body" idx="1"/>
          </p:nvPr>
        </p:nvSpPr>
        <p:spPr/>
        <p:txBody>
          <a:bodyPr/>
          <a:lstStyle/>
          <a:p>
            <a:pPr marL="114300" lvl="0" indent="0">
              <a:buNone/>
            </a:pPr>
            <a:r>
              <a:rPr lang="en-US" b="1" dirty="0" smtClean="0">
                <a:latin typeface="Public Sans" pitchFamily="2" charset="0"/>
              </a:rPr>
              <a:t>January 31: 	</a:t>
            </a:r>
            <a:endParaRPr lang="en-US" b="1" dirty="0" smtClean="0">
              <a:latin typeface="Public Sans" pitchFamily="2" charset="0"/>
            </a:endParaRPr>
          </a:p>
          <a:p>
            <a:pPr lvl="1"/>
            <a:r>
              <a:rPr lang="en-US" dirty="0" smtClean="0"/>
              <a:t>Deadline </a:t>
            </a:r>
            <a:r>
              <a:rPr lang="en-US" dirty="0"/>
              <a:t>to verify student information in </a:t>
            </a:r>
            <a:r>
              <a:rPr lang="en-US" u="sng" dirty="0" err="1">
                <a:hlinkClick r:id="rId2"/>
              </a:rPr>
              <a:t>PANext</a:t>
            </a:r>
            <a:r>
              <a:rPr lang="en-US" dirty="0"/>
              <a:t> </a:t>
            </a:r>
          </a:p>
          <a:p>
            <a:pPr lvl="1"/>
            <a:r>
              <a:rPr lang="en-US" dirty="0"/>
              <a:t>Deadline to submit requests for all accommodations (initial and reconsideration) in </a:t>
            </a:r>
            <a:r>
              <a:rPr lang="en-US" u="sng" dirty="0">
                <a:hlinkClick r:id="rId3"/>
              </a:rPr>
              <a:t>TAA</a:t>
            </a:r>
            <a:r>
              <a:rPr lang="en-US" dirty="0"/>
              <a:t> </a:t>
            </a:r>
            <a:r>
              <a:rPr lang="en-US" dirty="0" smtClean="0"/>
              <a:t>. This deadline extends requests for initial requests but does not extend the deadline for reconsideration requests. There can be no additional extensions.</a:t>
            </a:r>
          </a:p>
          <a:p>
            <a:pPr lvl="1"/>
            <a:endParaRPr lang="en-US" dirty="0"/>
          </a:p>
        </p:txBody>
      </p:sp>
    </p:spTree>
    <p:extLst>
      <p:ext uri="{BB962C8B-B14F-4D97-AF65-F5344CB8AC3E}">
        <p14:creationId xmlns:p14="http://schemas.microsoft.com/office/powerpoint/2010/main" val="176189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K-3 Student Upload</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department will pull enrollment from </a:t>
            </a:r>
            <a:r>
              <a:rPr lang="en-US" dirty="0" err="1" smtClean="0">
                <a:latin typeface="Public Sans" pitchFamily="2" charset="0"/>
              </a:rPr>
              <a:t>EdLink</a:t>
            </a:r>
            <a:r>
              <a:rPr lang="en-US" dirty="0" smtClean="0">
                <a:latin typeface="Public Sans" pitchFamily="2" charset="0"/>
              </a:rPr>
              <a:t> around February 25 in order to provide the file to Amplify by March 1. Administrative functions will not be available from March 3-March 14. To reduce requests for grade changes, name changes, transfers and accountability codes, </a:t>
            </a:r>
            <a:r>
              <a:rPr lang="en-US" dirty="0" err="1" smtClean="0">
                <a:latin typeface="Public Sans" pitchFamily="2" charset="0"/>
              </a:rPr>
              <a:t>EdLink</a:t>
            </a:r>
            <a:r>
              <a:rPr lang="en-US" dirty="0" smtClean="0">
                <a:latin typeface="Public Sans" pitchFamily="2" charset="0"/>
              </a:rPr>
              <a:t> should be updated before the file is pulled.</a:t>
            </a:r>
            <a:endParaRPr lang="en-US"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5678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End of Year Screening</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End of year screening will be conducted from April 1 through April 30. K-2 screening will include a secure Louisiana form. </a:t>
            </a:r>
          </a:p>
          <a:p>
            <a:r>
              <a:rPr lang="en-US" dirty="0" smtClean="0">
                <a:latin typeface="Public Sans" pitchFamily="2" charset="0"/>
              </a:rPr>
              <a:t>No paper or remote testing is permitted for K-2 end of year. </a:t>
            </a:r>
          </a:p>
          <a:p>
            <a:r>
              <a:rPr lang="en-US" dirty="0" smtClean="0">
                <a:latin typeface="Public Sans" pitchFamily="2" charset="0"/>
              </a:rPr>
              <a:t>The screening instrument cannot be copied, shared, or photographed. </a:t>
            </a:r>
          </a:p>
          <a:p>
            <a:r>
              <a:rPr lang="en-US" dirty="0" smtClean="0">
                <a:latin typeface="Public Sans" pitchFamily="2" charset="0"/>
              </a:rPr>
              <a:t>The only persons who should have access to the screener are the test administrators who have been trained and are administering the screener to students.</a:t>
            </a:r>
          </a:p>
          <a:p>
            <a:pPr marL="114300" indent="0">
              <a:buNone/>
            </a:pPr>
            <a:endParaRPr lang="en-US" dirty="0">
              <a:latin typeface="Public Sans" pitchFamily="2" charset="0"/>
            </a:endParaRPr>
          </a:p>
          <a:p>
            <a:pPr marL="114300" indent="0">
              <a:buNone/>
            </a:pPr>
            <a:r>
              <a:rPr lang="en-US" dirty="0" smtClean="0">
                <a:latin typeface="Public Sans" pitchFamily="2" charset="0"/>
              </a:rPr>
              <a:t>All K-2 testing will be administered in the SEB secure browser or Kiosk mode. Invalidation will only be available to district test coordinators and their designees.</a:t>
            </a:r>
            <a:endParaRPr lang="en-US" dirty="0">
              <a:latin typeface="Public Sans" pitchFamily="2" charset="0"/>
            </a:endParaRPr>
          </a:p>
        </p:txBody>
      </p:sp>
    </p:spTree>
    <p:extLst>
      <p:ext uri="{BB962C8B-B14F-4D97-AF65-F5344CB8AC3E}">
        <p14:creationId xmlns:p14="http://schemas.microsoft.com/office/powerpoint/2010/main" val="115448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Transitioning to New Accountability Model</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As part of transitioning to the new accountability system, both the 2024 and 2025 graduation cohort data will be used in the 2025 SPS. Please note that there will be a much tighter timeline to complete transcripts and dropout cleanup when the lag year is discontinued. </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When cohort graduation data certification opens in early spring, school systems will see the normal cohort file but there will be a new group of students added to the roster. Exit code reviews will include 2025 cohort members who were exited through early March. In summer with assessment data certification, another cohort roster for 2025 will be reviewed for all other normal cohort checks (graduation dates, </a:t>
            </a:r>
            <a:r>
              <a:rPr lang="en-US" sz="1600" dirty="0" err="1" smtClean="0">
                <a:latin typeface="Public Sans" pitchFamily="2" charset="0"/>
              </a:rPr>
              <a:t>HiSET</a:t>
            </a:r>
            <a:r>
              <a:rPr lang="en-US" sz="1600" dirty="0" smtClean="0">
                <a:latin typeface="Public Sans" pitchFamily="2" charset="0"/>
              </a:rPr>
              <a:t>, AP and CLEP tests.) There will be no submissions reviewed for credentials for either cohort. Additional exit code reviews could be added if students exited from March through May 2024.</a:t>
            </a:r>
            <a:endParaRPr lang="en-US" sz="1600" dirty="0">
              <a:latin typeface="Public Sans" pitchFamily="2" charset="0"/>
            </a:endParaRPr>
          </a:p>
        </p:txBody>
      </p:sp>
    </p:spTree>
    <p:extLst>
      <p:ext uri="{BB962C8B-B14F-4D97-AF65-F5344CB8AC3E}">
        <p14:creationId xmlns:p14="http://schemas.microsoft.com/office/powerpoint/2010/main" val="248830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a:t>
            </a:r>
            <a:r>
              <a:rPr lang="en-US" dirty="0"/>
              <a:t>final 2024-2025 Interests and Opportunities indicator selections, submitted via the </a:t>
            </a:r>
            <a:r>
              <a:rPr lang="en-US" dirty="0" err="1"/>
              <a:t>Jotform</a:t>
            </a:r>
            <a:r>
              <a:rPr lang="en-US" dirty="0"/>
              <a:t> survey, have been dropped into the DMFTP. The file is named, “I&amp;O Selections 24-25 – </a:t>
            </a:r>
            <a:r>
              <a:rPr lang="en-US" i="1" dirty="0"/>
              <a:t>LEA CODE</a:t>
            </a:r>
            <a:r>
              <a:rPr lang="en-US" dirty="0"/>
              <a:t> – </a:t>
            </a:r>
            <a:r>
              <a:rPr lang="en-US" i="1" dirty="0"/>
              <a:t>LEA NAME</a:t>
            </a:r>
            <a:r>
              <a:rPr lang="en-US" dirty="0"/>
              <a:t> - 01.28.2025.” </a:t>
            </a:r>
            <a:endParaRPr lang="en-US" dirty="0" smtClean="0"/>
          </a:p>
          <a:p>
            <a:pPr marL="114300" indent="0">
              <a:buNone/>
            </a:pPr>
            <a:endParaRPr lang="en-US" dirty="0"/>
          </a:p>
          <a:p>
            <a:pPr marL="114300" indent="0">
              <a:buNone/>
            </a:pPr>
            <a:r>
              <a:rPr lang="en-US" dirty="0" smtClean="0"/>
              <a:t>Please </a:t>
            </a:r>
            <a:r>
              <a:rPr lang="en-US" dirty="0"/>
              <a:t>review and reach out to </a:t>
            </a:r>
            <a:r>
              <a:rPr lang="en-US" u="sng" dirty="0">
                <a:hlinkClick r:id="rId2"/>
              </a:rPr>
              <a:t>accountability@la.gov</a:t>
            </a:r>
            <a:r>
              <a:rPr lang="en-US" dirty="0"/>
              <a:t> with any questions or concerns. </a:t>
            </a:r>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62544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9382931"/>
              </p:ext>
            </p:extLst>
          </p:nvPr>
        </p:nvGraphicFramePr>
        <p:xfrm>
          <a:off x="430077" y="1108786"/>
          <a:ext cx="8283898" cy="3361178"/>
        </p:xfrm>
        <a:graphic>
          <a:graphicData uri="http://schemas.openxmlformats.org/drawingml/2006/table">
            <a:tbl>
              <a:tblPr firstRow="1" bandRow="1">
                <a:tableStyleId>{47E5B1D7-7E24-4C7A-94C0-64FDCA702A4B}</a:tableStyleId>
              </a:tblPr>
              <a:tblGrid>
                <a:gridCol w="1125673">
                  <a:extLst>
                    <a:ext uri="{9D8B030D-6E8A-4147-A177-3AD203B41FA5}">
                      <a16:colId xmlns:a16="http://schemas.microsoft.com/office/drawing/2014/main" val="2450038286"/>
                    </a:ext>
                  </a:extLst>
                </a:gridCol>
                <a:gridCol w="4810149">
                  <a:extLst>
                    <a:ext uri="{9D8B030D-6E8A-4147-A177-3AD203B41FA5}">
                      <a16:colId xmlns:a16="http://schemas.microsoft.com/office/drawing/2014/main" val="1615949670"/>
                    </a:ext>
                  </a:extLst>
                </a:gridCol>
                <a:gridCol w="2348076">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61876">
                <a:tc>
                  <a:txBody>
                    <a:bodyPr/>
                    <a:lstStyle/>
                    <a:p>
                      <a:r>
                        <a:rPr lang="en-US" sz="1200" dirty="0" smtClean="0">
                          <a:latin typeface="Public Sans" pitchFamily="2" charset="0"/>
                          <a:cs typeface="Calibri" panose="020F0502020204030204" pitchFamily="34" charset="0"/>
                        </a:rPr>
                        <a:t>January</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PAST DUE: LEAP Connect and ELPT testing schedules</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January 30: LEAP Connect materials delivered to systems</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January 31: Deadline for new ACT accommodation requests AND reconsideration of accommodation requests</a:t>
                      </a:r>
                    </a:p>
                    <a:p>
                      <a:pPr marL="285750" indent="-285750">
                        <a:buFont typeface="Arial" panose="020B0604020202020204" pitchFamily="34" charset="0"/>
                        <a:buChar char="•"/>
                      </a:pPr>
                      <a:endParaRPr lang="en-US" sz="1400" b="0" baseline="0" dirty="0" smtClean="0">
                        <a:latin typeface="Public Sans" pitchFamily="2" charset="0"/>
                        <a:cs typeface="Calibri" panose="020F0502020204030204" pitchFamily="34" charset="0"/>
                      </a:endParaRPr>
                    </a:p>
                  </a:txBody>
                  <a:tcPr/>
                </a:tc>
                <a:tc>
                  <a:txBody>
                    <a:bodyPr/>
                    <a:lstStyle/>
                    <a:p>
                      <a:pPr marL="323850" marR="0" lvl="0" indent="-171450" algn="l" rtl="0">
                        <a:lnSpc>
                          <a:spcPct val="100000"/>
                        </a:lnSpc>
                        <a:spcBef>
                          <a:spcPts val="0"/>
                        </a:spcBef>
                        <a:spcAft>
                          <a:spcPts val="0"/>
                        </a:spcAft>
                        <a:buSzPts val="1200"/>
                        <a:buFont typeface="Arial" panose="020B0604020202020204" pitchFamily="34" charset="0"/>
                        <a:buChar char="•"/>
                      </a:pPr>
                      <a:r>
                        <a:rPr lang="en-US" sz="1200" dirty="0" smtClean="0">
                          <a:latin typeface="Public Sans" pitchFamily="2" charset="0"/>
                          <a:hlinkClick r:id="rId2"/>
                        </a:rPr>
                        <a:t>Assessment Library DTC Resources</a:t>
                      </a:r>
                      <a:r>
                        <a:rPr lang="en-US" sz="1200" baseline="0" dirty="0" smtClean="0">
                          <a:latin typeface="Public Sans" pitchFamily="2" charset="0"/>
                          <a:hlinkClick r:id="rId2"/>
                        </a:rPr>
                        <a:t> </a:t>
                      </a:r>
                      <a:r>
                        <a:rPr lang="en-US" sz="1200" dirty="0" smtClean="0">
                          <a:latin typeface="Public Sans" pitchFamily="2" charset="0"/>
                          <a:hlinkClick r:id="rId2"/>
                        </a:rPr>
                        <a:t>Page</a:t>
                      </a:r>
                      <a:endParaRPr lang="en-US" sz="1200" dirty="0" smtClean="0">
                        <a:latin typeface="Public Sans" pitchFamily="2" charset="0"/>
                      </a:endParaRPr>
                    </a:p>
                    <a:p>
                      <a:pPr marL="457200" marR="0" lvl="0" indent="-304800" algn="l" rtl="0">
                        <a:lnSpc>
                          <a:spcPct val="100000"/>
                        </a:lnSpc>
                        <a:spcBef>
                          <a:spcPts val="0"/>
                        </a:spcBef>
                        <a:spcAft>
                          <a:spcPts val="0"/>
                        </a:spcAft>
                        <a:buSzPts val="1200"/>
                        <a:buFont typeface="Calibri"/>
                        <a:buChar char="●"/>
                      </a:pPr>
                      <a:endParaRPr lang="en-US" sz="1200" dirty="0" smtClean="0">
                        <a:latin typeface="Public Sans" pitchFamily="2" charset="0"/>
                      </a:endParaRPr>
                    </a:p>
                    <a:p>
                      <a:pPr marL="323850" marR="0" lvl="0" indent="-171450" algn="l" rtl="0">
                        <a:lnSpc>
                          <a:spcPct val="100000"/>
                        </a:lnSpc>
                        <a:spcBef>
                          <a:spcPts val="0"/>
                        </a:spcBef>
                        <a:spcAft>
                          <a:spcPts val="0"/>
                        </a:spcAft>
                        <a:buSzPts val="1200"/>
                        <a:buFont typeface="Arial" panose="020B0604020202020204" pitchFamily="34" charset="0"/>
                        <a:buChar char="•"/>
                      </a:pPr>
                      <a:r>
                        <a:rPr lang="en-US" sz="1200" dirty="0" smtClean="0">
                          <a:latin typeface="Public Sans" pitchFamily="2" charset="0"/>
                          <a:hlinkClick r:id="rId3"/>
                        </a:rPr>
                        <a:t>2024-2025</a:t>
                      </a:r>
                      <a:r>
                        <a:rPr lang="en-US" sz="1200" baseline="0" dirty="0" smtClean="0">
                          <a:latin typeface="Public Sans" pitchFamily="2" charset="0"/>
                          <a:hlinkClick r:id="rId3"/>
                        </a:rPr>
                        <a:t> A</a:t>
                      </a:r>
                      <a:r>
                        <a:rPr lang="en-US" sz="1200" dirty="0" smtClean="0">
                          <a:latin typeface="Public Sans" pitchFamily="2" charset="0"/>
                          <a:hlinkClick r:id="rId3"/>
                        </a:rPr>
                        <a:t>ssessment</a:t>
                      </a:r>
                      <a:r>
                        <a:rPr lang="en-US" sz="1200" baseline="0" dirty="0" smtClean="0">
                          <a:latin typeface="Public Sans" pitchFamily="2" charset="0"/>
                          <a:hlinkClick r:id="rId3"/>
                        </a:rPr>
                        <a:t> C</a:t>
                      </a:r>
                      <a:r>
                        <a:rPr lang="en-US" sz="1200" dirty="0" smtClean="0">
                          <a:latin typeface="Public Sans" pitchFamily="2" charset="0"/>
                          <a:hlinkClick r:id="rId3"/>
                        </a:rPr>
                        <a:t>alendar</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endParaRPr>
                    </a:p>
                    <a:p>
                      <a:pPr marL="323850" marR="0" lvl="0" indent="-171450" algn="l" rtl="0">
                        <a:lnSpc>
                          <a:spcPct val="100000"/>
                        </a:lnSpc>
                        <a:spcBef>
                          <a:spcPts val="0"/>
                        </a:spcBef>
                        <a:spcAft>
                          <a:spcPts val="0"/>
                        </a:spcAft>
                        <a:buSzPts val="1200"/>
                        <a:buFont typeface="Arial" panose="020B0604020202020204" pitchFamily="34" charset="0"/>
                        <a:buChar char="•"/>
                      </a:pPr>
                      <a:r>
                        <a:rPr lang="en-US" sz="1200" dirty="0" smtClean="0">
                          <a:latin typeface="Public Sans" pitchFamily="2" charset="0"/>
                          <a:hlinkClick r:id="rId4"/>
                        </a:rPr>
                        <a:t>DTC and Accountability</a:t>
                      </a:r>
                      <a:r>
                        <a:rPr lang="en-US" sz="1200" baseline="0" dirty="0" smtClean="0">
                          <a:latin typeface="Public Sans" pitchFamily="2" charset="0"/>
                          <a:hlinkClick r:id="rId4"/>
                        </a:rPr>
                        <a:t> C</a:t>
                      </a:r>
                      <a:r>
                        <a:rPr lang="en-US" sz="1200" dirty="0" smtClean="0">
                          <a:latin typeface="Public Sans" pitchFamily="2" charset="0"/>
                          <a:hlinkClick r:id="rId4"/>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400" dirty="0" smtClean="0">
                          <a:latin typeface="Public Sans" pitchFamily="2" charset="0"/>
                          <a:cs typeface="Calibri" panose="020F0502020204030204" pitchFamily="34" charset="0"/>
                        </a:rPr>
                        <a:t>February</a:t>
                      </a:r>
                      <a:endParaRPr lang="en-US" sz="14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February 10: LEAP Connect and ELPT/ELPT Connect administration window opens</a:t>
                      </a:r>
                    </a:p>
                  </a:txBody>
                  <a:tcPr/>
                </a:tc>
                <a:tc>
                  <a:txBody>
                    <a:bodyPr/>
                    <a:lstStyle/>
                    <a:p>
                      <a:r>
                        <a:rPr lang="en-US" sz="1200" dirty="0" smtClean="0">
                          <a:latin typeface="Public Sans" pitchFamily="2" charset="0"/>
                          <a:cs typeface="Calibri" panose="020F0502020204030204" pitchFamily="34" charset="0"/>
                        </a:rPr>
                        <a:t>Office Hours </a:t>
                      </a:r>
                      <a:r>
                        <a:rPr lang="en-US" sz="1200" baseline="0" dirty="0" smtClean="0">
                          <a:latin typeface="Public Sans" pitchFamily="2" charset="0"/>
                          <a:cs typeface="Calibri" panose="020F0502020204030204" pitchFamily="34" charset="0"/>
                        </a:rPr>
                        <a:t>Tuesdays at 3:00</a:t>
                      </a:r>
                    </a:p>
                    <a:p>
                      <a:r>
                        <a:rPr lang="en-US" sz="1200" baseline="0" dirty="0" smtClean="0">
                          <a:latin typeface="Public Sans" pitchFamily="2" charset="0"/>
                          <a:cs typeface="Calibri" panose="020F0502020204030204" pitchFamily="34" charset="0"/>
                        </a:rPr>
                        <a:t>February 4, 11, 25</a:t>
                      </a:r>
                    </a:p>
                    <a:p>
                      <a:r>
                        <a:rPr lang="en-US" sz="1200" baseline="0" dirty="0" smtClean="0">
                          <a:latin typeface="Public Sans" pitchFamily="2" charset="0"/>
                          <a:cs typeface="Calibri" panose="020F0502020204030204" pitchFamily="34" charset="0"/>
                        </a:rPr>
                        <a:t>Monthly Call: February 18</a:t>
                      </a:r>
                    </a:p>
                    <a:p>
                      <a:r>
                        <a:rPr lang="en-US" sz="1200" baseline="0" dirty="0" smtClean="0">
                          <a:latin typeface="Public Sans" pitchFamily="2" charset="0"/>
                          <a:cs typeface="Calibri" panose="020F0502020204030204" pitchFamily="34" charset="0"/>
                        </a:rPr>
                        <a:t>March 4: Mardi Gras Holiday Office hours canceled</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Literacy</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 </a:t>
            </a:r>
            <a:r>
              <a:rPr lang="en-US" dirty="0" smtClean="0">
                <a:latin typeface="Public Sans" pitchFamily="2" charset="0"/>
              </a:rPr>
              <a:t>Accountability</a:t>
            </a: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Calendar </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is not extending any testing windows due to school closures for snow days. The spring windows are open through May 14 and allows for sufficient time for testing.</a:t>
            </a:r>
            <a:endParaRPr lang="en-US" dirty="0"/>
          </a:p>
        </p:txBody>
      </p:sp>
    </p:spTree>
    <p:extLst>
      <p:ext uri="{BB962C8B-B14F-4D97-AF65-F5344CB8AC3E}">
        <p14:creationId xmlns:p14="http://schemas.microsoft.com/office/powerpoint/2010/main" val="309659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LEAP/LEAP Connect Important Dates</a:t>
            </a:r>
            <a:endParaRPr lang="en-US" dirty="0"/>
          </a:p>
        </p:txBody>
      </p:sp>
      <p:sp>
        <p:nvSpPr>
          <p:cNvPr id="3" name="Text Placeholder 2"/>
          <p:cNvSpPr>
            <a:spLocks noGrp="1"/>
          </p:cNvSpPr>
          <p:nvPr>
            <p:ph type="body" idx="1"/>
          </p:nvPr>
        </p:nvSpPr>
        <p:spPr>
          <a:xfrm>
            <a:off x="255859" y="1017725"/>
            <a:ext cx="8520600" cy="3056204"/>
          </a:xfrm>
        </p:spPr>
        <p:txBody>
          <a:bodyPr/>
          <a:lstStyle/>
          <a:p>
            <a:pPr marL="114300" indent="0">
              <a:buNone/>
            </a:pPr>
            <a:r>
              <a:rPr lang="en-US" b="1" dirty="0" smtClean="0">
                <a:latin typeface="Public Sans" pitchFamily="2" charset="0"/>
              </a:rPr>
              <a:t>January 30: 	</a:t>
            </a:r>
            <a:r>
              <a:rPr lang="en-US" dirty="0" smtClean="0">
                <a:latin typeface="Public Sans" pitchFamily="2" charset="0"/>
              </a:rPr>
              <a:t>LEAP Connect materials arrive at districts; graphic files 			become available in DRC INSIGHT</a:t>
            </a:r>
          </a:p>
          <a:p>
            <a:pPr marL="114300" indent="0">
              <a:buNone/>
            </a:pPr>
            <a:endParaRPr lang="en-US" dirty="0">
              <a:latin typeface="Public Sans" pitchFamily="2" charset="0"/>
            </a:endParaRPr>
          </a:p>
          <a:p>
            <a:pPr marL="114300" indent="0">
              <a:buNone/>
            </a:pPr>
            <a:r>
              <a:rPr lang="en-US" b="1" dirty="0" smtClean="0">
                <a:latin typeface="Public Sans" pitchFamily="2" charset="0"/>
              </a:rPr>
              <a:t>February 10</a:t>
            </a:r>
            <a:r>
              <a:rPr lang="en-US" dirty="0" smtClean="0">
                <a:latin typeface="Public Sans" pitchFamily="2" charset="0"/>
              </a:rPr>
              <a:t>:	LEAP Connect/ELPT </a:t>
            </a:r>
            <a:r>
              <a:rPr lang="en-US" dirty="0" err="1" smtClean="0">
                <a:latin typeface="Public Sans" pitchFamily="2" charset="0"/>
              </a:rPr>
              <a:t>ELPT</a:t>
            </a:r>
            <a:r>
              <a:rPr lang="en-US" dirty="0" smtClean="0">
                <a:latin typeface="Public Sans" pitchFamily="2" charset="0"/>
              </a:rPr>
              <a:t> Connect Admin Window; closes 			March 19</a:t>
            </a:r>
          </a:p>
          <a:p>
            <a:pPr marL="114300" indent="0">
              <a:buNone/>
            </a:pPr>
            <a:endParaRPr lang="en-US" b="1" dirty="0" smtClean="0">
              <a:latin typeface="Public Sans" pitchFamily="2" charset="0"/>
            </a:endParaRPr>
          </a:p>
          <a:p>
            <a:pPr marL="114300" indent="0">
              <a:buNone/>
            </a:pPr>
            <a:r>
              <a:rPr lang="en-US" b="1" dirty="0" smtClean="0">
                <a:latin typeface="Public Sans" pitchFamily="2" charset="0"/>
              </a:rPr>
              <a:t>March 2</a:t>
            </a:r>
            <a:r>
              <a:rPr lang="en-US" dirty="0" smtClean="0">
                <a:latin typeface="Public Sans" pitchFamily="2" charset="0"/>
              </a:rPr>
              <a:t>: 	All accommodations finalized for LEAP spring assessments 			grades 3-high school</a:t>
            </a:r>
          </a:p>
          <a:p>
            <a:pPr marL="114300" indent="0">
              <a:buNone/>
            </a:pPr>
            <a:endParaRPr lang="en-US" dirty="0">
              <a:latin typeface="Public Sans" pitchFamily="2" charset="0"/>
            </a:endParaRPr>
          </a:p>
          <a:p>
            <a:pPr marL="114300" indent="0">
              <a:buNone/>
            </a:pPr>
            <a:r>
              <a:rPr lang="en-US" b="1" dirty="0" smtClean="0">
                <a:latin typeface="Public Sans" pitchFamily="2" charset="0"/>
              </a:rPr>
              <a:t>March 17</a:t>
            </a:r>
            <a:r>
              <a:rPr lang="en-US" dirty="0" smtClean="0">
                <a:latin typeface="Public Sans" pitchFamily="2" charset="0"/>
              </a:rPr>
              <a:t>: 	Test setup opens for LEAP spring to manage students and 			assign TA numbers</a:t>
            </a:r>
          </a:p>
          <a:p>
            <a:pPr marL="114300" indent="0">
              <a:buNone/>
            </a:pPr>
            <a:endParaRPr lang="en-US" dirty="0"/>
          </a:p>
        </p:txBody>
      </p:sp>
    </p:spTree>
    <p:extLst>
      <p:ext uri="{BB962C8B-B14F-4D97-AF65-F5344CB8AC3E}">
        <p14:creationId xmlns:p14="http://schemas.microsoft.com/office/powerpoint/2010/main" val="149578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Civics and U.S. History</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enrolled in a Civics class must take the Civics assessment. Their graduation requirement has no effect on this rule.</a:t>
            </a:r>
          </a:p>
          <a:p>
            <a:r>
              <a:rPr lang="en-US" dirty="0" smtClean="0"/>
              <a:t>Scores will not be reported for fall and spring administrations until August after BESE approves cut scores.</a:t>
            </a:r>
          </a:p>
          <a:p>
            <a:r>
              <a:rPr lang="en-US" dirty="0" smtClean="0"/>
              <a:t>Scores will be used in the 2025 SPS and DPS.</a:t>
            </a:r>
          </a:p>
          <a:p>
            <a:endParaRPr lang="en-US" dirty="0"/>
          </a:p>
          <a:p>
            <a:pPr marL="114300" indent="0">
              <a:buNone/>
            </a:pPr>
            <a:r>
              <a:rPr lang="en-US" dirty="0" smtClean="0"/>
              <a:t>All students who are enrolled in a U.S. History class, and who do not have a prior year score to be included in the final grade, must take the U.S. History assessment. Their graduation requirement has no effect on this rule. </a:t>
            </a:r>
          </a:p>
          <a:p>
            <a:pPr marL="114300" indent="0">
              <a:buNone/>
            </a:pPr>
            <a:endParaRPr lang="en-US" dirty="0"/>
          </a:p>
          <a:p>
            <a:pPr marL="114300" indent="0">
              <a:buNone/>
            </a:pPr>
            <a:r>
              <a:rPr lang="en-US" dirty="0"/>
              <a:t>The </a:t>
            </a:r>
            <a:r>
              <a:rPr lang="en-US" dirty="0" smtClean="0">
                <a:hlinkClick r:id="rId2"/>
              </a:rPr>
              <a:t>Leap-2025 Grade Conversion Table</a:t>
            </a:r>
            <a:r>
              <a:rPr lang="en-US" dirty="0" smtClean="0"/>
              <a:t> is available for a 10-point scale. </a:t>
            </a:r>
          </a:p>
        </p:txBody>
      </p:sp>
    </p:spTree>
    <p:extLst>
      <p:ext uri="{BB962C8B-B14F-4D97-AF65-F5344CB8AC3E}">
        <p14:creationId xmlns:p14="http://schemas.microsoft.com/office/powerpoint/2010/main" val="374762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ELPT/ELPT Connect/LEAP Connect</a:t>
            </a:r>
            <a:endParaRPr dirty="0"/>
          </a:p>
        </p:txBody>
      </p:sp>
    </p:spTree>
    <p:extLst>
      <p:ext uri="{BB962C8B-B14F-4D97-AF65-F5344CB8AC3E}">
        <p14:creationId xmlns:p14="http://schemas.microsoft.com/office/powerpoint/2010/main" val="3602905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Parent Guides</a:t>
            </a:r>
            <a:endParaRPr lang="en-US" dirty="0"/>
          </a:p>
        </p:txBody>
      </p:sp>
      <p:sp>
        <p:nvSpPr>
          <p:cNvPr id="3" name="Text Placeholder 2"/>
          <p:cNvSpPr>
            <a:spLocks noGrp="1"/>
          </p:cNvSpPr>
          <p:nvPr>
            <p:ph type="body" idx="1"/>
          </p:nvPr>
        </p:nvSpPr>
        <p:spPr/>
        <p:txBody>
          <a:bodyPr/>
          <a:lstStyle/>
          <a:p>
            <a:pPr marL="114300" indent="0">
              <a:buNone/>
            </a:pPr>
            <a:r>
              <a:rPr lang="en-US" dirty="0" smtClean="0"/>
              <a:t>Parent guides are now updated and posted with translated versions of each. </a:t>
            </a:r>
          </a:p>
          <a:p>
            <a:pPr marL="114300" indent="0">
              <a:buNone/>
            </a:pPr>
            <a:endParaRPr lang="en-US" dirty="0"/>
          </a:p>
          <a:p>
            <a:pPr marL="114300" indent="0">
              <a:buNone/>
            </a:pPr>
            <a:r>
              <a:rPr lang="en-US">
                <a:hlinkClick r:id="rId2"/>
              </a:rPr>
              <a:t>https://</a:t>
            </a:r>
            <a:r>
              <a:rPr lang="en-US" smtClean="0">
                <a:hlinkClick r:id="rId2"/>
              </a:rPr>
              <a:t>doe.louisiana.gov/school-system-leaders/measuring-results/assessment-resources</a:t>
            </a:r>
            <a:endParaRPr lang="en-US" smtClean="0"/>
          </a:p>
          <a:p>
            <a:pPr marL="114300" indent="0">
              <a:buNone/>
            </a:pPr>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312917784"/>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35796</TotalTime>
  <Words>1586</Words>
  <Application>Microsoft Office PowerPoint</Application>
  <PresentationFormat>On-screen Show (16:9)</PresentationFormat>
  <Paragraphs>155</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Public Sans</vt:lpstr>
      <vt:lpstr>Public Sans Medium</vt:lpstr>
      <vt:lpstr>Calibri</vt:lpstr>
      <vt:lpstr>Arial</vt:lpstr>
      <vt:lpstr>LA Believes</vt:lpstr>
      <vt:lpstr> AAA Assessment and Accountability Monthly Call January 28, 2025</vt:lpstr>
      <vt:lpstr>Zoom Meeting Preparation</vt:lpstr>
      <vt:lpstr>Agenda Items</vt:lpstr>
      <vt:lpstr>LEAP 2025</vt:lpstr>
      <vt:lpstr>Assessment Calendar </vt:lpstr>
      <vt:lpstr>LEAP/LEAP Connect Important Dates</vt:lpstr>
      <vt:lpstr>Civics and U.S. History</vt:lpstr>
      <vt:lpstr>ELPT/ELPT Connect/LEAP Connect</vt:lpstr>
      <vt:lpstr>ELPT Parent Guides</vt:lpstr>
      <vt:lpstr>Preparing for ELPT/ELPT Connect</vt:lpstr>
      <vt:lpstr>Preparing for LEAP Connect</vt:lpstr>
      <vt:lpstr>Test Security, Maintaining Secure Materials</vt:lpstr>
      <vt:lpstr>Test Security, Secure Environment</vt:lpstr>
      <vt:lpstr>Test Security, Administrative Procedures</vt:lpstr>
      <vt:lpstr>Test Security, Accommodations</vt:lpstr>
      <vt:lpstr>ACT</vt:lpstr>
      <vt:lpstr>ACT Accommodations Requests and WorkKeys </vt:lpstr>
      <vt:lpstr>K-3</vt:lpstr>
      <vt:lpstr>K-3 Student Upload</vt:lpstr>
      <vt:lpstr>End of Year Screening</vt:lpstr>
      <vt:lpstr>Accountability</vt:lpstr>
      <vt:lpstr>Transitioning to New Accountability Model</vt:lpstr>
      <vt:lpstr>Interests and Opportunities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852</cp:revision>
  <dcterms:modified xsi:type="dcterms:W3CDTF">2025-01-28T20:53:52Z</dcterms:modified>
</cp:coreProperties>
</file>