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2"/>
  </p:notesMasterIdLst>
  <p:sldIdLst>
    <p:sldId id="884" r:id="rId2"/>
    <p:sldId id="667" r:id="rId3"/>
    <p:sldId id="257" r:id="rId4"/>
    <p:sldId id="851" r:id="rId5"/>
    <p:sldId id="926" r:id="rId6"/>
    <p:sldId id="855" r:id="rId7"/>
    <p:sldId id="885" r:id="rId8"/>
    <p:sldId id="917" r:id="rId9"/>
    <p:sldId id="916" r:id="rId10"/>
    <p:sldId id="894" r:id="rId11"/>
    <p:sldId id="914" r:id="rId12"/>
    <p:sldId id="886" r:id="rId13"/>
    <p:sldId id="922" r:id="rId14"/>
    <p:sldId id="923" r:id="rId15"/>
    <p:sldId id="924" r:id="rId16"/>
    <p:sldId id="915" r:id="rId17"/>
    <p:sldId id="920" r:id="rId18"/>
    <p:sldId id="921" r:id="rId19"/>
    <p:sldId id="852" r:id="rId20"/>
    <p:sldId id="902" r:id="rId21"/>
    <p:sldId id="887" r:id="rId22"/>
    <p:sldId id="870" r:id="rId23"/>
    <p:sldId id="918" r:id="rId24"/>
    <p:sldId id="925" r:id="rId25"/>
    <p:sldId id="888" r:id="rId26"/>
    <p:sldId id="927" r:id="rId27"/>
    <p:sldId id="895" r:id="rId28"/>
    <p:sldId id="889" r:id="rId29"/>
    <p:sldId id="919" r:id="rId30"/>
    <p:sldId id="334" r:id="rId31"/>
  </p:sldIdLst>
  <p:sldSz cx="9144000" cy="5143500" type="screen16x9"/>
  <p:notesSz cx="6858000" cy="9144000"/>
  <p:embeddedFontLst>
    <p:embeddedFont>
      <p:font typeface="Public Sans" pitchFamily="2"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Public Sans Medium"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0" d="100"/>
          <a:sy n="90" d="100"/>
        </p:scale>
        <p:origin x="584"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s://doe.louisiana.gov/docs/default-source/assessment/request-for-elpt-domain-exemption-listening-speaking.pdf?sfvrsn=edda74c6_3"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content.act.org/louisiana/r/WXXu7wzdTCi~ZqGfRXogzQ/3fVaXZnHdJzqYpZjbMjNrg" TargetMode="External"/><Relationship Id="rId2" Type="http://schemas.openxmlformats.org/officeDocument/2006/relationships/hyperlink" Target="https://www.act.org/content/dam/act/unsecured/documents/TechnicalGuidefortheACTTakenOnline.pdf" TargetMode="External"/><Relationship Id="rId1" Type="http://schemas.openxmlformats.org/officeDocument/2006/relationships/slideLayout" Target="../slideLayouts/slideLayout17.xml"/><Relationship Id="rId5" Type="http://schemas.openxmlformats.org/officeDocument/2006/relationships/hyperlink" Target="https://content.act.org/louisiana/r/Whats_New_for_the_ACT_-_Spring" TargetMode="External"/><Relationship Id="rId4" Type="http://schemas.openxmlformats.org/officeDocument/2006/relationships/hyperlink" Target="https://www.act.org/content/act/en/products-and-services/state-and-district-solutions/louisiana.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January 20, 2025</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State Monitors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department will be sending department staff to conduct on-site monitoring for LEAP fall high school and K-3 MOY screenings. </a:t>
            </a:r>
          </a:p>
          <a:p>
            <a:r>
              <a:rPr lang="en-US" dirty="0" smtClean="0">
                <a:latin typeface="Public Sans" pitchFamily="2" charset="0"/>
              </a:rPr>
              <a:t>Monitors must be permitted to observe testing.</a:t>
            </a:r>
          </a:p>
          <a:p>
            <a:r>
              <a:rPr lang="en-US" dirty="0" smtClean="0">
                <a:latin typeface="Public Sans" pitchFamily="2" charset="0"/>
              </a:rPr>
              <a:t>Monitors are required to sign in and/or complete any procedures required of all visitors.</a:t>
            </a:r>
          </a:p>
          <a:p>
            <a:r>
              <a:rPr lang="en-US" dirty="0" smtClean="0">
                <a:latin typeface="Public Sans" pitchFamily="2" charset="0"/>
              </a:rPr>
              <a:t>Monitors must be permitted to select areas for monitoring. </a:t>
            </a:r>
          </a:p>
          <a:p>
            <a:r>
              <a:rPr lang="en-US" dirty="0" smtClean="0">
                <a:latin typeface="Public Sans" pitchFamily="2" charset="0"/>
              </a:rPr>
              <a:t>Monitors will not provide immediate on-site feedback regarding observations.</a:t>
            </a:r>
          </a:p>
          <a:p>
            <a:endParaRPr lang="en-US" dirty="0"/>
          </a:p>
        </p:txBody>
      </p:sp>
    </p:spTree>
    <p:extLst>
      <p:ext uri="{BB962C8B-B14F-4D97-AF65-F5344CB8AC3E}">
        <p14:creationId xmlns:p14="http://schemas.microsoft.com/office/powerpoint/2010/main" val="254972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Irregularities and Voids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all testing irregularities and voids are completed and sent to </a:t>
            </a:r>
            <a:r>
              <a:rPr lang="en-US" dirty="0" smtClean="0">
                <a:hlinkClick r:id="rId2"/>
              </a:rPr>
              <a:t>assessment@la.gov</a:t>
            </a:r>
            <a:r>
              <a:rPr lang="en-US" dirty="0" smtClean="0"/>
              <a:t> </a:t>
            </a:r>
            <a:r>
              <a:rPr lang="en-US" dirty="0" smtClean="0"/>
              <a:t>for all December 2025 administrations. We received a complete invalidation file from Amplify and we will be comparing it to the reports that were sent to us. Feedback will be provided to DTCs once the analysis is complete.</a:t>
            </a:r>
          </a:p>
          <a:p>
            <a:pPr marL="114300" indent="0">
              <a:buNone/>
            </a:pPr>
            <a:endParaRPr lang="en-US" dirty="0"/>
          </a:p>
        </p:txBody>
      </p:sp>
    </p:spTree>
    <p:extLst>
      <p:ext uri="{BB962C8B-B14F-4D97-AF65-F5344CB8AC3E}">
        <p14:creationId xmlns:p14="http://schemas.microsoft.com/office/powerpoint/2010/main" val="25032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12</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and ELPT Test Security Reminders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remember that all materials related to items on LEAP Connect and ELPT are secure documents, including the Directions for Test Administration (DTA) used in LEAP Connect that must be returned to DRC.</a:t>
            </a:r>
          </a:p>
          <a:p>
            <a:r>
              <a:rPr lang="en-US" dirty="0" smtClean="0"/>
              <a:t>For both LEAP Connect and ELPT/ELPT Connect, test administrators must have their cellphones and any other electronic devices capable of texting or taking pictures in the off position unless they need it to notify someone for assistance during the </a:t>
            </a:r>
            <a:r>
              <a:rPr lang="en-US" dirty="0" err="1" smtClean="0"/>
              <a:t>testor</a:t>
            </a:r>
            <a:r>
              <a:rPr lang="en-US" dirty="0" smtClean="0"/>
              <a:t> they have a medical exemption. At no time can the phone be used for any reason other than requesting assistance or receiving a medical alert. </a:t>
            </a:r>
          </a:p>
          <a:p>
            <a:r>
              <a:rPr lang="en-US" dirty="0" smtClean="0"/>
              <a:t>Students cannot have access to a cell phone or other electronic device during testing at all without a medical exemption that allows only for alerts.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76787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Group Size</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are taking LEAP Connect must be tested individually. Teachers who are serving as a scribe in any capacity must be certified. Paraprofessionals cannot serve as test administrators. </a:t>
            </a:r>
            <a:endParaRPr lang="en-US" dirty="0" smtClean="0"/>
          </a:p>
          <a:p>
            <a:pPr marL="114300" indent="0">
              <a:buNone/>
            </a:pPr>
            <a:endParaRPr lang="en-US" dirty="0"/>
          </a:p>
          <a:p>
            <a:pPr marL="114300" indent="0">
              <a:buNone/>
            </a:pPr>
            <a:r>
              <a:rPr lang="en-US" dirty="0" smtClean="0"/>
              <a:t>Testing sessions are monitored in DRC INSIGHT for student assignments to test administrators. We recognize that the session for accountability codes may include multiple students.</a:t>
            </a:r>
            <a:endParaRPr lang="en-US" dirty="0" smtClean="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82862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cell phone and electronic device policy applies to ELPT and ELPT Connect </a:t>
            </a:r>
            <a:r>
              <a:rPr lang="en-US" dirty="0" smtClean="0"/>
              <a:t>administration</a:t>
            </a:r>
            <a:r>
              <a:rPr lang="en-US" dirty="0"/>
              <a:t> </a:t>
            </a:r>
            <a:r>
              <a:rPr lang="en-US" dirty="0" smtClean="0"/>
              <a:t>for both students and test administrators. Tests may be voided according to policy. All instances of violations of this policy must be reported to </a:t>
            </a:r>
            <a:r>
              <a:rPr lang="en-US" dirty="0" smtClean="0">
                <a:hlinkClick r:id="rId2"/>
              </a:rPr>
              <a:t>assessment@la.gov</a:t>
            </a:r>
            <a:r>
              <a:rPr lang="en-US" dirty="0" smtClean="0"/>
              <a:t>. </a:t>
            </a:r>
            <a:endParaRPr lang="en-US" dirty="0" smtClean="0"/>
          </a:p>
          <a:p>
            <a:pPr marL="114300" indent="0">
              <a:buNone/>
            </a:pPr>
            <a:endParaRPr lang="en-US" dirty="0"/>
          </a:p>
          <a:p>
            <a:pPr marL="114300" indent="0">
              <a:buNone/>
            </a:pPr>
            <a:r>
              <a:rPr lang="en-US" dirty="0" smtClean="0"/>
              <a:t>Additionally</a:t>
            </a:r>
            <a:r>
              <a:rPr lang="en-US" dirty="0" smtClean="0"/>
              <a:t>, some students will be </a:t>
            </a:r>
            <a:r>
              <a:rPr lang="en-US" dirty="0" smtClean="0"/>
              <a:t>randomly selected </a:t>
            </a:r>
            <a:r>
              <a:rPr lang="en-US" dirty="0" smtClean="0"/>
              <a:t>for a second scorer process for administration of ELPT </a:t>
            </a:r>
            <a:r>
              <a:rPr lang="en-US" dirty="0" smtClean="0"/>
              <a:t>Connect. With </a:t>
            </a:r>
            <a:r>
              <a:rPr lang="en-US" dirty="0" smtClean="0"/>
              <a:t>the list of students selected for second scorer, the department will send directions and an Excel file to collect score information for selected students.</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52247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LEAP Connect DTC Webinars</a:t>
            </a:r>
            <a:endParaRPr lang="en-US" dirty="0"/>
          </a:p>
        </p:txBody>
      </p:sp>
      <p:sp>
        <p:nvSpPr>
          <p:cNvPr id="3" name="Text Placeholder 2"/>
          <p:cNvSpPr>
            <a:spLocks noGrp="1"/>
          </p:cNvSpPr>
          <p:nvPr>
            <p:ph type="body" idx="1"/>
          </p:nvPr>
        </p:nvSpPr>
        <p:spPr/>
        <p:txBody>
          <a:bodyPr/>
          <a:lstStyle/>
          <a:p>
            <a:pPr marL="114300" indent="0">
              <a:buNone/>
            </a:pPr>
            <a:r>
              <a:rPr lang="en-US" dirty="0" smtClean="0"/>
              <a:t>Administration webinars for both ELPT and LEAP Connect will be conducted in January. The webinars are only for DTCs, although Accountability Contacts are welcome to listen in, and will be expected to provide the training to all personnel who assist with these assessments. </a:t>
            </a:r>
          </a:p>
          <a:p>
            <a:pPr marL="114300" indent="0">
              <a:buNone/>
            </a:pPr>
            <a:endParaRPr lang="en-US" dirty="0"/>
          </a:p>
          <a:p>
            <a:pPr marL="114300" indent="0">
              <a:buNone/>
            </a:pPr>
            <a:r>
              <a:rPr lang="en-US" dirty="0" smtClean="0"/>
              <a:t>The link </a:t>
            </a:r>
            <a:r>
              <a:rPr lang="en-US" dirty="0" smtClean="0"/>
              <a:t>was </a:t>
            </a:r>
            <a:r>
              <a:rPr lang="en-US" dirty="0" smtClean="0"/>
              <a:t>shared </a:t>
            </a:r>
            <a:r>
              <a:rPr lang="en-US" dirty="0" smtClean="0"/>
              <a:t>via email to appropriate </a:t>
            </a:r>
            <a:r>
              <a:rPr lang="en-US" dirty="0" smtClean="0"/>
              <a:t>contacts on January 7. </a:t>
            </a:r>
            <a:r>
              <a:rPr lang="en-US" dirty="0" smtClean="0"/>
              <a:t>Please do not share this link. The decks will be provided and posted for use by DTCs to redeliver training.</a:t>
            </a:r>
            <a:endParaRPr lang="en-US" dirty="0"/>
          </a:p>
        </p:txBody>
      </p:sp>
    </p:spTree>
    <p:extLst>
      <p:ext uri="{BB962C8B-B14F-4D97-AF65-F5344CB8AC3E}">
        <p14:creationId xmlns:p14="http://schemas.microsoft.com/office/powerpoint/2010/main" val="68047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Important 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Available Now: </a:t>
            </a:r>
            <a:r>
              <a:rPr lang="en-US" dirty="0"/>
              <a:t>TCM and TAM </a:t>
            </a:r>
            <a:r>
              <a:rPr lang="en-US" dirty="0" smtClean="0"/>
              <a:t> </a:t>
            </a:r>
            <a:r>
              <a:rPr lang="en-US" dirty="0"/>
              <a:t>available</a:t>
            </a:r>
            <a:endParaRPr lang="en-US" sz="1600" dirty="0"/>
          </a:p>
          <a:p>
            <a:pPr marL="114300" indent="0">
              <a:buNone/>
            </a:pPr>
            <a:r>
              <a:rPr lang="en-US" dirty="0" smtClean="0"/>
              <a:t>Available Now: </a:t>
            </a:r>
            <a:r>
              <a:rPr lang="en-US" dirty="0"/>
              <a:t>Test setup in DRC opens for LEAP Connect</a:t>
            </a:r>
            <a:endParaRPr lang="en-US" sz="1600" dirty="0"/>
          </a:p>
          <a:p>
            <a:pPr marL="114300" indent="0">
              <a:buNone/>
            </a:pPr>
            <a:r>
              <a:rPr lang="en-US" dirty="0"/>
              <a:t>February 5: Printed materials delivered to districts</a:t>
            </a:r>
            <a:endParaRPr lang="en-US" sz="1600" dirty="0"/>
          </a:p>
          <a:p>
            <a:pPr marL="114300" indent="0">
              <a:buNone/>
            </a:pPr>
            <a:r>
              <a:rPr lang="en-US" dirty="0"/>
              <a:t>February 6: Additional materials opens</a:t>
            </a:r>
            <a:endParaRPr lang="en-US" sz="1600"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966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ELPT/ELPT Important Dates</a:t>
            </a:r>
            <a:endParaRPr lang="en-US" dirty="0"/>
          </a:p>
        </p:txBody>
      </p:sp>
      <p:sp>
        <p:nvSpPr>
          <p:cNvPr id="4" name="Text Placeholder 3"/>
          <p:cNvSpPr>
            <a:spLocks noGrp="1"/>
          </p:cNvSpPr>
          <p:nvPr>
            <p:ph type="body" idx="1"/>
          </p:nvPr>
        </p:nvSpPr>
        <p:spPr/>
        <p:txBody>
          <a:bodyPr/>
          <a:lstStyle/>
          <a:p>
            <a:pPr marL="114300" indent="0">
              <a:buNone/>
            </a:pPr>
            <a:r>
              <a:rPr lang="en-US" dirty="0" smtClean="0"/>
              <a:t>Closed: Requests for listening and speaking exemptions for ELPT</a:t>
            </a:r>
          </a:p>
          <a:p>
            <a:pPr marL="114300" indent="0">
              <a:buNone/>
            </a:pPr>
            <a:r>
              <a:rPr lang="en-US" dirty="0" smtClean="0"/>
              <a:t>Available </a:t>
            </a:r>
            <a:r>
              <a:rPr lang="en-US" dirty="0"/>
              <a:t>Now: TCM and TAM</a:t>
            </a:r>
            <a:endParaRPr lang="en-US" sz="1600" dirty="0"/>
          </a:p>
          <a:p>
            <a:pPr marL="114300" indent="0">
              <a:buNone/>
            </a:pPr>
            <a:r>
              <a:rPr lang="en-US" dirty="0"/>
              <a:t>January 26: Exemption determinations sent to districts</a:t>
            </a:r>
            <a:endParaRPr lang="en-US" sz="1600" dirty="0"/>
          </a:p>
          <a:p>
            <a:pPr marL="114300" indent="0">
              <a:buNone/>
            </a:pPr>
            <a:r>
              <a:rPr lang="en-US" dirty="0"/>
              <a:t>February 5: ELPT Connect Second Scorer students identified with directions for completion</a:t>
            </a:r>
            <a:endParaRPr lang="en-US" sz="1600" dirty="0"/>
          </a:p>
          <a:p>
            <a:pPr marL="114300" indent="0">
              <a:buNone/>
            </a:pPr>
            <a:r>
              <a:rPr lang="en-US" dirty="0"/>
              <a:t>February 6: Materials arrive in districts</a:t>
            </a:r>
            <a:endParaRPr lang="en-US" sz="1600" dirty="0"/>
          </a:p>
          <a:p>
            <a:pPr marL="114300" indent="0">
              <a:buNone/>
            </a:pPr>
            <a:r>
              <a:rPr lang="en-US" dirty="0"/>
              <a:t>February 9: Additional materials window opens</a:t>
            </a:r>
            <a:endParaRPr lang="en-US" sz="1600" dirty="0"/>
          </a:p>
          <a:p>
            <a:endParaRPr lang="en-US" sz="1600" dirty="0"/>
          </a:p>
          <a:p>
            <a:endParaRPr lang="en-US" dirty="0"/>
          </a:p>
        </p:txBody>
      </p:sp>
      <p:sp>
        <p:nvSpPr>
          <p:cNvPr id="5" name="Subtitle 4"/>
          <p:cNvSpPr>
            <a:spLocks noGrp="1"/>
          </p:cNvSpPr>
          <p:nvPr>
            <p:ph type="subTitle" idx="2"/>
          </p:nvPr>
        </p:nvSpPr>
        <p:spPr/>
        <p:txBody>
          <a:bodyPr/>
          <a:lstStyle/>
          <a:p>
            <a:endParaRPr lang="en-US"/>
          </a:p>
        </p:txBody>
      </p:sp>
      <p:sp>
        <p:nvSpPr>
          <p:cNvPr id="6" name="Subtitle 5"/>
          <p:cNvSpPr>
            <a:spLocks noGrp="1"/>
          </p:cNvSpPr>
          <p:nvPr>
            <p:ph type="subTitle" idx="3"/>
          </p:nvPr>
        </p:nvSpPr>
        <p:spPr/>
        <p:txBody>
          <a:bodyPr/>
          <a:lstStyle/>
          <a:p>
            <a:endParaRPr lang="en-US"/>
          </a:p>
        </p:txBody>
      </p:sp>
    </p:spTree>
    <p:extLst>
      <p:ext uri="{BB962C8B-B14F-4D97-AF65-F5344CB8AC3E}">
        <p14:creationId xmlns:p14="http://schemas.microsoft.com/office/powerpoint/2010/main" val="328040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ELPT Exemption Form</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The deadline to submit ELPT requests was December 19. Louisiana only allows exemptions for two domains as outlined below, and after thorough review of the IEP or IAP. All exemptions must be approved within the provided timeline. The department will send approval or rejection by end of January.</a:t>
            </a:r>
            <a:endParaRPr lang="en-US" sz="1600" dirty="0">
              <a:latin typeface="Public Sans" pitchFamily="2" charset="0"/>
            </a:endParaRPr>
          </a:p>
          <a:p>
            <a:r>
              <a:rPr lang="en-US" sz="1600" dirty="0" smtClean="0">
                <a:latin typeface="Public Sans" pitchFamily="2" charset="0"/>
              </a:rPr>
              <a:t>Reading-NO Exemption</a:t>
            </a:r>
          </a:p>
          <a:p>
            <a:r>
              <a:rPr lang="en-US" sz="1600" dirty="0" smtClean="0">
                <a:latin typeface="Public Sans" pitchFamily="2" charset="0"/>
              </a:rPr>
              <a:t>Writing-NO Exemption</a:t>
            </a:r>
          </a:p>
          <a:p>
            <a:r>
              <a:rPr lang="en-US" sz="1600" dirty="0" smtClean="0">
                <a:latin typeface="Public Sans" pitchFamily="2" charset="0"/>
              </a:rPr>
              <a:t>Listening-Limited to severe hearing impairment for students without technology devices that enhance hearing</a:t>
            </a:r>
          </a:p>
          <a:p>
            <a:r>
              <a:rPr lang="en-US" sz="1600" dirty="0" smtClean="0">
                <a:latin typeface="Public Sans" pitchFamily="2" charset="0"/>
              </a:rPr>
              <a:t>Speaking-Limited to very limited speech or nonverbal students; will not be approved for mild or moderate speech impediment</a:t>
            </a:r>
          </a:p>
          <a:p>
            <a:pPr marL="114300" indent="0">
              <a:buNone/>
            </a:pPr>
            <a:r>
              <a:rPr lang="en-US" sz="1600" dirty="0" smtClean="0">
                <a:latin typeface="Public Sans" pitchFamily="2" charset="0"/>
              </a:rPr>
              <a:t>Link to Form</a:t>
            </a:r>
            <a:r>
              <a:rPr lang="en-US" sz="1600" dirty="0">
                <a:solidFill>
                  <a:schemeClr val="accent2">
                    <a:lumMod val="75000"/>
                  </a:schemeClr>
                </a:solidFill>
                <a:latin typeface="Public Sans" pitchFamily="2" charset="0"/>
              </a:rPr>
              <a:t>: </a:t>
            </a:r>
            <a:r>
              <a:rPr lang="en-US" sz="1600" dirty="0" smtClean="0">
                <a:solidFill>
                  <a:schemeClr val="accent2">
                    <a:lumMod val="75000"/>
                  </a:schemeClr>
                </a:solidFill>
                <a:latin typeface="Public Sans" pitchFamily="2" charset="0"/>
                <a:hlinkClick r:id="rId2"/>
              </a:rPr>
              <a:t>Request for ELPT Domain Exemption</a:t>
            </a:r>
            <a:endParaRPr lang="en-US" sz="1600" dirty="0" smtClean="0">
              <a:solidFill>
                <a:schemeClr val="accent2">
                  <a:lumMod val="75000"/>
                </a:schemeClr>
              </a:solidFill>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p:txBody>
      </p:sp>
    </p:spTree>
    <p:extLst>
      <p:ext uri="{BB962C8B-B14F-4D97-AF65-F5344CB8AC3E}">
        <p14:creationId xmlns:p14="http://schemas.microsoft.com/office/powerpoint/2010/main" val="2646544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Deadlines for Accommodations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Per BESE policy, all accommodations on IEPs, IAPs and EL checklists must be completed no later than 30 days prior to the opening of a state test administration window. This includes being reported to </a:t>
            </a:r>
            <a:r>
              <a:rPr lang="en-US" dirty="0" err="1" smtClean="0">
                <a:latin typeface="Public Sans" pitchFamily="2" charset="0"/>
              </a:rPr>
              <a:t>eSER</a:t>
            </a:r>
            <a:r>
              <a:rPr lang="en-US" dirty="0" smtClean="0">
                <a:latin typeface="Public Sans" pitchFamily="2" charset="0"/>
              </a:rPr>
              <a:t> or </a:t>
            </a:r>
            <a:r>
              <a:rPr lang="en-US" dirty="0" err="1" smtClean="0">
                <a:latin typeface="Public Sans" pitchFamily="2" charset="0"/>
              </a:rPr>
              <a:t>EdLink</a:t>
            </a:r>
            <a:r>
              <a:rPr lang="en-US" dirty="0" smtClean="0">
                <a:latin typeface="Public Sans" pitchFamily="2" charset="0"/>
              </a:rPr>
              <a:t>.</a:t>
            </a:r>
          </a:p>
          <a:p>
            <a:pPr marL="114300" indent="0">
              <a:buNone/>
            </a:pPr>
            <a:endParaRPr lang="en-US" dirty="0">
              <a:latin typeface="Public Sans" pitchFamily="2" charset="0"/>
            </a:endParaRPr>
          </a:p>
          <a:p>
            <a:pPr marL="114300" indent="0">
              <a:buNone/>
            </a:pPr>
            <a:r>
              <a:rPr lang="en-US" b="1" dirty="0" smtClean="0">
                <a:latin typeface="Public Sans" pitchFamily="2" charset="0"/>
              </a:rPr>
              <a:t>January 23 </a:t>
            </a:r>
            <a:r>
              <a:rPr lang="en-US" dirty="0" smtClean="0">
                <a:latin typeface="Public Sans" pitchFamily="2" charset="0"/>
              </a:rPr>
              <a:t>: Deadline for qualification and final accommodations for LEAP Connect and ELPT/ELPT Connect</a:t>
            </a:r>
          </a:p>
          <a:p>
            <a:pPr marL="114300" indent="0">
              <a:buNone/>
            </a:pPr>
            <a:endParaRPr lang="en-US" dirty="0" smtClean="0">
              <a:latin typeface="Public Sans" pitchFamily="2" charset="0"/>
            </a:endParaRPr>
          </a:p>
          <a:p>
            <a:pPr marL="114300" indent="0">
              <a:buNone/>
            </a:pPr>
            <a:r>
              <a:rPr lang="en-US" b="1" dirty="0" smtClean="0">
                <a:latin typeface="Public Sans" pitchFamily="2" charset="0"/>
              </a:rPr>
              <a:t>March 2</a:t>
            </a:r>
            <a:r>
              <a:rPr lang="en-US" dirty="0" smtClean="0">
                <a:latin typeface="Public Sans" pitchFamily="2" charset="0"/>
              </a:rPr>
              <a:t>: Deadline for accommodations for LEAP 2025, all grade levels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662059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Important Dates</a:t>
            </a:r>
            <a:endParaRPr lang="en-US" dirty="0">
              <a:latin typeface="Public Sans" pitchFamily="2" charset="0"/>
            </a:endParaRPr>
          </a:p>
        </p:txBody>
      </p:sp>
      <p:sp>
        <p:nvSpPr>
          <p:cNvPr id="3" name="Text Placeholder 2"/>
          <p:cNvSpPr>
            <a:spLocks noGrp="1"/>
          </p:cNvSpPr>
          <p:nvPr>
            <p:ph type="body" idx="1"/>
          </p:nvPr>
        </p:nvSpPr>
        <p:spPr>
          <a:xfrm>
            <a:off x="311700" y="953929"/>
            <a:ext cx="8520600" cy="3186300"/>
          </a:xfrm>
        </p:spPr>
        <p:txBody>
          <a:bodyPr/>
          <a:lstStyle/>
          <a:p>
            <a:pPr marL="114300" lvl="0" indent="0">
              <a:buNone/>
            </a:pPr>
            <a:r>
              <a:rPr lang="en-US" dirty="0" smtClean="0">
                <a:latin typeface="Public Sans" pitchFamily="2" charset="0"/>
              </a:rPr>
              <a:t>All grade 11 students and students in grade 12 who have no record of an ACT score have been loaded to </a:t>
            </a:r>
            <a:r>
              <a:rPr lang="en-US" dirty="0" err="1" smtClean="0">
                <a:latin typeface="Public Sans" pitchFamily="2" charset="0"/>
              </a:rPr>
              <a:t>PANext</a:t>
            </a:r>
            <a:r>
              <a:rPr lang="en-US" dirty="0" smtClean="0">
                <a:latin typeface="Public Sans" pitchFamily="2" charset="0"/>
              </a:rPr>
              <a:t> for the state’s spring administration.</a:t>
            </a:r>
          </a:p>
          <a:p>
            <a:pPr marL="114300" lvl="0" indent="0">
              <a:buNone/>
            </a:pPr>
            <a:endParaRPr lang="en-US" dirty="0">
              <a:latin typeface="Public Sans" pitchFamily="2" charset="0"/>
            </a:endParaRPr>
          </a:p>
          <a:p>
            <a:pPr marL="114300" lvl="0" indent="0">
              <a:buNone/>
            </a:pPr>
            <a:r>
              <a:rPr lang="en-US" dirty="0" smtClean="0">
                <a:latin typeface="Public Sans" pitchFamily="2" charset="0"/>
              </a:rPr>
              <a:t>By February 4: Complete </a:t>
            </a:r>
            <a:r>
              <a:rPr lang="en-US" dirty="0">
                <a:latin typeface="Public Sans" pitchFamily="2" charset="0"/>
              </a:rPr>
              <a:t>Site Readiness mock administration and validate configuration and </a:t>
            </a:r>
            <a:r>
              <a:rPr lang="en-US" b="1" dirty="0">
                <a:latin typeface="Public Sans" pitchFamily="2" charset="0"/>
              </a:rPr>
              <a:t>freeze test environment for online testing</a:t>
            </a:r>
            <a:r>
              <a:rPr lang="en-US" dirty="0">
                <a:latin typeface="Public Sans" pitchFamily="2" charset="0"/>
              </a:rPr>
              <a:t>.  For accommodations, additional information can be found in the </a:t>
            </a:r>
            <a:r>
              <a:rPr lang="en-US" u="sng" dirty="0">
                <a:latin typeface="Public Sans" pitchFamily="2" charset="0"/>
                <a:hlinkClick r:id="rId2"/>
              </a:rPr>
              <a:t>ACT State and District Technical Guide for Online Testing</a:t>
            </a:r>
            <a:endParaRPr lang="en-US" dirty="0">
              <a:latin typeface="Public Sans" pitchFamily="2" charset="0"/>
            </a:endParaRPr>
          </a:p>
          <a:p>
            <a:pPr marL="114300" indent="0">
              <a:buNone/>
            </a:pPr>
            <a:r>
              <a:rPr lang="en-US" i="1" dirty="0" smtClean="0">
                <a:latin typeface="Public Sans" pitchFamily="2" charset="0"/>
              </a:rPr>
              <a:t>Note</a:t>
            </a:r>
            <a:r>
              <a:rPr lang="en-US" i="1" dirty="0">
                <a:latin typeface="Public Sans" pitchFamily="2" charset="0"/>
              </a:rPr>
              <a:t>:  Please do not select paper testing unless the accommodation has </a:t>
            </a:r>
            <a:r>
              <a:rPr lang="en-US" i="1" dirty="0" smtClean="0">
                <a:latin typeface="Public Sans" pitchFamily="2" charset="0"/>
              </a:rPr>
              <a:t>been </a:t>
            </a:r>
            <a:r>
              <a:rPr lang="en-US" i="1" dirty="0">
                <a:latin typeface="Public Sans" pitchFamily="2" charset="0"/>
              </a:rPr>
              <a:t>approved by ACT.  All other paper test selections will be changed </a:t>
            </a:r>
            <a:r>
              <a:rPr lang="en-US" i="1" dirty="0" smtClean="0">
                <a:latin typeface="Public Sans" pitchFamily="2" charset="0"/>
              </a:rPr>
              <a:t>to </a:t>
            </a:r>
            <a:r>
              <a:rPr lang="en-US" i="1" dirty="0">
                <a:latin typeface="Public Sans" pitchFamily="2" charset="0"/>
              </a:rPr>
              <a:t>online </a:t>
            </a:r>
            <a:r>
              <a:rPr lang="en-US" i="1" dirty="0" smtClean="0">
                <a:latin typeface="Public Sans" pitchFamily="2" charset="0"/>
              </a:rPr>
              <a:t>testing by </a:t>
            </a:r>
            <a:r>
              <a:rPr lang="en-US" i="1" dirty="0">
                <a:latin typeface="Public Sans" pitchFamily="2" charset="0"/>
              </a:rPr>
              <a:t>ACT.</a:t>
            </a:r>
            <a:endParaRPr lang="en-US" dirty="0">
              <a:latin typeface="Public Sans" pitchFamily="2" charset="0"/>
            </a:endParaRPr>
          </a:p>
          <a:p>
            <a:pPr lvl="0"/>
            <a:r>
              <a:rPr lang="en-US" dirty="0">
                <a:latin typeface="Public Sans" pitchFamily="2" charset="0"/>
              </a:rPr>
              <a:t>The </a:t>
            </a:r>
            <a:r>
              <a:rPr lang="en-US" u="sng" dirty="0">
                <a:latin typeface="Public Sans" pitchFamily="2" charset="0"/>
                <a:hlinkClick r:id="rId3"/>
              </a:rPr>
              <a:t>ACT Schedule of Events</a:t>
            </a:r>
            <a:r>
              <a:rPr lang="en-US" dirty="0">
                <a:latin typeface="Public Sans" pitchFamily="2" charset="0"/>
              </a:rPr>
              <a:t> is posted on the </a:t>
            </a:r>
            <a:r>
              <a:rPr lang="en-US" u="sng" dirty="0">
                <a:latin typeface="Public Sans" pitchFamily="2" charset="0"/>
                <a:hlinkClick r:id="rId4"/>
              </a:rPr>
              <a:t>ACT State Testing</a:t>
            </a:r>
            <a:r>
              <a:rPr lang="en-US" dirty="0">
                <a:latin typeface="Public Sans" pitchFamily="2" charset="0"/>
              </a:rPr>
              <a:t> site.</a:t>
            </a:r>
          </a:p>
          <a:p>
            <a:pPr lvl="0"/>
            <a:r>
              <a:rPr lang="en-US" u="sng" dirty="0">
                <a:latin typeface="Public Sans" pitchFamily="2" charset="0"/>
                <a:hlinkClick r:id="rId5"/>
              </a:rPr>
              <a:t>“What’s new”</a:t>
            </a:r>
            <a:r>
              <a:rPr lang="en-US" dirty="0">
                <a:latin typeface="Public Sans" pitchFamily="2" charset="0"/>
              </a:rPr>
              <a:t> for spring can be found at this link. </a:t>
            </a:r>
          </a:p>
          <a:p>
            <a:pPr marL="114300" indent="0">
              <a:buNone/>
            </a:pPr>
            <a:endParaRPr lang="en-US" dirty="0">
              <a:latin typeface="Public Sans" pitchFamily="2" charset="0"/>
            </a:endParaRPr>
          </a:p>
          <a:p>
            <a:pPr marL="114300" indent="0">
              <a:buNone/>
            </a:pPr>
            <a:endParaRPr lang="en-US" dirty="0"/>
          </a:p>
        </p:txBody>
      </p:sp>
    </p:spTree>
    <p:extLst>
      <p:ext uri="{BB962C8B-B14F-4D97-AF65-F5344CB8AC3E}">
        <p14:creationId xmlns:p14="http://schemas.microsoft.com/office/powerpoint/2010/main" val="465280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70" y="220574"/>
            <a:ext cx="8520600" cy="572700"/>
          </a:xfrm>
        </p:spPr>
        <p:txBody>
          <a:bodyPr/>
          <a:lstStyle/>
          <a:p>
            <a:r>
              <a:rPr lang="en-US" dirty="0" smtClean="0"/>
              <a:t>ACT Match/No Match Rosters</a:t>
            </a:r>
            <a:endParaRPr lang="en-US" dirty="0"/>
          </a:p>
        </p:txBody>
      </p:sp>
      <p:sp>
        <p:nvSpPr>
          <p:cNvPr id="3" name="Text Placeholder 2"/>
          <p:cNvSpPr>
            <a:spLocks noGrp="1"/>
          </p:cNvSpPr>
          <p:nvPr>
            <p:ph type="body" idx="1"/>
          </p:nvPr>
        </p:nvSpPr>
        <p:spPr>
          <a:xfrm>
            <a:off x="84872" y="875958"/>
            <a:ext cx="8520600" cy="3186300"/>
          </a:xfrm>
        </p:spPr>
        <p:txBody>
          <a:bodyPr/>
          <a:lstStyle/>
          <a:p>
            <a:pPr marL="114300" indent="0">
              <a:buNone/>
            </a:pPr>
            <a:r>
              <a:rPr lang="en-US" sz="1400" dirty="0">
                <a:latin typeface="Public Sans" pitchFamily="2" charset="0"/>
              </a:rPr>
              <a:t>There are two tabs on this file: 1) the ACT Match roster provides the highest score on record for any student in grade 12 per department records; 2) the ACT No Match roster provides a list of grade 12 students who have no ACT score per </a:t>
            </a:r>
            <a:r>
              <a:rPr lang="en-US" sz="1400" dirty="0" smtClean="0">
                <a:latin typeface="Public Sans" pitchFamily="2" charset="0"/>
              </a:rPr>
              <a:t>records.</a:t>
            </a:r>
            <a:endParaRPr lang="en-US" sz="1400" dirty="0">
              <a:latin typeface="Public Sans" pitchFamily="2" charset="0"/>
            </a:endParaRPr>
          </a:p>
          <a:p>
            <a:r>
              <a:rPr lang="en-US" sz="1400" dirty="0" smtClean="0">
                <a:latin typeface="Public Sans" pitchFamily="2" charset="0"/>
              </a:rPr>
              <a:t>With </a:t>
            </a:r>
            <a:r>
              <a:rPr lang="en-US" sz="1400" dirty="0">
                <a:latin typeface="Public Sans" pitchFamily="2" charset="0"/>
              </a:rPr>
              <a:t>the new accountability system, all students on the TOPS University pathway should continue to take the ACT unless they are taking the SLT or CLT. They will not be credited for </a:t>
            </a:r>
            <a:r>
              <a:rPr lang="en-US" sz="1400" dirty="0" err="1">
                <a:latin typeface="Public Sans" pitchFamily="2" charset="0"/>
              </a:rPr>
              <a:t>WorkKeys</a:t>
            </a:r>
            <a:r>
              <a:rPr lang="en-US" sz="1400" dirty="0">
                <a:latin typeface="Public Sans" pitchFamily="2" charset="0"/>
              </a:rPr>
              <a:t> or ASVAB in the nationally-recognized exam accelerator without also having one of those three scores. Additionally, to be credited for a university accelerator, any student pursuing this track will have to have the qualifying score listed for the ACT, SAT or </a:t>
            </a:r>
            <a:r>
              <a:rPr lang="en-US" sz="1400" dirty="0" smtClean="0">
                <a:latin typeface="Public Sans" pitchFamily="2" charset="0"/>
              </a:rPr>
              <a:t>CLT.</a:t>
            </a:r>
          </a:p>
          <a:p>
            <a:r>
              <a:rPr lang="en-US" sz="1400" dirty="0" smtClean="0">
                <a:latin typeface="Public Sans" pitchFamily="2" charset="0"/>
              </a:rPr>
              <a:t>Students </a:t>
            </a:r>
            <a:r>
              <a:rPr lang="en-US" sz="1400" dirty="0">
                <a:latin typeface="Public Sans" pitchFamily="2" charset="0"/>
              </a:rPr>
              <a:t>who are on a Jump Start diploma pathway are not required to take the </a:t>
            </a:r>
            <a:r>
              <a:rPr lang="en-US" sz="1400" dirty="0" smtClean="0">
                <a:latin typeface="Public Sans" pitchFamily="2" charset="0"/>
              </a:rPr>
              <a:t>ACT unless they are using the university pathway to demonstrate Acceleration in the new accountability system. </a:t>
            </a:r>
            <a:r>
              <a:rPr lang="en-US" sz="1400" dirty="0">
                <a:latin typeface="Public Sans" pitchFamily="2" charset="0"/>
              </a:rPr>
              <a:t>However, we strongly recommend that these students be given an opportunity to take advantage of this free administration if they are grade 11 or grade 12 with no </a:t>
            </a:r>
            <a:r>
              <a:rPr lang="en-US" sz="1400" dirty="0" smtClean="0">
                <a:latin typeface="Public Sans" pitchFamily="2" charset="0"/>
              </a:rPr>
              <a:t>ACT.</a:t>
            </a:r>
          </a:p>
          <a:p>
            <a:r>
              <a:rPr lang="en-US" sz="1400" dirty="0" smtClean="0">
                <a:latin typeface="Public Sans" pitchFamily="2" charset="0"/>
              </a:rPr>
              <a:t>The </a:t>
            </a:r>
            <a:r>
              <a:rPr lang="en-US" sz="1400" dirty="0">
                <a:latin typeface="Public Sans" pitchFamily="2" charset="0"/>
              </a:rPr>
              <a:t>new accountability system also changes the student population that will need the ACT. Beginning this year, the accountability system will apply all three Thrive indicators (graduation rate, nationally-recognized exam, and accelerator) to all members of the graduation cohort and not to grade12 enrollment. </a:t>
            </a:r>
          </a:p>
          <a:p>
            <a:pPr marL="114300" indent="0">
              <a:buNone/>
            </a:pPr>
            <a:endParaRPr lang="en-US" dirty="0"/>
          </a:p>
        </p:txBody>
      </p:sp>
    </p:spTree>
    <p:extLst>
      <p:ext uri="{BB962C8B-B14F-4D97-AF65-F5344CB8AC3E}">
        <p14:creationId xmlns:p14="http://schemas.microsoft.com/office/powerpoint/2010/main" val="286901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Enrollment Verification</a:t>
            </a:r>
            <a:endParaRPr lang="en-US" dirty="0"/>
          </a:p>
        </p:txBody>
      </p:sp>
      <p:sp>
        <p:nvSpPr>
          <p:cNvPr id="3" name="Text Placeholder 2"/>
          <p:cNvSpPr>
            <a:spLocks noGrp="1"/>
          </p:cNvSpPr>
          <p:nvPr>
            <p:ph type="body" idx="1"/>
          </p:nvPr>
        </p:nvSpPr>
        <p:spPr/>
        <p:txBody>
          <a:bodyPr/>
          <a:lstStyle/>
          <a:p>
            <a:pPr marL="114300" indent="0">
              <a:buNone/>
            </a:pPr>
            <a:r>
              <a:rPr lang="en-US" dirty="0"/>
              <a:t>ACT has made a change to the enrollment verification date.  All students are uploaded as online testers per state requirements unless they have an approved ACT accommodation for paper.  Verify that the enrollment counts for each school is accurate in </a:t>
            </a:r>
            <a:r>
              <a:rPr lang="en-US" dirty="0" err="1"/>
              <a:t>PANext</a:t>
            </a:r>
            <a:r>
              <a:rPr lang="en-US" dirty="0"/>
              <a:t> by </a:t>
            </a:r>
            <a:r>
              <a:rPr lang="en-US" b="1" dirty="0"/>
              <a:t>January 30, 2026</a:t>
            </a:r>
            <a:r>
              <a:rPr lang="en-US" dirty="0"/>
              <a:t>.</a:t>
            </a:r>
          </a:p>
          <a:p>
            <a:endParaRPr lang="en-US" dirty="0"/>
          </a:p>
        </p:txBody>
      </p:sp>
    </p:spTree>
    <p:extLst>
      <p:ext uri="{BB962C8B-B14F-4D97-AF65-F5344CB8AC3E}">
        <p14:creationId xmlns:p14="http://schemas.microsoft.com/office/powerpoint/2010/main" val="309108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25</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Cohort Data Certification Timeline</a:t>
            </a:r>
            <a:endParaRPr lang="en-US" dirty="0"/>
          </a:p>
        </p:txBody>
      </p:sp>
      <p:sp>
        <p:nvSpPr>
          <p:cNvPr id="3" name="Text Placeholder 2"/>
          <p:cNvSpPr>
            <a:spLocks noGrp="1"/>
          </p:cNvSpPr>
          <p:nvPr>
            <p:ph type="body" idx="1"/>
          </p:nvPr>
        </p:nvSpPr>
        <p:spPr/>
        <p:txBody>
          <a:bodyPr/>
          <a:lstStyle/>
          <a:p>
            <a:pPr marL="114300" indent="0">
              <a:buNone/>
            </a:pPr>
            <a:r>
              <a:rPr lang="en-US" dirty="0" smtClean="0"/>
              <a:t>As was communicated last year, this year we will have two phases for cohort graduation data certification in La Data Review for the 2025-2026 graduation cohort.</a:t>
            </a:r>
            <a:endParaRPr lang="en-US" dirty="0"/>
          </a:p>
          <a:p>
            <a:r>
              <a:rPr lang="en-US" b="1" dirty="0" smtClean="0"/>
              <a:t>Phase I (March): </a:t>
            </a:r>
            <a:r>
              <a:rPr lang="en-US" dirty="0" smtClean="0"/>
              <a:t>Exit code reviews ONLY for students exited with code 10, 14 or 16 through February 1 reporting period. These will not be reviewed again in Phase II. This file will include potential graduation cohort members, but membership will not be final until we close the end-of-year reporting period in </a:t>
            </a:r>
            <a:r>
              <a:rPr lang="en-US" dirty="0" err="1" smtClean="0"/>
              <a:t>EdLink</a:t>
            </a:r>
            <a:r>
              <a:rPr lang="en-US" dirty="0" smtClean="0"/>
              <a:t>. We will not accept any other requests for changes. </a:t>
            </a:r>
          </a:p>
          <a:p>
            <a:r>
              <a:rPr lang="en-US" b="1" dirty="0" smtClean="0"/>
              <a:t>Phase II (late August): </a:t>
            </a:r>
            <a:r>
              <a:rPr lang="en-US" dirty="0" smtClean="0"/>
              <a:t>Final graduation cohort reviews for data that will be used to determine all three Thrive indicators: graduation rate, nationally recognized exam, and acceleration. </a:t>
            </a:r>
          </a:p>
          <a:p>
            <a:pPr>
              <a:buAutoNum type="arabicPeriod"/>
            </a:pPr>
            <a:endParaRPr lang="en-US" dirty="0"/>
          </a:p>
        </p:txBody>
      </p:sp>
    </p:spTree>
    <p:extLst>
      <p:ext uri="{BB962C8B-B14F-4D97-AF65-F5344CB8AC3E}">
        <p14:creationId xmlns:p14="http://schemas.microsoft.com/office/powerpoint/2010/main" val="10773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Please make sure December graduate transcripts are now up to date and </a:t>
            </a:r>
            <a:r>
              <a:rPr lang="en-US" dirty="0" smtClean="0">
                <a:latin typeface="Public Sans" pitchFamily="2" charset="0"/>
              </a:rPr>
              <a:t>students are properly </a:t>
            </a:r>
            <a:r>
              <a:rPr lang="en-US" dirty="0" smtClean="0">
                <a:latin typeface="Public Sans" pitchFamily="2" charset="0"/>
              </a:rPr>
              <a:t>exited in </a:t>
            </a:r>
            <a:r>
              <a:rPr lang="en-US" dirty="0" err="1" smtClean="0">
                <a:latin typeface="Public Sans" pitchFamily="2" charset="0"/>
              </a:rPr>
              <a:t>EdLink</a:t>
            </a:r>
            <a:r>
              <a:rPr lang="en-US" dirty="0" smtClean="0">
                <a:latin typeface="Public Sans" pitchFamily="2" charset="0"/>
              </a:rPr>
              <a:t>. </a:t>
            </a:r>
            <a:r>
              <a:rPr lang="en-US" b="1" dirty="0" smtClean="0">
                <a:latin typeface="Public Sans" pitchFamily="2" charset="0"/>
              </a:rPr>
              <a:t>When data certification is conducted in late summer of 2026, school systems will not be able to request the following that were not correctly posted to STS by June 30, 2026:</a:t>
            </a:r>
            <a:r>
              <a:rPr lang="en-US" dirty="0" smtClean="0">
                <a:latin typeface="Public Sans" pitchFamily="2" charset="0"/>
              </a:rPr>
              <a:t>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p>
          <a:p>
            <a:pPr marL="114300" indent="0">
              <a:buNone/>
            </a:pPr>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Student Records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note that we are not accepting requests to change student demographics in either Amplify or KITE. The department will be sending a new student file to both vendors prior to the opening of the end-of-year administration window beginning April 1. All records for both new and existing students will be updated based on the current information reported by school systems to </a:t>
            </a:r>
            <a:r>
              <a:rPr lang="en-US" dirty="0" err="1" smtClean="0"/>
              <a:t>EdLink</a:t>
            </a:r>
            <a:r>
              <a:rPr lang="en-US" dirty="0" smtClean="0"/>
              <a: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39774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01158848"/>
              </p:ext>
            </p:extLst>
          </p:nvPr>
        </p:nvGraphicFramePr>
        <p:xfrm>
          <a:off x="357384" y="1046767"/>
          <a:ext cx="8315665" cy="3131617"/>
        </p:xfrm>
        <a:graphic>
          <a:graphicData uri="http://schemas.openxmlformats.org/drawingml/2006/table">
            <a:tbl>
              <a:tblPr firstRow="1" bandRow="1">
                <a:tableStyleId>{47E5B1D7-7E24-4C7A-94C0-64FDCA702A4B}</a:tableStyleId>
              </a:tblPr>
              <a:tblGrid>
                <a:gridCol w="1014841">
                  <a:extLst>
                    <a:ext uri="{9D8B030D-6E8A-4147-A177-3AD203B41FA5}">
                      <a16:colId xmlns:a16="http://schemas.microsoft.com/office/drawing/2014/main" val="2450038286"/>
                    </a:ext>
                  </a:extLst>
                </a:gridCol>
                <a:gridCol w="519007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39406">
                <a:tc>
                  <a:txBody>
                    <a:bodyPr/>
                    <a:lstStyle/>
                    <a:p>
                      <a:r>
                        <a:rPr lang="en-US" sz="1200" dirty="0" smtClean="0">
                          <a:latin typeface="Public Sans" pitchFamily="2" charset="0"/>
                          <a:cs typeface="Calibri" panose="020F0502020204030204" pitchFamily="34" charset="0"/>
                        </a:rPr>
                        <a:t>January</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22</a:t>
                      </a:r>
                      <a:r>
                        <a:rPr lang="en-US" sz="1200" b="0" baseline="0" dirty="0" smtClean="0">
                          <a:latin typeface="Public Sans" pitchFamily="2" charset="0"/>
                          <a:cs typeface="Calibri" panose="020F0502020204030204" pitchFamily="34" charset="0"/>
                        </a:rPr>
                        <a:t>: 2p DTC LEAP Connect Administration Webinar</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11a DTC ELPT/ELPT Connect Webinar</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LEAP Connect eligibility deadline</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Final accommodations for ELPT/ELPT Connect/LEAP </a:t>
                      </a:r>
                      <a:r>
                        <a:rPr lang="en-US" sz="1200" b="0" baseline="0" dirty="0" smtClean="0">
                          <a:latin typeface="Public Sans" pitchFamily="2" charset="0"/>
                          <a:cs typeface="Calibri" panose="020F0502020204030204" pitchFamily="34" charset="0"/>
                        </a:rPr>
                        <a:t>Connect</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30</a:t>
                      </a:r>
                      <a:r>
                        <a:rPr lang="en-US" sz="1200" b="0" baseline="0" dirty="0" smtClean="0">
                          <a:latin typeface="Public Sans" pitchFamily="2" charset="0"/>
                          <a:cs typeface="Calibri" panose="020F0502020204030204" pitchFamily="34" charset="0"/>
                        </a:rPr>
                        <a:t>: </a:t>
                      </a:r>
                      <a:r>
                        <a:rPr lang="en-US" sz="1200" b="0" baseline="0" dirty="0" err="1" smtClean="0">
                          <a:latin typeface="Public Sans" pitchFamily="2" charset="0"/>
                          <a:cs typeface="Calibri" panose="020F0502020204030204" pitchFamily="34" charset="0"/>
                        </a:rPr>
                        <a:t>WorkKeys</a:t>
                      </a:r>
                      <a:r>
                        <a:rPr lang="en-US" sz="1200" b="0" baseline="0" dirty="0" smtClean="0">
                          <a:latin typeface="Public Sans" pitchFamily="2" charset="0"/>
                          <a:cs typeface="Calibri" panose="020F0502020204030204" pitchFamily="34" charset="0"/>
                        </a:rPr>
                        <a:t> schedules due</a:t>
                      </a: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February</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February 5</a:t>
                      </a:r>
                      <a:r>
                        <a:rPr lang="en-US" sz="1200" b="0" baseline="0" dirty="0" smtClean="0">
                          <a:latin typeface="Public Sans" pitchFamily="2" charset="0"/>
                          <a:cs typeface="Calibri" panose="020F0502020204030204" pitchFamily="34" charset="0"/>
                        </a:rPr>
                        <a:t>: LEAP Connect printed materials delivered to districts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February 5</a:t>
                      </a:r>
                      <a:r>
                        <a:rPr lang="en-US" sz="1200" b="0" baseline="0" dirty="0" smtClean="0">
                          <a:latin typeface="Public Sans" pitchFamily="2" charset="0"/>
                          <a:cs typeface="Calibri" panose="020F0502020204030204" pitchFamily="34" charset="0"/>
                        </a:rPr>
                        <a:t>: ELPT Connect second scorer materials sent to selected DTCs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February 6</a:t>
                      </a:r>
                      <a:r>
                        <a:rPr lang="en-US" sz="1200" b="0" baseline="0" dirty="0" smtClean="0">
                          <a:latin typeface="Public Sans" pitchFamily="2" charset="0"/>
                          <a:cs typeface="Calibri" panose="020F0502020204030204" pitchFamily="34" charset="0"/>
                        </a:rPr>
                        <a:t>: LEAP Connect additional materials window opens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February 6</a:t>
                      </a:r>
                      <a:r>
                        <a:rPr lang="en-US" sz="1200" b="0" baseline="0" dirty="0" smtClean="0">
                          <a:latin typeface="Public Sans" pitchFamily="2" charset="0"/>
                          <a:cs typeface="Calibri" panose="020F0502020204030204" pitchFamily="34" charset="0"/>
                        </a:rPr>
                        <a:t>: ELPT/ELPT Connect materials delivered to districts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February 9</a:t>
                      </a:r>
                      <a:r>
                        <a:rPr lang="en-US" sz="1200" b="0" baseline="0" dirty="0" smtClean="0">
                          <a:latin typeface="Public Sans" pitchFamily="2" charset="0"/>
                          <a:cs typeface="Calibri" panose="020F0502020204030204" pitchFamily="34" charset="0"/>
                        </a:rPr>
                        <a:t>: ELPT/ELPT Connect additional materials window opens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Early February</a:t>
                      </a:r>
                      <a:r>
                        <a:rPr lang="en-US" sz="1200" b="0" baseline="0" dirty="0" smtClean="0">
                          <a:latin typeface="Public Sans" pitchFamily="2" charset="0"/>
                          <a:cs typeface="Calibri" panose="020F0502020204030204" pitchFamily="34" charset="0"/>
                        </a:rPr>
                        <a:t>: 2026-2027 Assessment Calendar published</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January 27, February 3, 10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February 24</a:t>
                      </a:r>
                    </a:p>
                    <a:p>
                      <a:r>
                        <a:rPr lang="en-US" sz="1200" baseline="0" dirty="0" smtClean="0">
                          <a:solidFill>
                            <a:srgbClr val="FF0000"/>
                          </a:solidFill>
                          <a:latin typeface="Public Sans" pitchFamily="2" charset="0"/>
                          <a:cs typeface="Calibri" panose="020F0502020204030204" pitchFamily="34" charset="0"/>
                        </a:rPr>
                        <a:t>Office Hours canceled February 17 since LDOE offices are closed</a:t>
                      </a:r>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January 22</a:t>
            </a:r>
            <a:r>
              <a:rPr lang="en-US" sz="1600" dirty="0" smtClean="0">
                <a:latin typeface="Public Sans" pitchFamily="2" charset="0"/>
              </a:rPr>
              <a:t>: DTC Administration Webinar at 1:00 p.m. for LEAP Connect (link will be sent only to DTCs via email)</a:t>
            </a:r>
          </a:p>
          <a:p>
            <a:pPr marL="114300" indent="0">
              <a:buNone/>
            </a:pPr>
            <a:r>
              <a:rPr lang="en-US" sz="1600" b="1" dirty="0" smtClean="0">
                <a:latin typeface="Public Sans" pitchFamily="2" charset="0"/>
              </a:rPr>
              <a:t>January 23</a:t>
            </a:r>
            <a:r>
              <a:rPr lang="en-US" sz="1600" dirty="0" smtClean="0">
                <a:latin typeface="Public Sans" pitchFamily="2" charset="0"/>
              </a:rPr>
              <a:t>: DTC Administration Webinar at 11:00 a.m. for ELPT/ELPT Connect (link will be sent only to DTCs via email)</a:t>
            </a:r>
          </a:p>
          <a:p>
            <a:pPr marL="114300" indent="0">
              <a:buNone/>
            </a:pPr>
            <a:r>
              <a:rPr lang="en-US" sz="1600" b="1" dirty="0" smtClean="0">
                <a:latin typeface="Public Sans" pitchFamily="2" charset="0"/>
              </a:rPr>
              <a:t>January 23</a:t>
            </a:r>
            <a:r>
              <a:rPr lang="en-US" sz="1600" dirty="0" smtClean="0">
                <a:latin typeface="Public Sans" pitchFamily="2" charset="0"/>
              </a:rPr>
              <a:t>: </a:t>
            </a:r>
            <a:r>
              <a:rPr lang="en-US" sz="1600" b="1" u="sng" dirty="0" smtClean="0">
                <a:latin typeface="Public Sans" pitchFamily="2" charset="0"/>
              </a:rPr>
              <a:t>All students eligible for LEAP Connect identified in state systems</a:t>
            </a:r>
            <a:r>
              <a:rPr lang="en-US" sz="1600" dirty="0" smtClean="0">
                <a:latin typeface="Public Sans" pitchFamily="2" charset="0"/>
              </a:rPr>
              <a:t>; all accommodations final and submitted to state systems for LEAP Connect, ELPT and ELPT Connect</a:t>
            </a:r>
          </a:p>
          <a:p>
            <a:pPr marL="114300" indent="0">
              <a:buNone/>
            </a:pPr>
            <a:r>
              <a:rPr lang="en-US" sz="1600" b="1" dirty="0" smtClean="0">
                <a:latin typeface="Public Sans" pitchFamily="2" charset="0"/>
              </a:rPr>
              <a:t>January 23</a:t>
            </a:r>
            <a:r>
              <a:rPr lang="en-US" sz="1600" dirty="0" smtClean="0">
                <a:latin typeface="Public Sans" pitchFamily="2" charset="0"/>
              </a:rPr>
              <a:t>: ELPT and LEAP Connect schedules due</a:t>
            </a:r>
          </a:p>
          <a:p>
            <a:pPr marL="114300" indent="0">
              <a:buNone/>
            </a:pPr>
            <a:r>
              <a:rPr lang="en-US" sz="1600" b="1" dirty="0" smtClean="0">
                <a:latin typeface="Public Sans" pitchFamily="2" charset="0"/>
              </a:rPr>
              <a:t>January 30</a:t>
            </a:r>
            <a:r>
              <a:rPr lang="en-US" sz="1600" dirty="0" smtClean="0">
                <a:latin typeface="Public Sans" pitchFamily="2" charset="0"/>
              </a:rPr>
              <a:t>: </a:t>
            </a:r>
            <a:r>
              <a:rPr lang="en-US" sz="1600" dirty="0" err="1" smtClean="0">
                <a:latin typeface="Public Sans" pitchFamily="2" charset="0"/>
              </a:rPr>
              <a:t>WorkKeys</a:t>
            </a:r>
            <a:r>
              <a:rPr lang="en-US" sz="1600" dirty="0" smtClean="0">
                <a:latin typeface="Public Sans" pitchFamily="2" charset="0"/>
              </a:rPr>
              <a:t> schedules due-templates will be sent today</a:t>
            </a:r>
          </a:p>
          <a:p>
            <a:pPr marL="114300" indent="0">
              <a:buNone/>
            </a:pPr>
            <a:r>
              <a:rPr lang="en-US" sz="1600" b="1" dirty="0" smtClean="0">
                <a:latin typeface="Public Sans" pitchFamily="2" charset="0"/>
              </a:rPr>
              <a:t>February </a:t>
            </a:r>
            <a:r>
              <a:rPr lang="en-US" sz="1600" b="1" dirty="0" smtClean="0">
                <a:latin typeface="Public Sans" pitchFamily="2" charset="0"/>
              </a:rPr>
              <a:t>23-March 27</a:t>
            </a:r>
            <a:r>
              <a:rPr lang="en-US" sz="1600" dirty="0" smtClean="0">
                <a:latin typeface="Public Sans" pitchFamily="2" charset="0"/>
              </a:rPr>
              <a:t>:  ELPT and LEAP Connect testing window </a:t>
            </a: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Agreements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submit your data sharing agreements for Cambium ELPT and ELPT Connect as soon as possible. All school systems may need access to the English language screener at any point in the school year.</a:t>
            </a:r>
          </a:p>
          <a:p>
            <a:pPr marL="114300" indent="0">
              <a:buNone/>
            </a:pPr>
            <a:endParaRPr lang="en-US" dirty="0"/>
          </a:p>
          <a:p>
            <a:pPr marL="114300" indent="0">
              <a:buNone/>
            </a:pPr>
            <a:r>
              <a:rPr lang="en-US" dirty="0" smtClean="0"/>
              <a:t>Please submit your data sharing agreement for Pearson Dyslexia screening as soon as possible if your system has students enrolled in kindergarten. </a:t>
            </a:r>
          </a:p>
          <a:p>
            <a:pPr marL="114300" indent="0">
              <a:buNone/>
            </a:pPr>
            <a:endParaRPr lang="en-US" dirty="0"/>
          </a:p>
          <a:p>
            <a:pPr marL="114300" indent="0">
              <a:buNone/>
            </a:pPr>
            <a:r>
              <a:rPr lang="en-US" dirty="0" smtClean="0"/>
              <a:t>It is a violation of state law to submit full PII to any vendor without this agreement.</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28190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Tuesday, February 17-Offices closed and no office hours</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7</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Policy for State Testing</a:t>
            </a:r>
            <a:endParaRPr lang="en-US" dirty="0"/>
          </a:p>
        </p:txBody>
      </p:sp>
      <p:sp>
        <p:nvSpPr>
          <p:cNvPr id="3" name="Text Placeholder 2"/>
          <p:cNvSpPr>
            <a:spLocks noGrp="1"/>
          </p:cNvSpPr>
          <p:nvPr>
            <p:ph type="body" idx="1"/>
          </p:nvPr>
        </p:nvSpPr>
        <p:spPr/>
        <p:txBody>
          <a:bodyPr/>
          <a:lstStyle/>
          <a:p>
            <a:pPr marL="114300" lvl="0" indent="0">
              <a:buNone/>
            </a:pPr>
            <a:r>
              <a:rPr lang="en-US" sz="1400" b="1" dirty="0">
                <a:solidFill>
                  <a:srgbClr val="7030A0"/>
                </a:solidFill>
              </a:rPr>
              <a:t>Please make sure you have shared this policy with all schools and that they understand its application for all assessments.</a:t>
            </a:r>
          </a:p>
          <a:p>
            <a:pPr lvl="0"/>
            <a:r>
              <a:rPr lang="en-US" sz="1400" b="1" dirty="0"/>
              <a:t>ACT</a:t>
            </a:r>
            <a:r>
              <a:rPr lang="en-US" sz="1400" dirty="0"/>
              <a:t> strictly forbids the use of cameras in classrooms that are administering ACT. Cameras should be turned off. </a:t>
            </a:r>
          </a:p>
          <a:p>
            <a:pPr lvl="0"/>
            <a:r>
              <a:rPr lang="en-US" sz="1400" dirty="0"/>
              <a:t>For </a:t>
            </a:r>
            <a:r>
              <a:rPr lang="en-US" sz="1400" b="1" dirty="0"/>
              <a:t>LEAP, LEAP Connect, ELPT and K-3 screening</a:t>
            </a:r>
            <a:r>
              <a:rPr lang="en-US" sz="1400" dirty="0"/>
              <a:t>,</a:t>
            </a:r>
          </a:p>
          <a:p>
            <a:pPr lvl="1"/>
            <a:r>
              <a:rPr lang="en-US" sz="1400" dirty="0"/>
              <a:t>In order to ensure compliance with department agreements to maintain the industry standard security on test items no recording of items, derivatives of items, readings of items is permissible. </a:t>
            </a:r>
          </a:p>
          <a:p>
            <a:pPr lvl="1"/>
            <a:r>
              <a:rPr lang="en-US" sz="1400" dirty="0"/>
              <a:t>Any camera which records or broadcasts in any way must be positioned such that any screen being used for the assessment is not visible to the camera.</a:t>
            </a:r>
          </a:p>
          <a:p>
            <a:pPr lvl="1"/>
            <a:r>
              <a:rPr lang="en-US" sz="1400" dirty="0"/>
              <a:t>In any classroom within which “test-read aloud” occurs, students must use headphones. For students who require test-read aloud without headphones, the student is tested in an alternate location where audio recording does not occur. Disabling the audio recording for K-3 and ELPT applies only to external recording, and does not apply to audio recording required in the testing platform.</a:t>
            </a:r>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42166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on High School LEAP for 2026-2027</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are enrolled in </a:t>
            </a:r>
            <a:r>
              <a:rPr lang="en-US" dirty="0" smtClean="0"/>
              <a:t>any assessment-eligible </a:t>
            </a:r>
            <a:r>
              <a:rPr lang="en-US" dirty="0" smtClean="0"/>
              <a:t>course in 2026-2027 will continue to take the corresponding LEAP test to include a LEAP score in the final </a:t>
            </a:r>
            <a:r>
              <a:rPr lang="en-US" dirty="0" smtClean="0"/>
              <a:t>grade and for inclusion in SPS. </a:t>
            </a:r>
            <a:r>
              <a:rPr lang="en-US" dirty="0" smtClean="0"/>
              <a:t>An FAQ will be released soon to provide additional clarification for the administration of the comprehensive exams for ELA and math that begins in spring of 2028. </a:t>
            </a:r>
          </a:p>
          <a:p>
            <a:pPr marL="114300" indent="0">
              <a:buNone/>
            </a:pPr>
            <a:endParaRPr lang="en-US" dirty="0"/>
          </a:p>
          <a:p>
            <a:pPr marL="114300" indent="0">
              <a:buNone/>
            </a:pPr>
            <a:r>
              <a:rPr lang="en-US" dirty="0" smtClean="0"/>
              <a:t>Students who are in a Biology class must continue to take the assessment when they are enrolled in the </a:t>
            </a:r>
            <a:r>
              <a:rPr lang="en-US" dirty="0" smtClean="0"/>
              <a:t>course; however, the </a:t>
            </a:r>
            <a:r>
              <a:rPr lang="en-US" dirty="0" smtClean="0"/>
              <a:t>inclusion of Biology in third year assessment cohort in 2025-2026 means that if a student has not </a:t>
            </a:r>
            <a:r>
              <a:rPr lang="en-US" dirty="0" smtClean="0"/>
              <a:t>taken </a:t>
            </a:r>
            <a:r>
              <a:rPr lang="en-US" dirty="0" smtClean="0"/>
              <a:t>the Biology LEAP assessment by their third year of high school, they will be required to participate even if they have not </a:t>
            </a:r>
            <a:r>
              <a:rPr lang="en-US" dirty="0" smtClean="0"/>
              <a:t>taken </a:t>
            </a:r>
            <a:r>
              <a:rPr lang="en-US" dirty="0" smtClean="0"/>
              <a:t>the Biology course. </a:t>
            </a:r>
            <a:endParaRPr lang="en-US" dirty="0"/>
          </a:p>
        </p:txBody>
      </p:sp>
    </p:spTree>
    <p:extLst>
      <p:ext uri="{BB962C8B-B14F-4D97-AF65-F5344CB8AC3E}">
        <p14:creationId xmlns:p14="http://schemas.microsoft.com/office/powerpoint/2010/main" val="562503188"/>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43123</TotalTime>
  <Words>2355</Words>
  <Application>Microsoft Office PowerPoint</Application>
  <PresentationFormat>On-screen Show (16:9)</PresentationFormat>
  <Paragraphs>188</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Public Sans</vt:lpstr>
      <vt:lpstr>Calibri</vt:lpstr>
      <vt:lpstr>Public Sans Medium</vt:lpstr>
      <vt:lpstr>LA Believes</vt:lpstr>
      <vt:lpstr>Assessments, Accountability and Analytics Monthly Call</vt:lpstr>
      <vt:lpstr>Zoom Meeting Preparation</vt:lpstr>
      <vt:lpstr>Agenda Items</vt:lpstr>
      <vt:lpstr>Important Dates</vt:lpstr>
      <vt:lpstr>Data Sharing Agreements</vt:lpstr>
      <vt:lpstr>Office Closures/Cancellation of Office Hours</vt:lpstr>
      <vt:lpstr>LEAP</vt:lpstr>
      <vt:lpstr>Camera Policy for State Testing</vt:lpstr>
      <vt:lpstr>Clarification on High School LEAP for 2026-2027</vt:lpstr>
      <vt:lpstr>State Monitors</vt:lpstr>
      <vt:lpstr>Testing Irregularities and Voids</vt:lpstr>
      <vt:lpstr>LEAP Connect/ELPT/ELPT Connect</vt:lpstr>
      <vt:lpstr>LEAP Connect and ELPT Test Security Reminders</vt:lpstr>
      <vt:lpstr>LEAP Connect Group Size</vt:lpstr>
      <vt:lpstr>ELPT/ELPT Connect</vt:lpstr>
      <vt:lpstr>ELPT and LEAP Connect DTC Webinars</vt:lpstr>
      <vt:lpstr>LEAP Connect Important Dates</vt:lpstr>
      <vt:lpstr>ELPT/ELPT Important Dates</vt:lpstr>
      <vt:lpstr>ELPT Exemption Form</vt:lpstr>
      <vt:lpstr>Deadlines for Accommodations</vt:lpstr>
      <vt:lpstr>ACT/WorkKeys</vt:lpstr>
      <vt:lpstr>ACT Important Dates</vt:lpstr>
      <vt:lpstr>ACT Match/No Match Rosters</vt:lpstr>
      <vt:lpstr>ACT Enrollment Verification</vt:lpstr>
      <vt:lpstr>Accountability</vt:lpstr>
      <vt:lpstr>Graduation Cohort Data Certification Timeline</vt:lpstr>
      <vt:lpstr>Updates to Transcripts in STS</vt:lpstr>
      <vt:lpstr>K-3 Screenings</vt:lpstr>
      <vt:lpstr>Changes to Student Records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1099</cp:revision>
  <dcterms:modified xsi:type="dcterms:W3CDTF">2026-01-21T01:15:02Z</dcterms:modified>
</cp:coreProperties>
</file>