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9"/>
  </p:notesMasterIdLst>
  <p:sldIdLst>
    <p:sldId id="324" r:id="rId2"/>
    <p:sldId id="256" r:id="rId3"/>
    <p:sldId id="257" r:id="rId4"/>
    <p:sldId id="366" r:id="rId5"/>
    <p:sldId id="472" r:id="rId6"/>
    <p:sldId id="511" r:id="rId7"/>
    <p:sldId id="489" r:id="rId8"/>
    <p:sldId id="510" r:id="rId9"/>
    <p:sldId id="480" r:id="rId10"/>
    <p:sldId id="491" r:id="rId11"/>
    <p:sldId id="498" r:id="rId12"/>
    <p:sldId id="482" r:id="rId13"/>
    <p:sldId id="455" r:id="rId14"/>
    <p:sldId id="509" r:id="rId15"/>
    <p:sldId id="500" r:id="rId16"/>
    <p:sldId id="501" r:id="rId17"/>
    <p:sldId id="483" r:id="rId18"/>
    <p:sldId id="503" r:id="rId19"/>
    <p:sldId id="504" r:id="rId20"/>
    <p:sldId id="505" r:id="rId21"/>
    <p:sldId id="506" r:id="rId22"/>
    <p:sldId id="507" r:id="rId23"/>
    <p:sldId id="508" r:id="rId24"/>
    <p:sldId id="512" r:id="rId25"/>
    <p:sldId id="513" r:id="rId26"/>
    <p:sldId id="484" r:id="rId27"/>
    <p:sldId id="334"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91" d="100"/>
          <a:sy n="91" d="100"/>
        </p:scale>
        <p:origin x="528"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03594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98095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424914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6146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81874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0153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lligator)">
  <p:cSld name="Content &amp; Stats">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6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63"/>
          <p:cNvSpPr txBox="1">
            <a:spLocks noGrp="1"/>
          </p:cNvSpPr>
          <p:nvPr>
            <p:ph type="title"/>
          </p:nvPr>
        </p:nvSpPr>
        <p:spPr>
          <a:xfrm>
            <a:off x="0" y="426175"/>
            <a:ext cx="91440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7" name="Google Shape;207;p63"/>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6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7" r:id="rId10"/>
    <p:sldLayoutId id="2147483714" r:id="rId11"/>
    <p:sldLayoutId id="2147483717" r:id="rId12"/>
    <p:sldLayoutId id="2147483718" r:id="rId13"/>
    <p:sldLayoutId id="2147483720" r:id="rId14"/>
    <p:sldLayoutId id="2147483721" r:id="rId15"/>
    <p:sldLayoutId id="2147483722" r:id="rId16"/>
    <p:sldLayoutId id="2147483723" r:id="rId17"/>
    <p:sldLayoutId id="2147483724" r:id="rId18"/>
    <p:sldLayoutId id="2147483725" r:id="rId19"/>
    <p:sldLayoutId id="2147483726" r:id="rId20"/>
    <p:sldLayoutId id="214748373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ldoe.zoom.us/j/93933554945"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ouisianabelieves.com/docs/default-source/teacher-toolbox-resources/pre-k-to-3rd-grade-assessment-guidance.pdf?sfvrsn=c10b8d1f_111"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mailto:accountability@la.gov"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docs/default-source/assessment/2022-2023-assessment-calendar.pdf?sfvrsn=4de36518_2" TargetMode="External"/><Relationship Id="rId2" Type="http://schemas.openxmlformats.org/officeDocument/2006/relationships/hyperlink" Target="mailto:accountability@la.g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Fall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District contacts that are new should prioritize attendance at </a:t>
            </a:r>
            <a:r>
              <a:rPr lang="en-US" dirty="0"/>
              <a:t>a</a:t>
            </a:r>
            <a:r>
              <a:rPr lang="en-US" dirty="0" smtClean="0"/>
              <a:t> webinar that will be held on August 3. Due to the volume of assistance that will be needed, it will be very difficult to provide individual training to staff.</a:t>
            </a:r>
          </a:p>
          <a:p>
            <a:pPr marL="114300" indent="0">
              <a:buNone/>
            </a:pPr>
            <a:endParaRPr lang="en-US" dirty="0"/>
          </a:p>
          <a:p>
            <a:pPr marL="114300" indent="0">
              <a:buNone/>
            </a:pPr>
            <a:r>
              <a:rPr lang="en-US" dirty="0" smtClean="0"/>
              <a:t>The only persons who will have access to the La Data Review System will be accountability contacts and their backups. It is very important to identify any new contacts in order to set up accounts for them in the system.</a:t>
            </a:r>
            <a:endParaRPr lang="en-US" dirty="0"/>
          </a:p>
        </p:txBody>
      </p:sp>
    </p:spTree>
    <p:extLst>
      <p:ext uri="{BB962C8B-B14F-4D97-AF65-F5344CB8AC3E}">
        <p14:creationId xmlns:p14="http://schemas.microsoft.com/office/powerpoint/2010/main" val="176908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Data Certification Webinar</a:t>
            </a:r>
            <a:br>
              <a:rPr lang="en-US" dirty="0" smtClean="0"/>
            </a:br>
            <a:r>
              <a:rPr lang="en-US" dirty="0" smtClean="0"/>
              <a:t> for DCAI, ACT and Assessments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plan to join the data certification webinar.</a:t>
            </a:r>
          </a:p>
          <a:p>
            <a:r>
              <a:rPr lang="en-US" dirty="0" smtClean="0"/>
              <a:t>Time</a:t>
            </a:r>
            <a:r>
              <a:rPr lang="en-US" dirty="0"/>
              <a:t>: Aug 3, 2022 02:00 PM Central Time (US and Canada)</a:t>
            </a:r>
          </a:p>
          <a:p>
            <a:r>
              <a:rPr lang="en-US" dirty="0"/>
              <a:t>Link: </a:t>
            </a:r>
            <a:r>
              <a:rPr lang="en-US" u="sng" dirty="0">
                <a:hlinkClick r:id="rId2"/>
              </a:rPr>
              <a:t>https://ldoe.zoom.us/j/93933554945</a:t>
            </a:r>
            <a:endParaRPr lang="en-US" dirty="0"/>
          </a:p>
          <a:p>
            <a:r>
              <a:rPr lang="en-US" dirty="0"/>
              <a:t>Meeting ID: 939 3355 4945</a:t>
            </a:r>
          </a:p>
          <a:p>
            <a:r>
              <a:rPr lang="en-US" dirty="0"/>
              <a:t>One tap mobile</a:t>
            </a:r>
          </a:p>
          <a:p>
            <a:r>
              <a:rPr lang="en-US" dirty="0"/>
              <a:t>+14702509358,,93933554945# US (Atlanta)</a:t>
            </a:r>
          </a:p>
          <a:p>
            <a:r>
              <a:rPr lang="en-US" dirty="0"/>
              <a:t>+14703812552,,93933554945# US (Atlanta)</a:t>
            </a:r>
          </a:p>
          <a:p>
            <a:pPr marL="114300" indent="0">
              <a:buNone/>
            </a:pPr>
            <a:r>
              <a:rPr lang="en-US" dirty="0" smtClean="0"/>
              <a:t>This webinar is designed only for district level contacts. The invitation should not be shared with school-level staff. District contacts should redeliver with specialized instructions for their process.</a:t>
            </a:r>
            <a:r>
              <a:rPr lang="en-US" dirty="0"/>
              <a:t/>
            </a:r>
            <a:br>
              <a:rPr lang="en-US" dirty="0"/>
            </a:br>
            <a:endParaRPr lang="en-US" dirty="0"/>
          </a:p>
        </p:txBody>
      </p:sp>
    </p:spTree>
    <p:extLst>
      <p:ext uri="{BB962C8B-B14F-4D97-AF65-F5344CB8AC3E}">
        <p14:creationId xmlns:p14="http://schemas.microsoft.com/office/powerpoint/2010/main" val="792539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ELPS/ELPT</a:t>
            </a:r>
            <a:endParaRPr dirty="0"/>
          </a:p>
        </p:txBody>
      </p:sp>
    </p:spTree>
    <p:extLst>
      <p:ext uri="{BB962C8B-B14F-4D97-AF65-F5344CB8AC3E}">
        <p14:creationId xmlns:p14="http://schemas.microsoft.com/office/powerpoint/2010/main" val="94417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ELPS Screening Access</a:t>
            </a:r>
            <a:endParaRPr lang="en-US" dirty="0"/>
          </a:p>
        </p:txBody>
      </p:sp>
      <p:sp>
        <p:nvSpPr>
          <p:cNvPr id="3" name="Text Placeholder 2"/>
          <p:cNvSpPr>
            <a:spLocks noGrp="1"/>
          </p:cNvSpPr>
          <p:nvPr>
            <p:ph type="body" idx="1"/>
          </p:nvPr>
        </p:nvSpPr>
        <p:spPr>
          <a:xfrm>
            <a:off x="409575" y="1336375"/>
            <a:ext cx="7478925" cy="2592900"/>
          </a:xfrm>
        </p:spPr>
        <p:txBody>
          <a:bodyPr/>
          <a:lstStyle/>
          <a:p>
            <a:pPr marL="114300" indent="0">
              <a:buNone/>
            </a:pPr>
            <a:r>
              <a:rPr lang="en-US" dirty="0" smtClean="0"/>
              <a:t>The ELPS (screener) is down and not accessible until August 1. When it is open, students should be screened within the first 30 days of enrollment.</a:t>
            </a:r>
          </a:p>
          <a:p>
            <a:pPr marL="114300" indent="0">
              <a:buNone/>
            </a:pPr>
            <a:endParaRPr lang="en-US" dirty="0"/>
          </a:p>
          <a:p>
            <a:pPr marL="114300" indent="0">
              <a:buNone/>
            </a:pPr>
            <a:r>
              <a:rPr lang="en-US" u="sng" dirty="0" smtClean="0"/>
              <a:t>Transfers</a:t>
            </a:r>
          </a:p>
          <a:p>
            <a:r>
              <a:rPr lang="en-US" dirty="0" smtClean="0"/>
              <a:t>Within district transfers can be completed by district test coordinators in TIDE.</a:t>
            </a:r>
          </a:p>
          <a:p>
            <a:r>
              <a:rPr lang="en-US" dirty="0" smtClean="0"/>
              <a:t>Across district transfers must be completed by department staff. Requests should be submitted to </a:t>
            </a:r>
            <a:r>
              <a:rPr lang="en-US" dirty="0" smtClean="0">
                <a:hlinkClick r:id="rId2"/>
              </a:rPr>
              <a:t>assessment@la.gov</a:t>
            </a:r>
            <a:endParaRPr lang="en-US" dirty="0" smtClean="0"/>
          </a:p>
          <a:p>
            <a:endParaRPr lang="en-US" dirty="0"/>
          </a:p>
        </p:txBody>
      </p:sp>
    </p:spTree>
    <p:extLst>
      <p:ext uri="{BB962C8B-B14F-4D97-AF65-F5344CB8AC3E}">
        <p14:creationId xmlns:p14="http://schemas.microsoft.com/office/powerpoint/2010/main" val="63028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Alternate Assessment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ELPT Alternate Assessment will be available for the first time in 2022-2023. Students with disabilities who have not scored proficient will no longer be exited from ELPT administration after four years. All students who did not score proficient in 2022 must continue to be identified as English learners.</a:t>
            </a:r>
            <a:endParaRPr lang="en-US" dirty="0"/>
          </a:p>
        </p:txBody>
      </p:sp>
    </p:spTree>
    <p:extLst>
      <p:ext uri="{BB962C8B-B14F-4D97-AF65-F5344CB8AC3E}">
        <p14:creationId xmlns:p14="http://schemas.microsoft.com/office/powerpoint/2010/main" val="101150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360</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360 Diagnostic and Interim Assessments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LEAP 360 Diagnostic and Interim assessments are now available. </a:t>
            </a:r>
          </a:p>
          <a:p>
            <a:r>
              <a:rPr lang="en-US" dirty="0" smtClean="0"/>
              <a:t>Manuals and guides are posted to DRC </a:t>
            </a:r>
            <a:r>
              <a:rPr lang="en-US" dirty="0" smtClean="0"/>
              <a:t>INSIGHT. </a:t>
            </a:r>
          </a:p>
          <a:p>
            <a:r>
              <a:rPr lang="en-US" dirty="0" smtClean="0"/>
              <a:t>There </a:t>
            </a:r>
            <a:r>
              <a:rPr lang="en-US" dirty="0" smtClean="0"/>
              <a:t>will continue to be a remote administration of the diagnostic and interim assessments.</a:t>
            </a:r>
          </a:p>
          <a:p>
            <a:r>
              <a:rPr lang="en-US" dirty="0" smtClean="0"/>
              <a:t>There is no remote administration of the LEAP practice test.</a:t>
            </a:r>
            <a:endParaRPr lang="en-US" dirty="0"/>
          </a:p>
        </p:txBody>
      </p:sp>
    </p:spTree>
    <p:extLst>
      <p:ext uri="{BB962C8B-B14F-4D97-AF65-F5344CB8AC3E}">
        <p14:creationId xmlns:p14="http://schemas.microsoft.com/office/powerpoint/2010/main" val="315677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 Guidance</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PreK</a:t>
            </a:r>
            <a:r>
              <a:rPr lang="en-US" dirty="0" smtClean="0"/>
              <a:t>-Grade 3 Guidance</a:t>
            </a:r>
            <a:endParaRPr lang="en-US" dirty="0"/>
          </a:p>
        </p:txBody>
      </p:sp>
      <p:sp>
        <p:nvSpPr>
          <p:cNvPr id="3" name="Text Placeholder 2"/>
          <p:cNvSpPr>
            <a:spLocks noGrp="1"/>
          </p:cNvSpPr>
          <p:nvPr>
            <p:ph type="body" idx="1"/>
          </p:nvPr>
        </p:nvSpPr>
        <p:spPr/>
        <p:txBody>
          <a:bodyPr/>
          <a:lstStyle/>
          <a:p>
            <a:pPr marL="114300" indent="0">
              <a:buNone/>
            </a:pPr>
            <a:r>
              <a:rPr lang="en-US" u="sng" dirty="0" smtClean="0">
                <a:hlinkClick r:id="rId2"/>
              </a:rPr>
              <a:t>Pre-K to Grade 3 Guidance</a:t>
            </a:r>
            <a:r>
              <a:rPr lang="en-US" dirty="0"/>
              <a:t> </a:t>
            </a:r>
            <a:r>
              <a:rPr lang="en-US" dirty="0" smtClean="0"/>
              <a:t>has been updated and posted to the website.</a:t>
            </a:r>
          </a:p>
          <a:p>
            <a:pPr marL="114300" indent="0">
              <a:buNone/>
            </a:pPr>
            <a:r>
              <a:rPr lang="en-US" dirty="0" smtClean="0"/>
              <a:t>Per state law and BESE policy:</a:t>
            </a:r>
          </a:p>
          <a:p>
            <a:pPr lvl="1"/>
            <a:r>
              <a:rPr lang="en-US" dirty="0"/>
              <a:t>A</a:t>
            </a:r>
            <a:r>
              <a:rPr lang="en-US" dirty="0" smtClean="0"/>
              <a:t>ll kindergarten students must be screened for readiness using </a:t>
            </a:r>
            <a:r>
              <a:rPr lang="en-US" b="1" i="1" dirty="0" smtClean="0"/>
              <a:t>DRDP-K</a:t>
            </a:r>
            <a:r>
              <a:rPr lang="en-US" dirty="0" smtClean="0"/>
              <a:t> or </a:t>
            </a:r>
            <a:r>
              <a:rPr lang="en-US" b="1" i="1" dirty="0" smtClean="0"/>
              <a:t>Gold KEA </a:t>
            </a:r>
            <a:r>
              <a:rPr lang="en-US" dirty="0" smtClean="0"/>
              <a:t>within the first 30 days of school.</a:t>
            </a:r>
          </a:p>
          <a:p>
            <a:pPr lvl="1"/>
            <a:r>
              <a:rPr lang="en-US" dirty="0" smtClean="0"/>
              <a:t>All students in grades K-3 must participate in a literacy screening within the first 30 days of school using one of four options: </a:t>
            </a:r>
            <a:r>
              <a:rPr lang="en-US" b="1" i="1" dirty="0" err="1" smtClean="0"/>
              <a:t>Acadience</a:t>
            </a:r>
            <a:r>
              <a:rPr lang="en-US" b="1" i="1" dirty="0" smtClean="0"/>
              <a:t> Reading, DIBELS 8</a:t>
            </a:r>
            <a:r>
              <a:rPr lang="en-US" b="1" i="1" baseline="30000" dirty="0" smtClean="0"/>
              <a:t>th</a:t>
            </a:r>
            <a:r>
              <a:rPr lang="en-US" b="1" i="1" dirty="0" smtClean="0"/>
              <a:t>, STEEP or STEP.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823" y="3392506"/>
            <a:ext cx="4405976" cy="1750994"/>
          </a:xfrm>
          <a:prstGeom prst="rect">
            <a:avLst/>
          </a:prstGeom>
        </p:spPr>
      </p:pic>
    </p:spTree>
    <p:extLst>
      <p:ext uri="{BB962C8B-B14F-4D97-AF65-F5344CB8AC3E}">
        <p14:creationId xmlns:p14="http://schemas.microsoft.com/office/powerpoint/2010/main" val="291101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K-Grade 3 Reporting of Assessments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Results from beginning of year screenings must be reported to the department for all students who are enrolled. </a:t>
            </a:r>
          </a:p>
          <a:p>
            <a:pPr marL="114300" indent="0">
              <a:buNone/>
            </a:pPr>
            <a:r>
              <a:rPr lang="en-US" dirty="0" smtClean="0"/>
              <a:t>For </a:t>
            </a:r>
            <a:r>
              <a:rPr lang="en-US" dirty="0"/>
              <a:t>KEA: </a:t>
            </a:r>
            <a:endParaRPr lang="en-US" dirty="0" smtClean="0"/>
          </a:p>
          <a:p>
            <a:r>
              <a:rPr lang="en-US" dirty="0" smtClean="0"/>
              <a:t>Submit </a:t>
            </a:r>
            <a:r>
              <a:rPr lang="en-US" dirty="0"/>
              <a:t>DRDP-K results in </a:t>
            </a:r>
            <a:r>
              <a:rPr lang="en-US" dirty="0" err="1"/>
              <a:t>EdLink</a:t>
            </a:r>
            <a:r>
              <a:rPr lang="en-US" dirty="0"/>
              <a:t> 360 by the October 31 snapshot date. </a:t>
            </a:r>
            <a:endParaRPr lang="en-US" dirty="0" smtClean="0"/>
          </a:p>
          <a:p>
            <a:r>
              <a:rPr lang="en-US" dirty="0" smtClean="0"/>
              <a:t>Submit </a:t>
            </a:r>
            <a:r>
              <a:rPr lang="en-US" dirty="0"/>
              <a:t>GOLD data in the GOLD system by October 31</a:t>
            </a:r>
            <a:r>
              <a:rPr lang="en-US" dirty="0" smtClean="0"/>
              <a:t>.</a:t>
            </a:r>
          </a:p>
          <a:p>
            <a:endParaRPr lang="en-US" dirty="0"/>
          </a:p>
          <a:p>
            <a:pPr marL="114300" indent="0">
              <a:buNone/>
            </a:pPr>
            <a:r>
              <a:rPr lang="en-US" dirty="0" smtClean="0"/>
              <a:t>For K-3 Literacy</a:t>
            </a:r>
          </a:p>
          <a:p>
            <a:r>
              <a:rPr lang="en-US" dirty="0"/>
              <a:t>Submit results in </a:t>
            </a:r>
            <a:r>
              <a:rPr lang="en-US" dirty="0" err="1"/>
              <a:t>EdLink</a:t>
            </a:r>
            <a:r>
              <a:rPr lang="en-US" dirty="0"/>
              <a:t> 360 by the October 31 snapshot date.</a:t>
            </a:r>
          </a:p>
        </p:txBody>
      </p:sp>
    </p:spTree>
    <p:extLst>
      <p:ext uri="{BB962C8B-B14F-4D97-AF65-F5344CB8AC3E}">
        <p14:creationId xmlns:p14="http://schemas.microsoft.com/office/powerpoint/2010/main" val="380526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July 26, 2022</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1647433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t>
            </a:r>
            <a:r>
              <a:rPr lang="en-US" dirty="0" smtClean="0"/>
              <a:t>Invoices for 2021-2022</a:t>
            </a:r>
            <a:endParaRPr lang="en-US" dirty="0"/>
          </a:p>
        </p:txBody>
      </p:sp>
      <p:sp>
        <p:nvSpPr>
          <p:cNvPr id="3" name="Text Placeholder 2"/>
          <p:cNvSpPr>
            <a:spLocks noGrp="1"/>
          </p:cNvSpPr>
          <p:nvPr>
            <p:ph type="body" idx="1"/>
          </p:nvPr>
        </p:nvSpPr>
        <p:spPr/>
        <p:txBody>
          <a:bodyPr/>
          <a:lstStyle/>
          <a:p>
            <a:pPr marL="114300" indent="0">
              <a:buNone/>
            </a:pPr>
            <a:r>
              <a:rPr lang="en-US" dirty="0" smtClean="0"/>
              <a:t>Payment for invoices is now past due. Please make sure that payments are submitted as soon as possible.</a:t>
            </a:r>
            <a:endParaRPr lang="en-US" dirty="0"/>
          </a:p>
          <a:p>
            <a:pPr marL="571500" lvl="1" indent="0">
              <a:buNone/>
            </a:pPr>
            <a:r>
              <a:rPr lang="en-US" b="1" dirty="0" smtClean="0"/>
              <a:t>	Louisiana </a:t>
            </a:r>
            <a:r>
              <a:rPr lang="en-US" b="1" dirty="0"/>
              <a:t>Department of Education </a:t>
            </a:r>
            <a:endParaRPr lang="en-US" dirty="0"/>
          </a:p>
          <a:p>
            <a:pPr marL="114300" indent="0">
              <a:buNone/>
            </a:pPr>
            <a:r>
              <a:rPr lang="en-US" b="1" dirty="0" smtClean="0"/>
              <a:t>	Division </a:t>
            </a:r>
            <a:r>
              <a:rPr lang="en-US" b="1" dirty="0"/>
              <a:t>of Appropriation Control </a:t>
            </a:r>
            <a:endParaRPr lang="en-US" dirty="0"/>
          </a:p>
          <a:p>
            <a:pPr marL="571500" lvl="1" indent="0">
              <a:buNone/>
            </a:pPr>
            <a:r>
              <a:rPr lang="en-US" b="1" dirty="0" smtClean="0"/>
              <a:t>	PO </a:t>
            </a:r>
            <a:r>
              <a:rPr lang="en-US" b="1" dirty="0"/>
              <a:t>Box 94064 </a:t>
            </a:r>
            <a:endParaRPr lang="en-US" dirty="0"/>
          </a:p>
          <a:p>
            <a:pPr marL="114300" indent="0">
              <a:buNone/>
            </a:pPr>
            <a:r>
              <a:rPr lang="en-US" b="1" dirty="0" smtClean="0"/>
              <a:t>	Baton </a:t>
            </a:r>
            <a:r>
              <a:rPr lang="en-US" b="1" dirty="0"/>
              <a:t>Rouge, LA </a:t>
            </a:r>
            <a:r>
              <a:rPr lang="en-US" b="1" dirty="0" smtClean="0"/>
              <a:t>70804-9064</a:t>
            </a:r>
          </a:p>
          <a:p>
            <a:pPr marL="114300" indent="0">
              <a:buNone/>
            </a:pPr>
            <a:endParaRPr lang="en-US" dirty="0"/>
          </a:p>
          <a:p>
            <a:pPr marL="114300" indent="0">
              <a:buNone/>
            </a:pPr>
            <a:r>
              <a:rPr lang="en-US" dirty="0"/>
              <a:t>Overpayments will be sent by July 30, </a:t>
            </a:r>
            <a:r>
              <a:rPr lang="en-US" dirty="0" smtClean="0"/>
              <a:t>2022.</a:t>
            </a:r>
            <a:endParaRPr lang="en-US" dirty="0"/>
          </a:p>
          <a:p>
            <a:pPr marL="114300" indent="0">
              <a:buNone/>
            </a:pPr>
            <a:endParaRPr lang="en-US" dirty="0"/>
          </a:p>
        </p:txBody>
      </p:sp>
    </p:spTree>
    <p:extLst>
      <p:ext uri="{BB962C8B-B14F-4D97-AF65-F5344CB8AC3E}">
        <p14:creationId xmlns:p14="http://schemas.microsoft.com/office/powerpoint/2010/main" val="242318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MOUs for 2022-2023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Signed ACT MOUs for 2022-2023 are required for school systems who: </a:t>
            </a:r>
          </a:p>
          <a:p>
            <a:r>
              <a:rPr lang="en-US" dirty="0" smtClean="0"/>
              <a:t>plan to test grade 12 students who may already have an ACT score or </a:t>
            </a:r>
          </a:p>
          <a:p>
            <a:r>
              <a:rPr lang="en-US" dirty="0" smtClean="0"/>
              <a:t>are testing students with </a:t>
            </a:r>
            <a:r>
              <a:rPr lang="en-US" dirty="0" err="1" smtClean="0"/>
              <a:t>WorkKeys</a:t>
            </a:r>
            <a:r>
              <a:rPr lang="en-US" dirty="0" smtClean="0"/>
              <a:t> that are not first time test takers and in grade 11 on a Jump Start pathway.</a:t>
            </a:r>
            <a:endParaRPr lang="en-US" dirty="0"/>
          </a:p>
          <a:p>
            <a:pPr marL="114300" indent="0">
              <a:buNone/>
            </a:pPr>
            <a:r>
              <a:rPr lang="en-US" dirty="0" smtClean="0"/>
              <a:t>Please note that the price for this testing has increased. </a:t>
            </a:r>
          </a:p>
          <a:p>
            <a:r>
              <a:rPr lang="en-US" dirty="0" smtClean="0"/>
              <a:t>ACT testing price has increased from $ 37.00 to $ 37.50</a:t>
            </a:r>
          </a:p>
          <a:p>
            <a:r>
              <a:rPr lang="en-US" dirty="0" err="1" smtClean="0"/>
              <a:t>WorkKeys</a:t>
            </a:r>
            <a:r>
              <a:rPr lang="en-US" dirty="0" smtClean="0"/>
              <a:t> tests are now $ 11.50 per subtest; total for all three tests is $ </a:t>
            </a:r>
            <a:r>
              <a:rPr lang="en-US" dirty="0" smtClean="0"/>
              <a:t>34.50</a:t>
            </a:r>
          </a:p>
          <a:p>
            <a:endParaRPr lang="en-US" dirty="0"/>
          </a:p>
          <a:p>
            <a:pPr marL="114300" indent="0">
              <a:buNone/>
            </a:pPr>
            <a:r>
              <a:rPr lang="en-US" dirty="0" smtClean="0"/>
              <a:t>This price reflects the same price that the department will pay for tests per approved ACT contract.</a:t>
            </a:r>
            <a:endParaRPr lang="en-US" dirty="0" smtClean="0"/>
          </a:p>
        </p:txBody>
      </p:sp>
    </p:spTree>
    <p:extLst>
      <p:ext uri="{BB962C8B-B14F-4D97-AF65-F5344CB8AC3E}">
        <p14:creationId xmlns:p14="http://schemas.microsoft.com/office/powerpoint/2010/main" val="346348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Notice</a:t>
            </a:r>
            <a:endParaRPr lang="en-US" dirty="0"/>
          </a:p>
        </p:txBody>
      </p:sp>
      <p:sp>
        <p:nvSpPr>
          <p:cNvPr id="3" name="Text Placeholder 2"/>
          <p:cNvSpPr>
            <a:spLocks noGrp="1"/>
          </p:cNvSpPr>
          <p:nvPr>
            <p:ph type="body" idx="1"/>
          </p:nvPr>
        </p:nvSpPr>
        <p:spPr/>
        <p:txBody>
          <a:bodyPr/>
          <a:lstStyle/>
          <a:p>
            <a:pPr marL="114300" indent="0">
              <a:buNone/>
            </a:pPr>
            <a:r>
              <a:rPr lang="en-US" dirty="0" smtClean="0"/>
              <a:t>ACT posted the following notice on the state testing site. Please share with your local data vendor.</a:t>
            </a:r>
          </a:p>
          <a:p>
            <a:pPr marL="114300" indent="0">
              <a:buNone/>
            </a:pPr>
            <a:endParaRPr lang="en-US" dirty="0"/>
          </a:p>
          <a:p>
            <a:pPr marL="114300" indent="0">
              <a:buNone/>
            </a:pPr>
            <a:r>
              <a:rPr lang="en-US" b="1" dirty="0"/>
              <a:t>ACT recommends that schools do not include ACT scores on school transcripts in effort to avoid student privacy concerns or inconsistent score report data. If your school insists on sending scores on a student transcript, ACT recommends documenting consent from the student in advance. Students can send scores to colleges from their </a:t>
            </a:r>
            <a:r>
              <a:rPr lang="en-US" b="1" dirty="0" err="1"/>
              <a:t>MyACT</a:t>
            </a:r>
            <a:r>
              <a:rPr lang="en-US" b="1" dirty="0"/>
              <a:t> account which is accessed at myact.org.</a:t>
            </a:r>
            <a:endParaRPr lang="en-US" dirty="0"/>
          </a:p>
          <a:p>
            <a:pPr marL="114300" indent="0">
              <a:buNone/>
            </a:pPr>
            <a:endParaRPr lang="en-US" dirty="0"/>
          </a:p>
        </p:txBody>
      </p:sp>
    </p:spTree>
    <p:extLst>
      <p:ext uri="{BB962C8B-B14F-4D97-AF65-F5344CB8AC3E}">
        <p14:creationId xmlns:p14="http://schemas.microsoft.com/office/powerpoint/2010/main" val="172033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255106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 </a:t>
            </a:r>
            <a:br>
              <a:rPr lang="en-US" dirty="0" smtClean="0"/>
            </a:br>
            <a:r>
              <a:rPr lang="en-US" dirty="0" smtClean="0"/>
              <a:t>Superintendent Verification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Every superintendent received a notice regarding the need for a signed Course Requirements Verification Form.  If you have not already done so, please make sure your superintendent returns this form as soon as possible to </a:t>
            </a:r>
            <a:r>
              <a:rPr lang="en-US" dirty="0" smtClean="0">
                <a:hlinkClick r:id="rId2"/>
              </a:rPr>
              <a:t>accountability@la.gov</a:t>
            </a:r>
            <a:r>
              <a:rPr lang="en-US" dirty="0" smtClean="0"/>
              <a:t>.</a:t>
            </a:r>
          </a:p>
          <a:p>
            <a:pPr marL="114300" indent="0">
              <a:buNone/>
            </a:pPr>
            <a:endParaRPr lang="en-US" dirty="0"/>
          </a:p>
        </p:txBody>
      </p:sp>
    </p:spTree>
    <p:extLst>
      <p:ext uri="{BB962C8B-B14F-4D97-AF65-F5344CB8AC3E}">
        <p14:creationId xmlns:p14="http://schemas.microsoft.com/office/powerpoint/2010/main" val="360613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Call Summary</a:t>
            </a:r>
            <a:endParaRPr dirty="0"/>
          </a:p>
        </p:txBody>
      </p:sp>
    </p:spTree>
    <p:extLst>
      <p:ext uri="{BB962C8B-B14F-4D97-AF65-F5344CB8AC3E}">
        <p14:creationId xmlns:p14="http://schemas.microsoft.com/office/powerpoint/2010/main" val="3359934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50445386"/>
              </p:ext>
            </p:extLst>
          </p:nvPr>
        </p:nvGraphicFramePr>
        <p:xfrm>
          <a:off x="1064518" y="1290027"/>
          <a:ext cx="7015014" cy="3312918"/>
        </p:xfrm>
        <a:graphic>
          <a:graphicData uri="http://schemas.openxmlformats.org/drawingml/2006/table">
            <a:tbl>
              <a:tblPr firstRow="1" bandRow="1">
                <a:tableStyleId>{47E5B1D7-7E24-4C7A-94C0-64FDCA702A4B}</a:tableStyleId>
              </a:tblPr>
              <a:tblGrid>
                <a:gridCol w="915714">
                  <a:extLst>
                    <a:ext uri="{9D8B030D-6E8A-4147-A177-3AD203B41FA5}">
                      <a16:colId xmlns:a16="http://schemas.microsoft.com/office/drawing/2014/main" val="2450038286"/>
                    </a:ext>
                  </a:extLst>
                </a:gridCol>
                <a:gridCol w="4194687">
                  <a:extLst>
                    <a:ext uri="{9D8B030D-6E8A-4147-A177-3AD203B41FA5}">
                      <a16:colId xmlns:a16="http://schemas.microsoft.com/office/drawing/2014/main" val="1615949670"/>
                    </a:ext>
                  </a:extLst>
                </a:gridCol>
                <a:gridCol w="1904613">
                  <a:extLst>
                    <a:ext uri="{9D8B030D-6E8A-4147-A177-3AD203B41FA5}">
                      <a16:colId xmlns:a16="http://schemas.microsoft.com/office/drawing/2014/main" val="2553105662"/>
                    </a:ext>
                  </a:extLst>
                </a:gridCol>
              </a:tblGrid>
              <a:tr h="300988">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57450">
                <a:tc>
                  <a:txBody>
                    <a:bodyPr/>
                    <a:lstStyle/>
                    <a:p>
                      <a:r>
                        <a:rPr lang="en-US" sz="1200" dirty="0" smtClean="0">
                          <a:latin typeface="Calibri" panose="020F0502020204030204" pitchFamily="34" charset="0"/>
                          <a:cs typeface="Calibri" panose="020F0502020204030204" pitchFamily="34" charset="0"/>
                        </a:rPr>
                        <a:t>July</a:t>
                      </a:r>
                      <a:endParaRPr lang="en-US" sz="1200" dirty="0">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NOW: ACT payments for 2021-2022 due</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NOW: I &amp; O Course Requirements Superintendent Verification due to </a:t>
                      </a:r>
                      <a:r>
                        <a:rPr lang="en-US" sz="1200" baseline="0" dirty="0" smtClean="0">
                          <a:latin typeface="Calibri" panose="020F0502020204030204" pitchFamily="34" charset="0"/>
                          <a:cs typeface="Calibri" panose="020F0502020204030204" pitchFamily="34" charset="0"/>
                          <a:hlinkClick r:id="rId2"/>
                        </a:rPr>
                        <a:t>accountability@la.gov</a:t>
                      </a:r>
                      <a:r>
                        <a:rPr lang="en-US" sz="1200" baseline="0" dirty="0" smtClean="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NOW: ACT MOUs for 2022-2023 now available</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By July 29: LEAP scores for grades 3-8 released; summary data embargoed</a:t>
                      </a:r>
                    </a:p>
                    <a:p>
                      <a:pPr marL="0" indent="0">
                        <a:buFont typeface="Arial" panose="020B0604020202020204" pitchFamily="34" charset="0"/>
                        <a:buNone/>
                      </a:pPr>
                      <a:endParaRPr lang="en-US" sz="120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3"/>
                        </a:rPr>
                        <a:t>2022-2023 </a:t>
                      </a:r>
                      <a:r>
                        <a:rPr lang="en-US" sz="1200" dirty="0" smtClean="0">
                          <a:hlinkClick r:id="rId3"/>
                        </a:rPr>
                        <a:t>Assessment Calendar</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370840">
                <a:tc>
                  <a:txBody>
                    <a:bodyPr/>
                    <a:lstStyle/>
                    <a:p>
                      <a:r>
                        <a:rPr lang="en-US" sz="1200" dirty="0" smtClean="0">
                          <a:latin typeface="Calibri" panose="020F0502020204030204" pitchFamily="34" charset="0"/>
                          <a:cs typeface="Calibri" panose="020F0502020204030204" pitchFamily="34" charset="0"/>
                        </a:rPr>
                        <a:t>August</a:t>
                      </a:r>
                      <a:endParaRPr lang="en-US" sz="1200" dirty="0">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August 3: Data Certification Webinar</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Week of August 8: Data certification for ACT/DCAI</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First 30 days of enrollment: Administer ELPS </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First 30 days of school: Administer KEA and K-3 literacy screeners</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TBA: LEAP Media Release for Summary </a:t>
                      </a:r>
                      <a:r>
                        <a:rPr lang="en-US" sz="1200" baseline="0" dirty="0" smtClean="0">
                          <a:latin typeface="Calibri" panose="020F0502020204030204" pitchFamily="34" charset="0"/>
                          <a:cs typeface="Calibri" panose="020F0502020204030204" pitchFamily="34" charset="0"/>
                        </a:rPr>
                        <a:t>Results</a:t>
                      </a:r>
                    </a:p>
                    <a:p>
                      <a:pPr marL="0" indent="0">
                        <a:buFont typeface="Arial" panose="020B0604020202020204" pitchFamily="34" charset="0"/>
                        <a:buNone/>
                      </a:pPr>
                      <a:r>
                        <a:rPr lang="en-US" sz="1200" baseline="0" dirty="0" smtClean="0">
                          <a:latin typeface="Calibri" panose="020F0502020204030204" pitchFamily="34" charset="0"/>
                          <a:cs typeface="Calibri" panose="020F0502020204030204" pitchFamily="34" charset="0"/>
                        </a:rPr>
                        <a:t>August 31: NEW LEA test security policy due</a:t>
                      </a:r>
                      <a:endParaRPr lang="en-US" sz="120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200" baseline="0" dirty="0" smtClean="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a:t>
                      </a:r>
                      <a:r>
                        <a:rPr lang="en-US" sz="1200" baseline="0" dirty="0" smtClean="0">
                          <a:latin typeface="Calibri" panose="020F0502020204030204" pitchFamily="34" charset="0"/>
                          <a:cs typeface="Calibri" panose="020F0502020204030204" pitchFamily="34" charset="0"/>
                        </a:rPr>
                        <a:t>August 2, 9, 23, 30</a:t>
                      </a:r>
                      <a:endParaRPr lang="en-US" sz="1200" baseline="0" dirty="0" smtClean="0">
                        <a:latin typeface="Calibri" panose="020F0502020204030204" pitchFamily="34" charset="0"/>
                        <a:cs typeface="Calibri" panose="020F0502020204030204" pitchFamily="34" charset="0"/>
                      </a:endParaRPr>
                    </a:p>
                    <a:p>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Monthly Call: </a:t>
                      </a:r>
                      <a:r>
                        <a:rPr lang="en-US" sz="1200" baseline="0" dirty="0" smtClean="0">
                          <a:latin typeface="Calibri" panose="020F0502020204030204" pitchFamily="34" charset="0"/>
                          <a:cs typeface="Calibri" panose="020F0502020204030204" pitchFamily="34" charset="0"/>
                        </a:rPr>
                        <a:t>August 16</a:t>
                      </a:r>
                      <a:endParaRPr lang="en-US" sz="1200" baseline="0" dirty="0" smtClean="0">
                        <a:latin typeface="Calibri" panose="020F0502020204030204" pitchFamily="34" charset="0"/>
                        <a:cs typeface="Calibri" panose="020F0502020204030204" pitchFamily="34" charset="0"/>
                      </a:endParaRP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5" y="1174750"/>
            <a:ext cx="3341825"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Fall Data Certification</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LEAP 360 </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startAt="2"/>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2" name="TextBox 1"/>
          <p:cNvSpPr txBox="1"/>
          <p:nvPr/>
        </p:nvSpPr>
        <p:spPr>
          <a:xfrm>
            <a:off x="4572025" y="1174750"/>
            <a:ext cx="3073400" cy="1477328"/>
          </a:xfrm>
          <a:prstGeom prst="rect">
            <a:avLst/>
          </a:prstGeom>
          <a:noFill/>
        </p:spPr>
        <p:txBody>
          <a:bodyPr wrap="square" rtlCol="0">
            <a:spAutoFit/>
          </a:bodyPr>
          <a:lstStyle/>
          <a:p>
            <a:pPr marL="114300" lvl="0">
              <a:buSzPts val="1800"/>
            </a:pPr>
            <a:r>
              <a:rPr lang="en-US" sz="1800" dirty="0" smtClean="0">
                <a:latin typeface="Calibri" panose="020F0502020204030204" pitchFamily="34" charset="0"/>
                <a:cs typeface="Calibri" panose="020F0502020204030204" pitchFamily="34" charset="0"/>
              </a:rPr>
              <a:t>V.    K-3 Guidance</a:t>
            </a:r>
          </a:p>
          <a:p>
            <a:pPr marL="114300" lvl="0">
              <a:buSzPts val="1800"/>
            </a:pPr>
            <a:endParaRPr lang="en-US" sz="1800" dirty="0">
              <a:latin typeface="Calibri" panose="020F0502020204030204" pitchFamily="34" charset="0"/>
              <a:cs typeface="Calibri" panose="020F0502020204030204" pitchFamily="34" charset="0"/>
            </a:endParaRPr>
          </a:p>
          <a:p>
            <a:pPr marL="114300" lvl="0">
              <a:buSzPts val="1800"/>
            </a:pPr>
            <a:r>
              <a:rPr lang="en-US" sz="1800" dirty="0" smtClean="0">
                <a:latin typeface="Calibri" panose="020F0502020204030204" pitchFamily="34" charset="0"/>
                <a:cs typeface="Calibri" panose="020F0502020204030204" pitchFamily="34" charset="0"/>
              </a:rPr>
              <a:t>VI.   ACT</a:t>
            </a:r>
            <a:endParaRPr lang="en-US" sz="1800" dirty="0">
              <a:latin typeface="Calibri" panose="020F0502020204030204" pitchFamily="34" charset="0"/>
              <a:cs typeface="Calibri" panose="020F0502020204030204" pitchFamily="34" charset="0"/>
            </a:endParaRPr>
          </a:p>
          <a:p>
            <a:pPr marL="114300" lvl="0">
              <a:buSzPts val="1800"/>
            </a:pPr>
            <a:endParaRPr lang="en-US" sz="1800" dirty="0">
              <a:latin typeface="Calibri" panose="020F0502020204030204" pitchFamily="34" charset="0"/>
              <a:cs typeface="Calibri" panose="020F0502020204030204" pitchFamily="34" charset="0"/>
            </a:endParaRPr>
          </a:p>
          <a:p>
            <a:pPr marL="114300" lvl="0">
              <a:buSzPts val="1800"/>
            </a:pPr>
            <a:r>
              <a:rPr lang="en-US" sz="1800" dirty="0" smtClean="0">
                <a:latin typeface="Calibri" panose="020F0502020204030204" pitchFamily="34" charset="0"/>
                <a:cs typeface="Calibri" panose="020F0502020204030204" pitchFamily="34" charset="0"/>
              </a:rPr>
              <a:t>VII.    </a:t>
            </a:r>
            <a:r>
              <a:rPr lang="en-US" sz="1800" dirty="0">
                <a:latin typeface="Calibri" panose="020F0502020204030204" pitchFamily="34" charset="0"/>
                <a:cs typeface="Calibri" panose="020F0502020204030204" pitchFamily="34" charset="0"/>
              </a:rPr>
              <a:t>Accountability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Key Dates</a:t>
            </a:r>
            <a:endParaRPr lang="en-US" dirty="0"/>
          </a:p>
        </p:txBody>
      </p:sp>
      <p:sp>
        <p:nvSpPr>
          <p:cNvPr id="3" name="Text Placeholder 2"/>
          <p:cNvSpPr>
            <a:spLocks noGrp="1"/>
          </p:cNvSpPr>
          <p:nvPr>
            <p:ph type="body" idx="1"/>
          </p:nvPr>
        </p:nvSpPr>
        <p:spPr>
          <a:xfrm>
            <a:off x="430075" y="1099050"/>
            <a:ext cx="8283900" cy="3363600"/>
          </a:xfrm>
        </p:spPr>
        <p:txBody>
          <a:bodyPr/>
          <a:lstStyle/>
          <a:p>
            <a:pPr marL="114300" indent="0">
              <a:buNone/>
            </a:pPr>
            <a:r>
              <a:rPr lang="en-US" u="sng" dirty="0" smtClean="0"/>
              <a:t>LEAP 2025 Grades 3-8</a:t>
            </a:r>
          </a:p>
          <a:p>
            <a:r>
              <a:rPr lang="en-US" dirty="0" smtClean="0"/>
              <a:t>Individual student reports, school rosters and data files will be released this week.</a:t>
            </a:r>
          </a:p>
          <a:p>
            <a:r>
              <a:rPr lang="en-US" dirty="0" smtClean="0"/>
              <a:t>Individual student reports should be sent home to families with the parent guide to student reports</a:t>
            </a:r>
          </a:p>
          <a:p>
            <a:r>
              <a:rPr lang="en-US" dirty="0" smtClean="0"/>
              <a:t>No summarized data should be released until after the department media release</a:t>
            </a:r>
          </a:p>
          <a:p>
            <a:pPr marL="114300" indent="0">
              <a:buNone/>
            </a:pPr>
            <a:endParaRPr lang="en-US" dirty="0" smtClean="0"/>
          </a:p>
          <a:p>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169500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Scores in DRC INSIGHT</a:t>
            </a:r>
            <a:endParaRPr lang="en-US" dirty="0"/>
          </a:p>
        </p:txBody>
      </p:sp>
      <p:sp>
        <p:nvSpPr>
          <p:cNvPr id="3" name="Text Placeholder 2"/>
          <p:cNvSpPr>
            <a:spLocks noGrp="1"/>
          </p:cNvSpPr>
          <p:nvPr>
            <p:ph type="body" idx="1"/>
          </p:nvPr>
        </p:nvSpPr>
        <p:spPr/>
        <p:txBody>
          <a:bodyPr/>
          <a:lstStyle/>
          <a:p>
            <a:pPr marL="114300" indent="0">
              <a:buNone/>
            </a:pPr>
            <a:r>
              <a:rPr lang="en-US" dirty="0" smtClean="0"/>
              <a:t>Scores can be found in DRC INSIGHT using the following steps:</a:t>
            </a:r>
          </a:p>
          <a:p>
            <a:pPr>
              <a:buAutoNum type="arabicPeriod"/>
            </a:pPr>
            <a:r>
              <a:rPr lang="en-US" sz="1600" dirty="0" smtClean="0"/>
              <a:t>Go to My Applications</a:t>
            </a:r>
          </a:p>
          <a:p>
            <a:pPr>
              <a:buAutoNum type="arabicPeriod"/>
            </a:pPr>
            <a:r>
              <a:rPr lang="en-US" sz="1600" dirty="0" smtClean="0"/>
              <a:t>Select Report Delivery</a:t>
            </a:r>
          </a:p>
          <a:p>
            <a:pPr>
              <a:buAutoNum type="arabicPeriod"/>
            </a:pPr>
            <a:r>
              <a:rPr lang="en-US" sz="1600" dirty="0" smtClean="0"/>
              <a:t>Select Pre-Generated (Summative)</a:t>
            </a:r>
          </a:p>
          <a:p>
            <a:pPr>
              <a:buAutoNum type="arabicPeriod"/>
            </a:pPr>
            <a:r>
              <a:rPr lang="en-US" sz="1600" dirty="0" smtClean="0"/>
              <a:t>In the upper right hand corner, users can select site and test administration: LEAP 2025 Grades 3-8 Spring 2022</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342" y="3099189"/>
            <a:ext cx="5395658" cy="2044312"/>
          </a:xfrm>
          <a:prstGeom prst="rect">
            <a:avLst/>
          </a:prstGeom>
        </p:spPr>
      </p:pic>
    </p:spTree>
    <p:extLst>
      <p:ext uri="{BB962C8B-B14F-4D97-AF65-F5344CB8AC3E}">
        <p14:creationId xmlns:p14="http://schemas.microsoft.com/office/powerpoint/2010/main" val="221372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LEAP Reports</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LEAP reports will be released in August. These reports include:</a:t>
            </a:r>
          </a:p>
          <a:p>
            <a:r>
              <a:rPr lang="en-US" dirty="0" smtClean="0"/>
              <a:t>Summarized results for schools, districts and states</a:t>
            </a:r>
          </a:p>
          <a:p>
            <a:r>
              <a:rPr lang="en-US" dirty="0" smtClean="0"/>
              <a:t>Subgroup data for schools and districts</a:t>
            </a:r>
          </a:p>
          <a:p>
            <a:r>
              <a:rPr lang="en-US" dirty="0" smtClean="0"/>
              <a:t>Growth to mastery rosters for grades 4-8</a:t>
            </a:r>
            <a:endParaRPr lang="en-US" dirty="0"/>
          </a:p>
        </p:txBody>
      </p:sp>
    </p:spTree>
    <p:extLst>
      <p:ext uri="{BB962C8B-B14F-4D97-AF65-F5344CB8AC3E}">
        <p14:creationId xmlns:p14="http://schemas.microsoft.com/office/powerpoint/2010/main" val="166921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School Systems Test Security </a:t>
            </a:r>
            <a:r>
              <a:rPr lang="en-US" dirty="0" smtClean="0"/>
              <a:t>Policy</a:t>
            </a:r>
            <a:endParaRPr lang="en-US" dirty="0"/>
          </a:p>
        </p:txBody>
      </p:sp>
      <p:sp>
        <p:nvSpPr>
          <p:cNvPr id="3" name="Text Placeholder 2"/>
          <p:cNvSpPr>
            <a:spLocks noGrp="1"/>
          </p:cNvSpPr>
          <p:nvPr>
            <p:ph type="body" idx="1"/>
          </p:nvPr>
        </p:nvSpPr>
        <p:spPr>
          <a:xfrm>
            <a:off x="572373" y="1158705"/>
            <a:ext cx="7316127" cy="2770570"/>
          </a:xfrm>
        </p:spPr>
        <p:txBody>
          <a:bodyPr/>
          <a:lstStyle/>
          <a:p>
            <a:pPr marL="114300" indent="0">
              <a:buNone/>
            </a:pPr>
            <a:r>
              <a:rPr lang="en-US" dirty="0" smtClean="0"/>
              <a:t>School systems that are new to testing must have a completed test security </a:t>
            </a:r>
            <a:r>
              <a:rPr lang="en-US" dirty="0" smtClean="0"/>
              <a:t>policy per Bulletin 118, Chapter 53:</a:t>
            </a:r>
          </a:p>
          <a:p>
            <a:pPr marL="114300" indent="0">
              <a:buNone/>
            </a:pPr>
            <a:endParaRPr lang="en-US" dirty="0"/>
          </a:p>
          <a:p>
            <a:pPr marL="114300" indent="0">
              <a:buNone/>
            </a:pPr>
            <a:r>
              <a:rPr lang="en-US" i="1" dirty="0"/>
              <a:t>Each local education agency (LEA) as described in this policy shall develop and adopt a LEA test security policy and procedures for handling emergencies during testing that is in compliance with the state's test security policy. </a:t>
            </a:r>
            <a:endParaRPr lang="en-US" i="1" dirty="0" smtClean="0"/>
          </a:p>
          <a:p>
            <a:pPr marL="114300" indent="0">
              <a:buNone/>
            </a:pPr>
            <a:endParaRPr lang="en-US" dirty="0"/>
          </a:p>
          <a:p>
            <a:pPr marL="114300" indent="0">
              <a:buNone/>
            </a:pPr>
            <a:r>
              <a:rPr lang="en-US" dirty="0" smtClean="0"/>
              <a:t>Policies </a:t>
            </a:r>
            <a:r>
              <a:rPr lang="en-US" dirty="0" smtClean="0"/>
              <a:t>should be send to </a:t>
            </a:r>
            <a:r>
              <a:rPr lang="en-US" dirty="0" smtClean="0">
                <a:hlinkClick r:id="rId2"/>
              </a:rPr>
              <a:t>assessment@la.gov</a:t>
            </a:r>
            <a:r>
              <a:rPr lang="en-US" dirty="0" smtClean="0"/>
              <a:t> no later than August 31.</a:t>
            </a:r>
            <a:endParaRPr lang="en-US" dirty="0"/>
          </a:p>
        </p:txBody>
      </p:sp>
    </p:spTree>
    <p:extLst>
      <p:ext uri="{BB962C8B-B14F-4D97-AF65-F5344CB8AC3E}">
        <p14:creationId xmlns:p14="http://schemas.microsoft.com/office/powerpoint/2010/main" val="104178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Fall Data Certification</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11447</TotalTime>
  <Words>1310</Words>
  <Application>Microsoft Office PowerPoint</Application>
  <PresentationFormat>On-screen Show (16:9)</PresentationFormat>
  <Paragraphs>154</Paragraphs>
  <Slides>27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LA Believes</vt:lpstr>
      <vt:lpstr>Zoom Meeting Preparation</vt:lpstr>
      <vt:lpstr>AAA: Assessment and Accountability Monthly Call July 26, 2022</vt:lpstr>
      <vt:lpstr>Agenda Items</vt:lpstr>
      <vt:lpstr>LEAP 2025</vt:lpstr>
      <vt:lpstr>LEAP 2025 Key Dates</vt:lpstr>
      <vt:lpstr>LEAP Scores in DRC INSIGHT</vt:lpstr>
      <vt:lpstr>Additional LEAP Reports</vt:lpstr>
      <vt:lpstr>New School Systems Test Security Policy</vt:lpstr>
      <vt:lpstr>Fall Data Certification</vt:lpstr>
      <vt:lpstr> Fall Data Certification</vt:lpstr>
      <vt:lpstr>Fall Data Certification Webinar  for DCAI, ACT and Assessments</vt:lpstr>
      <vt:lpstr>ELPS/ELPT</vt:lpstr>
      <vt:lpstr>ELPS Screening Access</vt:lpstr>
      <vt:lpstr>ELPT Alternate Assessment</vt:lpstr>
      <vt:lpstr>LEAP 360</vt:lpstr>
      <vt:lpstr>LEAP 360 Diagnostic and Interim Assessments</vt:lpstr>
      <vt:lpstr>K-3 Guidance</vt:lpstr>
      <vt:lpstr>PreK-Grade 3 Guidance</vt:lpstr>
      <vt:lpstr>K-Grade 3 Reporting of Assessments</vt:lpstr>
      <vt:lpstr>ACT</vt:lpstr>
      <vt:lpstr>ACT Invoices for 2021-2022</vt:lpstr>
      <vt:lpstr>ACT MOUs for 2022-2023 Testing</vt:lpstr>
      <vt:lpstr>ACT Notice</vt:lpstr>
      <vt:lpstr>Accountability</vt:lpstr>
      <vt:lpstr>Interests and Opportunities  Superintendent Verification</vt:lpstr>
      <vt:lpstr>Call Summary</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299</cp:revision>
  <dcterms:modified xsi:type="dcterms:W3CDTF">2022-07-25T19:47:56Z</dcterms:modified>
</cp:coreProperties>
</file>