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24"/>
  </p:notesMasterIdLst>
  <p:sldIdLst>
    <p:sldId id="666" r:id="rId2"/>
    <p:sldId id="667" r:id="rId3"/>
    <p:sldId id="257" r:id="rId4"/>
    <p:sldId id="851" r:id="rId5"/>
    <p:sldId id="855" r:id="rId6"/>
    <p:sldId id="366" r:id="rId7"/>
    <p:sldId id="859" r:id="rId8"/>
    <p:sldId id="858" r:id="rId9"/>
    <p:sldId id="857" r:id="rId10"/>
    <p:sldId id="844" r:id="rId11"/>
    <p:sldId id="830" r:id="rId12"/>
    <p:sldId id="831" r:id="rId13"/>
    <p:sldId id="852" r:id="rId14"/>
    <p:sldId id="781" r:id="rId15"/>
    <p:sldId id="838" r:id="rId16"/>
    <p:sldId id="853" r:id="rId17"/>
    <p:sldId id="845" r:id="rId18"/>
    <p:sldId id="846" r:id="rId19"/>
    <p:sldId id="500" r:id="rId20"/>
    <p:sldId id="856" r:id="rId21"/>
    <p:sldId id="854" r:id="rId22"/>
    <p:sldId id="334" r:id="rId23"/>
  </p:sldIdLst>
  <p:sldSz cx="9144000" cy="5143500" type="screen16x9"/>
  <p:notesSz cx="6858000" cy="9144000"/>
  <p:embeddedFontLst>
    <p:embeddedFont>
      <p:font typeface="Public Sans Medium" pitchFamily="2" charset="0"/>
      <p:regular r:id="rId25"/>
      <p:italic r:id="rId26"/>
    </p:embeddedFont>
    <p:embeddedFont>
      <p:font typeface="Public Sans" pitchFamily="2" charset="0"/>
      <p:regular r:id="rId27"/>
      <p:bold r:id="rId28"/>
      <p:italic r:id="rId29"/>
      <p:boldItalic r:id="rId30"/>
    </p:embeddedFont>
    <p:embeddedFont>
      <p:font typeface="Calibri" panose="020F050202020403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Pritchard" initials="" lastIdx="1" clrIdx="0"/>
  <p:cmAuthor id="1" name="JENNIFER BAIRD" initials="" lastIdx="1" clrIdx="1"/>
  <p:cmAuthor id="2" name="Jennifer Baird" initials="JB" lastIdx="2" clrIdx="2">
    <p:extLst>
      <p:ext uri="{19B8F6BF-5375-455C-9EA6-DF929625EA0E}">
        <p15:presenceInfo xmlns:p15="http://schemas.microsoft.com/office/powerpoint/2012/main" userId="S-1-5-21-1004336348-920026266-1801674531-48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5B1D7-7E24-4C7A-94C0-64FDCA702A4B}">
  <a:tblStyle styleId="{47E5B1D7-7E24-4C7A-94C0-64FDCA702A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5" autoAdjust="0"/>
    <p:restoredTop sz="94660"/>
  </p:normalViewPr>
  <p:slideViewPr>
    <p:cSldViewPr snapToGrid="0">
      <p:cViewPr varScale="1">
        <p:scale>
          <a:sx n="91" d="100"/>
          <a:sy n="91" d="100"/>
        </p:scale>
        <p:origin x="544" y="56"/>
      </p:cViewPr>
      <p:guideLst/>
    </p:cSldViewPr>
  </p:slideViewPr>
  <p:notesTextViewPr>
    <p:cViewPr>
      <p:scale>
        <a:sx n="400" d="100"/>
        <a:sy n="4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86" name="Google Shape;8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3823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extLst>
      <p:ext uri="{BB962C8B-B14F-4D97-AF65-F5344CB8AC3E}">
        <p14:creationId xmlns:p14="http://schemas.microsoft.com/office/powerpoint/2010/main" val="21208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96a45435d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96a45435d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8" name="Google Shape;268;g796a45435d_2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dirty="0"/>
          </a:p>
        </p:txBody>
      </p:sp>
    </p:spTree>
    <p:extLst>
      <p:ext uri="{BB962C8B-B14F-4D97-AF65-F5344CB8AC3E}">
        <p14:creationId xmlns:p14="http://schemas.microsoft.com/office/powerpoint/2010/main" val="70924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dirty="0"/>
          </a:p>
        </p:txBody>
      </p:sp>
    </p:spTree>
    <p:extLst>
      <p:ext uri="{BB962C8B-B14F-4D97-AF65-F5344CB8AC3E}">
        <p14:creationId xmlns:p14="http://schemas.microsoft.com/office/powerpoint/2010/main" val="2583494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3002993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614688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Beads Right)">
  <p:cSld name="Section Title Only_1_1_1_1_1_1_1_1_1">
    <p:bg>
      <p:bgPr>
        <a:blipFill>
          <a:blip r:embed="rId2">
            <a:alphaModFix/>
          </a:blip>
          <a:stretch>
            <a:fillRect/>
          </a:stretch>
        </a:blipFill>
        <a:effectLst/>
      </p:bgPr>
    </p:bg>
    <p:spTree>
      <p:nvGrpSpPr>
        <p:cNvPr id="1" name="Shape 255"/>
        <p:cNvGrpSpPr/>
        <p:nvPr/>
      </p:nvGrpSpPr>
      <p:grpSpPr>
        <a:xfrm>
          <a:off x="0" y="0"/>
          <a:ext cx="0" cy="0"/>
          <a:chOff x="0" y="0"/>
          <a:chExt cx="0" cy="0"/>
        </a:xfrm>
      </p:grpSpPr>
      <p:sp>
        <p:nvSpPr>
          <p:cNvPr id="256" name="Google Shape;256;p81"/>
          <p:cNvSpPr txBox="1">
            <a:spLocks noGrp="1"/>
          </p:cNvSpPr>
          <p:nvPr>
            <p:ph type="title"/>
          </p:nvPr>
        </p:nvSpPr>
        <p:spPr>
          <a:xfrm>
            <a:off x="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82"/>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Basic Frame) 2">
  <p:cSld name="Content (Basic Frame) 2">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8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61" name="Google Shape;261;p83"/>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2" name="Google Shape;262;p83"/>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26756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vider Slide - Teal">
  <p:cSld name="Divider Slide - Teal">
    <p:bg>
      <p:bgPr>
        <a:solidFill>
          <a:srgbClr val="017F92">
            <a:alpha val="10000"/>
          </a:srgbClr>
        </a:solidFill>
        <a:effectLst/>
      </p:bgPr>
    </p:bg>
    <p:spTree>
      <p:nvGrpSpPr>
        <p:cNvPr id="1" name="Shape 30"/>
        <p:cNvGrpSpPr/>
        <p:nvPr/>
      </p:nvGrpSpPr>
      <p:grpSpPr>
        <a:xfrm>
          <a:off x="0" y="0"/>
          <a:ext cx="0" cy="0"/>
          <a:chOff x="0" y="0"/>
          <a:chExt cx="0" cy="0"/>
        </a:xfrm>
      </p:grpSpPr>
      <p:pic>
        <p:nvPicPr>
          <p:cNvPr id="31" name="Google Shape;31;g29b2914e641_1_95"/>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32" name="Google Shape;32;g29b2914e641_1_95"/>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3" name="Google Shape;33;g29b2914e641_1_9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g29b2914e641_1_95"/>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347343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g29b2914e641_1_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g29b2914e641_1_100"/>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pic>
        <p:nvPicPr>
          <p:cNvPr id="38" name="Google Shape;38;g29b2914e641_1_100"/>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9" name="Google Shape;39;g29b2914e641_1_100"/>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g29b2914e641_1_100"/>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41" name="Google Shape;41;g29b2914e641_1_100"/>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2" name="Google Shape;42;g29b2914e641_1_10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40702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Fleur de Lis Right)">
  <p:cSld name="Section Title (Fleur de Lis Right)">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g29b2914e641_1_146"/>
          <p:cNvSpPr txBox="1">
            <a:spLocks noGrp="1"/>
          </p:cNvSpPr>
          <p:nvPr>
            <p:ph type="title"/>
          </p:nvPr>
        </p:nvSpPr>
        <p:spPr>
          <a:xfrm>
            <a:off x="0" y="786050"/>
            <a:ext cx="6151200" cy="35898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147921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39854D-8B50-466C-8992-FF8B9A13ECDF}" type="datetimeFigureOut">
              <a:rPr lang="en-US" smtClean="0"/>
              <a:t>8/1/2025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D822D0-DC70-4EAF-9812-269F6A97C05B}" type="slidenum">
              <a:rPr lang="en-US" smtClean="0"/>
              <a:t>‹#›</a:t>
            </a:fld>
            <a:endParaRPr lang="en-US"/>
          </a:p>
        </p:txBody>
      </p:sp>
    </p:spTree>
    <p:extLst>
      <p:ext uri="{BB962C8B-B14F-4D97-AF65-F5344CB8AC3E}">
        <p14:creationId xmlns:p14="http://schemas.microsoft.com/office/powerpoint/2010/main" val="1277097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57"/>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6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4" name="Google Shape;194;p6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5" name="Google Shape;195;p6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73"/>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17" r:id="rId9"/>
    <p:sldLayoutId id="2147483718" r:id="rId10"/>
    <p:sldLayoutId id="2147483720" r:id="rId11"/>
    <p:sldLayoutId id="2147483722" r:id="rId12"/>
    <p:sldLayoutId id="2147483723" r:id="rId13"/>
    <p:sldLayoutId id="2147483724" r:id="rId14"/>
    <p:sldLayoutId id="2147483725" r:id="rId15"/>
    <p:sldLayoutId id="2147483726" r:id="rId16"/>
    <p:sldLayoutId id="2147483730" r:id="rId17"/>
    <p:sldLayoutId id="2147483731" r:id="rId18"/>
    <p:sldLayoutId id="2147483732" r:id="rId19"/>
    <p:sldLayoutId id="2147483733" r:id="rId20"/>
    <p:sldLayoutId id="214748373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hyperlink" Target="https://doe.louisiana.gov/docs/default-source/assessment/elps-guidance.pdf?sfvrsn=28dc9d1f_0" TargetMode="Externa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hyperlink" Target="https://doe.louisiana.gov/docs/default-source/assessment/dtc-and-accountability-contact-update-form.pdf?sfvrsn=36c28f1f_0" TargetMode="External"/><Relationship Id="rId2" Type="http://schemas.openxmlformats.org/officeDocument/2006/relationships/hyperlink" Target="mailto:assessment@la.gov" TargetMode="Externa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hyperlink" Target="https://doe.louisiana.gov/docs/default-source/jumpstart/wWork-based-learning-guidelines.pdf?sfvrsn=f0c2d44e_7" TargetMode="Externa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hyperlink" Target="mailto:ldoecommunications@la.gov"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hyperlink" Target="https://ldoeforms.jotform.com/252035227384858" TargetMode="External"/><Relationship Id="rId2" Type="http://schemas.openxmlformats.org/officeDocument/2006/relationships/hyperlink" Target="https://doe.louisiana.gov/docs/default-source/data-management/kite-numeracy-screener---university-of-kansas---addendum.docx?sfvrsn=1fcaa086_3" TargetMode="External"/><Relationship Id="rId1" Type="http://schemas.openxmlformats.org/officeDocument/2006/relationships/slideLayout" Target="../slideLayouts/slideLayout19.xml"/><Relationship Id="rId4" Type="http://schemas.openxmlformats.org/officeDocument/2006/relationships/hyperlink" Target="mailto:LDEdata@la.gov"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hyperlink" Target="https://doe.louisiana.gov/docs/default-source/assessment/dtc-and-accountability-contact-update-form.pdf?sfvrsn=36c28f1f_0" TargetMode="External"/><Relationship Id="rId2" Type="http://schemas.openxmlformats.org/officeDocument/2006/relationships/hyperlink" Target="https://doe.louisiana.gov/search-results?indexCatalogue=sitesearch&amp;searchQuery=aAssessment%20resources" TargetMode="External"/><Relationship Id="rId1" Type="http://schemas.openxmlformats.org/officeDocument/2006/relationships/slideLayout" Target="../slideLayouts/slideLayout19.xml"/><Relationship Id="rId4" Type="http://schemas.openxmlformats.org/officeDocument/2006/relationships/hyperlink" Target="https://ldoe.zoom.us/j/94988586947"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hyperlink" Target="https://doe.louisiana.gov/docs/default-source/assessment/leap-2025-at-a-glance-by-subject-and-grade-band.pdf?sfvrsn=a09d6018_3" TargetMode="Externa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hyperlink" Target="https://doe.louisiana.gov/school-system-leaders/measuring-results/assessment-guidance" TargetMode="Externa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461400" y="1191524"/>
            <a:ext cx="8221200" cy="1097965"/>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endParaRPr sz="2400" dirty="0"/>
          </a:p>
          <a:p>
            <a:pPr marL="0" lvl="0" indent="0" algn="ctr" rtl="0">
              <a:lnSpc>
                <a:spcPct val="100000"/>
              </a:lnSpc>
              <a:spcBef>
                <a:spcPts val="0"/>
              </a:spcBef>
              <a:spcAft>
                <a:spcPts val="0"/>
              </a:spcAft>
              <a:buSzPts val="2800"/>
              <a:buNone/>
            </a:pPr>
            <a:r>
              <a:rPr lang="en-US" sz="2400" dirty="0" smtClean="0">
                <a:latin typeface="Public Sans" pitchFamily="2" charset="0"/>
              </a:rPr>
              <a:t>AAA Assessment and Accountability Monthly Call</a:t>
            </a:r>
            <a:br>
              <a:rPr lang="en-US" sz="2400" dirty="0" smtClean="0">
                <a:latin typeface="Public Sans" pitchFamily="2" charset="0"/>
              </a:rPr>
            </a:br>
            <a:r>
              <a:rPr lang="en-US" sz="2400" dirty="0" smtClean="0">
                <a:latin typeface="Public Sans" pitchFamily="2" charset="0"/>
              </a:rPr>
              <a:t>July 26, 2025</a:t>
            </a:r>
            <a:endParaRPr sz="2400" dirty="0">
              <a:latin typeface="Public Sans" pitchFamily="2" charset="0"/>
            </a:endParaRPr>
          </a:p>
        </p:txBody>
      </p:sp>
    </p:spTree>
    <p:extLst>
      <p:ext uri="{BB962C8B-B14F-4D97-AF65-F5344CB8AC3E}">
        <p14:creationId xmlns:p14="http://schemas.microsoft.com/office/powerpoint/2010/main" val="3459055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Chrome Support Change</a:t>
            </a:r>
            <a:endParaRPr lang="en-US" dirty="0"/>
          </a:p>
        </p:txBody>
      </p:sp>
      <p:sp>
        <p:nvSpPr>
          <p:cNvPr id="3" name="Text Placeholder 2"/>
          <p:cNvSpPr>
            <a:spLocks noGrp="1"/>
          </p:cNvSpPr>
          <p:nvPr>
            <p:ph type="body" idx="1"/>
          </p:nvPr>
        </p:nvSpPr>
        <p:spPr>
          <a:xfrm>
            <a:off x="311700" y="1042317"/>
            <a:ext cx="8520600" cy="3186300"/>
          </a:xfrm>
        </p:spPr>
        <p:txBody>
          <a:bodyPr/>
          <a:lstStyle/>
          <a:p>
            <a:r>
              <a:rPr lang="en-US" dirty="0"/>
              <a:t>An important change is coming to the Google Chrome version of DRC INSIGHT.  Google is ending support for the type of kiosk application that DRC currently uses to create the DRC INSIGHT Secure Application for the Chromebook.  In response, DRC has developed a new Chromebook PWA (Progressive Web App) Application. </a:t>
            </a:r>
            <a:endParaRPr lang="en-US" dirty="0" smtClean="0"/>
          </a:p>
          <a:p>
            <a:endParaRPr lang="en-US" u="sng" dirty="0"/>
          </a:p>
          <a:p>
            <a:r>
              <a:rPr lang="en-US" u="sng" dirty="0" smtClean="0"/>
              <a:t>The </a:t>
            </a:r>
            <a:r>
              <a:rPr lang="en-US" u="sng" dirty="0"/>
              <a:t>installation and setup procedures for this new  application are different from the previous application.  This is required to meet Google's new application version support and security guidelines.  Details regarding the changes will be available in the Technical Users Guide, and will include details on removing version 15 prior to installing version 16. </a:t>
            </a:r>
          </a:p>
        </p:txBody>
      </p:sp>
    </p:spTree>
    <p:extLst>
      <p:ext uri="{BB962C8B-B14F-4D97-AF65-F5344CB8AC3E}">
        <p14:creationId xmlns:p14="http://schemas.microsoft.com/office/powerpoint/2010/main" val="2145711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LEAP Connect and ELPT </a:t>
            </a:r>
            <a:endParaRPr sz="2400" dirty="0">
              <a:latin typeface="Public Sans" pitchFamily="2" charset="0"/>
            </a:endParaRPr>
          </a:p>
        </p:txBody>
      </p:sp>
    </p:spTree>
    <p:extLst>
      <p:ext uri="{BB962C8B-B14F-4D97-AF65-F5344CB8AC3E}">
        <p14:creationId xmlns:p14="http://schemas.microsoft.com/office/powerpoint/2010/main" val="1245683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ELPS</a:t>
            </a:r>
            <a:endParaRPr lang="en-US" dirty="0"/>
          </a:p>
        </p:txBody>
      </p:sp>
      <p:sp>
        <p:nvSpPr>
          <p:cNvPr id="3" name="Text Placeholder 2"/>
          <p:cNvSpPr>
            <a:spLocks noGrp="1"/>
          </p:cNvSpPr>
          <p:nvPr>
            <p:ph type="body" idx="1"/>
          </p:nvPr>
        </p:nvSpPr>
        <p:spPr/>
        <p:txBody>
          <a:bodyPr/>
          <a:lstStyle/>
          <a:p>
            <a:pPr marL="114300" indent="0">
              <a:buNone/>
            </a:pPr>
            <a:r>
              <a:rPr lang="en-US" dirty="0" smtClean="0"/>
              <a:t>The updated ELPS test administration manual is now posted to the ELPT portal. Policy requires that all students who may qualify for EL services must be screened within the first 30 days of their enrollment. Please make sure that the following screener guidance is shared with staff. The department will not remove a student as EL once they have been identified.</a:t>
            </a:r>
          </a:p>
          <a:p>
            <a:pPr marL="114300" indent="0">
              <a:buNone/>
            </a:pPr>
            <a:endParaRPr lang="en-US" dirty="0"/>
          </a:p>
          <a:p>
            <a:pPr marL="114300" indent="0">
              <a:buNone/>
            </a:pPr>
            <a:r>
              <a:rPr lang="en-US" dirty="0" smtClean="0">
                <a:hlinkClick r:id="rId2"/>
              </a:rPr>
              <a:t>ELPS Guidance</a:t>
            </a:r>
            <a:endParaRPr lang="en-US" dirty="0" smtClean="0"/>
          </a:p>
          <a:p>
            <a:pPr marL="114300" indent="0">
              <a:buNone/>
            </a:pPr>
            <a:endParaRPr lang="en-US" dirty="0" smtClean="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092028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 Student Transfers</a:t>
            </a:r>
            <a:endParaRPr lang="en-US" dirty="0"/>
          </a:p>
        </p:txBody>
      </p:sp>
      <p:sp>
        <p:nvSpPr>
          <p:cNvPr id="3" name="Text Placeholder 2"/>
          <p:cNvSpPr>
            <a:spLocks noGrp="1"/>
          </p:cNvSpPr>
          <p:nvPr>
            <p:ph type="body" idx="1"/>
          </p:nvPr>
        </p:nvSpPr>
        <p:spPr/>
        <p:txBody>
          <a:bodyPr/>
          <a:lstStyle/>
          <a:p>
            <a:pPr marL="114300" indent="0">
              <a:buNone/>
            </a:pPr>
            <a:r>
              <a:rPr lang="en-US" dirty="0" smtClean="0"/>
              <a:t>EL students cannot be transferred from district to district by the DTC. These requests must be </a:t>
            </a:r>
            <a:r>
              <a:rPr lang="en-US" b="1" u="sng" dirty="0" smtClean="0"/>
              <a:t>sent by the DTC </a:t>
            </a:r>
            <a:r>
              <a:rPr lang="en-US" dirty="0" smtClean="0"/>
              <a:t>to </a:t>
            </a:r>
            <a:r>
              <a:rPr lang="en-US" dirty="0" smtClean="0">
                <a:hlinkClick r:id="rId2"/>
              </a:rPr>
              <a:t>assessment@la.gov</a:t>
            </a:r>
            <a:r>
              <a:rPr lang="en-US" dirty="0" smtClean="0"/>
              <a:t>. Bridget Harris resigned from the department so please do not send them directly to her. Use the following format:</a:t>
            </a:r>
          </a:p>
          <a:p>
            <a:pPr marL="114300" indent="0">
              <a:buNone/>
            </a:pPr>
            <a:endParaRPr lang="en-US" dirty="0"/>
          </a:p>
          <a:p>
            <a:pPr marL="114300" indent="0">
              <a:buNone/>
            </a:pPr>
            <a:r>
              <a:rPr lang="en-US" dirty="0" smtClean="0"/>
              <a:t>Student Name (Partial PII):</a:t>
            </a:r>
          </a:p>
          <a:p>
            <a:pPr marL="114300" indent="0">
              <a:buNone/>
            </a:pPr>
            <a:r>
              <a:rPr lang="en-US" dirty="0" smtClean="0"/>
              <a:t>Student LASID:</a:t>
            </a:r>
          </a:p>
          <a:p>
            <a:pPr marL="114300" indent="0">
              <a:buNone/>
            </a:pPr>
            <a:r>
              <a:rPr lang="en-US" dirty="0" smtClean="0"/>
              <a:t>Requested New School Site code: </a:t>
            </a:r>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2646544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Accountability</a:t>
            </a:r>
            <a:endParaRPr sz="2400" dirty="0">
              <a:latin typeface="Public Sans" pitchFamily="2" charset="0"/>
            </a:endParaRPr>
          </a:p>
        </p:txBody>
      </p:sp>
    </p:spTree>
    <p:extLst>
      <p:ext uri="{BB962C8B-B14F-4D97-AF65-F5344CB8AC3E}">
        <p14:creationId xmlns:p14="http://schemas.microsoft.com/office/powerpoint/2010/main" val="2448349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Cohort Data Certification--Last Call</a:t>
            </a:r>
            <a:endParaRPr lang="en-US" dirty="0"/>
          </a:p>
        </p:txBody>
      </p:sp>
      <p:sp>
        <p:nvSpPr>
          <p:cNvPr id="3" name="Text Placeholder 2"/>
          <p:cNvSpPr>
            <a:spLocks noGrp="1"/>
          </p:cNvSpPr>
          <p:nvPr>
            <p:ph type="body" idx="1"/>
          </p:nvPr>
        </p:nvSpPr>
        <p:spPr>
          <a:xfrm>
            <a:off x="311700" y="1017725"/>
            <a:ext cx="8520600" cy="3186300"/>
          </a:xfrm>
        </p:spPr>
        <p:txBody>
          <a:bodyPr/>
          <a:lstStyle/>
          <a:p>
            <a:pPr marL="114300" indent="0">
              <a:buNone/>
            </a:pPr>
            <a:r>
              <a:rPr lang="en-US" dirty="0" smtClean="0"/>
              <a:t>All submissions must be resolved by Friday, </a:t>
            </a:r>
            <a:r>
              <a:rPr lang="en-US" dirty="0" smtClean="0"/>
              <a:t>August 1. </a:t>
            </a:r>
            <a:r>
              <a:rPr lang="en-US" dirty="0" smtClean="0"/>
              <a:t>Any requests for which we are awaiting documents or additional responses will be rejected at that time.</a:t>
            </a:r>
          </a:p>
          <a:p>
            <a:pPr marL="114300" indent="0">
              <a:buNone/>
            </a:pPr>
            <a:endParaRPr lang="en-US" dirty="0"/>
          </a:p>
          <a:p>
            <a:pPr marL="114300" indent="0">
              <a:buNone/>
            </a:pPr>
            <a:endParaRPr lang="en-US" dirty="0" smtClean="0"/>
          </a:p>
          <a:p>
            <a:pPr marL="114300" indent="0">
              <a:buNone/>
            </a:pPr>
            <a:endParaRPr lang="en-US" dirty="0" smtClean="0"/>
          </a:p>
          <a:p>
            <a:pPr marL="114300" indent="0">
              <a:buNone/>
            </a:pPr>
            <a:endParaRPr lang="en-US" dirty="0" smtClean="0"/>
          </a:p>
          <a:p>
            <a:pPr marL="114300" indent="0">
              <a:buNone/>
            </a:pPr>
            <a:endParaRPr lang="en-US" dirty="0"/>
          </a:p>
        </p:txBody>
      </p:sp>
    </p:spTree>
    <p:extLst>
      <p:ext uri="{BB962C8B-B14F-4D97-AF65-F5344CB8AC3E}">
        <p14:creationId xmlns:p14="http://schemas.microsoft.com/office/powerpoint/2010/main" val="4110704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Data Certification</a:t>
            </a:r>
            <a:endParaRPr lang="en-US" dirty="0"/>
          </a:p>
        </p:txBody>
      </p:sp>
      <p:sp>
        <p:nvSpPr>
          <p:cNvPr id="3" name="Text Placeholder 2"/>
          <p:cNvSpPr>
            <a:spLocks noGrp="1"/>
          </p:cNvSpPr>
          <p:nvPr>
            <p:ph type="body" idx="1"/>
          </p:nvPr>
        </p:nvSpPr>
        <p:spPr/>
        <p:txBody>
          <a:bodyPr/>
          <a:lstStyle/>
          <a:p>
            <a:pPr marL="114300" indent="0">
              <a:buNone/>
            </a:pPr>
            <a:r>
              <a:rPr lang="en-US" dirty="0" smtClean="0"/>
              <a:t>ACT data certification will be open with DCAI data certification by middle of August. All official accountability contacts will receive an email notifying them that the La Data Review system is open and rosters are available for distribution to schools. It is very important that we have the names of no more than two contacts for each district. Any changes that have not been reported to us yet must be send as soon as possible. We require that the superintendent send the linked document to </a:t>
            </a:r>
            <a:r>
              <a:rPr lang="en-US" dirty="0" smtClean="0">
                <a:hlinkClick r:id="rId2"/>
              </a:rPr>
              <a:t>assessment@la.gov</a:t>
            </a:r>
            <a:r>
              <a:rPr lang="en-US" dirty="0" smtClean="0"/>
              <a:t> to make any changes.</a:t>
            </a:r>
          </a:p>
          <a:p>
            <a:pPr marL="114300" indent="0">
              <a:buNone/>
            </a:pPr>
            <a:endParaRPr lang="en-US" dirty="0"/>
          </a:p>
          <a:p>
            <a:pPr marL="114300" indent="0">
              <a:buNone/>
            </a:pPr>
            <a:r>
              <a:rPr lang="en-US" dirty="0" smtClean="0">
                <a:hlinkClick r:id="rId3"/>
              </a:rPr>
              <a:t>DTC and Accountability Contact Update Form</a:t>
            </a:r>
            <a:endParaRPr lang="en-US" dirty="0" smtClean="0"/>
          </a:p>
          <a:p>
            <a:pPr marL="114300" indent="0">
              <a:buNone/>
            </a:pPr>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4289206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Transcripts Updated for 2025 Graduates</a:t>
            </a:r>
            <a:endParaRPr lang="en-US" dirty="0"/>
          </a:p>
        </p:txBody>
      </p:sp>
      <p:sp>
        <p:nvSpPr>
          <p:cNvPr id="3" name="Text Placeholder 2"/>
          <p:cNvSpPr>
            <a:spLocks noGrp="1"/>
          </p:cNvSpPr>
          <p:nvPr>
            <p:ph type="body" idx="1"/>
          </p:nvPr>
        </p:nvSpPr>
        <p:spPr>
          <a:xfrm>
            <a:off x="248879" y="922530"/>
            <a:ext cx="8520600" cy="3186300"/>
          </a:xfrm>
        </p:spPr>
        <p:txBody>
          <a:bodyPr/>
          <a:lstStyle/>
          <a:p>
            <a:pPr marL="114300" indent="0">
              <a:buNone/>
            </a:pPr>
            <a:r>
              <a:rPr lang="en-US" dirty="0" smtClean="0"/>
              <a:t>As we work toward the elimination of the lag year for cohort indices in the SPS, new and crucial timelines must be followed to receive timely school performance scores.</a:t>
            </a:r>
          </a:p>
          <a:p>
            <a:r>
              <a:rPr lang="en-US" dirty="0" smtClean="0"/>
              <a:t>Bulletin 741 policy requires that all transcripts reflect all academic work, including credentials earned by the time a student graduates unless the student continues to work on credential completion during the summer (this policy is being reviewed in light of the new timeline.)</a:t>
            </a:r>
          </a:p>
          <a:p>
            <a:r>
              <a:rPr lang="en-US" dirty="0" smtClean="0"/>
              <a:t>Bulletin 741 also requires that the transcript in STS has a graduation date applied to it when a diploma is issued to the student. </a:t>
            </a:r>
          </a:p>
          <a:p>
            <a:r>
              <a:rPr lang="en-US" dirty="0" smtClean="0"/>
              <a:t>Dropouts for seniors should be completed as soon as possible. We will not review dropout or exit code corrections for any other year except for 2024-2025. </a:t>
            </a:r>
            <a:r>
              <a:rPr lang="en-US" u="sng" dirty="0" smtClean="0"/>
              <a:t>This is not a new procedure</a:t>
            </a:r>
            <a:r>
              <a:rPr lang="en-US" dirty="0" smtClean="0"/>
              <a:t>.</a:t>
            </a:r>
            <a:endParaRPr lang="en-US" dirty="0"/>
          </a:p>
        </p:txBody>
      </p:sp>
    </p:spTree>
    <p:extLst>
      <p:ext uri="{BB962C8B-B14F-4D97-AF65-F5344CB8AC3E}">
        <p14:creationId xmlns:p14="http://schemas.microsoft.com/office/powerpoint/2010/main" val="1060748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Credential Reviews for 2025 Graduates</a:t>
            </a:r>
            <a:endParaRPr lang="en-US" dirty="0"/>
          </a:p>
        </p:txBody>
      </p:sp>
      <p:sp>
        <p:nvSpPr>
          <p:cNvPr id="3" name="Text Placeholder 2"/>
          <p:cNvSpPr>
            <a:spLocks noGrp="1"/>
          </p:cNvSpPr>
          <p:nvPr>
            <p:ph type="body" idx="1"/>
          </p:nvPr>
        </p:nvSpPr>
        <p:spPr/>
        <p:txBody>
          <a:bodyPr/>
          <a:lstStyle/>
          <a:p>
            <a:pPr marL="114300" indent="0">
              <a:buNone/>
            </a:pPr>
            <a:r>
              <a:rPr lang="en-US" dirty="0" smtClean="0"/>
              <a:t>Credentials must be added to all transcripts as soon as possible. The department will not review credentials as part of data certification for ANY student who earned the credential by June 9. If a school system has a concern about the turnaround time for a credentialing agency, please contact Jennifer Baird as soon as possible. Most of the agencies we have contacted have very timely returns once the teacher completes their requirements. This includes statewide and advanced credentials, associate degrees and all 2025 work-based learning courses.</a:t>
            </a:r>
          </a:p>
          <a:p>
            <a:pPr marL="114300" indent="0">
              <a:buNone/>
            </a:pPr>
            <a:endParaRPr lang="en-US" dirty="0" smtClean="0"/>
          </a:p>
          <a:p>
            <a:pPr marL="114300" indent="0">
              <a:buNone/>
            </a:pPr>
            <a:r>
              <a:rPr lang="en-US" dirty="0" smtClean="0">
                <a:hlinkClick r:id="rId2"/>
              </a:rPr>
              <a:t>Work-based Learning Guidelines</a:t>
            </a:r>
            <a:endParaRPr lang="en-US" dirty="0" smtClean="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1707335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K-3</a:t>
            </a:r>
            <a:endParaRPr sz="2400" dirty="0">
              <a:latin typeface="Public Sans" pitchFamily="2" charset="0"/>
            </a:endParaRPr>
          </a:p>
        </p:txBody>
      </p:sp>
    </p:spTree>
    <p:extLst>
      <p:ext uri="{BB962C8B-B14F-4D97-AF65-F5344CB8AC3E}">
        <p14:creationId xmlns:p14="http://schemas.microsoft.com/office/powerpoint/2010/main" val="949173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dirty="0" smtClean="0">
                <a:latin typeface="Public Sans" pitchFamily="2" charset="0"/>
              </a:rPr>
              <a:t>Zoom Meeting Preparation</a:t>
            </a:r>
            <a:endParaRPr dirty="0">
              <a:latin typeface="Public Sans" pitchFamily="2" charset="0"/>
            </a:endParaRPr>
          </a:p>
        </p:txBody>
      </p:sp>
      <p:sp>
        <p:nvSpPr>
          <p:cNvPr id="97" name="Google Shape;97;p2"/>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230187" lvl="0" indent="-211137">
              <a:buClr>
                <a:schemeClr val="dk1"/>
              </a:buClr>
              <a:buSzPts val="1500"/>
              <a:buFont typeface="Calibri"/>
              <a:buChar char="●"/>
            </a:pPr>
            <a:r>
              <a:rPr lang="en-US" sz="1600" dirty="0">
                <a:latin typeface="Public Sans" pitchFamily="2" charset="0"/>
              </a:rPr>
              <a:t>Please make sure your phone or computer is muted to minimize background noise. </a:t>
            </a:r>
          </a:p>
          <a:p>
            <a:pPr marL="461962" lvl="1" indent="-149225">
              <a:buClr>
                <a:schemeClr val="dk1"/>
              </a:buClr>
              <a:buSzPts val="1500"/>
            </a:pPr>
            <a:r>
              <a:rPr lang="en-US" sz="1600" dirty="0">
                <a:latin typeface="Public Sans" pitchFamily="2" charset="0"/>
              </a:rPr>
              <a:t>To do this, hover over the bottom left-hand side of your screen and click “Mute.” </a:t>
            </a:r>
          </a:p>
          <a:p>
            <a:pPr marL="230187" lvl="0" indent="-211137">
              <a:spcBef>
                <a:spcPts val="360"/>
              </a:spcBef>
              <a:buClr>
                <a:schemeClr val="dk1"/>
              </a:buClr>
              <a:buSzPts val="1500"/>
              <a:buFont typeface="Calibri"/>
              <a:buChar char="●"/>
            </a:pPr>
            <a:r>
              <a:rPr lang="en-US" sz="1600" dirty="0">
                <a:latin typeface="Public Sans" pitchFamily="2" charset="0"/>
              </a:rPr>
              <a:t>Please make sure you have turned off your camera to save bandwidth and prevent any connectivity issues.</a:t>
            </a:r>
          </a:p>
          <a:p>
            <a:pPr marL="230187" lvl="0" indent="-211137">
              <a:spcBef>
                <a:spcPts val="360"/>
              </a:spcBef>
              <a:buClr>
                <a:schemeClr val="dk1"/>
              </a:buClr>
              <a:buSzPts val="1500"/>
              <a:buFont typeface="Calibri"/>
              <a:buChar char="●"/>
            </a:pPr>
            <a:r>
              <a:rPr lang="en-US" sz="1600" u="sng" dirty="0">
                <a:latin typeface="Public Sans" pitchFamily="2" charset="0"/>
              </a:rPr>
              <a:t>Please do not enable any AI or other recording device. Per LDOE legal team, recording of this webinar is not permitted. Individuals who launch recording functions, will be removed from the meeting.</a:t>
            </a:r>
          </a:p>
          <a:p>
            <a:pPr marL="457200" lvl="0" indent="-228600" algn="l" rtl="0">
              <a:lnSpc>
                <a:spcPct val="90000"/>
              </a:lnSpc>
              <a:spcBef>
                <a:spcPts val="0"/>
              </a:spcBef>
              <a:spcAft>
                <a:spcPts val="0"/>
              </a:spcAft>
              <a:buSzPts val="2200"/>
              <a:buFont typeface="Calibri"/>
              <a:buNone/>
            </a:pPr>
            <a:endParaRPr dirty="0"/>
          </a:p>
          <a:p>
            <a:pPr marL="457200" lvl="0" indent="-228600" algn="l" rtl="0">
              <a:lnSpc>
                <a:spcPct val="90000"/>
              </a:lnSpc>
              <a:spcBef>
                <a:spcPts val="0"/>
              </a:spcBef>
              <a:spcAft>
                <a:spcPts val="0"/>
              </a:spcAft>
              <a:buSzPts val="2200"/>
              <a:buFont typeface="Calibri"/>
              <a:buNone/>
            </a:pPr>
            <a:endParaRPr dirty="0"/>
          </a:p>
          <a:p>
            <a:pPr marL="88900" lvl="0" indent="0" algn="l" rtl="0">
              <a:lnSpc>
                <a:spcPct val="90000"/>
              </a:lnSpc>
              <a:spcBef>
                <a:spcPts val="0"/>
              </a:spcBef>
              <a:spcAft>
                <a:spcPts val="0"/>
              </a:spcAft>
              <a:buSzPts val="2200"/>
              <a:buNone/>
            </a:pPr>
            <a:endParaRPr dirty="0"/>
          </a:p>
          <a:p>
            <a:pPr marL="114300" marR="0" lvl="0" indent="0" algn="l" rtl="0">
              <a:lnSpc>
                <a:spcPct val="100000"/>
              </a:lnSpc>
              <a:spcBef>
                <a:spcPts val="0"/>
              </a:spcBef>
              <a:spcAft>
                <a:spcPts val="0"/>
              </a:spcAft>
              <a:buClr>
                <a:srgbClr val="000000"/>
              </a:buClr>
              <a:buSzPts val="1800"/>
              <a:buNone/>
            </a:pPr>
            <a:endParaRPr dirty="0">
              <a:solidFill>
                <a:srgbClr val="000000"/>
              </a:solidFill>
            </a:endParaRPr>
          </a:p>
          <a:p>
            <a:pPr marL="0" marR="0" lvl="0" indent="0" algn="l" rtl="0">
              <a:lnSpc>
                <a:spcPct val="100000"/>
              </a:lnSpc>
              <a:spcBef>
                <a:spcPts val="0"/>
              </a:spcBef>
              <a:spcAft>
                <a:spcPts val="0"/>
              </a:spcAft>
              <a:buClr>
                <a:srgbClr val="000000"/>
              </a:buClr>
              <a:buSzPts val="1800"/>
              <a:buNone/>
            </a:pPr>
            <a:endParaRPr dirty="0">
              <a:solidFill>
                <a:srgbClr val="000000"/>
              </a:solidFill>
            </a:endParaRPr>
          </a:p>
          <a:p>
            <a:pPr marL="0" lvl="0" indent="0" algn="l" rtl="0">
              <a:lnSpc>
                <a:spcPct val="100000"/>
              </a:lnSpc>
              <a:spcBef>
                <a:spcPts val="0"/>
              </a:spcBef>
              <a:spcAft>
                <a:spcPts val="0"/>
              </a:spcAft>
              <a:buClr>
                <a:srgbClr val="000000"/>
              </a:buClr>
              <a:buSzPts val="1800"/>
              <a:buNone/>
            </a:pPr>
            <a:r>
              <a:rPr lang="en-US" dirty="0"/>
              <a:t> </a:t>
            </a:r>
            <a:endParaRPr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dirty="0"/>
          </a:p>
          <a:p>
            <a:pPr marL="114300" marR="0" lvl="0" indent="0" algn="l" rtl="0">
              <a:lnSpc>
                <a:spcPct val="100000"/>
              </a:lnSpc>
              <a:spcBef>
                <a:spcPts val="0"/>
              </a:spcBef>
              <a:spcAft>
                <a:spcPts val="0"/>
              </a:spcAft>
              <a:buClr>
                <a:srgbClr val="000000"/>
              </a:buClr>
              <a:buSzPts val="1800"/>
              <a:buNone/>
            </a:pPr>
            <a:endParaRPr sz="1800" i="0" u="none" strike="noStrike" cap="none" dirty="0">
              <a:solidFill>
                <a:srgbClr val="000000"/>
              </a:solidFill>
              <a:latin typeface="Calibri"/>
              <a:ea typeface="Calibri"/>
              <a:cs typeface="Calibri"/>
              <a:sym typeface="Calibri"/>
            </a:endParaRPr>
          </a:p>
          <a:p>
            <a:pPr marL="514350" marR="0" lvl="0" indent="-285750" algn="l" rtl="0">
              <a:lnSpc>
                <a:spcPct val="100000"/>
              </a:lnSpc>
              <a:spcBef>
                <a:spcPts val="0"/>
              </a:spcBef>
              <a:spcAft>
                <a:spcPts val="0"/>
              </a:spcAft>
              <a:buClr>
                <a:srgbClr val="000000"/>
              </a:buClr>
              <a:buSzPts val="1800"/>
              <a:buNone/>
            </a:pPr>
            <a:endParaRPr sz="1800" dirty="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7" name="Google Shape;270;p84"/>
          <p:cNvSpPr txBox="1"/>
          <p:nvPr/>
        </p:nvSpPr>
        <p:spPr>
          <a:xfrm>
            <a:off x="4337135" y="3009792"/>
            <a:ext cx="3583800" cy="1108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dirty="0">
                <a:latin typeface="Calibri"/>
                <a:ea typeface="Calibri"/>
                <a:cs typeface="Calibri"/>
                <a:sym typeface="Calibri"/>
              </a:rPr>
              <a:t>NOTICE: In accordance with the Americans with Disabilities Act, if you need special assistance at this meeting please contact </a:t>
            </a:r>
            <a:r>
              <a:rPr lang="en-US" sz="1500" b="1" u="sng" dirty="0">
                <a:solidFill>
                  <a:srgbClr val="20B6A6"/>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ldoecommunications@la.gov</a:t>
            </a:r>
            <a:r>
              <a:rPr lang="en-US" sz="1500" b="1" dirty="0">
                <a:latin typeface="Calibri"/>
                <a:ea typeface="Calibri"/>
                <a:cs typeface="Calibri"/>
                <a:sym typeface="Calibri"/>
              </a:rPr>
              <a:t>. </a:t>
            </a:r>
            <a:endParaRPr sz="1500" b="1" dirty="0">
              <a:latin typeface="Calibri"/>
              <a:ea typeface="Calibri"/>
              <a:cs typeface="Calibri"/>
              <a:sym typeface="Calibri"/>
            </a:endParaRPr>
          </a:p>
        </p:txBody>
      </p:sp>
    </p:spTree>
    <p:extLst>
      <p:ext uri="{BB962C8B-B14F-4D97-AF65-F5344CB8AC3E}">
        <p14:creationId xmlns:p14="http://schemas.microsoft.com/office/powerpoint/2010/main" val="2202191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Sharing Agreement for KITE</a:t>
            </a:r>
            <a:endParaRPr lang="en-US" dirty="0"/>
          </a:p>
        </p:txBody>
      </p:sp>
      <p:sp>
        <p:nvSpPr>
          <p:cNvPr id="3" name="Text Placeholder 2"/>
          <p:cNvSpPr>
            <a:spLocks noGrp="1"/>
          </p:cNvSpPr>
          <p:nvPr>
            <p:ph type="body" idx="1"/>
          </p:nvPr>
        </p:nvSpPr>
        <p:spPr/>
        <p:txBody>
          <a:bodyPr/>
          <a:lstStyle/>
          <a:p>
            <a:pPr marL="114300" indent="0">
              <a:buNone/>
            </a:pPr>
            <a:r>
              <a:rPr lang="en-US" dirty="0" smtClean="0"/>
              <a:t>In order for the department or school systems to provide full PII to KITE for the numeracy screener, all school systems must sign a data sharing agreement. Jennifer Baird sent an email to all DTCs on Friday, July 25 with the instructions for completing this agreement. </a:t>
            </a:r>
          </a:p>
          <a:p>
            <a:pPr marL="114300" indent="0">
              <a:buNone/>
            </a:pPr>
            <a:endParaRPr lang="en-US" dirty="0"/>
          </a:p>
          <a:p>
            <a:pPr marL="114300" indent="0">
              <a:buNone/>
            </a:pPr>
            <a:r>
              <a:rPr lang="en-US" u="sng" dirty="0">
                <a:hlinkClick r:id="rId2"/>
              </a:rPr>
              <a:t>Kite Numeracy Screener Addendum</a:t>
            </a:r>
            <a:r>
              <a:rPr lang="en-US" dirty="0"/>
              <a:t> – Should be signed by the school system superintendent and submitted to the LDOE either by uploading the signed agreement to this </a:t>
            </a:r>
            <a:r>
              <a:rPr lang="en-US" u="sng" dirty="0">
                <a:hlinkClick r:id="rId3"/>
              </a:rPr>
              <a:t>Kite Numeracy Screener </a:t>
            </a:r>
            <a:r>
              <a:rPr lang="en-US" u="sng" dirty="0" err="1">
                <a:hlinkClick r:id="rId3"/>
              </a:rPr>
              <a:t>Jotform</a:t>
            </a:r>
            <a:r>
              <a:rPr lang="en-US" u="sng" dirty="0">
                <a:hlinkClick r:id="rId3"/>
              </a:rPr>
              <a:t> </a:t>
            </a:r>
            <a:r>
              <a:rPr lang="en-US" dirty="0"/>
              <a:t>or by emailing the signed agreement to </a:t>
            </a:r>
            <a:r>
              <a:rPr lang="en-US" u="sng" dirty="0">
                <a:hlinkClick r:id="rId4"/>
              </a:rPr>
              <a:t>LDEdata@la.gov</a:t>
            </a:r>
            <a:r>
              <a:rPr lang="en-US" dirty="0"/>
              <a:t> </a:t>
            </a:r>
          </a:p>
          <a:p>
            <a:pPr marL="114300" indent="0">
              <a:buNone/>
            </a:pPr>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35150096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K-3 Literacy</a:t>
            </a:r>
            <a:endParaRPr lang="en-US" dirty="0"/>
          </a:p>
        </p:txBody>
      </p:sp>
      <p:sp>
        <p:nvSpPr>
          <p:cNvPr id="3" name="Text Placeholder 2"/>
          <p:cNvSpPr>
            <a:spLocks noGrp="1"/>
          </p:cNvSpPr>
          <p:nvPr>
            <p:ph type="body" idx="1"/>
          </p:nvPr>
        </p:nvSpPr>
        <p:spPr/>
        <p:txBody>
          <a:bodyPr/>
          <a:lstStyle/>
          <a:p>
            <a:r>
              <a:rPr lang="en-US" dirty="0" smtClean="0"/>
              <a:t>Amplify TCMs and TAMs are now posted to the Louisiana </a:t>
            </a:r>
            <a:r>
              <a:rPr lang="en-US" dirty="0" err="1" smtClean="0"/>
              <a:t>mCLASS</a:t>
            </a:r>
            <a:r>
              <a:rPr lang="en-US" dirty="0" smtClean="0"/>
              <a:t> page.</a:t>
            </a:r>
          </a:p>
          <a:p>
            <a:r>
              <a:rPr lang="en-US" dirty="0" smtClean="0"/>
              <a:t>Louisiana Specific Oaths: This document will be shared with DTCs by end of week. There won’t be a lot of changes but the oaths are updated. Prior year oaths cannot be used for 2025-2026. All oaths will be updated with very specific language regarding the new cell phone policy. </a:t>
            </a:r>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3464111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Call Summary</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endParaRPr lang="en-US" dirty="0"/>
          </a:p>
          <a:p>
            <a:pPr marL="11430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585651010"/>
              </p:ext>
            </p:extLst>
          </p:nvPr>
        </p:nvGraphicFramePr>
        <p:xfrm>
          <a:off x="430051" y="936515"/>
          <a:ext cx="8315665" cy="3591111"/>
        </p:xfrm>
        <a:graphic>
          <a:graphicData uri="http://schemas.openxmlformats.org/drawingml/2006/table">
            <a:tbl>
              <a:tblPr firstRow="1" bandRow="1">
                <a:tableStyleId>{47E5B1D7-7E24-4C7A-94C0-64FDCA702A4B}</a:tableStyleId>
              </a:tblPr>
              <a:tblGrid>
                <a:gridCol w="700734">
                  <a:extLst>
                    <a:ext uri="{9D8B030D-6E8A-4147-A177-3AD203B41FA5}">
                      <a16:colId xmlns:a16="http://schemas.microsoft.com/office/drawing/2014/main" val="2450038286"/>
                    </a:ext>
                  </a:extLst>
                </a:gridCol>
                <a:gridCol w="5504180">
                  <a:extLst>
                    <a:ext uri="{9D8B030D-6E8A-4147-A177-3AD203B41FA5}">
                      <a16:colId xmlns:a16="http://schemas.microsoft.com/office/drawing/2014/main" val="1615949670"/>
                    </a:ext>
                  </a:extLst>
                </a:gridCol>
                <a:gridCol w="2110751">
                  <a:extLst>
                    <a:ext uri="{9D8B030D-6E8A-4147-A177-3AD203B41FA5}">
                      <a16:colId xmlns:a16="http://schemas.microsoft.com/office/drawing/2014/main" val="2553105662"/>
                    </a:ext>
                  </a:extLst>
                </a:gridCol>
              </a:tblGrid>
              <a:tr h="299271">
                <a:tc>
                  <a:txBody>
                    <a:bodyPr/>
                    <a:lstStyle/>
                    <a:p>
                      <a:pPr algn="ctr"/>
                      <a:r>
                        <a:rPr lang="en-US" sz="1200" b="1" dirty="0" smtClean="0"/>
                        <a:t>Month</a:t>
                      </a:r>
                      <a:endParaRPr lang="en-US" sz="1200" b="1" dirty="0"/>
                    </a:p>
                  </a:txBody>
                  <a:tcPr>
                    <a:solidFill>
                      <a:schemeClr val="tx1">
                        <a:lumMod val="40000"/>
                        <a:lumOff val="60000"/>
                      </a:schemeClr>
                    </a:solidFill>
                  </a:tcPr>
                </a:tc>
                <a:tc>
                  <a:txBody>
                    <a:bodyPr/>
                    <a:lstStyle/>
                    <a:p>
                      <a:pPr algn="ctr"/>
                      <a:r>
                        <a:rPr lang="en-US" sz="1200" b="1" dirty="0" smtClean="0"/>
                        <a:t>Key Deadline</a:t>
                      </a:r>
                      <a:endParaRPr lang="en-US" sz="1200" b="1" dirty="0"/>
                    </a:p>
                  </a:txBody>
                  <a:tcPr>
                    <a:solidFill>
                      <a:schemeClr val="tx1">
                        <a:lumMod val="40000"/>
                        <a:lumOff val="60000"/>
                      </a:schemeClr>
                    </a:solidFill>
                  </a:tcPr>
                </a:tc>
                <a:tc>
                  <a:txBody>
                    <a:bodyPr/>
                    <a:lstStyle/>
                    <a:p>
                      <a:pPr algn="ctr"/>
                      <a:r>
                        <a:rPr lang="en-US" sz="1200" b="1" dirty="0" smtClean="0"/>
                        <a:t>Support and</a:t>
                      </a:r>
                      <a:r>
                        <a:rPr lang="en-US" sz="1200" b="1" baseline="0" dirty="0" smtClean="0"/>
                        <a:t> Resources</a:t>
                      </a:r>
                      <a:endParaRPr lang="en-US" sz="1200" b="1" dirty="0"/>
                    </a:p>
                  </a:txBody>
                  <a:tcPr>
                    <a:solidFill>
                      <a:schemeClr val="tx1">
                        <a:lumMod val="40000"/>
                        <a:lumOff val="60000"/>
                      </a:schemeClr>
                    </a:solidFill>
                  </a:tcPr>
                </a:tc>
                <a:extLst>
                  <a:ext uri="{0D108BD9-81ED-4DB2-BD59-A6C34878D82A}">
                    <a16:rowId xmlns:a16="http://schemas.microsoft.com/office/drawing/2014/main" val="4250978933"/>
                  </a:ext>
                </a:extLst>
              </a:tr>
              <a:tr h="1193307">
                <a:tc>
                  <a:txBody>
                    <a:bodyPr/>
                    <a:lstStyle/>
                    <a:p>
                      <a:r>
                        <a:rPr lang="en-US" sz="1200" dirty="0" smtClean="0">
                          <a:latin typeface="Public Sans" pitchFamily="2" charset="0"/>
                          <a:cs typeface="Calibri" panose="020F0502020204030204" pitchFamily="34" charset="0"/>
                        </a:rPr>
                        <a:t>July</a:t>
                      </a:r>
                      <a:endParaRPr lang="en-US" sz="1200" dirty="0">
                        <a:latin typeface="Public Sans" pitchFamily="2"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200" b="0" baseline="0" dirty="0" smtClean="0">
                          <a:latin typeface="Public Sans" pitchFamily="2" charset="0"/>
                          <a:cs typeface="Calibri" panose="020F0502020204030204" pitchFamily="34" charset="0"/>
                        </a:rPr>
                        <a:t>Now Available: LEAP 360 Diagnostic Assessments</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200" b="0" baseline="0" dirty="0" smtClean="0">
                          <a:latin typeface="Public Sans" pitchFamily="2" charset="0"/>
                          <a:cs typeface="Calibri" panose="020F0502020204030204" pitchFamily="34" charset="0"/>
                        </a:rPr>
                        <a:t>Now Available: TCM and TAM for K-3 literacy available</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200" b="0" baseline="0" dirty="0" smtClean="0">
                          <a:latin typeface="Public Sans" pitchFamily="2" charset="0"/>
                          <a:cs typeface="Calibri" panose="020F0502020204030204" pitchFamily="34" charset="0"/>
                        </a:rPr>
                        <a:t>By Friday, August 1: DTCs receive Louisiana Specific guide with new oaths for literacy</a:t>
                      </a:r>
                    </a:p>
                  </a:txBody>
                  <a:tcPr/>
                </a:tc>
                <a:tc>
                  <a:txBody>
                    <a:bodyPr/>
                    <a:lstStyle/>
                    <a:p>
                      <a:pPr marL="152400" marR="0" lvl="0" indent="0" algn="l" rtl="0">
                        <a:lnSpc>
                          <a:spcPct val="100000"/>
                        </a:lnSpc>
                        <a:spcBef>
                          <a:spcPts val="0"/>
                        </a:spcBef>
                        <a:spcAft>
                          <a:spcPts val="0"/>
                        </a:spcAft>
                        <a:buSzPts val="1200"/>
                        <a:buFont typeface="Calibri"/>
                        <a:buNone/>
                      </a:pPr>
                      <a:r>
                        <a:rPr lang="en-US" sz="1200" dirty="0" smtClean="0">
                          <a:latin typeface="Public Sans" pitchFamily="2" charset="0"/>
                          <a:hlinkClick r:id="rId2"/>
                        </a:rPr>
                        <a:t>Assessment</a:t>
                      </a:r>
                      <a:r>
                        <a:rPr lang="en-US" sz="1200" baseline="0" dirty="0" smtClean="0">
                          <a:latin typeface="Public Sans" pitchFamily="2" charset="0"/>
                          <a:hlinkClick r:id="rId2"/>
                        </a:rPr>
                        <a:t> R</a:t>
                      </a:r>
                      <a:r>
                        <a:rPr lang="en-US" sz="1200" dirty="0" smtClean="0">
                          <a:latin typeface="Public Sans" pitchFamily="2" charset="0"/>
                          <a:hlinkClick r:id="rId2"/>
                        </a:rPr>
                        <a:t>esources</a:t>
                      </a:r>
                      <a:endParaRPr lang="en-US" sz="1200" dirty="0" smtClean="0">
                        <a:latin typeface="Public Sans" pitchFamily="2" charset="0"/>
                      </a:endParaRPr>
                    </a:p>
                    <a:p>
                      <a:pPr marL="152400" marR="0" lvl="0" indent="0" algn="l" rtl="0">
                        <a:lnSpc>
                          <a:spcPct val="100000"/>
                        </a:lnSpc>
                        <a:spcBef>
                          <a:spcPts val="0"/>
                        </a:spcBef>
                        <a:spcAft>
                          <a:spcPts val="0"/>
                        </a:spcAft>
                        <a:buSzPts val="1200"/>
                        <a:buFont typeface="Arial" panose="020B0604020202020204" pitchFamily="34" charset="0"/>
                        <a:buNone/>
                      </a:pPr>
                      <a:endParaRPr lang="en-US" sz="1200" dirty="0" smtClean="0">
                        <a:latin typeface="Public Sans" pitchFamily="2" charset="0"/>
                        <a:hlinkClick r:id="rId3"/>
                      </a:endParaRPr>
                    </a:p>
                    <a:p>
                      <a:pPr marL="152400" marR="0" lvl="0" indent="0" algn="l" rtl="0">
                        <a:lnSpc>
                          <a:spcPct val="100000"/>
                        </a:lnSpc>
                        <a:spcBef>
                          <a:spcPts val="0"/>
                        </a:spcBef>
                        <a:spcAft>
                          <a:spcPts val="0"/>
                        </a:spcAft>
                        <a:buSzPts val="1200"/>
                        <a:buFont typeface="Arial" panose="020B0604020202020204" pitchFamily="34" charset="0"/>
                        <a:buNone/>
                      </a:pPr>
                      <a:r>
                        <a:rPr lang="en-US" sz="1200" dirty="0" smtClean="0">
                          <a:latin typeface="Public Sans" pitchFamily="2" charset="0"/>
                          <a:hlinkClick r:id="rId3"/>
                        </a:rPr>
                        <a:t>2025-2026</a:t>
                      </a:r>
                      <a:r>
                        <a:rPr lang="en-US" sz="1200" baseline="0" dirty="0" smtClean="0">
                          <a:latin typeface="Public Sans" pitchFamily="2" charset="0"/>
                          <a:hlinkClick r:id="rId3"/>
                        </a:rPr>
                        <a:t> A</a:t>
                      </a:r>
                      <a:r>
                        <a:rPr lang="en-US" sz="1200" dirty="0" smtClean="0">
                          <a:latin typeface="Public Sans" pitchFamily="2" charset="0"/>
                          <a:hlinkClick r:id="rId3"/>
                        </a:rPr>
                        <a:t>ssessment Calendar</a:t>
                      </a:r>
                    </a:p>
                    <a:p>
                      <a:pPr marL="152400" marR="0" lvl="0" indent="0" algn="l" rtl="0">
                        <a:lnSpc>
                          <a:spcPct val="100000"/>
                        </a:lnSpc>
                        <a:spcBef>
                          <a:spcPts val="0"/>
                        </a:spcBef>
                        <a:spcAft>
                          <a:spcPts val="0"/>
                        </a:spcAft>
                        <a:buSzPts val="1200"/>
                        <a:buFont typeface="Arial" panose="020B0604020202020204" pitchFamily="34" charset="0"/>
                        <a:buNone/>
                      </a:pPr>
                      <a:endParaRPr lang="en-US" sz="1200" dirty="0" smtClean="0">
                        <a:latin typeface="Public Sans" pitchFamily="2" charset="0"/>
                        <a:hlinkClick r:id="rId3"/>
                      </a:endParaRPr>
                    </a:p>
                    <a:p>
                      <a:pPr marL="152400" marR="0" lvl="0" indent="0" algn="l" rtl="0">
                        <a:lnSpc>
                          <a:spcPct val="100000"/>
                        </a:lnSpc>
                        <a:spcBef>
                          <a:spcPts val="0"/>
                        </a:spcBef>
                        <a:spcAft>
                          <a:spcPts val="0"/>
                        </a:spcAft>
                        <a:buSzPts val="1200"/>
                        <a:buFont typeface="Arial" panose="020B0604020202020204" pitchFamily="34" charset="0"/>
                        <a:buNone/>
                      </a:pPr>
                      <a:r>
                        <a:rPr lang="en-US" sz="1200" dirty="0" smtClean="0">
                          <a:latin typeface="Public Sans" pitchFamily="2" charset="0"/>
                          <a:hlinkClick r:id="rId3"/>
                        </a:rPr>
                        <a:t>DTC and Accountability</a:t>
                      </a:r>
                      <a:r>
                        <a:rPr lang="en-US" sz="1200" baseline="0" dirty="0" smtClean="0">
                          <a:latin typeface="Public Sans" pitchFamily="2" charset="0"/>
                          <a:hlinkClick r:id="rId3"/>
                        </a:rPr>
                        <a:t> C</a:t>
                      </a:r>
                      <a:r>
                        <a:rPr lang="en-US" sz="1200" dirty="0" smtClean="0">
                          <a:latin typeface="Public Sans" pitchFamily="2" charset="0"/>
                          <a:hlinkClick r:id="rId3"/>
                        </a:rPr>
                        <a:t>ontact Update Form</a:t>
                      </a:r>
                      <a:endParaRPr lang="en-US" sz="1200" dirty="0" smtClean="0">
                        <a:latin typeface="Public Sans" pitchFamily="2" charset="0"/>
                      </a:endParaRPr>
                    </a:p>
                    <a:p>
                      <a:pPr marL="152400" marR="0" lvl="0" indent="0" algn="l" rtl="0">
                        <a:lnSpc>
                          <a:spcPct val="100000"/>
                        </a:lnSpc>
                        <a:spcBef>
                          <a:spcPts val="0"/>
                        </a:spcBef>
                        <a:spcAft>
                          <a:spcPts val="0"/>
                        </a:spcAft>
                        <a:buSzPts val="1200"/>
                        <a:buFont typeface="Calibri"/>
                        <a:buNone/>
                      </a:pPr>
                      <a:endParaRPr lang="en-US" sz="1200" dirty="0" smtClean="0">
                        <a:latin typeface="Public Sans" pitchFamily="2" charset="0"/>
                      </a:endParaRPr>
                    </a:p>
                  </a:txBody>
                  <a:tcPr/>
                </a:tc>
                <a:extLst>
                  <a:ext uri="{0D108BD9-81ED-4DB2-BD59-A6C34878D82A}">
                    <a16:rowId xmlns:a16="http://schemas.microsoft.com/office/drawing/2014/main" val="3503993623"/>
                  </a:ext>
                </a:extLst>
              </a:tr>
              <a:tr h="1263587">
                <a:tc>
                  <a:txBody>
                    <a:bodyPr/>
                    <a:lstStyle/>
                    <a:p>
                      <a:r>
                        <a:rPr lang="en-US" sz="1200" baseline="0" dirty="0" smtClean="0">
                          <a:latin typeface="Public Sans" pitchFamily="2" charset="0"/>
                          <a:cs typeface="Calibri" panose="020F0502020204030204" pitchFamily="34" charset="0"/>
                        </a:rPr>
                        <a:t>August</a:t>
                      </a:r>
                      <a:endParaRPr lang="en-US" sz="1200" dirty="0">
                        <a:latin typeface="Public Sans" pitchFamily="2" charset="0"/>
                        <a:cs typeface="Calibri" panose="020F0502020204030204" pitchFamily="34" charset="0"/>
                      </a:endParaRPr>
                    </a:p>
                  </a:txBody>
                  <a:tcPr/>
                </a:tc>
                <a:tc>
                  <a:txBody>
                    <a:bodyPr/>
                    <a:lstStyle/>
                    <a:p>
                      <a:pPr marL="285750" indent="-285750">
                        <a:buFont typeface="Arial" panose="020B0604020202020204" pitchFamily="34" charset="0"/>
                        <a:buChar char="•"/>
                      </a:pPr>
                      <a:r>
                        <a:rPr lang="en-US" sz="1200" b="0" baseline="0" dirty="0" smtClean="0">
                          <a:latin typeface="Public Sans" pitchFamily="2" charset="0"/>
                          <a:cs typeface="Calibri" panose="020F0502020204030204" pitchFamily="34" charset="0"/>
                        </a:rPr>
                        <a:t>Schools begin K-3 literacy screening not earlier than first day of enrollment for students and not later than 30 school days after school begins.</a:t>
                      </a:r>
                    </a:p>
                    <a:p>
                      <a:pPr marL="285750" indent="-285750">
                        <a:buFont typeface="Arial" panose="020B0604020202020204" pitchFamily="34" charset="0"/>
                        <a:buChar char="•"/>
                      </a:pPr>
                      <a:r>
                        <a:rPr lang="en-US" sz="1200" b="0" baseline="0" dirty="0" smtClean="0">
                          <a:latin typeface="Public Sans" pitchFamily="2" charset="0"/>
                          <a:cs typeface="Calibri" panose="020F0502020204030204" pitchFamily="34" charset="0"/>
                        </a:rPr>
                        <a:t>August 4: DTC Numeracy administration webinar</a:t>
                      </a:r>
                    </a:p>
                    <a:p>
                      <a:pPr marL="285750" indent="-285750">
                        <a:buFont typeface="Arial" panose="020B0604020202020204" pitchFamily="34" charset="0"/>
                        <a:buChar char="•"/>
                      </a:pPr>
                      <a:r>
                        <a:rPr lang="en-US" sz="1200" b="0" baseline="0" dirty="0" smtClean="0">
                          <a:latin typeface="Public Sans" pitchFamily="2" charset="0"/>
                          <a:cs typeface="Calibri" panose="020F0502020204030204" pitchFamily="34" charset="0"/>
                        </a:rPr>
                        <a:t>TBA: K-3 Numeracy screening opens with single administration window for learning year</a:t>
                      </a:r>
                    </a:p>
                    <a:p>
                      <a:pPr marL="285750" indent="-285750">
                        <a:buFont typeface="Arial" panose="020B0604020202020204" pitchFamily="34" charset="0"/>
                        <a:buChar char="•"/>
                      </a:pPr>
                      <a:r>
                        <a:rPr lang="en-US" sz="1200" b="0" baseline="0" dirty="0" smtClean="0">
                          <a:latin typeface="Public Sans" pitchFamily="2" charset="0"/>
                          <a:cs typeface="Calibri" panose="020F0502020204030204" pitchFamily="34" charset="0"/>
                        </a:rPr>
                        <a:t>Mid-August: ACT, DCAI data certification</a:t>
                      </a:r>
                    </a:p>
                    <a:p>
                      <a:pPr marL="285750" indent="-285750">
                        <a:buFont typeface="Arial" panose="020B0604020202020204" pitchFamily="34" charset="0"/>
                        <a:buChar char="•"/>
                      </a:pPr>
                      <a:r>
                        <a:rPr lang="en-US" sz="1200" b="0" baseline="0" dirty="0" smtClean="0">
                          <a:latin typeface="Public Sans" pitchFamily="2" charset="0"/>
                          <a:cs typeface="Calibri" panose="020F0502020204030204" pitchFamily="34" charset="0"/>
                        </a:rPr>
                        <a:t>Late August: Assessment and 2025 grad cohort data cert</a:t>
                      </a:r>
                    </a:p>
                    <a:p>
                      <a:pPr marL="171450" indent="-171450">
                        <a:buFont typeface="Arial" panose="020B0604020202020204" pitchFamily="34" charset="0"/>
                        <a:buChar char="•"/>
                      </a:pPr>
                      <a:endParaRPr lang="en-US" sz="1200" b="0" baseline="0" dirty="0" smtClean="0">
                        <a:latin typeface="Public Sans" pitchFamily="2" charset="0"/>
                        <a:cs typeface="Calibri" panose="020F0502020204030204" pitchFamily="34" charset="0"/>
                      </a:endParaRPr>
                    </a:p>
                  </a:txBody>
                  <a:tcPr/>
                </a:tc>
                <a:tc>
                  <a:txBody>
                    <a:bodyPr/>
                    <a:lstStyle/>
                    <a:p>
                      <a:r>
                        <a:rPr lang="en-US" sz="1400" b="0" i="0" u="sng" strike="noStrike" cap="none" dirty="0" smtClean="0">
                          <a:solidFill>
                            <a:srgbClr val="000000"/>
                          </a:solidFill>
                          <a:effectLst/>
                          <a:latin typeface="Arial"/>
                          <a:ea typeface="Arial"/>
                          <a:cs typeface="Arial"/>
                          <a:sym typeface="Arial"/>
                          <a:hlinkClick r:id="rId4"/>
                        </a:rPr>
                        <a:t>Join Zoom Meeting</a:t>
                      </a:r>
                      <a:endParaRPr lang="en-US" sz="1400" b="0" i="0" u="sng" strike="noStrike" cap="none" dirty="0" smtClean="0">
                        <a:solidFill>
                          <a:srgbClr val="000000"/>
                        </a:solidFill>
                        <a:effectLst/>
                        <a:latin typeface="Arial"/>
                        <a:ea typeface="Arial"/>
                        <a:cs typeface="Arial"/>
                        <a:sym typeface="Arial"/>
                      </a:endParaRPr>
                    </a:p>
                    <a:p>
                      <a:endParaRPr lang="en-US" sz="1400" b="0" i="0" u="sng" strike="noStrike" cap="none" baseline="0" dirty="0" smtClean="0">
                        <a:solidFill>
                          <a:srgbClr val="000000"/>
                        </a:solidFill>
                        <a:effectLst/>
                        <a:latin typeface="Arial"/>
                        <a:cs typeface="Arial"/>
                        <a:sym typeface="Arial"/>
                      </a:endParaRPr>
                    </a:p>
                    <a:p>
                      <a:r>
                        <a:rPr lang="en-US" sz="1200" baseline="0" dirty="0" smtClean="0">
                          <a:latin typeface="Public Sans" pitchFamily="2" charset="0"/>
                          <a:cs typeface="Calibri" panose="020F0502020204030204" pitchFamily="34" charset="0"/>
                        </a:rPr>
                        <a:t>Office Hours: August 5, 12, 26</a:t>
                      </a:r>
                    </a:p>
                    <a:p>
                      <a:r>
                        <a:rPr lang="en-US" sz="1200" baseline="0" dirty="0" smtClean="0">
                          <a:latin typeface="Public Sans" pitchFamily="2" charset="0"/>
                          <a:cs typeface="Calibri" panose="020F0502020204030204" pitchFamily="34" charset="0"/>
                        </a:rPr>
                        <a:t>Monthly Call: August 19</a:t>
                      </a:r>
                    </a:p>
                    <a:p>
                      <a:endParaRPr lang="en-US" sz="1200" baseline="0" dirty="0" smtClean="0">
                        <a:latin typeface="Public Sans" pitchFamily="2" charset="0"/>
                        <a:cs typeface="Calibri" panose="020F0502020204030204" pitchFamily="34" charset="0"/>
                      </a:endParaRPr>
                    </a:p>
                  </a:txBody>
                  <a:tcPr/>
                </a:tc>
                <a:extLst>
                  <a:ext uri="{0D108BD9-81ED-4DB2-BD59-A6C34878D82A}">
                    <a16:rowId xmlns:a16="http://schemas.microsoft.com/office/drawing/2014/main" val="563269260"/>
                  </a:ext>
                </a:extLst>
              </a:tr>
            </a:tbl>
          </a:graphicData>
        </a:graphic>
      </p:graphicFrame>
    </p:spTree>
    <p:extLst>
      <p:ext uri="{BB962C8B-B14F-4D97-AF65-F5344CB8AC3E}">
        <p14:creationId xmlns:p14="http://schemas.microsoft.com/office/powerpoint/2010/main" val="2022011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latin typeface="Public Sans" pitchFamily="2" charset="0"/>
              </a:rPr>
              <a:t>Agenda Items</a:t>
            </a:r>
            <a:endParaRPr dirty="0">
              <a:latin typeface="Public Sans" pitchFamily="2" charset="0"/>
            </a:endParaRPr>
          </a:p>
        </p:txBody>
      </p:sp>
      <p:sp>
        <p:nvSpPr>
          <p:cNvPr id="4" name="Google Shape;191;p52"/>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I. LEAP 2025</a:t>
            </a:r>
          </a:p>
          <a:p>
            <a:pPr marL="114300" marR="0" lvl="0" indent="0" algn="l" rtl="0">
              <a:lnSpc>
                <a:spcPct val="100000"/>
              </a:lnSpc>
              <a:spcBef>
                <a:spcPts val="0"/>
              </a:spcBef>
              <a:spcAft>
                <a:spcPts val="0"/>
              </a:spcAft>
              <a:buClr>
                <a:srgbClr val="000000"/>
              </a:buClr>
              <a:buSzPts val="1800"/>
              <a:buNone/>
            </a:pPr>
            <a:endParaRPr lang="en-US" dirty="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II. </a:t>
            </a:r>
            <a:r>
              <a:rPr lang="en-US" dirty="0" smtClean="0">
                <a:solidFill>
                  <a:srgbClr val="000000"/>
                </a:solidFill>
                <a:latin typeface="Public Sans" pitchFamily="2" charset="0"/>
              </a:rPr>
              <a:t>ELPS/ELPT</a:t>
            </a:r>
            <a:endParaRPr lang="en-US"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endParaRPr lang="en-US" dirty="0">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III. </a:t>
            </a:r>
            <a:r>
              <a:rPr lang="en-US" dirty="0" smtClean="0">
                <a:solidFill>
                  <a:srgbClr val="000000"/>
                </a:solidFill>
                <a:latin typeface="Public Sans" pitchFamily="2" charset="0"/>
              </a:rPr>
              <a:t>Accountability</a:t>
            </a: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IV</a:t>
            </a:r>
            <a:r>
              <a:rPr lang="en-US" dirty="0" smtClean="0">
                <a:solidFill>
                  <a:srgbClr val="000000"/>
                </a:solidFill>
                <a:latin typeface="Public Sans" pitchFamily="2" charset="0"/>
              </a:rPr>
              <a:t>. K-3 </a:t>
            </a:r>
            <a:r>
              <a:rPr lang="en-US" dirty="0" smtClean="0">
                <a:latin typeface="Public Sans" pitchFamily="2" charset="0"/>
              </a:rPr>
              <a:t>Screening</a:t>
            </a:r>
            <a:endParaRPr lang="en-US"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endParaRPr lang="en-US" dirty="0">
              <a:latin typeface="Public Sans" pitchFamily="2" charset="0"/>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latin typeface="Public Sans" pitchFamily="2" charset="0"/>
            </a:endParaRP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0" indent="0">
              <a:lnSpc>
                <a:spcPct val="100000"/>
              </a:lnSpc>
              <a:spcBef>
                <a:spcPts val="0"/>
              </a:spcBef>
              <a:buClr>
                <a:srgbClr val="000000"/>
              </a:buClr>
              <a:buNone/>
            </a:pPr>
            <a:r>
              <a:rPr lang="en-US" dirty="0"/>
              <a:t> </a:t>
            </a:r>
            <a:endParaRPr lang="en-US"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endParaRPr lang="en-US" sz="1800" i="0" u="none" strike="noStrike" cap="none" dirty="0" smtClean="0">
              <a:solidFill>
                <a:srgbClr val="000000"/>
              </a:solidFill>
              <a:latin typeface="Calibri"/>
              <a:ea typeface="Calibri"/>
              <a:cs typeface="Calibri"/>
              <a:sym typeface="Calibri"/>
            </a:endParaRPr>
          </a:p>
          <a:p>
            <a:pPr marL="514350" marR="0" lvl="0" indent="-400050" algn="l" rtl="0">
              <a:lnSpc>
                <a:spcPct val="100000"/>
              </a:lnSpc>
              <a:spcBef>
                <a:spcPts val="0"/>
              </a:spcBef>
              <a:spcAft>
                <a:spcPts val="0"/>
              </a:spcAft>
              <a:buClr>
                <a:srgbClr val="000000"/>
              </a:buClr>
              <a:buSzPts val="1800"/>
              <a:buAutoNum type="romanUcPeriod" startAt="4"/>
            </a:pPr>
            <a:endParaRPr lang="en-US" sz="1800"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romanUcPeriod"/>
            </a:pPr>
            <a:endParaRPr lang="en-US" sz="1800" i="0" u="none" strike="noStrike" cap="none" dirty="0" smtClean="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DATES</a:t>
            </a:r>
            <a:endParaRPr lang="en-US" dirty="0"/>
          </a:p>
        </p:txBody>
      </p:sp>
      <p:sp>
        <p:nvSpPr>
          <p:cNvPr id="3" name="Text Placeholder 2"/>
          <p:cNvSpPr>
            <a:spLocks noGrp="1"/>
          </p:cNvSpPr>
          <p:nvPr>
            <p:ph type="body" idx="1"/>
          </p:nvPr>
        </p:nvSpPr>
        <p:spPr/>
        <p:txBody>
          <a:bodyPr/>
          <a:lstStyle/>
          <a:p>
            <a:r>
              <a:rPr lang="en-US" dirty="0" smtClean="0"/>
              <a:t>Now Available: LEAP 360 Diagnostic Assessments and Interim Assessments</a:t>
            </a:r>
          </a:p>
          <a:p>
            <a:r>
              <a:rPr lang="en-US" dirty="0" smtClean="0"/>
              <a:t>Custom Windows for K-3 Literacy: Beginning date must be first day of school and ending date must be following the first 30 school days. </a:t>
            </a:r>
          </a:p>
          <a:p>
            <a:r>
              <a:rPr lang="en-US" dirty="0" smtClean="0"/>
              <a:t>K-3 Numeracy Training: August 4 at 2 p.m. only for DTCs</a:t>
            </a:r>
          </a:p>
          <a:p>
            <a:endParaRPr lang="en-US" dirty="0" smtClean="0"/>
          </a:p>
          <a:p>
            <a:pPr marL="114300" indent="0">
              <a:buNone/>
            </a:pPr>
            <a:endParaRPr lang="en-US" dirty="0"/>
          </a:p>
          <a:p>
            <a:pPr marL="114300" indent="0">
              <a:buNone/>
            </a:pPr>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22219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NOTIFICATIONS</a:t>
            </a:r>
            <a:endParaRPr lang="en-US" dirty="0"/>
          </a:p>
        </p:txBody>
      </p:sp>
      <p:sp>
        <p:nvSpPr>
          <p:cNvPr id="3" name="Text Placeholder 2"/>
          <p:cNvSpPr>
            <a:spLocks noGrp="1"/>
          </p:cNvSpPr>
          <p:nvPr>
            <p:ph type="body" idx="1"/>
          </p:nvPr>
        </p:nvSpPr>
        <p:spPr/>
        <p:txBody>
          <a:bodyPr/>
          <a:lstStyle/>
          <a:p>
            <a:pPr marL="114300" indent="0">
              <a:buNone/>
            </a:pPr>
            <a:r>
              <a:rPr lang="en-US" b="1" dirty="0" smtClean="0">
                <a:solidFill>
                  <a:srgbClr val="0070C0"/>
                </a:solidFill>
              </a:rPr>
              <a:t>KEA</a:t>
            </a:r>
            <a:r>
              <a:rPr lang="en-US" dirty="0" smtClean="0"/>
              <a:t>: The KEA is no longer a state-required assessment. It is replaced with the K-3 screeners for literacy and numeracy.</a:t>
            </a:r>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2611169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LEAP 2025</a:t>
            </a:r>
            <a:endParaRPr sz="2400" dirty="0">
              <a:latin typeface="Public Sans" pitchFamily="2" charset="0"/>
            </a:endParaRPr>
          </a:p>
        </p:txBody>
      </p:sp>
    </p:spTree>
    <p:extLst>
      <p:ext uri="{BB962C8B-B14F-4D97-AF65-F5344CB8AC3E}">
        <p14:creationId xmlns:p14="http://schemas.microsoft.com/office/powerpoint/2010/main" val="3314152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Spring High School Accommodations Audits</a:t>
            </a:r>
            <a:endParaRPr lang="en-US" dirty="0"/>
          </a:p>
        </p:txBody>
      </p:sp>
      <p:sp>
        <p:nvSpPr>
          <p:cNvPr id="3" name="Text Placeholder 2"/>
          <p:cNvSpPr>
            <a:spLocks noGrp="1"/>
          </p:cNvSpPr>
          <p:nvPr>
            <p:ph type="body" idx="1"/>
          </p:nvPr>
        </p:nvSpPr>
        <p:spPr/>
        <p:txBody>
          <a:bodyPr/>
          <a:lstStyle/>
          <a:p>
            <a:pPr marL="114300" indent="0">
              <a:buNone/>
            </a:pPr>
            <a:r>
              <a:rPr lang="en-US" dirty="0" smtClean="0"/>
              <a:t>If your school system received a notification of one or more accommodations audits, please upload additional documentation the Assessment folder in the ftp no later than Friday, August 15. Please notify </a:t>
            </a:r>
            <a:r>
              <a:rPr lang="en-US" dirty="0" smtClean="0">
                <a:hlinkClick r:id="rId2"/>
              </a:rPr>
              <a:t>assessment@la.gov</a:t>
            </a:r>
            <a:r>
              <a:rPr lang="en-US" dirty="0" smtClean="0"/>
              <a:t> when the documentation is ready for the department to retrieve and review it prior to final voids. </a:t>
            </a:r>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697288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At A Glance</a:t>
            </a:r>
            <a:endParaRPr lang="en-US" dirty="0"/>
          </a:p>
        </p:txBody>
      </p:sp>
      <p:sp>
        <p:nvSpPr>
          <p:cNvPr id="3" name="Text Placeholder 2"/>
          <p:cNvSpPr>
            <a:spLocks noGrp="1"/>
          </p:cNvSpPr>
          <p:nvPr>
            <p:ph type="body" idx="1"/>
          </p:nvPr>
        </p:nvSpPr>
        <p:spPr/>
        <p:txBody>
          <a:bodyPr/>
          <a:lstStyle/>
          <a:p>
            <a:pPr marL="114300" indent="0">
              <a:buNone/>
            </a:pPr>
            <a:r>
              <a:rPr lang="en-US" dirty="0"/>
              <a:t>The </a:t>
            </a:r>
            <a:r>
              <a:rPr lang="en-US" dirty="0" smtClean="0">
                <a:hlinkClick r:id="rId2"/>
              </a:rPr>
              <a:t>LEAP 2025-at-a-Glance-by-subject-and-grade-band</a:t>
            </a:r>
            <a:r>
              <a:rPr lang="en-US" dirty="0" smtClean="0"/>
              <a:t> is posted on the department website. This document provides a summary of all LEAP subject assessments including:</a:t>
            </a:r>
          </a:p>
          <a:p>
            <a:r>
              <a:rPr lang="en-US" dirty="0" smtClean="0"/>
              <a:t>Sessions and session times</a:t>
            </a:r>
          </a:p>
          <a:p>
            <a:r>
              <a:rPr lang="en-US" dirty="0" smtClean="0"/>
              <a:t>Components of the assessment (item types</a:t>
            </a:r>
          </a:p>
          <a:p>
            <a:r>
              <a:rPr lang="en-US" dirty="0" smtClean="0"/>
              <a:t>Delivery mode (paper or computer based)</a:t>
            </a:r>
          </a:p>
          <a:p>
            <a:r>
              <a:rPr lang="en-US" dirty="0" smtClean="0"/>
              <a:t>Materials allowed and not allowed </a:t>
            </a:r>
          </a:p>
          <a:p>
            <a:r>
              <a:rPr lang="en-US" smtClean="0"/>
              <a:t>Testing window</a:t>
            </a:r>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4132807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Science Released Item Guides</a:t>
            </a:r>
            <a:endParaRPr lang="en-US" dirty="0"/>
          </a:p>
        </p:txBody>
      </p:sp>
      <p:sp>
        <p:nvSpPr>
          <p:cNvPr id="3" name="Text Placeholder 2"/>
          <p:cNvSpPr>
            <a:spLocks noGrp="1"/>
          </p:cNvSpPr>
          <p:nvPr>
            <p:ph type="body" idx="1"/>
          </p:nvPr>
        </p:nvSpPr>
        <p:spPr/>
        <p:txBody>
          <a:bodyPr/>
          <a:lstStyle/>
          <a:p>
            <a:pPr marL="114300" indent="0">
              <a:buNone/>
            </a:pPr>
            <a:r>
              <a:rPr lang="en-US" dirty="0">
                <a:latin typeface="Public Sans" pitchFamily="2" charset="0"/>
              </a:rPr>
              <a:t>The LDOE Office of Assessments, Accountability, and Analytics has released the LEAP Science Released Item Guides </a:t>
            </a:r>
            <a:r>
              <a:rPr lang="en-US" dirty="0" smtClean="0">
                <a:latin typeface="Public Sans" pitchFamily="2" charset="0"/>
              </a:rPr>
              <a:t>containing:</a:t>
            </a:r>
          </a:p>
          <a:p>
            <a:r>
              <a:rPr lang="en-US" dirty="0" smtClean="0">
                <a:latin typeface="Public Sans" pitchFamily="2" charset="0"/>
              </a:rPr>
              <a:t>released </a:t>
            </a:r>
            <a:r>
              <a:rPr lang="en-US" dirty="0">
                <a:latin typeface="Public Sans" pitchFamily="2" charset="0"/>
              </a:rPr>
              <a:t>items, as well as alignment </a:t>
            </a:r>
            <a:r>
              <a:rPr lang="en-US" dirty="0" smtClean="0">
                <a:latin typeface="Public Sans" pitchFamily="2" charset="0"/>
              </a:rPr>
              <a:t>information</a:t>
            </a:r>
          </a:p>
          <a:p>
            <a:r>
              <a:rPr lang="en-US" dirty="0" smtClean="0">
                <a:latin typeface="Public Sans" pitchFamily="2" charset="0"/>
              </a:rPr>
              <a:t>achievement </a:t>
            </a:r>
            <a:r>
              <a:rPr lang="en-US" dirty="0">
                <a:latin typeface="Public Sans" pitchFamily="2" charset="0"/>
              </a:rPr>
              <a:t>level </a:t>
            </a:r>
            <a:r>
              <a:rPr lang="en-US" dirty="0" smtClean="0">
                <a:latin typeface="Public Sans" pitchFamily="2" charset="0"/>
              </a:rPr>
              <a:t>descriptors </a:t>
            </a:r>
          </a:p>
          <a:p>
            <a:r>
              <a:rPr lang="en-US" dirty="0" smtClean="0">
                <a:latin typeface="Public Sans" pitchFamily="2" charset="0"/>
              </a:rPr>
              <a:t>rationale </a:t>
            </a:r>
            <a:r>
              <a:rPr lang="en-US" dirty="0">
                <a:latin typeface="Public Sans" pitchFamily="2" charset="0"/>
              </a:rPr>
              <a:t>for </a:t>
            </a:r>
            <a:r>
              <a:rPr lang="en-US" dirty="0" smtClean="0">
                <a:latin typeface="Public Sans" pitchFamily="2" charset="0"/>
              </a:rPr>
              <a:t>answers </a:t>
            </a:r>
            <a:r>
              <a:rPr lang="en-US" dirty="0">
                <a:latin typeface="Public Sans" pitchFamily="2" charset="0"/>
              </a:rPr>
              <a:t>and </a:t>
            </a:r>
            <a:endParaRPr lang="en-US" dirty="0" smtClean="0">
              <a:latin typeface="Public Sans" pitchFamily="2" charset="0"/>
            </a:endParaRPr>
          </a:p>
          <a:p>
            <a:r>
              <a:rPr lang="en-US" dirty="0" smtClean="0">
                <a:latin typeface="Public Sans" pitchFamily="2" charset="0"/>
              </a:rPr>
              <a:t>the </a:t>
            </a:r>
            <a:r>
              <a:rPr lang="en-US" dirty="0">
                <a:latin typeface="Public Sans" pitchFamily="2" charset="0"/>
              </a:rPr>
              <a:t>rubrics for constructed and extended-response items. </a:t>
            </a:r>
            <a:endParaRPr lang="en-US" dirty="0" smtClean="0">
              <a:latin typeface="Public Sans" pitchFamily="2" charset="0"/>
            </a:endParaRPr>
          </a:p>
          <a:p>
            <a:endParaRPr lang="en-US" dirty="0">
              <a:latin typeface="Public Sans" pitchFamily="2" charset="0"/>
            </a:endParaRPr>
          </a:p>
          <a:p>
            <a:pPr marL="114300" indent="0">
              <a:buNone/>
            </a:pPr>
            <a:r>
              <a:rPr lang="en-US" dirty="0" smtClean="0">
                <a:latin typeface="Public Sans" pitchFamily="2" charset="0"/>
              </a:rPr>
              <a:t>These </a:t>
            </a:r>
            <a:r>
              <a:rPr lang="en-US" dirty="0">
                <a:latin typeface="Public Sans" pitchFamily="2" charset="0"/>
              </a:rPr>
              <a:t>guides are for teachers and leaders to use to better understand how the achievement level descriptors are used in creating assessment items. These guides can be found on the</a:t>
            </a:r>
            <a:r>
              <a:rPr lang="en-US" dirty="0">
                <a:latin typeface="Public Sans" pitchFamily="2" charset="0"/>
                <a:hlinkClick r:id="rId2"/>
              </a:rPr>
              <a:t> </a:t>
            </a:r>
            <a:r>
              <a:rPr lang="en-US" u="sng" dirty="0">
                <a:latin typeface="Public Sans" pitchFamily="2" charset="0"/>
                <a:hlinkClick r:id="rId2"/>
              </a:rPr>
              <a:t>Assessment Guidance</a:t>
            </a:r>
            <a:r>
              <a:rPr lang="en-US" dirty="0">
                <a:latin typeface="Public Sans" pitchFamily="2" charset="0"/>
              </a:rPr>
              <a:t> Webpage under Science Assessment Resources.</a:t>
            </a:r>
          </a:p>
          <a:p>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366838710"/>
      </p:ext>
    </p:extLst>
  </p:cSld>
  <p:clrMapOvr>
    <a:masterClrMapping/>
  </p:clrMapOvr>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40464</TotalTime>
  <Words>1367</Words>
  <Application>Microsoft Office PowerPoint</Application>
  <PresentationFormat>On-screen Show (16:9)</PresentationFormat>
  <Paragraphs>137</Paragraphs>
  <Slides>22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Public Sans Medium</vt:lpstr>
      <vt:lpstr>Public Sans</vt:lpstr>
      <vt:lpstr>Calibri</vt:lpstr>
      <vt:lpstr>LA Believes</vt:lpstr>
      <vt:lpstr> AAA Assessment and Accountability Monthly Call July 26, 2025</vt:lpstr>
      <vt:lpstr>Zoom Meeting Preparation</vt:lpstr>
      <vt:lpstr>Agenda Items</vt:lpstr>
      <vt:lpstr>IMPORTANT DATES</vt:lpstr>
      <vt:lpstr>IMPORTANT NOTIFICATIONS</vt:lpstr>
      <vt:lpstr>LEAP 2025</vt:lpstr>
      <vt:lpstr>LEAP Spring High School Accommodations Audits</vt:lpstr>
      <vt:lpstr>LEAP At A Glance</vt:lpstr>
      <vt:lpstr>LEAP Science Released Item Guides</vt:lpstr>
      <vt:lpstr>Google Chrome Support Change</vt:lpstr>
      <vt:lpstr>LEAP Connect and ELPT </vt:lpstr>
      <vt:lpstr>ELPS</vt:lpstr>
      <vt:lpstr>EL Student Transfers</vt:lpstr>
      <vt:lpstr>Accountability</vt:lpstr>
      <vt:lpstr>Closing Cohort Data Certification--Last Call</vt:lpstr>
      <vt:lpstr>ACT Data Certification</vt:lpstr>
      <vt:lpstr>Transcripts Updated for 2025 Graduates</vt:lpstr>
      <vt:lpstr>Credential Reviews for 2025 Graduates</vt:lpstr>
      <vt:lpstr>K-3</vt:lpstr>
      <vt:lpstr>Data Sharing Agreement for KITE</vt:lpstr>
      <vt:lpstr>K-3 Literacy</vt:lpstr>
      <vt:lpstr>Call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Updates West Baton Rouge February 19, 2021</dc:title>
  <dc:creator>Jennifer Baird</dc:creator>
  <cp:lastModifiedBy>Jennifer Baird</cp:lastModifiedBy>
  <cp:revision>969</cp:revision>
  <dcterms:modified xsi:type="dcterms:W3CDTF">2025-08-01T16:26:09Z</dcterms:modified>
</cp:coreProperties>
</file>