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9" r:id="rId1"/>
  </p:sldMasterIdLst>
  <p:notesMasterIdLst>
    <p:notesMasterId r:id="rId21"/>
  </p:notesMasterIdLst>
  <p:sldIdLst>
    <p:sldId id="884" r:id="rId2"/>
    <p:sldId id="667" r:id="rId3"/>
    <p:sldId id="257" r:id="rId4"/>
    <p:sldId id="851" r:id="rId5"/>
    <p:sldId id="885" r:id="rId6"/>
    <p:sldId id="953" r:id="rId7"/>
    <p:sldId id="961" r:id="rId8"/>
    <p:sldId id="886" r:id="rId9"/>
    <p:sldId id="957" r:id="rId10"/>
    <p:sldId id="959" r:id="rId11"/>
    <p:sldId id="888" r:id="rId12"/>
    <p:sldId id="954" r:id="rId13"/>
    <p:sldId id="927" r:id="rId14"/>
    <p:sldId id="895" r:id="rId15"/>
    <p:sldId id="958" r:id="rId16"/>
    <p:sldId id="889" r:id="rId17"/>
    <p:sldId id="956" r:id="rId18"/>
    <p:sldId id="960" r:id="rId19"/>
    <p:sldId id="334" r:id="rId20"/>
  </p:sldIdLst>
  <p:sldSz cx="9144000" cy="5143500" type="screen16x9"/>
  <p:notesSz cx="6858000" cy="9144000"/>
  <p:embeddedFontLst>
    <p:embeddedFont>
      <p:font typeface="Public Sans" pitchFamily="2" charset="0"/>
      <p:regular r:id="rId22"/>
      <p:bold r:id="rId23"/>
      <p:italic r:id="rId24"/>
      <p:boldItalic r:id="rId25"/>
    </p:embeddedFont>
    <p:embeddedFont>
      <p:font typeface="Public Sans Medium" pitchFamily="2" charset="0"/>
      <p:regular r:id="rId26"/>
      <p:italic r:id="rId27"/>
    </p:embeddedFont>
    <p:embeddedFont>
      <p:font typeface="Calibri" panose="020F050202020403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xis Pritchard" initials="" lastIdx="1" clrIdx="0"/>
  <p:cmAuthor id="1" name="JENNIFER BAIRD" initials="" lastIdx="1" clrIdx="1"/>
  <p:cmAuthor id="2" name="Jennifer Baird" initials="JB" lastIdx="2" clrIdx="2">
    <p:extLst>
      <p:ext uri="{19B8F6BF-5375-455C-9EA6-DF929625EA0E}">
        <p15:presenceInfo xmlns:p15="http://schemas.microsoft.com/office/powerpoint/2012/main" userId="S-1-5-21-1004336348-920026266-1801674531-489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D37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7E5B1D7-7E24-4C7A-94C0-64FDCA702A4B}">
  <a:tblStyle styleId="{47E5B1D7-7E24-4C7A-94C0-64FDCA702A4B}"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08" autoAdjust="0"/>
    <p:restoredTop sz="94660"/>
  </p:normalViewPr>
  <p:slideViewPr>
    <p:cSldViewPr snapToGrid="0">
      <p:cViewPr varScale="1">
        <p:scale>
          <a:sx n="90" d="100"/>
          <a:sy n="90" d="100"/>
        </p:scale>
        <p:origin x="612" y="52"/>
      </p:cViewPr>
      <p:guideLst/>
    </p:cSldViewPr>
  </p:slideViewPr>
  <p:notesTextViewPr>
    <p:cViewPr>
      <p:scale>
        <a:sx n="400" d="100"/>
        <a:sy n="400" d="100"/>
      </p:scale>
      <p:origin x="0" y="0"/>
    </p:cViewPr>
  </p:notesTextViewPr>
  <p:notesViewPr>
    <p:cSldViewPr snapToGrid="0">
      <p:cViewPr varScale="1">
        <p:scale>
          <a:sx n="56" d="100"/>
          <a:sy n="56" d="100"/>
        </p:scale>
        <p:origin x="285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342900" marR="0" lvl="1"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2730055e98d_0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4" name="Google Shape;484;g2730055e98d_0_403:notes"/>
          <p:cNvSpPr txBox="1">
            <a:spLocks noGrp="1"/>
          </p:cNvSpPr>
          <p:nvPr>
            <p:ph type="body" idx="1"/>
          </p:nvPr>
        </p:nvSpPr>
        <p:spPr>
          <a:xfrm>
            <a:off x="685800" y="4343400"/>
            <a:ext cx="5486400" cy="4114800"/>
          </a:xfrm>
          <a:prstGeom prst="rect">
            <a:avLst/>
          </a:prstGeom>
          <a:noFill/>
          <a:ln>
            <a:noFill/>
          </a:ln>
        </p:spPr>
        <p:txBody>
          <a:bodyPr spcFirstLastPara="1" wrap="square" lIns="91075" tIns="91075" rIns="91075" bIns="91075" anchor="t" anchorCtr="0">
            <a:noAutofit/>
          </a:bodyPr>
          <a:lstStyle/>
          <a:p>
            <a:pPr marL="0" lvl="0" indent="0" algn="l" rtl="0">
              <a:lnSpc>
                <a:spcPct val="100000"/>
              </a:lnSpc>
              <a:spcBef>
                <a:spcPts val="0"/>
              </a:spcBef>
              <a:spcAft>
                <a:spcPts val="0"/>
              </a:spcAft>
              <a:buSzPts val="1000"/>
              <a:buNone/>
            </a:pPr>
            <a:endParaRPr/>
          </a:p>
        </p:txBody>
      </p:sp>
    </p:spTree>
    <p:extLst>
      <p:ext uri="{BB962C8B-B14F-4D97-AF65-F5344CB8AC3E}">
        <p14:creationId xmlns:p14="http://schemas.microsoft.com/office/powerpoint/2010/main" val="103193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extLst>
      <p:ext uri="{BB962C8B-B14F-4D97-AF65-F5344CB8AC3E}">
        <p14:creationId xmlns:p14="http://schemas.microsoft.com/office/powerpoint/2010/main" val="212086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796a45435d_2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796a45435d_2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68" name="Google Shape;268;g796a45435d_2_9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730055e98d_0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2730055e98d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8965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730055e98d_0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2730055e98d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8584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730055e98d_0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2730055e98d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276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730055e98d_0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2730055e98d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5784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Career &amp; College Readiness)">
  <p:cSld name="Cover Title_1">
    <p:bg>
      <p:bgPr>
        <a:blipFill>
          <a:blip r:embed="rId2">
            <a:alphaModFix/>
          </a:blip>
          <a:stretch>
            <a:fillRect/>
          </a:stretch>
        </a:blipFill>
        <a:effectLst/>
      </p:bgPr>
    </p:bg>
    <p:spTree>
      <p:nvGrpSpPr>
        <p:cNvPr id="1" name="Shape 178"/>
        <p:cNvGrpSpPr/>
        <p:nvPr/>
      </p:nvGrpSpPr>
      <p:grpSpPr>
        <a:xfrm>
          <a:off x="0" y="0"/>
          <a:ext cx="0" cy="0"/>
          <a:chOff x="0" y="0"/>
          <a:chExt cx="0" cy="0"/>
        </a:xfrm>
      </p:grpSpPr>
      <p:sp>
        <p:nvSpPr>
          <p:cNvPr id="179" name="Google Shape;179;p53"/>
          <p:cNvSpPr txBox="1">
            <a:spLocks noGrp="1"/>
          </p:cNvSpPr>
          <p:nvPr>
            <p:ph type="title"/>
          </p:nvPr>
        </p:nvSpPr>
        <p:spPr>
          <a:xfrm>
            <a:off x="3929450" y="1746400"/>
            <a:ext cx="4726200" cy="222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None/>
              <a:defRPr sz="2800" b="1">
                <a:solidFill>
                  <a:schemeClr val="dk1"/>
                </a:solidFill>
                <a:latin typeface="Calibri"/>
                <a:ea typeface="Calibri"/>
                <a:cs typeface="Calibri"/>
                <a:sym typeface="Calibri"/>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Magnolia Left)">
  <p:cSld name="Section Title Only_1_1">
    <p:bg>
      <p:bgPr>
        <a:blipFill>
          <a:blip r:embed="rId2">
            <a:alphaModFix/>
          </a:blip>
          <a:stretch>
            <a:fillRect/>
          </a:stretch>
        </a:blipFill>
        <a:effectLst/>
      </p:bgPr>
    </p:bg>
    <p:spTree>
      <p:nvGrpSpPr>
        <p:cNvPr id="1" name="Shape 241"/>
        <p:cNvGrpSpPr/>
        <p:nvPr/>
      </p:nvGrpSpPr>
      <p:grpSpPr>
        <a:xfrm>
          <a:off x="0" y="0"/>
          <a:ext cx="0" cy="0"/>
          <a:chOff x="0" y="0"/>
          <a:chExt cx="0" cy="0"/>
        </a:xfrm>
      </p:grpSpPr>
      <p:sp>
        <p:nvSpPr>
          <p:cNvPr id="242" name="Google Shape;242;p74"/>
          <p:cNvSpPr txBox="1">
            <a:spLocks noGrp="1"/>
          </p:cNvSpPr>
          <p:nvPr>
            <p:ph type="title"/>
          </p:nvPr>
        </p:nvSpPr>
        <p:spPr>
          <a:xfrm>
            <a:off x="0" y="733400"/>
            <a:ext cx="6079500" cy="3642600"/>
          </a:xfrm>
          <a:prstGeom prst="rect">
            <a:avLst/>
          </a:prstGeom>
          <a:noFill/>
          <a:ln>
            <a:noFill/>
          </a:ln>
        </p:spPr>
        <p:txBody>
          <a:bodyPr spcFirstLastPara="1" wrap="square" lIns="91425" tIns="91425" rIns="91425" bIns="91425" anchor="ctr" anchorCtr="0">
            <a:noAutofit/>
          </a:bodyPr>
          <a:lstStyle>
            <a:lvl1pPr marL="0" marR="0" lvl="0" indent="0" algn="ctr"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Fleur de Lis Left)">
  <p:cSld name="Section Title Only_1_1_1_1">
    <p:bg>
      <p:bgPr>
        <a:blipFill>
          <a:blip r:embed="rId2">
            <a:alphaModFix/>
          </a:blip>
          <a:stretch>
            <a:fillRect/>
          </a:stretch>
        </a:blipFill>
        <a:effectLst/>
      </p:bgPr>
    </p:bg>
    <p:spTree>
      <p:nvGrpSpPr>
        <p:cNvPr id="1" name="Shape 245"/>
        <p:cNvGrpSpPr/>
        <p:nvPr/>
      </p:nvGrpSpPr>
      <p:grpSpPr>
        <a:xfrm>
          <a:off x="0" y="0"/>
          <a:ext cx="0" cy="0"/>
          <a:chOff x="0" y="0"/>
          <a:chExt cx="0" cy="0"/>
        </a:xfrm>
      </p:grpSpPr>
      <p:sp>
        <p:nvSpPr>
          <p:cNvPr id="246" name="Google Shape;246;p76"/>
          <p:cNvSpPr txBox="1">
            <a:spLocks noGrp="1"/>
          </p:cNvSpPr>
          <p:nvPr>
            <p:ph type="title"/>
          </p:nvPr>
        </p:nvSpPr>
        <p:spPr>
          <a:xfrm>
            <a:off x="3021550" y="771625"/>
            <a:ext cx="6122400" cy="3604500"/>
          </a:xfrm>
          <a:prstGeom prst="rect">
            <a:avLst/>
          </a:prstGeom>
          <a:noFill/>
          <a:ln>
            <a:noFill/>
          </a:ln>
        </p:spPr>
        <p:txBody>
          <a:bodyPr spcFirstLastPara="1" wrap="square" lIns="91425" tIns="91425" rIns="91425" bIns="91425" anchor="ctr" anchorCtr="0">
            <a:noAutofit/>
          </a:bodyPr>
          <a:lstStyle>
            <a:lvl1pPr marL="0" marR="0" lvl="0" indent="0" algn="ctr"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Deer Left)">
  <p:cSld name="Section Title Only_1_1_1_1_1_1">
    <p:bg>
      <p:bgPr>
        <a:blipFill>
          <a:blip r:embed="rId2">
            <a:alphaModFix/>
          </a:blip>
          <a:stretch>
            <a:fillRect/>
          </a:stretch>
        </a:blipFill>
        <a:effectLst/>
      </p:bgPr>
    </p:bg>
    <p:spTree>
      <p:nvGrpSpPr>
        <p:cNvPr id="1" name="Shape 249"/>
        <p:cNvGrpSpPr/>
        <p:nvPr/>
      </p:nvGrpSpPr>
      <p:grpSpPr>
        <a:xfrm>
          <a:off x="0" y="0"/>
          <a:ext cx="0" cy="0"/>
          <a:chOff x="0" y="0"/>
          <a:chExt cx="0" cy="0"/>
        </a:xfrm>
      </p:grpSpPr>
      <p:sp>
        <p:nvSpPr>
          <p:cNvPr id="250" name="Google Shape;250;p78"/>
          <p:cNvSpPr txBox="1">
            <a:spLocks noGrp="1"/>
          </p:cNvSpPr>
          <p:nvPr>
            <p:ph type="title"/>
          </p:nvPr>
        </p:nvSpPr>
        <p:spPr>
          <a:xfrm>
            <a:off x="3620100" y="771625"/>
            <a:ext cx="5523900" cy="3604500"/>
          </a:xfrm>
          <a:prstGeom prst="rect">
            <a:avLst/>
          </a:prstGeom>
          <a:noFill/>
          <a:ln>
            <a:noFill/>
          </a:ln>
        </p:spPr>
        <p:txBody>
          <a:bodyPr spcFirstLastPara="1" wrap="square" lIns="91425" tIns="91425" rIns="91425" bIns="91425" anchor="ctr" anchorCtr="0">
            <a:noAutofit/>
          </a:bodyPr>
          <a:lstStyle>
            <a:lvl1pPr marL="0" marR="0" lvl="0" indent="0" algn="ctr"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Cypress Right)">
  <p:cSld name="Section Title Only_1_1_1_1_1_1_1">
    <p:bg>
      <p:bgPr>
        <a:blipFill>
          <a:blip r:embed="rId2">
            <a:alphaModFix/>
          </a:blip>
          <a:stretch>
            <a:fillRect/>
          </a:stretch>
        </a:blipFill>
        <a:effectLst/>
      </p:bgPr>
    </p:bg>
    <p:spTree>
      <p:nvGrpSpPr>
        <p:cNvPr id="1" name="Shape 251"/>
        <p:cNvGrpSpPr/>
        <p:nvPr/>
      </p:nvGrpSpPr>
      <p:grpSpPr>
        <a:xfrm>
          <a:off x="0" y="0"/>
          <a:ext cx="0" cy="0"/>
          <a:chOff x="0" y="0"/>
          <a:chExt cx="0" cy="0"/>
        </a:xfrm>
      </p:grpSpPr>
      <p:sp>
        <p:nvSpPr>
          <p:cNvPr id="252" name="Google Shape;252;p79"/>
          <p:cNvSpPr txBox="1">
            <a:spLocks noGrp="1"/>
          </p:cNvSpPr>
          <p:nvPr>
            <p:ph type="title"/>
          </p:nvPr>
        </p:nvSpPr>
        <p:spPr>
          <a:xfrm>
            <a:off x="0" y="1016800"/>
            <a:ext cx="6086400" cy="3317100"/>
          </a:xfrm>
          <a:prstGeom prst="rect">
            <a:avLst/>
          </a:prstGeom>
          <a:noFill/>
          <a:ln>
            <a:noFill/>
          </a:ln>
        </p:spPr>
        <p:txBody>
          <a:bodyPr spcFirstLastPara="1" wrap="square" lIns="91425" tIns="91425" rIns="91425" bIns="91425" anchor="ctr" anchorCtr="0">
            <a:noAutofit/>
          </a:bodyPr>
          <a:lstStyle>
            <a:lvl1pPr marL="0" marR="0" lvl="0" indent="0" algn="ctr"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Cypress Left)">
  <p:cSld name="Section Title Only_1_1_1_1_1_1_1_1">
    <p:bg>
      <p:bgPr>
        <a:blipFill>
          <a:blip r:embed="rId2">
            <a:alphaModFix/>
          </a:blip>
          <a:stretch>
            <a:fillRect/>
          </a:stretch>
        </a:blipFill>
        <a:effectLst/>
      </p:bgPr>
    </p:bg>
    <p:spTree>
      <p:nvGrpSpPr>
        <p:cNvPr id="1" name="Shape 253"/>
        <p:cNvGrpSpPr/>
        <p:nvPr/>
      </p:nvGrpSpPr>
      <p:grpSpPr>
        <a:xfrm>
          <a:off x="0" y="0"/>
          <a:ext cx="0" cy="0"/>
          <a:chOff x="0" y="0"/>
          <a:chExt cx="0" cy="0"/>
        </a:xfrm>
      </p:grpSpPr>
      <p:sp>
        <p:nvSpPr>
          <p:cNvPr id="254" name="Google Shape;254;p80"/>
          <p:cNvSpPr txBox="1">
            <a:spLocks noGrp="1"/>
          </p:cNvSpPr>
          <p:nvPr>
            <p:ph type="title"/>
          </p:nvPr>
        </p:nvSpPr>
        <p:spPr>
          <a:xfrm>
            <a:off x="3057600" y="1016800"/>
            <a:ext cx="6086400" cy="3317100"/>
          </a:xfrm>
          <a:prstGeom prst="rect">
            <a:avLst/>
          </a:prstGeom>
          <a:noFill/>
          <a:ln>
            <a:noFill/>
          </a:ln>
        </p:spPr>
        <p:txBody>
          <a:bodyPr spcFirstLastPara="1" wrap="square" lIns="91425" tIns="91425" rIns="91425" bIns="91425" anchor="ctr" anchorCtr="0">
            <a:noAutofit/>
          </a:bodyPr>
          <a:lstStyle>
            <a:lvl1pPr marL="0" marR="0" lvl="0" indent="0" algn="ctr"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Beads Left)">
  <p:cSld name="Section Title Only_1_1_1_1_1_1_1_1_1_1">
    <p:bg>
      <p:bgPr>
        <a:blipFill>
          <a:blip r:embed="rId2">
            <a:alphaModFix/>
          </a:blip>
          <a:stretch>
            <a:fillRect/>
          </a:stretch>
        </a:blipFill>
        <a:effectLst/>
      </p:bgPr>
    </p:bg>
    <p:spTree>
      <p:nvGrpSpPr>
        <p:cNvPr id="1" name="Shape 257"/>
        <p:cNvGrpSpPr/>
        <p:nvPr/>
      </p:nvGrpSpPr>
      <p:grpSpPr>
        <a:xfrm>
          <a:off x="0" y="0"/>
          <a:ext cx="0" cy="0"/>
          <a:chOff x="0" y="0"/>
          <a:chExt cx="0" cy="0"/>
        </a:xfrm>
      </p:grpSpPr>
      <p:sp>
        <p:nvSpPr>
          <p:cNvPr id="258" name="Google Shape;258;p82"/>
          <p:cNvSpPr txBox="1">
            <a:spLocks noGrp="1"/>
          </p:cNvSpPr>
          <p:nvPr>
            <p:ph type="title"/>
          </p:nvPr>
        </p:nvSpPr>
        <p:spPr>
          <a:xfrm>
            <a:off x="2625000" y="800450"/>
            <a:ext cx="6519000" cy="3576900"/>
          </a:xfrm>
          <a:prstGeom prst="rect">
            <a:avLst/>
          </a:prstGeom>
          <a:noFill/>
          <a:ln>
            <a:noFill/>
          </a:ln>
        </p:spPr>
        <p:txBody>
          <a:bodyPr spcFirstLastPara="1" wrap="square" lIns="91425" tIns="91425" rIns="91425" bIns="91425" anchor="ctr" anchorCtr="0">
            <a:noAutofit/>
          </a:bodyPr>
          <a:lstStyle>
            <a:lvl1pPr marL="0" marR="0" lvl="0" indent="0" algn="ctr"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Basic Frame) 2">
  <p:cSld name="Content (Basic Frame) 2">
    <p:bg>
      <p:bgPr>
        <a:blipFill>
          <a:blip r:embed="rId2">
            <a:alphaModFix/>
          </a:blip>
          <a:stretch>
            <a:fillRect/>
          </a:stretch>
        </a:blipFill>
        <a:effectLst/>
      </p:bgPr>
    </p:bg>
    <p:spTree>
      <p:nvGrpSpPr>
        <p:cNvPr id="1" name="Shape 259"/>
        <p:cNvGrpSpPr/>
        <p:nvPr/>
      </p:nvGrpSpPr>
      <p:grpSpPr>
        <a:xfrm>
          <a:off x="0" y="0"/>
          <a:ext cx="0" cy="0"/>
          <a:chOff x="0" y="0"/>
          <a:chExt cx="0" cy="0"/>
        </a:xfrm>
      </p:grpSpPr>
      <p:sp>
        <p:nvSpPr>
          <p:cNvPr id="260" name="Google Shape;260;p83"/>
          <p:cNvSpPr txBox="1"/>
          <p:nvPr/>
        </p:nvSpPr>
        <p:spPr>
          <a:xfrm>
            <a:off x="8713975" y="4725600"/>
            <a:ext cx="426600" cy="417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A8A8A"/>
              </a:buClr>
              <a:buFont typeface="Calibri"/>
              <a:buNone/>
            </a:pPr>
            <a:fld id="{00000000-1234-1234-1234-123412341234}" type="slidenum">
              <a:rPr lang="en-US" sz="1200" b="1" i="0" u="none" strike="noStrike" cap="none">
                <a:solidFill>
                  <a:schemeClr val="lt1"/>
                </a:solidFill>
                <a:latin typeface="Calibri"/>
                <a:ea typeface="Calibri"/>
                <a:cs typeface="Calibri"/>
                <a:sym typeface="Calibri"/>
              </a:rPr>
              <a:t>‹#›</a:t>
            </a:fld>
            <a:endParaRPr sz="1200" b="1" i="0" u="none" strike="noStrike" cap="none">
              <a:solidFill>
                <a:schemeClr val="lt1"/>
              </a:solidFill>
              <a:latin typeface="Calibri"/>
              <a:ea typeface="Calibri"/>
              <a:cs typeface="Calibri"/>
              <a:sym typeface="Calibri"/>
            </a:endParaRPr>
          </a:p>
        </p:txBody>
      </p:sp>
      <p:sp>
        <p:nvSpPr>
          <p:cNvPr id="261" name="Google Shape;261;p83"/>
          <p:cNvSpPr txBox="1">
            <a:spLocks noGrp="1"/>
          </p:cNvSpPr>
          <p:nvPr>
            <p:ph type="title"/>
          </p:nvPr>
        </p:nvSpPr>
        <p:spPr>
          <a:xfrm>
            <a:off x="430075" y="426175"/>
            <a:ext cx="8283900" cy="910200"/>
          </a:xfrm>
          <a:prstGeom prst="rect">
            <a:avLst/>
          </a:prstGeom>
          <a:noFill/>
          <a:ln>
            <a:noFill/>
          </a:ln>
        </p:spPr>
        <p:txBody>
          <a:bodyPr spcFirstLastPara="1" wrap="square" lIns="91425" tIns="91425" rIns="91425" bIns="91425" anchor="ctr" anchorCtr="0">
            <a:noAutofit/>
          </a:bodyPr>
          <a:lstStyle>
            <a:lvl1pPr marL="0" marR="0" lvl="0" indent="0" algn="ctr"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62" name="Google Shape;262;p83"/>
          <p:cNvSpPr txBox="1">
            <a:spLocks noGrp="1"/>
          </p:cNvSpPr>
          <p:nvPr>
            <p:ph type="body" idx="1"/>
          </p:nvPr>
        </p:nvSpPr>
        <p:spPr>
          <a:xfrm>
            <a:off x="430075" y="1336375"/>
            <a:ext cx="8283900" cy="33636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26756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5"/>
        <p:cNvGrpSpPr/>
        <p:nvPr/>
      </p:nvGrpSpPr>
      <p:grpSpPr>
        <a:xfrm>
          <a:off x="0" y="0"/>
          <a:ext cx="0" cy="0"/>
          <a:chOff x="0" y="0"/>
          <a:chExt cx="0" cy="0"/>
        </a:xfrm>
      </p:grpSpPr>
      <p:sp>
        <p:nvSpPr>
          <p:cNvPr id="36" name="Google Shape;36;g29b2914e641_1_10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7" name="Google Shape;37;g29b2914e641_1_100"/>
          <p:cNvSpPr txBox="1">
            <a:spLocks noGrp="1"/>
          </p:cNvSpPr>
          <p:nvPr>
            <p:ph type="body" idx="1"/>
          </p:nvPr>
        </p:nvSpPr>
        <p:spPr>
          <a:xfrm>
            <a:off x="311700" y="1152875"/>
            <a:ext cx="8520600" cy="3186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pic>
        <p:nvPicPr>
          <p:cNvPr id="38" name="Google Shape;38;g29b2914e641_1_100"/>
          <p:cNvPicPr preferRelativeResize="0"/>
          <p:nvPr/>
        </p:nvPicPr>
        <p:blipFill rotWithShape="1">
          <a:blip r:embed="rId2">
            <a:alphaModFix/>
          </a:blip>
          <a:srcRect t="15113" b="11695"/>
          <a:stretch/>
        </p:blipFill>
        <p:spPr>
          <a:xfrm>
            <a:off x="0" y="4190873"/>
            <a:ext cx="9144001" cy="952625"/>
          </a:xfrm>
          <a:prstGeom prst="rect">
            <a:avLst/>
          </a:prstGeom>
          <a:noFill/>
          <a:ln>
            <a:noFill/>
          </a:ln>
        </p:spPr>
      </p:pic>
      <p:sp>
        <p:nvSpPr>
          <p:cNvPr id="39" name="Google Shape;39;g29b2914e641_1_100"/>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0" name="Google Shape;40;g29b2914e641_1_10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41" name="Google Shape;41;g29b2914e641_1_100"/>
          <p:cNvPicPr preferRelativeResize="0"/>
          <p:nvPr/>
        </p:nvPicPr>
        <p:blipFill rotWithShape="1">
          <a:blip r:embed="rId3">
            <a:alphaModFix/>
          </a:blip>
          <a:srcRect l="228" r="228"/>
          <a:stretch/>
        </p:blipFill>
        <p:spPr>
          <a:xfrm>
            <a:off x="7897350" y="3918100"/>
            <a:ext cx="1115568" cy="1115568"/>
          </a:xfrm>
          <a:prstGeom prst="rect">
            <a:avLst/>
          </a:prstGeom>
          <a:noFill/>
          <a:ln>
            <a:noFill/>
          </a:ln>
        </p:spPr>
      </p:pic>
      <p:sp>
        <p:nvSpPr>
          <p:cNvPr id="42" name="Google Shape;42;g29b2914e641_1_10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40702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39854D-8B50-466C-8992-FF8B9A13ECDF}" type="datetimeFigureOut">
              <a:rPr lang="en-US" smtClean="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D822D0-DC70-4EAF-9812-269F6A97C05B}" type="slidenum">
              <a:rPr lang="en-US" smtClean="0"/>
              <a:t>‹#›</a:t>
            </a:fld>
            <a:endParaRPr lang="en-US"/>
          </a:p>
        </p:txBody>
      </p:sp>
    </p:spTree>
    <p:extLst>
      <p:ext uri="{BB962C8B-B14F-4D97-AF65-F5344CB8AC3E}">
        <p14:creationId xmlns:p14="http://schemas.microsoft.com/office/powerpoint/2010/main" val="1277097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 Purple" type="title">
  <p:cSld name="Title slide - Purple">
    <p:bg>
      <p:bgPr>
        <a:solidFill>
          <a:schemeClr val="lt1"/>
        </a:solidFill>
        <a:effectLst/>
      </p:bgPr>
    </p:bg>
    <p:spTree>
      <p:nvGrpSpPr>
        <p:cNvPr id="1" name="Shape 168"/>
        <p:cNvGrpSpPr/>
        <p:nvPr/>
      </p:nvGrpSpPr>
      <p:grpSpPr>
        <a:xfrm>
          <a:off x="0" y="0"/>
          <a:ext cx="0" cy="0"/>
          <a:chOff x="0" y="0"/>
          <a:chExt cx="0" cy="0"/>
        </a:xfrm>
      </p:grpSpPr>
      <p:pic>
        <p:nvPicPr>
          <p:cNvPr id="169" name="Google Shape;169;p24"/>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70" name="Google Shape;170;p2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1" name="Google Shape;171;p24"/>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72" name="Google Shape;172;p24"/>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3" name="Google Shape;173;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89732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Equity, Inclusion, &amp; Opportunities)">
  <p:cSld name="Cover Title_1_1">
    <p:bg>
      <p:bgPr>
        <a:blipFill>
          <a:blip r:embed="rId2">
            <a:alphaModFix/>
          </a:blip>
          <a:stretch>
            <a:fillRect/>
          </a:stretch>
        </a:blipFill>
        <a:effectLst/>
      </p:bgPr>
    </p:bg>
    <p:spTree>
      <p:nvGrpSpPr>
        <p:cNvPr id="1" name="Shape 180"/>
        <p:cNvGrpSpPr/>
        <p:nvPr/>
      </p:nvGrpSpPr>
      <p:grpSpPr>
        <a:xfrm>
          <a:off x="0" y="0"/>
          <a:ext cx="0" cy="0"/>
          <a:chOff x="0" y="0"/>
          <a:chExt cx="0" cy="0"/>
        </a:xfrm>
      </p:grpSpPr>
      <p:sp>
        <p:nvSpPr>
          <p:cNvPr id="181" name="Google Shape;181;p54"/>
          <p:cNvSpPr txBox="1">
            <a:spLocks noGrp="1"/>
          </p:cNvSpPr>
          <p:nvPr>
            <p:ph type="title"/>
          </p:nvPr>
        </p:nvSpPr>
        <p:spPr>
          <a:xfrm>
            <a:off x="3929450" y="1746400"/>
            <a:ext cx="4726200" cy="222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None/>
              <a:defRPr sz="2800" b="1">
                <a:solidFill>
                  <a:schemeClr val="dk1"/>
                </a:solidFill>
                <a:latin typeface="Calibri"/>
                <a:ea typeface="Calibri"/>
                <a:cs typeface="Calibri"/>
                <a:sym typeface="Calibri"/>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ivider Slide - Teal">
  <p:cSld name="Divider Slide - Teal">
    <p:bg>
      <p:bgPr>
        <a:solidFill>
          <a:srgbClr val="017F92">
            <a:alpha val="10000"/>
          </a:srgbClr>
        </a:solidFill>
        <a:effectLst/>
      </p:bgPr>
    </p:bg>
    <p:spTree>
      <p:nvGrpSpPr>
        <p:cNvPr id="1" name="Shape 185"/>
        <p:cNvGrpSpPr/>
        <p:nvPr/>
      </p:nvGrpSpPr>
      <p:grpSpPr>
        <a:xfrm>
          <a:off x="0" y="0"/>
          <a:ext cx="0" cy="0"/>
          <a:chOff x="0" y="0"/>
          <a:chExt cx="0" cy="0"/>
        </a:xfrm>
      </p:grpSpPr>
      <p:pic>
        <p:nvPicPr>
          <p:cNvPr id="186" name="Google Shape;186;p27"/>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187" name="Google Shape;187;p27"/>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8" name="Google Shape;188;p2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189" name="Google Shape;189;p27"/>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204038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Legislative Affairs, Policy, &amp; Workforce Support)">
  <p:cSld name="Cover Title_1_1_1">
    <p:bg>
      <p:bgPr>
        <a:blipFill>
          <a:blip r:embed="rId2">
            <a:alphaModFix/>
          </a:blip>
          <a:stretch>
            <a:fillRect/>
          </a:stretch>
        </a:blipFill>
        <a:effectLst/>
      </p:bgPr>
    </p:bg>
    <p:spTree>
      <p:nvGrpSpPr>
        <p:cNvPr id="1" name="Shape 182"/>
        <p:cNvGrpSpPr/>
        <p:nvPr/>
      </p:nvGrpSpPr>
      <p:grpSpPr>
        <a:xfrm>
          <a:off x="0" y="0"/>
          <a:ext cx="0" cy="0"/>
          <a:chOff x="0" y="0"/>
          <a:chExt cx="0" cy="0"/>
        </a:xfrm>
      </p:grpSpPr>
      <p:sp>
        <p:nvSpPr>
          <p:cNvPr id="183" name="Google Shape;183;p55"/>
          <p:cNvSpPr txBox="1">
            <a:spLocks noGrp="1"/>
          </p:cNvSpPr>
          <p:nvPr>
            <p:ph type="title"/>
          </p:nvPr>
        </p:nvSpPr>
        <p:spPr>
          <a:xfrm>
            <a:off x="3929450" y="1746400"/>
            <a:ext cx="4726200" cy="222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None/>
              <a:defRPr sz="2800" b="1">
                <a:solidFill>
                  <a:schemeClr val="dk1"/>
                </a:solidFill>
                <a:latin typeface="Calibri"/>
                <a:ea typeface="Calibri"/>
                <a:cs typeface="Calibri"/>
                <a:sym typeface="Calibri"/>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Operations)">
  <p:cSld name="Cover Title_1_1_1_1">
    <p:bg>
      <p:bgPr>
        <a:blipFill>
          <a:blip r:embed="rId2">
            <a:alphaModFix/>
          </a:blip>
          <a:stretch>
            <a:fillRect/>
          </a:stretch>
        </a:blipFill>
        <a:effectLst/>
      </p:bgPr>
    </p:bg>
    <p:spTree>
      <p:nvGrpSpPr>
        <p:cNvPr id="1" name="Shape 184"/>
        <p:cNvGrpSpPr/>
        <p:nvPr/>
      </p:nvGrpSpPr>
      <p:grpSpPr>
        <a:xfrm>
          <a:off x="0" y="0"/>
          <a:ext cx="0" cy="0"/>
          <a:chOff x="0" y="0"/>
          <a:chExt cx="0" cy="0"/>
        </a:xfrm>
      </p:grpSpPr>
      <p:sp>
        <p:nvSpPr>
          <p:cNvPr id="185" name="Google Shape;185;p56"/>
          <p:cNvSpPr txBox="1">
            <a:spLocks noGrp="1"/>
          </p:cNvSpPr>
          <p:nvPr>
            <p:ph type="title"/>
          </p:nvPr>
        </p:nvSpPr>
        <p:spPr>
          <a:xfrm>
            <a:off x="3929450" y="1746400"/>
            <a:ext cx="4726200" cy="222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None/>
              <a:defRPr sz="2800" b="1">
                <a:solidFill>
                  <a:srgbClr val="385463"/>
                </a:solidFill>
                <a:latin typeface="Calibri"/>
                <a:ea typeface="Calibri"/>
                <a:cs typeface="Calibri"/>
                <a:sym typeface="Calibri"/>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School System Financial Services)">
  <p:cSld name="Cover Title_1_1_1_1_1">
    <p:bg>
      <p:bgPr>
        <a:blipFill>
          <a:blip r:embed="rId2">
            <a:alphaModFix/>
          </a:blip>
          <a:stretch>
            <a:fillRect/>
          </a:stretch>
        </a:blipFill>
        <a:effectLst/>
      </p:bgPr>
    </p:bg>
    <p:spTree>
      <p:nvGrpSpPr>
        <p:cNvPr id="1" name="Shape 186"/>
        <p:cNvGrpSpPr/>
        <p:nvPr/>
      </p:nvGrpSpPr>
      <p:grpSpPr>
        <a:xfrm>
          <a:off x="0" y="0"/>
          <a:ext cx="0" cy="0"/>
          <a:chOff x="0" y="0"/>
          <a:chExt cx="0" cy="0"/>
        </a:xfrm>
      </p:grpSpPr>
      <p:sp>
        <p:nvSpPr>
          <p:cNvPr id="187" name="Google Shape;187;p57"/>
          <p:cNvSpPr txBox="1">
            <a:spLocks noGrp="1"/>
          </p:cNvSpPr>
          <p:nvPr>
            <p:ph type="title"/>
          </p:nvPr>
        </p:nvSpPr>
        <p:spPr>
          <a:xfrm>
            <a:off x="3929450" y="1746400"/>
            <a:ext cx="4726200" cy="222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None/>
              <a:defRPr sz="2800" b="1">
                <a:solidFill>
                  <a:srgbClr val="385463"/>
                </a:solidFill>
                <a:latin typeface="Calibri"/>
                <a:ea typeface="Calibri"/>
                <a:cs typeface="Calibri"/>
                <a:sym typeface="Calibri"/>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School System Relations)">
  <p:cSld name="Cover Title_1_1_1_1_1_1">
    <p:bg>
      <p:bgPr>
        <a:blipFill>
          <a:blip r:embed="rId2">
            <a:alphaModFix/>
          </a:blip>
          <a:stretch>
            <a:fillRect/>
          </a:stretch>
        </a:blipFill>
        <a:effectLst/>
      </p:bgPr>
    </p:bg>
    <p:spTree>
      <p:nvGrpSpPr>
        <p:cNvPr id="1" name="Shape 188"/>
        <p:cNvGrpSpPr/>
        <p:nvPr/>
      </p:nvGrpSpPr>
      <p:grpSpPr>
        <a:xfrm>
          <a:off x="0" y="0"/>
          <a:ext cx="0" cy="0"/>
          <a:chOff x="0" y="0"/>
          <a:chExt cx="0" cy="0"/>
        </a:xfrm>
      </p:grpSpPr>
      <p:sp>
        <p:nvSpPr>
          <p:cNvPr id="189" name="Google Shape;189;p58"/>
          <p:cNvSpPr txBox="1">
            <a:spLocks noGrp="1"/>
          </p:cNvSpPr>
          <p:nvPr>
            <p:ph type="title"/>
          </p:nvPr>
        </p:nvSpPr>
        <p:spPr>
          <a:xfrm>
            <a:off x="3929450" y="1746400"/>
            <a:ext cx="4726200" cy="222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None/>
              <a:defRPr sz="2800" b="1">
                <a:solidFill>
                  <a:srgbClr val="385463"/>
                </a:solidFill>
                <a:latin typeface="Calibri"/>
                <a:ea typeface="Calibri"/>
                <a:cs typeface="Calibri"/>
                <a:sym typeface="Calibri"/>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Teaching &amp; Learning)">
  <p:cSld name="Cover Title_1_1_1_1_1_1_1">
    <p:bg>
      <p:bgPr>
        <a:blipFill>
          <a:blip r:embed="rId2">
            <a:alphaModFix/>
          </a:blip>
          <a:stretch>
            <a:fillRect/>
          </a:stretch>
        </a:blipFill>
        <a:effectLst/>
      </p:bgPr>
    </p:bg>
    <p:spTree>
      <p:nvGrpSpPr>
        <p:cNvPr id="1" name="Shape 190"/>
        <p:cNvGrpSpPr/>
        <p:nvPr/>
      </p:nvGrpSpPr>
      <p:grpSpPr>
        <a:xfrm>
          <a:off x="0" y="0"/>
          <a:ext cx="0" cy="0"/>
          <a:chOff x="0" y="0"/>
          <a:chExt cx="0" cy="0"/>
        </a:xfrm>
      </p:grpSpPr>
      <p:sp>
        <p:nvSpPr>
          <p:cNvPr id="191" name="Google Shape;191;p59"/>
          <p:cNvSpPr txBox="1">
            <a:spLocks noGrp="1"/>
          </p:cNvSpPr>
          <p:nvPr>
            <p:ph type="title"/>
          </p:nvPr>
        </p:nvSpPr>
        <p:spPr>
          <a:xfrm>
            <a:off x="3929450" y="1746400"/>
            <a:ext cx="4726200" cy="2224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None/>
              <a:defRPr sz="2800" b="1">
                <a:solidFill>
                  <a:srgbClr val="385463"/>
                </a:solidFill>
                <a:latin typeface="Calibri"/>
                <a:ea typeface="Calibri"/>
                <a:cs typeface="Calibri"/>
                <a:sym typeface="Calibri"/>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Basic Frame)">
  <p:cSld name="Title and Content">
    <p:bg>
      <p:bgPr>
        <a:blipFill>
          <a:blip r:embed="rId2">
            <a:alphaModFix/>
          </a:blip>
          <a:stretch>
            <a:fillRect/>
          </a:stretch>
        </a:blipFill>
        <a:effectLst/>
      </p:bgPr>
    </p:bg>
    <p:spTree>
      <p:nvGrpSpPr>
        <p:cNvPr id="1" name="Shape 192"/>
        <p:cNvGrpSpPr/>
        <p:nvPr/>
      </p:nvGrpSpPr>
      <p:grpSpPr>
        <a:xfrm>
          <a:off x="0" y="0"/>
          <a:ext cx="0" cy="0"/>
          <a:chOff x="0" y="0"/>
          <a:chExt cx="0" cy="0"/>
        </a:xfrm>
      </p:grpSpPr>
      <p:sp>
        <p:nvSpPr>
          <p:cNvPr id="193" name="Google Shape;193;p60"/>
          <p:cNvSpPr txBox="1"/>
          <p:nvPr/>
        </p:nvSpPr>
        <p:spPr>
          <a:xfrm>
            <a:off x="8713975" y="4725600"/>
            <a:ext cx="426600" cy="417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A8A8A"/>
              </a:buClr>
              <a:buFont typeface="Calibri"/>
              <a:buNone/>
            </a:pPr>
            <a:fld id="{00000000-1234-1234-1234-123412341234}" type="slidenum">
              <a:rPr lang="en-US" sz="1200" b="1" i="0" u="none" strike="noStrike" cap="none">
                <a:solidFill>
                  <a:schemeClr val="lt1"/>
                </a:solidFill>
                <a:latin typeface="Calibri"/>
                <a:ea typeface="Calibri"/>
                <a:cs typeface="Calibri"/>
                <a:sym typeface="Calibri"/>
              </a:rPr>
              <a:t>‹#›</a:t>
            </a:fld>
            <a:endParaRPr sz="1200" b="1" i="0" u="none" strike="noStrike" cap="none">
              <a:solidFill>
                <a:schemeClr val="lt1"/>
              </a:solidFill>
              <a:latin typeface="Calibri"/>
              <a:ea typeface="Calibri"/>
              <a:cs typeface="Calibri"/>
              <a:sym typeface="Calibri"/>
            </a:endParaRPr>
          </a:p>
        </p:txBody>
      </p:sp>
      <p:sp>
        <p:nvSpPr>
          <p:cNvPr id="194" name="Google Shape;194;p60"/>
          <p:cNvSpPr txBox="1">
            <a:spLocks noGrp="1"/>
          </p:cNvSpPr>
          <p:nvPr>
            <p:ph type="title"/>
          </p:nvPr>
        </p:nvSpPr>
        <p:spPr>
          <a:xfrm>
            <a:off x="430075" y="426175"/>
            <a:ext cx="8283900" cy="910200"/>
          </a:xfrm>
          <a:prstGeom prst="rect">
            <a:avLst/>
          </a:prstGeom>
          <a:noFill/>
          <a:ln>
            <a:noFill/>
          </a:ln>
        </p:spPr>
        <p:txBody>
          <a:bodyPr spcFirstLastPara="1" wrap="square" lIns="91425" tIns="91425" rIns="91425" bIns="91425" anchor="ctr" anchorCtr="0">
            <a:noAutofit/>
          </a:bodyPr>
          <a:lstStyle>
            <a:lvl1pPr marL="0" marR="0" lvl="0" indent="0" algn="ctr"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195" name="Google Shape;195;p60"/>
          <p:cNvSpPr txBox="1">
            <a:spLocks noGrp="1"/>
          </p:cNvSpPr>
          <p:nvPr>
            <p:ph type="body" idx="1"/>
          </p:nvPr>
        </p:nvSpPr>
        <p:spPr>
          <a:xfrm>
            <a:off x="430075" y="1336375"/>
            <a:ext cx="8283900" cy="33636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Magnolia Left)">
  <p:cSld name="Section Title Only_1">
    <p:bg>
      <p:bgPr>
        <a:blipFill>
          <a:blip r:embed="rId2">
            <a:alphaModFix/>
          </a:blip>
          <a:stretch>
            <a:fillRect/>
          </a:stretch>
        </a:blipFill>
        <a:effectLst/>
      </p:bgPr>
    </p:bg>
    <p:spTree>
      <p:nvGrpSpPr>
        <p:cNvPr id="1" name="Shape 239"/>
        <p:cNvGrpSpPr/>
        <p:nvPr/>
      </p:nvGrpSpPr>
      <p:grpSpPr>
        <a:xfrm>
          <a:off x="0" y="0"/>
          <a:ext cx="0" cy="0"/>
          <a:chOff x="0" y="0"/>
          <a:chExt cx="0" cy="0"/>
        </a:xfrm>
      </p:grpSpPr>
      <p:sp>
        <p:nvSpPr>
          <p:cNvPr id="240" name="Google Shape;240;p73"/>
          <p:cNvSpPr txBox="1">
            <a:spLocks noGrp="1"/>
          </p:cNvSpPr>
          <p:nvPr>
            <p:ph type="title"/>
          </p:nvPr>
        </p:nvSpPr>
        <p:spPr>
          <a:xfrm>
            <a:off x="3064725" y="733400"/>
            <a:ext cx="6079500" cy="3642600"/>
          </a:xfrm>
          <a:prstGeom prst="rect">
            <a:avLst/>
          </a:prstGeom>
          <a:noFill/>
          <a:ln>
            <a:noFill/>
          </a:ln>
        </p:spPr>
        <p:txBody>
          <a:bodyPr spcFirstLastPara="1" wrap="square" lIns="91425" tIns="91425" rIns="91425" bIns="91425" anchor="ctr" anchorCtr="0">
            <a:noAutofit/>
          </a:bodyPr>
          <a:lstStyle>
            <a:lvl1pPr marL="0" marR="0" lvl="0" indent="0" algn="ctr" rtl="0">
              <a:lnSpc>
                <a:spcPct val="90000"/>
              </a:lnSpc>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17" r:id="rId9"/>
    <p:sldLayoutId id="2147483718" r:id="rId10"/>
    <p:sldLayoutId id="2147483720" r:id="rId11"/>
    <p:sldLayoutId id="2147483722" r:id="rId12"/>
    <p:sldLayoutId id="2147483723" r:id="rId13"/>
    <p:sldLayoutId id="2147483724" r:id="rId14"/>
    <p:sldLayoutId id="2147483726" r:id="rId15"/>
    <p:sldLayoutId id="2147483730" r:id="rId16"/>
    <p:sldLayoutId id="2147483732" r:id="rId17"/>
    <p:sldLayoutId id="2147483734" r:id="rId18"/>
    <p:sldLayoutId id="2147483735" r:id="rId19"/>
    <p:sldLayoutId id="2147483736"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hyperlink" Target="https://elearning.easygenerator.com/5ddb4adc-348d-4373-b655-11bc7d302d4e/" TargetMode="Externa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s://ldoe.zoom.us/j/94988586947" TargetMode="External"/><Relationship Id="rId2" Type="http://schemas.openxmlformats.org/officeDocument/2006/relationships/hyperlink" Target="https://doe.louisiana.gov/docs/default-source/assessment/dtc-and-accountability-contact-update-form.pdf?sfvrsn=36c28f1f_0" TargetMode="Externa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mailto:ldoecommunications@la.gov"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hyperlink" Target="https://portal.te.drcedirect.com/LA/" TargetMode="External"/><Relationship Id="rId2" Type="http://schemas.openxmlformats.org/officeDocument/2006/relationships/hyperlink" Target="https://gcc02.safelinks.protection.outlook.com/?url=https%3A%2F%2Fportal.te.drcedirect.com%2FLA%2Flauncher%3FadminId%3D510848%26linkId%3Dlaplace%23portal%2Fla%2F510848%2Fexam&amp;data=05%7C02%7CJennifer.Baird%40LA.GOV%7Ca71e89c9576c47a7d7ec08dee72a484d%7C89b0b16b677c4e6fa25461311d5b4a86%7C0%7C0%7C639202365942195345%7CUnknown%7CTWFpbGZsb3d8eyJFbXB0eU1hcGkiOnRydWUsIlYiOiIwLjAuMDAwMCIsIlAiOiJXaW4zMiIsIkFOIjoiTWFpbCIsIldUIjoyfQ%3D%3D%7C0%7C%7C%7C&amp;sdata=EaGUkA%2B1dI%2F6PefBYEKPEoPuwpkKhDXL9MmSXGYaHsE%3D&amp;reserved=0" TargetMode="Externa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hyperlink" Target="https://doe.louisiana.gov/docs/default-source/eEnglish-learners/english-learner-identification-flowchart.pdf?sfvrsn=1d2b931f_2"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67"/>
          <p:cNvSpPr txBox="1">
            <a:spLocks noGrp="1"/>
          </p:cNvSpPr>
          <p:nvPr>
            <p:ph type="ctrTitle"/>
          </p:nvPr>
        </p:nvSpPr>
        <p:spPr>
          <a:xfrm>
            <a:off x="335584" y="1216925"/>
            <a:ext cx="8221200" cy="792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 sz="2800" dirty="0" smtClean="0">
                <a:latin typeface="Public Sans" pitchFamily="2" charset="0"/>
              </a:rPr>
              <a:t>Assessments, Accountability and Analytics Monthly Call</a:t>
            </a:r>
            <a:endParaRPr sz="2800" dirty="0">
              <a:latin typeface="Public Sans" pitchFamily="2" charset="0"/>
            </a:endParaRPr>
          </a:p>
        </p:txBody>
      </p:sp>
      <p:sp>
        <p:nvSpPr>
          <p:cNvPr id="487" name="Google Shape;487;p6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a:t>
            </a:fld>
            <a:endParaRPr/>
          </a:p>
        </p:txBody>
      </p:sp>
      <p:sp>
        <p:nvSpPr>
          <p:cNvPr id="488" name="Google Shape;488;p67"/>
          <p:cNvSpPr txBox="1">
            <a:spLocks noGrp="1"/>
          </p:cNvSpPr>
          <p:nvPr>
            <p:ph type="subTitle" idx="1"/>
          </p:nvPr>
        </p:nvSpPr>
        <p:spPr>
          <a:xfrm>
            <a:off x="421725" y="4090225"/>
            <a:ext cx="8520600" cy="61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smtClean="0">
                <a:solidFill>
                  <a:schemeClr val="lt1"/>
                </a:solidFill>
              </a:rPr>
              <a:t>July 21, 2026</a:t>
            </a:r>
            <a:endParaRPr sz="1800" dirty="0">
              <a:solidFill>
                <a:schemeClr val="lt1"/>
              </a:solidFill>
            </a:endParaRPr>
          </a:p>
        </p:txBody>
      </p:sp>
    </p:spTree>
    <p:extLst>
      <p:ext uri="{BB962C8B-B14F-4D97-AF65-F5344CB8AC3E}">
        <p14:creationId xmlns:p14="http://schemas.microsoft.com/office/powerpoint/2010/main" val="3473147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Alternate Assessment Participation</a:t>
            </a:r>
            <a:endParaRPr lang="en-US" dirty="0">
              <a:latin typeface="Public Sans" pitchFamily="2" charset="0"/>
            </a:endParaRPr>
          </a:p>
        </p:txBody>
      </p:sp>
      <p:sp>
        <p:nvSpPr>
          <p:cNvPr id="3" name="Text Placeholder 2"/>
          <p:cNvSpPr>
            <a:spLocks noGrp="1"/>
          </p:cNvSpPr>
          <p:nvPr>
            <p:ph type="body" idx="1"/>
          </p:nvPr>
        </p:nvSpPr>
        <p:spPr/>
        <p:txBody>
          <a:bodyPr/>
          <a:lstStyle/>
          <a:p>
            <a:pPr marL="114300" indent="0">
              <a:buNone/>
            </a:pPr>
            <a:r>
              <a:rPr lang="en-US" dirty="0" smtClean="0">
                <a:latin typeface="Public Sans" pitchFamily="2" charset="0"/>
              </a:rPr>
              <a:t>While the department waived the 30 day requirement for BOY, student IEPs must be updated to confirm that students are eligible to participate in K-3 alternate assessment rubrics prior to screening.</a:t>
            </a:r>
          </a:p>
          <a:p>
            <a:pPr marL="114300" indent="0">
              <a:buNone/>
            </a:pPr>
            <a:endParaRPr lang="en-US" dirty="0"/>
          </a:p>
        </p:txBody>
      </p:sp>
    </p:spTree>
    <p:extLst>
      <p:ext uri="{BB962C8B-B14F-4D97-AF65-F5344CB8AC3E}">
        <p14:creationId xmlns:p14="http://schemas.microsoft.com/office/powerpoint/2010/main" val="29915141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73"/>
          <p:cNvSpPr txBox="1">
            <a:spLocks noGrp="1"/>
          </p:cNvSpPr>
          <p:nvPr>
            <p:ph type="ctrTitle"/>
          </p:nvPr>
        </p:nvSpPr>
        <p:spPr>
          <a:xfrm>
            <a:off x="457167" y="1073829"/>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dirty="0" smtClean="0">
                <a:latin typeface="Public Sans" pitchFamily="2" charset="0"/>
              </a:rPr>
              <a:t>Accountability</a:t>
            </a:r>
            <a:endParaRPr sz="2800" dirty="0">
              <a:latin typeface="Public Sans" pitchFamily="2" charset="0"/>
            </a:endParaRPr>
          </a:p>
        </p:txBody>
      </p:sp>
      <p:sp>
        <p:nvSpPr>
          <p:cNvPr id="536" name="Google Shape;536;p7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100">
                <a:solidFill>
                  <a:schemeClr val="lt1"/>
                </a:solidFill>
                <a:latin typeface="Public Sans Medium"/>
                <a:ea typeface="Public Sans Medium"/>
                <a:cs typeface="Public Sans Medium"/>
                <a:sym typeface="Public Sans Medium"/>
              </a:rPr>
              <a:t>11</a:t>
            </a:fld>
            <a:endParaRPr sz="1100">
              <a:solidFill>
                <a:schemeClr val="lt1"/>
              </a:solidFill>
              <a:latin typeface="Public Sans Medium"/>
              <a:ea typeface="Public Sans Medium"/>
              <a:cs typeface="Public Sans Medium"/>
              <a:sym typeface="Public Sans Medium"/>
            </a:endParaRPr>
          </a:p>
        </p:txBody>
      </p:sp>
    </p:spTree>
    <p:extLst>
      <p:ext uri="{BB962C8B-B14F-4D97-AF65-F5344CB8AC3E}">
        <p14:creationId xmlns:p14="http://schemas.microsoft.com/office/powerpoint/2010/main" val="24451174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Letter Grade Scale: </a:t>
            </a:r>
            <a:r>
              <a:rPr lang="en-US" dirty="0" err="1" smtClean="0">
                <a:latin typeface="Public Sans" pitchFamily="2" charset="0"/>
              </a:rPr>
              <a:t>Grow.Thrive.Achieve</a:t>
            </a:r>
            <a:endParaRPr lang="en-US" dirty="0">
              <a:latin typeface="Public Sans" pitchFamily="2" charset="0"/>
            </a:endParaRPr>
          </a:p>
        </p:txBody>
      </p:sp>
      <p:sp>
        <p:nvSpPr>
          <p:cNvPr id="3" name="Text Placeholder 2"/>
          <p:cNvSpPr>
            <a:spLocks noGrp="1"/>
          </p:cNvSpPr>
          <p:nvPr>
            <p:ph type="body" idx="1"/>
          </p:nvPr>
        </p:nvSpPr>
        <p:spPr/>
        <p:txBody>
          <a:bodyPr/>
          <a:lstStyle/>
          <a:p>
            <a:pPr marL="114300" indent="0">
              <a:buNone/>
            </a:pPr>
            <a:r>
              <a:rPr lang="en-US" dirty="0" smtClean="0">
                <a:latin typeface="Public Sans" pitchFamily="2" charset="0"/>
              </a:rPr>
              <a:t>Please see letter grade scales below that will be used for fall SPS release.</a:t>
            </a:r>
          </a:p>
          <a:p>
            <a:pPr marL="114300" indent="0">
              <a:buNone/>
            </a:pPr>
            <a:endParaRPr lang="en-US" dirty="0">
              <a:latin typeface="Public Sans" pitchFamily="2" charset="0"/>
            </a:endParaRPr>
          </a:p>
          <a:p>
            <a:pPr marL="114300" indent="0">
              <a:buNone/>
            </a:pPr>
            <a:endParaRPr lang="en-US" dirty="0">
              <a:latin typeface="Public Sans" pitchFamily="2" charset="0"/>
            </a:endParaRPr>
          </a:p>
        </p:txBody>
      </p:sp>
      <p:sp>
        <p:nvSpPr>
          <p:cNvPr id="4" name="Subtitle 3"/>
          <p:cNvSpPr>
            <a:spLocks noGrp="1"/>
          </p:cNvSpPr>
          <p:nvPr>
            <p:ph type="subTitle" idx="2"/>
          </p:nvPr>
        </p:nvSpPr>
        <p:spPr/>
        <p:txBody>
          <a:bodyPr/>
          <a:lstStyle/>
          <a:p>
            <a:endParaRPr lang="en-US"/>
          </a:p>
        </p:txBody>
      </p:sp>
      <p:sp>
        <p:nvSpPr>
          <p:cNvPr id="5" name="Subtitle 4"/>
          <p:cNvSpPr>
            <a:spLocks noGrp="1"/>
          </p:cNvSpPr>
          <p:nvPr>
            <p:ph type="subTitle" idx="3"/>
          </p:nvPr>
        </p:nvSpPr>
        <p:spPr/>
        <p:txBody>
          <a:bodyPr/>
          <a:lstStyle/>
          <a:p>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3451" y="1524001"/>
            <a:ext cx="6940550" cy="3619500"/>
          </a:xfrm>
          <a:prstGeom prst="rect">
            <a:avLst/>
          </a:prstGeom>
        </p:spPr>
      </p:pic>
    </p:spTree>
    <p:extLst>
      <p:ext uri="{BB962C8B-B14F-4D97-AF65-F5344CB8AC3E}">
        <p14:creationId xmlns:p14="http://schemas.microsoft.com/office/powerpoint/2010/main" val="32582207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611" y="346259"/>
            <a:ext cx="8520600" cy="572700"/>
          </a:xfrm>
        </p:spPr>
        <p:txBody>
          <a:bodyPr/>
          <a:lstStyle/>
          <a:p>
            <a:r>
              <a:rPr lang="en-US" dirty="0" smtClean="0">
                <a:latin typeface="Public Sans" pitchFamily="2" charset="0"/>
              </a:rPr>
              <a:t>Data Certification </a:t>
            </a:r>
            <a:endParaRPr lang="en-US" dirty="0">
              <a:latin typeface="Public Sans" pitchFamily="2" charset="0"/>
            </a:endParaRPr>
          </a:p>
        </p:txBody>
      </p:sp>
      <p:sp>
        <p:nvSpPr>
          <p:cNvPr id="3" name="Text Placeholder 2"/>
          <p:cNvSpPr>
            <a:spLocks noGrp="1"/>
          </p:cNvSpPr>
          <p:nvPr>
            <p:ph type="body" idx="1"/>
          </p:nvPr>
        </p:nvSpPr>
        <p:spPr>
          <a:xfrm>
            <a:off x="226639" y="918959"/>
            <a:ext cx="8520600" cy="3186300"/>
          </a:xfrm>
        </p:spPr>
        <p:txBody>
          <a:bodyPr/>
          <a:lstStyle/>
          <a:p>
            <a:pPr marL="114300" indent="0">
              <a:buNone/>
            </a:pPr>
            <a:r>
              <a:rPr lang="en-US" dirty="0" smtClean="0">
                <a:latin typeface="Public Sans" pitchFamily="2" charset="0"/>
              </a:rPr>
              <a:t>Data certification for assessment data that will be used in the 2026 school and district performance scores will take place in August. They will include the following:</a:t>
            </a:r>
          </a:p>
          <a:p>
            <a:pPr marL="114300" indent="0">
              <a:buNone/>
            </a:pPr>
            <a:endParaRPr lang="en-US" dirty="0">
              <a:latin typeface="Public Sans" pitchFamily="2" charset="0"/>
            </a:endParaRPr>
          </a:p>
          <a:p>
            <a:pPr marL="114300" indent="0">
              <a:buNone/>
            </a:pPr>
            <a:r>
              <a:rPr lang="en-US" dirty="0" smtClean="0">
                <a:latin typeface="Public Sans" pitchFamily="2" charset="0"/>
              </a:rPr>
              <a:t>Assessment: </a:t>
            </a:r>
          </a:p>
          <a:p>
            <a:r>
              <a:rPr lang="en-US" dirty="0" smtClean="0">
                <a:latin typeface="Public Sans" pitchFamily="2" charset="0"/>
              </a:rPr>
              <a:t>LEAP scores grades 3-8, LEAP high school initial scores</a:t>
            </a:r>
          </a:p>
          <a:p>
            <a:r>
              <a:rPr lang="en-US" dirty="0" smtClean="0">
                <a:latin typeface="Public Sans" pitchFamily="2" charset="0"/>
              </a:rPr>
              <a:t>LEAP Connect scores grades 3-8 and 11</a:t>
            </a:r>
          </a:p>
          <a:p>
            <a:r>
              <a:rPr lang="en-US" dirty="0" smtClean="0">
                <a:latin typeface="Public Sans" pitchFamily="2" charset="0"/>
              </a:rPr>
              <a:t>ELPT and ELPT Connect growth results grades 1-12 </a:t>
            </a:r>
          </a:p>
          <a:p>
            <a:r>
              <a:rPr lang="en-US" dirty="0" smtClean="0">
                <a:latin typeface="Public Sans" pitchFamily="2" charset="0"/>
              </a:rPr>
              <a:t>K-2 DIBELS end-of-year scores and growth for K to 1 and 1 to 2 end of year growth.</a:t>
            </a:r>
          </a:p>
          <a:p>
            <a:r>
              <a:rPr lang="en-US" dirty="0" smtClean="0">
                <a:latin typeface="Public Sans" pitchFamily="2" charset="0"/>
              </a:rPr>
              <a:t>Student full academic year status </a:t>
            </a:r>
          </a:p>
          <a:p>
            <a:r>
              <a:rPr lang="en-US" dirty="0" smtClean="0">
                <a:latin typeface="Public Sans" pitchFamily="2" charset="0"/>
              </a:rPr>
              <a:t>Applied accountability codes </a:t>
            </a:r>
          </a:p>
        </p:txBody>
      </p:sp>
    </p:spTree>
    <p:extLst>
      <p:ext uri="{BB962C8B-B14F-4D97-AF65-F5344CB8AC3E}">
        <p14:creationId xmlns:p14="http://schemas.microsoft.com/office/powerpoint/2010/main" val="107737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Data Certification Cohort Graduation</a:t>
            </a:r>
            <a:endParaRPr lang="en-US" dirty="0">
              <a:latin typeface="Public Sans" pitchFamily="2" charset="0"/>
            </a:endParaRPr>
          </a:p>
        </p:txBody>
      </p:sp>
      <p:sp>
        <p:nvSpPr>
          <p:cNvPr id="3" name="Text Placeholder 2"/>
          <p:cNvSpPr>
            <a:spLocks noGrp="1"/>
          </p:cNvSpPr>
          <p:nvPr>
            <p:ph type="body" idx="1"/>
          </p:nvPr>
        </p:nvSpPr>
        <p:spPr>
          <a:xfrm>
            <a:off x="311700" y="1017725"/>
            <a:ext cx="8520600" cy="3186300"/>
          </a:xfrm>
        </p:spPr>
        <p:txBody>
          <a:bodyPr/>
          <a:lstStyle/>
          <a:p>
            <a:pPr marL="114300" indent="0">
              <a:buNone/>
            </a:pPr>
            <a:r>
              <a:rPr lang="en-US" dirty="0" smtClean="0">
                <a:latin typeface="Public Sans" pitchFamily="2" charset="0"/>
              </a:rPr>
              <a:t>Data certification for data used to measure all three THRIVE indicators will be conducted in August. It will include the following:</a:t>
            </a:r>
          </a:p>
          <a:p>
            <a:r>
              <a:rPr lang="en-US" dirty="0" smtClean="0">
                <a:latin typeface="Public Sans" pitchFamily="2" charset="0"/>
              </a:rPr>
              <a:t>Nationally recognized assessment scores: ACT, SAT, CLT, </a:t>
            </a:r>
            <a:r>
              <a:rPr lang="en-US" dirty="0" err="1" smtClean="0">
                <a:latin typeface="Public Sans" pitchFamily="2" charset="0"/>
              </a:rPr>
              <a:t>WorkKeys</a:t>
            </a:r>
            <a:r>
              <a:rPr lang="en-US" dirty="0" smtClean="0">
                <a:latin typeface="Public Sans" pitchFamily="2" charset="0"/>
              </a:rPr>
              <a:t>, ASVAB</a:t>
            </a:r>
          </a:p>
          <a:p>
            <a:r>
              <a:rPr lang="en-US" dirty="0" smtClean="0">
                <a:latin typeface="Public Sans" pitchFamily="2" charset="0"/>
              </a:rPr>
              <a:t>Acceleration data: credentials, work-based learning, DE, AP</a:t>
            </a:r>
          </a:p>
          <a:p>
            <a:r>
              <a:rPr lang="en-US" dirty="0" smtClean="0">
                <a:latin typeface="Public Sans" pitchFamily="2" charset="0"/>
              </a:rPr>
              <a:t>Graduation Status: on-time diplomas (verified with dates in STS)</a:t>
            </a:r>
          </a:p>
          <a:p>
            <a:r>
              <a:rPr lang="en-US" dirty="0" smtClean="0">
                <a:latin typeface="Public Sans" pitchFamily="2" charset="0"/>
              </a:rPr>
              <a:t>Dropout flags</a:t>
            </a:r>
          </a:p>
          <a:p>
            <a:r>
              <a:rPr lang="en-US" dirty="0" smtClean="0">
                <a:latin typeface="Public Sans" pitchFamily="2" charset="0"/>
              </a:rPr>
              <a:t>Legitimate leaver status</a:t>
            </a:r>
          </a:p>
          <a:p>
            <a:r>
              <a:rPr lang="en-US" dirty="0" smtClean="0">
                <a:latin typeface="Public Sans" pitchFamily="2" charset="0"/>
              </a:rPr>
              <a:t>Student inclusion flags for district and school</a:t>
            </a:r>
            <a:endParaRPr lang="en-US" dirty="0">
              <a:latin typeface="Public Sans" pitchFamily="2" charset="0"/>
            </a:endParaRPr>
          </a:p>
          <a:p>
            <a:pPr marL="114300" indent="0">
              <a:buNone/>
            </a:pPr>
            <a:r>
              <a:rPr lang="en-US" dirty="0" smtClean="0">
                <a:latin typeface="Public Sans" pitchFamily="2" charset="0"/>
              </a:rPr>
              <a:t>The department will not accept requests for changes to exit codes or dropout flags for prior years in cohort. </a:t>
            </a:r>
            <a:endParaRPr lang="en-US" dirty="0">
              <a:latin typeface="Public Sans" pitchFamily="2" charset="0"/>
            </a:endParaRPr>
          </a:p>
        </p:txBody>
      </p:sp>
    </p:spTree>
    <p:extLst>
      <p:ext uri="{BB962C8B-B14F-4D97-AF65-F5344CB8AC3E}">
        <p14:creationId xmlns:p14="http://schemas.microsoft.com/office/powerpoint/2010/main" val="1984475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K through 2 Schools with No LEAP Da</a:t>
            </a:r>
            <a:r>
              <a:rPr lang="en-US" dirty="0" smtClean="0"/>
              <a:t>t</a:t>
            </a:r>
            <a:r>
              <a:rPr lang="en-US" dirty="0" smtClean="0">
                <a:latin typeface="Public Sans" pitchFamily="2" charset="0"/>
              </a:rPr>
              <a:t>a</a:t>
            </a:r>
            <a:endParaRPr lang="en-US" dirty="0">
              <a:latin typeface="Public Sans" pitchFamily="2" charset="0"/>
            </a:endParaRPr>
          </a:p>
        </p:txBody>
      </p:sp>
      <p:sp>
        <p:nvSpPr>
          <p:cNvPr id="3" name="Text Placeholder 2"/>
          <p:cNvSpPr>
            <a:spLocks noGrp="1"/>
          </p:cNvSpPr>
          <p:nvPr>
            <p:ph type="body" idx="1"/>
          </p:nvPr>
        </p:nvSpPr>
        <p:spPr/>
        <p:txBody>
          <a:bodyPr/>
          <a:lstStyle/>
          <a:p>
            <a:pPr marL="114300" indent="0">
              <a:buNone/>
            </a:pPr>
            <a:r>
              <a:rPr lang="en-US" dirty="0" smtClean="0">
                <a:latin typeface="Public Sans" pitchFamily="2" charset="0"/>
              </a:rPr>
              <a:t>For schools that include only grades from the K-2 range and no LEAP testing grade, both LEAP achieve and growth data will be shared from a school that is paired with them. </a:t>
            </a:r>
          </a:p>
          <a:p>
            <a:pPr marL="114300" indent="0">
              <a:buNone/>
            </a:pPr>
            <a:endParaRPr lang="en-US" dirty="0">
              <a:latin typeface="Public Sans" pitchFamily="2" charset="0"/>
            </a:endParaRPr>
          </a:p>
          <a:p>
            <a:pPr marL="114300" indent="0">
              <a:buNone/>
            </a:pPr>
            <a:r>
              <a:rPr lang="en-US" dirty="0" smtClean="0">
                <a:latin typeface="Public Sans" pitchFamily="2" charset="0"/>
              </a:rPr>
              <a:t>The K-2 schools’ achieve and growth indicators will include only their own DIBELS and ELPT data. </a:t>
            </a:r>
          </a:p>
          <a:p>
            <a:pPr marL="114300" indent="0">
              <a:buNone/>
            </a:pPr>
            <a:endParaRPr lang="en-US" dirty="0">
              <a:latin typeface="Public Sans" pitchFamily="2" charset="0"/>
            </a:endParaRPr>
          </a:p>
          <a:p>
            <a:pPr marL="114300" indent="0">
              <a:buNone/>
            </a:pPr>
            <a:r>
              <a:rPr lang="en-US" dirty="0" smtClean="0">
                <a:latin typeface="Public Sans" pitchFamily="2" charset="0"/>
              </a:rPr>
              <a:t>Growth will not be calculated using grade 2 DIBELS to grade 3 LEAP, and grade 3 repeaters are not included in LEAP growth. All other repeaters in grades 4-8 will be included using prior year and current year score as for all other students.</a:t>
            </a:r>
            <a:endParaRPr lang="en-US" dirty="0">
              <a:latin typeface="Public Sans" pitchFamily="2" charset="0"/>
            </a:endParaRPr>
          </a:p>
        </p:txBody>
      </p:sp>
      <p:sp>
        <p:nvSpPr>
          <p:cNvPr id="4" name="Subtitle 3"/>
          <p:cNvSpPr>
            <a:spLocks noGrp="1"/>
          </p:cNvSpPr>
          <p:nvPr>
            <p:ph type="subTitle" idx="2"/>
          </p:nvPr>
        </p:nvSpPr>
        <p:spPr/>
        <p:txBody>
          <a:bodyPr/>
          <a:lstStyle/>
          <a:p>
            <a:endParaRPr lang="en-US"/>
          </a:p>
        </p:txBody>
      </p:sp>
      <p:sp>
        <p:nvSpPr>
          <p:cNvPr id="5" name="Subtitle 4"/>
          <p:cNvSpPr>
            <a:spLocks noGrp="1"/>
          </p:cNvSpPr>
          <p:nvPr>
            <p:ph type="subTitle" idx="3"/>
          </p:nvPr>
        </p:nvSpPr>
        <p:spPr/>
        <p:txBody>
          <a:bodyPr/>
          <a:lstStyle/>
          <a:p>
            <a:endParaRPr lang="en-US"/>
          </a:p>
        </p:txBody>
      </p:sp>
    </p:spTree>
    <p:extLst>
      <p:ext uri="{BB962C8B-B14F-4D97-AF65-F5344CB8AC3E}">
        <p14:creationId xmlns:p14="http://schemas.microsoft.com/office/powerpoint/2010/main" val="13857383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73"/>
          <p:cNvSpPr txBox="1">
            <a:spLocks noGrp="1"/>
          </p:cNvSpPr>
          <p:nvPr>
            <p:ph type="ctrTitle"/>
          </p:nvPr>
        </p:nvSpPr>
        <p:spPr>
          <a:xfrm>
            <a:off x="542227" y="1201420"/>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800" dirty="0" smtClean="0">
                <a:latin typeface="Public Sans" pitchFamily="2" charset="0"/>
              </a:rPr>
              <a:t>K-3 Screenings</a:t>
            </a:r>
            <a:endParaRPr sz="2800" dirty="0">
              <a:latin typeface="Public Sans" pitchFamily="2" charset="0"/>
            </a:endParaRPr>
          </a:p>
        </p:txBody>
      </p:sp>
      <p:sp>
        <p:nvSpPr>
          <p:cNvPr id="536" name="Google Shape;536;p7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100">
                <a:solidFill>
                  <a:schemeClr val="lt1"/>
                </a:solidFill>
                <a:latin typeface="Public Sans Medium"/>
                <a:ea typeface="Public Sans Medium"/>
                <a:cs typeface="Public Sans Medium"/>
                <a:sym typeface="Public Sans Medium"/>
              </a:rPr>
              <a:t>16</a:t>
            </a:fld>
            <a:endParaRPr sz="1100">
              <a:solidFill>
                <a:schemeClr val="lt1"/>
              </a:solidFill>
              <a:latin typeface="Public Sans Medium"/>
              <a:ea typeface="Public Sans Medium"/>
              <a:cs typeface="Public Sans Medium"/>
              <a:sym typeface="Public Sans Medium"/>
            </a:endParaRPr>
          </a:p>
        </p:txBody>
      </p:sp>
    </p:spTree>
    <p:extLst>
      <p:ext uri="{BB962C8B-B14F-4D97-AF65-F5344CB8AC3E}">
        <p14:creationId xmlns:p14="http://schemas.microsoft.com/office/powerpoint/2010/main" val="22269191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337075"/>
            <a:ext cx="8520600" cy="572700"/>
          </a:xfrm>
        </p:spPr>
        <p:txBody>
          <a:bodyPr/>
          <a:lstStyle/>
          <a:p>
            <a:r>
              <a:rPr lang="en-US" dirty="0" smtClean="0">
                <a:latin typeface="Public Sans" pitchFamily="2" charset="0"/>
              </a:rPr>
              <a:t>K-3 Screening Training Requirements</a:t>
            </a:r>
            <a:endParaRPr lang="en-US" dirty="0">
              <a:latin typeface="Public Sans" pitchFamily="2" charset="0"/>
            </a:endParaRPr>
          </a:p>
        </p:txBody>
      </p:sp>
      <p:sp>
        <p:nvSpPr>
          <p:cNvPr id="3" name="Text Placeholder 2"/>
          <p:cNvSpPr>
            <a:spLocks noGrp="1"/>
          </p:cNvSpPr>
          <p:nvPr>
            <p:ph type="body" idx="1"/>
          </p:nvPr>
        </p:nvSpPr>
        <p:spPr>
          <a:xfrm>
            <a:off x="311700" y="909775"/>
            <a:ext cx="8520600" cy="3186300"/>
          </a:xfrm>
        </p:spPr>
        <p:txBody>
          <a:bodyPr/>
          <a:lstStyle/>
          <a:p>
            <a:pPr marL="114300" indent="0">
              <a:buNone/>
            </a:pPr>
            <a:r>
              <a:rPr lang="en-US" dirty="0" smtClean="0">
                <a:latin typeface="Public Sans" pitchFamily="2" charset="0"/>
              </a:rPr>
              <a:t>To serve as a test administrator, individuals must pass training for each screener (literacy and numeracy) with an 80% or higher. Oaths of security require that the passing date be applied to them before they are signed. Literacy screening is now available and numeracy screening training will be available by July 1. The numeracy screener is reset every morning for individuals who do not score 80%.</a:t>
            </a:r>
          </a:p>
          <a:p>
            <a:pPr marL="114300" indent="0">
              <a:buNone/>
            </a:pPr>
            <a:endParaRPr lang="en-US" dirty="0">
              <a:latin typeface="Public Sans" pitchFamily="2" charset="0"/>
            </a:endParaRPr>
          </a:p>
          <a:p>
            <a:pPr marL="114300" indent="0">
              <a:buNone/>
            </a:pPr>
            <a:r>
              <a:rPr lang="en-US" dirty="0" smtClean="0">
                <a:latin typeface="Public Sans" pitchFamily="2" charset="0"/>
              </a:rPr>
              <a:t>Literacy: </a:t>
            </a:r>
            <a:r>
              <a:rPr lang="en-US" u="sng" dirty="0">
                <a:latin typeface="Public Sans" pitchFamily="2" charset="0"/>
                <a:hlinkClick r:id="rId2"/>
              </a:rPr>
              <a:t>https://elearning.easygenerator.com/5ddb4adc-348d-4373-b655-11bc7d302d4e/</a:t>
            </a:r>
            <a:endParaRPr lang="en-US" dirty="0">
              <a:latin typeface="Public Sans" pitchFamily="2" charset="0"/>
            </a:endParaRPr>
          </a:p>
          <a:p>
            <a:pPr marL="114300" indent="0">
              <a:buNone/>
            </a:pPr>
            <a:endParaRPr lang="en-US" dirty="0">
              <a:latin typeface="Public Sans" pitchFamily="2" charset="0"/>
            </a:endParaRPr>
          </a:p>
          <a:p>
            <a:pPr marL="114300" indent="0">
              <a:buNone/>
            </a:pPr>
            <a:r>
              <a:rPr lang="en-US" dirty="0" smtClean="0">
                <a:latin typeface="Public Sans" pitchFamily="2" charset="0"/>
              </a:rPr>
              <a:t>Numeracy: </a:t>
            </a:r>
            <a:r>
              <a:rPr lang="en-US" dirty="0">
                <a:latin typeface="Public Sans" pitchFamily="2" charset="0"/>
              </a:rPr>
              <a:t>Professional Learning Platform with </a:t>
            </a:r>
            <a:r>
              <a:rPr lang="en-US" dirty="0" smtClean="0">
                <a:latin typeface="Public Sans" pitchFamily="2" charset="0"/>
              </a:rPr>
              <a:t>course code: </a:t>
            </a:r>
            <a:r>
              <a:rPr lang="en-US" b="1" dirty="0" smtClean="0">
                <a:latin typeface="Public Sans" pitchFamily="2" charset="0"/>
              </a:rPr>
              <a:t>F81C9F1F</a:t>
            </a:r>
            <a:endParaRPr lang="en-US" b="1" dirty="0">
              <a:latin typeface="Public Sans" pitchFamily="2" charset="0"/>
            </a:endParaRPr>
          </a:p>
          <a:p>
            <a:pPr marL="114300" indent="0">
              <a:buNone/>
            </a:pPr>
            <a:endParaRPr lang="en-US" dirty="0" smtClean="0">
              <a:latin typeface="Public Sans" pitchFamily="2" charset="0"/>
            </a:endParaRPr>
          </a:p>
          <a:p>
            <a:pPr marL="114300" indent="0">
              <a:buNone/>
            </a:pPr>
            <a:endParaRPr lang="en-US" dirty="0" smtClean="0"/>
          </a:p>
        </p:txBody>
      </p:sp>
    </p:spTree>
    <p:extLst>
      <p:ext uri="{BB962C8B-B14F-4D97-AF65-F5344CB8AC3E}">
        <p14:creationId xmlns:p14="http://schemas.microsoft.com/office/powerpoint/2010/main" val="32000228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Louisiana Specific Guide for Literacy</a:t>
            </a:r>
            <a:endParaRPr lang="en-US" dirty="0">
              <a:latin typeface="Public Sans" pitchFamily="2" charset="0"/>
            </a:endParaRPr>
          </a:p>
        </p:txBody>
      </p:sp>
      <p:sp>
        <p:nvSpPr>
          <p:cNvPr id="3" name="Text Placeholder 2"/>
          <p:cNvSpPr>
            <a:spLocks noGrp="1"/>
          </p:cNvSpPr>
          <p:nvPr>
            <p:ph type="body" idx="1"/>
          </p:nvPr>
        </p:nvSpPr>
        <p:spPr/>
        <p:txBody>
          <a:bodyPr/>
          <a:lstStyle/>
          <a:p>
            <a:pPr marL="114300" indent="0">
              <a:buNone/>
            </a:pPr>
            <a:r>
              <a:rPr lang="en-US" dirty="0" smtClean="0">
                <a:latin typeface="Public Sans" pitchFamily="2" charset="0"/>
              </a:rPr>
              <a:t>The oaths of security and the accountability codes for literacy are included in the Louisiana Specific Guide that will be provided to DTCs by Friday, June 24.</a:t>
            </a:r>
            <a:endParaRPr lang="en-US" dirty="0">
              <a:latin typeface="Public Sans" pitchFamily="2" charset="0"/>
            </a:endParaRPr>
          </a:p>
        </p:txBody>
      </p:sp>
      <p:sp>
        <p:nvSpPr>
          <p:cNvPr id="4" name="Subtitle 3"/>
          <p:cNvSpPr>
            <a:spLocks noGrp="1"/>
          </p:cNvSpPr>
          <p:nvPr>
            <p:ph type="subTitle" idx="2"/>
          </p:nvPr>
        </p:nvSpPr>
        <p:spPr/>
        <p:txBody>
          <a:bodyPr/>
          <a:lstStyle/>
          <a:p>
            <a:endParaRPr lang="en-US"/>
          </a:p>
        </p:txBody>
      </p:sp>
      <p:sp>
        <p:nvSpPr>
          <p:cNvPr id="5" name="Subtitle 4"/>
          <p:cNvSpPr>
            <a:spLocks noGrp="1"/>
          </p:cNvSpPr>
          <p:nvPr>
            <p:ph type="subTitle" idx="3"/>
          </p:nvPr>
        </p:nvSpPr>
        <p:spPr/>
        <p:txBody>
          <a:bodyPr/>
          <a:lstStyle/>
          <a:p>
            <a:endParaRPr lang="en-US"/>
          </a:p>
        </p:txBody>
      </p:sp>
    </p:spTree>
    <p:extLst>
      <p:ext uri="{BB962C8B-B14F-4D97-AF65-F5344CB8AC3E}">
        <p14:creationId xmlns:p14="http://schemas.microsoft.com/office/powerpoint/2010/main" val="1172620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Call Summary</a:t>
            </a:r>
            <a:endParaRPr lang="en-US" dirty="0">
              <a:latin typeface="Public Sans" pitchFamily="2" charset="0"/>
            </a:endParaRPr>
          </a:p>
        </p:txBody>
      </p:sp>
      <p:sp>
        <p:nvSpPr>
          <p:cNvPr id="3" name="Text Placeholder 2"/>
          <p:cNvSpPr>
            <a:spLocks noGrp="1"/>
          </p:cNvSpPr>
          <p:nvPr>
            <p:ph type="body" idx="1"/>
          </p:nvPr>
        </p:nvSpPr>
        <p:spPr/>
        <p:txBody>
          <a:bodyPr/>
          <a:lstStyle/>
          <a:p>
            <a:pPr marL="114300" indent="0">
              <a:buNone/>
            </a:pPr>
            <a:endParaRPr lang="en-US" dirty="0"/>
          </a:p>
          <a:p>
            <a:pPr marL="11430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091237326"/>
              </p:ext>
            </p:extLst>
          </p:nvPr>
        </p:nvGraphicFramePr>
        <p:xfrm>
          <a:off x="414167" y="945559"/>
          <a:ext cx="8315665" cy="2977056"/>
        </p:xfrm>
        <a:graphic>
          <a:graphicData uri="http://schemas.openxmlformats.org/drawingml/2006/table">
            <a:tbl>
              <a:tblPr firstRow="1" bandRow="1">
                <a:tableStyleId>{47E5B1D7-7E24-4C7A-94C0-64FDCA702A4B}</a:tableStyleId>
              </a:tblPr>
              <a:tblGrid>
                <a:gridCol w="748326">
                  <a:extLst>
                    <a:ext uri="{9D8B030D-6E8A-4147-A177-3AD203B41FA5}">
                      <a16:colId xmlns:a16="http://schemas.microsoft.com/office/drawing/2014/main" val="2450038286"/>
                    </a:ext>
                  </a:extLst>
                </a:gridCol>
                <a:gridCol w="5456588">
                  <a:extLst>
                    <a:ext uri="{9D8B030D-6E8A-4147-A177-3AD203B41FA5}">
                      <a16:colId xmlns:a16="http://schemas.microsoft.com/office/drawing/2014/main" val="1615949670"/>
                    </a:ext>
                  </a:extLst>
                </a:gridCol>
                <a:gridCol w="2110751">
                  <a:extLst>
                    <a:ext uri="{9D8B030D-6E8A-4147-A177-3AD203B41FA5}">
                      <a16:colId xmlns:a16="http://schemas.microsoft.com/office/drawing/2014/main" val="2553105662"/>
                    </a:ext>
                  </a:extLst>
                </a:gridCol>
              </a:tblGrid>
              <a:tr h="284656">
                <a:tc>
                  <a:txBody>
                    <a:bodyPr/>
                    <a:lstStyle/>
                    <a:p>
                      <a:pPr algn="ctr"/>
                      <a:r>
                        <a:rPr lang="en-US" sz="1200" b="1" dirty="0" smtClean="0">
                          <a:latin typeface="Public Sans" pitchFamily="2" charset="0"/>
                        </a:rPr>
                        <a:t>Month</a:t>
                      </a:r>
                      <a:endParaRPr lang="en-US" sz="1200" b="1" dirty="0">
                        <a:latin typeface="Public Sans" pitchFamily="2" charset="0"/>
                      </a:endParaRPr>
                    </a:p>
                  </a:txBody>
                  <a:tcPr>
                    <a:solidFill>
                      <a:schemeClr val="tx1">
                        <a:lumMod val="40000"/>
                        <a:lumOff val="60000"/>
                      </a:schemeClr>
                    </a:solidFill>
                  </a:tcPr>
                </a:tc>
                <a:tc>
                  <a:txBody>
                    <a:bodyPr/>
                    <a:lstStyle/>
                    <a:p>
                      <a:pPr algn="ctr"/>
                      <a:r>
                        <a:rPr lang="en-US" sz="1200" b="1" dirty="0" smtClean="0">
                          <a:latin typeface="Public Sans" pitchFamily="2" charset="0"/>
                        </a:rPr>
                        <a:t>Key Deadline</a:t>
                      </a:r>
                      <a:endParaRPr lang="en-US" sz="1200" b="1" dirty="0">
                        <a:latin typeface="Public Sans" pitchFamily="2" charset="0"/>
                      </a:endParaRPr>
                    </a:p>
                  </a:txBody>
                  <a:tcPr>
                    <a:solidFill>
                      <a:schemeClr val="tx1">
                        <a:lumMod val="40000"/>
                        <a:lumOff val="60000"/>
                      </a:schemeClr>
                    </a:solidFill>
                  </a:tcPr>
                </a:tc>
                <a:tc>
                  <a:txBody>
                    <a:bodyPr/>
                    <a:lstStyle/>
                    <a:p>
                      <a:pPr algn="ctr"/>
                      <a:r>
                        <a:rPr lang="en-US" sz="1200" b="1" dirty="0" smtClean="0">
                          <a:latin typeface="Public Sans" pitchFamily="2" charset="0"/>
                        </a:rPr>
                        <a:t>Support and</a:t>
                      </a:r>
                      <a:r>
                        <a:rPr lang="en-US" sz="1200" b="1" baseline="0" dirty="0" smtClean="0">
                          <a:latin typeface="Public Sans" pitchFamily="2" charset="0"/>
                        </a:rPr>
                        <a:t> Resources</a:t>
                      </a:r>
                      <a:endParaRPr lang="en-US" sz="1200" b="1" dirty="0">
                        <a:latin typeface="Public Sans" pitchFamily="2" charset="0"/>
                      </a:endParaRPr>
                    </a:p>
                  </a:txBody>
                  <a:tcPr>
                    <a:solidFill>
                      <a:schemeClr val="tx1">
                        <a:lumMod val="40000"/>
                        <a:lumOff val="60000"/>
                      </a:schemeClr>
                    </a:solidFill>
                  </a:tcPr>
                </a:tc>
                <a:extLst>
                  <a:ext uri="{0D108BD9-81ED-4DB2-BD59-A6C34878D82A}">
                    <a16:rowId xmlns:a16="http://schemas.microsoft.com/office/drawing/2014/main" val="4250978933"/>
                  </a:ext>
                </a:extLst>
              </a:tr>
              <a:tr h="1360585">
                <a:tc>
                  <a:txBody>
                    <a:bodyPr/>
                    <a:lstStyle/>
                    <a:p>
                      <a:r>
                        <a:rPr lang="en-US" sz="1200" dirty="0" smtClean="0">
                          <a:latin typeface="Public Sans" pitchFamily="2" charset="0"/>
                          <a:cs typeface="Calibri" panose="020F0502020204030204" pitchFamily="34" charset="0"/>
                        </a:rPr>
                        <a:t>July</a:t>
                      </a:r>
                      <a:endParaRPr lang="en-US" sz="1200" dirty="0">
                        <a:latin typeface="Public Sans" pitchFamily="2" charset="0"/>
                        <a:cs typeface="Calibri" panose="020F0502020204030204" pitchFamily="34" charset="0"/>
                      </a:endParaRPr>
                    </a:p>
                  </a:txBody>
                  <a:tcPr/>
                </a:tc>
                <a:tc>
                  <a:txBody>
                    <a:bodyPr/>
                    <a:lstStyle/>
                    <a:p>
                      <a:pPr marL="0" indent="0">
                        <a:buFont typeface="Arial" panose="020B0604020202020204" pitchFamily="34" charset="0"/>
                        <a:buNone/>
                      </a:pPr>
                      <a:r>
                        <a:rPr lang="en-US" sz="1200" b="1" baseline="0" dirty="0" smtClean="0">
                          <a:latin typeface="Public Sans" pitchFamily="2" charset="0"/>
                          <a:cs typeface="Calibri" panose="020F0502020204030204" pitchFamily="34" charset="0"/>
                        </a:rPr>
                        <a:t>Now: </a:t>
                      </a:r>
                      <a:r>
                        <a:rPr lang="en-US" sz="1200" b="0" baseline="0" dirty="0" smtClean="0">
                          <a:latin typeface="Public Sans" pitchFamily="2" charset="0"/>
                          <a:cs typeface="Calibri" panose="020F0502020204030204" pitchFamily="34" charset="0"/>
                        </a:rPr>
                        <a:t>Submit updated K-3 screening schedules as needed</a:t>
                      </a:r>
                    </a:p>
                    <a:p>
                      <a:pPr marL="0" indent="0">
                        <a:buFont typeface="Arial" panose="020B0604020202020204" pitchFamily="34" charset="0"/>
                        <a:buNone/>
                      </a:pPr>
                      <a:r>
                        <a:rPr lang="en-US" sz="1200" b="0" baseline="0" dirty="0" smtClean="0">
                          <a:latin typeface="Public Sans" pitchFamily="2" charset="0"/>
                          <a:cs typeface="Calibri" panose="020F0502020204030204" pitchFamily="34" charset="0"/>
                        </a:rPr>
                        <a:t>July-September: Administration of K3 screeners</a:t>
                      </a:r>
                    </a:p>
                    <a:p>
                      <a:pPr marL="0" indent="0">
                        <a:buFont typeface="Arial" panose="020B0604020202020204" pitchFamily="34" charset="0"/>
                        <a:buNone/>
                      </a:pPr>
                      <a:r>
                        <a:rPr lang="en-US" sz="1200" b="0" baseline="0" dirty="0" smtClean="0">
                          <a:latin typeface="Public Sans" pitchFamily="2" charset="0"/>
                          <a:cs typeface="Calibri" panose="020F0502020204030204" pitchFamily="34" charset="0"/>
                        </a:rPr>
                        <a:t>July-September: Administration of LEAP State Placement Test for incoming grade 5 and 9 students without LEAP </a:t>
                      </a:r>
                      <a:r>
                        <a:rPr lang="en-US" sz="1200" b="0" baseline="0" dirty="0" err="1" smtClean="0">
                          <a:latin typeface="Public Sans" pitchFamily="2" charset="0"/>
                          <a:cs typeface="Calibri" panose="020F0502020204030204" pitchFamily="34" charset="0"/>
                        </a:rPr>
                        <a:t>socres</a:t>
                      </a:r>
                      <a:endParaRPr lang="en-US" sz="1200" b="0" baseline="0" dirty="0" smtClean="0">
                        <a:latin typeface="Public Sans" pitchFamily="2" charset="0"/>
                        <a:cs typeface="Calibri" panose="020F0502020204030204" pitchFamily="34" charset="0"/>
                      </a:endParaRPr>
                    </a:p>
                    <a:p>
                      <a:pPr marL="0" indent="0">
                        <a:buFont typeface="Arial" panose="020B0604020202020204" pitchFamily="34" charset="0"/>
                        <a:buNone/>
                      </a:pPr>
                      <a:endParaRPr lang="en-US" sz="1200" b="0" baseline="0" dirty="0" smtClean="0">
                        <a:latin typeface="Public Sans" pitchFamily="2" charset="0"/>
                        <a:cs typeface="Calibri" panose="020F0502020204030204" pitchFamily="34" charset="0"/>
                      </a:endParaRPr>
                    </a:p>
                    <a:p>
                      <a:pPr marL="0" indent="0">
                        <a:buFont typeface="Arial" panose="020B0604020202020204" pitchFamily="34" charset="0"/>
                        <a:buNone/>
                      </a:pPr>
                      <a:endParaRPr lang="en-US" sz="1200" b="0" baseline="0" dirty="0" smtClean="0">
                        <a:latin typeface="Public Sans" pitchFamily="2" charset="0"/>
                        <a:cs typeface="Calibri" panose="020F0502020204030204" pitchFamily="34" charset="0"/>
                      </a:endParaRPr>
                    </a:p>
                    <a:p>
                      <a:pPr marL="0" indent="0">
                        <a:buFont typeface="Arial" panose="020B0604020202020204" pitchFamily="34" charset="0"/>
                        <a:buNone/>
                      </a:pPr>
                      <a:endParaRPr lang="en-US" sz="1200" b="0" baseline="0" dirty="0" smtClean="0">
                        <a:latin typeface="Public Sans" pitchFamily="2" charset="0"/>
                        <a:cs typeface="Calibri" panose="020F0502020204030204" pitchFamily="34" charset="0"/>
                      </a:endParaRPr>
                    </a:p>
                  </a:txBody>
                  <a:tcPr/>
                </a:tc>
                <a:tc>
                  <a:txBody>
                    <a:bodyPr/>
                    <a:lstStyle/>
                    <a:p>
                      <a:pPr marL="152400" marR="0" lvl="0" indent="0" algn="l" rtl="0">
                        <a:lnSpc>
                          <a:spcPct val="100000"/>
                        </a:lnSpc>
                        <a:spcBef>
                          <a:spcPts val="0"/>
                        </a:spcBef>
                        <a:spcAft>
                          <a:spcPts val="0"/>
                        </a:spcAft>
                        <a:buSzPts val="1200"/>
                        <a:buFont typeface="Arial" panose="020B0604020202020204" pitchFamily="34" charset="0"/>
                        <a:buNone/>
                      </a:pPr>
                      <a:r>
                        <a:rPr lang="en-US" sz="1200" dirty="0" smtClean="0">
                          <a:latin typeface="Public Sans" pitchFamily="2" charset="0"/>
                          <a:hlinkClick r:id="rId2"/>
                        </a:rPr>
                        <a:t>Assessment Calendar</a:t>
                      </a:r>
                    </a:p>
                    <a:p>
                      <a:pPr marL="152400" marR="0" lvl="0" indent="0" algn="l" rtl="0">
                        <a:lnSpc>
                          <a:spcPct val="100000"/>
                        </a:lnSpc>
                        <a:spcBef>
                          <a:spcPts val="0"/>
                        </a:spcBef>
                        <a:spcAft>
                          <a:spcPts val="0"/>
                        </a:spcAft>
                        <a:buSzPts val="1200"/>
                        <a:buFont typeface="Arial" panose="020B0604020202020204" pitchFamily="34" charset="0"/>
                        <a:buNone/>
                      </a:pPr>
                      <a:endParaRPr lang="en-US" sz="1200" dirty="0" smtClean="0">
                        <a:latin typeface="Public Sans" pitchFamily="2" charset="0"/>
                        <a:hlinkClick r:id="rId2"/>
                      </a:endParaRPr>
                    </a:p>
                    <a:p>
                      <a:pPr marL="152400" marR="0" lvl="0" indent="0" algn="l" rtl="0">
                        <a:lnSpc>
                          <a:spcPct val="100000"/>
                        </a:lnSpc>
                        <a:spcBef>
                          <a:spcPts val="0"/>
                        </a:spcBef>
                        <a:spcAft>
                          <a:spcPts val="0"/>
                        </a:spcAft>
                        <a:buSzPts val="1200"/>
                        <a:buFont typeface="Arial" panose="020B0604020202020204" pitchFamily="34" charset="0"/>
                        <a:buNone/>
                      </a:pPr>
                      <a:r>
                        <a:rPr lang="en-US" sz="1200" dirty="0" smtClean="0">
                          <a:latin typeface="Public Sans" pitchFamily="2" charset="0"/>
                          <a:hlinkClick r:id="rId2"/>
                        </a:rPr>
                        <a:t>DTC and Accountability</a:t>
                      </a:r>
                      <a:r>
                        <a:rPr lang="en-US" sz="1200" baseline="0" dirty="0" smtClean="0">
                          <a:latin typeface="Public Sans" pitchFamily="2" charset="0"/>
                          <a:hlinkClick r:id="rId2"/>
                        </a:rPr>
                        <a:t> C</a:t>
                      </a:r>
                      <a:r>
                        <a:rPr lang="en-US" sz="1200" dirty="0" smtClean="0">
                          <a:latin typeface="Public Sans" pitchFamily="2" charset="0"/>
                          <a:hlinkClick r:id="rId2"/>
                        </a:rPr>
                        <a:t>ontact Update Form</a:t>
                      </a:r>
                      <a:endParaRPr lang="en-US" sz="1200" dirty="0" smtClean="0">
                        <a:latin typeface="Public Sans" pitchFamily="2" charset="0"/>
                      </a:endParaRPr>
                    </a:p>
                  </a:txBody>
                  <a:tcPr/>
                </a:tc>
                <a:extLst>
                  <a:ext uri="{0D108BD9-81ED-4DB2-BD59-A6C34878D82A}">
                    <a16:rowId xmlns:a16="http://schemas.microsoft.com/office/drawing/2014/main" val="3503993623"/>
                  </a:ext>
                </a:extLst>
              </a:tr>
              <a:tr h="1320800">
                <a:tc>
                  <a:txBody>
                    <a:bodyPr/>
                    <a:lstStyle/>
                    <a:p>
                      <a:r>
                        <a:rPr lang="en-US" sz="1200" dirty="0" smtClean="0">
                          <a:latin typeface="Public Sans" pitchFamily="2" charset="0"/>
                          <a:cs typeface="Calibri" panose="020F0502020204030204" pitchFamily="34" charset="0"/>
                        </a:rPr>
                        <a:t>August</a:t>
                      </a:r>
                      <a:endParaRPr lang="en-US" sz="1200" dirty="0">
                        <a:latin typeface="Public Sans" pitchFamily="2" charset="0"/>
                        <a:cs typeface="Calibri" panose="020F0502020204030204" pitchFamily="34" charset="0"/>
                      </a:endParaRPr>
                    </a:p>
                  </a:txBody>
                  <a:tcPr/>
                </a:tc>
                <a:tc>
                  <a:txBody>
                    <a:bodyPr/>
                    <a:lstStyle/>
                    <a:p>
                      <a:r>
                        <a:rPr lang="en-US" dirty="0" smtClean="0">
                          <a:latin typeface="Public Sans" pitchFamily="2" charset="0"/>
                        </a:rPr>
                        <a:t>TBA: Assessment and Cohort Graduation</a:t>
                      </a:r>
                      <a:r>
                        <a:rPr lang="en-US" baseline="0" dirty="0" smtClean="0">
                          <a:latin typeface="Public Sans" pitchFamily="2" charset="0"/>
                        </a:rPr>
                        <a:t> Data Certification</a:t>
                      </a:r>
                      <a:endParaRPr lang="en-US" dirty="0">
                        <a:latin typeface="Public Sans" pitchFamily="2" charset="0"/>
                      </a:endParaRPr>
                    </a:p>
                  </a:txBody>
                  <a:tcPr/>
                </a:tc>
                <a:tc>
                  <a:txBody>
                    <a:bodyPr/>
                    <a:lstStyle/>
                    <a:p>
                      <a:r>
                        <a:rPr lang="en-US" sz="1400" b="0" i="0" u="sng" strike="noStrike" cap="none" dirty="0" smtClean="0">
                          <a:solidFill>
                            <a:srgbClr val="000000"/>
                          </a:solidFill>
                          <a:effectLst/>
                          <a:latin typeface="Public Sans" pitchFamily="2" charset="0"/>
                          <a:ea typeface="Arial"/>
                          <a:cs typeface="Arial"/>
                          <a:sym typeface="Arial"/>
                          <a:hlinkClick r:id="rId3"/>
                        </a:rPr>
                        <a:t>Join Zoom Meeting</a:t>
                      </a:r>
                      <a:endParaRPr lang="en-US" sz="1400" b="0" i="0" u="sng" strike="noStrike" cap="none" dirty="0" smtClean="0">
                        <a:solidFill>
                          <a:srgbClr val="000000"/>
                        </a:solidFill>
                        <a:effectLst/>
                        <a:latin typeface="Public Sans" pitchFamily="2" charset="0"/>
                        <a:ea typeface="Arial"/>
                        <a:cs typeface="Arial"/>
                        <a:sym typeface="Arial"/>
                      </a:endParaRPr>
                    </a:p>
                    <a:p>
                      <a:r>
                        <a:rPr lang="en-US" sz="1200" b="1" baseline="0" dirty="0" smtClean="0">
                          <a:latin typeface="Public Sans" pitchFamily="2" charset="0"/>
                          <a:cs typeface="Calibri" panose="020F0502020204030204" pitchFamily="34" charset="0"/>
                        </a:rPr>
                        <a:t>Office Hours</a:t>
                      </a:r>
                      <a:r>
                        <a:rPr lang="en-US" sz="1200" baseline="0" dirty="0" smtClean="0">
                          <a:latin typeface="Public Sans" pitchFamily="2" charset="0"/>
                          <a:cs typeface="Calibri" panose="020F0502020204030204" pitchFamily="34" charset="0"/>
                        </a:rPr>
                        <a:t>: July 28, August 4, 11, 25</a:t>
                      </a:r>
                    </a:p>
                    <a:p>
                      <a:r>
                        <a:rPr lang="en-US" sz="1200" baseline="0" dirty="0" smtClean="0">
                          <a:latin typeface="Public Sans" pitchFamily="2" charset="0"/>
                          <a:cs typeface="Calibri" panose="020F0502020204030204" pitchFamily="34" charset="0"/>
                        </a:rPr>
                        <a:t> </a:t>
                      </a:r>
                      <a:r>
                        <a:rPr lang="en-US" sz="1200" b="1" baseline="0" dirty="0" smtClean="0">
                          <a:latin typeface="Public Sans" pitchFamily="2" charset="0"/>
                          <a:cs typeface="Calibri" panose="020F0502020204030204" pitchFamily="34" charset="0"/>
                        </a:rPr>
                        <a:t>Monthly Call</a:t>
                      </a:r>
                      <a:r>
                        <a:rPr lang="en-US" sz="1200" baseline="0" dirty="0" smtClean="0">
                          <a:latin typeface="Public Sans" pitchFamily="2" charset="0"/>
                          <a:cs typeface="Calibri" panose="020F0502020204030204" pitchFamily="34" charset="0"/>
                        </a:rPr>
                        <a:t>:  August 18</a:t>
                      </a:r>
                    </a:p>
                  </a:txBody>
                  <a:tcPr/>
                </a:tc>
                <a:extLst>
                  <a:ext uri="{0D108BD9-81ED-4DB2-BD59-A6C34878D82A}">
                    <a16:rowId xmlns:a16="http://schemas.microsoft.com/office/drawing/2014/main" val="563269260"/>
                  </a:ext>
                </a:extLst>
              </a:tr>
            </a:tbl>
          </a:graphicData>
        </a:graphic>
      </p:graphicFrame>
    </p:spTree>
    <p:extLst>
      <p:ext uri="{BB962C8B-B14F-4D97-AF65-F5344CB8AC3E}">
        <p14:creationId xmlns:p14="http://schemas.microsoft.com/office/powerpoint/2010/main" val="20220112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p>
            <a:pPr marL="0" lvl="0" indent="0" rtl="0">
              <a:lnSpc>
                <a:spcPct val="90000"/>
              </a:lnSpc>
              <a:spcBef>
                <a:spcPts val="0"/>
              </a:spcBef>
              <a:spcAft>
                <a:spcPts val="0"/>
              </a:spcAft>
              <a:buSzPts val="2800"/>
              <a:buNone/>
            </a:pPr>
            <a:r>
              <a:rPr lang="en-US" dirty="0" smtClean="0">
                <a:latin typeface="Public Sans" pitchFamily="2" charset="0"/>
              </a:rPr>
              <a:t>Zoom Meeting Preparation</a:t>
            </a:r>
            <a:endParaRPr dirty="0">
              <a:latin typeface="Public Sans" pitchFamily="2" charset="0"/>
            </a:endParaRPr>
          </a:p>
        </p:txBody>
      </p:sp>
      <p:sp>
        <p:nvSpPr>
          <p:cNvPr id="97" name="Google Shape;97;p2"/>
          <p:cNvSpPr txBox="1">
            <a:spLocks noGrp="1"/>
          </p:cNvSpPr>
          <p:nvPr>
            <p:ph type="body" idx="1"/>
          </p:nvPr>
        </p:nvSpPr>
        <p:spPr>
          <a:xfrm>
            <a:off x="311700" y="1152875"/>
            <a:ext cx="8520600" cy="3186300"/>
          </a:xfrm>
          <a:prstGeom prst="rect">
            <a:avLst/>
          </a:prstGeom>
          <a:noFill/>
          <a:ln>
            <a:noFill/>
          </a:ln>
        </p:spPr>
        <p:txBody>
          <a:bodyPr spcFirstLastPara="1" wrap="square" lIns="91425" tIns="91425" rIns="91425" bIns="91425" anchor="t" anchorCtr="0">
            <a:noAutofit/>
          </a:bodyPr>
          <a:lstStyle/>
          <a:p>
            <a:pPr marL="230187" lvl="0" indent="-211137">
              <a:buClr>
                <a:schemeClr val="dk1"/>
              </a:buClr>
              <a:buSzPts val="1500"/>
              <a:buFont typeface="Calibri"/>
              <a:buChar char="●"/>
            </a:pPr>
            <a:r>
              <a:rPr lang="en-US" sz="1600" dirty="0">
                <a:latin typeface="Public Sans" pitchFamily="2" charset="0"/>
              </a:rPr>
              <a:t>Please make sure your phone or computer is muted to minimize background noise. </a:t>
            </a:r>
          </a:p>
          <a:p>
            <a:pPr marL="461962" lvl="1" indent="-149225">
              <a:buClr>
                <a:schemeClr val="dk1"/>
              </a:buClr>
              <a:buSzPts val="1500"/>
            </a:pPr>
            <a:r>
              <a:rPr lang="en-US" sz="1600" dirty="0">
                <a:latin typeface="Public Sans" pitchFamily="2" charset="0"/>
              </a:rPr>
              <a:t>To do this, hover over the bottom left-hand side of your screen and click “Mute.” </a:t>
            </a:r>
          </a:p>
          <a:p>
            <a:pPr marL="230187" lvl="0" indent="-211137">
              <a:spcBef>
                <a:spcPts val="360"/>
              </a:spcBef>
              <a:buClr>
                <a:schemeClr val="dk1"/>
              </a:buClr>
              <a:buSzPts val="1500"/>
              <a:buFont typeface="Calibri"/>
              <a:buChar char="●"/>
            </a:pPr>
            <a:r>
              <a:rPr lang="en-US" sz="1600" dirty="0">
                <a:latin typeface="Public Sans" pitchFamily="2" charset="0"/>
              </a:rPr>
              <a:t>Please make sure you have turned off your camera to save bandwidth and prevent any connectivity issues.</a:t>
            </a:r>
          </a:p>
          <a:p>
            <a:pPr marL="230187" lvl="0" indent="-211137">
              <a:spcBef>
                <a:spcPts val="360"/>
              </a:spcBef>
              <a:buClr>
                <a:schemeClr val="dk1"/>
              </a:buClr>
              <a:buSzPts val="1500"/>
              <a:buFont typeface="Calibri"/>
              <a:buChar char="●"/>
            </a:pPr>
            <a:r>
              <a:rPr lang="en-US" sz="1600" u="sng" dirty="0">
                <a:latin typeface="Public Sans" pitchFamily="2" charset="0"/>
              </a:rPr>
              <a:t>Please do not enable any AI or other recording device. Per LDOE legal team, recording of this webinar is not permitted. Individuals who launch recording functions, will be removed from the meeting.</a:t>
            </a:r>
          </a:p>
          <a:p>
            <a:pPr marL="457200" lvl="0" indent="-228600" algn="l" rtl="0">
              <a:lnSpc>
                <a:spcPct val="90000"/>
              </a:lnSpc>
              <a:spcBef>
                <a:spcPts val="0"/>
              </a:spcBef>
              <a:spcAft>
                <a:spcPts val="0"/>
              </a:spcAft>
              <a:buSzPts val="2200"/>
              <a:buFont typeface="Calibri"/>
              <a:buNone/>
            </a:pPr>
            <a:endParaRPr dirty="0"/>
          </a:p>
          <a:p>
            <a:pPr marL="457200" lvl="0" indent="-228600" algn="l" rtl="0">
              <a:lnSpc>
                <a:spcPct val="90000"/>
              </a:lnSpc>
              <a:spcBef>
                <a:spcPts val="0"/>
              </a:spcBef>
              <a:spcAft>
                <a:spcPts val="0"/>
              </a:spcAft>
              <a:buSzPts val="2200"/>
              <a:buFont typeface="Calibri"/>
              <a:buNone/>
            </a:pPr>
            <a:endParaRPr dirty="0"/>
          </a:p>
          <a:p>
            <a:pPr marL="88900" lvl="0" indent="0" algn="l" rtl="0">
              <a:lnSpc>
                <a:spcPct val="90000"/>
              </a:lnSpc>
              <a:spcBef>
                <a:spcPts val="0"/>
              </a:spcBef>
              <a:spcAft>
                <a:spcPts val="0"/>
              </a:spcAft>
              <a:buSzPts val="2200"/>
              <a:buNone/>
            </a:pPr>
            <a:endParaRPr dirty="0"/>
          </a:p>
          <a:p>
            <a:pPr marL="114300" marR="0" lvl="0" indent="0" algn="l" rtl="0">
              <a:lnSpc>
                <a:spcPct val="100000"/>
              </a:lnSpc>
              <a:spcBef>
                <a:spcPts val="0"/>
              </a:spcBef>
              <a:spcAft>
                <a:spcPts val="0"/>
              </a:spcAft>
              <a:buClr>
                <a:srgbClr val="000000"/>
              </a:buClr>
              <a:buSzPts val="1800"/>
              <a:buNone/>
            </a:pPr>
            <a:endParaRPr dirty="0">
              <a:solidFill>
                <a:srgbClr val="000000"/>
              </a:solidFill>
            </a:endParaRPr>
          </a:p>
          <a:p>
            <a:pPr marL="0" marR="0" lvl="0" indent="0" algn="l" rtl="0">
              <a:lnSpc>
                <a:spcPct val="100000"/>
              </a:lnSpc>
              <a:spcBef>
                <a:spcPts val="0"/>
              </a:spcBef>
              <a:spcAft>
                <a:spcPts val="0"/>
              </a:spcAft>
              <a:buClr>
                <a:srgbClr val="000000"/>
              </a:buClr>
              <a:buSzPts val="1800"/>
              <a:buNone/>
            </a:pPr>
            <a:endParaRPr dirty="0">
              <a:solidFill>
                <a:srgbClr val="000000"/>
              </a:solidFill>
            </a:endParaRPr>
          </a:p>
          <a:p>
            <a:pPr marL="0" lvl="0" indent="0" algn="l" rtl="0">
              <a:lnSpc>
                <a:spcPct val="100000"/>
              </a:lnSpc>
              <a:spcBef>
                <a:spcPts val="0"/>
              </a:spcBef>
              <a:spcAft>
                <a:spcPts val="0"/>
              </a:spcAft>
              <a:buClr>
                <a:srgbClr val="000000"/>
              </a:buClr>
              <a:buSzPts val="1800"/>
              <a:buNone/>
            </a:pPr>
            <a:r>
              <a:rPr lang="en-US" dirty="0"/>
              <a:t> </a:t>
            </a:r>
            <a:endParaRPr sz="1800" dirty="0">
              <a:latin typeface="Calibri"/>
              <a:ea typeface="Calibri"/>
              <a:cs typeface="Calibri"/>
              <a:sym typeface="Calibri"/>
            </a:endParaRPr>
          </a:p>
          <a:p>
            <a:pPr marL="114300" marR="0" lvl="0" indent="0" algn="l" rtl="0">
              <a:lnSpc>
                <a:spcPct val="100000"/>
              </a:lnSpc>
              <a:spcBef>
                <a:spcPts val="0"/>
              </a:spcBef>
              <a:spcAft>
                <a:spcPts val="0"/>
              </a:spcAft>
              <a:buClr>
                <a:srgbClr val="000000"/>
              </a:buClr>
              <a:buSzPts val="1800"/>
              <a:buNone/>
            </a:pPr>
            <a:endParaRPr dirty="0"/>
          </a:p>
          <a:p>
            <a:pPr marL="114300" marR="0" lvl="0" indent="0" algn="l" rtl="0">
              <a:lnSpc>
                <a:spcPct val="100000"/>
              </a:lnSpc>
              <a:spcBef>
                <a:spcPts val="0"/>
              </a:spcBef>
              <a:spcAft>
                <a:spcPts val="0"/>
              </a:spcAft>
              <a:buClr>
                <a:srgbClr val="000000"/>
              </a:buClr>
              <a:buSzPts val="1800"/>
              <a:buNone/>
            </a:pPr>
            <a:endParaRPr sz="1800" i="0" u="none" strike="noStrike" cap="none" dirty="0">
              <a:solidFill>
                <a:srgbClr val="000000"/>
              </a:solidFill>
              <a:latin typeface="Calibri"/>
              <a:ea typeface="Calibri"/>
              <a:cs typeface="Calibri"/>
              <a:sym typeface="Calibri"/>
            </a:endParaRPr>
          </a:p>
          <a:p>
            <a:pPr marL="514350" marR="0" lvl="0" indent="-285750" algn="l" rtl="0">
              <a:lnSpc>
                <a:spcPct val="100000"/>
              </a:lnSpc>
              <a:spcBef>
                <a:spcPts val="0"/>
              </a:spcBef>
              <a:spcAft>
                <a:spcPts val="0"/>
              </a:spcAft>
              <a:buClr>
                <a:srgbClr val="000000"/>
              </a:buClr>
              <a:buSzPts val="1800"/>
              <a:buNone/>
            </a:pPr>
            <a:endParaRPr sz="1800" dirty="0">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800"/>
              <a:buFont typeface="Calibri"/>
              <a:buNone/>
            </a:pPr>
            <a:endParaRPr sz="1800" i="0" u="none" strike="noStrike" cap="none" dirty="0">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150"/>
              <a:buFont typeface="Arial"/>
              <a:buNone/>
            </a:pPr>
            <a:endParaRPr sz="2150" b="1" i="0" u="none" strike="noStrike" cap="none" dirty="0">
              <a:solidFill>
                <a:srgbClr val="000000"/>
              </a:solidFill>
              <a:latin typeface="Calibri"/>
              <a:ea typeface="Calibri"/>
              <a:cs typeface="Calibri"/>
              <a:sym typeface="Calibri"/>
            </a:endParaRPr>
          </a:p>
        </p:txBody>
      </p:sp>
      <p:sp>
        <p:nvSpPr>
          <p:cNvPr id="7" name="Google Shape;270;p84"/>
          <p:cNvSpPr txBox="1"/>
          <p:nvPr/>
        </p:nvSpPr>
        <p:spPr>
          <a:xfrm>
            <a:off x="4337135" y="3009792"/>
            <a:ext cx="3583800" cy="11082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500" b="1" dirty="0">
                <a:latin typeface="Calibri"/>
                <a:ea typeface="Calibri"/>
                <a:cs typeface="Calibri"/>
                <a:sym typeface="Calibri"/>
              </a:rPr>
              <a:t>NOTICE: In accordance with the Americans with Disabilities Act, if you need special assistance at this meeting please contact </a:t>
            </a:r>
            <a:r>
              <a:rPr lang="en-US" sz="1500" b="1" u="sng" dirty="0">
                <a:solidFill>
                  <a:srgbClr val="20B6A6"/>
                </a:solidFill>
                <a:latin typeface="Calibri"/>
                <a:ea typeface="Calibri"/>
                <a:cs typeface="Calibri"/>
                <a:sym typeface="Calibri"/>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ldoecommunications@la.gov</a:t>
            </a:r>
            <a:r>
              <a:rPr lang="en-US" sz="1500" b="1" dirty="0">
                <a:latin typeface="Calibri"/>
                <a:ea typeface="Calibri"/>
                <a:cs typeface="Calibri"/>
                <a:sym typeface="Calibri"/>
              </a:rPr>
              <a:t>. </a:t>
            </a:r>
            <a:endParaRPr sz="1500" b="1" dirty="0">
              <a:latin typeface="Calibri"/>
              <a:ea typeface="Calibri"/>
              <a:cs typeface="Calibri"/>
              <a:sym typeface="Calibri"/>
            </a:endParaRPr>
          </a:p>
        </p:txBody>
      </p:sp>
    </p:spTree>
    <p:extLst>
      <p:ext uri="{BB962C8B-B14F-4D97-AF65-F5344CB8AC3E}">
        <p14:creationId xmlns:p14="http://schemas.microsoft.com/office/powerpoint/2010/main" val="2202191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84"/>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dirty="0" smtClean="0">
                <a:latin typeface="Public Sans" pitchFamily="2" charset="0"/>
              </a:rPr>
              <a:t>Agenda Items</a:t>
            </a:r>
            <a:endParaRPr dirty="0">
              <a:latin typeface="Public Sans" pitchFamily="2" charset="0"/>
            </a:endParaRPr>
          </a:p>
        </p:txBody>
      </p:sp>
      <p:sp>
        <p:nvSpPr>
          <p:cNvPr id="4" name="Google Shape;191;p52"/>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114300" marR="0" lvl="0" indent="0" algn="l" rtl="0">
              <a:lnSpc>
                <a:spcPct val="100000"/>
              </a:lnSpc>
              <a:spcBef>
                <a:spcPts val="0"/>
              </a:spcBef>
              <a:spcAft>
                <a:spcPts val="0"/>
              </a:spcAft>
              <a:buClr>
                <a:srgbClr val="000000"/>
              </a:buClr>
              <a:buSzPts val="1800"/>
              <a:buNone/>
            </a:pPr>
            <a:r>
              <a:rPr lang="en-US" dirty="0">
                <a:latin typeface="Public Sans" pitchFamily="2" charset="0"/>
              </a:rPr>
              <a:t>1</a:t>
            </a:r>
            <a:r>
              <a:rPr lang="en-US" dirty="0" smtClean="0">
                <a:solidFill>
                  <a:srgbClr val="000000"/>
                </a:solidFill>
                <a:latin typeface="Public Sans" pitchFamily="2" charset="0"/>
              </a:rPr>
              <a:t>.  </a:t>
            </a:r>
            <a:r>
              <a:rPr lang="en-US" sz="1600" dirty="0" smtClean="0">
                <a:solidFill>
                  <a:srgbClr val="000000"/>
                </a:solidFill>
                <a:latin typeface="Public Sans" pitchFamily="2" charset="0"/>
              </a:rPr>
              <a:t>Important Dates</a:t>
            </a:r>
          </a:p>
          <a:p>
            <a:pPr marL="114300" marR="0" lvl="0" indent="0" algn="l" rtl="0">
              <a:lnSpc>
                <a:spcPct val="100000"/>
              </a:lnSpc>
              <a:spcBef>
                <a:spcPts val="0"/>
              </a:spcBef>
              <a:spcAft>
                <a:spcPts val="0"/>
              </a:spcAft>
              <a:buClr>
                <a:srgbClr val="000000"/>
              </a:buClr>
              <a:buSzPts val="1800"/>
              <a:buNone/>
            </a:pPr>
            <a:endParaRPr lang="en-US" sz="1600" dirty="0" smtClean="0">
              <a:solidFill>
                <a:srgbClr val="000000"/>
              </a:solidFill>
              <a:latin typeface="Public Sans" pitchFamily="2" charset="0"/>
            </a:endParaRPr>
          </a:p>
          <a:p>
            <a:pPr marL="114300" marR="0" lvl="0" indent="0" algn="l" rtl="0">
              <a:lnSpc>
                <a:spcPct val="100000"/>
              </a:lnSpc>
              <a:spcBef>
                <a:spcPts val="0"/>
              </a:spcBef>
              <a:spcAft>
                <a:spcPts val="0"/>
              </a:spcAft>
              <a:buClr>
                <a:srgbClr val="000000"/>
              </a:buClr>
              <a:buSzPts val="1800"/>
              <a:buNone/>
            </a:pPr>
            <a:r>
              <a:rPr lang="en-US" sz="1600" dirty="0">
                <a:latin typeface="Public Sans" pitchFamily="2" charset="0"/>
              </a:rPr>
              <a:t>2</a:t>
            </a:r>
            <a:r>
              <a:rPr lang="en-US" sz="1600" dirty="0" smtClean="0">
                <a:latin typeface="Public Sans" pitchFamily="2" charset="0"/>
              </a:rPr>
              <a:t>. </a:t>
            </a:r>
            <a:r>
              <a:rPr lang="en-US" sz="1600" dirty="0" smtClean="0">
                <a:solidFill>
                  <a:srgbClr val="000000"/>
                </a:solidFill>
                <a:latin typeface="Public Sans" pitchFamily="2" charset="0"/>
              </a:rPr>
              <a:t>LEAP </a:t>
            </a:r>
          </a:p>
          <a:p>
            <a:pPr marL="114300" marR="0" lvl="0" indent="0" algn="l" rtl="0">
              <a:lnSpc>
                <a:spcPct val="100000"/>
              </a:lnSpc>
              <a:spcBef>
                <a:spcPts val="0"/>
              </a:spcBef>
              <a:spcAft>
                <a:spcPts val="0"/>
              </a:spcAft>
              <a:buClr>
                <a:srgbClr val="000000"/>
              </a:buClr>
              <a:buSzPts val="1800"/>
              <a:buNone/>
            </a:pPr>
            <a:endParaRPr lang="en-US" sz="1600" dirty="0">
              <a:solidFill>
                <a:srgbClr val="000000"/>
              </a:solidFill>
              <a:latin typeface="Public Sans" pitchFamily="2" charset="0"/>
            </a:endParaRPr>
          </a:p>
          <a:p>
            <a:pPr marL="114300" marR="0" lvl="0" indent="0" algn="l" rtl="0">
              <a:lnSpc>
                <a:spcPct val="100000"/>
              </a:lnSpc>
              <a:spcBef>
                <a:spcPts val="0"/>
              </a:spcBef>
              <a:spcAft>
                <a:spcPts val="0"/>
              </a:spcAft>
              <a:buClr>
                <a:srgbClr val="000000"/>
              </a:buClr>
              <a:buSzPts val="1800"/>
              <a:buNone/>
            </a:pPr>
            <a:r>
              <a:rPr lang="en-US" sz="1600" dirty="0">
                <a:latin typeface="Public Sans" pitchFamily="2" charset="0"/>
              </a:rPr>
              <a:t>3</a:t>
            </a:r>
            <a:r>
              <a:rPr lang="en-US" sz="1600" dirty="0" smtClean="0">
                <a:solidFill>
                  <a:srgbClr val="000000"/>
                </a:solidFill>
                <a:latin typeface="Public Sans" pitchFamily="2" charset="0"/>
              </a:rPr>
              <a:t>. LEAP </a:t>
            </a:r>
            <a:r>
              <a:rPr lang="en-US" sz="1600" dirty="0" smtClean="0">
                <a:solidFill>
                  <a:srgbClr val="000000"/>
                </a:solidFill>
                <a:latin typeface="Public Sans" pitchFamily="2" charset="0"/>
              </a:rPr>
              <a:t>Connect/ELPT</a:t>
            </a:r>
            <a:endParaRPr lang="en-US" sz="1600" dirty="0" smtClean="0">
              <a:solidFill>
                <a:srgbClr val="000000"/>
              </a:solidFill>
              <a:latin typeface="Public Sans" pitchFamily="2" charset="0"/>
            </a:endParaRPr>
          </a:p>
          <a:p>
            <a:pPr marL="114300" marR="0" lvl="0" indent="0" algn="l" rtl="0">
              <a:lnSpc>
                <a:spcPct val="100000"/>
              </a:lnSpc>
              <a:spcBef>
                <a:spcPts val="0"/>
              </a:spcBef>
              <a:spcAft>
                <a:spcPts val="0"/>
              </a:spcAft>
              <a:buClr>
                <a:srgbClr val="000000"/>
              </a:buClr>
              <a:buSzPts val="1800"/>
              <a:buNone/>
            </a:pPr>
            <a:endParaRPr lang="en-US" sz="1600" dirty="0">
              <a:latin typeface="Public Sans" pitchFamily="2" charset="0"/>
            </a:endParaRPr>
          </a:p>
          <a:p>
            <a:pPr marL="114300" marR="0" lvl="0" indent="0" algn="l" rtl="0">
              <a:lnSpc>
                <a:spcPct val="100000"/>
              </a:lnSpc>
              <a:spcBef>
                <a:spcPts val="0"/>
              </a:spcBef>
              <a:spcAft>
                <a:spcPts val="0"/>
              </a:spcAft>
              <a:buClr>
                <a:srgbClr val="000000"/>
              </a:buClr>
              <a:buSzPts val="1800"/>
              <a:buNone/>
            </a:pPr>
            <a:r>
              <a:rPr lang="en-US" sz="1600" dirty="0">
                <a:latin typeface="Public Sans" pitchFamily="2" charset="0"/>
              </a:rPr>
              <a:t>5</a:t>
            </a:r>
            <a:r>
              <a:rPr lang="en-US" sz="1600" dirty="0" smtClean="0">
                <a:solidFill>
                  <a:srgbClr val="000000"/>
                </a:solidFill>
                <a:latin typeface="Public Sans" pitchFamily="2" charset="0"/>
              </a:rPr>
              <a:t>. Accountability</a:t>
            </a:r>
          </a:p>
          <a:p>
            <a:pPr marL="114300" marR="0" lvl="0" indent="0" algn="l" rtl="0">
              <a:lnSpc>
                <a:spcPct val="100000"/>
              </a:lnSpc>
              <a:spcBef>
                <a:spcPts val="0"/>
              </a:spcBef>
              <a:spcAft>
                <a:spcPts val="0"/>
              </a:spcAft>
              <a:buClr>
                <a:srgbClr val="000000"/>
              </a:buClr>
              <a:buSzPts val="1800"/>
              <a:buNone/>
            </a:pPr>
            <a:endParaRPr lang="en-US" sz="1600" dirty="0" smtClean="0">
              <a:solidFill>
                <a:srgbClr val="000000"/>
              </a:solidFill>
              <a:latin typeface="Public Sans" pitchFamily="2" charset="0"/>
            </a:endParaRPr>
          </a:p>
          <a:p>
            <a:pPr marL="114300" marR="0" lvl="0" indent="0" algn="l" rtl="0">
              <a:lnSpc>
                <a:spcPct val="100000"/>
              </a:lnSpc>
              <a:spcBef>
                <a:spcPts val="0"/>
              </a:spcBef>
              <a:spcAft>
                <a:spcPts val="0"/>
              </a:spcAft>
              <a:buClr>
                <a:srgbClr val="000000"/>
              </a:buClr>
              <a:buSzPts val="1800"/>
              <a:buNone/>
            </a:pPr>
            <a:r>
              <a:rPr lang="en-US" sz="1600" dirty="0">
                <a:latin typeface="Public Sans" pitchFamily="2" charset="0"/>
              </a:rPr>
              <a:t>6</a:t>
            </a:r>
            <a:r>
              <a:rPr lang="en-US" sz="1600" dirty="0" smtClean="0">
                <a:solidFill>
                  <a:srgbClr val="000000"/>
                </a:solidFill>
                <a:latin typeface="Public Sans" pitchFamily="2" charset="0"/>
              </a:rPr>
              <a:t>. K-3 </a:t>
            </a:r>
            <a:r>
              <a:rPr lang="en-US" sz="1600" dirty="0" smtClean="0">
                <a:latin typeface="Public Sans" pitchFamily="2" charset="0"/>
              </a:rPr>
              <a:t>Screening</a:t>
            </a:r>
            <a:endParaRPr lang="en-US" sz="1600" dirty="0" smtClean="0">
              <a:solidFill>
                <a:srgbClr val="000000"/>
              </a:solidFill>
              <a:latin typeface="Public Sans" pitchFamily="2" charset="0"/>
            </a:endParaRPr>
          </a:p>
          <a:p>
            <a:pPr marL="114300" marR="0" lvl="0" indent="0" algn="l" rtl="0">
              <a:lnSpc>
                <a:spcPct val="100000"/>
              </a:lnSpc>
              <a:spcBef>
                <a:spcPts val="0"/>
              </a:spcBef>
              <a:spcAft>
                <a:spcPts val="0"/>
              </a:spcAft>
              <a:buClr>
                <a:srgbClr val="000000"/>
              </a:buClr>
              <a:buSzPts val="1800"/>
              <a:buNone/>
            </a:pPr>
            <a:endParaRPr lang="en-US" dirty="0">
              <a:latin typeface="Public Sans" pitchFamily="2" charset="0"/>
            </a:endParaRPr>
          </a:p>
          <a:p>
            <a:pPr marL="114300" marR="0" lvl="0" indent="0" algn="l" rtl="0">
              <a:lnSpc>
                <a:spcPct val="100000"/>
              </a:lnSpc>
              <a:spcBef>
                <a:spcPts val="0"/>
              </a:spcBef>
              <a:spcAft>
                <a:spcPts val="0"/>
              </a:spcAft>
              <a:buClr>
                <a:srgbClr val="000000"/>
              </a:buClr>
              <a:buSzPts val="1800"/>
              <a:buNone/>
            </a:pPr>
            <a:endParaRPr lang="en-US" dirty="0" smtClean="0">
              <a:solidFill>
                <a:srgbClr val="000000"/>
              </a:solidFill>
              <a:latin typeface="Public Sans" pitchFamily="2" charset="0"/>
            </a:endParaRPr>
          </a:p>
          <a:p>
            <a:pPr marL="514350" marR="0" lvl="0" indent="-400050" algn="l" rtl="0">
              <a:lnSpc>
                <a:spcPct val="100000"/>
              </a:lnSpc>
              <a:spcBef>
                <a:spcPts val="0"/>
              </a:spcBef>
              <a:spcAft>
                <a:spcPts val="0"/>
              </a:spcAft>
              <a:buClr>
                <a:srgbClr val="000000"/>
              </a:buClr>
              <a:buSzPts val="1800"/>
              <a:buAutoNum type="romanUcPeriod"/>
            </a:pPr>
            <a:endParaRPr lang="en-US" dirty="0" smtClean="0">
              <a:solidFill>
                <a:srgbClr val="000000"/>
              </a:solidFill>
            </a:endParaRPr>
          </a:p>
          <a:p>
            <a:pPr marL="114300" marR="0" lvl="0" indent="0" algn="l" rtl="0">
              <a:lnSpc>
                <a:spcPct val="100000"/>
              </a:lnSpc>
              <a:spcBef>
                <a:spcPts val="0"/>
              </a:spcBef>
              <a:spcAft>
                <a:spcPts val="0"/>
              </a:spcAft>
              <a:buClr>
                <a:srgbClr val="000000"/>
              </a:buClr>
              <a:buSzPts val="1800"/>
              <a:buNone/>
            </a:pPr>
            <a:endParaRPr lang="en-US" dirty="0" smtClean="0">
              <a:solidFill>
                <a:srgbClr val="000000"/>
              </a:solidFill>
            </a:endParaRPr>
          </a:p>
          <a:p>
            <a:pPr marL="0" marR="0" lvl="0" indent="0" algn="l" rtl="0">
              <a:lnSpc>
                <a:spcPct val="100000"/>
              </a:lnSpc>
              <a:spcBef>
                <a:spcPts val="0"/>
              </a:spcBef>
              <a:spcAft>
                <a:spcPts val="0"/>
              </a:spcAft>
              <a:buClr>
                <a:srgbClr val="000000"/>
              </a:buClr>
              <a:buSzPts val="1800"/>
              <a:buNone/>
            </a:pPr>
            <a:endParaRPr lang="en-US" dirty="0">
              <a:solidFill>
                <a:srgbClr val="000000"/>
              </a:solidFill>
            </a:endParaRPr>
          </a:p>
          <a:p>
            <a:pPr marL="0" indent="0">
              <a:lnSpc>
                <a:spcPct val="100000"/>
              </a:lnSpc>
              <a:spcBef>
                <a:spcPts val="0"/>
              </a:spcBef>
              <a:buClr>
                <a:srgbClr val="000000"/>
              </a:buClr>
              <a:buNone/>
            </a:pPr>
            <a:r>
              <a:rPr lang="en-US" dirty="0"/>
              <a:t> </a:t>
            </a:r>
            <a:endParaRPr lang="en-US" sz="1800" dirty="0">
              <a:latin typeface="Calibri"/>
              <a:ea typeface="Calibri"/>
              <a:cs typeface="Calibri"/>
              <a:sym typeface="Calibri"/>
            </a:endParaRPr>
          </a:p>
          <a:p>
            <a:pPr marL="114300" marR="0" lvl="0" indent="0" algn="l" rtl="0">
              <a:lnSpc>
                <a:spcPct val="100000"/>
              </a:lnSpc>
              <a:spcBef>
                <a:spcPts val="0"/>
              </a:spcBef>
              <a:spcAft>
                <a:spcPts val="0"/>
              </a:spcAft>
              <a:buClr>
                <a:srgbClr val="000000"/>
              </a:buClr>
              <a:buSzPts val="1800"/>
              <a:buNone/>
            </a:pPr>
            <a:endParaRPr lang="en-US" dirty="0"/>
          </a:p>
          <a:p>
            <a:pPr marL="114300" marR="0" lvl="0" indent="0" algn="l" rtl="0">
              <a:lnSpc>
                <a:spcPct val="100000"/>
              </a:lnSpc>
              <a:spcBef>
                <a:spcPts val="0"/>
              </a:spcBef>
              <a:spcAft>
                <a:spcPts val="0"/>
              </a:spcAft>
              <a:buClr>
                <a:srgbClr val="000000"/>
              </a:buClr>
              <a:buSzPts val="1800"/>
              <a:buNone/>
            </a:pPr>
            <a:endParaRPr lang="en-US" sz="1800" i="0" u="none" strike="noStrike" cap="none" dirty="0" smtClean="0">
              <a:solidFill>
                <a:srgbClr val="000000"/>
              </a:solidFill>
              <a:latin typeface="Calibri"/>
              <a:ea typeface="Calibri"/>
              <a:cs typeface="Calibri"/>
              <a:sym typeface="Calibri"/>
            </a:endParaRPr>
          </a:p>
          <a:p>
            <a:pPr marL="514350" marR="0" lvl="0" indent="-400050" algn="l" rtl="0">
              <a:lnSpc>
                <a:spcPct val="100000"/>
              </a:lnSpc>
              <a:spcBef>
                <a:spcPts val="0"/>
              </a:spcBef>
              <a:spcAft>
                <a:spcPts val="0"/>
              </a:spcAft>
              <a:buClr>
                <a:srgbClr val="000000"/>
              </a:buClr>
              <a:buSzPts val="1800"/>
              <a:buAutoNum type="romanUcPeriod" startAt="4"/>
            </a:pPr>
            <a:endParaRPr lang="en-US" sz="1800" dirty="0">
              <a:latin typeface="Calibri"/>
              <a:ea typeface="Calibri"/>
              <a:cs typeface="Calibri"/>
              <a:sym typeface="Calibri"/>
            </a:endParaRPr>
          </a:p>
          <a:p>
            <a:pPr marL="457200" marR="0" lvl="0" indent="-342900" algn="l" rtl="0">
              <a:lnSpc>
                <a:spcPct val="100000"/>
              </a:lnSpc>
              <a:spcBef>
                <a:spcPts val="0"/>
              </a:spcBef>
              <a:spcAft>
                <a:spcPts val="0"/>
              </a:spcAft>
              <a:buClr>
                <a:srgbClr val="000000"/>
              </a:buClr>
              <a:buSzPts val="1800"/>
              <a:buFont typeface="Calibri"/>
              <a:buAutoNum type="romanUcPeriod"/>
            </a:pPr>
            <a:endParaRPr lang="en-US" sz="1800" i="0" u="none" strike="noStrike" cap="none" dirty="0" smtClean="0">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150"/>
              <a:buFont typeface="Arial"/>
              <a:buNone/>
            </a:pPr>
            <a:endParaRPr sz="2150" b="1" i="0" u="none" strike="noStrike" cap="none" dirty="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Important Dates</a:t>
            </a:r>
            <a:endParaRPr lang="en-US" dirty="0">
              <a:latin typeface="Public Sans" pitchFamily="2" charset="0"/>
            </a:endParaRPr>
          </a:p>
        </p:txBody>
      </p:sp>
      <p:sp>
        <p:nvSpPr>
          <p:cNvPr id="3" name="Text Placeholder 2"/>
          <p:cNvSpPr>
            <a:spLocks noGrp="1"/>
          </p:cNvSpPr>
          <p:nvPr>
            <p:ph type="body" idx="1"/>
          </p:nvPr>
        </p:nvSpPr>
        <p:spPr/>
        <p:txBody>
          <a:bodyPr/>
          <a:lstStyle/>
          <a:p>
            <a:pPr marL="114300" indent="0">
              <a:buNone/>
            </a:pPr>
            <a:r>
              <a:rPr lang="en-US" b="1" dirty="0" smtClean="0">
                <a:latin typeface="Public Sans" pitchFamily="2" charset="0"/>
              </a:rPr>
              <a:t>Now</a:t>
            </a:r>
            <a:r>
              <a:rPr lang="en-US" dirty="0" smtClean="0">
                <a:latin typeface="Public Sans" pitchFamily="2" charset="0"/>
              </a:rPr>
              <a:t>: K-3 Screening schedules; complete setup for administration</a:t>
            </a:r>
          </a:p>
          <a:p>
            <a:pPr marL="114300" indent="0">
              <a:buNone/>
            </a:pPr>
            <a:r>
              <a:rPr lang="en-US" dirty="0" smtClean="0">
                <a:latin typeface="Public Sans" pitchFamily="2" charset="0"/>
              </a:rPr>
              <a:t>September </a:t>
            </a:r>
          </a:p>
          <a:p>
            <a:pPr marL="114300" indent="0">
              <a:buNone/>
            </a:pPr>
            <a:r>
              <a:rPr lang="en-US" b="1" dirty="0" smtClean="0">
                <a:latin typeface="Public Sans" pitchFamily="2" charset="0"/>
              </a:rPr>
              <a:t>July-October</a:t>
            </a:r>
            <a:r>
              <a:rPr lang="en-US" dirty="0" smtClean="0">
                <a:latin typeface="Public Sans" pitchFamily="2" charset="0"/>
              </a:rPr>
              <a:t>: Administer state placement test in DRC INSIGHT for students entering grades 5 and 9 without current LEAP scores</a:t>
            </a:r>
          </a:p>
          <a:p>
            <a:pPr marL="114300" indent="0">
              <a:buNone/>
            </a:pPr>
            <a:r>
              <a:rPr lang="en-US" b="1" dirty="0" smtClean="0">
                <a:latin typeface="Public Sans" pitchFamily="2" charset="0"/>
              </a:rPr>
              <a:t>July-September</a:t>
            </a:r>
            <a:r>
              <a:rPr lang="en-US" dirty="0" smtClean="0">
                <a:latin typeface="Public Sans" pitchFamily="2" charset="0"/>
              </a:rPr>
              <a:t>: Administer K-3 literacy and numeracy screening to all students in grades K-3 in the first 30 days of school</a:t>
            </a:r>
          </a:p>
          <a:p>
            <a:pPr marL="114300" indent="0">
              <a:buNone/>
            </a:pPr>
            <a:r>
              <a:rPr lang="en-US" b="1" dirty="0" smtClean="0">
                <a:latin typeface="Public Sans" pitchFamily="2" charset="0"/>
              </a:rPr>
              <a:t>July 22</a:t>
            </a:r>
            <a:r>
              <a:rPr lang="en-US" dirty="0" smtClean="0">
                <a:latin typeface="Public Sans" pitchFamily="2" charset="0"/>
              </a:rPr>
              <a:t>: DTC screening webinar at 1p.m.</a:t>
            </a:r>
          </a:p>
          <a:p>
            <a:pPr marL="114300" indent="0">
              <a:buNone/>
            </a:pPr>
            <a:r>
              <a:rPr lang="en-US" b="1" dirty="0" smtClean="0">
                <a:latin typeface="Public Sans" pitchFamily="2" charset="0"/>
              </a:rPr>
              <a:t>August TBA</a:t>
            </a:r>
            <a:r>
              <a:rPr lang="en-US" dirty="0" smtClean="0">
                <a:latin typeface="Public Sans" pitchFamily="2" charset="0"/>
              </a:rPr>
              <a:t>: Assessment and cohort graduation data certification</a:t>
            </a:r>
          </a:p>
          <a:p>
            <a:pPr marL="114300" indent="0">
              <a:buNone/>
            </a:pPr>
            <a:r>
              <a:rPr lang="en-US" b="1" dirty="0" smtClean="0">
                <a:latin typeface="Public Sans" pitchFamily="2" charset="0"/>
              </a:rPr>
              <a:t>September 7</a:t>
            </a:r>
            <a:r>
              <a:rPr lang="en-US" dirty="0" smtClean="0">
                <a:latin typeface="Public Sans" pitchFamily="2" charset="0"/>
              </a:rPr>
              <a:t>: Labor Day; offices closed for department and vendors</a:t>
            </a:r>
          </a:p>
          <a:p>
            <a:pPr marL="114300" indent="0">
              <a:buNone/>
            </a:pPr>
            <a:endParaRPr lang="en-US" dirty="0" smtClean="0">
              <a:latin typeface="Public Sans" pitchFamily="2" charset="0"/>
            </a:endParaRPr>
          </a:p>
          <a:p>
            <a:endParaRPr lang="en-US" dirty="0" smtClean="0">
              <a:latin typeface="Public Sans" pitchFamily="2" charset="0"/>
            </a:endParaRPr>
          </a:p>
          <a:p>
            <a:pPr marL="114300" indent="0">
              <a:buNone/>
            </a:pPr>
            <a:endParaRPr lang="en-US" dirty="0"/>
          </a:p>
          <a:p>
            <a:pPr marL="114300" indent="0">
              <a:buNone/>
            </a:pPr>
            <a:endParaRPr lang="en-US" dirty="0"/>
          </a:p>
        </p:txBody>
      </p:sp>
    </p:spTree>
    <p:extLst>
      <p:ext uri="{BB962C8B-B14F-4D97-AF65-F5344CB8AC3E}">
        <p14:creationId xmlns:p14="http://schemas.microsoft.com/office/powerpoint/2010/main" val="22219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73"/>
          <p:cNvSpPr txBox="1">
            <a:spLocks noGrp="1"/>
          </p:cNvSpPr>
          <p:nvPr>
            <p:ph type="ctrTitle"/>
          </p:nvPr>
        </p:nvSpPr>
        <p:spPr>
          <a:xfrm>
            <a:off x="441513" y="1356182"/>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dirty="0" smtClean="0">
                <a:latin typeface="Public Sans" pitchFamily="2" charset="0"/>
              </a:rPr>
              <a:t>LEAP</a:t>
            </a:r>
            <a:endParaRPr sz="2800" dirty="0">
              <a:latin typeface="Public Sans" pitchFamily="2" charset="0"/>
            </a:endParaRPr>
          </a:p>
        </p:txBody>
      </p:sp>
      <p:sp>
        <p:nvSpPr>
          <p:cNvPr id="536" name="Google Shape;536;p7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100">
                <a:solidFill>
                  <a:schemeClr val="lt1"/>
                </a:solidFill>
                <a:latin typeface="Public Sans Medium"/>
                <a:ea typeface="Public Sans Medium"/>
                <a:cs typeface="Public Sans Medium"/>
                <a:sym typeface="Public Sans Medium"/>
              </a:rPr>
              <a:t>5</a:t>
            </a:fld>
            <a:endParaRPr sz="1100">
              <a:solidFill>
                <a:schemeClr val="lt1"/>
              </a:solidFill>
              <a:latin typeface="Public Sans Medium"/>
              <a:ea typeface="Public Sans Medium"/>
              <a:cs typeface="Public Sans Medium"/>
              <a:sym typeface="Public Sans Medium"/>
            </a:endParaRPr>
          </a:p>
        </p:txBody>
      </p:sp>
    </p:spTree>
    <p:extLst>
      <p:ext uri="{BB962C8B-B14F-4D97-AF65-F5344CB8AC3E}">
        <p14:creationId xmlns:p14="http://schemas.microsoft.com/office/powerpoint/2010/main" val="9529601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LEAP Lowest 30% File</a:t>
            </a:r>
            <a:endParaRPr lang="en-US" dirty="0">
              <a:latin typeface="Public Sans" pitchFamily="2" charset="0"/>
            </a:endParaRPr>
          </a:p>
        </p:txBody>
      </p:sp>
      <p:sp>
        <p:nvSpPr>
          <p:cNvPr id="3" name="Text Placeholder 2"/>
          <p:cNvSpPr>
            <a:spLocks noGrp="1"/>
          </p:cNvSpPr>
          <p:nvPr>
            <p:ph type="body" idx="1"/>
          </p:nvPr>
        </p:nvSpPr>
        <p:spPr/>
        <p:txBody>
          <a:bodyPr/>
          <a:lstStyle/>
          <a:p>
            <a:pPr marL="114300" indent="0">
              <a:buNone/>
            </a:pPr>
            <a:r>
              <a:rPr lang="en-US" dirty="0" smtClean="0">
                <a:latin typeface="Public Sans" pitchFamily="2" charset="0"/>
              </a:rPr>
              <a:t>On Monday, June 20, lowest 30% LEAP score files were posted to the ftp. The file provides the lowest 30% of spring 2026 LEAP scores, separated by grade and test type. Please note that the file was not created using the same rules as the lowest 25% that will be identified for school and district performance scores. </a:t>
            </a:r>
            <a:r>
              <a:rPr lang="en-US" dirty="0">
                <a:latin typeface="Public Sans" pitchFamily="2" charset="0"/>
              </a:rPr>
              <a:t>P</a:t>
            </a:r>
            <a:r>
              <a:rPr lang="en-US" dirty="0" smtClean="0">
                <a:latin typeface="Public Sans" pitchFamily="2" charset="0"/>
              </a:rPr>
              <a:t>re-data certification lowest 25% will be provided to accountability contacts through assessment data certification in late summer.</a:t>
            </a:r>
            <a:endParaRPr lang="en-US" dirty="0">
              <a:latin typeface="Public Sans" pitchFamily="2" charset="0"/>
            </a:endParaRPr>
          </a:p>
        </p:txBody>
      </p:sp>
    </p:spTree>
    <p:extLst>
      <p:ext uri="{BB962C8B-B14F-4D97-AF65-F5344CB8AC3E}">
        <p14:creationId xmlns:p14="http://schemas.microsoft.com/office/powerpoint/2010/main" val="6518928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Updates to Resources</a:t>
            </a:r>
            <a:endParaRPr lang="en-US" dirty="0">
              <a:latin typeface="Public Sans" pitchFamily="2" charset="0"/>
            </a:endParaRPr>
          </a:p>
        </p:txBody>
      </p:sp>
      <p:sp>
        <p:nvSpPr>
          <p:cNvPr id="3" name="Text Placeholder 2"/>
          <p:cNvSpPr>
            <a:spLocks noGrp="1"/>
          </p:cNvSpPr>
          <p:nvPr>
            <p:ph type="body" idx="1"/>
          </p:nvPr>
        </p:nvSpPr>
        <p:spPr/>
        <p:txBody>
          <a:bodyPr/>
          <a:lstStyle/>
          <a:p>
            <a:pPr marL="114300" indent="0">
              <a:buNone/>
            </a:pPr>
            <a:r>
              <a:rPr lang="en-US" dirty="0" smtClean="0">
                <a:latin typeface="Public Sans" pitchFamily="2" charset="0"/>
              </a:rPr>
              <a:t>The department is working with the communications team to update links to LEAP supports, including OTT and the suite of LEAP 360 assessments. The new link to OTT and other assessments are below. The updates should be available online by next week.</a:t>
            </a:r>
          </a:p>
          <a:p>
            <a:pPr marL="114300" indent="0">
              <a:buNone/>
            </a:pPr>
            <a:endParaRPr lang="en-US" dirty="0">
              <a:latin typeface="Public Sans" pitchFamily="2" charset="0"/>
            </a:endParaRPr>
          </a:p>
          <a:p>
            <a:pPr marL="114300" indent="0">
              <a:buNone/>
            </a:pPr>
            <a:r>
              <a:rPr lang="en-US" dirty="0" smtClean="0">
                <a:latin typeface="Public Sans" pitchFamily="2" charset="0"/>
              </a:rPr>
              <a:t>Link to practice, diagnostic, interim tests: </a:t>
            </a:r>
            <a:r>
              <a:rPr lang="en-US" u="sng" dirty="0">
                <a:hlinkClick r:id="rId2" tooltip="Original URL: https://portal.te.drcedirect.com/LA/launcher?adminId=510848&amp;linkId=laplace#portal/la/510848/exam. Click or tap if you trust this link."/>
              </a:rPr>
              <a:t>https://portal.te.drcedirect.com/LA/launcher?adminId=510848&amp;linkId=laplace#portal/la/510848/exam</a:t>
            </a:r>
            <a:endParaRPr lang="en-US" dirty="0" smtClean="0">
              <a:latin typeface="Public Sans" pitchFamily="2" charset="0"/>
            </a:endParaRPr>
          </a:p>
          <a:p>
            <a:pPr marL="114300" indent="0">
              <a:buNone/>
            </a:pPr>
            <a:endParaRPr lang="en-US" dirty="0">
              <a:latin typeface="Public Sans" pitchFamily="2" charset="0"/>
            </a:endParaRPr>
          </a:p>
          <a:p>
            <a:pPr marL="114300" indent="0">
              <a:buNone/>
            </a:pPr>
            <a:r>
              <a:rPr lang="en-US" dirty="0" smtClean="0">
                <a:latin typeface="Public Sans" pitchFamily="2" charset="0"/>
              </a:rPr>
              <a:t>OTT: </a:t>
            </a:r>
            <a:r>
              <a:rPr lang="en-US" u="sng" dirty="0">
                <a:latin typeface="Public Sans" pitchFamily="2" charset="0"/>
                <a:hlinkClick r:id="rId3"/>
              </a:rPr>
              <a:t>https://portal.te.drcedirect.com/LA</a:t>
            </a:r>
            <a:r>
              <a:rPr lang="en-US" u="sng" dirty="0" smtClean="0">
                <a:latin typeface="Public Sans" pitchFamily="2" charset="0"/>
                <a:hlinkClick r:id="rId3"/>
              </a:rPr>
              <a:t>/</a:t>
            </a:r>
            <a:endParaRPr lang="en-US" u="sng" dirty="0" smtClean="0">
              <a:latin typeface="Public Sans" pitchFamily="2" charset="0"/>
            </a:endParaRPr>
          </a:p>
          <a:p>
            <a:pPr marL="114300" indent="0">
              <a:buNone/>
            </a:pPr>
            <a:endParaRPr lang="en-US" u="sng" dirty="0" smtClean="0">
              <a:latin typeface="Public Sans" pitchFamily="2" charset="0"/>
            </a:endParaRPr>
          </a:p>
          <a:p>
            <a:pPr marL="114300" indent="0">
              <a:buNone/>
            </a:pPr>
            <a:endParaRPr lang="en-US" dirty="0">
              <a:latin typeface="Public Sans" pitchFamily="2" charset="0"/>
            </a:endParaRPr>
          </a:p>
        </p:txBody>
      </p:sp>
    </p:spTree>
    <p:extLst>
      <p:ext uri="{BB962C8B-B14F-4D97-AF65-F5344CB8AC3E}">
        <p14:creationId xmlns:p14="http://schemas.microsoft.com/office/powerpoint/2010/main" val="3487572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73"/>
          <p:cNvSpPr txBox="1">
            <a:spLocks noGrp="1"/>
          </p:cNvSpPr>
          <p:nvPr>
            <p:ph type="ctrTitle"/>
          </p:nvPr>
        </p:nvSpPr>
        <p:spPr>
          <a:xfrm>
            <a:off x="327458" y="1629527"/>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dirty="0" smtClean="0">
                <a:latin typeface="Public Sans" pitchFamily="2" charset="0"/>
              </a:rPr>
              <a:t>LEAP Connect/ELPT/ELPT Connect</a:t>
            </a:r>
            <a:endParaRPr sz="2800" dirty="0">
              <a:latin typeface="Public Sans" pitchFamily="2" charset="0"/>
            </a:endParaRPr>
          </a:p>
        </p:txBody>
      </p:sp>
      <p:sp>
        <p:nvSpPr>
          <p:cNvPr id="536" name="Google Shape;536;p7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100">
                <a:solidFill>
                  <a:schemeClr val="lt1"/>
                </a:solidFill>
                <a:latin typeface="Public Sans Medium"/>
                <a:ea typeface="Public Sans Medium"/>
                <a:cs typeface="Public Sans Medium"/>
                <a:sym typeface="Public Sans Medium"/>
              </a:rPr>
              <a:t>8</a:t>
            </a:fld>
            <a:endParaRPr sz="1100">
              <a:solidFill>
                <a:schemeClr val="lt1"/>
              </a:solidFill>
              <a:latin typeface="Public Sans Medium"/>
              <a:ea typeface="Public Sans Medium"/>
              <a:cs typeface="Public Sans Medium"/>
              <a:sym typeface="Public Sans Medium"/>
            </a:endParaRPr>
          </a:p>
        </p:txBody>
      </p:sp>
    </p:spTree>
    <p:extLst>
      <p:ext uri="{BB962C8B-B14F-4D97-AF65-F5344CB8AC3E}">
        <p14:creationId xmlns:p14="http://schemas.microsoft.com/office/powerpoint/2010/main" val="38876851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Public Sans" pitchFamily="2" charset="0"/>
              </a:rPr>
              <a:t>English Language Proficiency Screener (ELPS)</a:t>
            </a:r>
            <a:endParaRPr lang="en-US" dirty="0">
              <a:latin typeface="Public Sans" pitchFamily="2" charset="0"/>
            </a:endParaRPr>
          </a:p>
        </p:txBody>
      </p:sp>
      <p:sp>
        <p:nvSpPr>
          <p:cNvPr id="3" name="Text Placeholder 2"/>
          <p:cNvSpPr>
            <a:spLocks noGrp="1"/>
          </p:cNvSpPr>
          <p:nvPr>
            <p:ph type="body" idx="1"/>
          </p:nvPr>
        </p:nvSpPr>
        <p:spPr/>
        <p:txBody>
          <a:bodyPr/>
          <a:lstStyle/>
          <a:p>
            <a:pPr marL="114300" indent="0">
              <a:buNone/>
            </a:pPr>
            <a:r>
              <a:rPr lang="en-US" dirty="0" smtClean="0">
                <a:latin typeface="Public Sans" pitchFamily="2" charset="0"/>
              </a:rPr>
              <a:t>The 2026-2027 ELPS window is now open. </a:t>
            </a:r>
          </a:p>
          <a:p>
            <a:pPr marL="114300" indent="0">
              <a:buNone/>
            </a:pPr>
            <a:endParaRPr lang="en-US" dirty="0">
              <a:latin typeface="Public Sans" pitchFamily="2" charset="0"/>
            </a:endParaRPr>
          </a:p>
          <a:p>
            <a:pPr marL="114300" indent="0">
              <a:buNone/>
            </a:pPr>
            <a:r>
              <a:rPr lang="en-US" dirty="0" smtClean="0">
                <a:latin typeface="Public Sans" pitchFamily="2" charset="0"/>
              </a:rPr>
              <a:t>School systems should be sure to follow all guidelines for screening PRIOR to administering the screener. Once the student is screened and demonstrates </a:t>
            </a:r>
            <a:r>
              <a:rPr lang="en-US" dirty="0" err="1" smtClean="0">
                <a:latin typeface="Public Sans" pitchFamily="2" charset="0"/>
              </a:rPr>
              <a:t>nonproficiency</a:t>
            </a:r>
            <a:r>
              <a:rPr lang="en-US" dirty="0" smtClean="0">
                <a:latin typeface="Public Sans" pitchFamily="2" charset="0"/>
              </a:rPr>
              <a:t>, they must receive services and be tested annually. </a:t>
            </a:r>
          </a:p>
          <a:p>
            <a:pPr marL="114300" indent="0">
              <a:buNone/>
            </a:pPr>
            <a:endParaRPr lang="en-US" dirty="0">
              <a:latin typeface="Public Sans" pitchFamily="2" charset="0"/>
            </a:endParaRPr>
          </a:p>
          <a:p>
            <a:pPr marL="114300" indent="0">
              <a:buNone/>
            </a:pPr>
            <a:r>
              <a:rPr lang="en-US" dirty="0" smtClean="0">
                <a:latin typeface="Public Sans" pitchFamily="2" charset="0"/>
                <a:hlinkClick r:id="rId2"/>
              </a:rPr>
              <a:t>English Learners Identification Flowchart</a:t>
            </a:r>
            <a:endParaRPr lang="en-US" dirty="0" smtClean="0">
              <a:latin typeface="Public Sans" pitchFamily="2" charset="0"/>
            </a:endParaRPr>
          </a:p>
          <a:p>
            <a:pPr marL="114300" indent="0">
              <a:buNone/>
            </a:pPr>
            <a:endParaRPr lang="en-US" dirty="0"/>
          </a:p>
        </p:txBody>
      </p:sp>
      <p:sp>
        <p:nvSpPr>
          <p:cNvPr id="4" name="Subtitle 3"/>
          <p:cNvSpPr>
            <a:spLocks noGrp="1"/>
          </p:cNvSpPr>
          <p:nvPr>
            <p:ph type="subTitle" idx="2"/>
          </p:nvPr>
        </p:nvSpPr>
        <p:spPr/>
        <p:txBody>
          <a:bodyPr/>
          <a:lstStyle/>
          <a:p>
            <a:endParaRPr lang="en-US" dirty="0" smtClean="0"/>
          </a:p>
          <a:p>
            <a:endParaRPr lang="en-US" dirty="0" smtClean="0"/>
          </a:p>
          <a:p>
            <a:endParaRPr lang="en-US" dirty="0"/>
          </a:p>
        </p:txBody>
      </p:sp>
    </p:spTree>
    <p:extLst>
      <p:ext uri="{BB962C8B-B14F-4D97-AF65-F5344CB8AC3E}">
        <p14:creationId xmlns:p14="http://schemas.microsoft.com/office/powerpoint/2010/main" val="618553443"/>
      </p:ext>
    </p:extLst>
  </p:cSld>
  <p:clrMapOvr>
    <a:masterClrMapping/>
  </p:clrMapOvr>
  <p:timing>
    <p:tnLst>
      <p:par>
        <p:cTn id="1" dur="indefinite" restart="never" nodeType="tmRoot"/>
      </p:par>
    </p:tnLst>
  </p:timing>
</p:sld>
</file>

<file path=ppt/theme/theme1.xml><?xml version="1.0" encoding="utf-8"?>
<a:theme xmlns:a="http://schemas.openxmlformats.org/drawingml/2006/main" name="LA Believes">
  <a:themeElements>
    <a:clrScheme name="LA Believes 1">
      <a:dk1>
        <a:srgbClr val="385463"/>
      </a:dk1>
      <a:lt1>
        <a:srgbClr val="FFFFFF"/>
      </a:lt1>
      <a:dk2>
        <a:srgbClr val="434343"/>
      </a:dk2>
      <a:lt2>
        <a:srgbClr val="CCCCCC"/>
      </a:lt2>
      <a:accent1>
        <a:srgbClr val="9AB185"/>
      </a:accent1>
      <a:accent2>
        <a:srgbClr val="7E87BE"/>
      </a:accent2>
      <a:accent3>
        <a:srgbClr val="BE842B"/>
      </a:accent3>
      <a:accent4>
        <a:srgbClr val="20B6A6"/>
      </a:accent4>
      <a:accent5>
        <a:srgbClr val="648146"/>
      </a:accent5>
      <a:accent6>
        <a:srgbClr val="BDBFDA"/>
      </a:accent6>
      <a:hlink>
        <a:srgbClr val="00BAD2"/>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47088</TotalTime>
  <Words>1007</Words>
  <Application>Microsoft Office PowerPoint</Application>
  <PresentationFormat>On-screen Show (16:9)</PresentationFormat>
  <Paragraphs>126</Paragraphs>
  <Slides>19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Public Sans</vt:lpstr>
      <vt:lpstr>Public Sans Medium</vt:lpstr>
      <vt:lpstr>Arial</vt:lpstr>
      <vt:lpstr>Calibri</vt:lpstr>
      <vt:lpstr>LA Believes</vt:lpstr>
      <vt:lpstr>Assessments, Accountability and Analytics Monthly Call</vt:lpstr>
      <vt:lpstr>Zoom Meeting Preparation</vt:lpstr>
      <vt:lpstr>Agenda Items</vt:lpstr>
      <vt:lpstr>Important Dates</vt:lpstr>
      <vt:lpstr>LEAP</vt:lpstr>
      <vt:lpstr>LEAP Lowest 30% File</vt:lpstr>
      <vt:lpstr>Updates to Resources</vt:lpstr>
      <vt:lpstr>LEAP Connect/ELPT/ELPT Connect</vt:lpstr>
      <vt:lpstr>English Language Proficiency Screener (ELPS)</vt:lpstr>
      <vt:lpstr>Alternate Assessment Participation</vt:lpstr>
      <vt:lpstr>Accountability</vt:lpstr>
      <vt:lpstr>Letter Grade Scale: Grow.Thrive.Achieve</vt:lpstr>
      <vt:lpstr>Data Certification </vt:lpstr>
      <vt:lpstr>Data Certification Cohort Graduation</vt:lpstr>
      <vt:lpstr>K through 2 Schools with No LEAP Data</vt:lpstr>
      <vt:lpstr>K-3 Screenings</vt:lpstr>
      <vt:lpstr>K-3 Screening Training Requirements</vt:lpstr>
      <vt:lpstr>Louisiana Specific Guide for Literacy</vt:lpstr>
      <vt:lpstr>Call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Accountability Updates West Baton Rouge February 19, 2021</dc:title>
  <dc:creator>Jennifer Baird</dc:creator>
  <cp:lastModifiedBy>Jennifer Baird</cp:lastModifiedBy>
  <cp:revision>1205</cp:revision>
  <dcterms:modified xsi:type="dcterms:W3CDTF">2026-07-21T20:20:34Z</dcterms:modified>
</cp:coreProperties>
</file>