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26"/>
  </p:notesMasterIdLst>
  <p:sldIdLst>
    <p:sldId id="666" r:id="rId2"/>
    <p:sldId id="667" r:id="rId3"/>
    <p:sldId id="257" r:id="rId4"/>
    <p:sldId id="366" r:id="rId5"/>
    <p:sldId id="767" r:id="rId6"/>
    <p:sldId id="843" r:id="rId7"/>
    <p:sldId id="844" r:id="rId8"/>
    <p:sldId id="836" r:id="rId9"/>
    <p:sldId id="830" r:id="rId10"/>
    <p:sldId id="831" r:id="rId11"/>
    <p:sldId id="837" r:id="rId12"/>
    <p:sldId id="849" r:id="rId13"/>
    <p:sldId id="850" r:id="rId14"/>
    <p:sldId id="781" r:id="rId15"/>
    <p:sldId id="838" r:id="rId16"/>
    <p:sldId id="845" r:id="rId17"/>
    <p:sldId id="846" r:id="rId18"/>
    <p:sldId id="848" r:id="rId19"/>
    <p:sldId id="847" r:id="rId20"/>
    <p:sldId id="500" r:id="rId21"/>
    <p:sldId id="800" r:id="rId22"/>
    <p:sldId id="811" r:id="rId23"/>
    <p:sldId id="842" r:id="rId24"/>
    <p:sldId id="334"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Public Sans Medium" pitchFamily="2" charset="0"/>
      <p:regular r:id="rId31"/>
      <p:italic r:id="rId32"/>
    </p:embeddedFont>
    <p:embeddedFont>
      <p:font typeface="Public Sans"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5" autoAdjust="0"/>
    <p:restoredTop sz="94660"/>
  </p:normalViewPr>
  <p:slideViewPr>
    <p:cSldViewPr snapToGrid="0">
      <p:cViewPr varScale="1">
        <p:scale>
          <a:sx n="91" d="100"/>
          <a:sy n="91" d="100"/>
        </p:scale>
        <p:origin x="544" y="56"/>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a:p>
        </p:txBody>
      </p:sp>
      <p:sp>
        <p:nvSpPr>
          <p:cNvPr id="86" name="Google Shape;8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38239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21208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dirty="0"/>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dirty="0"/>
          </a:p>
        </p:txBody>
      </p:sp>
    </p:spTree>
    <p:extLst>
      <p:ext uri="{BB962C8B-B14F-4D97-AF65-F5344CB8AC3E}">
        <p14:creationId xmlns:p14="http://schemas.microsoft.com/office/powerpoint/2010/main" val="2583494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dirty="0"/>
          </a:p>
        </p:txBody>
      </p:sp>
    </p:spTree>
    <p:extLst>
      <p:ext uri="{BB962C8B-B14F-4D97-AF65-F5344CB8AC3E}">
        <p14:creationId xmlns:p14="http://schemas.microsoft.com/office/powerpoint/2010/main" val="2666565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3002993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614688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ivider Slide - Teal">
  <p:cSld name="Divider Slide - Teal">
    <p:bg>
      <p:bgPr>
        <a:solidFill>
          <a:srgbClr val="017F92">
            <a:alpha val="10000"/>
          </a:srgbClr>
        </a:solidFill>
        <a:effectLst/>
      </p:bgPr>
    </p:bg>
    <p:spTree>
      <p:nvGrpSpPr>
        <p:cNvPr id="1" name="Shape 30"/>
        <p:cNvGrpSpPr/>
        <p:nvPr/>
      </p:nvGrpSpPr>
      <p:grpSpPr>
        <a:xfrm>
          <a:off x="0" y="0"/>
          <a:ext cx="0" cy="0"/>
          <a:chOff x="0" y="0"/>
          <a:chExt cx="0" cy="0"/>
        </a:xfrm>
      </p:grpSpPr>
      <p:pic>
        <p:nvPicPr>
          <p:cNvPr id="31" name="Google Shape;31;g29b2914e641_1_9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2" name="Google Shape;32;g29b2914e641_1_9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 name="Google Shape;33;g29b2914e641_1_9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
        <p:nvSpPr>
          <p:cNvPr id="34" name="Google Shape;34;g29b2914e641_1_9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347343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g29b2914e641_1_1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 name="Google Shape;37;g29b2914e641_1_100"/>
          <p:cNvSpPr txBox="1">
            <a:spLocks noGrp="1"/>
          </p:cNvSpPr>
          <p:nvPr>
            <p:ph type="body" idx="1"/>
          </p:nvPr>
        </p:nvSpPr>
        <p:spPr>
          <a:xfrm>
            <a:off x="311700" y="1152875"/>
            <a:ext cx="8520600" cy="3186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pic>
        <p:nvPicPr>
          <p:cNvPr id="38" name="Google Shape;38;g29b2914e641_1_100"/>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9" name="Google Shape;39;g29b2914e641_1_10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g29b2914e641_1_10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1" name="Google Shape;41;g29b2914e641_1_10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 name="Google Shape;42;g29b2914e641_1_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070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Fleur de Lis Right)">
  <p:cSld name="Section Title (Fleur de Lis Right)">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g29b2914e641_1_146"/>
          <p:cNvSpPr txBox="1">
            <a:spLocks noGrp="1"/>
          </p:cNvSpPr>
          <p:nvPr>
            <p:ph type="title"/>
          </p:nvPr>
        </p:nvSpPr>
        <p:spPr>
          <a:xfrm>
            <a:off x="0" y="786050"/>
            <a:ext cx="6151200" cy="35898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47921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39854D-8B50-466C-8992-FF8B9A13ECDF}" type="datetimeFigureOut">
              <a:rPr lang="en-US" smtClean="0"/>
              <a:t>6/17/2025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822D0-DC70-4EAF-9812-269F6A97C05B}" type="slidenum">
              <a:rPr lang="en-US" smtClean="0"/>
              <a:t>‹#›</a:t>
            </a:fld>
            <a:endParaRPr lang="en-US"/>
          </a:p>
        </p:txBody>
      </p:sp>
    </p:spTree>
    <p:extLst>
      <p:ext uri="{BB962C8B-B14F-4D97-AF65-F5344CB8AC3E}">
        <p14:creationId xmlns:p14="http://schemas.microsoft.com/office/powerpoint/2010/main" val="1277097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17" r:id="rId9"/>
    <p:sldLayoutId id="2147483718" r:id="rId10"/>
    <p:sldLayoutId id="2147483720" r:id="rId11"/>
    <p:sldLayoutId id="2147483722" r:id="rId12"/>
    <p:sldLayoutId id="2147483723" r:id="rId13"/>
    <p:sldLayoutId id="2147483724" r:id="rId14"/>
    <p:sldLayoutId id="2147483725" r:id="rId15"/>
    <p:sldLayoutId id="2147483726" r:id="rId16"/>
    <p:sldLayoutId id="2147483730" r:id="rId17"/>
    <p:sldLayoutId id="2147483731" r:id="rId18"/>
    <p:sldLayoutId id="2147483732" r:id="rId19"/>
    <p:sldLayoutId id="2147483733" r:id="rId20"/>
    <p:sldLayoutId id="214748373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hyperlink" Target="https://doe.louisiana.gov/docs/default-source/jumpstart/wWork-based-learning-guidelines.pdf?sfvrsn=f0c2d44e_7" TargetMode="Externa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mailto:ldoecommunications@la.gov"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hyperlink" Target="https://doe.louisiana.gov/docs/default-source/assessment/dtc-and-accountability-contact-update-form.pdf?sfvrsn=36c28f1f_0" TargetMode="External"/><Relationship Id="rId2" Type="http://schemas.openxmlformats.org/officeDocument/2006/relationships/hyperlink" Target="https://doe.louisiana.gov/search-results?indexCatalogue=sitesearch&amp;searchQuery=aAssessment%20resources" TargetMode="External"/><Relationship Id="rId1" Type="http://schemas.openxmlformats.org/officeDocument/2006/relationships/slideLayout" Target="../slideLayouts/slideLayout19.xml"/><Relationship Id="rId5" Type="http://schemas.openxmlformats.org/officeDocument/2006/relationships/hyperlink" Target="https://ldoe.zoom.us/j/94988586947" TargetMode="External"/><Relationship Id="rId4" Type="http://schemas.openxmlformats.org/officeDocument/2006/relationships/hyperlink" Target="mailto:assessment@l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hyperlink" Target="mailto:assessment@la.gov" TargetMode="Externa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461400" y="1191524"/>
            <a:ext cx="8221200" cy="1097965"/>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endParaRPr sz="2400" dirty="0"/>
          </a:p>
          <a:p>
            <a:pPr marL="0" lvl="0" indent="0" algn="ctr" rtl="0">
              <a:lnSpc>
                <a:spcPct val="100000"/>
              </a:lnSpc>
              <a:spcBef>
                <a:spcPts val="0"/>
              </a:spcBef>
              <a:spcAft>
                <a:spcPts val="0"/>
              </a:spcAft>
              <a:buSzPts val="2800"/>
              <a:buNone/>
            </a:pPr>
            <a:r>
              <a:rPr lang="en-US" sz="2400" dirty="0" smtClean="0">
                <a:latin typeface="Public Sans" pitchFamily="2" charset="0"/>
              </a:rPr>
              <a:t>AAA Assessment and Accountability Monthly Call</a:t>
            </a:r>
            <a:br>
              <a:rPr lang="en-US" sz="2400" dirty="0" smtClean="0">
                <a:latin typeface="Public Sans" pitchFamily="2" charset="0"/>
              </a:rPr>
            </a:br>
            <a:r>
              <a:rPr lang="en-US" sz="2400" dirty="0" smtClean="0">
                <a:latin typeface="Public Sans" pitchFamily="2" charset="0"/>
              </a:rPr>
              <a:t>June 17, 2025</a:t>
            </a:r>
            <a:endParaRPr sz="2400" dirty="0">
              <a:latin typeface="Public Sans" pitchFamily="2" charset="0"/>
            </a:endParaRPr>
          </a:p>
        </p:txBody>
      </p:sp>
    </p:spTree>
    <p:extLst>
      <p:ext uri="{BB962C8B-B14F-4D97-AF65-F5344CB8AC3E}">
        <p14:creationId xmlns:p14="http://schemas.microsoft.com/office/powerpoint/2010/main" val="3459055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Connect and ELPT Score Release</a:t>
            </a:r>
            <a:endParaRPr lang="en-US" dirty="0"/>
          </a:p>
        </p:txBody>
      </p:sp>
      <p:sp>
        <p:nvSpPr>
          <p:cNvPr id="3" name="Text Placeholder 2"/>
          <p:cNvSpPr>
            <a:spLocks noGrp="1"/>
          </p:cNvSpPr>
          <p:nvPr>
            <p:ph type="body" idx="1"/>
          </p:nvPr>
        </p:nvSpPr>
        <p:spPr/>
        <p:txBody>
          <a:bodyPr/>
          <a:lstStyle/>
          <a:p>
            <a:pPr marL="114300" indent="0">
              <a:buNone/>
            </a:pPr>
            <a:r>
              <a:rPr lang="en-US" dirty="0" smtClean="0"/>
              <a:t>LEAP Connect and ELPT/ELPT Connect scores are now available. LEAP Connect scores are in DRC INSIGHT under Report Delivery/</a:t>
            </a:r>
            <a:r>
              <a:rPr lang="en-US" dirty="0" err="1" smtClean="0"/>
              <a:t>PreGenerated</a:t>
            </a:r>
            <a:r>
              <a:rPr lang="en-US" dirty="0" smtClean="0"/>
              <a:t> Summative. ELPT scores are available in TIDE reporting. </a:t>
            </a:r>
          </a:p>
          <a:p>
            <a:pPr marL="114300" indent="0">
              <a:buNone/>
            </a:pPr>
            <a:endParaRPr lang="en-US" dirty="0"/>
          </a:p>
          <a:p>
            <a:pPr marL="114300" indent="0">
              <a:buNone/>
            </a:pPr>
            <a:r>
              <a:rPr lang="en-US" dirty="0" smtClean="0"/>
              <a:t>Parent guides for both assessment types are available in Assessment Resources.</a:t>
            </a:r>
          </a:p>
          <a:p>
            <a:pPr marL="114300" indent="0">
              <a:buNone/>
            </a:pPr>
            <a:endParaRPr lang="en-US" dirty="0"/>
          </a:p>
          <a:p>
            <a:pPr marL="114300" indent="0">
              <a:buNone/>
            </a:pPr>
            <a:r>
              <a:rPr lang="en-US" dirty="0" smtClean="0"/>
              <a:t>Trajectories for 2025 were provided with the ELPT post data certification rosters. However, trajectories can be determined using the table provided in Bulletin 111. </a:t>
            </a:r>
            <a:endParaRPr lang="en-US" dirty="0"/>
          </a:p>
        </p:txBody>
      </p:sp>
    </p:spTree>
    <p:extLst>
      <p:ext uri="{BB962C8B-B14F-4D97-AF65-F5344CB8AC3E}">
        <p14:creationId xmlns:p14="http://schemas.microsoft.com/office/powerpoint/2010/main" val="2092028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 Trajectories</a:t>
            </a:r>
            <a:endParaRPr lang="en-US" dirty="0"/>
          </a:p>
        </p:txBody>
      </p:sp>
      <p:sp>
        <p:nvSpPr>
          <p:cNvPr id="3" name="Text Placeholder 2"/>
          <p:cNvSpPr>
            <a:spLocks noGrp="1"/>
          </p:cNvSpPr>
          <p:nvPr>
            <p:ph type="body" idx="1"/>
          </p:nvPr>
        </p:nvSpPr>
        <p:spPr>
          <a:xfrm>
            <a:off x="311700" y="1152875"/>
            <a:ext cx="5116948" cy="3186300"/>
          </a:xfrm>
        </p:spPr>
        <p:txBody>
          <a:bodyPr/>
          <a:lstStyle/>
          <a:p>
            <a:pPr marL="114300" indent="0">
              <a:buNone/>
            </a:pPr>
            <a:r>
              <a:rPr lang="en-US" dirty="0" smtClean="0"/>
              <a:t>Please see trajectory tables in Section 405 of Bulletin 111. </a:t>
            </a:r>
          </a:p>
          <a:p>
            <a:r>
              <a:rPr lang="en-US" dirty="0" smtClean="0"/>
              <a:t>The baseline score is always the first administration of a student’s ELPT or ELPT Connect. It never changes. Use the table that corresponds to the student’s grade when they first tested. </a:t>
            </a:r>
          </a:p>
          <a:p>
            <a:r>
              <a:rPr lang="en-US" dirty="0" smtClean="0"/>
              <a:t>Once a student scores transitioning, they will no longer be included in accountability calculations even if they are tested again. </a:t>
            </a:r>
          </a:p>
          <a:p>
            <a:r>
              <a:rPr lang="en-US" dirty="0" smtClean="0"/>
              <a:t>If a student’s goal is transitioning, the most points that they can earn is 100.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31957229"/>
              </p:ext>
            </p:extLst>
          </p:nvPr>
        </p:nvGraphicFramePr>
        <p:xfrm>
          <a:off x="5428648" y="1169255"/>
          <a:ext cx="3181985" cy="1219200"/>
        </p:xfrm>
        <a:graphic>
          <a:graphicData uri="http://schemas.openxmlformats.org/drawingml/2006/table">
            <a:tbl>
              <a:tblPr firstRow="1" firstCol="1" bandRow="1">
                <a:tableStyleId>{47E5B1D7-7E24-4C7A-94C0-64FDCA702A4B}</a:tableStyleId>
              </a:tblPr>
              <a:tblGrid>
                <a:gridCol w="1238885">
                  <a:extLst>
                    <a:ext uri="{9D8B030D-6E8A-4147-A177-3AD203B41FA5}">
                      <a16:colId xmlns:a16="http://schemas.microsoft.com/office/drawing/2014/main" val="2201046546"/>
                    </a:ext>
                  </a:extLst>
                </a:gridCol>
                <a:gridCol w="475615">
                  <a:extLst>
                    <a:ext uri="{9D8B030D-6E8A-4147-A177-3AD203B41FA5}">
                      <a16:colId xmlns:a16="http://schemas.microsoft.com/office/drawing/2014/main" val="2626155557"/>
                    </a:ext>
                  </a:extLst>
                </a:gridCol>
                <a:gridCol w="457200">
                  <a:extLst>
                    <a:ext uri="{9D8B030D-6E8A-4147-A177-3AD203B41FA5}">
                      <a16:colId xmlns:a16="http://schemas.microsoft.com/office/drawing/2014/main" val="2310881827"/>
                    </a:ext>
                  </a:extLst>
                </a:gridCol>
                <a:gridCol w="457200">
                  <a:extLst>
                    <a:ext uri="{9D8B030D-6E8A-4147-A177-3AD203B41FA5}">
                      <a16:colId xmlns:a16="http://schemas.microsoft.com/office/drawing/2014/main" val="2469663547"/>
                    </a:ext>
                  </a:extLst>
                </a:gridCol>
                <a:gridCol w="553085">
                  <a:extLst>
                    <a:ext uri="{9D8B030D-6E8A-4147-A177-3AD203B41FA5}">
                      <a16:colId xmlns:a16="http://schemas.microsoft.com/office/drawing/2014/main" val="1350857868"/>
                    </a:ext>
                  </a:extLst>
                </a:gridCol>
              </a:tblGrid>
              <a:tr h="0">
                <a:tc gridSpan="5">
                  <a:txBody>
                    <a:bodyPr/>
                    <a:lstStyle/>
                    <a:p>
                      <a:pPr marL="0" marR="0" algn="ctr">
                        <a:spcBef>
                          <a:spcPts val="0"/>
                        </a:spcBef>
                        <a:spcAft>
                          <a:spcPts val="0"/>
                        </a:spcAft>
                      </a:pPr>
                      <a:r>
                        <a:rPr lang="en-US" sz="800" dirty="0">
                          <a:effectLst/>
                        </a:rPr>
                        <a:t>Trajectory to English Language Proficiency:</a:t>
                      </a:r>
                      <a:br>
                        <a:rPr lang="en-US" sz="800" dirty="0">
                          <a:effectLst/>
                        </a:rPr>
                      </a:br>
                      <a:r>
                        <a:rPr lang="en-US" sz="800" dirty="0">
                          <a:effectLst/>
                        </a:rPr>
                        <a:t>Students First Identified in Grades PK-5</a:t>
                      </a:r>
                      <a:endParaRPr lang="en-US" sz="1200" dirty="0">
                        <a:effectLst/>
                        <a:latin typeface="Times New Roman" panose="02020603050405020304" pitchFamily="18" charset="0"/>
                        <a:ea typeface="Times New Roman" panose="02020603050405020304" pitchFamily="18" charset="0"/>
                      </a:endParaRPr>
                    </a:p>
                  </a:txBody>
                  <a:tcPr marL="73025" marR="7302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78437473"/>
                  </a:ext>
                </a:extLst>
              </a:tr>
              <a:tr h="0">
                <a:tc>
                  <a:txBody>
                    <a:bodyPr/>
                    <a:lstStyle/>
                    <a:p>
                      <a:pPr marL="0" marR="0" indent="87630" algn="ctr">
                        <a:spcBef>
                          <a:spcPts val="0"/>
                        </a:spcBef>
                        <a:spcAft>
                          <a:spcPts val="0"/>
                        </a:spcAft>
                      </a:pPr>
                      <a:r>
                        <a:rPr lang="en-US" sz="800">
                          <a:effectLst/>
                        </a:rPr>
                        <a:t>Initial ELPT or ELPT Connect Proficiency Level</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Year 2</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Year 3</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Year 4</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indent="15875" algn="ctr">
                        <a:spcBef>
                          <a:spcPts val="0"/>
                        </a:spcBef>
                        <a:spcAft>
                          <a:spcPts val="0"/>
                        </a:spcAft>
                      </a:pPr>
                      <a:r>
                        <a:rPr lang="en-US" sz="800" dirty="0">
                          <a:effectLst/>
                        </a:rPr>
                        <a:t>Year 5 and Beyond</a:t>
                      </a:r>
                      <a:endParaRPr lang="en-US" sz="1200" dirty="0">
                        <a:effectLst/>
                        <a:latin typeface="Times New Roman" panose="02020603050405020304" pitchFamily="18" charset="0"/>
                        <a:ea typeface="Times New Roman" panose="02020603050405020304" pitchFamily="18" charset="0"/>
                      </a:endParaRPr>
                    </a:p>
                  </a:txBody>
                  <a:tcPr marL="73025" marR="73025" marT="0" marB="0" anchor="b"/>
                </a:tc>
                <a:extLst>
                  <a:ext uri="{0D108BD9-81ED-4DB2-BD59-A6C34878D82A}">
                    <a16:rowId xmlns:a16="http://schemas.microsoft.com/office/drawing/2014/main" val="832011389"/>
                  </a:ext>
                </a:extLst>
              </a:tr>
              <a:tr h="101600">
                <a:tc>
                  <a:txBody>
                    <a:bodyPr/>
                    <a:lstStyle/>
                    <a:p>
                      <a:pPr marL="0" marR="0" indent="30480">
                        <a:spcBef>
                          <a:spcPts val="0"/>
                        </a:spcBef>
                        <a:spcAft>
                          <a:spcPts val="0"/>
                        </a:spcAft>
                      </a:pPr>
                      <a:r>
                        <a:rPr lang="en-US" sz="800">
                          <a:effectLst/>
                        </a:rPr>
                        <a:t>Emerging (E)</a:t>
                      </a:r>
                      <a:endParaRPr lang="en-US"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lgn="ctr">
                        <a:spcBef>
                          <a:spcPts val="0"/>
                        </a:spcBef>
                        <a:spcAft>
                          <a:spcPts val="0"/>
                        </a:spcAft>
                      </a:pPr>
                      <a:r>
                        <a:rPr lang="en-US" sz="800">
                          <a:effectLst/>
                        </a:rPr>
                        <a:t>P1</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P2</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P3</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extLst>
                  <a:ext uri="{0D108BD9-81ED-4DB2-BD59-A6C34878D82A}">
                    <a16:rowId xmlns:a16="http://schemas.microsoft.com/office/drawing/2014/main" val="1885878889"/>
                  </a:ext>
                </a:extLst>
              </a:tr>
              <a:tr h="0">
                <a:tc>
                  <a:txBody>
                    <a:bodyPr/>
                    <a:lstStyle/>
                    <a:p>
                      <a:pPr marL="0" marR="0" indent="30480">
                        <a:spcBef>
                          <a:spcPts val="0"/>
                        </a:spcBef>
                        <a:spcAft>
                          <a:spcPts val="0"/>
                        </a:spcAft>
                      </a:pPr>
                      <a:r>
                        <a:rPr lang="en-US" sz="800">
                          <a:effectLst/>
                        </a:rPr>
                        <a:t>Progressing 1 (P1)</a:t>
                      </a:r>
                      <a:endParaRPr lang="en-US"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lgn="ctr">
                        <a:spcBef>
                          <a:spcPts val="0"/>
                        </a:spcBef>
                        <a:spcAft>
                          <a:spcPts val="0"/>
                        </a:spcAft>
                      </a:pPr>
                      <a:r>
                        <a:rPr lang="en-US" sz="800">
                          <a:effectLst/>
                        </a:rPr>
                        <a:t>P2</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P3</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extLst>
                  <a:ext uri="{0D108BD9-81ED-4DB2-BD59-A6C34878D82A}">
                    <a16:rowId xmlns:a16="http://schemas.microsoft.com/office/drawing/2014/main" val="2825127790"/>
                  </a:ext>
                </a:extLst>
              </a:tr>
              <a:tr h="0">
                <a:tc>
                  <a:txBody>
                    <a:bodyPr/>
                    <a:lstStyle/>
                    <a:p>
                      <a:pPr marL="0" marR="0" indent="30480">
                        <a:spcBef>
                          <a:spcPts val="0"/>
                        </a:spcBef>
                        <a:spcAft>
                          <a:spcPts val="0"/>
                        </a:spcAft>
                      </a:pPr>
                      <a:r>
                        <a:rPr lang="en-US" sz="800">
                          <a:effectLst/>
                        </a:rPr>
                        <a:t>Progressing 2 (P2)</a:t>
                      </a:r>
                      <a:endParaRPr lang="en-US"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lgn="ctr">
                        <a:spcBef>
                          <a:spcPts val="0"/>
                        </a:spcBef>
                        <a:spcAft>
                          <a:spcPts val="0"/>
                        </a:spcAft>
                      </a:pPr>
                      <a:r>
                        <a:rPr lang="en-US" sz="800">
                          <a:effectLst/>
                        </a:rPr>
                        <a:t>P3</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extLst>
                  <a:ext uri="{0D108BD9-81ED-4DB2-BD59-A6C34878D82A}">
                    <a16:rowId xmlns:a16="http://schemas.microsoft.com/office/drawing/2014/main" val="2566626547"/>
                  </a:ext>
                </a:extLst>
              </a:tr>
              <a:tr h="0">
                <a:tc>
                  <a:txBody>
                    <a:bodyPr/>
                    <a:lstStyle/>
                    <a:p>
                      <a:pPr marL="0" marR="0" indent="30480">
                        <a:spcBef>
                          <a:spcPts val="0"/>
                        </a:spcBef>
                        <a:spcAft>
                          <a:spcPts val="0"/>
                        </a:spcAft>
                      </a:pPr>
                      <a:r>
                        <a:rPr lang="en-US" sz="800">
                          <a:effectLst/>
                        </a:rPr>
                        <a:t>Progressing 3 (P3)</a:t>
                      </a:r>
                      <a:endParaRPr lang="en-US"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lgn="ctr">
                        <a:spcBef>
                          <a:spcPts val="0"/>
                        </a:spcBef>
                        <a:spcAft>
                          <a:spcPts val="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extLst>
                  <a:ext uri="{0D108BD9-81ED-4DB2-BD59-A6C34878D82A}">
                    <a16:rowId xmlns:a16="http://schemas.microsoft.com/office/drawing/2014/main" val="435903786"/>
                  </a:ext>
                </a:extLst>
              </a:tr>
              <a:tr h="0">
                <a:tc>
                  <a:txBody>
                    <a:bodyPr/>
                    <a:lstStyle/>
                    <a:p>
                      <a:pPr marL="0" marR="0" indent="30480">
                        <a:spcBef>
                          <a:spcPts val="0"/>
                        </a:spcBef>
                        <a:spcAft>
                          <a:spcPts val="0"/>
                        </a:spcAft>
                      </a:pPr>
                      <a:r>
                        <a:rPr lang="en-US" sz="800">
                          <a:effectLst/>
                        </a:rPr>
                        <a:t>Transitioning (T)</a:t>
                      </a:r>
                      <a:endParaRPr lang="en-US" sz="12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lgn="ctr">
                        <a:spcBef>
                          <a:spcPts val="0"/>
                        </a:spcBef>
                        <a:spcAft>
                          <a:spcPts val="0"/>
                        </a:spcAft>
                      </a:pPr>
                      <a:r>
                        <a:rPr lang="en-US" sz="800">
                          <a:effectLst/>
                        </a:rPr>
                        <a:t>N/A</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N/A</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a:effectLst/>
                        </a:rPr>
                        <a:t>N/A</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0"/>
                        </a:spcAft>
                      </a:pPr>
                      <a:r>
                        <a:rPr lang="en-US" sz="800" dirty="0">
                          <a:effectLst/>
                        </a:rPr>
                        <a:t>N/A</a:t>
                      </a:r>
                      <a:endParaRPr lang="en-US" sz="1200" dirty="0">
                        <a:effectLst/>
                        <a:latin typeface="Times New Roman" panose="02020603050405020304" pitchFamily="18" charset="0"/>
                        <a:ea typeface="Times New Roman" panose="02020603050405020304" pitchFamily="18" charset="0"/>
                      </a:endParaRPr>
                    </a:p>
                  </a:txBody>
                  <a:tcPr marL="73025" marR="73025" marT="0" marB="0" anchor="b"/>
                </a:tc>
                <a:extLst>
                  <a:ext uri="{0D108BD9-81ED-4DB2-BD59-A6C34878D82A}">
                    <a16:rowId xmlns:a16="http://schemas.microsoft.com/office/drawing/2014/main" val="369275761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282640600"/>
              </p:ext>
            </p:extLst>
          </p:nvPr>
        </p:nvGraphicFramePr>
        <p:xfrm>
          <a:off x="5428648" y="2829827"/>
          <a:ext cx="3220438" cy="1950720"/>
        </p:xfrm>
        <a:graphic>
          <a:graphicData uri="http://schemas.openxmlformats.org/drawingml/2006/table">
            <a:tbl>
              <a:tblPr firstRow="1" firstCol="1" bandRow="1">
                <a:tableStyleId>{47E5B1D7-7E24-4C7A-94C0-64FDCA702A4B}</a:tableStyleId>
              </a:tblPr>
              <a:tblGrid>
                <a:gridCol w="867609">
                  <a:extLst>
                    <a:ext uri="{9D8B030D-6E8A-4147-A177-3AD203B41FA5}">
                      <a16:colId xmlns:a16="http://schemas.microsoft.com/office/drawing/2014/main" val="1021016176"/>
                    </a:ext>
                  </a:extLst>
                </a:gridCol>
                <a:gridCol w="414525">
                  <a:extLst>
                    <a:ext uri="{9D8B030D-6E8A-4147-A177-3AD203B41FA5}">
                      <a16:colId xmlns:a16="http://schemas.microsoft.com/office/drawing/2014/main" val="4211961840"/>
                    </a:ext>
                  </a:extLst>
                </a:gridCol>
                <a:gridCol w="368252">
                  <a:extLst>
                    <a:ext uri="{9D8B030D-6E8A-4147-A177-3AD203B41FA5}">
                      <a16:colId xmlns:a16="http://schemas.microsoft.com/office/drawing/2014/main" val="288676725"/>
                    </a:ext>
                  </a:extLst>
                </a:gridCol>
                <a:gridCol w="370823">
                  <a:extLst>
                    <a:ext uri="{9D8B030D-6E8A-4147-A177-3AD203B41FA5}">
                      <a16:colId xmlns:a16="http://schemas.microsoft.com/office/drawing/2014/main" val="2104894465"/>
                    </a:ext>
                  </a:extLst>
                </a:gridCol>
                <a:gridCol w="408098">
                  <a:extLst>
                    <a:ext uri="{9D8B030D-6E8A-4147-A177-3AD203B41FA5}">
                      <a16:colId xmlns:a16="http://schemas.microsoft.com/office/drawing/2014/main" val="1742764706"/>
                    </a:ext>
                  </a:extLst>
                </a:gridCol>
                <a:gridCol w="347044">
                  <a:extLst>
                    <a:ext uri="{9D8B030D-6E8A-4147-A177-3AD203B41FA5}">
                      <a16:colId xmlns:a16="http://schemas.microsoft.com/office/drawing/2014/main" val="3901524543"/>
                    </a:ext>
                  </a:extLst>
                </a:gridCol>
                <a:gridCol w="444087">
                  <a:extLst>
                    <a:ext uri="{9D8B030D-6E8A-4147-A177-3AD203B41FA5}">
                      <a16:colId xmlns:a16="http://schemas.microsoft.com/office/drawing/2014/main" val="3277657299"/>
                    </a:ext>
                  </a:extLst>
                </a:gridCol>
              </a:tblGrid>
              <a:tr h="84714">
                <a:tc gridSpan="7">
                  <a:txBody>
                    <a:bodyPr/>
                    <a:lstStyle/>
                    <a:p>
                      <a:pPr marL="0" marR="0" algn="ctr">
                        <a:spcBef>
                          <a:spcPts val="0"/>
                        </a:spcBef>
                        <a:spcAft>
                          <a:spcPts val="0"/>
                        </a:spcAft>
                      </a:pPr>
                      <a:r>
                        <a:rPr lang="en-US" sz="800" dirty="0">
                          <a:effectLst/>
                        </a:rPr>
                        <a:t>Trajectory to English Language Proficiency:</a:t>
                      </a:r>
                      <a:br>
                        <a:rPr lang="en-US" sz="800" dirty="0">
                          <a:effectLst/>
                        </a:rPr>
                      </a:br>
                      <a:r>
                        <a:rPr lang="en-US" sz="800" dirty="0">
                          <a:effectLst/>
                        </a:rPr>
                        <a:t>Students First Identified in Grades 6-12</a:t>
                      </a:r>
                      <a:endParaRPr lang="en-US" sz="1200" dirty="0">
                        <a:effectLst/>
                        <a:latin typeface="Times New Roman" panose="02020603050405020304" pitchFamily="18" charset="0"/>
                        <a:ea typeface="Times New Roman" panose="02020603050405020304" pitchFamily="18" charset="0"/>
                      </a:endParaRPr>
                    </a:p>
                  </a:txBody>
                  <a:tcPr marL="73025" marR="73025" marT="0" marB="0">
                    <a:solidFill>
                      <a:schemeClr val="bg1">
                        <a:alpha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4089128"/>
                  </a:ext>
                </a:extLst>
              </a:tr>
              <a:tr h="428153">
                <a:tc>
                  <a:txBody>
                    <a:bodyPr/>
                    <a:lstStyle/>
                    <a:p>
                      <a:pPr marL="0" marR="0" indent="87630" algn="ctr">
                        <a:spcBef>
                          <a:spcPts val="0"/>
                        </a:spcBef>
                        <a:spcAft>
                          <a:spcPts val="0"/>
                        </a:spcAft>
                      </a:pPr>
                      <a:r>
                        <a:rPr lang="en-US" sz="800">
                          <a:effectLst/>
                        </a:rPr>
                        <a:t>Initial ELPT or ELPT Connect Proficiency Level</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indent="1270" algn="ctr">
                        <a:spcBef>
                          <a:spcPts val="0"/>
                        </a:spcBef>
                        <a:spcAft>
                          <a:spcPts val="0"/>
                        </a:spcAft>
                      </a:pPr>
                      <a:r>
                        <a:rPr lang="en-US" sz="800">
                          <a:effectLst/>
                        </a:rPr>
                        <a:t>Year 2</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indent="1270" algn="ctr">
                        <a:spcBef>
                          <a:spcPts val="0"/>
                        </a:spcBef>
                        <a:spcAft>
                          <a:spcPts val="0"/>
                        </a:spcAft>
                      </a:pPr>
                      <a:r>
                        <a:rPr lang="en-US" sz="800">
                          <a:effectLst/>
                        </a:rPr>
                        <a:t>Year 3</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indent="1270" algn="ctr">
                        <a:spcBef>
                          <a:spcPts val="0"/>
                        </a:spcBef>
                        <a:spcAft>
                          <a:spcPts val="0"/>
                        </a:spcAft>
                      </a:pPr>
                      <a:r>
                        <a:rPr lang="en-US" sz="800">
                          <a:effectLst/>
                        </a:rPr>
                        <a:t>Year 4</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indent="1270" algn="ctr">
                        <a:spcBef>
                          <a:spcPts val="0"/>
                        </a:spcBef>
                        <a:spcAft>
                          <a:spcPts val="0"/>
                        </a:spcAft>
                      </a:pPr>
                      <a:r>
                        <a:rPr lang="en-US" sz="800">
                          <a:effectLst/>
                        </a:rPr>
                        <a:t>Year 5</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indent="1270" algn="ctr">
                        <a:spcBef>
                          <a:spcPts val="0"/>
                        </a:spcBef>
                        <a:spcAft>
                          <a:spcPts val="0"/>
                        </a:spcAft>
                      </a:pPr>
                      <a:r>
                        <a:rPr lang="en-US" sz="800">
                          <a:effectLst/>
                        </a:rPr>
                        <a:t>Year 6</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indent="1270" algn="ctr">
                        <a:spcBef>
                          <a:spcPts val="0"/>
                        </a:spcBef>
                        <a:spcAft>
                          <a:spcPts val="0"/>
                        </a:spcAft>
                      </a:pPr>
                      <a:r>
                        <a:rPr lang="en-US" sz="800">
                          <a:effectLst/>
                        </a:rPr>
                        <a:t>Year 7 and Beyond</a:t>
                      </a:r>
                      <a:endParaRPr lang="en-US" sz="1200">
                        <a:effectLst/>
                        <a:latin typeface="Times New Roman" panose="02020603050405020304" pitchFamily="18" charset="0"/>
                        <a:ea typeface="Times New Roman" panose="02020603050405020304" pitchFamily="18" charset="0"/>
                      </a:endParaRPr>
                    </a:p>
                  </a:txBody>
                  <a:tcPr marL="73025" marR="73025" marT="0" marB="0" anchor="b"/>
                </a:tc>
                <a:extLst>
                  <a:ext uri="{0D108BD9-81ED-4DB2-BD59-A6C34878D82A}">
                    <a16:rowId xmlns:a16="http://schemas.microsoft.com/office/drawing/2014/main" val="293465595"/>
                  </a:ext>
                </a:extLst>
              </a:tr>
              <a:tr h="85631">
                <a:tc>
                  <a:txBody>
                    <a:bodyPr/>
                    <a:lstStyle/>
                    <a:p>
                      <a:pPr marL="0" marR="0" indent="30480">
                        <a:spcBef>
                          <a:spcPts val="0"/>
                        </a:spcBef>
                        <a:spcAft>
                          <a:spcPts val="500"/>
                        </a:spcAft>
                      </a:pPr>
                      <a:r>
                        <a:rPr lang="en-US" sz="800">
                          <a:effectLst/>
                        </a:rPr>
                        <a:t>Emerging (E)</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P1</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P2</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P2</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P3</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P3</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extLst>
                  <a:ext uri="{0D108BD9-81ED-4DB2-BD59-A6C34878D82A}">
                    <a16:rowId xmlns:a16="http://schemas.microsoft.com/office/drawing/2014/main" val="2418330180"/>
                  </a:ext>
                </a:extLst>
              </a:tr>
              <a:tr h="171261">
                <a:tc>
                  <a:txBody>
                    <a:bodyPr/>
                    <a:lstStyle/>
                    <a:p>
                      <a:pPr marL="0" marR="0" indent="30480">
                        <a:spcBef>
                          <a:spcPts val="0"/>
                        </a:spcBef>
                        <a:spcAft>
                          <a:spcPts val="500"/>
                        </a:spcAft>
                      </a:pPr>
                      <a:r>
                        <a:rPr lang="en-US" sz="800">
                          <a:effectLst/>
                        </a:rPr>
                        <a:t>Progressing 1 (P1)</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P2</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P2</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P3</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P3</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extLst>
                  <a:ext uri="{0D108BD9-81ED-4DB2-BD59-A6C34878D82A}">
                    <a16:rowId xmlns:a16="http://schemas.microsoft.com/office/drawing/2014/main" val="3145731892"/>
                  </a:ext>
                </a:extLst>
              </a:tr>
              <a:tr h="171261">
                <a:tc>
                  <a:txBody>
                    <a:bodyPr/>
                    <a:lstStyle/>
                    <a:p>
                      <a:pPr marL="0" marR="0" indent="30480">
                        <a:spcBef>
                          <a:spcPts val="0"/>
                        </a:spcBef>
                        <a:spcAft>
                          <a:spcPts val="500"/>
                        </a:spcAft>
                      </a:pPr>
                      <a:r>
                        <a:rPr lang="en-US" sz="800">
                          <a:effectLst/>
                        </a:rPr>
                        <a:t>Progressing 2 (P2)</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P2</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P3</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P3</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extLst>
                  <a:ext uri="{0D108BD9-81ED-4DB2-BD59-A6C34878D82A}">
                    <a16:rowId xmlns:a16="http://schemas.microsoft.com/office/drawing/2014/main" val="1982139957"/>
                  </a:ext>
                </a:extLst>
              </a:tr>
              <a:tr h="171261">
                <a:tc>
                  <a:txBody>
                    <a:bodyPr/>
                    <a:lstStyle/>
                    <a:p>
                      <a:pPr marL="0" marR="0" indent="30480">
                        <a:spcBef>
                          <a:spcPts val="0"/>
                        </a:spcBef>
                        <a:spcAft>
                          <a:spcPts val="500"/>
                        </a:spcAft>
                      </a:pPr>
                      <a:r>
                        <a:rPr lang="en-US" sz="800">
                          <a:effectLst/>
                        </a:rPr>
                        <a:t>Progressing 3 (P3)</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P3</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dirty="0">
                          <a:effectLst/>
                        </a:rPr>
                        <a:t>T</a:t>
                      </a:r>
                      <a:endParaRPr lang="en-US" sz="1200" dirty="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T</a:t>
                      </a:r>
                      <a:endParaRPr lang="en-US" sz="1200">
                        <a:effectLst/>
                        <a:latin typeface="Times New Roman" panose="02020603050405020304" pitchFamily="18" charset="0"/>
                        <a:ea typeface="Times New Roman" panose="02020603050405020304" pitchFamily="18" charset="0"/>
                      </a:endParaRPr>
                    </a:p>
                  </a:txBody>
                  <a:tcPr marL="73025" marR="73025" marT="0" marB="0" anchor="b"/>
                </a:tc>
                <a:extLst>
                  <a:ext uri="{0D108BD9-81ED-4DB2-BD59-A6C34878D82A}">
                    <a16:rowId xmlns:a16="http://schemas.microsoft.com/office/drawing/2014/main" val="4136990392"/>
                  </a:ext>
                </a:extLst>
              </a:tr>
              <a:tr h="171261">
                <a:tc>
                  <a:txBody>
                    <a:bodyPr/>
                    <a:lstStyle/>
                    <a:p>
                      <a:pPr marL="0" marR="0" indent="30480">
                        <a:spcBef>
                          <a:spcPts val="0"/>
                        </a:spcBef>
                        <a:spcAft>
                          <a:spcPts val="500"/>
                        </a:spcAft>
                      </a:pPr>
                      <a:r>
                        <a:rPr lang="en-US" sz="800">
                          <a:effectLst/>
                        </a:rPr>
                        <a:t>Transitioning (T)</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N/A</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N/A</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N/A</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N/A</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a:effectLst/>
                        </a:rPr>
                        <a:t>N/A</a:t>
                      </a:r>
                      <a:endParaRPr lang="en-US" sz="1200">
                        <a:effectLst/>
                        <a:latin typeface="Times New Roman" panose="02020603050405020304" pitchFamily="18" charset="0"/>
                        <a:ea typeface="Times New Roman" panose="02020603050405020304" pitchFamily="18" charset="0"/>
                      </a:endParaRPr>
                    </a:p>
                  </a:txBody>
                  <a:tcPr marL="73025" marR="73025" marT="0" marB="0" anchor="b"/>
                </a:tc>
                <a:tc>
                  <a:txBody>
                    <a:bodyPr/>
                    <a:lstStyle/>
                    <a:p>
                      <a:pPr marL="0" marR="0" algn="ctr">
                        <a:spcBef>
                          <a:spcPts val="0"/>
                        </a:spcBef>
                        <a:spcAft>
                          <a:spcPts val="500"/>
                        </a:spcAft>
                      </a:pPr>
                      <a:r>
                        <a:rPr lang="en-US" sz="800" dirty="0">
                          <a:effectLst/>
                        </a:rPr>
                        <a:t>N/A</a:t>
                      </a:r>
                      <a:endParaRPr lang="en-US" sz="1200" dirty="0">
                        <a:effectLst/>
                        <a:latin typeface="Times New Roman" panose="02020603050405020304" pitchFamily="18" charset="0"/>
                        <a:ea typeface="Times New Roman" panose="02020603050405020304" pitchFamily="18" charset="0"/>
                      </a:endParaRPr>
                    </a:p>
                  </a:txBody>
                  <a:tcPr marL="73025" marR="73025" marT="0" marB="0" anchor="b"/>
                </a:tc>
                <a:extLst>
                  <a:ext uri="{0D108BD9-81ED-4DB2-BD59-A6C34878D82A}">
                    <a16:rowId xmlns:a16="http://schemas.microsoft.com/office/drawing/2014/main" val="2366134193"/>
                  </a:ext>
                </a:extLst>
              </a:tr>
            </a:tbl>
          </a:graphicData>
        </a:graphic>
      </p:graphicFrame>
    </p:spTree>
    <p:extLst>
      <p:ext uri="{BB962C8B-B14F-4D97-AF65-F5344CB8AC3E}">
        <p14:creationId xmlns:p14="http://schemas.microsoft.com/office/powerpoint/2010/main" val="2243569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ACT</a:t>
            </a:r>
            <a:endParaRPr sz="2400" dirty="0">
              <a:latin typeface="Public Sans" pitchFamily="2" charset="0"/>
            </a:endParaRPr>
          </a:p>
        </p:txBody>
      </p:sp>
    </p:spTree>
    <p:extLst>
      <p:ext uri="{BB962C8B-B14F-4D97-AF65-F5344CB8AC3E}">
        <p14:creationId xmlns:p14="http://schemas.microsoft.com/office/powerpoint/2010/main" val="2130393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Billing</a:t>
            </a:r>
            <a:endParaRPr lang="en-US" dirty="0"/>
          </a:p>
        </p:txBody>
      </p:sp>
      <p:sp>
        <p:nvSpPr>
          <p:cNvPr id="3" name="Text Placeholder 2"/>
          <p:cNvSpPr>
            <a:spLocks noGrp="1"/>
          </p:cNvSpPr>
          <p:nvPr>
            <p:ph type="body" idx="1"/>
          </p:nvPr>
        </p:nvSpPr>
        <p:spPr/>
        <p:txBody>
          <a:bodyPr/>
          <a:lstStyle/>
          <a:p>
            <a:pPr marL="114300" indent="0">
              <a:buNone/>
            </a:pPr>
            <a:r>
              <a:rPr lang="en-US" dirty="0" smtClean="0"/>
              <a:t>A new ACT billing roster will be posted to the ftp by the end of the week with final name: </a:t>
            </a:r>
            <a:r>
              <a:rPr lang="en-US" i="1" dirty="0" smtClean="0"/>
              <a:t>LEA </a:t>
            </a:r>
            <a:r>
              <a:rPr lang="en-US" i="1" dirty="0" err="1" smtClean="0"/>
              <a:t>Code_LEA</a:t>
            </a:r>
            <a:r>
              <a:rPr lang="en-US" i="1" dirty="0" smtClean="0"/>
              <a:t> Name_2025 </a:t>
            </a:r>
            <a:r>
              <a:rPr lang="en-US" i="1" dirty="0"/>
              <a:t>ACT </a:t>
            </a:r>
            <a:r>
              <a:rPr lang="en-US" i="1" dirty="0" smtClean="0"/>
              <a:t>Billing</a:t>
            </a:r>
          </a:p>
          <a:p>
            <a:pPr marL="114300" indent="0">
              <a:buNone/>
            </a:pPr>
            <a:endParaRPr lang="en-US" i="1" dirty="0"/>
          </a:p>
          <a:p>
            <a:pPr marL="114300" indent="0">
              <a:buNone/>
            </a:pPr>
            <a:r>
              <a:rPr lang="en-US" dirty="0" smtClean="0"/>
              <a:t>ACT/</a:t>
            </a:r>
            <a:r>
              <a:rPr lang="en-US" dirty="0" err="1" smtClean="0"/>
              <a:t>WorkKeys</a:t>
            </a:r>
            <a:r>
              <a:rPr lang="en-US" dirty="0" smtClean="0"/>
              <a:t> invoices will also be distributed to school systems no later than June 30. </a:t>
            </a:r>
            <a:endParaRPr lang="en-US" dirty="0"/>
          </a:p>
          <a:p>
            <a:pPr marL="114300" indent="0">
              <a:buNone/>
            </a:pPr>
            <a:endParaRPr lang="en-US" dirty="0"/>
          </a:p>
        </p:txBody>
      </p:sp>
    </p:spTree>
    <p:extLst>
      <p:ext uri="{BB962C8B-B14F-4D97-AF65-F5344CB8AC3E}">
        <p14:creationId xmlns:p14="http://schemas.microsoft.com/office/powerpoint/2010/main" val="1784206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Accountability</a:t>
            </a:r>
            <a:endParaRPr sz="2400" dirty="0">
              <a:latin typeface="Public Sans" pitchFamily="2" charset="0"/>
            </a:endParaRPr>
          </a:p>
        </p:txBody>
      </p:sp>
    </p:spTree>
    <p:extLst>
      <p:ext uri="{BB962C8B-B14F-4D97-AF65-F5344CB8AC3E}">
        <p14:creationId xmlns:p14="http://schemas.microsoft.com/office/powerpoint/2010/main" val="2448349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Cohort Data Certification--Last Call</a:t>
            </a:r>
            <a:endParaRPr lang="en-US" dirty="0"/>
          </a:p>
        </p:txBody>
      </p:sp>
      <p:sp>
        <p:nvSpPr>
          <p:cNvPr id="3" name="Text Placeholder 2"/>
          <p:cNvSpPr>
            <a:spLocks noGrp="1"/>
          </p:cNvSpPr>
          <p:nvPr>
            <p:ph type="body" idx="1"/>
          </p:nvPr>
        </p:nvSpPr>
        <p:spPr>
          <a:xfrm>
            <a:off x="311700" y="1017725"/>
            <a:ext cx="8520600" cy="3186300"/>
          </a:xfrm>
        </p:spPr>
        <p:txBody>
          <a:bodyPr/>
          <a:lstStyle/>
          <a:p>
            <a:pPr marL="114300" indent="0">
              <a:buNone/>
            </a:pPr>
            <a:r>
              <a:rPr lang="en-US" dirty="0" smtClean="0"/>
              <a:t>La Data Review will close for </a:t>
            </a:r>
            <a:r>
              <a:rPr lang="en-US" u="sng" dirty="0" smtClean="0"/>
              <a:t>new submissions </a:t>
            </a:r>
            <a:r>
              <a:rPr lang="en-US" dirty="0" smtClean="0"/>
              <a:t>on Friday, January 20. There will be no opportunity to reopen it. If a request has not been made, please submit it no later than Friday. Check the row below on your dashboard. These are requests that cannot be submitted because one or more of three required steps is missing. </a:t>
            </a:r>
          </a:p>
          <a:p>
            <a:pPr marL="114300" indent="0">
              <a:buNone/>
            </a:pPr>
            <a:endParaRPr lang="en-US" dirty="0" smtClean="0"/>
          </a:p>
          <a:p>
            <a:pPr marL="114300" indent="0">
              <a:buNone/>
            </a:pPr>
            <a:endParaRPr lang="en-US" dirty="0" smtClean="0"/>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221" y="2610875"/>
            <a:ext cx="8166779" cy="2653775"/>
          </a:xfrm>
          <a:prstGeom prst="rect">
            <a:avLst/>
          </a:prstGeom>
        </p:spPr>
      </p:pic>
      <p:cxnSp>
        <p:nvCxnSpPr>
          <p:cNvPr id="6" name="Straight Arrow Connector 5"/>
          <p:cNvCxnSpPr/>
          <p:nvPr/>
        </p:nvCxnSpPr>
        <p:spPr>
          <a:xfrm flipH="1">
            <a:off x="2174582" y="1884641"/>
            <a:ext cx="4526365" cy="2525994"/>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04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Transcripts Updated for 2025 Graduates</a:t>
            </a:r>
            <a:endParaRPr lang="en-US" dirty="0"/>
          </a:p>
        </p:txBody>
      </p:sp>
      <p:sp>
        <p:nvSpPr>
          <p:cNvPr id="3" name="Text Placeholder 2"/>
          <p:cNvSpPr>
            <a:spLocks noGrp="1"/>
          </p:cNvSpPr>
          <p:nvPr>
            <p:ph type="body" idx="1"/>
          </p:nvPr>
        </p:nvSpPr>
        <p:spPr>
          <a:xfrm>
            <a:off x="248879" y="922530"/>
            <a:ext cx="8520600" cy="3186300"/>
          </a:xfrm>
        </p:spPr>
        <p:txBody>
          <a:bodyPr/>
          <a:lstStyle/>
          <a:p>
            <a:pPr marL="114300" indent="0">
              <a:buNone/>
            </a:pPr>
            <a:r>
              <a:rPr lang="en-US" dirty="0" smtClean="0"/>
              <a:t>As we work toward the elimination of the lag year for cohort indices in the SPS, new and crucial timelines must be followed to receive timely school performance scores.</a:t>
            </a:r>
          </a:p>
          <a:p>
            <a:r>
              <a:rPr lang="en-US" dirty="0" smtClean="0"/>
              <a:t>Bulletin 741 policy requires that all transcripts reflect all academic work, including credentials earned by the time a student graduates unless the student continues to work on credential completion during the summer (this policy is being reviewed in light of the new timeline.)</a:t>
            </a:r>
          </a:p>
          <a:p>
            <a:r>
              <a:rPr lang="en-US" dirty="0" smtClean="0"/>
              <a:t>Bulletin 741 also requires that the transcript in STS has a graduation date applied to it when a diploma is issued to the student. </a:t>
            </a:r>
          </a:p>
          <a:p>
            <a:r>
              <a:rPr lang="en-US" dirty="0" smtClean="0"/>
              <a:t>Dropouts for seniors should be completed as soon as possible. We will not review dropout or exit code corrections for any other year except for 2024-2025. </a:t>
            </a:r>
            <a:r>
              <a:rPr lang="en-US" u="sng" dirty="0" smtClean="0"/>
              <a:t>This is not a new procedure</a:t>
            </a:r>
            <a:r>
              <a:rPr lang="en-US" dirty="0" smtClean="0"/>
              <a:t>.</a:t>
            </a:r>
            <a:endParaRPr lang="en-US" dirty="0"/>
          </a:p>
        </p:txBody>
      </p:sp>
    </p:spTree>
    <p:extLst>
      <p:ext uri="{BB962C8B-B14F-4D97-AF65-F5344CB8AC3E}">
        <p14:creationId xmlns:p14="http://schemas.microsoft.com/office/powerpoint/2010/main" val="1060748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Credential Reviews for 2025 Graduates</a:t>
            </a:r>
            <a:endParaRPr lang="en-US" dirty="0"/>
          </a:p>
        </p:txBody>
      </p:sp>
      <p:sp>
        <p:nvSpPr>
          <p:cNvPr id="3" name="Text Placeholder 2"/>
          <p:cNvSpPr>
            <a:spLocks noGrp="1"/>
          </p:cNvSpPr>
          <p:nvPr>
            <p:ph type="body" idx="1"/>
          </p:nvPr>
        </p:nvSpPr>
        <p:spPr/>
        <p:txBody>
          <a:bodyPr/>
          <a:lstStyle/>
          <a:p>
            <a:pPr marL="114300" indent="0">
              <a:buNone/>
            </a:pPr>
            <a:r>
              <a:rPr lang="en-US" dirty="0" smtClean="0"/>
              <a:t>Credentials must be added to all transcripts as soon as possible. The department will not review credentials as part of data certification for ANY student who earned the credential by June 9. If a school system has a concern about the turnaround time for a credentialing agency, please contact Jennifer Baird as soon as possible. Most of the agencies we have contacted have very timely returns once the teacher completes their requirements. This includes statewide and advanced credentials, associate degrees and all 2025 work-based learning courses.</a:t>
            </a:r>
          </a:p>
          <a:p>
            <a:pPr marL="114300" indent="0">
              <a:buNone/>
            </a:pPr>
            <a:endParaRPr lang="en-US" dirty="0" smtClean="0"/>
          </a:p>
          <a:p>
            <a:pPr marL="114300" indent="0">
              <a:buNone/>
            </a:pPr>
            <a:r>
              <a:rPr lang="en-US" dirty="0" smtClean="0">
                <a:hlinkClick r:id="rId2"/>
              </a:rPr>
              <a:t>Work-based Learning Guidelines</a:t>
            </a:r>
            <a:endParaRPr lang="en-US" dirty="0" smtClean="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707335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Work-based Learning Credit for 2025 Grads</a:t>
            </a:r>
            <a:endParaRPr lang="en-US" dirty="0"/>
          </a:p>
        </p:txBody>
      </p:sp>
      <p:sp>
        <p:nvSpPr>
          <p:cNvPr id="3" name="Text Placeholder 2"/>
          <p:cNvSpPr>
            <a:spLocks noGrp="1"/>
          </p:cNvSpPr>
          <p:nvPr>
            <p:ph type="body" idx="1"/>
          </p:nvPr>
        </p:nvSpPr>
        <p:spPr/>
        <p:txBody>
          <a:bodyPr/>
          <a:lstStyle/>
          <a:p>
            <a:pPr marL="114300" indent="0">
              <a:buNone/>
            </a:pPr>
            <a:r>
              <a:rPr lang="en-US" dirty="0" smtClean="0"/>
              <a:t>A new work-based learning credit will be awarded to 2025 grads and this credentialing will already be on the rosters released this summer. </a:t>
            </a:r>
          </a:p>
          <a:p>
            <a:pPr marL="114300" indent="0">
              <a:buNone/>
            </a:pPr>
            <a:endParaRPr lang="en-US" dirty="0"/>
          </a:p>
          <a:p>
            <a:pPr marL="114300" indent="0">
              <a:buNone/>
            </a:pPr>
            <a:r>
              <a:rPr lang="en-US" i="1" dirty="0" smtClean="0"/>
              <a:t>…a </a:t>
            </a:r>
            <a:r>
              <a:rPr lang="en-US" i="1" dirty="0"/>
              <a:t>cohort member completing an internship and work-based learning experience as defined in LAC 28:CXV.3113. (Bulletin 741) shall earn an additional 5 points, up to a maximum of 160 points. A cohort member completing a Fast Forward-aligned apprenticeship shall earn the same number of points as a cohort member with an Associate’s </a:t>
            </a:r>
            <a:r>
              <a:rPr lang="en-US" i="1" dirty="0" smtClean="0"/>
              <a:t>Degree.</a:t>
            </a:r>
            <a:endParaRPr lang="en-US" i="1" dirty="0"/>
          </a:p>
          <a:p>
            <a:pPr marL="114300" indent="0">
              <a:buNone/>
            </a:pPr>
            <a:endParaRPr lang="en-US" dirty="0"/>
          </a:p>
        </p:txBody>
      </p:sp>
    </p:spTree>
    <p:extLst>
      <p:ext uri="{BB962C8B-B14F-4D97-AF65-F5344CB8AC3E}">
        <p14:creationId xmlns:p14="http://schemas.microsoft.com/office/powerpoint/2010/main" val="3495562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Work-based Learning Course Codes</a:t>
            </a:r>
            <a:endParaRPr lang="en-US" dirty="0"/>
          </a:p>
        </p:txBody>
      </p:sp>
      <p:sp>
        <p:nvSpPr>
          <p:cNvPr id="3" name="Text Placeholder 2"/>
          <p:cNvSpPr>
            <a:spLocks noGrp="1"/>
          </p:cNvSpPr>
          <p:nvPr>
            <p:ph type="body" idx="1"/>
          </p:nvPr>
        </p:nvSpPr>
        <p:spPr/>
        <p:txBody>
          <a:bodyPr/>
          <a:lstStyle/>
          <a:p>
            <a:endParaRPr lang="en-US" sz="1000" dirty="0"/>
          </a:p>
          <a:p>
            <a:r>
              <a:rPr lang="en-US" sz="1100" dirty="0"/>
              <a:t> </a:t>
            </a:r>
            <a:r>
              <a:rPr lang="en-US" sz="1100" b="1" dirty="0"/>
              <a:t>Internships</a:t>
            </a:r>
            <a:endParaRPr lang="en-US" sz="1100" dirty="0"/>
          </a:p>
          <a:p>
            <a:r>
              <a:rPr lang="en-US" sz="1100" dirty="0"/>
              <a:t>○ 080202; CDF-Qualifying CTE Internship I (1 credit)</a:t>
            </a:r>
          </a:p>
          <a:p>
            <a:r>
              <a:rPr lang="en-US" sz="1100" dirty="0"/>
              <a:t>○ 080200; CDF-Qualifying CTE Internship I (2 credits)</a:t>
            </a:r>
          </a:p>
          <a:p>
            <a:r>
              <a:rPr lang="en-US" sz="1100" dirty="0"/>
              <a:t>○ 080203; CDF-Qualifying CTE Internship II (1 credit)</a:t>
            </a:r>
          </a:p>
          <a:p>
            <a:r>
              <a:rPr lang="en-US" sz="1100" dirty="0"/>
              <a:t>○ 080201; CDF-Qualifying CTE Internship II (2 credits)</a:t>
            </a:r>
          </a:p>
          <a:p>
            <a:r>
              <a:rPr lang="en-US" sz="1100" dirty="0"/>
              <a:t> </a:t>
            </a:r>
          </a:p>
          <a:p>
            <a:r>
              <a:rPr lang="en-US" sz="1100" b="1" dirty="0"/>
              <a:t>Fast Forward Registered Apprenticeship Aligned OJT</a:t>
            </a:r>
            <a:endParaRPr lang="en-US" sz="1100" dirty="0"/>
          </a:p>
          <a:p>
            <a:r>
              <a:rPr lang="en-US" sz="1100" dirty="0"/>
              <a:t>○ 890002 Fast Forward On the Job Training 1 (4 credits)</a:t>
            </a:r>
          </a:p>
          <a:p>
            <a:r>
              <a:rPr lang="en-US" sz="1100" dirty="0"/>
              <a:t>○ 890013 Fast Forward On the Job Training 2 (4 credits)</a:t>
            </a:r>
          </a:p>
          <a:p>
            <a:r>
              <a:rPr lang="en-US" sz="1100" dirty="0"/>
              <a:t>○ 890014 Fast Forward On the Job Training 3 (4 credits)</a:t>
            </a:r>
          </a:p>
          <a:p>
            <a:r>
              <a:rPr lang="en-US" sz="1100" dirty="0"/>
              <a:t>○ 890015 Fast Forward On the Job Training 4 (4 credits)</a:t>
            </a:r>
          </a:p>
          <a:p>
            <a:r>
              <a:rPr lang="en-US" sz="1100" dirty="0"/>
              <a:t>○ 890016 Fast Forward On the Job Training 5 (4 credits)</a:t>
            </a:r>
          </a:p>
          <a:p>
            <a:r>
              <a:rPr lang="en-US" sz="1100" dirty="0"/>
              <a:t>○ 890017 Fast Forward On the Job Training 6 (4 credits)</a:t>
            </a:r>
          </a:p>
          <a:p>
            <a:r>
              <a:rPr lang="en-US" sz="1100" dirty="0"/>
              <a:t>○ 890018 Fast Forward On the Job Training 7 (4 credits)</a:t>
            </a:r>
          </a:p>
          <a:p>
            <a:r>
              <a:rPr lang="en-US" sz="1100" dirty="0"/>
              <a:t>○ 890019 Fast Forward On the Job Training 8 (4 credits)</a:t>
            </a:r>
          </a:p>
          <a:p>
            <a:pPr marL="114300" indent="0">
              <a:buNone/>
            </a:pPr>
            <a:endParaRPr lang="en-US" sz="1100" dirty="0"/>
          </a:p>
        </p:txBody>
      </p:sp>
      <p:sp>
        <p:nvSpPr>
          <p:cNvPr id="4" name="Subtitle 3"/>
          <p:cNvSpPr>
            <a:spLocks noGrp="1"/>
          </p:cNvSpPr>
          <p:nvPr>
            <p:ph type="sub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13876137"/>
              </p:ext>
            </p:extLst>
          </p:nvPr>
        </p:nvGraphicFramePr>
        <p:xfrm>
          <a:off x="4900067" y="1221762"/>
          <a:ext cx="3780915" cy="3043700"/>
        </p:xfrm>
        <a:graphic>
          <a:graphicData uri="http://schemas.openxmlformats.org/drawingml/2006/table">
            <a:tbl>
              <a:tblPr firstRow="1" bandRow="1">
                <a:tableStyleId>{47E5B1D7-7E24-4C7A-94C0-64FDCA702A4B}</a:tableStyleId>
              </a:tblPr>
              <a:tblGrid>
                <a:gridCol w="3780915">
                  <a:extLst>
                    <a:ext uri="{9D8B030D-6E8A-4147-A177-3AD203B41FA5}">
                      <a16:colId xmlns:a16="http://schemas.microsoft.com/office/drawing/2014/main" val="2659470879"/>
                    </a:ext>
                  </a:extLst>
                </a:gridCol>
              </a:tblGrid>
              <a:tr h="3043700">
                <a:tc>
                  <a:txBody>
                    <a:bodyPr/>
                    <a:lstStyle/>
                    <a:p>
                      <a:r>
                        <a:rPr lang="en-US" sz="1100" b="1" i="0" u="none" strike="noStrike" cap="none" dirty="0" smtClean="0">
                          <a:solidFill>
                            <a:srgbClr val="000000"/>
                          </a:solidFill>
                          <a:effectLst/>
                          <a:latin typeface="Arial"/>
                          <a:ea typeface="Arial"/>
                          <a:cs typeface="Arial"/>
                          <a:sym typeface="Arial"/>
                        </a:rPr>
                        <a:t>Cooperative Education</a:t>
                      </a:r>
                      <a:endParaRPr lang="en-US" sz="1100" b="0" i="0" u="none" strike="noStrike" cap="none" dirty="0" smtClean="0">
                        <a:solidFill>
                          <a:srgbClr val="000000"/>
                        </a:solidFill>
                        <a:effectLst/>
                        <a:latin typeface="Arial"/>
                        <a:ea typeface="Arial"/>
                        <a:cs typeface="Arial"/>
                        <a:sym typeface="Arial"/>
                      </a:endParaRPr>
                    </a:p>
                    <a:p>
                      <a:r>
                        <a:rPr lang="en-US" sz="1100" b="0" i="0" u="none" strike="noStrike" cap="none" dirty="0" smtClean="0">
                          <a:solidFill>
                            <a:srgbClr val="000000"/>
                          </a:solidFill>
                          <a:effectLst/>
                          <a:latin typeface="Arial"/>
                          <a:ea typeface="Arial"/>
                          <a:cs typeface="Arial"/>
                          <a:sym typeface="Arial"/>
                        </a:rPr>
                        <a:t>○ 080300 General Cooperative Education I (3 credits)</a:t>
                      </a:r>
                    </a:p>
                    <a:p>
                      <a:r>
                        <a:rPr lang="en-US" sz="1100" b="0" i="0" u="none" strike="noStrike" cap="none" dirty="0" smtClean="0">
                          <a:solidFill>
                            <a:srgbClr val="000000"/>
                          </a:solidFill>
                          <a:effectLst/>
                          <a:latin typeface="Arial"/>
                          <a:ea typeface="Arial"/>
                          <a:cs typeface="Arial"/>
                          <a:sym typeface="Arial"/>
                        </a:rPr>
                        <a:t>○ 080301 General Cooperative Education II (3 credits)</a:t>
                      </a:r>
                    </a:p>
                    <a:p>
                      <a:r>
                        <a:rPr lang="en-US" sz="1100" b="0" i="0" u="none" strike="noStrike" cap="none" dirty="0" smtClean="0">
                          <a:solidFill>
                            <a:srgbClr val="000000"/>
                          </a:solidFill>
                          <a:effectLst/>
                          <a:latin typeface="Arial"/>
                          <a:ea typeface="Arial"/>
                          <a:cs typeface="Arial"/>
                          <a:sym typeface="Arial"/>
                        </a:rPr>
                        <a:t>○ 090004 Cooperative Health Occupations (3 credits)</a:t>
                      </a:r>
                    </a:p>
                    <a:p>
                      <a:r>
                        <a:rPr lang="en-US" sz="1100" b="0" i="0" u="none" strike="noStrike" cap="none" dirty="0" smtClean="0">
                          <a:solidFill>
                            <a:srgbClr val="000000"/>
                          </a:solidFill>
                          <a:effectLst/>
                          <a:latin typeface="Arial"/>
                          <a:ea typeface="Arial"/>
                          <a:cs typeface="Arial"/>
                          <a:sym typeface="Arial"/>
                        </a:rPr>
                        <a:t>○ 100800 Cooperative Family and Consumer Sciences (3 credits)</a:t>
                      </a:r>
                    </a:p>
                    <a:p>
                      <a:r>
                        <a:rPr lang="en-US" sz="1100" b="0" i="0" u="none" strike="noStrike" cap="none" dirty="0" smtClean="0">
                          <a:solidFill>
                            <a:srgbClr val="000000"/>
                          </a:solidFill>
                          <a:effectLst/>
                          <a:latin typeface="Arial"/>
                          <a:ea typeface="Arial"/>
                          <a:cs typeface="Arial"/>
                          <a:sym typeface="Arial"/>
                        </a:rPr>
                        <a:t>○ 110098 Cooperative Technology Education (3 credits)</a:t>
                      </a:r>
                    </a:p>
                    <a:p>
                      <a:r>
                        <a:rPr lang="en-US" sz="1100" b="0" i="0" u="none" strike="noStrike" cap="none" dirty="0" smtClean="0">
                          <a:solidFill>
                            <a:srgbClr val="000000"/>
                          </a:solidFill>
                          <a:effectLst/>
                          <a:latin typeface="Arial"/>
                          <a:ea typeface="Arial"/>
                          <a:cs typeface="Arial"/>
                          <a:sym typeface="Arial"/>
                        </a:rPr>
                        <a:t>○ 010323 Cooperative </a:t>
                      </a:r>
                      <a:r>
                        <a:rPr lang="en-US" sz="1100" b="0" i="0" u="none" strike="noStrike" cap="none" dirty="0" err="1" smtClean="0">
                          <a:solidFill>
                            <a:srgbClr val="000000"/>
                          </a:solidFill>
                          <a:effectLst/>
                          <a:latin typeface="Arial"/>
                          <a:ea typeface="Arial"/>
                          <a:cs typeface="Arial"/>
                          <a:sym typeface="Arial"/>
                        </a:rPr>
                        <a:t>Agriscience</a:t>
                      </a:r>
                      <a:r>
                        <a:rPr lang="en-US" sz="1100" b="0" i="0" u="none" strike="noStrike" cap="none" dirty="0" smtClean="0">
                          <a:solidFill>
                            <a:srgbClr val="000000"/>
                          </a:solidFill>
                          <a:effectLst/>
                          <a:latin typeface="Arial"/>
                          <a:ea typeface="Arial"/>
                          <a:cs typeface="Arial"/>
                          <a:sym typeface="Arial"/>
                        </a:rPr>
                        <a:t> Education I (3 credits)</a:t>
                      </a:r>
                    </a:p>
                    <a:p>
                      <a:r>
                        <a:rPr lang="en-US" sz="1100" b="0" i="0" u="none" strike="noStrike" cap="none" dirty="0" smtClean="0">
                          <a:solidFill>
                            <a:srgbClr val="000000"/>
                          </a:solidFill>
                          <a:effectLst/>
                          <a:latin typeface="Arial"/>
                          <a:ea typeface="Arial"/>
                          <a:cs typeface="Arial"/>
                          <a:sym typeface="Arial"/>
                        </a:rPr>
                        <a:t>○ 010325 Cooperative </a:t>
                      </a:r>
                      <a:r>
                        <a:rPr lang="en-US" sz="1100" b="0" i="0" u="none" strike="noStrike" cap="none" dirty="0" err="1" smtClean="0">
                          <a:solidFill>
                            <a:srgbClr val="000000"/>
                          </a:solidFill>
                          <a:effectLst/>
                          <a:latin typeface="Arial"/>
                          <a:ea typeface="Arial"/>
                          <a:cs typeface="Arial"/>
                          <a:sym typeface="Arial"/>
                        </a:rPr>
                        <a:t>Agriscience</a:t>
                      </a:r>
                      <a:r>
                        <a:rPr lang="en-US" sz="1100" b="0" i="0" u="none" strike="noStrike" cap="none" dirty="0" smtClean="0">
                          <a:solidFill>
                            <a:srgbClr val="000000"/>
                          </a:solidFill>
                          <a:effectLst/>
                          <a:latin typeface="Arial"/>
                          <a:ea typeface="Arial"/>
                          <a:cs typeface="Arial"/>
                          <a:sym typeface="Arial"/>
                        </a:rPr>
                        <a:t> Education II (3 credits)</a:t>
                      </a:r>
                    </a:p>
                    <a:p>
                      <a:r>
                        <a:rPr lang="en-US" sz="1100" b="0" i="0" u="none" strike="noStrike" cap="none" dirty="0" smtClean="0">
                          <a:solidFill>
                            <a:srgbClr val="000000"/>
                          </a:solidFill>
                          <a:effectLst/>
                          <a:latin typeface="Arial"/>
                          <a:ea typeface="Arial"/>
                          <a:cs typeface="Arial"/>
                          <a:sym typeface="Arial"/>
                        </a:rPr>
                        <a:t>○ 040205 Cooperative Office Education (3 credit</a:t>
                      </a:r>
                    </a:p>
                    <a:p>
                      <a:r>
                        <a:rPr lang="en-US" sz="1100" b="0" i="0" u="none" strike="noStrike" cap="none" dirty="0" smtClean="0">
                          <a:solidFill>
                            <a:srgbClr val="000000"/>
                          </a:solidFill>
                          <a:effectLst/>
                          <a:latin typeface="Arial"/>
                          <a:ea typeface="Arial"/>
                          <a:cs typeface="Arial"/>
                          <a:sym typeface="Arial"/>
                        </a:rPr>
                        <a:t>○ 041010 Cooperative Marketing Education I (3 credits)</a:t>
                      </a:r>
                    </a:p>
                    <a:p>
                      <a:r>
                        <a:rPr lang="en-US" sz="1100" b="0" i="0" u="none" strike="noStrike" cap="none" dirty="0" smtClean="0">
                          <a:solidFill>
                            <a:srgbClr val="000000"/>
                          </a:solidFill>
                          <a:effectLst/>
                          <a:latin typeface="Arial"/>
                          <a:ea typeface="Arial"/>
                          <a:cs typeface="Arial"/>
                          <a:sym typeface="Arial"/>
                        </a:rPr>
                        <a:t>○ 040011 Cooperative Marketing Education II (3 credits)</a:t>
                      </a:r>
                    </a:p>
                    <a:p>
                      <a:r>
                        <a:rPr lang="en-US" sz="1100" b="0" i="0" u="none" strike="noStrike" cap="none" dirty="0" smtClean="0">
                          <a:solidFill>
                            <a:srgbClr val="000000"/>
                          </a:solidFill>
                          <a:effectLst/>
                          <a:latin typeface="Arial"/>
                          <a:ea typeface="Arial"/>
                          <a:cs typeface="Arial"/>
                          <a:sym typeface="Arial"/>
                        </a:rPr>
                        <a:t>○ 310013 Trade and Industrial Coop. Education I (3 credits)</a:t>
                      </a:r>
                    </a:p>
                    <a:p>
                      <a:r>
                        <a:rPr lang="en-US" sz="1100" b="0" i="0" u="none" strike="noStrike" cap="none" dirty="0" smtClean="0">
                          <a:solidFill>
                            <a:srgbClr val="000000"/>
                          </a:solidFill>
                          <a:effectLst/>
                          <a:latin typeface="Arial"/>
                          <a:ea typeface="Arial"/>
                          <a:cs typeface="Arial"/>
                          <a:sym typeface="Arial"/>
                        </a:rPr>
                        <a:t>○ 310023 Trade and Industrial Coop. Education II (3 credits)</a:t>
                      </a:r>
                      <a:endParaRPr lang="en-US" sz="1100" b="0" i="0" u="none" strike="noStrike" cap="none" dirty="0">
                        <a:solidFill>
                          <a:srgbClr val="000000"/>
                        </a:solidFill>
                        <a:effectLst/>
                        <a:latin typeface="Arial"/>
                        <a:ea typeface="Arial"/>
                        <a:cs typeface="Arial"/>
                        <a:sym typeface="Arial"/>
                      </a:endParaRPr>
                    </a:p>
                  </a:txBody>
                  <a:tcPr/>
                </a:tc>
                <a:extLst>
                  <a:ext uri="{0D108BD9-81ED-4DB2-BD59-A6C34878D82A}">
                    <a16:rowId xmlns:a16="http://schemas.microsoft.com/office/drawing/2014/main" val="1378407406"/>
                  </a:ext>
                </a:extLst>
              </a:tr>
            </a:tbl>
          </a:graphicData>
        </a:graphic>
      </p:graphicFrame>
    </p:spTree>
    <p:extLst>
      <p:ext uri="{BB962C8B-B14F-4D97-AF65-F5344CB8AC3E}">
        <p14:creationId xmlns:p14="http://schemas.microsoft.com/office/powerpoint/2010/main" val="1533047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SzPts val="2800"/>
              <a:buNone/>
            </a:pPr>
            <a:r>
              <a:rPr lang="en-US" dirty="0" smtClean="0">
                <a:latin typeface="Public Sans" pitchFamily="2" charset="0"/>
              </a:rPr>
              <a:t>Zoom Meeting Preparation</a:t>
            </a:r>
            <a:endParaRPr dirty="0">
              <a:latin typeface="Public Sans" pitchFamily="2" charset="0"/>
            </a:endParaRPr>
          </a:p>
        </p:txBody>
      </p:sp>
      <p:sp>
        <p:nvSpPr>
          <p:cNvPr id="97" name="Google Shape;97;p2"/>
          <p:cNvSpPr txBox="1">
            <a:spLocks noGrp="1"/>
          </p:cNvSpPr>
          <p:nvPr>
            <p:ph type="body" idx="1"/>
          </p:nvPr>
        </p:nvSpPr>
        <p:spPr>
          <a:xfrm>
            <a:off x="311700" y="1152875"/>
            <a:ext cx="8520600" cy="3186300"/>
          </a:xfrm>
          <a:prstGeom prst="rect">
            <a:avLst/>
          </a:prstGeom>
          <a:noFill/>
          <a:ln>
            <a:noFill/>
          </a:ln>
        </p:spPr>
        <p:txBody>
          <a:bodyPr spcFirstLastPara="1" wrap="square" lIns="91425" tIns="91425" rIns="91425" bIns="91425" anchor="t" anchorCtr="0">
            <a:noAutofit/>
          </a:bodyPr>
          <a:lstStyle/>
          <a:p>
            <a:pPr marL="230187" lvl="0" indent="-211137">
              <a:buClr>
                <a:schemeClr val="dk1"/>
              </a:buClr>
              <a:buSzPts val="1500"/>
              <a:buFont typeface="Calibri"/>
              <a:buChar char="●"/>
            </a:pPr>
            <a:r>
              <a:rPr lang="en-US" sz="1600" dirty="0">
                <a:latin typeface="Public Sans" pitchFamily="2" charset="0"/>
              </a:rPr>
              <a:t>Please make sure your phone or computer is muted to minimize background noise. </a:t>
            </a:r>
          </a:p>
          <a:p>
            <a:pPr marL="461962" lvl="1" indent="-149225">
              <a:buClr>
                <a:schemeClr val="dk1"/>
              </a:buClr>
              <a:buSzPts val="1500"/>
            </a:pPr>
            <a:r>
              <a:rPr lang="en-US" sz="1600" dirty="0">
                <a:latin typeface="Public Sans" pitchFamily="2" charset="0"/>
              </a:rPr>
              <a:t>To do this, hover over the bottom left-hand side of your screen and click “Mute.” </a:t>
            </a:r>
          </a:p>
          <a:p>
            <a:pPr marL="230187" lvl="0" indent="-211137">
              <a:spcBef>
                <a:spcPts val="360"/>
              </a:spcBef>
              <a:buClr>
                <a:schemeClr val="dk1"/>
              </a:buClr>
              <a:buSzPts val="1500"/>
              <a:buFont typeface="Calibri"/>
              <a:buChar char="●"/>
            </a:pPr>
            <a:r>
              <a:rPr lang="en-US" sz="1600" dirty="0">
                <a:latin typeface="Public Sans" pitchFamily="2" charset="0"/>
              </a:rPr>
              <a:t>Please make sure you have turned off your camera to save bandwidth and prevent any connectivity issues.</a:t>
            </a:r>
          </a:p>
          <a:p>
            <a:pPr marL="230187" lvl="0" indent="-211137">
              <a:spcBef>
                <a:spcPts val="360"/>
              </a:spcBef>
              <a:buClr>
                <a:schemeClr val="dk1"/>
              </a:buClr>
              <a:buSzPts val="1500"/>
              <a:buFont typeface="Calibri"/>
              <a:buChar char="●"/>
            </a:pPr>
            <a:r>
              <a:rPr lang="en-US" sz="1600" u="sng" dirty="0">
                <a:latin typeface="Public Sans" pitchFamily="2" charset="0"/>
              </a:rPr>
              <a:t>Please do not enable any AI or other recording device. Per LDOE legal team, recording of this webinar is not permitted. Individuals who launch recording functions, will be removed from the meeting.</a:t>
            </a:r>
          </a:p>
          <a:p>
            <a:pPr marL="457200" lvl="0" indent="-228600" algn="l" rtl="0">
              <a:lnSpc>
                <a:spcPct val="90000"/>
              </a:lnSpc>
              <a:spcBef>
                <a:spcPts val="0"/>
              </a:spcBef>
              <a:spcAft>
                <a:spcPts val="0"/>
              </a:spcAft>
              <a:buSzPts val="2200"/>
              <a:buFont typeface="Calibri"/>
              <a:buNone/>
            </a:pPr>
            <a:endParaRPr dirty="0"/>
          </a:p>
          <a:p>
            <a:pPr marL="457200" lvl="0" indent="-228600" algn="l" rtl="0">
              <a:lnSpc>
                <a:spcPct val="90000"/>
              </a:lnSpc>
              <a:spcBef>
                <a:spcPts val="0"/>
              </a:spcBef>
              <a:spcAft>
                <a:spcPts val="0"/>
              </a:spcAft>
              <a:buSzPts val="2200"/>
              <a:buFont typeface="Calibri"/>
              <a:buNone/>
            </a:pPr>
            <a:endParaRPr dirty="0"/>
          </a:p>
          <a:p>
            <a:pPr marL="88900" lvl="0" indent="0" algn="l" rtl="0">
              <a:lnSpc>
                <a:spcPct val="90000"/>
              </a:lnSpc>
              <a:spcBef>
                <a:spcPts val="0"/>
              </a:spcBef>
              <a:spcAft>
                <a:spcPts val="0"/>
              </a:spcAft>
              <a:buSzPts val="2200"/>
              <a:buNone/>
            </a:pPr>
            <a:endParaRPr dirty="0"/>
          </a:p>
          <a:p>
            <a:pPr marL="114300" marR="0" lvl="0" indent="0" algn="l" rtl="0">
              <a:lnSpc>
                <a:spcPct val="100000"/>
              </a:lnSpc>
              <a:spcBef>
                <a:spcPts val="0"/>
              </a:spcBef>
              <a:spcAft>
                <a:spcPts val="0"/>
              </a:spcAft>
              <a:buClr>
                <a:srgbClr val="000000"/>
              </a:buClr>
              <a:buSzPts val="1800"/>
              <a:buNone/>
            </a:pPr>
            <a:endParaRPr dirty="0">
              <a:solidFill>
                <a:srgbClr val="000000"/>
              </a:solidFill>
            </a:endParaRPr>
          </a:p>
          <a:p>
            <a:pPr marL="0" marR="0" lvl="0" indent="0" algn="l" rtl="0">
              <a:lnSpc>
                <a:spcPct val="100000"/>
              </a:lnSpc>
              <a:spcBef>
                <a:spcPts val="0"/>
              </a:spcBef>
              <a:spcAft>
                <a:spcPts val="0"/>
              </a:spcAft>
              <a:buClr>
                <a:srgbClr val="000000"/>
              </a:buClr>
              <a:buSzPts val="1800"/>
              <a:buNone/>
            </a:pPr>
            <a:endParaRPr dirty="0">
              <a:solidFill>
                <a:srgbClr val="000000"/>
              </a:solidFill>
            </a:endParaRPr>
          </a:p>
          <a:p>
            <a:pPr marL="0" lvl="0" indent="0" algn="l" rtl="0">
              <a:lnSpc>
                <a:spcPct val="100000"/>
              </a:lnSpc>
              <a:spcBef>
                <a:spcPts val="0"/>
              </a:spcBef>
              <a:spcAft>
                <a:spcPts val="0"/>
              </a:spcAft>
              <a:buClr>
                <a:srgbClr val="000000"/>
              </a:buClr>
              <a:buSzPts val="1800"/>
              <a:buNone/>
            </a:pPr>
            <a:r>
              <a:rPr lang="en-US" dirty="0"/>
              <a:t> </a:t>
            </a:r>
            <a:endParaRPr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dirty="0"/>
          </a:p>
          <a:p>
            <a:pPr marL="114300" marR="0" lvl="0" indent="0" algn="l" rtl="0">
              <a:lnSpc>
                <a:spcPct val="100000"/>
              </a:lnSpc>
              <a:spcBef>
                <a:spcPts val="0"/>
              </a:spcBef>
              <a:spcAft>
                <a:spcPts val="0"/>
              </a:spcAft>
              <a:buClr>
                <a:srgbClr val="000000"/>
              </a:buClr>
              <a:buSzPts val="1800"/>
              <a:buNone/>
            </a:pPr>
            <a:endParaRPr sz="1800" i="0" u="none" strike="noStrike" cap="none" dirty="0">
              <a:solidFill>
                <a:srgbClr val="000000"/>
              </a:solidFill>
              <a:latin typeface="Calibri"/>
              <a:ea typeface="Calibri"/>
              <a:cs typeface="Calibri"/>
              <a:sym typeface="Calibri"/>
            </a:endParaRPr>
          </a:p>
          <a:p>
            <a:pPr marL="514350" marR="0" lvl="0" indent="-285750" algn="l" rtl="0">
              <a:lnSpc>
                <a:spcPct val="100000"/>
              </a:lnSpc>
              <a:spcBef>
                <a:spcPts val="0"/>
              </a:spcBef>
              <a:spcAft>
                <a:spcPts val="0"/>
              </a:spcAft>
              <a:buClr>
                <a:srgbClr val="000000"/>
              </a:buClr>
              <a:buSzPts val="1800"/>
              <a:buNone/>
            </a:pPr>
            <a:endParaRPr sz="1800" dirty="0">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800"/>
              <a:buFont typeface="Calibri"/>
              <a:buNone/>
            </a:pPr>
            <a:endParaRPr sz="180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7" name="Google Shape;270;p84"/>
          <p:cNvSpPr txBox="1"/>
          <p:nvPr/>
        </p:nvSpPr>
        <p:spPr>
          <a:xfrm>
            <a:off x="4337135" y="3009792"/>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dirty="0">
                <a:latin typeface="Calibri"/>
                <a:ea typeface="Calibri"/>
                <a:cs typeface="Calibri"/>
                <a:sym typeface="Calibri"/>
              </a:rPr>
              <a:t>NOTICE: In accordance with the Americans with Disabilities Act, if you need special assistance at this meeting please contact </a:t>
            </a:r>
            <a:r>
              <a:rPr lang="en-US" sz="1500" b="1" u="sng" dirty="0">
                <a:solidFill>
                  <a:srgbClr val="20B6A6"/>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US" sz="1500" b="1" dirty="0">
                <a:latin typeface="Calibri"/>
                <a:ea typeface="Calibri"/>
                <a:cs typeface="Calibri"/>
                <a:sym typeface="Calibri"/>
              </a:rPr>
              <a:t>. </a:t>
            </a:r>
            <a:endParaRPr sz="1500" b="1" dirty="0">
              <a:latin typeface="Calibri"/>
              <a:ea typeface="Calibri"/>
              <a:cs typeface="Calibri"/>
              <a:sym typeface="Calibri"/>
            </a:endParaRPr>
          </a:p>
        </p:txBody>
      </p:sp>
    </p:spTree>
    <p:extLst>
      <p:ext uri="{BB962C8B-B14F-4D97-AF65-F5344CB8AC3E}">
        <p14:creationId xmlns:p14="http://schemas.microsoft.com/office/powerpoint/2010/main" val="220219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K-3</a:t>
            </a:r>
            <a:endParaRPr sz="2400" dirty="0">
              <a:latin typeface="Public Sans" pitchFamily="2" charset="0"/>
            </a:endParaRPr>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Additional Grade 3 Summer Screenings</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r>
              <a:rPr lang="en-US" dirty="0" smtClean="0">
                <a:latin typeface="Public Sans" pitchFamily="2" charset="0"/>
              </a:rPr>
              <a:t>Students in grade 3 who are at risk of being retained must be offered the EOY grade 3 screening two additional times. The window for these screenings will be named G3 Summer. This will be a single window that allows for 2 administrations which must be scheduled per directives below:</a:t>
            </a:r>
          </a:p>
          <a:p>
            <a:pPr marL="114300" indent="0">
              <a:buNone/>
            </a:pPr>
            <a:endParaRPr lang="en-US" dirty="0">
              <a:latin typeface="Public Sans" pitchFamily="2" charset="0"/>
            </a:endParaRPr>
          </a:p>
          <a:p>
            <a:r>
              <a:rPr lang="en-US" dirty="0" smtClean="0">
                <a:latin typeface="Public Sans" pitchFamily="2" charset="0"/>
              </a:rPr>
              <a:t>There are only two invalidations (resets) that can be applied per student. PLEASE caution your </a:t>
            </a:r>
            <a:r>
              <a:rPr lang="en-US" dirty="0" err="1" smtClean="0">
                <a:latin typeface="Public Sans" pitchFamily="2" charset="0"/>
              </a:rPr>
              <a:t>TAs.</a:t>
            </a:r>
            <a:r>
              <a:rPr lang="en-US" dirty="0" smtClean="0">
                <a:latin typeface="Public Sans" pitchFamily="2" charset="0"/>
              </a:rPr>
              <a:t> Once they have been applied, there is no additional opportunity to screen students in </a:t>
            </a:r>
            <a:r>
              <a:rPr lang="en-US" dirty="0" err="1" smtClean="0">
                <a:latin typeface="Public Sans" pitchFamily="2" charset="0"/>
              </a:rPr>
              <a:t>mCLASS</a:t>
            </a:r>
            <a:r>
              <a:rPr lang="en-US" dirty="0" smtClean="0">
                <a:latin typeface="Public Sans" pitchFamily="2" charset="0"/>
              </a:rPr>
              <a:t>. </a:t>
            </a:r>
          </a:p>
          <a:p>
            <a:r>
              <a:rPr lang="en-US" dirty="0" smtClean="0">
                <a:latin typeface="Public Sans" pitchFamily="2" charset="0"/>
              </a:rPr>
              <a:t>The second grade 3 rescreening may not be given sooner that two weeks after the first rescreening.</a:t>
            </a:r>
          </a:p>
          <a:p>
            <a:r>
              <a:rPr lang="en-US" dirty="0" smtClean="0">
                <a:latin typeface="Public Sans" pitchFamily="2" charset="0"/>
              </a:rPr>
              <a:t>All screenings must be completed by June 30.</a:t>
            </a:r>
            <a:endParaRPr lang="en-US" dirty="0">
              <a:latin typeface="Public Sans" pitchFamily="2" charset="0"/>
            </a:endParaRPr>
          </a:p>
        </p:txBody>
      </p:sp>
    </p:spTree>
    <p:extLst>
      <p:ext uri="{BB962C8B-B14F-4D97-AF65-F5344CB8AC3E}">
        <p14:creationId xmlns:p14="http://schemas.microsoft.com/office/powerpoint/2010/main" val="281421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 Reporting for Grade 3</a:t>
            </a:r>
            <a:endParaRPr lang="en-US" dirty="0"/>
          </a:p>
        </p:txBody>
      </p:sp>
      <p:sp>
        <p:nvSpPr>
          <p:cNvPr id="3" name="Text Placeholder 2"/>
          <p:cNvSpPr>
            <a:spLocks noGrp="1"/>
          </p:cNvSpPr>
          <p:nvPr>
            <p:ph type="body" idx="1"/>
          </p:nvPr>
        </p:nvSpPr>
        <p:spPr/>
        <p:txBody>
          <a:bodyPr/>
          <a:lstStyle/>
          <a:p>
            <a:pPr marL="114300" indent="0">
              <a:buNone/>
            </a:pPr>
            <a:r>
              <a:rPr lang="en-US" dirty="0" smtClean="0"/>
              <a:t>Additional guidance for accessing all reports and receiving custom reports will be shared as soon as they are final. </a:t>
            </a:r>
            <a:r>
              <a:rPr lang="en-US" b="1" u="sng" dirty="0" smtClean="0"/>
              <a:t>Please be sure to save the classroom reports from all EOY and Grade 3 </a:t>
            </a:r>
            <a:r>
              <a:rPr lang="en-US" b="1" u="sng" dirty="0" err="1" smtClean="0"/>
              <a:t>rescreenings</a:t>
            </a:r>
            <a:r>
              <a:rPr lang="en-US" b="1" u="sng" dirty="0" smtClean="0"/>
              <a:t> to share in parent meetings or other communications</a:t>
            </a:r>
            <a:r>
              <a:rPr lang="en-US" dirty="0" smtClean="0"/>
              <a:t>. </a:t>
            </a:r>
          </a:p>
          <a:p>
            <a:pPr marL="114300" indent="0">
              <a:buNone/>
            </a:pPr>
            <a:endParaRPr lang="en-US" dirty="0"/>
          </a:p>
          <a:p>
            <a:pPr marL="114300" indent="0">
              <a:buNone/>
            </a:pPr>
            <a:r>
              <a:rPr lang="en-US" dirty="0" smtClean="0"/>
              <a:t>The department received the first of two statewide files that include all G3 summer scores. The final file will be split and disseminated to school systems. </a:t>
            </a:r>
            <a:endParaRPr lang="en-US" dirty="0"/>
          </a:p>
        </p:txBody>
      </p:sp>
    </p:spTree>
    <p:extLst>
      <p:ext uri="{BB962C8B-B14F-4D97-AF65-F5344CB8AC3E}">
        <p14:creationId xmlns:p14="http://schemas.microsoft.com/office/powerpoint/2010/main" val="490577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CSV file for G3 Summer</a:t>
            </a:r>
            <a:endParaRPr lang="en-US" dirty="0"/>
          </a:p>
        </p:txBody>
      </p:sp>
      <p:sp>
        <p:nvSpPr>
          <p:cNvPr id="3" name="Text Placeholder 2"/>
          <p:cNvSpPr>
            <a:spLocks noGrp="1"/>
          </p:cNvSpPr>
          <p:nvPr>
            <p:ph type="body" idx="1"/>
          </p:nvPr>
        </p:nvSpPr>
        <p:spPr/>
        <p:txBody>
          <a:bodyPr/>
          <a:lstStyle/>
          <a:p>
            <a:pPr marL="114300" indent="0">
              <a:buNone/>
            </a:pPr>
            <a:r>
              <a:rPr lang="en-US" dirty="0" smtClean="0"/>
              <a:t>To access the data file for third grade students participating in the additional G3 summer administrations, go to Admin Reporting and select </a:t>
            </a:r>
            <a:r>
              <a:rPr lang="en-US" i="1" dirty="0" smtClean="0"/>
              <a:t>Download your data</a:t>
            </a:r>
            <a:r>
              <a:rPr lang="en-US" dirty="0" smtClean="0"/>
              <a:t>. You will then be able to select G3 in the </a:t>
            </a:r>
            <a:r>
              <a:rPr lang="en-US" i="1" dirty="0" smtClean="0"/>
              <a:t>Reporting Period </a:t>
            </a:r>
            <a:r>
              <a:rPr lang="en-US" dirty="0" smtClean="0"/>
              <a:t>dropdown selection.</a:t>
            </a:r>
            <a:endParaRPr lang="en-US" dirty="0"/>
          </a:p>
        </p:txBody>
      </p:sp>
    </p:spTree>
    <p:extLst>
      <p:ext uri="{BB962C8B-B14F-4D97-AF65-F5344CB8AC3E}">
        <p14:creationId xmlns:p14="http://schemas.microsoft.com/office/powerpoint/2010/main" val="535904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ublic Sans" pitchFamily="2" charset="0"/>
              </a:rPr>
              <a:t>Call Summary</a:t>
            </a:r>
            <a:endParaRPr lang="en-US" dirty="0">
              <a:latin typeface="Public Sans" pitchFamily="2" charset="0"/>
            </a:endParaRPr>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86249090"/>
              </p:ext>
            </p:extLst>
          </p:nvPr>
        </p:nvGraphicFramePr>
        <p:xfrm>
          <a:off x="430051" y="936515"/>
          <a:ext cx="8315665" cy="3591111"/>
        </p:xfrm>
        <a:graphic>
          <a:graphicData uri="http://schemas.openxmlformats.org/drawingml/2006/table">
            <a:tbl>
              <a:tblPr firstRow="1" bandRow="1">
                <a:tableStyleId>{47E5B1D7-7E24-4C7A-94C0-64FDCA702A4B}</a:tableStyleId>
              </a:tblPr>
              <a:tblGrid>
                <a:gridCol w="700734">
                  <a:extLst>
                    <a:ext uri="{9D8B030D-6E8A-4147-A177-3AD203B41FA5}">
                      <a16:colId xmlns:a16="http://schemas.microsoft.com/office/drawing/2014/main" val="2450038286"/>
                    </a:ext>
                  </a:extLst>
                </a:gridCol>
                <a:gridCol w="5504180">
                  <a:extLst>
                    <a:ext uri="{9D8B030D-6E8A-4147-A177-3AD203B41FA5}">
                      <a16:colId xmlns:a16="http://schemas.microsoft.com/office/drawing/2014/main" val="1615949670"/>
                    </a:ext>
                  </a:extLst>
                </a:gridCol>
                <a:gridCol w="2110751">
                  <a:extLst>
                    <a:ext uri="{9D8B030D-6E8A-4147-A177-3AD203B41FA5}">
                      <a16:colId xmlns:a16="http://schemas.microsoft.com/office/drawing/2014/main" val="2553105662"/>
                    </a:ext>
                  </a:extLst>
                </a:gridCol>
              </a:tblGrid>
              <a:tr h="299271">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472513">
                <a:tc>
                  <a:txBody>
                    <a:bodyPr/>
                    <a:lstStyle/>
                    <a:p>
                      <a:r>
                        <a:rPr lang="en-US" sz="1200" dirty="0" smtClean="0">
                          <a:latin typeface="Public Sans" pitchFamily="2" charset="0"/>
                          <a:cs typeface="Calibri" panose="020F0502020204030204" pitchFamily="34" charset="0"/>
                        </a:rPr>
                        <a:t>June</a:t>
                      </a:r>
                      <a:endParaRPr lang="en-US" sz="1200" dirty="0">
                        <a:latin typeface="Public Sans" pitchFamily="2" charset="0"/>
                        <a:cs typeface="Calibri" panose="020F050202020403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b="0" baseline="0" dirty="0" smtClean="0">
                          <a:latin typeface="Public Sans" pitchFamily="2" charset="0"/>
                          <a:cs typeface="Calibri" panose="020F0502020204030204" pitchFamily="34" charset="0"/>
                        </a:rPr>
                        <a:t>June 19: All department offices closed</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b="0" baseline="0" dirty="0" smtClean="0">
                          <a:latin typeface="Public Sans" pitchFamily="2" charset="0"/>
                          <a:cs typeface="Calibri" panose="020F0502020204030204" pitchFamily="34" charset="0"/>
                        </a:rPr>
                        <a:t>June 20: Final day to create new submissions in cohort data certification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b="0" baseline="0" dirty="0" smtClean="0">
                          <a:latin typeface="Public Sans" pitchFamily="2" charset="0"/>
                          <a:cs typeface="Calibri" panose="020F0502020204030204" pitchFamily="34" charset="0"/>
                        </a:rPr>
                        <a:t>June 23-27: LEAP HS summer administration</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en-US" sz="1200" b="0" baseline="0" dirty="0" smtClean="0">
                        <a:latin typeface="Public Sans" pitchFamily="2" charset="0"/>
                        <a:cs typeface="Calibri" panose="020F0502020204030204" pitchFamily="34" charset="0"/>
                      </a:endParaRPr>
                    </a:p>
                  </a:txBody>
                  <a:tcPr/>
                </a:tc>
                <a:tc>
                  <a:txBody>
                    <a:bodyPr/>
                    <a:lstStyle/>
                    <a:p>
                      <a:pPr marL="152400" marR="0" lvl="0" indent="0" algn="l" rtl="0">
                        <a:lnSpc>
                          <a:spcPct val="100000"/>
                        </a:lnSpc>
                        <a:spcBef>
                          <a:spcPts val="0"/>
                        </a:spcBef>
                        <a:spcAft>
                          <a:spcPts val="0"/>
                        </a:spcAft>
                        <a:buSzPts val="1200"/>
                        <a:buFont typeface="Calibri"/>
                        <a:buNone/>
                      </a:pPr>
                      <a:r>
                        <a:rPr lang="en-US" sz="1200" dirty="0" smtClean="0">
                          <a:latin typeface="Public Sans" pitchFamily="2" charset="0"/>
                          <a:hlinkClick r:id="rId2"/>
                        </a:rPr>
                        <a:t>Assessment</a:t>
                      </a:r>
                      <a:r>
                        <a:rPr lang="en-US" sz="1200" baseline="0" dirty="0" smtClean="0">
                          <a:latin typeface="Public Sans" pitchFamily="2" charset="0"/>
                          <a:hlinkClick r:id="rId2"/>
                        </a:rPr>
                        <a:t> R</a:t>
                      </a:r>
                      <a:r>
                        <a:rPr lang="en-US" sz="1200" dirty="0" smtClean="0">
                          <a:latin typeface="Public Sans" pitchFamily="2" charset="0"/>
                          <a:hlinkClick r:id="rId2"/>
                        </a:rPr>
                        <a:t>esources</a:t>
                      </a:r>
                      <a:endParaRPr lang="en-US" sz="1200" dirty="0" smtClean="0">
                        <a:latin typeface="Public Sans" pitchFamily="2" charset="0"/>
                      </a:endParaRP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3"/>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3"/>
                        </a:rPr>
                        <a:t>2024-2025 Assessment</a:t>
                      </a:r>
                      <a:r>
                        <a:rPr lang="en-US" sz="1200" baseline="0" dirty="0" smtClean="0">
                          <a:latin typeface="Public Sans" pitchFamily="2" charset="0"/>
                          <a:hlinkClick r:id="rId3"/>
                        </a:rPr>
                        <a:t> C</a:t>
                      </a:r>
                      <a:r>
                        <a:rPr lang="en-US" sz="1200" dirty="0" smtClean="0">
                          <a:latin typeface="Public Sans" pitchFamily="2" charset="0"/>
                          <a:hlinkClick r:id="rId3"/>
                        </a:rPr>
                        <a:t>alendar</a:t>
                      </a:r>
                    </a:p>
                    <a:p>
                      <a:pPr marL="152400" marR="0" lvl="0" indent="0" algn="l" rtl="0">
                        <a:lnSpc>
                          <a:spcPct val="100000"/>
                        </a:lnSpc>
                        <a:spcBef>
                          <a:spcPts val="0"/>
                        </a:spcBef>
                        <a:spcAft>
                          <a:spcPts val="0"/>
                        </a:spcAft>
                        <a:buSzPts val="1200"/>
                        <a:buFont typeface="Arial" panose="020B0604020202020204" pitchFamily="34" charset="0"/>
                        <a:buNone/>
                      </a:pPr>
                      <a:endParaRPr lang="en-US" sz="1200" dirty="0" smtClean="0">
                        <a:latin typeface="Public Sans" pitchFamily="2" charset="0"/>
                        <a:hlinkClick r:id="rId3"/>
                      </a:endParaRPr>
                    </a:p>
                    <a:p>
                      <a:pPr marL="152400" marR="0" lvl="0" indent="0" algn="l" rtl="0">
                        <a:lnSpc>
                          <a:spcPct val="100000"/>
                        </a:lnSpc>
                        <a:spcBef>
                          <a:spcPts val="0"/>
                        </a:spcBef>
                        <a:spcAft>
                          <a:spcPts val="0"/>
                        </a:spcAft>
                        <a:buSzPts val="1200"/>
                        <a:buFont typeface="Arial" panose="020B0604020202020204" pitchFamily="34" charset="0"/>
                        <a:buNone/>
                      </a:pPr>
                      <a:r>
                        <a:rPr lang="en-US" sz="1200" dirty="0" smtClean="0">
                          <a:latin typeface="Public Sans" pitchFamily="2" charset="0"/>
                          <a:hlinkClick r:id="rId3"/>
                        </a:rPr>
                        <a:t>DTC and Accountability</a:t>
                      </a:r>
                      <a:r>
                        <a:rPr lang="en-US" sz="1200" baseline="0" dirty="0" smtClean="0">
                          <a:latin typeface="Public Sans" pitchFamily="2" charset="0"/>
                          <a:hlinkClick r:id="rId3"/>
                        </a:rPr>
                        <a:t> C</a:t>
                      </a:r>
                      <a:r>
                        <a:rPr lang="en-US" sz="1200" dirty="0" smtClean="0">
                          <a:latin typeface="Public Sans" pitchFamily="2" charset="0"/>
                          <a:hlinkClick r:id="rId3"/>
                        </a:rPr>
                        <a:t>ontact Update Form</a:t>
                      </a:r>
                      <a:endParaRPr lang="en-US" sz="1200" dirty="0" smtClean="0">
                        <a:latin typeface="Public Sans" pitchFamily="2" charset="0"/>
                      </a:endParaRPr>
                    </a:p>
                    <a:p>
                      <a:pPr marL="152400" marR="0" lvl="0" indent="0" algn="l" rtl="0">
                        <a:lnSpc>
                          <a:spcPct val="100000"/>
                        </a:lnSpc>
                        <a:spcBef>
                          <a:spcPts val="0"/>
                        </a:spcBef>
                        <a:spcAft>
                          <a:spcPts val="0"/>
                        </a:spcAft>
                        <a:buSzPts val="1200"/>
                        <a:buFont typeface="Calibri"/>
                        <a:buNone/>
                      </a:pPr>
                      <a:endParaRPr lang="en-US" sz="1200" dirty="0" smtClean="0">
                        <a:latin typeface="Public Sans" pitchFamily="2" charset="0"/>
                      </a:endParaRPr>
                    </a:p>
                  </a:txBody>
                  <a:tcPr/>
                </a:tc>
                <a:extLst>
                  <a:ext uri="{0D108BD9-81ED-4DB2-BD59-A6C34878D82A}">
                    <a16:rowId xmlns:a16="http://schemas.microsoft.com/office/drawing/2014/main" val="3503993623"/>
                  </a:ext>
                </a:extLst>
              </a:tr>
              <a:tr h="1263587">
                <a:tc>
                  <a:txBody>
                    <a:bodyPr/>
                    <a:lstStyle/>
                    <a:p>
                      <a:r>
                        <a:rPr lang="en-US" sz="1200" baseline="0" dirty="0" smtClean="0">
                          <a:latin typeface="Public Sans" pitchFamily="2" charset="0"/>
                          <a:cs typeface="Calibri" panose="020F0502020204030204" pitchFamily="34" charset="0"/>
                        </a:rPr>
                        <a:t>July</a:t>
                      </a:r>
                      <a:endParaRPr lang="en-US" sz="1200" dirty="0">
                        <a:latin typeface="Public Sans" pitchFamily="2" charset="0"/>
                        <a:cs typeface="Calibri" panose="020F050202020403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b="0" baseline="0" dirty="0" smtClean="0">
                          <a:latin typeface="Public Sans" pitchFamily="2" charset="0"/>
                          <a:cs typeface="Calibri" panose="020F0502020204030204" pitchFamily="34" charset="0"/>
                        </a:rPr>
                        <a:t>July 2: DTCs schedule pickups with UPS for secure materials including braille instructions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b="0" baseline="0" dirty="0" smtClean="0">
                          <a:latin typeface="Public Sans" pitchFamily="2" charset="0"/>
                          <a:cs typeface="Calibri" panose="020F0502020204030204" pitchFamily="34" charset="0"/>
                        </a:rPr>
                        <a:t>July 2: All invalidations completed in DRC INSIGHT and documentation sent to </a:t>
                      </a:r>
                      <a:r>
                        <a:rPr lang="en-US" sz="1200" b="0" baseline="0" dirty="0" smtClean="0">
                          <a:latin typeface="Public Sans" pitchFamily="2" charset="0"/>
                          <a:cs typeface="Calibri" panose="020F0502020204030204" pitchFamily="34" charset="0"/>
                          <a:hlinkClick r:id="rId4"/>
                        </a:rPr>
                        <a:t>assessment@la.gov</a:t>
                      </a:r>
                      <a:endParaRPr lang="en-US" sz="1200" b="0" baseline="0" dirty="0" smtClean="0">
                        <a:latin typeface="Public Sans" pitchFamily="2"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b="0" baseline="0" dirty="0" smtClean="0">
                          <a:latin typeface="Public Sans" pitchFamily="2" charset="0"/>
                          <a:cs typeface="Calibri" panose="020F0502020204030204" pitchFamily="34" charset="0"/>
                        </a:rPr>
                        <a:t>July 24: Final day to submit rescore requests to DRC except for Civics</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lang="en-US" sz="1200" b="0" baseline="0" dirty="0" smtClean="0">
                        <a:latin typeface="Public Sans" pitchFamily="2"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b="0" baseline="0" dirty="0" smtClean="0">
                          <a:latin typeface="Public Sans" pitchFamily="2" charset="0"/>
                          <a:cs typeface="Calibri" panose="020F0502020204030204" pitchFamily="34" charset="0"/>
                        </a:rPr>
                        <a:t>LEAP Score Release TBA-Jennifer will notify everyone</a:t>
                      </a:r>
                    </a:p>
                    <a:p>
                      <a:pPr marL="285750" indent="-285750">
                        <a:buFont typeface="Arial" panose="020B0604020202020204" pitchFamily="34" charset="0"/>
                        <a:buChar char="•"/>
                      </a:pPr>
                      <a:endParaRPr lang="en-US" sz="1200" b="0" baseline="0" dirty="0" smtClean="0">
                        <a:latin typeface="Public Sans" pitchFamily="2" charset="0"/>
                        <a:cs typeface="Calibri" panose="020F0502020204030204" pitchFamily="34" charset="0"/>
                      </a:endParaRPr>
                    </a:p>
                    <a:p>
                      <a:pPr marL="171450" indent="-171450">
                        <a:buFont typeface="Arial" panose="020B0604020202020204" pitchFamily="34" charset="0"/>
                        <a:buChar char="•"/>
                      </a:pPr>
                      <a:endParaRPr lang="en-US" sz="1200" b="0" baseline="0" dirty="0" smtClean="0">
                        <a:latin typeface="Public Sans" pitchFamily="2" charset="0"/>
                        <a:cs typeface="Calibri" panose="020F0502020204030204" pitchFamily="34" charset="0"/>
                      </a:endParaRPr>
                    </a:p>
                  </a:txBody>
                  <a:tcPr/>
                </a:tc>
                <a:tc>
                  <a:txBody>
                    <a:bodyPr/>
                    <a:lstStyle/>
                    <a:p>
                      <a:r>
                        <a:rPr lang="en-US" sz="1400" b="0" i="0" u="sng" strike="noStrike" cap="none" dirty="0" smtClean="0">
                          <a:solidFill>
                            <a:srgbClr val="000000"/>
                          </a:solidFill>
                          <a:effectLst/>
                          <a:latin typeface="Arial"/>
                          <a:ea typeface="Arial"/>
                          <a:cs typeface="Arial"/>
                          <a:sym typeface="Arial"/>
                          <a:hlinkClick r:id="rId5"/>
                        </a:rPr>
                        <a:t>Join Zoom Meeting</a:t>
                      </a:r>
                      <a:endParaRPr lang="en-US" sz="1400" b="0" i="0" u="sng" strike="noStrike" cap="none" dirty="0" smtClean="0">
                        <a:solidFill>
                          <a:srgbClr val="000000"/>
                        </a:solidFill>
                        <a:effectLst/>
                        <a:latin typeface="Arial"/>
                        <a:ea typeface="Arial"/>
                        <a:cs typeface="Arial"/>
                        <a:sym typeface="Arial"/>
                      </a:endParaRPr>
                    </a:p>
                    <a:p>
                      <a:endParaRPr lang="en-US" sz="1400" b="0" i="0" u="sng" strike="noStrike" cap="none" baseline="0" dirty="0" smtClean="0">
                        <a:solidFill>
                          <a:srgbClr val="000000"/>
                        </a:solidFill>
                        <a:effectLst/>
                        <a:latin typeface="Arial"/>
                        <a:cs typeface="Arial"/>
                        <a:sym typeface="Arial"/>
                      </a:endParaRPr>
                    </a:p>
                    <a:p>
                      <a:r>
                        <a:rPr lang="en-US" sz="1200" baseline="0" dirty="0" smtClean="0">
                          <a:latin typeface="Public Sans" pitchFamily="2" charset="0"/>
                          <a:cs typeface="Calibri" panose="020F0502020204030204" pitchFamily="34" charset="0"/>
                        </a:rPr>
                        <a:t>Office Hours: June 24. July 1, July 22, July 29</a:t>
                      </a:r>
                    </a:p>
                    <a:p>
                      <a:r>
                        <a:rPr lang="en-US" sz="1200" baseline="0" dirty="0" smtClean="0">
                          <a:latin typeface="Public Sans" pitchFamily="2" charset="0"/>
                          <a:cs typeface="Calibri" panose="020F0502020204030204" pitchFamily="34" charset="0"/>
                        </a:rPr>
                        <a:t>Monthly Call: July 8</a:t>
                      </a:r>
                    </a:p>
                    <a:p>
                      <a:r>
                        <a:rPr lang="en-US" sz="1200" baseline="0" dirty="0" smtClean="0">
                          <a:latin typeface="Public Sans" pitchFamily="2" charset="0"/>
                          <a:cs typeface="Calibri" panose="020F0502020204030204" pitchFamily="34" charset="0"/>
                        </a:rPr>
                        <a:t>Office Hours Cancelled: July 15</a:t>
                      </a:r>
                    </a:p>
                    <a:p>
                      <a:endParaRPr lang="en-US" sz="1200" baseline="0" dirty="0" smtClean="0">
                        <a:latin typeface="Public Sans" pitchFamily="2" charset="0"/>
                        <a:cs typeface="Calibri" panose="020F0502020204030204" pitchFamily="34" charset="0"/>
                      </a:endParaRP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latin typeface="Public Sans" pitchFamily="2" charset="0"/>
              </a:rPr>
              <a:t>Agenda Items</a:t>
            </a:r>
            <a:endParaRPr dirty="0">
              <a:latin typeface="Public Sans" pitchFamily="2" charset="0"/>
            </a:endParaRPr>
          </a:p>
        </p:txBody>
      </p:sp>
      <p:sp>
        <p:nvSpPr>
          <p:cNvPr id="4" name="Google Shape;191;p52"/>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1430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 LEAP 2025</a:t>
            </a:r>
          </a:p>
          <a:p>
            <a:pPr marL="114300" marR="0" lvl="0" indent="0" algn="l" rtl="0">
              <a:lnSpc>
                <a:spcPct val="100000"/>
              </a:lnSpc>
              <a:spcBef>
                <a:spcPts val="0"/>
              </a:spcBef>
              <a:spcAft>
                <a:spcPts val="0"/>
              </a:spcAft>
              <a:buClr>
                <a:srgbClr val="000000"/>
              </a:buClr>
              <a:buSzPts val="1800"/>
              <a:buNone/>
            </a:pPr>
            <a:endParaRPr lang="en-US" dirty="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II. ELPS/ELPT</a:t>
            </a: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III. ACT</a:t>
            </a: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IV. Accountability</a:t>
            </a: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latin typeface="Public Sans" pitchFamily="2" charset="0"/>
            </a:endParaRPr>
          </a:p>
          <a:p>
            <a:pPr marL="114300" marR="0" lvl="0" indent="0" algn="l" rtl="0">
              <a:lnSpc>
                <a:spcPct val="100000"/>
              </a:lnSpc>
              <a:spcBef>
                <a:spcPts val="0"/>
              </a:spcBef>
              <a:spcAft>
                <a:spcPts val="0"/>
              </a:spcAft>
              <a:buClr>
                <a:srgbClr val="000000"/>
              </a:buClr>
              <a:buSzPts val="1800"/>
              <a:buNone/>
            </a:pPr>
            <a:r>
              <a:rPr lang="en-US" dirty="0" smtClean="0">
                <a:solidFill>
                  <a:srgbClr val="000000"/>
                </a:solidFill>
                <a:latin typeface="Public Sans" pitchFamily="2" charset="0"/>
              </a:rPr>
              <a:t>V. K-3 Literacy</a:t>
            </a:r>
          </a:p>
          <a:p>
            <a:pPr marL="114300" marR="0" lvl="0" indent="0" algn="l" rtl="0">
              <a:lnSpc>
                <a:spcPct val="100000"/>
              </a:lnSpc>
              <a:spcBef>
                <a:spcPts val="0"/>
              </a:spcBef>
              <a:spcAft>
                <a:spcPts val="0"/>
              </a:spcAft>
              <a:buClr>
                <a:srgbClr val="000000"/>
              </a:buClr>
              <a:buSzPts val="1800"/>
              <a:buNone/>
            </a:pPr>
            <a:endParaRPr lang="en-US" dirty="0">
              <a:latin typeface="Public Sans" pitchFamily="2" charset="0"/>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latin typeface="Public Sans" pitchFamily="2" charset="0"/>
            </a:endParaRP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LEAP 2025</a:t>
            </a:r>
            <a:endParaRPr sz="2400" dirty="0">
              <a:latin typeface="Public Sans" pitchFamily="2" charset="0"/>
            </a:endParaRPr>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a:t>
            </a:r>
            <a:endParaRPr lang="en-US" dirty="0"/>
          </a:p>
        </p:txBody>
      </p:sp>
      <p:sp>
        <p:nvSpPr>
          <p:cNvPr id="3" name="Text Placeholder 2"/>
          <p:cNvSpPr>
            <a:spLocks noGrp="1"/>
          </p:cNvSpPr>
          <p:nvPr>
            <p:ph type="body" idx="1"/>
          </p:nvPr>
        </p:nvSpPr>
        <p:spPr>
          <a:xfrm>
            <a:off x="255859" y="1017725"/>
            <a:ext cx="8520600" cy="3056204"/>
          </a:xfrm>
        </p:spPr>
        <p:txBody>
          <a:bodyPr/>
          <a:lstStyle/>
          <a:p>
            <a:r>
              <a:rPr lang="en-US" b="1" dirty="0" smtClean="0">
                <a:latin typeface="Public Sans" pitchFamily="2" charset="0"/>
              </a:rPr>
              <a:t>June 23-27</a:t>
            </a:r>
            <a:r>
              <a:rPr lang="en-US" dirty="0" smtClean="0">
                <a:latin typeface="Public Sans" pitchFamily="2" charset="0"/>
              </a:rPr>
              <a:t>: High School Administration      NO EXTENSIONS</a:t>
            </a:r>
          </a:p>
          <a:p>
            <a:r>
              <a:rPr lang="en-US" b="1" dirty="0" smtClean="0">
                <a:latin typeface="Public Sans" pitchFamily="2" charset="0"/>
              </a:rPr>
              <a:t>July 2:</a:t>
            </a:r>
            <a:r>
              <a:rPr lang="en-US" dirty="0" smtClean="0">
                <a:latin typeface="Public Sans" pitchFamily="2" charset="0"/>
              </a:rPr>
              <a:t> All LEAP HS invalidations completed by DTC with documentation sent to </a:t>
            </a:r>
            <a:r>
              <a:rPr lang="en-US" dirty="0" smtClean="0">
                <a:latin typeface="Public Sans" pitchFamily="2" charset="0"/>
                <a:hlinkClick r:id="rId2"/>
              </a:rPr>
              <a:t>assessment@la.gov</a:t>
            </a:r>
            <a:r>
              <a:rPr lang="en-US" dirty="0" smtClean="0">
                <a:latin typeface="Public Sans" pitchFamily="2" charset="0"/>
              </a:rPr>
              <a:t> </a:t>
            </a:r>
          </a:p>
          <a:p>
            <a:r>
              <a:rPr lang="en-US" b="1" dirty="0" smtClean="0">
                <a:latin typeface="Public Sans" pitchFamily="2" charset="0"/>
              </a:rPr>
              <a:t>July 2</a:t>
            </a:r>
            <a:r>
              <a:rPr lang="en-US" dirty="0" smtClean="0">
                <a:latin typeface="Public Sans" pitchFamily="2" charset="0"/>
              </a:rPr>
              <a:t>: DTCs must schedule pickup with UPS for secure accommodated materials</a:t>
            </a:r>
          </a:p>
          <a:p>
            <a:r>
              <a:rPr lang="en-US" b="1" dirty="0" smtClean="0">
                <a:latin typeface="Public Sans" pitchFamily="2" charset="0"/>
              </a:rPr>
              <a:t>July 8</a:t>
            </a:r>
            <a:r>
              <a:rPr lang="en-US" dirty="0" smtClean="0">
                <a:latin typeface="Public Sans" pitchFamily="2" charset="0"/>
              </a:rPr>
              <a:t>: All secure materials returned to DRC including braille instructions</a:t>
            </a:r>
          </a:p>
          <a:p>
            <a:r>
              <a:rPr lang="en-US" b="1" dirty="0" smtClean="0">
                <a:latin typeface="Public Sans" pitchFamily="2" charset="0"/>
              </a:rPr>
              <a:t>July 24</a:t>
            </a:r>
            <a:r>
              <a:rPr lang="en-US" dirty="0" smtClean="0">
                <a:latin typeface="Public Sans" pitchFamily="2" charset="0"/>
              </a:rPr>
              <a:t>: Deadline to submit summer rescore requests to DRC, except for Civics</a:t>
            </a:r>
          </a:p>
          <a:p>
            <a:pPr marL="114300" indent="0">
              <a:buNone/>
            </a:pPr>
            <a:endParaRPr lang="en-US" dirty="0" smtClean="0">
              <a:latin typeface="Public Sans" pitchFamily="2" charset="0"/>
            </a:endParaRPr>
          </a:p>
          <a:p>
            <a:pPr marL="114300" indent="0">
              <a:buNone/>
            </a:pPr>
            <a:endParaRPr lang="en-US" dirty="0">
              <a:latin typeface="Public Sans" pitchFamily="2" charset="0"/>
            </a:endParaRPr>
          </a:p>
          <a:p>
            <a:pPr marL="114300" indent="0">
              <a:buNone/>
            </a:pPr>
            <a:endParaRPr lang="en-US" dirty="0" smtClean="0">
              <a:latin typeface="Public Sans" pitchFamily="2" charset="0"/>
            </a:endParaRPr>
          </a:p>
          <a:p>
            <a:pPr marL="114300" indent="0">
              <a:buNone/>
            </a:pPr>
            <a:endParaRPr lang="en-US" dirty="0"/>
          </a:p>
        </p:txBody>
      </p:sp>
    </p:spTree>
    <p:extLst>
      <p:ext uri="{BB962C8B-B14F-4D97-AF65-F5344CB8AC3E}">
        <p14:creationId xmlns:p14="http://schemas.microsoft.com/office/powerpoint/2010/main" val="1495780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DRC Updates</a:t>
            </a:r>
            <a:endParaRPr lang="en-US" dirty="0"/>
          </a:p>
        </p:txBody>
      </p:sp>
      <p:sp>
        <p:nvSpPr>
          <p:cNvPr id="3" name="Text Placeholder 2"/>
          <p:cNvSpPr>
            <a:spLocks noGrp="1"/>
          </p:cNvSpPr>
          <p:nvPr>
            <p:ph type="body" idx="1"/>
          </p:nvPr>
        </p:nvSpPr>
        <p:spPr/>
        <p:txBody>
          <a:bodyPr/>
          <a:lstStyle/>
          <a:p>
            <a:pPr marL="114300" indent="0">
              <a:buNone/>
            </a:pPr>
            <a:r>
              <a:rPr lang="en-US" dirty="0" smtClean="0"/>
              <a:t>New </a:t>
            </a:r>
            <a:r>
              <a:rPr lang="en-US" dirty="0"/>
              <a:t>DRC INSIGHT </a:t>
            </a:r>
            <a:r>
              <a:rPr lang="en-US" dirty="0" err="1"/>
              <a:t>installables</a:t>
            </a:r>
            <a:r>
              <a:rPr lang="en-US" dirty="0"/>
              <a:t> (secure testing application and COS Service Device) will again be released on the last Thursday evening of June, which this year is Thursday June 27.  These new </a:t>
            </a:r>
            <a:r>
              <a:rPr lang="en-US" dirty="0" err="1"/>
              <a:t>installables</a:t>
            </a:r>
            <a:r>
              <a:rPr lang="en-US" dirty="0"/>
              <a:t> will </a:t>
            </a:r>
            <a:r>
              <a:rPr lang="en-US" u="sng" dirty="0"/>
              <a:t>not</a:t>
            </a:r>
            <a:r>
              <a:rPr lang="en-US" dirty="0"/>
              <a:t> be required until the end of July.  Sites that are intending to test on Friday June 27 (for Summer HS, State Placement, final Diagnostic/Interim or practice testing) should be able to proceed with testing without issue on Friday June 28 with or without the new software.</a:t>
            </a:r>
          </a:p>
          <a:p>
            <a:pPr lvl="0"/>
            <a:endParaRPr lang="en-US" dirty="0" smtClean="0"/>
          </a:p>
          <a:p>
            <a:pPr marL="114300" lvl="0" indent="0">
              <a:buNone/>
            </a:pPr>
            <a:r>
              <a:rPr lang="en-US" dirty="0" smtClean="0"/>
              <a:t>Past </a:t>
            </a:r>
            <a:r>
              <a:rPr lang="en-US" dirty="0"/>
              <a:t>administrations from 2022-2023 and prior will no longer be available in the Portal after Monday 6/30. Sites that have not downloaded their reports from those administrations should do so prior to that </a:t>
            </a:r>
            <a:r>
              <a:rPr lang="en-US" dirty="0" smtClean="0"/>
              <a:t>date.</a:t>
            </a:r>
            <a:endParaRPr lang="en-US" dirty="0"/>
          </a:p>
        </p:txBody>
      </p:sp>
    </p:spTree>
    <p:extLst>
      <p:ext uri="{BB962C8B-B14F-4D97-AF65-F5344CB8AC3E}">
        <p14:creationId xmlns:p14="http://schemas.microsoft.com/office/powerpoint/2010/main" val="2451125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Chrome Support Change</a:t>
            </a:r>
            <a:endParaRPr lang="en-US" dirty="0"/>
          </a:p>
        </p:txBody>
      </p:sp>
      <p:sp>
        <p:nvSpPr>
          <p:cNvPr id="3" name="Text Placeholder 2"/>
          <p:cNvSpPr>
            <a:spLocks noGrp="1"/>
          </p:cNvSpPr>
          <p:nvPr>
            <p:ph type="body" idx="1"/>
          </p:nvPr>
        </p:nvSpPr>
        <p:spPr>
          <a:xfrm>
            <a:off x="311700" y="1042317"/>
            <a:ext cx="8520600" cy="3186300"/>
          </a:xfrm>
        </p:spPr>
        <p:txBody>
          <a:bodyPr/>
          <a:lstStyle/>
          <a:p>
            <a:r>
              <a:rPr lang="en-US" dirty="0"/>
              <a:t>An important change is coming to the Google Chrome version of DRC INSIGHT.  Google is ending support for the type of kiosk application that DRC currently uses to create the DRC INSIGHT Secure Application for the Chromebook.  In response, DRC has developed a new Chromebook PWA (Progressive Web App) Application. </a:t>
            </a:r>
            <a:endParaRPr lang="en-US" dirty="0" smtClean="0"/>
          </a:p>
          <a:p>
            <a:endParaRPr lang="en-US" u="sng" dirty="0"/>
          </a:p>
          <a:p>
            <a:r>
              <a:rPr lang="en-US" u="sng" dirty="0" smtClean="0"/>
              <a:t>The </a:t>
            </a:r>
            <a:r>
              <a:rPr lang="en-US" u="sng" dirty="0"/>
              <a:t>installation and setup procedures for this new  application are different from the previous application.  This is required to meet Google's new application version support and security guidelines.  Details regarding the changes will be available in the Technical Users Guide, and will include details on removing version 15 prior to installing version 16. </a:t>
            </a:r>
          </a:p>
        </p:txBody>
      </p:sp>
    </p:spTree>
    <p:extLst>
      <p:ext uri="{BB962C8B-B14F-4D97-AF65-F5344CB8AC3E}">
        <p14:creationId xmlns:p14="http://schemas.microsoft.com/office/powerpoint/2010/main" val="2145711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Closures and Cancellations</a:t>
            </a:r>
            <a:endParaRPr lang="en-US" dirty="0"/>
          </a:p>
        </p:txBody>
      </p:sp>
      <p:sp>
        <p:nvSpPr>
          <p:cNvPr id="3" name="Text Placeholder 2"/>
          <p:cNvSpPr>
            <a:spLocks noGrp="1"/>
          </p:cNvSpPr>
          <p:nvPr>
            <p:ph type="body" idx="1"/>
          </p:nvPr>
        </p:nvSpPr>
        <p:spPr/>
        <p:txBody>
          <a:bodyPr/>
          <a:lstStyle/>
          <a:p>
            <a:pPr marL="114300" indent="0">
              <a:buNone/>
            </a:pPr>
            <a:r>
              <a:rPr lang="en-US" dirty="0" smtClean="0"/>
              <a:t>The department will be closed:</a:t>
            </a:r>
          </a:p>
          <a:p>
            <a:pPr marL="114300" indent="0">
              <a:buNone/>
            </a:pPr>
            <a:endParaRPr lang="en-US" dirty="0"/>
          </a:p>
          <a:p>
            <a:r>
              <a:rPr lang="en-US" dirty="0" smtClean="0"/>
              <a:t>June 19, Juneteenth</a:t>
            </a:r>
          </a:p>
          <a:p>
            <a:r>
              <a:rPr lang="en-US" dirty="0" smtClean="0"/>
              <a:t>July 4, Independence Day</a:t>
            </a:r>
            <a:endParaRPr lang="en-US" dirty="0"/>
          </a:p>
          <a:p>
            <a:r>
              <a:rPr lang="en-US" dirty="0" smtClean="0"/>
              <a:t>July 15: Office Hours canceled</a:t>
            </a:r>
          </a:p>
          <a:p>
            <a:pPr marL="114300" indent="0">
              <a:buNone/>
            </a:pPr>
            <a:endParaRPr lang="en-US" dirty="0"/>
          </a:p>
        </p:txBody>
      </p:sp>
    </p:spTree>
    <p:extLst>
      <p:ext uri="{BB962C8B-B14F-4D97-AF65-F5344CB8AC3E}">
        <p14:creationId xmlns:p14="http://schemas.microsoft.com/office/powerpoint/2010/main" val="1678735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smtClean="0">
                <a:latin typeface="Public Sans" pitchFamily="2" charset="0"/>
              </a:rPr>
              <a:t>LEAP Connect and ELPT </a:t>
            </a:r>
            <a:endParaRPr sz="2400" dirty="0">
              <a:latin typeface="Public Sans" pitchFamily="2" charset="0"/>
            </a:endParaRPr>
          </a:p>
        </p:txBody>
      </p:sp>
    </p:spTree>
    <p:extLst>
      <p:ext uri="{BB962C8B-B14F-4D97-AF65-F5344CB8AC3E}">
        <p14:creationId xmlns:p14="http://schemas.microsoft.com/office/powerpoint/2010/main" val="1245683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39699</TotalTime>
  <Words>1936</Words>
  <Application>Microsoft Office PowerPoint</Application>
  <PresentationFormat>On-screen Show (16:9)</PresentationFormat>
  <Paragraphs>243</Paragraphs>
  <Slides>24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Calibri</vt:lpstr>
      <vt:lpstr>Arial</vt:lpstr>
      <vt:lpstr>Public Sans Medium</vt:lpstr>
      <vt:lpstr>Times New Roman</vt:lpstr>
      <vt:lpstr>Public Sans</vt:lpstr>
      <vt:lpstr>LA Believes</vt:lpstr>
      <vt:lpstr> AAA Assessment and Accountability Monthly Call June 17, 2025</vt:lpstr>
      <vt:lpstr>Zoom Meeting Preparation</vt:lpstr>
      <vt:lpstr>Agenda Items</vt:lpstr>
      <vt:lpstr>LEAP 2025</vt:lpstr>
      <vt:lpstr>Important Dates</vt:lpstr>
      <vt:lpstr>DRC Updates</vt:lpstr>
      <vt:lpstr>Google Chrome Support Change</vt:lpstr>
      <vt:lpstr>Closures and Cancellations</vt:lpstr>
      <vt:lpstr>LEAP Connect and ELPT </vt:lpstr>
      <vt:lpstr>LEAP Connect and ELPT Score Release</vt:lpstr>
      <vt:lpstr>ELPT Trajectories</vt:lpstr>
      <vt:lpstr>ACT</vt:lpstr>
      <vt:lpstr>ACT Billing</vt:lpstr>
      <vt:lpstr>Accountability</vt:lpstr>
      <vt:lpstr>Closing Cohort Data Certification--Last Call</vt:lpstr>
      <vt:lpstr>Transcripts Updated for 2025 Graduates</vt:lpstr>
      <vt:lpstr>Credential Reviews for 2025 Graduates</vt:lpstr>
      <vt:lpstr>Work-based Learning Credit for 2025 Grads</vt:lpstr>
      <vt:lpstr>Work-based Learning Course Codes</vt:lpstr>
      <vt:lpstr>K-3</vt:lpstr>
      <vt:lpstr>Additional Grade 3 Summer Screenings</vt:lpstr>
      <vt:lpstr>Save Reporting for Grade 3</vt:lpstr>
      <vt:lpstr>CSV file for G3 Summer</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947</cp:revision>
  <dcterms:modified xsi:type="dcterms:W3CDTF">2025-06-18T02:13:43Z</dcterms:modified>
</cp:coreProperties>
</file>