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4"/>
  </p:notesMasterIdLst>
  <p:sldIdLst>
    <p:sldId id="884" r:id="rId2"/>
    <p:sldId id="667" r:id="rId3"/>
    <p:sldId id="257" r:id="rId4"/>
    <p:sldId id="851" r:id="rId5"/>
    <p:sldId id="855" r:id="rId6"/>
    <p:sldId id="885" r:id="rId7"/>
    <p:sldId id="953" r:id="rId8"/>
    <p:sldId id="886" r:id="rId9"/>
    <p:sldId id="957" r:id="rId10"/>
    <p:sldId id="924" r:id="rId11"/>
    <p:sldId id="887" r:id="rId12"/>
    <p:sldId id="958" r:id="rId13"/>
    <p:sldId id="959" r:id="rId14"/>
    <p:sldId id="888" r:id="rId15"/>
    <p:sldId id="954" r:id="rId16"/>
    <p:sldId id="927" r:id="rId17"/>
    <p:sldId id="895" r:id="rId18"/>
    <p:sldId id="889" r:id="rId19"/>
    <p:sldId id="941" r:id="rId20"/>
    <p:sldId id="955" r:id="rId21"/>
    <p:sldId id="956" r:id="rId22"/>
    <p:sldId id="334" r:id="rId23"/>
  </p:sldIdLst>
  <p:sldSz cx="9144000" cy="5143500" type="screen16x9"/>
  <p:notesSz cx="6858000" cy="9144000"/>
  <p:embeddedFontLst>
    <p:embeddedFont>
      <p:font typeface="Public Sans" pitchFamily="2" charset="0"/>
      <p:regular r:id="rId25"/>
      <p:bold r:id="rId26"/>
      <p:italic r:id="rId27"/>
      <p:boldItalic r:id="rId28"/>
    </p:embeddedFont>
    <p:embeddedFont>
      <p:font typeface="Public Sans Medium" pitchFamily="2" charset="0"/>
      <p:regular r:id="rId29"/>
      <p: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D3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90" d="100"/>
          <a:sy n="90" d="100"/>
        </p:scale>
        <p:origin x="612"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6/17/2026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s://elearning.easygenerator.com/5ddb4adc-348d-4373-b655-11bc7d302d4e/"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ldoe.zoom.us/j/94988586947" TargetMode="External"/><Relationship Id="rId2" Type="http://schemas.openxmlformats.org/officeDocument/2006/relationships/hyperlink" Target="https://doe.louisiana.gov/docs/default-source/assessment/dtc-and-accountability-contact-update-form.pdf?sfvrsn=36c28f1f_0"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doe.louisiana.gov/docs/default-source/eEnglish-learners/english-learner-identification-flowchart.pdf?sfvrsn=1d2b931f_2"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335584" y="121692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800" dirty="0" smtClean="0">
                <a:latin typeface="Public Sans" pitchFamily="2" charset="0"/>
              </a:rPr>
              <a:t>Assessments, Accountability and Analytics Monthly Call</a:t>
            </a:r>
            <a:endParaRPr sz="28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June 16, 2026</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Connect/ELPT/ELPT Connect Reporting</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dirty="0" smtClean="0">
                <a:latin typeface="Public Sans" pitchFamily="2" charset="0"/>
              </a:rPr>
              <a:t>LEAP Connect individual student reports, school rosters and data files are available in DRC INSIGHT. </a:t>
            </a:r>
          </a:p>
          <a:p>
            <a:endParaRPr lang="en-US" dirty="0">
              <a:latin typeface="Public Sans" pitchFamily="2" charset="0"/>
            </a:endParaRPr>
          </a:p>
          <a:p>
            <a:r>
              <a:rPr lang="en-US" dirty="0" smtClean="0">
                <a:latin typeface="Public Sans" pitchFamily="2" charset="0"/>
              </a:rPr>
              <a:t>ELPT/ELPT Connect score reports are available in TIDE.</a:t>
            </a:r>
          </a:p>
          <a:p>
            <a:endParaRPr lang="en-US" dirty="0">
              <a:latin typeface="Public Sans" pitchFamily="2" charset="0"/>
            </a:endParaRPr>
          </a:p>
          <a:p>
            <a:pPr lvl="1"/>
            <a:r>
              <a:rPr lang="en-US" dirty="0" smtClean="0">
                <a:latin typeface="Public Sans" pitchFamily="2" charset="0"/>
              </a:rPr>
              <a:t>Reports should be shared with families as soon as possible.</a:t>
            </a:r>
          </a:p>
          <a:p>
            <a:pPr lvl="1"/>
            <a:r>
              <a:rPr lang="en-US" dirty="0" smtClean="0">
                <a:latin typeface="Public Sans" pitchFamily="2" charset="0"/>
              </a:rPr>
              <a:t>The department will not release score reports directly to families.</a:t>
            </a:r>
            <a:endParaRPr lang="en-US" dirty="0">
              <a:latin typeface="Public Sans" pitchFamily="2" charset="0"/>
            </a:endParaRPr>
          </a:p>
        </p:txBody>
      </p:sp>
    </p:spTree>
    <p:extLst>
      <p:ext uri="{BB962C8B-B14F-4D97-AF65-F5344CB8AC3E}">
        <p14:creationId xmlns:p14="http://schemas.microsoft.com/office/powerpoint/2010/main" val="352247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50079" y="113053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ACT/WorkKeys</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11</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Contact Information</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b="1" dirty="0">
                <a:latin typeface="Public Sans" pitchFamily="2" charset="0"/>
              </a:rPr>
              <a:t>ACT and </a:t>
            </a:r>
            <a:r>
              <a:rPr lang="en-US" b="1" dirty="0" err="1">
                <a:latin typeface="Public Sans" pitchFamily="2" charset="0"/>
              </a:rPr>
              <a:t>WorkKeys</a:t>
            </a:r>
            <a:endParaRPr lang="en-US" dirty="0">
              <a:latin typeface="Public Sans" pitchFamily="2" charset="0"/>
            </a:endParaRPr>
          </a:p>
          <a:p>
            <a:pPr lvl="0">
              <a:buFont typeface="Arial" panose="020B0604020202020204" pitchFamily="34" charset="0"/>
              <a:buChar char="•"/>
            </a:pPr>
            <a:r>
              <a:rPr lang="en-US" dirty="0">
                <a:latin typeface="Public Sans" pitchFamily="2" charset="0"/>
              </a:rPr>
              <a:t>Contact number for ACT is the same but the options have changed</a:t>
            </a:r>
          </a:p>
          <a:p>
            <a:pPr lvl="0">
              <a:buFont typeface="Arial" panose="020B0604020202020204" pitchFamily="34" charset="0"/>
              <a:buChar char="•"/>
            </a:pPr>
            <a:r>
              <a:rPr lang="en-US" dirty="0">
                <a:latin typeface="Public Sans" pitchFamily="2" charset="0"/>
              </a:rPr>
              <a:t>There is no longer a designated phone number for accommodations or </a:t>
            </a:r>
            <a:r>
              <a:rPr lang="en-US" dirty="0" err="1">
                <a:latin typeface="Public Sans" pitchFamily="2" charset="0"/>
              </a:rPr>
              <a:t>WorkKeys</a:t>
            </a:r>
            <a:r>
              <a:rPr lang="en-US" dirty="0">
                <a:latin typeface="Public Sans" pitchFamily="2" charset="0"/>
              </a:rPr>
              <a:t> </a:t>
            </a:r>
          </a:p>
          <a:p>
            <a:pPr lvl="0">
              <a:buFont typeface="Arial" panose="020B0604020202020204" pitchFamily="34" charset="0"/>
              <a:buChar char="•"/>
            </a:pPr>
            <a:r>
              <a:rPr lang="en-US" dirty="0">
                <a:latin typeface="Public Sans" pitchFamily="2" charset="0"/>
              </a:rPr>
              <a:t>The options are as follows when calling 800-553-6244 ext. 2800</a:t>
            </a:r>
          </a:p>
          <a:p>
            <a:pPr lvl="1">
              <a:buFont typeface="Arial" panose="020B0604020202020204" pitchFamily="34" charset="0"/>
              <a:buChar char="•"/>
            </a:pPr>
            <a:r>
              <a:rPr lang="en-US" sz="1600" dirty="0">
                <a:latin typeface="Public Sans" pitchFamily="2" charset="0"/>
              </a:rPr>
              <a:t>Option 1 for School Officials</a:t>
            </a:r>
          </a:p>
          <a:p>
            <a:pPr lvl="1">
              <a:buFont typeface="Arial" panose="020B0604020202020204" pitchFamily="34" charset="0"/>
              <a:buChar char="•"/>
            </a:pPr>
            <a:r>
              <a:rPr lang="en-US" sz="1600" dirty="0">
                <a:latin typeface="Public Sans" pitchFamily="2" charset="0"/>
              </a:rPr>
              <a:t>Press 1 for State and District Testing</a:t>
            </a:r>
          </a:p>
          <a:p>
            <a:pPr lvl="1">
              <a:buFont typeface="Arial" panose="020B0604020202020204" pitchFamily="34" charset="0"/>
              <a:buChar char="•"/>
            </a:pPr>
            <a:r>
              <a:rPr lang="en-US" sz="1600" dirty="0">
                <a:latin typeface="Public Sans" pitchFamily="2" charset="0"/>
              </a:rPr>
              <a:t>Press 2 for State and District Accommodations</a:t>
            </a:r>
          </a:p>
          <a:p>
            <a:pPr lvl="1">
              <a:buFont typeface="Arial" panose="020B0604020202020204" pitchFamily="34" charset="0"/>
              <a:buChar char="•"/>
            </a:pPr>
            <a:r>
              <a:rPr lang="en-US" sz="1600" dirty="0">
                <a:latin typeface="Public Sans" pitchFamily="2" charset="0"/>
              </a:rPr>
              <a:t>Press 3 for National Accommodations</a:t>
            </a:r>
          </a:p>
          <a:p>
            <a:pPr lvl="1">
              <a:buFont typeface="Arial" panose="020B0604020202020204" pitchFamily="34" charset="0"/>
              <a:buChar char="•"/>
            </a:pPr>
            <a:r>
              <a:rPr lang="en-US" sz="1600" dirty="0">
                <a:latin typeface="Public Sans" pitchFamily="2" charset="0"/>
              </a:rPr>
              <a:t>Press 4 for High School Reporting</a:t>
            </a:r>
          </a:p>
          <a:p>
            <a:pPr lvl="1">
              <a:buFont typeface="Arial" panose="020B0604020202020204" pitchFamily="34" charset="0"/>
              <a:buChar char="•"/>
            </a:pPr>
            <a:r>
              <a:rPr lang="en-US" sz="1600" dirty="0">
                <a:latin typeface="Public Sans" pitchFamily="2" charset="0"/>
              </a:rPr>
              <a:t>Press 5 for </a:t>
            </a:r>
            <a:r>
              <a:rPr lang="en-US" sz="1600" dirty="0" err="1">
                <a:latin typeface="Public Sans" pitchFamily="2" charset="0"/>
              </a:rPr>
              <a:t>PreACT</a:t>
            </a:r>
            <a:r>
              <a:rPr lang="en-US" sz="1600" dirty="0">
                <a:latin typeface="Public Sans" pitchFamily="2" charset="0"/>
              </a:rPr>
              <a:t> or </a:t>
            </a:r>
            <a:r>
              <a:rPr lang="en-US" sz="1600" dirty="0" err="1">
                <a:latin typeface="Public Sans" pitchFamily="2" charset="0"/>
              </a:rPr>
              <a:t>PreACT</a:t>
            </a:r>
            <a:r>
              <a:rPr lang="en-US" sz="1600" dirty="0">
                <a:latin typeface="Public Sans" pitchFamily="2" charset="0"/>
              </a:rPr>
              <a:t> Secure</a:t>
            </a:r>
          </a:p>
          <a:p>
            <a:pPr lvl="1">
              <a:buFont typeface="Arial" panose="020B0604020202020204" pitchFamily="34" charset="0"/>
              <a:buChar char="•"/>
            </a:pPr>
            <a:r>
              <a:rPr lang="en-US" sz="1600" dirty="0">
                <a:latin typeface="Public Sans" pitchFamily="2" charset="0"/>
              </a:rPr>
              <a:t>Press 6 for </a:t>
            </a:r>
            <a:r>
              <a:rPr lang="en-US" sz="1600" dirty="0" err="1">
                <a:latin typeface="Public Sans" pitchFamily="2" charset="0"/>
              </a:rPr>
              <a:t>WorkKeys</a:t>
            </a:r>
            <a:endParaRPr lang="en-US" sz="1600" dirty="0">
              <a:latin typeface="Public Sans" pitchFamily="2" charset="0"/>
            </a:endParaRPr>
          </a:p>
          <a:p>
            <a:endParaRPr lang="en-US" dirty="0"/>
          </a:p>
        </p:txBody>
      </p:sp>
    </p:spTree>
    <p:extLst>
      <p:ext uri="{BB962C8B-B14F-4D97-AF65-F5344CB8AC3E}">
        <p14:creationId xmlns:p14="http://schemas.microsoft.com/office/powerpoint/2010/main" val="155658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Invoices and Credit Memos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lvl="0" indent="0">
              <a:buNone/>
            </a:pPr>
            <a:r>
              <a:rPr lang="en-US" dirty="0">
                <a:latin typeface="Public Sans" pitchFamily="2" charset="0"/>
              </a:rPr>
              <a:t>Invoices and Credit Memos will be emailed to the Superintendents, DTCs, and </a:t>
            </a:r>
            <a:r>
              <a:rPr lang="en-US" dirty="0" smtClean="0">
                <a:latin typeface="Public Sans" pitchFamily="2" charset="0"/>
              </a:rPr>
              <a:t>the Financial </a:t>
            </a:r>
            <a:r>
              <a:rPr lang="en-US" dirty="0">
                <a:latin typeface="Public Sans" pitchFamily="2" charset="0"/>
              </a:rPr>
              <a:t>Contact who signed the ACT MOU.</a:t>
            </a:r>
          </a:p>
          <a:p>
            <a:pPr lvl="0">
              <a:buFont typeface="Arial" panose="020B0604020202020204" pitchFamily="34" charset="0"/>
              <a:buChar char="•"/>
            </a:pPr>
            <a:r>
              <a:rPr lang="en-US" dirty="0">
                <a:latin typeface="Public Sans" pitchFamily="2" charset="0"/>
              </a:rPr>
              <a:t>Emails including invoice or credit memo will be sent by </a:t>
            </a:r>
            <a:r>
              <a:rPr lang="en-US" b="1" dirty="0">
                <a:latin typeface="Public Sans" pitchFamily="2" charset="0"/>
              </a:rPr>
              <a:t>June 30, 2026</a:t>
            </a:r>
          </a:p>
          <a:p>
            <a:pPr lvl="0">
              <a:buFont typeface="Arial" panose="020B0604020202020204" pitchFamily="34" charset="0"/>
              <a:buChar char="•"/>
            </a:pPr>
            <a:r>
              <a:rPr lang="en-US" dirty="0">
                <a:latin typeface="Public Sans" pitchFamily="2" charset="0"/>
              </a:rPr>
              <a:t>Payments are due by July 15, 2026 and sent to</a:t>
            </a:r>
            <a:r>
              <a:rPr lang="en-US" dirty="0" smtClean="0">
                <a:latin typeface="Public Sans" pitchFamily="2" charset="0"/>
              </a:rPr>
              <a:t>:</a:t>
            </a:r>
          </a:p>
          <a:p>
            <a:pPr marL="114300" lvl="0" indent="0">
              <a:buNone/>
            </a:pPr>
            <a:endParaRPr lang="en-US" dirty="0">
              <a:latin typeface="Public Sans" pitchFamily="2" charset="0"/>
            </a:endParaRPr>
          </a:p>
          <a:p>
            <a:pPr marL="571500" lvl="1" indent="0">
              <a:buNone/>
            </a:pPr>
            <a:r>
              <a:rPr lang="en-US" dirty="0" smtClean="0">
                <a:latin typeface="Public Sans" pitchFamily="2" charset="0"/>
              </a:rPr>
              <a:t>	Louisiana </a:t>
            </a:r>
            <a:r>
              <a:rPr lang="en-US" dirty="0">
                <a:latin typeface="Public Sans" pitchFamily="2" charset="0"/>
              </a:rPr>
              <a:t>Department of Education </a:t>
            </a:r>
          </a:p>
          <a:p>
            <a:pPr marL="571500" lvl="1" indent="0">
              <a:buNone/>
            </a:pPr>
            <a:r>
              <a:rPr lang="en-US" dirty="0" smtClean="0">
                <a:latin typeface="Public Sans" pitchFamily="2" charset="0"/>
              </a:rPr>
              <a:t>	Division </a:t>
            </a:r>
            <a:r>
              <a:rPr lang="en-US" dirty="0">
                <a:latin typeface="Public Sans" pitchFamily="2" charset="0"/>
              </a:rPr>
              <a:t>of Appropriation Control </a:t>
            </a:r>
          </a:p>
          <a:p>
            <a:pPr marL="571500" lvl="1" indent="0">
              <a:buNone/>
            </a:pPr>
            <a:r>
              <a:rPr lang="en-US" dirty="0" smtClean="0">
                <a:latin typeface="Public Sans" pitchFamily="2" charset="0"/>
              </a:rPr>
              <a:t>	PO </a:t>
            </a:r>
            <a:r>
              <a:rPr lang="en-US" dirty="0">
                <a:latin typeface="Public Sans" pitchFamily="2" charset="0"/>
              </a:rPr>
              <a:t>Box 94064 </a:t>
            </a:r>
          </a:p>
          <a:p>
            <a:pPr marL="571500" lvl="1" indent="0">
              <a:buNone/>
            </a:pPr>
            <a:r>
              <a:rPr lang="en-US" dirty="0" smtClean="0">
                <a:latin typeface="Public Sans" pitchFamily="2" charset="0"/>
              </a:rPr>
              <a:t>	Baton </a:t>
            </a:r>
            <a:r>
              <a:rPr lang="en-US" dirty="0">
                <a:latin typeface="Public Sans" pitchFamily="2" charset="0"/>
              </a:rPr>
              <a:t>Rouge, LA </a:t>
            </a:r>
            <a:r>
              <a:rPr lang="en-US" dirty="0" smtClean="0">
                <a:latin typeface="Public Sans" pitchFamily="2" charset="0"/>
              </a:rPr>
              <a:t>70804-9064</a:t>
            </a:r>
          </a:p>
          <a:p>
            <a:pPr marL="571500" lvl="1" indent="0">
              <a:buNone/>
            </a:pPr>
            <a:endParaRPr lang="en-US" dirty="0">
              <a:latin typeface="Public Sans" pitchFamily="2" charset="0"/>
            </a:endParaRPr>
          </a:p>
          <a:p>
            <a:pPr lvl="0">
              <a:buFont typeface="Arial" panose="020B0604020202020204" pitchFamily="34" charset="0"/>
              <a:buChar char="•"/>
            </a:pPr>
            <a:r>
              <a:rPr lang="en-US" dirty="0">
                <a:latin typeface="Public Sans" pitchFamily="2" charset="0"/>
              </a:rPr>
              <a:t>Credits will be issued to districts by July 31, 2026</a:t>
            </a:r>
          </a:p>
          <a:p>
            <a:endParaRPr lang="en-US" dirty="0"/>
          </a:p>
        </p:txBody>
      </p:sp>
    </p:spTree>
    <p:extLst>
      <p:ext uri="{BB962C8B-B14F-4D97-AF65-F5344CB8AC3E}">
        <p14:creationId xmlns:p14="http://schemas.microsoft.com/office/powerpoint/2010/main" val="53476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57167" y="1073829"/>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Accountability</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14</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Letter Grade Scale: </a:t>
            </a:r>
            <a:r>
              <a:rPr lang="en-US" dirty="0" err="1" smtClean="0">
                <a:latin typeface="Public Sans" pitchFamily="2" charset="0"/>
              </a:rPr>
              <a:t>Grow.Thrive.Achieve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Please see letter grade scales below that will be used for fall SPS release.</a:t>
            </a:r>
          </a:p>
          <a:p>
            <a:pPr marL="114300" indent="0">
              <a:buNone/>
            </a:pPr>
            <a:endParaRPr lang="en-US" dirty="0">
              <a:latin typeface="Public Sans" pitchFamily="2" charset="0"/>
            </a:endParaRPr>
          </a:p>
          <a:p>
            <a:pPr marL="114300" indent="0">
              <a:buNone/>
            </a:pPr>
            <a:endParaRPr lang="en-US"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451" y="1524001"/>
            <a:ext cx="6940550" cy="3619500"/>
          </a:xfrm>
          <a:prstGeom prst="rect">
            <a:avLst/>
          </a:prstGeom>
        </p:spPr>
      </p:pic>
    </p:spTree>
    <p:extLst>
      <p:ext uri="{BB962C8B-B14F-4D97-AF65-F5344CB8AC3E}">
        <p14:creationId xmlns:p14="http://schemas.microsoft.com/office/powerpoint/2010/main" val="325822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11" y="346259"/>
            <a:ext cx="8520600" cy="572700"/>
          </a:xfrm>
        </p:spPr>
        <p:txBody>
          <a:bodyPr/>
          <a:lstStyle/>
          <a:p>
            <a:r>
              <a:rPr lang="en-US" dirty="0" smtClean="0">
                <a:latin typeface="Public Sans" pitchFamily="2" charset="0"/>
              </a:rPr>
              <a:t>Data Certification </a:t>
            </a:r>
            <a:endParaRPr lang="en-US" dirty="0">
              <a:latin typeface="Public Sans" pitchFamily="2" charset="0"/>
            </a:endParaRPr>
          </a:p>
        </p:txBody>
      </p:sp>
      <p:sp>
        <p:nvSpPr>
          <p:cNvPr id="3" name="Text Placeholder 2"/>
          <p:cNvSpPr>
            <a:spLocks noGrp="1"/>
          </p:cNvSpPr>
          <p:nvPr>
            <p:ph type="body" idx="1"/>
          </p:nvPr>
        </p:nvSpPr>
        <p:spPr>
          <a:xfrm>
            <a:off x="226639" y="918959"/>
            <a:ext cx="8520600" cy="3186300"/>
          </a:xfrm>
        </p:spPr>
        <p:txBody>
          <a:bodyPr/>
          <a:lstStyle/>
          <a:p>
            <a:pPr marL="114300" indent="0">
              <a:buNone/>
            </a:pPr>
            <a:r>
              <a:rPr lang="en-US" dirty="0" smtClean="0">
                <a:latin typeface="Public Sans" pitchFamily="2" charset="0"/>
              </a:rPr>
              <a:t>Data certification for assessment data that will be used in the 2026 school and district performance scores will take place in August. They will include the following:</a:t>
            </a:r>
          </a:p>
          <a:p>
            <a:pPr marL="114300" indent="0">
              <a:buNone/>
            </a:pPr>
            <a:endParaRPr lang="en-US" dirty="0">
              <a:latin typeface="Public Sans" pitchFamily="2" charset="0"/>
            </a:endParaRPr>
          </a:p>
          <a:p>
            <a:pPr marL="114300" indent="0">
              <a:buNone/>
            </a:pPr>
            <a:r>
              <a:rPr lang="en-US" dirty="0" smtClean="0">
                <a:latin typeface="Public Sans" pitchFamily="2" charset="0"/>
              </a:rPr>
              <a:t>Assessment: </a:t>
            </a:r>
          </a:p>
          <a:p>
            <a:r>
              <a:rPr lang="en-US" dirty="0" smtClean="0">
                <a:latin typeface="Public Sans" pitchFamily="2" charset="0"/>
              </a:rPr>
              <a:t>LEAP scores grades 3-8, LEAP high school initial scores</a:t>
            </a:r>
          </a:p>
          <a:p>
            <a:r>
              <a:rPr lang="en-US" dirty="0" smtClean="0">
                <a:latin typeface="Public Sans" pitchFamily="2" charset="0"/>
              </a:rPr>
              <a:t>LEAP Connect scores grades 3-8 and 11</a:t>
            </a:r>
          </a:p>
          <a:p>
            <a:r>
              <a:rPr lang="en-US" dirty="0" smtClean="0">
                <a:latin typeface="Public Sans" pitchFamily="2" charset="0"/>
              </a:rPr>
              <a:t>ELPT and ELPT Connect growth results grades 1-12 </a:t>
            </a:r>
          </a:p>
          <a:p>
            <a:r>
              <a:rPr lang="en-US" dirty="0" smtClean="0">
                <a:latin typeface="Public Sans" pitchFamily="2" charset="0"/>
              </a:rPr>
              <a:t>K-2 DIBELS end-of-year scores and growth for K to 1 and 1 to 2 end of year growth.</a:t>
            </a:r>
          </a:p>
          <a:p>
            <a:r>
              <a:rPr lang="en-US" dirty="0" smtClean="0">
                <a:latin typeface="Public Sans" pitchFamily="2" charset="0"/>
              </a:rPr>
              <a:t>Student full academic year status </a:t>
            </a:r>
          </a:p>
          <a:p>
            <a:r>
              <a:rPr lang="en-US" dirty="0" smtClean="0">
                <a:latin typeface="Public Sans" pitchFamily="2" charset="0"/>
              </a:rPr>
              <a:t>Applied accountability codes </a:t>
            </a:r>
          </a:p>
        </p:txBody>
      </p:sp>
    </p:spTree>
    <p:extLst>
      <p:ext uri="{BB962C8B-B14F-4D97-AF65-F5344CB8AC3E}">
        <p14:creationId xmlns:p14="http://schemas.microsoft.com/office/powerpoint/2010/main" val="10773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Data Certification Cohort Graduation</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latin typeface="Public Sans" pitchFamily="2" charset="0"/>
              </a:rPr>
              <a:t>Data certification for data used to measure all three THRIVE indicators will be conducted in August. It will include the following:</a:t>
            </a:r>
          </a:p>
          <a:p>
            <a:r>
              <a:rPr lang="en-US" dirty="0" smtClean="0">
                <a:latin typeface="Public Sans" pitchFamily="2" charset="0"/>
              </a:rPr>
              <a:t>Nationally recognized assessment scores: ACT, SAT, CLT, </a:t>
            </a:r>
            <a:r>
              <a:rPr lang="en-US" dirty="0" err="1" smtClean="0">
                <a:latin typeface="Public Sans" pitchFamily="2" charset="0"/>
              </a:rPr>
              <a:t>WorkKeys</a:t>
            </a:r>
            <a:r>
              <a:rPr lang="en-US" dirty="0" smtClean="0">
                <a:latin typeface="Public Sans" pitchFamily="2" charset="0"/>
              </a:rPr>
              <a:t>, ASVAB</a:t>
            </a:r>
          </a:p>
          <a:p>
            <a:r>
              <a:rPr lang="en-US" dirty="0" smtClean="0">
                <a:latin typeface="Public Sans" pitchFamily="2" charset="0"/>
              </a:rPr>
              <a:t>Acceleration data: credentials, work-based learning, DE, AP</a:t>
            </a:r>
          </a:p>
          <a:p>
            <a:r>
              <a:rPr lang="en-US" dirty="0" smtClean="0">
                <a:latin typeface="Public Sans" pitchFamily="2" charset="0"/>
              </a:rPr>
              <a:t>Graduation Status: on-time diplomas (verified with dates in STS)</a:t>
            </a:r>
          </a:p>
          <a:p>
            <a:r>
              <a:rPr lang="en-US" dirty="0" smtClean="0">
                <a:latin typeface="Public Sans" pitchFamily="2" charset="0"/>
              </a:rPr>
              <a:t>Dropout flags</a:t>
            </a:r>
          </a:p>
          <a:p>
            <a:r>
              <a:rPr lang="en-US" dirty="0" smtClean="0">
                <a:latin typeface="Public Sans" pitchFamily="2" charset="0"/>
              </a:rPr>
              <a:t>Legitimate leaver status</a:t>
            </a:r>
          </a:p>
          <a:p>
            <a:r>
              <a:rPr lang="en-US" dirty="0" smtClean="0">
                <a:latin typeface="Public Sans" pitchFamily="2" charset="0"/>
              </a:rPr>
              <a:t>Student inclusion flags for district and school</a:t>
            </a:r>
            <a:endParaRPr lang="en-US" dirty="0">
              <a:latin typeface="Public Sans" pitchFamily="2" charset="0"/>
            </a:endParaRPr>
          </a:p>
          <a:p>
            <a:pPr marL="114300" indent="0">
              <a:buNone/>
            </a:pPr>
            <a:r>
              <a:rPr lang="en-US" dirty="0" smtClean="0">
                <a:latin typeface="Public Sans" pitchFamily="2" charset="0"/>
              </a:rPr>
              <a:t>The department will not accept requests for changes to exit codes or dropout flags for prior years in cohort. </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542227" y="1201420"/>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smtClean="0">
                <a:latin typeface="Public Sans" pitchFamily="2" charset="0"/>
              </a:rPr>
              <a:t>K-3 Screenings</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18</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Grade 3 Additional Literacy EOY Windows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Third grade students who have scored well below grade level are provided with two additional opportunities to retest.</a:t>
            </a:r>
          </a:p>
          <a:p>
            <a:pPr marL="114300" indent="0">
              <a:buNone/>
            </a:pPr>
            <a:endParaRPr lang="en-US" dirty="0">
              <a:latin typeface="Public Sans" pitchFamily="2" charset="0"/>
            </a:endParaRPr>
          </a:p>
          <a:p>
            <a:pPr marL="114300" indent="0">
              <a:buNone/>
            </a:pPr>
            <a:r>
              <a:rPr lang="en-US" b="1" dirty="0" smtClean="0">
                <a:latin typeface="Public Sans" pitchFamily="2" charset="0"/>
              </a:rPr>
              <a:t>First EOY Attempt</a:t>
            </a:r>
            <a:r>
              <a:rPr lang="en-US" dirty="0" smtClean="0">
                <a:latin typeface="Public Sans" pitchFamily="2" charset="0"/>
              </a:rPr>
              <a:t>: 	April 1-30</a:t>
            </a:r>
          </a:p>
          <a:p>
            <a:pPr marL="114300" indent="0">
              <a:buNone/>
            </a:pPr>
            <a:r>
              <a:rPr lang="en-US" b="1" dirty="0" smtClean="0">
                <a:latin typeface="Public Sans" pitchFamily="2" charset="0"/>
              </a:rPr>
              <a:t>Second EOY Attempt</a:t>
            </a:r>
            <a:r>
              <a:rPr lang="en-US" dirty="0" smtClean="0">
                <a:latin typeface="Public Sans" pitchFamily="2" charset="0"/>
              </a:rPr>
              <a:t>: 	Last 5 days of school</a:t>
            </a:r>
          </a:p>
          <a:p>
            <a:pPr marL="114300" indent="0">
              <a:buNone/>
            </a:pPr>
            <a:r>
              <a:rPr lang="en-US" b="1" dirty="0" smtClean="0">
                <a:latin typeface="Public Sans" pitchFamily="2" charset="0"/>
              </a:rPr>
              <a:t>Third EOY Attempt</a:t>
            </a:r>
            <a:r>
              <a:rPr lang="en-US" dirty="0" smtClean="0">
                <a:latin typeface="Public Sans" pitchFamily="2" charset="0"/>
              </a:rPr>
              <a:t>: 	At least two weeks after second attempt</a:t>
            </a:r>
          </a:p>
          <a:p>
            <a:pPr marL="114300" indent="0">
              <a:buNone/>
            </a:pPr>
            <a:endParaRPr lang="en-US" dirty="0">
              <a:latin typeface="Public Sans" pitchFamily="2" charset="0"/>
            </a:endParaRPr>
          </a:p>
          <a:p>
            <a:pPr marL="114300" indent="0">
              <a:buNone/>
            </a:pPr>
            <a:r>
              <a:rPr lang="en-US" dirty="0" smtClean="0">
                <a:latin typeface="Public Sans" pitchFamily="2" charset="0"/>
              </a:rPr>
              <a:t>The additional testing window for the second and third attempt close at the end of day on June 30. Please be sure all attempts are planned accordingly.</a:t>
            </a:r>
            <a:endParaRPr lang="en-US" dirty="0">
              <a:latin typeface="Public Sans" pitchFamily="2" charset="0"/>
            </a:endParaRPr>
          </a:p>
        </p:txBody>
      </p:sp>
    </p:spTree>
    <p:extLst>
      <p:ext uri="{BB962C8B-B14F-4D97-AF65-F5344CB8AC3E}">
        <p14:creationId xmlns:p14="http://schemas.microsoft.com/office/powerpoint/2010/main" val="130384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K-3 BOY Screening </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b="1" dirty="0" smtClean="0">
                <a:latin typeface="Public Sans" pitchFamily="2" charset="0"/>
              </a:rPr>
              <a:t>Customized windows</a:t>
            </a:r>
            <a:r>
              <a:rPr lang="en-US" dirty="0" smtClean="0">
                <a:latin typeface="Public Sans" pitchFamily="2" charset="0"/>
              </a:rPr>
              <a:t>: All K-3 literacy and numeracy screening windows will be customized to school systems’ first 30 days of school. District test coordinators will receive confirmation of their windows by June </a:t>
            </a:r>
            <a:r>
              <a:rPr lang="en-US" dirty="0" smtClean="0">
                <a:latin typeface="Public Sans" pitchFamily="2" charset="0"/>
              </a:rPr>
              <a:t>30</a:t>
            </a:r>
            <a:r>
              <a:rPr lang="en-US" dirty="0" smtClean="0">
                <a:latin typeface="Public Sans" pitchFamily="2" charset="0"/>
              </a:rPr>
              <a:t>. </a:t>
            </a:r>
            <a:r>
              <a:rPr lang="en-US" dirty="0" smtClean="0">
                <a:latin typeface="Public Sans" pitchFamily="2" charset="0"/>
              </a:rPr>
              <a:t>Virtual days and half days will be included in the count.</a:t>
            </a:r>
          </a:p>
          <a:p>
            <a:pPr marL="114300" indent="0">
              <a:buNone/>
            </a:pPr>
            <a:endParaRPr lang="en-US" dirty="0">
              <a:latin typeface="Public Sans" pitchFamily="2" charset="0"/>
            </a:endParaRPr>
          </a:p>
          <a:p>
            <a:pPr marL="114300" indent="0">
              <a:buNone/>
            </a:pPr>
            <a:r>
              <a:rPr lang="en-US" b="1" dirty="0" smtClean="0">
                <a:latin typeface="Public Sans" pitchFamily="2" charset="0"/>
              </a:rPr>
              <a:t>Remote Administration: </a:t>
            </a:r>
            <a:r>
              <a:rPr lang="en-US" dirty="0" smtClean="0">
                <a:latin typeface="Public Sans" pitchFamily="2" charset="0"/>
              </a:rPr>
              <a:t>BOY remote administration materials for all grade levels will be available on the literacy screening page by July 10.</a:t>
            </a:r>
          </a:p>
          <a:p>
            <a:pPr marL="114300" indent="0">
              <a:buNone/>
            </a:pPr>
            <a:endParaRPr lang="en-US" dirty="0">
              <a:latin typeface="Public Sans" pitchFamily="2" charset="0"/>
            </a:endParaRPr>
          </a:p>
          <a:p>
            <a:pPr marL="114300" indent="0">
              <a:buNone/>
            </a:pPr>
            <a:r>
              <a:rPr lang="en-US" b="1" dirty="0" smtClean="0">
                <a:latin typeface="Public Sans" pitchFamily="2" charset="0"/>
              </a:rPr>
              <a:t>Administration Webinar</a:t>
            </a:r>
            <a:r>
              <a:rPr lang="en-US" dirty="0" smtClean="0">
                <a:latin typeface="Public Sans" pitchFamily="2" charset="0"/>
              </a:rPr>
              <a:t>: A webinar for DTCs has been planned for Friday, July 17 at 11:00 a.m. The link will be shared directly with DTCs via email.</a:t>
            </a:r>
            <a:endParaRPr lang="en-US" dirty="0">
              <a:latin typeface="Public Sans" pitchFamily="2" charset="0"/>
            </a:endParaRPr>
          </a:p>
        </p:txBody>
      </p:sp>
    </p:spTree>
    <p:extLst>
      <p:ext uri="{BB962C8B-B14F-4D97-AF65-F5344CB8AC3E}">
        <p14:creationId xmlns:p14="http://schemas.microsoft.com/office/powerpoint/2010/main" val="357126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37075"/>
            <a:ext cx="8520600" cy="572700"/>
          </a:xfrm>
        </p:spPr>
        <p:txBody>
          <a:bodyPr/>
          <a:lstStyle/>
          <a:p>
            <a:r>
              <a:rPr lang="en-US" dirty="0" smtClean="0">
                <a:latin typeface="Public Sans" pitchFamily="2" charset="0"/>
              </a:rPr>
              <a:t>K-3 Screening Training Requirements</a:t>
            </a:r>
            <a:endParaRPr lang="en-US" dirty="0">
              <a:latin typeface="Public Sans" pitchFamily="2" charset="0"/>
            </a:endParaRPr>
          </a:p>
        </p:txBody>
      </p:sp>
      <p:sp>
        <p:nvSpPr>
          <p:cNvPr id="3" name="Text Placeholder 2"/>
          <p:cNvSpPr>
            <a:spLocks noGrp="1"/>
          </p:cNvSpPr>
          <p:nvPr>
            <p:ph type="body" idx="1"/>
          </p:nvPr>
        </p:nvSpPr>
        <p:spPr>
          <a:xfrm>
            <a:off x="311700" y="909775"/>
            <a:ext cx="8520600" cy="3186300"/>
          </a:xfrm>
        </p:spPr>
        <p:txBody>
          <a:bodyPr/>
          <a:lstStyle/>
          <a:p>
            <a:pPr marL="114300" indent="0">
              <a:buNone/>
            </a:pPr>
            <a:r>
              <a:rPr lang="en-US" dirty="0" smtClean="0">
                <a:latin typeface="Public Sans" pitchFamily="2" charset="0"/>
              </a:rPr>
              <a:t>To serve as a test administrator, individuals must pass training for each screener (literacy and numeracy) with an 80% or higher. Oaths of security require that the passing date be applied to them before they are signed. Literacy screening is now available and numeracy screening training will be available by July 1. The numeracy screener is reset every morning for individuals who do not score 80%.</a:t>
            </a:r>
          </a:p>
          <a:p>
            <a:pPr marL="114300" indent="0">
              <a:buNone/>
            </a:pPr>
            <a:endParaRPr lang="en-US" dirty="0">
              <a:latin typeface="Public Sans" pitchFamily="2" charset="0"/>
            </a:endParaRPr>
          </a:p>
          <a:p>
            <a:pPr marL="114300" indent="0">
              <a:buNone/>
            </a:pPr>
            <a:r>
              <a:rPr lang="en-US" dirty="0" smtClean="0">
                <a:latin typeface="Public Sans" pitchFamily="2" charset="0"/>
              </a:rPr>
              <a:t>Literacy: </a:t>
            </a:r>
            <a:r>
              <a:rPr lang="en-US" u="sng" dirty="0">
                <a:latin typeface="Public Sans" pitchFamily="2" charset="0"/>
                <a:hlinkClick r:id="rId2"/>
              </a:rPr>
              <a:t>https://elearning.easygenerator.com/5ddb4adc-348d-4373-b655-11bc7d302d4e/</a:t>
            </a:r>
            <a:endParaRPr lang="en-US" dirty="0">
              <a:latin typeface="Public Sans" pitchFamily="2" charset="0"/>
            </a:endParaRPr>
          </a:p>
          <a:p>
            <a:pPr marL="114300" indent="0">
              <a:buNone/>
            </a:pPr>
            <a:endParaRPr lang="en-US" dirty="0">
              <a:latin typeface="Public Sans" pitchFamily="2" charset="0"/>
            </a:endParaRPr>
          </a:p>
          <a:p>
            <a:pPr marL="114300" indent="0">
              <a:buNone/>
            </a:pPr>
            <a:r>
              <a:rPr lang="en-US" dirty="0" smtClean="0">
                <a:latin typeface="Public Sans" pitchFamily="2" charset="0"/>
              </a:rPr>
              <a:t>Numeracy: </a:t>
            </a:r>
            <a:r>
              <a:rPr lang="en-US" dirty="0">
                <a:latin typeface="Public Sans" pitchFamily="2" charset="0"/>
              </a:rPr>
              <a:t>Professional Learning Platform with </a:t>
            </a:r>
            <a:r>
              <a:rPr lang="en-US" dirty="0" smtClean="0">
                <a:latin typeface="Public Sans" pitchFamily="2" charset="0"/>
              </a:rPr>
              <a:t>course code: </a:t>
            </a:r>
            <a:r>
              <a:rPr lang="en-US" b="1" dirty="0" smtClean="0">
                <a:latin typeface="Public Sans" pitchFamily="2" charset="0"/>
              </a:rPr>
              <a:t>F81C9F1F</a:t>
            </a:r>
            <a:endParaRPr lang="en-US" b="1" dirty="0">
              <a:latin typeface="Public Sans" pitchFamily="2" charset="0"/>
            </a:endParaRPr>
          </a:p>
          <a:p>
            <a:pPr marL="114300" indent="0">
              <a:buNone/>
            </a:pPr>
            <a:endParaRPr lang="en-US" dirty="0" smtClean="0">
              <a:latin typeface="Public Sans" pitchFamily="2" charset="0"/>
            </a:endParaRPr>
          </a:p>
          <a:p>
            <a:pPr marL="114300" indent="0">
              <a:buNone/>
            </a:pPr>
            <a:endParaRPr lang="en-US" dirty="0" smtClean="0"/>
          </a:p>
        </p:txBody>
      </p:sp>
    </p:spTree>
    <p:extLst>
      <p:ext uri="{BB962C8B-B14F-4D97-AF65-F5344CB8AC3E}">
        <p14:creationId xmlns:p14="http://schemas.microsoft.com/office/powerpoint/2010/main" val="320002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71325851"/>
              </p:ext>
            </p:extLst>
          </p:nvPr>
        </p:nvGraphicFramePr>
        <p:xfrm>
          <a:off x="414167" y="945559"/>
          <a:ext cx="8315665" cy="2966041"/>
        </p:xfrm>
        <a:graphic>
          <a:graphicData uri="http://schemas.openxmlformats.org/drawingml/2006/table">
            <a:tbl>
              <a:tblPr firstRow="1" bandRow="1">
                <a:tableStyleId>{47E5B1D7-7E24-4C7A-94C0-64FDCA702A4B}</a:tableStyleId>
              </a:tblPr>
              <a:tblGrid>
                <a:gridCol w="748326">
                  <a:extLst>
                    <a:ext uri="{9D8B030D-6E8A-4147-A177-3AD203B41FA5}">
                      <a16:colId xmlns:a16="http://schemas.microsoft.com/office/drawing/2014/main" val="2450038286"/>
                    </a:ext>
                  </a:extLst>
                </a:gridCol>
                <a:gridCol w="5456588">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latin typeface="Public Sans" pitchFamily="2" charset="0"/>
                        </a:rPr>
                        <a:t>Month</a:t>
                      </a:r>
                      <a:endParaRPr lang="en-US" sz="1200" b="1" dirty="0">
                        <a:latin typeface="Public Sans" pitchFamily="2" charset="0"/>
                      </a:endParaRPr>
                    </a:p>
                  </a:txBody>
                  <a:tcPr>
                    <a:solidFill>
                      <a:schemeClr val="tx1">
                        <a:lumMod val="40000"/>
                        <a:lumOff val="60000"/>
                      </a:schemeClr>
                    </a:solidFill>
                  </a:tcPr>
                </a:tc>
                <a:tc>
                  <a:txBody>
                    <a:bodyPr/>
                    <a:lstStyle/>
                    <a:p>
                      <a:pPr algn="ctr"/>
                      <a:r>
                        <a:rPr lang="en-US" sz="1200" b="1" dirty="0" smtClean="0">
                          <a:latin typeface="Public Sans" pitchFamily="2" charset="0"/>
                        </a:rPr>
                        <a:t>Key Deadline</a:t>
                      </a:r>
                      <a:endParaRPr lang="en-US" sz="1200" b="1" dirty="0">
                        <a:latin typeface="Public Sans" pitchFamily="2" charset="0"/>
                      </a:endParaRPr>
                    </a:p>
                  </a:txBody>
                  <a:tcPr>
                    <a:solidFill>
                      <a:schemeClr val="tx1">
                        <a:lumMod val="40000"/>
                        <a:lumOff val="60000"/>
                      </a:schemeClr>
                    </a:solidFill>
                  </a:tcPr>
                </a:tc>
                <a:tc>
                  <a:txBody>
                    <a:bodyPr/>
                    <a:lstStyle/>
                    <a:p>
                      <a:pPr algn="ctr"/>
                      <a:r>
                        <a:rPr lang="en-US" sz="1200" b="1" dirty="0" smtClean="0">
                          <a:latin typeface="Public Sans" pitchFamily="2" charset="0"/>
                        </a:rPr>
                        <a:t>Support and</a:t>
                      </a:r>
                      <a:r>
                        <a:rPr lang="en-US" sz="1200" b="1" baseline="0" dirty="0" smtClean="0">
                          <a:latin typeface="Public Sans" pitchFamily="2" charset="0"/>
                        </a:rPr>
                        <a:t> Resources</a:t>
                      </a:r>
                      <a:endParaRPr lang="en-US" sz="1200" b="1" dirty="0">
                        <a:latin typeface="Public Sans" pitchFamily="2" charset="0"/>
                      </a:endParaRPr>
                    </a:p>
                  </a:txBody>
                  <a:tcPr>
                    <a:solidFill>
                      <a:schemeClr val="tx1">
                        <a:lumMod val="40000"/>
                        <a:lumOff val="60000"/>
                      </a:schemeClr>
                    </a:solidFill>
                  </a:tcPr>
                </a:tc>
                <a:extLst>
                  <a:ext uri="{0D108BD9-81ED-4DB2-BD59-A6C34878D82A}">
                    <a16:rowId xmlns:a16="http://schemas.microsoft.com/office/drawing/2014/main" val="4250978933"/>
                  </a:ext>
                </a:extLst>
              </a:tr>
              <a:tr h="1360585">
                <a:tc>
                  <a:txBody>
                    <a:bodyPr/>
                    <a:lstStyle/>
                    <a:p>
                      <a:r>
                        <a:rPr lang="en-US" sz="1200" dirty="0" smtClean="0">
                          <a:latin typeface="Public Sans" pitchFamily="2" charset="0"/>
                          <a:cs typeface="Calibri" panose="020F0502020204030204" pitchFamily="34" charset="0"/>
                        </a:rPr>
                        <a:t>June</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June 22-26: High school summer test administration window </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June 30: K-3 Screening braille orders due</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June 30: LEAP scores released</a:t>
                      </a:r>
                    </a:p>
                  </a:txBody>
                  <a:tcPr/>
                </a:tc>
                <a:tc>
                  <a:txBody>
                    <a:bodyPr/>
                    <a:lstStyle/>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2"/>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DTC and Accountability</a:t>
                      </a:r>
                      <a:r>
                        <a:rPr lang="en-US" sz="1200" baseline="0" dirty="0" smtClean="0">
                          <a:latin typeface="Public Sans" pitchFamily="2" charset="0"/>
                          <a:hlinkClick r:id="rId2"/>
                        </a:rPr>
                        <a:t> C</a:t>
                      </a:r>
                      <a:r>
                        <a:rPr lang="en-US" sz="1200" dirty="0" smtClean="0">
                          <a:latin typeface="Public Sans" pitchFamily="2" charset="0"/>
                          <a:hlinkClick r:id="rId2"/>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320800">
                <a:tc>
                  <a:txBody>
                    <a:bodyPr/>
                    <a:lstStyle/>
                    <a:p>
                      <a:r>
                        <a:rPr lang="en-US" sz="1200" dirty="0" smtClean="0">
                          <a:latin typeface="Public Sans" pitchFamily="2" charset="0"/>
                          <a:cs typeface="Calibri" panose="020F0502020204030204" pitchFamily="34" charset="0"/>
                        </a:rPr>
                        <a:t>July</a:t>
                      </a:r>
                      <a:endParaRPr lang="en-US" sz="1200" dirty="0">
                        <a:latin typeface="Public Sans" pitchFamily="2" charset="0"/>
                        <a:cs typeface="Calibri" panose="020F0502020204030204" pitchFamily="34" charset="0"/>
                      </a:endParaRPr>
                    </a:p>
                  </a:txBody>
                  <a:tcPr/>
                </a:tc>
                <a:tc>
                  <a:txBody>
                    <a:bodyPr/>
                    <a:lstStyle/>
                    <a:p>
                      <a:r>
                        <a:rPr lang="en-US" dirty="0" smtClean="0">
                          <a:latin typeface="Public Sans" pitchFamily="2" charset="0"/>
                        </a:rPr>
                        <a:t>July</a:t>
                      </a:r>
                      <a:r>
                        <a:rPr lang="en-US" baseline="0" dirty="0" smtClean="0">
                          <a:latin typeface="Public Sans" pitchFamily="2" charset="0"/>
                        </a:rPr>
                        <a:t> 7</a:t>
                      </a:r>
                      <a:r>
                        <a:rPr lang="en-US" dirty="0" smtClean="0">
                          <a:latin typeface="Public Sans" pitchFamily="2" charset="0"/>
                        </a:rPr>
                        <a:t>: Office Hours cancelled</a:t>
                      </a:r>
                    </a:p>
                    <a:p>
                      <a:r>
                        <a:rPr lang="en-US" dirty="0" smtClean="0">
                          <a:latin typeface="Public Sans" pitchFamily="2" charset="0"/>
                        </a:rPr>
                        <a:t>July 7: Screening admin portal closed</a:t>
                      </a:r>
                    </a:p>
                    <a:p>
                      <a:r>
                        <a:rPr lang="en-US" dirty="0" smtClean="0">
                          <a:latin typeface="Public Sans" pitchFamily="2" charset="0"/>
                        </a:rPr>
                        <a:t>July</a:t>
                      </a:r>
                      <a:r>
                        <a:rPr lang="en-US" baseline="0" dirty="0" smtClean="0">
                          <a:latin typeface="Public Sans" pitchFamily="2" charset="0"/>
                        </a:rPr>
                        <a:t> 13</a:t>
                      </a:r>
                      <a:r>
                        <a:rPr lang="en-US" dirty="0" smtClean="0">
                          <a:latin typeface="Public Sans" pitchFamily="2" charset="0"/>
                        </a:rPr>
                        <a:t>:</a:t>
                      </a:r>
                      <a:r>
                        <a:rPr lang="en-US" baseline="0" dirty="0" smtClean="0">
                          <a:latin typeface="Public Sans" pitchFamily="2" charset="0"/>
                        </a:rPr>
                        <a:t> Administration portal opens for both K-3 screenings</a:t>
                      </a:r>
                    </a:p>
                    <a:p>
                      <a:r>
                        <a:rPr lang="en-US" baseline="0" dirty="0" smtClean="0">
                          <a:latin typeface="Public Sans" pitchFamily="2" charset="0"/>
                        </a:rPr>
                        <a:t>July 15: ACT/</a:t>
                      </a:r>
                      <a:r>
                        <a:rPr lang="en-US" baseline="0" dirty="0" err="1" smtClean="0">
                          <a:latin typeface="Public Sans" pitchFamily="2" charset="0"/>
                        </a:rPr>
                        <a:t>WorkKeys</a:t>
                      </a:r>
                      <a:r>
                        <a:rPr lang="en-US" baseline="0" dirty="0" smtClean="0">
                          <a:latin typeface="Public Sans" pitchFamily="2" charset="0"/>
                        </a:rPr>
                        <a:t> invoice payment due</a:t>
                      </a:r>
                    </a:p>
                    <a:p>
                      <a:r>
                        <a:rPr lang="en-US" baseline="0" dirty="0" smtClean="0">
                          <a:latin typeface="Public Sans" pitchFamily="2" charset="0"/>
                        </a:rPr>
                        <a:t>July 17: DTC K-3 screening administration webinar at 11 a.m.</a:t>
                      </a:r>
                      <a:endParaRPr lang="en-US" dirty="0">
                        <a:latin typeface="Public Sans" pitchFamily="2" charset="0"/>
                      </a:endParaRPr>
                    </a:p>
                  </a:txBody>
                  <a:tcPr/>
                </a:tc>
                <a:tc>
                  <a:txBody>
                    <a:bodyPr/>
                    <a:lstStyle/>
                    <a:p>
                      <a:r>
                        <a:rPr lang="en-US" sz="1400" b="0" i="0" u="sng" strike="noStrike" cap="none" dirty="0" smtClean="0">
                          <a:solidFill>
                            <a:srgbClr val="000000"/>
                          </a:solidFill>
                          <a:effectLst/>
                          <a:latin typeface="Public Sans" pitchFamily="2" charset="0"/>
                          <a:ea typeface="Arial"/>
                          <a:cs typeface="Arial"/>
                          <a:sym typeface="Arial"/>
                          <a:hlinkClick r:id="rId3"/>
                        </a:rPr>
                        <a:t>Join Zoom Meeting</a:t>
                      </a:r>
                      <a:endParaRPr lang="en-US" sz="1400" b="0" i="0" u="sng" strike="noStrike" cap="none" dirty="0" smtClean="0">
                        <a:solidFill>
                          <a:srgbClr val="000000"/>
                        </a:solidFill>
                        <a:effectLst/>
                        <a:latin typeface="Public Sans" pitchFamily="2" charset="0"/>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June 30, July 14, July 28</a:t>
                      </a:r>
                    </a:p>
                    <a:p>
                      <a:r>
                        <a:rPr lang="en-US" sz="1200" baseline="0" dirty="0" smtClean="0">
                          <a:latin typeface="Public Sans" pitchFamily="2" charset="0"/>
                          <a:cs typeface="Calibri" panose="020F0502020204030204" pitchFamily="34" charset="0"/>
                        </a:rPr>
                        <a:t>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July 21</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June 22-26: LEAP High School Summer Test Administration</a:t>
            </a:r>
          </a:p>
          <a:p>
            <a:pPr marL="114300" indent="0">
              <a:buNone/>
            </a:pPr>
            <a:r>
              <a:rPr lang="en-US" sz="1600" dirty="0" smtClean="0">
                <a:latin typeface="Public Sans" pitchFamily="2" charset="0"/>
              </a:rPr>
              <a:t>June 23: Office Hours canceled</a:t>
            </a:r>
          </a:p>
          <a:p>
            <a:pPr marL="114300" indent="0">
              <a:buNone/>
            </a:pPr>
            <a:r>
              <a:rPr lang="en-US" sz="1600" dirty="0">
                <a:latin typeface="Public Sans" pitchFamily="2" charset="0"/>
              </a:rPr>
              <a:t>June 28-July 14: State Placement Test </a:t>
            </a:r>
            <a:r>
              <a:rPr lang="en-US" sz="1600" dirty="0" smtClean="0">
                <a:latin typeface="Public Sans" pitchFamily="2" charset="0"/>
              </a:rPr>
              <a:t>Outage</a:t>
            </a:r>
          </a:p>
          <a:p>
            <a:pPr marL="114300" indent="0">
              <a:buNone/>
            </a:pPr>
            <a:r>
              <a:rPr lang="en-US" sz="1600" dirty="0" smtClean="0">
                <a:latin typeface="Public Sans" pitchFamily="2" charset="0"/>
              </a:rPr>
              <a:t>By June 30: LEAP grade 3-8 scores released in DRC INSIGHT</a:t>
            </a:r>
          </a:p>
          <a:p>
            <a:pPr marL="114300" indent="0">
              <a:buNone/>
            </a:pPr>
            <a:r>
              <a:rPr lang="en-US" sz="1600" dirty="0" smtClean="0">
                <a:latin typeface="Public Sans" pitchFamily="2" charset="0"/>
              </a:rPr>
              <a:t>June 30: K-3 screening braille orders due to </a:t>
            </a:r>
            <a:r>
              <a:rPr lang="en-US" sz="1600" dirty="0" smtClean="0">
                <a:latin typeface="Public Sans" pitchFamily="2" charset="0"/>
                <a:hlinkClick r:id="rId2"/>
              </a:rPr>
              <a:t>assessment@la.gov</a:t>
            </a:r>
            <a:r>
              <a:rPr lang="en-US" sz="1600" dirty="0" smtClean="0">
                <a:latin typeface="Public Sans" pitchFamily="2" charset="0"/>
              </a:rPr>
              <a:t> </a:t>
            </a:r>
          </a:p>
          <a:p>
            <a:pPr marL="114300" indent="0">
              <a:buNone/>
            </a:pPr>
            <a:r>
              <a:rPr lang="en-US" sz="1600" dirty="0">
                <a:latin typeface="Public Sans" pitchFamily="2" charset="0"/>
              </a:rPr>
              <a:t>July 7-13: Amplify admin portal closed</a:t>
            </a:r>
          </a:p>
          <a:p>
            <a:pPr marL="114300" indent="0">
              <a:buNone/>
            </a:pPr>
            <a:r>
              <a:rPr lang="en-US" sz="1600" dirty="0">
                <a:latin typeface="Public Sans" pitchFamily="2" charset="0"/>
              </a:rPr>
              <a:t>July 9: 2025-2026 ELPS window closes</a:t>
            </a:r>
          </a:p>
          <a:p>
            <a:pPr marL="114300" indent="0">
              <a:buNone/>
            </a:pPr>
            <a:r>
              <a:rPr lang="en-US" sz="1600" dirty="0">
                <a:latin typeface="Public Sans" pitchFamily="2" charset="0"/>
              </a:rPr>
              <a:t>July 13: 2026-2027 ELPS window opens</a:t>
            </a:r>
            <a:endParaRPr lang="en-US" sz="1600" dirty="0" smtClean="0">
              <a:latin typeface="Public Sans" pitchFamily="2" charset="0"/>
            </a:endParaRPr>
          </a:p>
          <a:p>
            <a:pPr marL="114300" indent="0">
              <a:buNone/>
            </a:pPr>
            <a:r>
              <a:rPr lang="en-US" sz="1600" dirty="0" smtClean="0">
                <a:latin typeface="Public Sans" pitchFamily="2" charset="0"/>
              </a:rPr>
              <a:t>July 15: 2026-2027 State Placement Test Available</a:t>
            </a:r>
          </a:p>
          <a:p>
            <a:pPr marL="114300" indent="0">
              <a:buNone/>
            </a:pPr>
            <a:r>
              <a:rPr lang="en-US" sz="1600" dirty="0" smtClean="0">
                <a:latin typeface="Public Sans" pitchFamily="2" charset="0"/>
              </a:rPr>
              <a:t>July 15: ACT Invoice Payments Due</a:t>
            </a: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Friday, June 19: All department offices closed</a:t>
            </a:r>
          </a:p>
          <a:p>
            <a:r>
              <a:rPr lang="en-US" sz="1600" dirty="0">
                <a:solidFill>
                  <a:schemeClr val="bg2"/>
                </a:solidFill>
                <a:latin typeface="Public Sans" pitchFamily="2" charset="0"/>
              </a:rPr>
              <a:t>Tuesday, June 23: Office hours canceled due to NCSA </a:t>
            </a:r>
            <a:r>
              <a:rPr lang="en-US" sz="1600" dirty="0" smtClean="0">
                <a:solidFill>
                  <a:schemeClr val="bg2"/>
                </a:solidFill>
                <a:latin typeface="Public Sans" pitchFamily="2" charset="0"/>
              </a:rPr>
              <a:t>Conference</a:t>
            </a:r>
          </a:p>
          <a:p>
            <a:r>
              <a:rPr lang="en-US" sz="1600" dirty="0">
                <a:solidFill>
                  <a:schemeClr val="bg2"/>
                </a:solidFill>
                <a:latin typeface="Public Sans" pitchFamily="2" charset="0"/>
              </a:rPr>
              <a:t>Friday, July 3: All department offices </a:t>
            </a:r>
            <a:r>
              <a:rPr lang="en-US" sz="1600" dirty="0" smtClean="0">
                <a:solidFill>
                  <a:schemeClr val="bg2"/>
                </a:solidFill>
                <a:latin typeface="Public Sans" pitchFamily="2" charset="0"/>
              </a:rPr>
              <a:t>closed</a:t>
            </a:r>
          </a:p>
          <a:p>
            <a:r>
              <a:rPr lang="en-US" sz="1600" dirty="0" smtClean="0">
                <a:solidFill>
                  <a:schemeClr val="bg2"/>
                </a:solidFill>
                <a:latin typeface="Public Sans" pitchFamily="2" charset="0"/>
              </a:rPr>
              <a:t>Tuesday, July 7: Office Hours canceled</a:t>
            </a:r>
            <a:endParaRPr lang="en-US" sz="1600" dirty="0">
              <a:solidFill>
                <a:schemeClr val="bg2"/>
              </a:solidFill>
              <a:latin typeface="Public Sans" pitchFamily="2" charset="0"/>
            </a:endParaRPr>
          </a:p>
          <a:p>
            <a:endParaRPr lang="en-US" sz="1600" dirty="0" smtClean="0">
              <a:solidFill>
                <a:schemeClr val="bg2"/>
              </a:solidFill>
              <a:latin typeface="Public Sans" pitchFamily="2" charset="0"/>
            </a:endParaRP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41513" y="1356182"/>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LEAP</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Grades 3-8 Score Release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LEAP Grade 3-8 score reports will be released no later than June 30 in DRC INSIGHT. District test coordinators will be notified as soon as they become available. </a:t>
            </a:r>
          </a:p>
          <a:p>
            <a:r>
              <a:rPr lang="en-US" dirty="0" smtClean="0">
                <a:latin typeface="Public Sans" pitchFamily="2" charset="0"/>
              </a:rPr>
              <a:t>School systems are required to provide reports to parents timely.</a:t>
            </a:r>
          </a:p>
          <a:p>
            <a:r>
              <a:rPr lang="en-US" dirty="0" smtClean="0">
                <a:latin typeface="Public Sans" pitchFamily="2" charset="0"/>
              </a:rPr>
              <a:t>The department will not release score reports directly to parents.</a:t>
            </a:r>
            <a:endParaRPr lang="en-US" dirty="0">
              <a:latin typeface="Public Sans" pitchFamily="2" charset="0"/>
            </a:endParaRPr>
          </a:p>
        </p:txBody>
      </p:sp>
    </p:spTree>
    <p:extLst>
      <p:ext uri="{BB962C8B-B14F-4D97-AF65-F5344CB8AC3E}">
        <p14:creationId xmlns:p14="http://schemas.microsoft.com/office/powerpoint/2010/main" val="65189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327458" y="1629527"/>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latin typeface="Public Sans" pitchFamily="2" charset="0"/>
              </a:rPr>
              <a:t>LEAP Connect/ELPT/ELPT Connect</a:t>
            </a:r>
            <a:endParaRPr sz="28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8</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English Language Proficiency Screener (ELPS)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Federal law requires that all students who may need English language support be screened in the first 30 days of enrollment. The 2025-2026 ELPS administration window will close on July 9, and the 2026-2027 ELPS window will open on July 13. </a:t>
            </a:r>
          </a:p>
          <a:p>
            <a:pPr marL="114300" indent="0">
              <a:buNone/>
            </a:pPr>
            <a:endParaRPr lang="en-US" dirty="0">
              <a:latin typeface="Public Sans" pitchFamily="2" charset="0"/>
            </a:endParaRPr>
          </a:p>
          <a:p>
            <a:pPr marL="114300" indent="0">
              <a:buNone/>
            </a:pPr>
            <a:r>
              <a:rPr lang="en-US" dirty="0" smtClean="0">
                <a:latin typeface="Public Sans" pitchFamily="2" charset="0"/>
              </a:rPr>
              <a:t>School systems should be sure to follow all guidelines for screening PRIOR to administering the screener. Once the student is screened and demonstrates </a:t>
            </a:r>
            <a:r>
              <a:rPr lang="en-US" dirty="0" err="1" smtClean="0">
                <a:latin typeface="Public Sans" pitchFamily="2" charset="0"/>
              </a:rPr>
              <a:t>nonproficiency</a:t>
            </a:r>
            <a:r>
              <a:rPr lang="en-US" dirty="0" smtClean="0">
                <a:latin typeface="Public Sans" pitchFamily="2" charset="0"/>
              </a:rPr>
              <a:t>, they must receive services and be tested annually. </a:t>
            </a:r>
          </a:p>
          <a:p>
            <a:pPr marL="114300" indent="0">
              <a:buNone/>
            </a:pPr>
            <a:endParaRPr lang="en-US" dirty="0">
              <a:latin typeface="Public Sans" pitchFamily="2" charset="0"/>
            </a:endParaRPr>
          </a:p>
          <a:p>
            <a:pPr marL="114300" indent="0">
              <a:buNone/>
            </a:pPr>
            <a:r>
              <a:rPr lang="en-US" dirty="0" smtClean="0">
                <a:latin typeface="Public Sans" pitchFamily="2" charset="0"/>
                <a:hlinkClick r:id="rId2"/>
              </a:rPr>
              <a:t>English Learners Identification Flowchart</a:t>
            </a:r>
            <a:endParaRPr lang="en-US" dirty="0" smtClean="0">
              <a:latin typeface="Public Sans" pitchFamily="2" charset="0"/>
            </a:endParaRPr>
          </a:p>
          <a:p>
            <a:pPr marL="114300" indent="0">
              <a:buNone/>
            </a:pPr>
            <a:endParaRPr lang="en-US" dirty="0"/>
          </a:p>
        </p:txBody>
      </p:sp>
      <p:sp>
        <p:nvSpPr>
          <p:cNvPr id="4" name="Subtitle 3"/>
          <p:cNvSpPr>
            <a:spLocks noGrp="1"/>
          </p:cNvSpPr>
          <p:nvPr>
            <p:ph type="subTitle" idx="2"/>
          </p:nvPr>
        </p:nvSpPr>
        <p:spPr/>
        <p:txBody>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618553443"/>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46582</TotalTime>
  <Words>1243</Words>
  <Application>Microsoft Office PowerPoint</Application>
  <PresentationFormat>On-screen Show (16:9)</PresentationFormat>
  <Paragraphs>177</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Public Sans</vt:lpstr>
      <vt:lpstr>Public Sans Medium</vt:lpstr>
      <vt:lpstr>Arial</vt:lpstr>
      <vt:lpstr>Calibri</vt:lpstr>
      <vt:lpstr>LA Believes</vt:lpstr>
      <vt:lpstr>Assessments, Accountability and Analytics Monthly Call</vt:lpstr>
      <vt:lpstr>Zoom Meeting Preparation</vt:lpstr>
      <vt:lpstr>Agenda Items</vt:lpstr>
      <vt:lpstr>Important Dates</vt:lpstr>
      <vt:lpstr>Office Closures/Cancellation of Office Hours</vt:lpstr>
      <vt:lpstr>LEAP</vt:lpstr>
      <vt:lpstr>LEAP Grades 3-8 Score Release</vt:lpstr>
      <vt:lpstr>LEAP Connect/ELPT/ELPT Connect</vt:lpstr>
      <vt:lpstr>English Language Proficiency Screener (ELPS)</vt:lpstr>
      <vt:lpstr>LEAP Connect/ELPT/ELPT Connect Reporting</vt:lpstr>
      <vt:lpstr>ACT/WorkKeys</vt:lpstr>
      <vt:lpstr>ACT Contact Information</vt:lpstr>
      <vt:lpstr>ACT Invoices and Credit Memos</vt:lpstr>
      <vt:lpstr>Accountability</vt:lpstr>
      <vt:lpstr>Letter Grade Scale: Grow.Thrive.Achieve</vt:lpstr>
      <vt:lpstr>Data Certification </vt:lpstr>
      <vt:lpstr>Data Certification Cohort Graduation</vt:lpstr>
      <vt:lpstr>K-3 Screenings</vt:lpstr>
      <vt:lpstr>Grade 3 Additional Literacy EOY Windows</vt:lpstr>
      <vt:lpstr>K-3 BOY Screening </vt:lpstr>
      <vt:lpstr>K-3 Screening Training Requirements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1191</cp:revision>
  <dcterms:modified xsi:type="dcterms:W3CDTF">2026-06-17T15:20:08Z</dcterms:modified>
</cp:coreProperties>
</file>