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0"/>
  </p:notesMasterIdLst>
  <p:sldIdLst>
    <p:sldId id="666" r:id="rId2"/>
    <p:sldId id="667" r:id="rId3"/>
    <p:sldId id="257" r:id="rId4"/>
    <p:sldId id="809" r:id="rId5"/>
    <p:sldId id="366" r:id="rId6"/>
    <p:sldId id="767" r:id="rId7"/>
    <p:sldId id="823" r:id="rId8"/>
    <p:sldId id="824" r:id="rId9"/>
    <p:sldId id="813" r:id="rId10"/>
    <p:sldId id="817" r:id="rId11"/>
    <p:sldId id="822" r:id="rId12"/>
    <p:sldId id="821" r:id="rId13"/>
    <p:sldId id="819" r:id="rId14"/>
    <p:sldId id="804" r:id="rId15"/>
    <p:sldId id="784" r:id="rId16"/>
    <p:sldId id="785" r:id="rId17"/>
    <p:sldId id="781" r:id="rId18"/>
    <p:sldId id="801" r:id="rId19"/>
    <p:sldId id="792" r:id="rId20"/>
    <p:sldId id="500" r:id="rId21"/>
    <p:sldId id="818" r:id="rId22"/>
    <p:sldId id="790" r:id="rId23"/>
    <p:sldId id="815" r:id="rId24"/>
    <p:sldId id="791" r:id="rId25"/>
    <p:sldId id="800" r:id="rId26"/>
    <p:sldId id="825" r:id="rId27"/>
    <p:sldId id="811" r:id="rId28"/>
    <p:sldId id="334"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Public Sans" pitchFamily="2" charset="0"/>
      <p:regular r:id="rId35"/>
      <p:bold r:id="rId36"/>
      <p:italic r:id="rId37"/>
      <p:boldItalic r:id="rId38"/>
    </p:embeddedFont>
    <p:embeddedFont>
      <p:font typeface="Public Sans Medium" pitchFamily="2"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60"/>
  </p:normalViewPr>
  <p:slideViewPr>
    <p:cSldViewPr snapToGrid="0">
      <p:cViewPr varScale="1">
        <p:scale>
          <a:sx n="91" d="100"/>
          <a:sy n="91" d="100"/>
        </p:scale>
        <p:origin x="6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132058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https://doe.louisiana.gov/docs/default-source/assessment-guidance/assessment-content-educator-review-committees.pdf?sfvrsn=3bbe931f_3"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content.act.org/louisiana/r/Schedule_of_Events_for_the_ACT_-_Louisiana_-_Spring"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s://urldefense.com/v3/__https:/learning.amplify.com/m/6a803e176139acb2/original/mCLASSPD_LDOE_G3_additional_attempts.mp4__;!!CCC_mTA!7immV-1MK9-K7uiN1myA8MBewWL7Eqwe1OQKm7Pb2dybfYTdODfbKQXFOUhX780gLT1_72MtKGbVt-vchGjVfQ$"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doe.louisiana.gov/search-results?indexCatalogue=sitesearch&amp;searchQuery=aAssessment%20resources" TargetMode="External"/><Relationship Id="rId2" Type="http://schemas.openxmlformats.org/officeDocument/2006/relationships/hyperlink" Target="mailto:jennifer.baird@la.gov" TargetMode="External"/><Relationship Id="rId1" Type="http://schemas.openxmlformats.org/officeDocument/2006/relationships/slideLayout" Target="../slideLayouts/slideLayout19.xml"/><Relationship Id="rId5" Type="http://schemas.openxmlformats.org/officeDocument/2006/relationships/hyperlink" Target="https://ldoe.zoom.us/j/94988586947" TargetMode="External"/><Relationship Id="rId4" Type="http://schemas.openxmlformats.org/officeDocument/2006/relationships/hyperlink" Target="https://doe.louisiana.gov/docs/default-source/assessment/dtc-and-accountability-contact-update-form.pdf?sfvrsn=36c28f1f_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mailto:ldedata@la.gov" TargetMode="External"/><Relationship Id="rId2" Type="http://schemas.openxmlformats.org/officeDocument/2006/relationships/hyperlink" Target="https://urldefense.com/v3/__https:/docs.google.com/document/d/1naJLO0a8oCmSU4ZEAC1LwFKEqH_rWQSucVed-ar88Zg/edit?usp=sharing__;!!CCC_mTA!4Sneaeu6l_0fIDli4AezJpoEojoOLoWv1asJvF3mWb0u1uZNMDQcHZ40CLncZvrXwd9PYRre0fEtZeB12i_cvNoJ$"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doe.louisiana.gov/docs/default-source/assessment/leap-2025-pPractice-test-quick-start-guide.pdf?sfvrsn=62bf971f_2"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March 25,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Policy</a:t>
            </a:r>
            <a:endParaRPr lang="en-US" dirty="0"/>
          </a:p>
        </p:txBody>
      </p:sp>
      <p:sp>
        <p:nvSpPr>
          <p:cNvPr id="3" name="Text Placeholder 2"/>
          <p:cNvSpPr>
            <a:spLocks noGrp="1"/>
          </p:cNvSpPr>
          <p:nvPr>
            <p:ph type="body" idx="1"/>
          </p:nvPr>
        </p:nvSpPr>
        <p:spPr>
          <a:xfrm>
            <a:off x="244306" y="866688"/>
            <a:ext cx="8520600" cy="3186300"/>
          </a:xfrm>
        </p:spPr>
        <p:txBody>
          <a:bodyPr/>
          <a:lstStyle/>
          <a:p>
            <a:pPr marL="114300" lvl="0" indent="0">
              <a:buNone/>
            </a:pPr>
            <a:r>
              <a:rPr lang="en-US" sz="1400" b="1" dirty="0" smtClean="0">
                <a:solidFill>
                  <a:srgbClr val="7030A0"/>
                </a:solidFill>
              </a:rPr>
              <a:t>Please make sure you have shared this policy with all schools and that they understand its application for all assessments.</a:t>
            </a:r>
          </a:p>
          <a:p>
            <a:pPr lvl="0"/>
            <a:r>
              <a:rPr lang="en-US" sz="1400" b="1" dirty="0" smtClean="0"/>
              <a:t>ACT</a:t>
            </a:r>
            <a:r>
              <a:rPr lang="en-US" sz="1400" dirty="0" smtClean="0"/>
              <a:t> </a:t>
            </a:r>
            <a:r>
              <a:rPr lang="en-US" sz="1400" dirty="0"/>
              <a:t>strictly forbids the use of cameras in classrooms that are administering ACT. Cameras should be turned off. </a:t>
            </a:r>
          </a:p>
          <a:p>
            <a:pPr lvl="0"/>
            <a:r>
              <a:rPr lang="en-US" sz="1400" dirty="0"/>
              <a:t>For </a:t>
            </a:r>
            <a:r>
              <a:rPr lang="en-US" sz="1400" b="1" dirty="0"/>
              <a:t>LEAP, LEAP Connect, ELPT and K-3 screening</a:t>
            </a:r>
            <a:r>
              <a:rPr lang="en-US" sz="1400" dirty="0"/>
              <a:t>,</a:t>
            </a:r>
          </a:p>
          <a:p>
            <a:pPr lvl="1"/>
            <a:r>
              <a:rPr lang="en-US" sz="1400" dirty="0"/>
              <a:t>In order to ensure compliance with department agreements to maintain the industry standard security on test items no recording of items, derivatives of items, readings of items is permissible</a:t>
            </a:r>
            <a:r>
              <a:rPr lang="en-US" sz="1400" dirty="0" smtClean="0"/>
              <a:t>.</a:t>
            </a:r>
            <a:r>
              <a:rPr lang="en-US" sz="1400" dirty="0"/>
              <a:t> </a:t>
            </a:r>
          </a:p>
          <a:p>
            <a:pPr lvl="1"/>
            <a:r>
              <a:rPr lang="en-US" sz="1400" dirty="0"/>
              <a:t>Any camera which records or broadcasts in any way must be positioned such that any screen being used for the assessment is not visible to the camera.</a:t>
            </a:r>
          </a:p>
          <a:p>
            <a:pPr lvl="1"/>
            <a:r>
              <a:rPr lang="en-US" sz="1400" dirty="0"/>
              <a:t>In any classroom within which “test-read aloud” occurs, students must use headphones. For students who require test-read aloud without headphones, the student is tested in an alternate location where audio recording does not occur. Disabling the audio recording for K-3 and ELPT applies only to external recording, and does not apply to audio recording required in the testing platform.</a:t>
            </a:r>
          </a:p>
          <a:p>
            <a:endParaRPr lang="en-US" dirty="0"/>
          </a:p>
        </p:txBody>
      </p:sp>
    </p:spTree>
    <p:extLst>
      <p:ext uri="{BB962C8B-B14F-4D97-AF65-F5344CB8AC3E}">
        <p14:creationId xmlns:p14="http://schemas.microsoft.com/office/powerpoint/2010/main" val="335548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Year Assessment Cohort</a:t>
            </a:r>
            <a:endParaRPr lang="en-US" dirty="0"/>
          </a:p>
        </p:txBody>
      </p:sp>
      <p:sp>
        <p:nvSpPr>
          <p:cNvPr id="3" name="Text Placeholder 2"/>
          <p:cNvSpPr>
            <a:spLocks noGrp="1"/>
          </p:cNvSpPr>
          <p:nvPr>
            <p:ph type="body" idx="1"/>
          </p:nvPr>
        </p:nvSpPr>
        <p:spPr/>
        <p:txBody>
          <a:bodyPr/>
          <a:lstStyle/>
          <a:p>
            <a:pPr marL="114300" indent="0">
              <a:buNone/>
            </a:pPr>
            <a:r>
              <a:rPr lang="en-US" dirty="0" smtClean="0"/>
              <a:t>DTCs were notified of a third year assessment roster on their ftp. Please remind schools that if they just remove these students, they will receive zeros in the assessment index. All students on the roster must be tested or coded out.</a:t>
            </a:r>
          </a:p>
          <a:p>
            <a:r>
              <a:rPr lang="en-US" dirty="0" smtClean="0"/>
              <a:t>Code 94: Can be used for students who were eligible for and have participated in LEAP Connect high school subject testing.</a:t>
            </a:r>
          </a:p>
          <a:p>
            <a:r>
              <a:rPr lang="en-US" dirty="0" smtClean="0"/>
              <a:t>Code 96: Can be used for students who transferred in from out of state/nonpublic/home study with completed credit</a:t>
            </a:r>
          </a:p>
          <a:p>
            <a:r>
              <a:rPr lang="en-US" dirty="0" smtClean="0"/>
              <a:t>Codes 01-44, 97: Can be used if student has the same exit code in </a:t>
            </a:r>
            <a:r>
              <a:rPr lang="en-US" dirty="0" err="1" smtClean="0"/>
              <a:t>EdLink</a:t>
            </a:r>
            <a:r>
              <a:rPr lang="en-US" dirty="0" smtClean="0"/>
              <a:t> to drop them from enrollment</a:t>
            </a:r>
          </a:p>
          <a:p>
            <a:r>
              <a:rPr lang="en-US" dirty="0" smtClean="0"/>
              <a:t>Code 99: Cannot be used</a:t>
            </a:r>
          </a:p>
          <a:p>
            <a:pPr marL="114300" indent="0">
              <a:buNone/>
            </a:pPr>
            <a:endParaRPr lang="en-US" dirty="0" smtClean="0"/>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54322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Coding</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be reminded that ALL accountability codes require documentation. High school </a:t>
            </a:r>
            <a:r>
              <a:rPr lang="en-US" dirty="0" err="1" smtClean="0"/>
              <a:t>retesters</a:t>
            </a:r>
            <a:r>
              <a:rPr lang="en-US" dirty="0" smtClean="0"/>
              <a:t> do not need accountability codes.</a:t>
            </a:r>
          </a:p>
          <a:p>
            <a:pPr marL="114300" indent="0">
              <a:buNone/>
            </a:pPr>
            <a:endParaRPr lang="en-US" dirty="0"/>
          </a:p>
          <a:p>
            <a:r>
              <a:rPr lang="en-US" dirty="0" smtClean="0"/>
              <a:t>Codes 01-97 must have corresponding exits from enrollment in </a:t>
            </a:r>
            <a:r>
              <a:rPr lang="en-US" dirty="0" err="1" smtClean="0"/>
              <a:t>EdLink</a:t>
            </a:r>
            <a:r>
              <a:rPr lang="en-US" dirty="0" smtClean="0"/>
              <a:t>. </a:t>
            </a:r>
          </a:p>
          <a:p>
            <a:r>
              <a:rPr lang="en-US" dirty="0" smtClean="0"/>
              <a:t>Code 80 requires a doctor’s letter for all days of the window and cannot use the disability of a student as the sole reason for not testing.</a:t>
            </a:r>
          </a:p>
          <a:p>
            <a:r>
              <a:rPr lang="en-US" dirty="0" smtClean="0"/>
              <a:t>Code 81 can only be applied to a test that was taken.</a:t>
            </a:r>
          </a:p>
          <a:p>
            <a:r>
              <a:rPr lang="en-US" dirty="0" smtClean="0"/>
              <a:t>Code 99 cannot be used for any student with a final grade for the course on their transcript.</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72621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Exemption</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note that the cell phone device exemption is only for medical needs. </a:t>
            </a:r>
            <a:r>
              <a:rPr lang="en-US" u="sng" dirty="0" smtClean="0"/>
              <a:t>This form cannot be used for any other reason</a:t>
            </a:r>
            <a:r>
              <a:rPr lang="en-US" dirty="0" smtClean="0"/>
              <a:t> without written permission from the assessment team. </a:t>
            </a:r>
          </a:p>
          <a:p>
            <a:pPr marL="114300" indent="0">
              <a:buNone/>
            </a:pPr>
            <a:endParaRPr lang="en-US" dirty="0"/>
          </a:p>
          <a:p>
            <a:pPr marL="114300" indent="0">
              <a:buNone/>
            </a:pPr>
            <a:r>
              <a:rPr lang="en-US" dirty="0" smtClean="0"/>
              <a:t>You do not need to submit a TA exemption form to us.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94741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ublic Sans" pitchFamily="2" charset="0"/>
              </a:rPr>
              <a:t>Assessment Development Educator Review Committees</a:t>
            </a:r>
          </a:p>
        </p:txBody>
      </p:sp>
      <p:sp>
        <p:nvSpPr>
          <p:cNvPr id="3" name="Text Placeholder 2"/>
          <p:cNvSpPr>
            <a:spLocks noGrp="1"/>
          </p:cNvSpPr>
          <p:nvPr>
            <p:ph type="body" idx="1"/>
          </p:nvPr>
        </p:nvSpPr>
        <p:spPr/>
        <p:txBody>
          <a:bodyPr/>
          <a:lstStyle/>
          <a:p>
            <a:pPr marL="114300" indent="0">
              <a:buNone/>
            </a:pPr>
            <a:r>
              <a:rPr lang="en-US" dirty="0"/>
              <a:t>The Division of Assessment Content will convene assessment committees for the LEAP assessment in </a:t>
            </a:r>
            <a:r>
              <a:rPr lang="en-US" dirty="0" smtClean="0"/>
              <a:t>July </a:t>
            </a:r>
            <a:r>
              <a:rPr lang="en-US" dirty="0"/>
              <a:t>and September to </a:t>
            </a:r>
            <a:endParaRPr lang="en-US" sz="1600" dirty="0" smtClean="0"/>
          </a:p>
          <a:p>
            <a:pPr>
              <a:buFont typeface="Arial" panose="020B0604020202020204" pitchFamily="34" charset="0"/>
              <a:buChar char="•"/>
            </a:pPr>
            <a:r>
              <a:rPr lang="en-US" dirty="0" smtClean="0"/>
              <a:t>review </a:t>
            </a:r>
            <a:r>
              <a:rPr lang="en-US" dirty="0"/>
              <a:t>newly developed items for alignment, content-related criteria, and appropriateness for all Louisiana students (Math and ELA); and</a:t>
            </a:r>
            <a:endParaRPr lang="en-US" sz="1600" dirty="0"/>
          </a:p>
          <a:p>
            <a:pPr>
              <a:buFont typeface="Arial" panose="020B0604020202020204" pitchFamily="34" charset="0"/>
              <a:buChar char="•"/>
            </a:pPr>
            <a:r>
              <a:rPr lang="en-US" dirty="0" smtClean="0"/>
              <a:t>provide </a:t>
            </a:r>
            <a:r>
              <a:rPr lang="en-US" dirty="0"/>
              <a:t>recommendations on achievement level expectations (Social Studies</a:t>
            </a:r>
            <a:r>
              <a:rPr lang="en-US" dirty="0" smtClean="0"/>
              <a:t>).</a:t>
            </a:r>
            <a:r>
              <a:rPr lang="en-US" dirty="0"/>
              <a:t> </a:t>
            </a:r>
            <a:endParaRPr lang="en-US" sz="1600" dirty="0"/>
          </a:p>
          <a:p>
            <a:pPr>
              <a:buFont typeface="Arial" panose="020B0604020202020204" pitchFamily="34" charset="0"/>
              <a:buChar char="•"/>
            </a:pPr>
            <a:r>
              <a:rPr lang="en-US" dirty="0"/>
              <a:t>Interested educators should access the</a:t>
            </a:r>
            <a:r>
              <a:rPr lang="en-US" dirty="0">
                <a:hlinkClick r:id="rId2"/>
              </a:rPr>
              <a:t> </a:t>
            </a:r>
            <a:r>
              <a:rPr lang="en-US" u="sng" dirty="0">
                <a:hlinkClick r:id="rId2"/>
              </a:rPr>
              <a:t>Assessment Development Educator Review Committees document</a:t>
            </a:r>
            <a:r>
              <a:rPr lang="en-US" u="sng" dirty="0"/>
              <a:t> </a:t>
            </a:r>
            <a:r>
              <a:rPr lang="en-US" dirty="0"/>
              <a:t>for information on exact dates, meeting details, and links and deadlines to apply to participate on specific committees. The deadline to complete the applications is </a:t>
            </a:r>
            <a:r>
              <a:rPr lang="en-US" b="1" dirty="0"/>
              <a:t>April 18, 2025</a:t>
            </a:r>
            <a:r>
              <a:rPr lang="en-US" dirty="0"/>
              <a:t>.</a:t>
            </a:r>
            <a:endParaRPr lang="en-US" sz="1600" dirty="0"/>
          </a:p>
          <a:p>
            <a:pPr marL="114300" indent="0">
              <a:buNone/>
            </a:pPr>
            <a:r>
              <a:rPr lang="en-US" sz="1600" dirty="0"/>
              <a:t/>
            </a:r>
            <a:br>
              <a:rPr lang="en-US" sz="1600" dirty="0"/>
            </a:br>
            <a:r>
              <a:rPr lang="en-US" sz="1600" dirty="0">
                <a:latin typeface="Public Sans" pitchFamily="2" charset="0"/>
              </a:rPr>
              <a:t/>
            </a:r>
            <a:br>
              <a:rPr lang="en-US" sz="1600" dirty="0">
                <a:latin typeface="Public Sans" pitchFamily="2" charset="0"/>
              </a:rPr>
            </a:br>
            <a:endParaRPr lang="en-US" dirty="0">
              <a:latin typeface="Public Sans" pitchFamily="2" charset="0"/>
            </a:endParaRPr>
          </a:p>
        </p:txBody>
      </p:sp>
      <p:sp>
        <p:nvSpPr>
          <p:cNvPr id="4" name="Subtitle 3"/>
          <p:cNvSpPr>
            <a:spLocks noGrp="1"/>
          </p:cNvSpPr>
          <p:nvPr>
            <p:ph type="subTitle" idx="2"/>
          </p:nvPr>
        </p:nvSpPr>
        <p:spPr/>
        <p:txBody>
          <a:bodyPr/>
          <a:lstStyle/>
          <a:p>
            <a:r>
              <a:rPr lang="en-US" dirty="0" smtClean="0"/>
              <a:t>Please contact </a:t>
            </a:r>
            <a:r>
              <a:rPr lang="en-US" dirty="0" smtClean="0">
                <a:solidFill>
                  <a:srgbClr val="002060"/>
                </a:solidFill>
                <a:hlinkClick r:id="rId3"/>
              </a:rPr>
              <a:t>assessment@la.gov</a:t>
            </a:r>
            <a:r>
              <a:rPr lang="en-US" dirty="0" smtClean="0"/>
              <a:t> </a:t>
            </a:r>
            <a:r>
              <a:rPr lang="en-US" dirty="0"/>
              <a:t> </a:t>
            </a:r>
            <a:r>
              <a:rPr lang="en-US" dirty="0" smtClean="0"/>
              <a:t>with questions.</a:t>
            </a:r>
            <a:endParaRPr lang="en-US" dirty="0"/>
          </a:p>
        </p:txBody>
      </p:sp>
    </p:spTree>
    <p:extLst>
      <p:ext uri="{BB962C8B-B14F-4D97-AF65-F5344CB8AC3E}">
        <p14:creationId xmlns:p14="http://schemas.microsoft.com/office/powerpoint/2010/main" val="373087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2368510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ACT and </a:t>
            </a:r>
            <a:r>
              <a:rPr lang="en-US" sz="2400" dirty="0" err="1" smtClean="0">
                <a:latin typeface="Public Sans" pitchFamily="2" charset="0"/>
              </a:rPr>
              <a:t>WorkKeys</a:t>
            </a:r>
            <a:r>
              <a:rPr lang="en-US" sz="2400" dirty="0" smtClean="0">
                <a:latin typeface="Public Sans" pitchFamily="2" charset="0"/>
              </a:rPr>
              <a:t> Important Dates</a:t>
            </a:r>
            <a:endParaRPr lang="en-US" sz="2400" dirty="0">
              <a:latin typeface="Public Sans" pitchFamily="2" charset="0"/>
            </a:endParaRPr>
          </a:p>
        </p:txBody>
      </p:sp>
      <p:sp>
        <p:nvSpPr>
          <p:cNvPr id="3" name="Text Placeholder 2"/>
          <p:cNvSpPr>
            <a:spLocks noGrp="1"/>
          </p:cNvSpPr>
          <p:nvPr>
            <p:ph type="body" idx="1"/>
          </p:nvPr>
        </p:nvSpPr>
        <p:spPr>
          <a:xfrm>
            <a:off x="227938" y="1017725"/>
            <a:ext cx="8520600" cy="3186300"/>
          </a:xfrm>
        </p:spPr>
        <p:txBody>
          <a:bodyPr/>
          <a:lstStyle/>
          <a:p>
            <a:pPr marL="114300" indent="0">
              <a:buNone/>
            </a:pPr>
            <a:r>
              <a:rPr lang="en-US" sz="1500" dirty="0" smtClean="0">
                <a:latin typeface="Public Sans" pitchFamily="2" charset="0"/>
              </a:rPr>
              <a:t>Use </a:t>
            </a:r>
            <a:r>
              <a:rPr lang="en-US" sz="1500" dirty="0">
                <a:latin typeface="Public Sans" pitchFamily="2" charset="0"/>
              </a:rPr>
              <a:t>the </a:t>
            </a:r>
            <a:r>
              <a:rPr lang="en-US" sz="1500" u="sng" dirty="0">
                <a:latin typeface="Public Sans" pitchFamily="2" charset="0"/>
                <a:hlinkClick r:id="rId2"/>
              </a:rPr>
              <a:t>Schedule of Events</a:t>
            </a:r>
            <a:r>
              <a:rPr lang="en-US" sz="1500" dirty="0">
                <a:latin typeface="Public Sans" pitchFamily="2" charset="0"/>
              </a:rPr>
              <a:t> to verify any and all deadlines for </a:t>
            </a:r>
            <a:r>
              <a:rPr lang="en-US" sz="1500" dirty="0" smtClean="0">
                <a:latin typeface="Public Sans" pitchFamily="2" charset="0"/>
              </a:rPr>
              <a:t>ACT.</a:t>
            </a:r>
          </a:p>
          <a:p>
            <a:pPr marL="114300" indent="0">
              <a:buNone/>
            </a:pPr>
            <a:endParaRPr lang="en-US" sz="1500" b="1" dirty="0" smtClean="0">
              <a:latin typeface="Public Sans" pitchFamily="2" charset="0"/>
            </a:endParaRPr>
          </a:p>
          <a:p>
            <a:pPr marL="114300" indent="0">
              <a:buNone/>
            </a:pPr>
            <a:r>
              <a:rPr lang="en-US" sz="1500" b="1" dirty="0" smtClean="0">
                <a:latin typeface="Public Sans" pitchFamily="2" charset="0"/>
              </a:rPr>
              <a:t>April 4</a:t>
            </a:r>
            <a:r>
              <a:rPr lang="en-US" sz="1500" dirty="0" smtClean="0">
                <a:latin typeface="Public Sans" pitchFamily="2" charset="0"/>
              </a:rPr>
              <a:t>: ACT online </a:t>
            </a:r>
            <a:r>
              <a:rPr lang="en-US" sz="1500" dirty="0">
                <a:latin typeface="Public Sans" pitchFamily="2" charset="0"/>
              </a:rPr>
              <a:t>testing window closes for accommodations and standard time </a:t>
            </a:r>
            <a:r>
              <a:rPr lang="en-US" sz="1500" dirty="0" smtClean="0">
                <a:latin typeface="Public Sans" pitchFamily="2" charset="0"/>
              </a:rPr>
              <a:t>	testing </a:t>
            </a:r>
            <a:endParaRPr lang="en-US" sz="1500" dirty="0">
              <a:latin typeface="Public Sans" pitchFamily="2" charset="0"/>
            </a:endParaRPr>
          </a:p>
          <a:p>
            <a:pPr marL="114300" indent="0">
              <a:buNone/>
            </a:pPr>
            <a:r>
              <a:rPr lang="en-US" sz="1500" b="1" dirty="0">
                <a:latin typeface="Public Sans" pitchFamily="2" charset="0"/>
              </a:rPr>
              <a:t>April </a:t>
            </a:r>
            <a:r>
              <a:rPr lang="en-US" sz="1500" b="1" dirty="0" smtClean="0">
                <a:latin typeface="Public Sans" pitchFamily="2" charset="0"/>
              </a:rPr>
              <a:t>8: </a:t>
            </a:r>
            <a:r>
              <a:rPr lang="en-US" sz="1500" dirty="0" smtClean="0">
                <a:latin typeface="Public Sans" pitchFamily="2" charset="0"/>
              </a:rPr>
              <a:t>Pre-scheduled </a:t>
            </a:r>
            <a:r>
              <a:rPr lang="en-US" sz="1500" dirty="0" err="1">
                <a:latin typeface="Public Sans" pitchFamily="2" charset="0"/>
              </a:rPr>
              <a:t>Fedex</a:t>
            </a:r>
            <a:r>
              <a:rPr lang="en-US" sz="1500" dirty="0">
                <a:latin typeface="Public Sans" pitchFamily="2" charset="0"/>
              </a:rPr>
              <a:t> pickup for all ACT materials.  The receipt deadline at ACT </a:t>
            </a:r>
            <a:r>
              <a:rPr lang="en-US" sz="1500" dirty="0" smtClean="0">
                <a:latin typeface="Public Sans" pitchFamily="2" charset="0"/>
              </a:rPr>
              <a:t>	is </a:t>
            </a:r>
            <a:r>
              <a:rPr lang="en-US" sz="1500" dirty="0">
                <a:latin typeface="Public Sans" pitchFamily="2" charset="0"/>
              </a:rPr>
              <a:t>April 11, 2025.  Late arriving answer documents will not be scored</a:t>
            </a:r>
            <a:r>
              <a:rPr lang="en-US" sz="1500" dirty="0" smtClean="0">
                <a:latin typeface="Public Sans" pitchFamily="2" charset="0"/>
              </a:rPr>
              <a:t>.</a:t>
            </a:r>
          </a:p>
          <a:p>
            <a:pPr marL="114300" indent="0">
              <a:buNone/>
            </a:pPr>
            <a:endParaRPr lang="en-US" sz="1500" dirty="0">
              <a:latin typeface="Public Sans" pitchFamily="2" charset="0"/>
            </a:endParaRPr>
          </a:p>
          <a:p>
            <a:pPr marL="114300" indent="0">
              <a:buNone/>
            </a:pPr>
            <a:r>
              <a:rPr lang="en-US" sz="1500" b="1" dirty="0" err="1">
                <a:latin typeface="Public Sans" pitchFamily="2" charset="0"/>
              </a:rPr>
              <a:t>WorkKeys</a:t>
            </a:r>
            <a:endParaRPr lang="en-US" sz="1500" dirty="0">
              <a:latin typeface="Public Sans" pitchFamily="2" charset="0"/>
            </a:endParaRPr>
          </a:p>
          <a:p>
            <a:endParaRPr lang="en-US" sz="1500" b="1" dirty="0" smtClean="0">
              <a:latin typeface="Public Sans" pitchFamily="2" charset="0"/>
            </a:endParaRPr>
          </a:p>
          <a:p>
            <a:pPr marL="114300" indent="0">
              <a:buNone/>
            </a:pPr>
            <a:r>
              <a:rPr lang="en-US" sz="1500" b="1" dirty="0" smtClean="0">
                <a:latin typeface="Public Sans" pitchFamily="2" charset="0"/>
              </a:rPr>
              <a:t>April 7</a:t>
            </a:r>
            <a:r>
              <a:rPr lang="en-US" sz="1500" dirty="0" smtClean="0">
                <a:latin typeface="Public Sans" pitchFamily="2" charset="0"/>
              </a:rPr>
              <a:t>: </a:t>
            </a:r>
            <a:r>
              <a:rPr lang="en-US" sz="1500" b="1" dirty="0" smtClean="0">
                <a:latin typeface="Public Sans" pitchFamily="2" charset="0"/>
              </a:rPr>
              <a:t>Deadline </a:t>
            </a:r>
            <a:r>
              <a:rPr lang="en-US" sz="1500" b="1" dirty="0">
                <a:latin typeface="Public Sans" pitchFamily="2" charset="0"/>
              </a:rPr>
              <a:t>to administer</a:t>
            </a:r>
            <a:r>
              <a:rPr lang="en-US" sz="1500" dirty="0">
                <a:latin typeface="Public Sans" pitchFamily="2" charset="0"/>
              </a:rPr>
              <a:t> ACT </a:t>
            </a:r>
            <a:r>
              <a:rPr lang="en-US" sz="1500" dirty="0" err="1">
                <a:latin typeface="Public Sans" pitchFamily="2" charset="0"/>
              </a:rPr>
              <a:t>WorkKeys</a:t>
            </a:r>
            <a:r>
              <a:rPr lang="en-US" sz="1500" dirty="0">
                <a:latin typeface="Public Sans" pitchFamily="2" charset="0"/>
              </a:rPr>
              <a:t> on paper and online with accommodations and/or supports.</a:t>
            </a:r>
          </a:p>
          <a:p>
            <a:pPr marL="114300" indent="0">
              <a:buNone/>
            </a:pPr>
            <a:endParaRPr lang="en-US" sz="1500" dirty="0" smtClean="0">
              <a:latin typeface="Public Sans" pitchFamily="2" charset="0"/>
            </a:endParaRPr>
          </a:p>
          <a:p>
            <a:pPr marL="114300" indent="0">
              <a:buNone/>
            </a:pPr>
            <a:r>
              <a:rPr lang="en-US" sz="1500" b="1" dirty="0" smtClean="0">
                <a:latin typeface="Public Sans" pitchFamily="2" charset="0"/>
              </a:rPr>
              <a:t>April 9</a:t>
            </a:r>
            <a:r>
              <a:rPr lang="en-US" sz="1500" dirty="0" smtClean="0">
                <a:latin typeface="Public Sans" pitchFamily="2" charset="0"/>
              </a:rPr>
              <a:t>: Pre-scheduled </a:t>
            </a:r>
            <a:r>
              <a:rPr lang="en-US" sz="1500" dirty="0" err="1">
                <a:latin typeface="Public Sans" pitchFamily="2" charset="0"/>
              </a:rPr>
              <a:t>Fedex</a:t>
            </a:r>
            <a:r>
              <a:rPr lang="en-US" sz="1500" dirty="0">
                <a:latin typeface="Public Sans" pitchFamily="2" charset="0"/>
              </a:rPr>
              <a:t> pickup for all </a:t>
            </a:r>
            <a:r>
              <a:rPr lang="en-US" sz="1500" dirty="0" err="1">
                <a:latin typeface="Public Sans" pitchFamily="2" charset="0"/>
              </a:rPr>
              <a:t>WorkKeys</a:t>
            </a:r>
            <a:r>
              <a:rPr lang="en-US" sz="1500" dirty="0">
                <a:latin typeface="Public Sans" pitchFamily="2" charset="0"/>
              </a:rPr>
              <a:t> materials.  The receipt deadline at ACT is </a:t>
            </a:r>
            <a:r>
              <a:rPr lang="en-US" sz="1500" dirty="0" smtClean="0">
                <a:latin typeface="Public Sans" pitchFamily="2" charset="0"/>
              </a:rPr>
              <a:t>April </a:t>
            </a:r>
            <a:r>
              <a:rPr lang="en-US" sz="1500" dirty="0">
                <a:latin typeface="Public Sans" pitchFamily="2" charset="0"/>
              </a:rPr>
              <a:t>18, 2025.  Late arriving answer documents will not be scored.</a:t>
            </a:r>
          </a:p>
          <a:p>
            <a:pPr marL="571500" lvl="1" indent="0">
              <a:buNone/>
            </a:pPr>
            <a:endParaRPr lang="en-US" sz="1500" dirty="0">
              <a:latin typeface="Public Sans" pitchFamily="2" charset="0"/>
            </a:endParaRPr>
          </a:p>
        </p:txBody>
      </p:sp>
    </p:spTree>
    <p:extLst>
      <p:ext uri="{BB962C8B-B14F-4D97-AF65-F5344CB8AC3E}">
        <p14:creationId xmlns:p14="http://schemas.microsoft.com/office/powerpoint/2010/main" val="1761895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Data Certification in La Data Review</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r>
              <a:rPr lang="en-US" dirty="0" smtClean="0"/>
              <a:t>Mid-April (TBA): Cohort Graduation Data Certification </a:t>
            </a:r>
          </a:p>
          <a:p>
            <a:pPr marL="114300" indent="0">
              <a:buNone/>
            </a:pPr>
            <a:r>
              <a:rPr lang="en-US" dirty="0" smtClean="0"/>
              <a:t>April 14: Interests and Opportunities opens through June 6</a:t>
            </a:r>
          </a:p>
          <a:p>
            <a:pPr marL="114300" indent="0">
              <a:buNone/>
            </a:pPr>
            <a:endParaRPr lang="en-US" dirty="0"/>
          </a:p>
          <a:p>
            <a:pPr marL="114300" indent="0">
              <a:buNone/>
            </a:pPr>
            <a:r>
              <a:rPr lang="en-US" dirty="0" smtClean="0"/>
              <a:t>Accountability contacts will be the only persons with access to La Data Review.</a:t>
            </a:r>
            <a:endParaRPr lang="en-US" dirty="0"/>
          </a:p>
        </p:txBody>
      </p:sp>
    </p:spTree>
    <p:extLst>
      <p:ext uri="{BB962C8B-B14F-4D97-AF65-F5344CB8AC3E}">
        <p14:creationId xmlns:p14="http://schemas.microsoft.com/office/powerpoint/2010/main" val="182888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Transitioning to New Accountability Model</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As part of transitioning to the new accountability system, both the 2024 and 2025 graduation cohort data will be used in the 2025 SPS. Please note that there will be a much tighter timeline to complete transcripts and dropout cleanup when the lag year is discontinued.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When cohort graduation data certification opens in early spring, school systems will see the normal cohort file but there will be a new group of students added to the roster. Exit code reviews will include 2025 cohort members who were exited through early March. In summer with assessment data certification, another cohort roster for 2025 will be reviewed for all other normal cohort checks (graduation dates, </a:t>
            </a:r>
            <a:r>
              <a:rPr lang="en-US" sz="1600" dirty="0" err="1" smtClean="0">
                <a:latin typeface="Public Sans" pitchFamily="2" charset="0"/>
              </a:rPr>
              <a:t>HiSET</a:t>
            </a:r>
            <a:r>
              <a:rPr lang="en-US" sz="1600" dirty="0" smtClean="0">
                <a:latin typeface="Public Sans" pitchFamily="2" charset="0"/>
              </a:rPr>
              <a:t>, AP and CLEP tests.) There will be no submissions reviewed for credentials for either cohort. Additional exit code reviews could be added if students exited from March through May 2024.</a:t>
            </a:r>
            <a:endParaRPr lang="en-US" sz="1600" dirty="0">
              <a:latin typeface="Public Sans" pitchFamily="2" charset="0"/>
            </a:endParaRPr>
          </a:p>
        </p:txBody>
      </p:sp>
    </p:spTree>
    <p:extLst>
      <p:ext uri="{BB962C8B-B14F-4D97-AF65-F5344CB8AC3E}">
        <p14:creationId xmlns:p14="http://schemas.microsoft.com/office/powerpoint/2010/main" val="248830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Students Who Use AAC Device</a:t>
            </a:r>
            <a:endParaRPr lang="en-US" dirty="0"/>
          </a:p>
        </p:txBody>
      </p:sp>
      <p:sp>
        <p:nvSpPr>
          <p:cNvPr id="3" name="Text Placeholder 2"/>
          <p:cNvSpPr>
            <a:spLocks noGrp="1"/>
          </p:cNvSpPr>
          <p:nvPr>
            <p:ph type="body" idx="1"/>
          </p:nvPr>
        </p:nvSpPr>
        <p:spPr/>
        <p:txBody>
          <a:bodyPr/>
          <a:lstStyle/>
          <a:p>
            <a:pPr marL="114300" indent="0">
              <a:buNone/>
            </a:pPr>
            <a:r>
              <a:rPr lang="en-US" dirty="0" smtClean="0"/>
              <a:t>For students who need an AAC device (speech generating device) that is used routinely by the student for instruction, the secure form of the screener for grades K, 1 and 2 cannot be used and scoring and administration cannot use the normal </a:t>
            </a:r>
            <a:r>
              <a:rPr lang="en-US" dirty="0" err="1" smtClean="0"/>
              <a:t>mCLASS</a:t>
            </a:r>
            <a:r>
              <a:rPr lang="en-US" dirty="0" smtClean="0"/>
              <a:t> administration. Since grade 3 for all students is a non-secure form so they can screen as usual in </a:t>
            </a:r>
            <a:r>
              <a:rPr lang="en-US" dirty="0" err="1" smtClean="0"/>
              <a:t>mCLASS</a:t>
            </a:r>
            <a:r>
              <a:rPr lang="en-US" dirty="0" smtClean="0"/>
              <a:t>.</a:t>
            </a:r>
          </a:p>
          <a:p>
            <a:pPr marL="114300" indent="0">
              <a:buNone/>
            </a:pPr>
            <a:endParaRPr lang="en-US" dirty="0"/>
          </a:p>
          <a:p>
            <a:pPr marL="114300" indent="0">
              <a:buNone/>
            </a:pPr>
            <a:r>
              <a:rPr lang="en-US" dirty="0" smtClean="0"/>
              <a:t>The department has created directions for students who are using a </a:t>
            </a:r>
            <a:r>
              <a:rPr lang="en-US" dirty="0" err="1" smtClean="0"/>
              <a:t>nonsecure</a:t>
            </a:r>
            <a:r>
              <a:rPr lang="en-US" dirty="0" smtClean="0"/>
              <a:t> form of the screener for K, 1 and 2, as well as a calculator and score file. District test coordinators must request these documents from </a:t>
            </a:r>
            <a:r>
              <a:rPr lang="en-US" dirty="0" smtClean="0">
                <a:hlinkClick r:id="rId2"/>
              </a:rPr>
              <a:t>assessment@la.gov</a:t>
            </a:r>
            <a:r>
              <a:rPr lang="en-US" dirty="0" smtClean="0"/>
              <a:t>. The IEP will be reviewed before materials are distributed.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68019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AAC Request Format</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DTCs should send the following to </a:t>
            </a:r>
            <a:r>
              <a:rPr lang="en-US" dirty="0" smtClean="0">
                <a:latin typeface="Public Sans" pitchFamily="2" charset="0"/>
                <a:hlinkClick r:id="rId2"/>
              </a:rPr>
              <a:t>assessment@la.gov</a:t>
            </a:r>
            <a:r>
              <a:rPr lang="en-US" dirty="0">
                <a:latin typeface="Public Sans" pitchFamily="2" charset="0"/>
              </a:rPr>
              <a:t> </a:t>
            </a:r>
            <a:r>
              <a:rPr lang="en-US" dirty="0" smtClean="0">
                <a:latin typeface="Public Sans" pitchFamily="2" charset="0"/>
              </a:rPr>
              <a:t>as soon as possible for each student who will need to use an AAC for screening because it is the only form of communication used by the student. The department will review the IEP before sending materials. PLEASE do not direct any other individuals to make this request other than the DTC or their backup.</a:t>
            </a:r>
          </a:p>
          <a:p>
            <a:pPr marL="114300" indent="0">
              <a:buNone/>
            </a:pPr>
            <a:endParaRPr lang="en-US" b="1" dirty="0">
              <a:latin typeface="Public Sans" pitchFamily="2" charset="0"/>
            </a:endParaRPr>
          </a:p>
          <a:p>
            <a:pPr marL="114300" indent="0">
              <a:buNone/>
            </a:pPr>
            <a:r>
              <a:rPr lang="en-US" dirty="0" smtClean="0">
                <a:latin typeface="Public Sans" pitchFamily="2" charset="0"/>
              </a:rPr>
              <a:t>School Name:</a:t>
            </a:r>
          </a:p>
          <a:p>
            <a:pPr marL="114300" indent="0">
              <a:buNone/>
            </a:pPr>
            <a:r>
              <a:rPr lang="en-US" dirty="0" smtClean="0">
                <a:latin typeface="Public Sans" pitchFamily="2" charset="0"/>
              </a:rPr>
              <a:t>School Site Code:</a:t>
            </a:r>
          </a:p>
          <a:p>
            <a:pPr marL="114300" indent="0">
              <a:buNone/>
            </a:pPr>
            <a:r>
              <a:rPr lang="en-US" dirty="0" smtClean="0">
                <a:latin typeface="Public Sans" pitchFamily="2" charset="0"/>
              </a:rPr>
              <a:t>Student LASID:</a:t>
            </a:r>
          </a:p>
          <a:p>
            <a:pPr marL="114300" indent="0">
              <a:buNone/>
            </a:pPr>
            <a:r>
              <a:rPr lang="en-US" dirty="0" smtClean="0">
                <a:latin typeface="Public Sans" pitchFamily="2" charset="0"/>
              </a:rPr>
              <a:t>Student Grade Level:</a:t>
            </a:r>
          </a:p>
          <a:p>
            <a:pPr marL="114300" indent="0">
              <a:buNone/>
            </a:pPr>
            <a:r>
              <a:rPr lang="en-US" dirty="0" smtClean="0">
                <a:latin typeface="Public Sans" pitchFamily="2" charset="0"/>
              </a:rPr>
              <a:t>Student will use AAC Device: YES</a:t>
            </a:r>
            <a:endParaRPr lang="en-US" dirty="0">
              <a:latin typeface="Public Sans" pitchFamily="2" charset="0"/>
            </a:endParaRPr>
          </a:p>
        </p:txBody>
      </p:sp>
    </p:spTree>
    <p:extLst>
      <p:ext uri="{BB962C8B-B14F-4D97-AF65-F5344CB8AC3E}">
        <p14:creationId xmlns:p14="http://schemas.microsoft.com/office/powerpoint/2010/main" val="256782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Materials</a:t>
            </a:r>
            <a:endParaRPr lang="en-US" dirty="0"/>
          </a:p>
        </p:txBody>
      </p:sp>
      <p:sp>
        <p:nvSpPr>
          <p:cNvPr id="3" name="Text Placeholder 2"/>
          <p:cNvSpPr>
            <a:spLocks noGrp="1"/>
          </p:cNvSpPr>
          <p:nvPr>
            <p:ph type="body" idx="1"/>
          </p:nvPr>
        </p:nvSpPr>
        <p:spPr/>
        <p:txBody>
          <a:bodyPr/>
          <a:lstStyle/>
          <a:p>
            <a:pPr marL="114300" indent="0">
              <a:buNone/>
            </a:pPr>
            <a:r>
              <a:rPr lang="en-US" dirty="0" smtClean="0"/>
              <a:t>K-2 braille materials will be secure materials. They will need to be destroyed upon completion of their use for EOY screening. Please note that state law allows the department to charge individuals for costs incurred when secure test content is compromised. </a:t>
            </a:r>
          </a:p>
          <a:p>
            <a:pPr marL="114300" indent="0">
              <a:buNone/>
            </a:pPr>
            <a:endParaRPr lang="en-US" dirty="0"/>
          </a:p>
          <a:p>
            <a:pPr marL="114300" indent="0">
              <a:buNone/>
            </a:pPr>
            <a:r>
              <a:rPr lang="en-US" dirty="0" smtClean="0"/>
              <a:t>Since the form of the K-2 screening that is used this year will not be used next year, they cannot be kept for future use.</a:t>
            </a:r>
            <a:endParaRPr lang="en-US" dirty="0"/>
          </a:p>
        </p:txBody>
      </p:sp>
    </p:spTree>
    <p:extLst>
      <p:ext uri="{BB962C8B-B14F-4D97-AF65-F5344CB8AC3E}">
        <p14:creationId xmlns:p14="http://schemas.microsoft.com/office/powerpoint/2010/main" val="350623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End of Year Screening</a:t>
            </a:r>
            <a:endParaRPr lang="en-US" dirty="0">
              <a:latin typeface="Public Sans" pitchFamily="2" charset="0"/>
            </a:endParaRPr>
          </a:p>
        </p:txBody>
      </p:sp>
      <p:sp>
        <p:nvSpPr>
          <p:cNvPr id="3" name="Text Placeholder 2"/>
          <p:cNvSpPr>
            <a:spLocks noGrp="1"/>
          </p:cNvSpPr>
          <p:nvPr>
            <p:ph type="body" idx="1"/>
          </p:nvPr>
        </p:nvSpPr>
        <p:spPr>
          <a:xfrm>
            <a:off x="130216" y="1017725"/>
            <a:ext cx="8520600" cy="3186300"/>
          </a:xfrm>
        </p:spPr>
        <p:txBody>
          <a:bodyPr/>
          <a:lstStyle/>
          <a:p>
            <a:pPr marL="114300" indent="0">
              <a:buNone/>
            </a:pPr>
            <a:r>
              <a:rPr lang="en-US" sz="1600" dirty="0" smtClean="0">
                <a:latin typeface="Public Sans" pitchFamily="2" charset="0"/>
              </a:rPr>
              <a:t>End of year screening will be conducted from April 1 through April 30. K-2 screening will include a secure Louisiana form. </a:t>
            </a:r>
          </a:p>
          <a:p>
            <a:r>
              <a:rPr lang="en-US" sz="1600" dirty="0" smtClean="0">
                <a:latin typeface="Public Sans" pitchFamily="2" charset="0"/>
              </a:rPr>
              <a:t>No paper or remote testing is permitted for K-2 end of year. </a:t>
            </a:r>
          </a:p>
          <a:p>
            <a:r>
              <a:rPr lang="en-US" sz="1600" dirty="0" smtClean="0">
                <a:latin typeface="Public Sans" pitchFamily="2" charset="0"/>
              </a:rPr>
              <a:t>The screening instrument cannot be copied, shared, memorized or photographed. </a:t>
            </a:r>
          </a:p>
          <a:p>
            <a:r>
              <a:rPr lang="en-US" sz="1600" dirty="0" smtClean="0">
                <a:latin typeface="Public Sans" pitchFamily="2" charset="0"/>
              </a:rPr>
              <a:t>The only persons who should have access to the screener are the test administrators who have been trained and are administering the screener to students.</a:t>
            </a:r>
          </a:p>
          <a:p>
            <a:r>
              <a:rPr lang="en-US" sz="1600" dirty="0" smtClean="0">
                <a:latin typeface="Public Sans" pitchFamily="2" charset="0"/>
              </a:rPr>
              <a:t>DTCs will be the only persons who can invalidate assessments. Please make sure all of your TAs and STCs know your process for requesting them. Submit a testing irregularity form to </a:t>
            </a:r>
            <a:r>
              <a:rPr lang="en-US" sz="1600" dirty="0" smtClean="0">
                <a:latin typeface="Public Sans" pitchFamily="2" charset="0"/>
                <a:hlinkClick r:id="rId2"/>
              </a:rPr>
              <a:t>assessment@la.gov</a:t>
            </a:r>
            <a:r>
              <a:rPr lang="en-US" sz="1600" dirty="0" smtClean="0">
                <a:latin typeface="Public Sans" pitchFamily="2" charset="0"/>
              </a:rPr>
              <a:t> for all invalidations.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All K-2 testing will be administered in the SEB secure browser or Kiosk mode. </a:t>
            </a:r>
            <a:endParaRPr lang="en-US" sz="1600" dirty="0">
              <a:latin typeface="Public Sans" pitchFamily="2" charset="0"/>
            </a:endParaRPr>
          </a:p>
        </p:txBody>
      </p:sp>
    </p:spTree>
    <p:extLst>
      <p:ext uri="{BB962C8B-B14F-4D97-AF65-F5344CB8AC3E}">
        <p14:creationId xmlns:p14="http://schemas.microsoft.com/office/powerpoint/2010/main" val="1154481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Grade 3 Summer Screenings</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are at risk of being retained must be offered the EOY grade 3 screening two additional times. The window for these screenings will be named G3 Summer. This will be a single window that allows for 2 administrations which must be scheduled per directives below:</a:t>
            </a:r>
          </a:p>
          <a:p>
            <a:pPr marL="114300" indent="0">
              <a:buNone/>
            </a:pPr>
            <a:endParaRPr lang="en-US" dirty="0"/>
          </a:p>
          <a:p>
            <a:r>
              <a:rPr lang="en-US" dirty="0" smtClean="0"/>
              <a:t>The first grade 3 rescreening can be administered no sooner than the last week of school.</a:t>
            </a:r>
          </a:p>
          <a:p>
            <a:r>
              <a:rPr lang="en-US" dirty="0" smtClean="0"/>
              <a:t>The second grade 3 rescreening may not be given sooner that two weeks after the first rescreening.</a:t>
            </a:r>
          </a:p>
          <a:p>
            <a:r>
              <a:rPr lang="en-US" dirty="0" smtClean="0"/>
              <a:t>All screenings must be completed by June 30.</a:t>
            </a:r>
            <a:endParaRPr lang="en-US" dirty="0"/>
          </a:p>
        </p:txBody>
      </p:sp>
    </p:spTree>
    <p:extLst>
      <p:ext uri="{BB962C8B-B14F-4D97-AF65-F5344CB8AC3E}">
        <p14:creationId xmlns:p14="http://schemas.microsoft.com/office/powerpoint/2010/main" val="28142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Amplify Video for Grade 3 Additional Attempts</a:t>
            </a:r>
            <a:endParaRPr lang="en-US" dirty="0"/>
          </a:p>
        </p:txBody>
      </p:sp>
      <p:sp>
        <p:nvSpPr>
          <p:cNvPr id="3" name="Text Placeholder 2"/>
          <p:cNvSpPr>
            <a:spLocks noGrp="1"/>
          </p:cNvSpPr>
          <p:nvPr>
            <p:ph type="body" idx="1"/>
          </p:nvPr>
        </p:nvSpPr>
        <p:spPr/>
        <p:txBody>
          <a:bodyPr/>
          <a:lstStyle/>
          <a:p>
            <a:pPr marL="114300" indent="0">
              <a:buNone/>
            </a:pPr>
            <a:r>
              <a:rPr lang="en-US" dirty="0" smtClean="0"/>
              <a:t>Later this week, Amplify will post a new video in the PD library and on the Louisiana </a:t>
            </a:r>
            <a:r>
              <a:rPr lang="en-US" dirty="0" err="1" smtClean="0"/>
              <a:t>mCLASS</a:t>
            </a:r>
            <a:r>
              <a:rPr lang="en-US" dirty="0" smtClean="0"/>
              <a:t> page that provides support for setting up the additional grade 3 attempts available under the G3 Summer window. Until it is posted, the video can be accessed using the link provided below:</a:t>
            </a:r>
          </a:p>
          <a:p>
            <a:pPr marL="114300" indent="0">
              <a:buNone/>
            </a:pPr>
            <a:endParaRPr lang="en-US" dirty="0"/>
          </a:p>
          <a:p>
            <a:pPr marL="114300" indent="0">
              <a:buNone/>
            </a:pPr>
            <a:r>
              <a:rPr lang="en-US" u="sng" dirty="0">
                <a:hlinkClick r:id="rId2"/>
              </a:rPr>
              <a:t>https://learning.amplify.com/m/6a803e176139acb2/original/mCLASSPD_LDOE_G3_additional_attempts.mp4</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582385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Reporting for Grade 3</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guidance for accessing all reports and receiving custom reports will be shared as soon as they are final. Please be sure to save the reports from all EOY and Grade 3 </a:t>
            </a:r>
            <a:r>
              <a:rPr lang="en-US" dirty="0" err="1" smtClean="0"/>
              <a:t>rescreenings</a:t>
            </a:r>
            <a:r>
              <a:rPr lang="en-US" dirty="0" smtClean="0"/>
              <a:t> to share in parent meetings or other communications.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90577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43104793"/>
              </p:ext>
            </p:extLst>
          </p:nvPr>
        </p:nvGraphicFramePr>
        <p:xfrm>
          <a:off x="430051" y="936515"/>
          <a:ext cx="8283898" cy="3316791"/>
        </p:xfrm>
        <a:graphic>
          <a:graphicData uri="http://schemas.openxmlformats.org/drawingml/2006/table">
            <a:tbl>
              <a:tblPr firstRow="1" bandRow="1">
                <a:tableStyleId>{47E5B1D7-7E24-4C7A-94C0-64FDCA702A4B}</a:tableStyleId>
              </a:tblPr>
              <a:tblGrid>
                <a:gridCol w="826350">
                  <a:extLst>
                    <a:ext uri="{9D8B030D-6E8A-4147-A177-3AD203B41FA5}">
                      <a16:colId xmlns:a16="http://schemas.microsoft.com/office/drawing/2014/main" val="2450038286"/>
                    </a:ext>
                  </a:extLst>
                </a:gridCol>
                <a:gridCol w="5346797">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21183">
                <a:tc>
                  <a:txBody>
                    <a:bodyPr/>
                    <a:lstStyle/>
                    <a:p>
                      <a:r>
                        <a:rPr lang="en-US" sz="1200" dirty="0" smtClean="0">
                          <a:latin typeface="Public Sans" pitchFamily="2" charset="0"/>
                          <a:cs typeface="Calibri" panose="020F0502020204030204" pitchFamily="34" charset="0"/>
                        </a:rPr>
                        <a:t>March</a:t>
                      </a:r>
                      <a:endParaRPr lang="en-US" sz="1200" dirty="0">
                        <a:latin typeface="Public Sans" pitchFamily="2"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400" b="0" baseline="0" dirty="0" smtClean="0">
                          <a:latin typeface="Public Sans" pitchFamily="2" charset="0"/>
                          <a:cs typeface="Calibri" panose="020F0502020204030204" pitchFamily="34" charset="0"/>
                        </a:rPr>
                        <a:t>Due Now: All testing irregularities for LEAP Connect, ELPT, and ELPT Connect</a:t>
                      </a:r>
                    </a:p>
                    <a:p>
                      <a:pPr marL="285750" indent="-285750">
                        <a:buFont typeface="Arial" panose="020B0604020202020204" pitchFamily="34" charset="0"/>
                        <a:buChar char="•"/>
                      </a:pPr>
                      <a:r>
                        <a:rPr lang="en-US" sz="1400" b="0" baseline="0" dirty="0" smtClean="0">
                          <a:latin typeface="Public Sans" pitchFamily="2" charset="0"/>
                          <a:cs typeface="Calibri" panose="020F0502020204030204" pitchFamily="34" charset="0"/>
                        </a:rPr>
                        <a:t>Open Now: K-3 literacy admin portal; send grade changes using correct format to </a:t>
                      </a:r>
                      <a:r>
                        <a:rPr lang="en-US" sz="1400" b="0" baseline="0" dirty="0" smtClean="0">
                          <a:latin typeface="Public Sans" pitchFamily="2" charset="0"/>
                          <a:cs typeface="Calibri" panose="020F0502020204030204" pitchFamily="34" charset="0"/>
                          <a:hlinkClick r:id="rId2"/>
                        </a:rPr>
                        <a:t>jennifer.baird@la.gov</a:t>
                      </a:r>
                      <a:r>
                        <a:rPr lang="en-US" sz="1400" b="0" baseline="0" dirty="0" smtClean="0">
                          <a:latin typeface="Public Sans" pitchFamily="2" charset="0"/>
                          <a:cs typeface="Calibri" panose="020F0502020204030204" pitchFamily="34" charset="0"/>
                        </a:rPr>
                        <a:t> </a:t>
                      </a:r>
                    </a:p>
                    <a:p>
                      <a:pPr marL="285750" indent="-285750">
                        <a:buFont typeface="Arial" panose="020B0604020202020204" pitchFamily="34" charset="0"/>
                        <a:buChar char="•"/>
                      </a:pPr>
                      <a:r>
                        <a:rPr lang="en-US" sz="1400" b="0" baseline="0" dirty="0" smtClean="0">
                          <a:latin typeface="Public Sans" pitchFamily="2" charset="0"/>
                          <a:cs typeface="Calibri" panose="020F0502020204030204" pitchFamily="34" charset="0"/>
                        </a:rPr>
                        <a:t>March 26: Recorded voice files available to DTCs in DRC INSIGHT</a:t>
                      </a:r>
                    </a:p>
                    <a:p>
                      <a:pPr marL="285750" indent="-285750">
                        <a:buFont typeface="Arial" panose="020B0604020202020204" pitchFamily="34" charset="0"/>
                        <a:buChar char="•"/>
                      </a:pPr>
                      <a:endParaRPr lang="en-US" sz="14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3"/>
                        </a:rPr>
                        <a:t>Assessment</a:t>
                      </a:r>
                      <a:r>
                        <a:rPr lang="en-US" sz="1200" baseline="0" dirty="0" smtClean="0">
                          <a:latin typeface="Public Sans" pitchFamily="2" charset="0"/>
                          <a:hlinkClick r:id="rId3"/>
                        </a:rPr>
                        <a:t> R</a:t>
                      </a:r>
                      <a:r>
                        <a:rPr lang="en-US" sz="1200" dirty="0" smtClean="0">
                          <a:latin typeface="Public Sans" pitchFamily="2" charset="0"/>
                          <a:hlinkClick r:id="rId3"/>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4"/>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4"/>
                        </a:rPr>
                        <a:t>2024-2025 Assessment</a:t>
                      </a:r>
                      <a:r>
                        <a:rPr lang="en-US" sz="1200" baseline="0" dirty="0" smtClean="0">
                          <a:latin typeface="Public Sans" pitchFamily="2" charset="0"/>
                          <a:hlinkClick r:id="rId4"/>
                        </a:rPr>
                        <a:t> C</a:t>
                      </a:r>
                      <a:r>
                        <a:rPr lang="en-US" sz="1200" dirty="0" smtClean="0">
                          <a:latin typeface="Public Sans" pitchFamily="2" charset="0"/>
                          <a:hlinkClick r:id="rId4"/>
                        </a:rPr>
                        <a:t>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4"/>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4"/>
                        </a:rPr>
                        <a:t>DTC and Accountability</a:t>
                      </a:r>
                      <a:r>
                        <a:rPr lang="en-US" sz="1200" baseline="0" dirty="0" smtClean="0">
                          <a:latin typeface="Public Sans" pitchFamily="2" charset="0"/>
                          <a:hlinkClick r:id="rId4"/>
                        </a:rPr>
                        <a:t> C</a:t>
                      </a:r>
                      <a:r>
                        <a:rPr lang="en-US" sz="1200" dirty="0" smtClean="0">
                          <a:latin typeface="Public Sans" pitchFamily="2" charset="0"/>
                          <a:hlinkClick r:id="rId4"/>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400" baseline="0" dirty="0" smtClean="0">
                          <a:latin typeface="Public Sans" pitchFamily="2" charset="0"/>
                          <a:cs typeface="Calibri" panose="020F0502020204030204" pitchFamily="34" charset="0"/>
                        </a:rPr>
                        <a:t>April </a:t>
                      </a:r>
                      <a:endParaRPr lang="en-US" sz="14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April 2-May 14: LEAP Spring testing window</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Mid-April (TBA): Cohort Graduation Data Certification</a:t>
                      </a:r>
                    </a:p>
                    <a:p>
                      <a:pPr marL="171450" indent="-171450">
                        <a:buFont typeface="Arial" panose="020B0604020202020204" pitchFamily="34" charset="0"/>
                        <a:buChar char="•"/>
                      </a:pPr>
                      <a:r>
                        <a:rPr lang="en-US" sz="1400" b="0" baseline="0" dirty="0" smtClean="0">
                          <a:latin typeface="Public Sans" pitchFamily="2" charset="0"/>
                          <a:cs typeface="Calibri" panose="020F0502020204030204" pitchFamily="34" charset="0"/>
                        </a:rPr>
                        <a:t>April 14: Interests and Opportunities Data Certification open through June 6.</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5"/>
                        </a:rPr>
                        <a:t>https://ldoe.zoom.us/j/94988586947</a:t>
                      </a:r>
                      <a:endParaRPr lang="en-US" sz="1200" baseline="0" dirty="0" smtClean="0">
                        <a:latin typeface="Public Sans" pitchFamily="2" charset="0"/>
                        <a:cs typeface="Calibri" panose="020F0502020204030204" pitchFamily="34" charset="0"/>
                      </a:endParaRPr>
                    </a:p>
                    <a:p>
                      <a:r>
                        <a:rPr lang="en-US" sz="1200" baseline="0" dirty="0" smtClean="0">
                          <a:latin typeface="Public Sans" pitchFamily="2" charset="0"/>
                          <a:cs typeface="Calibri" panose="020F0502020204030204" pitchFamily="34" charset="0"/>
                        </a:rPr>
                        <a:t>Office Hours: April 1, 8, 15 Monthly Call: April 29</a:t>
                      </a:r>
                    </a:p>
                    <a:p>
                      <a:r>
                        <a:rPr lang="en-US" sz="1200" baseline="0" dirty="0" smtClean="0">
                          <a:latin typeface="Public Sans" pitchFamily="2" charset="0"/>
                          <a:cs typeface="Calibri" panose="020F0502020204030204" pitchFamily="34" charset="0"/>
                        </a:rPr>
                        <a:t>April 18: All DOE Offices Closed; April 22 Office hours canceled</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a:t>
            </a:r>
            <a:r>
              <a:rPr lang="en-US" dirty="0" smtClean="0">
                <a:latin typeface="Public Sans" pitchFamily="2" charset="0"/>
              </a:rPr>
              <a:t>Accountability</a:t>
            </a: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Closures and Cancellations of Office Hours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department offices will be closed on Friday, April 18. We will not have Office Hours on April 22. If you have questions about anything before April 29, please send them to </a:t>
            </a:r>
            <a:r>
              <a:rPr lang="en-US" dirty="0" smtClean="0">
                <a:hlinkClick r:id="rId2"/>
              </a:rPr>
              <a:t>assessment@la.gov</a:t>
            </a:r>
            <a:r>
              <a:rPr lang="en-US" dirty="0" smtClean="0"/>
              <a:t>.</a:t>
            </a:r>
            <a:endParaRPr lang="en-US" dirty="0"/>
          </a:p>
        </p:txBody>
      </p:sp>
    </p:spTree>
    <p:extLst>
      <p:ext uri="{BB962C8B-B14F-4D97-AF65-F5344CB8AC3E}">
        <p14:creationId xmlns:p14="http://schemas.microsoft.com/office/powerpoint/2010/main" val="287626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r>
              <a:rPr lang="en-US" dirty="0" smtClean="0">
                <a:latin typeface="Public Sans" pitchFamily="2" charset="0"/>
              </a:rPr>
              <a:t>Wednesday, March 26: Recorded voice files available only to DTCs in DRC INSIGHT</a:t>
            </a:r>
          </a:p>
          <a:p>
            <a:r>
              <a:rPr lang="en-US" dirty="0" smtClean="0">
                <a:latin typeface="Public Sans" pitchFamily="2" charset="0"/>
              </a:rPr>
              <a:t>April 2-May 14: Testing window   NO EXTENSIONS</a:t>
            </a:r>
          </a:p>
          <a:p>
            <a:r>
              <a:rPr lang="en-US" dirty="0" smtClean="0">
                <a:latin typeface="Public Sans" pitchFamily="2" charset="0"/>
              </a:rPr>
              <a:t>May 19: Test tickets invalidations completed</a:t>
            </a:r>
          </a:p>
          <a:p>
            <a:r>
              <a:rPr lang="en-US" dirty="0" smtClean="0">
                <a:latin typeface="Public Sans" pitchFamily="2" charset="0"/>
              </a:rPr>
              <a:t>May 19: DTCs schedule pickups with UPS</a:t>
            </a:r>
          </a:p>
          <a:p>
            <a:r>
              <a:rPr lang="en-US" dirty="0" smtClean="0">
                <a:latin typeface="Public Sans" pitchFamily="2" charset="0"/>
              </a:rPr>
              <a:t>May 22: Accommodated materials returned to DRC</a:t>
            </a:r>
          </a:p>
          <a:p>
            <a:r>
              <a:rPr lang="en-US" dirty="0" smtClean="0">
                <a:latin typeface="Public Sans" pitchFamily="2" charset="0"/>
              </a:rPr>
              <a:t>June 6: Deadline for spring test rescores to DRC </a:t>
            </a:r>
          </a:p>
          <a:p>
            <a:r>
              <a:rPr lang="en-US" dirty="0" smtClean="0">
                <a:latin typeface="Public Sans" pitchFamily="2" charset="0"/>
              </a:rPr>
              <a:t>Test schedules are now past due. Please use the template provided to all DTCs to submit your schedule to us. Also, please send us changes to your test schedule and help us avoid sending a monitor on an unnecessary trip.</a:t>
            </a:r>
          </a:p>
          <a:p>
            <a:r>
              <a:rPr lang="en-US" dirty="0" smtClean="0">
                <a:latin typeface="Public Sans" pitchFamily="2" charset="0"/>
              </a:rPr>
              <a:t>Please send in test irregularity reports as soon after they occur as possible. </a:t>
            </a:r>
          </a:p>
          <a:p>
            <a:pPr marL="114300" indent="0">
              <a:buNone/>
            </a:pPr>
            <a:endParaRPr lang="en-US" dirty="0" smtClean="0">
              <a:latin typeface="Public Sans" pitchFamily="2" charset="0"/>
            </a:endParaRPr>
          </a:p>
          <a:p>
            <a:pPr marL="114300" indent="0">
              <a:buNone/>
            </a:pPr>
            <a:endParaRPr lang="en-US"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in DRC INSIGHT</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check accommodations for all students in DRC INSIGHT. It has come to our attention that accommodations for 504 students with an IAP did not transfer properly.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81830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Data Sharing Agreements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Thanks to all of you who submitted the new DRC data sharing agreement. It is imperative that all school systems complete this agreement as we move forward with testing activities. The email with directions for submitting these documents was sent to all district test coordinators on Thursday, March 6. </a:t>
            </a:r>
          </a:p>
          <a:p>
            <a:pPr marL="114300" indent="0">
              <a:buNone/>
            </a:pPr>
            <a:endParaRPr lang="en-US" dirty="0"/>
          </a:p>
          <a:p>
            <a:pPr marL="114300" indent="0">
              <a:buNone/>
            </a:pPr>
            <a:r>
              <a:rPr lang="en-US" dirty="0"/>
              <a:t>Our data privacy team prepared the document at this link to assist with this process: </a:t>
            </a:r>
            <a:r>
              <a:rPr lang="en-US" u="sng" dirty="0">
                <a:hlinkClick r:id="rId2" tooltip="https://docs.google.com/document/d/1naJLO0a8oCmSU4ZEAC1LwFKEqH_rWQSucVed-ar88Zg/edit?usp=sharing"/>
              </a:rPr>
              <a:t>DRC 2025 Instructions to Execute DSA Addendum</a:t>
            </a:r>
            <a:r>
              <a:rPr lang="en-US" dirty="0"/>
              <a:t>. The completed addendums should be sent to </a:t>
            </a:r>
            <a:r>
              <a:rPr lang="en-US" u="sng" dirty="0">
                <a:hlinkClick r:id="rId3" tooltip="mailto:ldedata@la.gov"/>
              </a:rPr>
              <a:t>ldedata@la.gov</a:t>
            </a:r>
            <a:r>
              <a:rPr lang="en-US" dirty="0"/>
              <a:t>. </a:t>
            </a:r>
          </a:p>
        </p:txBody>
      </p:sp>
    </p:spTree>
    <p:extLst>
      <p:ext uri="{BB962C8B-B14F-4D97-AF65-F5344CB8AC3E}">
        <p14:creationId xmlns:p14="http://schemas.microsoft.com/office/powerpoint/2010/main" val="73411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Practice Tests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receives daily requests for pdf versions of the practice tests. Since we do not have the capacity to distribute these daily, we are recommending that everyone use the online practice test available at the link included in the guide below.  </a:t>
            </a:r>
          </a:p>
          <a:p>
            <a:pPr marL="114300" indent="0">
              <a:buNone/>
            </a:pPr>
            <a:endParaRPr lang="en-US" dirty="0"/>
          </a:p>
          <a:p>
            <a:pPr marL="114300" indent="0">
              <a:buNone/>
            </a:pPr>
            <a:r>
              <a:rPr lang="en-US" dirty="0"/>
              <a:t>The </a:t>
            </a:r>
            <a:r>
              <a:rPr lang="en-US" dirty="0" smtClean="0">
                <a:hlinkClick r:id="rId2"/>
              </a:rPr>
              <a:t>Practice Test Quick Start Guide</a:t>
            </a:r>
            <a:r>
              <a:rPr lang="en-US" dirty="0" smtClean="0"/>
              <a:t> provides user names and passwords need to access the online test. </a:t>
            </a:r>
          </a:p>
          <a:p>
            <a:pPr marL="114300" indent="0">
              <a:buNone/>
            </a:pPr>
            <a:endParaRPr lang="en-US" dirty="0" smtClean="0"/>
          </a:p>
          <a:p>
            <a:pPr marL="114300" indent="0">
              <a:buNone/>
            </a:pPr>
            <a:endParaRPr lang="en-US" dirty="0" smtClean="0"/>
          </a:p>
          <a:p>
            <a:pPr marL="114300" indent="0">
              <a:buNone/>
            </a:pPr>
            <a:r>
              <a:rPr lang="en-US" dirty="0" smtClean="0"/>
              <a:t>Pdf copies have to be provided by school test coordinators through DRC INSIGHT. </a:t>
            </a:r>
            <a:endParaRPr lang="en-US" dirty="0"/>
          </a:p>
        </p:txBody>
      </p:sp>
    </p:spTree>
    <p:extLst>
      <p:ext uri="{BB962C8B-B14F-4D97-AF65-F5344CB8AC3E}">
        <p14:creationId xmlns:p14="http://schemas.microsoft.com/office/powerpoint/2010/main" val="3458437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37620</TotalTime>
  <Words>2143</Words>
  <Application>Microsoft Office PowerPoint</Application>
  <PresentationFormat>On-screen Show (16:9)</PresentationFormat>
  <Paragraphs>180</Paragraphs>
  <Slides>28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Public Sans</vt:lpstr>
      <vt:lpstr>Public Sans Medium</vt:lpstr>
      <vt:lpstr>LA Believes</vt:lpstr>
      <vt:lpstr> AAA Assessment and Accountability Monthly Call March 25, 2025</vt:lpstr>
      <vt:lpstr>Zoom Meeting Preparation</vt:lpstr>
      <vt:lpstr>Agenda Items</vt:lpstr>
      <vt:lpstr>Office Closures and Cancellations of Office Hours</vt:lpstr>
      <vt:lpstr>LEAP 2025</vt:lpstr>
      <vt:lpstr>LEAP Important Dates</vt:lpstr>
      <vt:lpstr>Accommodations in DRC INSIGHT</vt:lpstr>
      <vt:lpstr>DRC Data Sharing Agreements</vt:lpstr>
      <vt:lpstr>LEAP Practice Tests</vt:lpstr>
      <vt:lpstr>Camera Policy</vt:lpstr>
      <vt:lpstr>Third Year Assessment Cohort</vt:lpstr>
      <vt:lpstr>Accountability Coding</vt:lpstr>
      <vt:lpstr>Device Exemption</vt:lpstr>
      <vt:lpstr>Assessment Development Educator Review Committees</vt:lpstr>
      <vt:lpstr>ACT</vt:lpstr>
      <vt:lpstr>ACT and WorkKeys Important Dates</vt:lpstr>
      <vt:lpstr>Accountability</vt:lpstr>
      <vt:lpstr>Spring Data Certification in La Data Review</vt:lpstr>
      <vt:lpstr>Transitioning to New Accountability Model</vt:lpstr>
      <vt:lpstr>K-3</vt:lpstr>
      <vt:lpstr>Screening Students Who Use AAC Device</vt:lpstr>
      <vt:lpstr>AAC Request Format</vt:lpstr>
      <vt:lpstr>Braille Materials</vt:lpstr>
      <vt:lpstr>End of Year Screening</vt:lpstr>
      <vt:lpstr>Additional Grade 3 Summer Screenings</vt:lpstr>
      <vt:lpstr>Amplify Video for Grade 3 Additional Attempts</vt:lpstr>
      <vt:lpstr>Save Reporting for Grade 3</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898</cp:revision>
  <dcterms:modified xsi:type="dcterms:W3CDTF">2025-03-25T18:56:08Z</dcterms:modified>
</cp:coreProperties>
</file>