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4"/>
  </p:notesMasterIdLst>
  <p:sldIdLst>
    <p:sldId id="884" r:id="rId2"/>
    <p:sldId id="667" r:id="rId3"/>
    <p:sldId id="257" r:id="rId4"/>
    <p:sldId id="851" r:id="rId5"/>
    <p:sldId id="855" r:id="rId6"/>
    <p:sldId id="885" r:id="rId7"/>
    <p:sldId id="933" r:id="rId8"/>
    <p:sldId id="944" r:id="rId9"/>
    <p:sldId id="945" r:id="rId10"/>
    <p:sldId id="948" r:id="rId11"/>
    <p:sldId id="949" r:id="rId12"/>
    <p:sldId id="946" r:id="rId13"/>
    <p:sldId id="947" r:id="rId14"/>
    <p:sldId id="950" r:id="rId15"/>
    <p:sldId id="894" r:id="rId16"/>
    <p:sldId id="886" r:id="rId17"/>
    <p:sldId id="922" r:id="rId18"/>
    <p:sldId id="923" r:id="rId19"/>
    <p:sldId id="924" r:id="rId20"/>
    <p:sldId id="934" r:id="rId21"/>
    <p:sldId id="887" r:id="rId22"/>
    <p:sldId id="942" r:id="rId23"/>
    <p:sldId id="888" r:id="rId24"/>
    <p:sldId id="927" r:id="rId25"/>
    <p:sldId id="895" r:id="rId26"/>
    <p:sldId id="889" r:id="rId27"/>
    <p:sldId id="932" r:id="rId28"/>
    <p:sldId id="919" r:id="rId29"/>
    <p:sldId id="951" r:id="rId30"/>
    <p:sldId id="940" r:id="rId31"/>
    <p:sldId id="941" r:id="rId32"/>
    <p:sldId id="334"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Public Sans" pitchFamily="2" charset="0"/>
      <p:regular r:id="rId39"/>
      <p:bold r:id="rId40"/>
      <p:italic r:id="rId41"/>
      <p:boldItalic r:id="rId42"/>
    </p:embeddedFont>
    <p:embeddedFont>
      <p:font typeface="Public Sans Medium"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varScale="1">
        <p:scale>
          <a:sx n="90" d="100"/>
          <a:sy n="90" d="100"/>
        </p:scale>
        <p:origin x="612" y="52"/>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730055e98d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g2730055e98d_0_40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extLst>
      <p:ext uri="{BB962C8B-B14F-4D97-AF65-F5344CB8AC3E}">
        <p14:creationId xmlns:p14="http://schemas.microsoft.com/office/powerpoint/2010/main" val="103193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8965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858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275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276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30055e98d_0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730055e98d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7845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Purple" type="title">
  <p:cSld name="Title slide - Purple">
    <p:bg>
      <p:bgPr>
        <a:solidFill>
          <a:schemeClr val="lt1"/>
        </a:solidFill>
        <a:effectLst/>
      </p:bgPr>
    </p:bg>
    <p:spTree>
      <p:nvGrpSpPr>
        <p:cNvPr id="1" name="Shape 168"/>
        <p:cNvGrpSpPr/>
        <p:nvPr/>
      </p:nvGrpSpPr>
      <p:grpSpPr>
        <a:xfrm>
          <a:off x="0" y="0"/>
          <a:ext cx="0" cy="0"/>
          <a:chOff x="0" y="0"/>
          <a:chExt cx="0" cy="0"/>
        </a:xfrm>
      </p:grpSpPr>
      <p:pic>
        <p:nvPicPr>
          <p:cNvPr id="169" name="Google Shape;169;p2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70" name="Google Shape;170;p2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1" name="Google Shape;171;p2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2" name="Google Shape;172;p2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3" name="Google Shape;17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8973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87" name="Google Shape;187;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8" name="Google Shape;188;p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04038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6" r:id="rId15"/>
    <p:sldLayoutId id="2147483730" r:id="rId16"/>
    <p:sldLayoutId id="2147483732" r:id="rId17"/>
    <p:sldLayoutId id="2147483734" r:id="rId18"/>
    <p:sldLayoutId id="2147483735" r:id="rId19"/>
    <p:sldLayoutId id="2147483736"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hyperlink" Target="https://testadmin.act.org/customer/index.action"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hyperlink" Target="https://amplify.com/louisiana-mclass/" TargetMode="Externa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 Id="rId4" Type="http://schemas.openxmlformats.org/officeDocument/2006/relationships/hyperlink" Target="https://ldoe.zoom.us/j/94988586947"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7"/>
          <p:cNvSpPr txBox="1">
            <a:spLocks noGrp="1"/>
          </p:cNvSpPr>
          <p:nvPr>
            <p:ph type="ctrTitle"/>
          </p:nvPr>
        </p:nvSpPr>
        <p:spPr>
          <a:xfrm>
            <a:off x="421725" y="740675"/>
            <a:ext cx="8221200" cy="792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200"/>
              <a:buNone/>
            </a:pPr>
            <a:r>
              <a:rPr lang="en" sz="3200" dirty="0" smtClean="0">
                <a:latin typeface="Public Sans" pitchFamily="2" charset="0"/>
              </a:rPr>
              <a:t>Assessments, Accountability and Analytics Monthly Call</a:t>
            </a:r>
            <a:endParaRPr sz="3200" dirty="0">
              <a:latin typeface="Public Sans" pitchFamily="2" charset="0"/>
            </a:endParaRPr>
          </a:p>
        </p:txBody>
      </p:sp>
      <p:sp>
        <p:nvSpPr>
          <p:cNvPr id="487" name="Google Shape;487;p6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
        <p:nvSpPr>
          <p:cNvPr id="488" name="Google Shape;488;p67"/>
          <p:cNvSpPr txBox="1">
            <a:spLocks noGrp="1"/>
          </p:cNvSpPr>
          <p:nvPr>
            <p:ph type="subTitle" idx="1"/>
          </p:nvPr>
        </p:nvSpPr>
        <p:spPr>
          <a:xfrm>
            <a:off x="421725" y="409022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solidFill>
                  <a:schemeClr val="lt1"/>
                </a:solidFill>
              </a:rPr>
              <a:t>March 10, 2026</a:t>
            </a:r>
            <a:endParaRPr sz="1800" dirty="0">
              <a:solidFill>
                <a:schemeClr val="lt1"/>
              </a:solidFill>
            </a:endParaRPr>
          </a:p>
        </p:txBody>
      </p:sp>
    </p:spTree>
    <p:extLst>
      <p:ext uri="{BB962C8B-B14F-4D97-AF65-F5344CB8AC3E}">
        <p14:creationId xmlns:p14="http://schemas.microsoft.com/office/powerpoint/2010/main" val="3473147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85734"/>
            <a:ext cx="8520600" cy="572700"/>
          </a:xfrm>
        </p:spPr>
        <p:txBody>
          <a:bodyPr/>
          <a:lstStyle/>
          <a:p>
            <a:r>
              <a:rPr lang="en-US" dirty="0" smtClean="0">
                <a:latin typeface="Public Sans" pitchFamily="2" charset="0"/>
              </a:rPr>
              <a:t>Calculators</a:t>
            </a:r>
            <a:endParaRPr lang="en-US" dirty="0">
              <a:latin typeface="Public Sans" pitchFamily="2" charset="0"/>
            </a:endParaRPr>
          </a:p>
        </p:txBody>
      </p:sp>
      <p:sp>
        <p:nvSpPr>
          <p:cNvPr id="3" name="Text Placeholder 2"/>
          <p:cNvSpPr>
            <a:spLocks noGrp="1"/>
          </p:cNvSpPr>
          <p:nvPr>
            <p:ph type="body" idx="1"/>
          </p:nvPr>
        </p:nvSpPr>
        <p:spPr>
          <a:xfrm>
            <a:off x="311700" y="858434"/>
            <a:ext cx="8520600" cy="3186300"/>
          </a:xfrm>
        </p:spPr>
        <p:txBody>
          <a:bodyPr/>
          <a:lstStyle/>
          <a:p>
            <a:pPr marL="114300" indent="0">
              <a:buNone/>
            </a:pPr>
            <a:r>
              <a:rPr lang="en-US" sz="1600" dirty="0" smtClean="0">
                <a:latin typeface="Public Sans" pitchFamily="2" charset="0"/>
              </a:rPr>
              <a:t>Detailed instructions for use of calculators on LEAP are provided in the test coordinator manual. Please review </a:t>
            </a:r>
            <a:r>
              <a:rPr lang="en-US" sz="1600" dirty="0">
                <a:latin typeface="Public Sans" pitchFamily="2" charset="0"/>
              </a:rPr>
              <a:t>them carefully. </a:t>
            </a:r>
            <a:endParaRPr lang="en-US" sz="1600" dirty="0" smtClean="0">
              <a:latin typeface="Public Sans" pitchFamily="2" charset="0"/>
            </a:endParaRPr>
          </a:p>
          <a:p>
            <a:r>
              <a:rPr lang="en-US" sz="1600" dirty="0" smtClean="0">
                <a:latin typeface="Public Sans" pitchFamily="2" charset="0"/>
              </a:rPr>
              <a:t>Students </a:t>
            </a:r>
            <a:r>
              <a:rPr lang="en-US" sz="1600" dirty="0">
                <a:latin typeface="Public Sans" pitchFamily="2" charset="0"/>
              </a:rPr>
              <a:t>are NOT allowed to share calculators within a testing session. </a:t>
            </a:r>
            <a:endParaRPr lang="en-US" sz="1600" dirty="0" smtClean="0">
              <a:latin typeface="Public Sans" pitchFamily="2" charset="0"/>
            </a:endParaRPr>
          </a:p>
          <a:p>
            <a:r>
              <a:rPr lang="en-US" sz="1600" dirty="0" smtClean="0">
                <a:latin typeface="Public Sans" pitchFamily="2" charset="0"/>
              </a:rPr>
              <a:t>Test </a:t>
            </a:r>
            <a:r>
              <a:rPr lang="en-US" sz="1600" dirty="0">
                <a:latin typeface="Public Sans" pitchFamily="2" charset="0"/>
              </a:rPr>
              <a:t>administrators MUST CONFIRM that memory on all calculators has been cleared before and after the testing sessions</a:t>
            </a:r>
            <a:r>
              <a:rPr lang="en-US" sz="1600" dirty="0" smtClean="0">
                <a:latin typeface="Public Sans" pitchFamily="2" charset="0"/>
              </a:rPr>
              <a:t>. </a:t>
            </a:r>
          </a:p>
          <a:p>
            <a:r>
              <a:rPr lang="en-US" sz="1600" dirty="0" smtClean="0">
                <a:latin typeface="Public Sans" pitchFamily="2" charset="0"/>
              </a:rPr>
              <a:t>The </a:t>
            </a:r>
            <a:r>
              <a:rPr lang="en-US" sz="1600" dirty="0">
                <a:latin typeface="Public Sans" pitchFamily="2" charset="0"/>
              </a:rPr>
              <a:t>student should use the calculator they have used regularly throughout the school year in their classroom and are most familiar with, provided their regular-use calculator is not outside the boundaries of what is allowed, as detailed above</a:t>
            </a:r>
            <a:r>
              <a:rPr lang="en-US" sz="1600" dirty="0" smtClean="0">
                <a:latin typeface="Public Sans" pitchFamily="2" charset="0"/>
              </a:rPr>
              <a:t>.</a:t>
            </a:r>
          </a:p>
          <a:p>
            <a:r>
              <a:rPr lang="en-US" sz="1600" dirty="0" smtClean="0">
                <a:latin typeface="Public Sans" pitchFamily="2" charset="0"/>
              </a:rPr>
              <a:t> </a:t>
            </a:r>
            <a:r>
              <a:rPr lang="en-US" sz="1600" dirty="0">
                <a:latin typeface="Public Sans" pitchFamily="2" charset="0"/>
              </a:rPr>
              <a:t>If schools or school systems permit students to bring their own handheld calculators, test administrators MUST CONFIRM that the calculators meet all the requirements as defined above. </a:t>
            </a:r>
          </a:p>
          <a:p>
            <a:r>
              <a:rPr lang="en-US" sz="1600" dirty="0" smtClean="0">
                <a:latin typeface="Public Sans" pitchFamily="2" charset="0"/>
              </a:rPr>
              <a:t>If </a:t>
            </a:r>
            <a:r>
              <a:rPr lang="en-US" sz="1600" dirty="0">
                <a:latin typeface="Public Sans" pitchFamily="2" charset="0"/>
              </a:rPr>
              <a:t>students need an adaptive calculator (e.g., large key, talking), they may bring their own or the school may provide one, as long as it is specified in their approved IEP or IAP.</a:t>
            </a: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891856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Extended Time</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a:latin typeface="Public Sans" pitchFamily="2" charset="0"/>
              </a:rPr>
              <a:t>Students with the Extended Time accommodation who need more than the maximum amount of time to complete a test must complete each session the day it is administered. </a:t>
            </a:r>
            <a:endParaRPr lang="en-US" dirty="0" smtClean="0">
              <a:latin typeface="Public Sans" pitchFamily="2" charset="0"/>
            </a:endParaRPr>
          </a:p>
          <a:p>
            <a:pPr marL="114300" indent="0">
              <a:buNone/>
            </a:pPr>
            <a:endParaRPr lang="en-US" dirty="0">
              <a:latin typeface="Public Sans" pitchFamily="2" charset="0"/>
            </a:endParaRPr>
          </a:p>
          <a:p>
            <a:pPr marL="114300" indent="0">
              <a:buNone/>
            </a:pPr>
            <a:r>
              <a:rPr lang="en-US" b="1" dirty="0" smtClean="0">
                <a:latin typeface="Public Sans" pitchFamily="2" charset="0"/>
              </a:rPr>
              <a:t>Students </a:t>
            </a:r>
            <a:r>
              <a:rPr lang="en-US" b="1" dirty="0">
                <a:latin typeface="Public Sans" pitchFamily="2" charset="0"/>
              </a:rPr>
              <a:t>may not return to sessions administered on previous days</a:t>
            </a:r>
            <a:r>
              <a:rPr lang="en-US" dirty="0">
                <a:latin typeface="Public Sans" pitchFamily="2" charset="0"/>
              </a:rPr>
              <a:t>, and they should complete the sessions before interacting with other students. </a:t>
            </a: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375380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Speech-to-Text</a:t>
            </a:r>
            <a:endParaRPr lang="en-US" dirty="0"/>
          </a:p>
        </p:txBody>
      </p:sp>
      <p:sp>
        <p:nvSpPr>
          <p:cNvPr id="3" name="Text Placeholder 2"/>
          <p:cNvSpPr>
            <a:spLocks noGrp="1"/>
          </p:cNvSpPr>
          <p:nvPr>
            <p:ph type="body" idx="1"/>
          </p:nvPr>
        </p:nvSpPr>
        <p:spPr/>
        <p:txBody>
          <a:bodyPr/>
          <a:lstStyle/>
          <a:p>
            <a:pPr marL="114300" indent="0">
              <a:buNone/>
            </a:pPr>
            <a:r>
              <a:rPr lang="en-US" b="1" dirty="0" smtClean="0"/>
              <a:t>Please note that AI cannot be used to generate an actual test response. </a:t>
            </a:r>
            <a:r>
              <a:rPr lang="en-US" dirty="0" smtClean="0"/>
              <a:t> Speech to text programs should have all other functions disabled. Added devices that are needed for this use must be very carefully monitored to prevent the student from accessing any other programs. </a:t>
            </a:r>
          </a:p>
          <a:p>
            <a:pPr marL="114300" indent="0">
              <a:buNone/>
            </a:pPr>
            <a:endParaRPr lang="en-US" dirty="0"/>
          </a:p>
          <a:p>
            <a:pPr marL="114300" indent="0">
              <a:buNone/>
            </a:pPr>
            <a:r>
              <a:rPr lang="en-US" dirty="0" smtClean="0"/>
              <a:t>Windows Devices: Enable the devise, log into DRC INSIGHT. Insight will capture the speech into the platform.</a:t>
            </a:r>
          </a:p>
          <a:p>
            <a:pPr marL="114300" indent="0">
              <a:buNone/>
            </a:pPr>
            <a:endParaRPr lang="en-US" dirty="0"/>
          </a:p>
          <a:p>
            <a:pPr marL="114300" indent="0">
              <a:buNone/>
            </a:pPr>
            <a:r>
              <a:rPr lang="en-US" dirty="0" smtClean="0"/>
              <a:t>Google Devices: All responses will have to be transferred into DRC INSIGHT. It will not be captured in INSIGHT. </a:t>
            </a:r>
          </a:p>
          <a:p>
            <a:pPr marL="114300" indent="0">
              <a:buNone/>
            </a:pPr>
            <a:endParaRPr lang="en-US" dirty="0"/>
          </a:p>
          <a:p>
            <a:pPr marL="114300" indent="0">
              <a:buNone/>
            </a:pP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3042059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Voiding Tests</a:t>
            </a:r>
            <a:endParaRPr lang="en-US" dirty="0"/>
          </a:p>
        </p:txBody>
      </p:sp>
      <p:sp>
        <p:nvSpPr>
          <p:cNvPr id="3" name="Text Placeholder 2"/>
          <p:cNvSpPr>
            <a:spLocks noGrp="1"/>
          </p:cNvSpPr>
          <p:nvPr>
            <p:ph type="body" idx="1"/>
          </p:nvPr>
        </p:nvSpPr>
        <p:spPr/>
        <p:txBody>
          <a:bodyPr/>
          <a:lstStyle/>
          <a:p>
            <a:pPr marL="114300" indent="0">
              <a:buNone/>
            </a:pPr>
            <a:r>
              <a:rPr lang="en-US" dirty="0" smtClean="0"/>
              <a:t>If voids are necessary for LEAP, the DTC must apply the void in DRC INSIGHT and submit a testing irregularity report to </a:t>
            </a:r>
            <a:r>
              <a:rPr lang="en-US" dirty="0" smtClean="0">
                <a:hlinkClick r:id="rId2"/>
              </a:rPr>
              <a:t>assessment@la.gov</a:t>
            </a:r>
            <a:r>
              <a:rPr lang="en-US" dirty="0" smtClean="0"/>
              <a:t>. Administrative error tests are provided only for high school students to meet graduation requirements. They are not used for accountability purposes. </a:t>
            </a: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4111997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Testing Home Study and Nonpublic Students</a:t>
            </a:r>
            <a:endParaRPr lang="en-US" dirty="0">
              <a:latin typeface="Public Sans" pitchFamily="2" charset="0"/>
            </a:endParaRPr>
          </a:p>
        </p:txBody>
      </p:sp>
      <p:sp>
        <p:nvSpPr>
          <p:cNvPr id="3" name="Text Placeholder 2"/>
          <p:cNvSpPr>
            <a:spLocks noGrp="1"/>
          </p:cNvSpPr>
          <p:nvPr>
            <p:ph type="body" idx="1"/>
          </p:nvPr>
        </p:nvSpPr>
        <p:spPr>
          <a:xfrm>
            <a:off x="311700" y="1042317"/>
            <a:ext cx="8520600" cy="3186300"/>
          </a:xfrm>
        </p:spPr>
        <p:txBody>
          <a:bodyPr/>
          <a:lstStyle/>
          <a:p>
            <a:pPr marL="114300" indent="0">
              <a:buNone/>
            </a:pPr>
            <a:r>
              <a:rPr lang="en-US" sz="1600" dirty="0" smtClean="0">
                <a:latin typeface="Public Sans" pitchFamily="2" charset="0"/>
              </a:rPr>
              <a:t>Students who have BESE-approved home study applications can test under state contract for grades 3-8. They should be tested under the 998 site code. If they are tested under a regular school code, their results will be included in all assessment reporting, although they won’t be included for accountability. This should be confirmed by the DTC before testing the students.</a:t>
            </a:r>
          </a:p>
          <a:p>
            <a:pPr marL="114300" indent="0">
              <a:buNone/>
            </a:pPr>
            <a:endParaRPr lang="en-US" sz="1600" dirty="0">
              <a:latin typeface="Public Sans" pitchFamily="2" charset="0"/>
            </a:endParaRPr>
          </a:p>
          <a:p>
            <a:pPr marL="114300" indent="0">
              <a:buNone/>
            </a:pPr>
            <a:r>
              <a:rPr lang="en-US" sz="1600" dirty="0" smtClean="0">
                <a:latin typeface="Public Sans" pitchFamily="2" charset="0"/>
              </a:rPr>
              <a:t>Schools </a:t>
            </a:r>
            <a:r>
              <a:rPr lang="en-US" sz="1600" dirty="0" smtClean="0">
                <a:latin typeface="Public Sans" pitchFamily="2" charset="0"/>
              </a:rPr>
              <a:t>can, but </a:t>
            </a:r>
            <a:r>
              <a:rPr lang="en-US" sz="1600" dirty="0" smtClean="0">
                <a:latin typeface="Public Sans" pitchFamily="2" charset="0"/>
              </a:rPr>
              <a:t>are </a:t>
            </a:r>
            <a:r>
              <a:rPr lang="en-US" sz="1600" dirty="0" smtClean="0">
                <a:latin typeface="Public Sans" pitchFamily="2" charset="0"/>
              </a:rPr>
              <a:t>not obligated </a:t>
            </a:r>
            <a:r>
              <a:rPr lang="en-US" sz="1600" dirty="0" smtClean="0">
                <a:latin typeface="Public Sans" pitchFamily="2" charset="0"/>
              </a:rPr>
              <a:t>to, </a:t>
            </a:r>
            <a:r>
              <a:rPr lang="en-US" sz="1600" dirty="0" smtClean="0">
                <a:latin typeface="Public Sans" pitchFamily="2" charset="0"/>
              </a:rPr>
              <a:t>test nonpublic school students in any grade level and they are not included in state contract. Please note that students participating in the Gator program are not eligible to be enrolled in BESE-approved home study or registered nonpublic school not seeking state approval. If school systems choose to offer testing, they should be tested under the 997 site code. The cost of testing is </a:t>
            </a:r>
            <a:endParaRPr lang="en-US" sz="1600" dirty="0" smtClean="0">
              <a:latin typeface="Public Sans" pitchFamily="2" charset="0"/>
            </a:endParaRPr>
          </a:p>
          <a:p>
            <a:pPr marL="114300" indent="0">
              <a:buNone/>
            </a:pPr>
            <a:r>
              <a:rPr lang="en-US" sz="1600" dirty="0" smtClean="0">
                <a:latin typeface="Public Sans" pitchFamily="2" charset="0"/>
              </a:rPr>
              <a:t>$ </a:t>
            </a:r>
            <a:r>
              <a:rPr lang="en-US" sz="1600" dirty="0" smtClean="0">
                <a:latin typeface="Public Sans" pitchFamily="2" charset="0"/>
              </a:rPr>
              <a:t>35.00 per student per subject. No form is needed to test them.</a:t>
            </a:r>
            <a:endParaRPr lang="en-US" sz="1600" dirty="0">
              <a:latin typeface="Public Sans" pitchFamily="2" charset="0"/>
            </a:endParaRP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53393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11" y="339171"/>
            <a:ext cx="8520600" cy="572700"/>
          </a:xfrm>
        </p:spPr>
        <p:txBody>
          <a:bodyPr/>
          <a:lstStyle/>
          <a:p>
            <a:r>
              <a:rPr lang="en-US" dirty="0" smtClean="0">
                <a:latin typeface="Public Sans" pitchFamily="2" charset="0"/>
              </a:rPr>
              <a:t>State Monitors</a:t>
            </a:r>
            <a:endParaRPr lang="en-US" dirty="0">
              <a:latin typeface="Public Sans" pitchFamily="2" charset="0"/>
            </a:endParaRPr>
          </a:p>
        </p:txBody>
      </p:sp>
      <p:sp>
        <p:nvSpPr>
          <p:cNvPr id="3" name="Text Placeholder 2"/>
          <p:cNvSpPr>
            <a:spLocks noGrp="1"/>
          </p:cNvSpPr>
          <p:nvPr>
            <p:ph type="body" idx="1"/>
          </p:nvPr>
        </p:nvSpPr>
        <p:spPr>
          <a:xfrm>
            <a:off x="205374" y="911871"/>
            <a:ext cx="8520600" cy="3186300"/>
          </a:xfrm>
        </p:spPr>
        <p:txBody>
          <a:bodyPr/>
          <a:lstStyle/>
          <a:p>
            <a:pPr marL="114300" indent="0">
              <a:buNone/>
            </a:pPr>
            <a:r>
              <a:rPr lang="en-US" dirty="0" smtClean="0">
                <a:latin typeface="Public Sans" pitchFamily="2" charset="0"/>
              </a:rPr>
              <a:t>The department will be sending department staff to conduct on-site monitoring for LEAP fall high school and K-3 MOY screenings. </a:t>
            </a:r>
          </a:p>
          <a:p>
            <a:r>
              <a:rPr lang="en-US" dirty="0" smtClean="0">
                <a:latin typeface="Public Sans" pitchFamily="2" charset="0"/>
              </a:rPr>
              <a:t>Monitors must be permitted to observe testing if they have the letter with them from Asst. Supt. Lambert.</a:t>
            </a:r>
          </a:p>
          <a:p>
            <a:r>
              <a:rPr lang="en-US" dirty="0" smtClean="0">
                <a:latin typeface="Public Sans" pitchFamily="2" charset="0"/>
              </a:rPr>
              <a:t>Monitors are required to sign in and/or complete any procedures required of all visitors.</a:t>
            </a:r>
          </a:p>
          <a:p>
            <a:r>
              <a:rPr lang="en-US" dirty="0" smtClean="0">
                <a:latin typeface="Public Sans" pitchFamily="2" charset="0"/>
              </a:rPr>
              <a:t>Monitors must be permitted to select areas for monitoring. </a:t>
            </a:r>
          </a:p>
          <a:p>
            <a:r>
              <a:rPr lang="en-US" dirty="0" smtClean="0">
                <a:latin typeface="Public Sans" pitchFamily="2" charset="0"/>
              </a:rPr>
              <a:t>Monitors will not provide immediate on-site feedback regarding observations.</a:t>
            </a:r>
          </a:p>
          <a:p>
            <a:r>
              <a:rPr lang="en-US" b="1" dirty="0" smtClean="0">
                <a:latin typeface="Public Sans" pitchFamily="2" charset="0"/>
              </a:rPr>
              <a:t>Monitors have been instructed not to participate in conversations regarding accountability or other topics unrelated to the interviews included in the monitoring process. </a:t>
            </a:r>
          </a:p>
          <a:p>
            <a:endParaRPr lang="en-US" b="1" dirty="0"/>
          </a:p>
        </p:txBody>
      </p:sp>
    </p:spTree>
    <p:extLst>
      <p:ext uri="{BB962C8B-B14F-4D97-AF65-F5344CB8AC3E}">
        <p14:creationId xmlns:p14="http://schemas.microsoft.com/office/powerpoint/2010/main" val="254972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 Connect/ELPT/ELPT Connect</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16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388768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Connect and ELPT Test Security Reminders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dirty="0" smtClean="0">
                <a:latin typeface="Public Sans" pitchFamily="2" charset="0"/>
              </a:rPr>
              <a:t>Please remember that all materials related to items on LEAP Connect and ELPT are secure documents, including the Directions for Test Administration (DTA) used in LEAP Connect that must be returned to DRC.</a:t>
            </a:r>
          </a:p>
          <a:p>
            <a:r>
              <a:rPr lang="en-US" sz="1600" dirty="0" smtClean="0">
                <a:latin typeface="Public Sans" pitchFamily="2" charset="0"/>
              </a:rPr>
              <a:t>For both LEAP Connect and ELPT/ELPT Connect, test administrators must have their cellphones and any other electronic devices capable of texting or taking pictures in the off position unless they need it to notify someone for assistance during the </a:t>
            </a:r>
            <a:r>
              <a:rPr lang="en-US" sz="1600" dirty="0" err="1" smtClean="0">
                <a:latin typeface="Public Sans" pitchFamily="2" charset="0"/>
              </a:rPr>
              <a:t>testor</a:t>
            </a:r>
            <a:r>
              <a:rPr lang="en-US" sz="1600" dirty="0" smtClean="0">
                <a:latin typeface="Public Sans" pitchFamily="2" charset="0"/>
              </a:rPr>
              <a:t> they have a medical exemption. At no time can the phone be used for any reason other than requesting assistance or receiving a medical alert. </a:t>
            </a:r>
          </a:p>
          <a:p>
            <a:r>
              <a:rPr lang="en-US" sz="1600" dirty="0" smtClean="0">
                <a:latin typeface="Public Sans" pitchFamily="2" charset="0"/>
              </a:rPr>
              <a:t>Students cannot have access to a cell phone or other electronic device during testing at all without a medical exemption that allows only for alerts. </a:t>
            </a:r>
            <a:endParaRPr lang="en-US" sz="1600" dirty="0">
              <a:latin typeface="Public Sans" pitchFamily="2" charset="0"/>
            </a:endParaRPr>
          </a:p>
        </p:txBody>
      </p:sp>
    </p:spTree>
    <p:extLst>
      <p:ext uri="{BB962C8B-B14F-4D97-AF65-F5344CB8AC3E}">
        <p14:creationId xmlns:p14="http://schemas.microsoft.com/office/powerpoint/2010/main" val="2767870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LEAP Connect Group Size</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Students who are taking LEAP Connect must be tested individually. Teachers who are serving as a scribe in any capacity must be certified. Paraprofessionals cannot serve as test administrators. </a:t>
            </a:r>
          </a:p>
          <a:p>
            <a:pPr marL="114300" indent="0">
              <a:buNone/>
            </a:pPr>
            <a:endParaRPr lang="en-US" dirty="0">
              <a:latin typeface="Public Sans" pitchFamily="2" charset="0"/>
            </a:endParaRPr>
          </a:p>
          <a:p>
            <a:pPr marL="114300" indent="0">
              <a:buNone/>
            </a:pPr>
            <a:r>
              <a:rPr lang="en-US" dirty="0" smtClean="0">
                <a:latin typeface="Public Sans" pitchFamily="2" charset="0"/>
              </a:rPr>
              <a:t>Testing sessions are monitored in DRC INSIGHT for student assignments to test administrators. We recognize that the session for accountability codes may include multiple students.</a:t>
            </a:r>
          </a:p>
          <a:p>
            <a:pPr marL="114300" indent="0">
              <a:buNone/>
            </a:pPr>
            <a:endParaRPr lang="en-US" dirty="0"/>
          </a:p>
        </p:txBody>
      </p:sp>
    </p:spTree>
    <p:extLst>
      <p:ext uri="{BB962C8B-B14F-4D97-AF65-F5344CB8AC3E}">
        <p14:creationId xmlns:p14="http://schemas.microsoft.com/office/powerpoint/2010/main" val="2828624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ELPT/ELPT Connect</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All cell phone and electronic device policy applies to ELPT and ELPT Connect administration</a:t>
            </a:r>
            <a:r>
              <a:rPr lang="en-US" dirty="0">
                <a:latin typeface="Public Sans" pitchFamily="2" charset="0"/>
              </a:rPr>
              <a:t> </a:t>
            </a:r>
            <a:r>
              <a:rPr lang="en-US" dirty="0" smtClean="0">
                <a:latin typeface="Public Sans" pitchFamily="2" charset="0"/>
              </a:rPr>
              <a:t>for both students and test administrators. Tests may be voided according to policy. All instances of violations of this policy must be reported to </a:t>
            </a:r>
            <a:r>
              <a:rPr lang="en-US" dirty="0" smtClean="0">
                <a:latin typeface="Public Sans" pitchFamily="2" charset="0"/>
                <a:hlinkClick r:id="rId2"/>
              </a:rPr>
              <a:t>assessment@la.gov</a:t>
            </a:r>
            <a:r>
              <a:rPr lang="en-US" dirty="0" smtClean="0">
                <a:latin typeface="Public Sans" pitchFamily="2" charset="0"/>
              </a:rPr>
              <a:t>. </a:t>
            </a:r>
          </a:p>
          <a:p>
            <a:pPr marL="114300" indent="0">
              <a:buNone/>
            </a:pPr>
            <a:endParaRPr lang="en-US" dirty="0">
              <a:latin typeface="Public Sans" pitchFamily="2" charset="0"/>
            </a:endParaRPr>
          </a:p>
          <a:p>
            <a:pPr marL="114300" indent="0">
              <a:buNone/>
            </a:pPr>
            <a:r>
              <a:rPr lang="en-US" dirty="0" smtClean="0">
                <a:latin typeface="Public Sans" pitchFamily="2" charset="0"/>
              </a:rPr>
              <a:t>Second-scorer student selections have been sent to selected DTCs with directions and files that should be returned to the department no later than March 31. </a:t>
            </a:r>
            <a:endParaRPr lang="en-US" dirty="0">
              <a:latin typeface="Public Sans" pitchFamily="2" charset="0"/>
            </a:endParaRPr>
          </a:p>
        </p:txBody>
      </p:sp>
    </p:spTree>
    <p:extLst>
      <p:ext uri="{BB962C8B-B14F-4D97-AF65-F5344CB8AC3E}">
        <p14:creationId xmlns:p14="http://schemas.microsoft.com/office/powerpoint/2010/main" val="352247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Clarification on Read Aloud</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Read aloud for ELPT is </a:t>
            </a:r>
            <a:r>
              <a:rPr lang="en-US" b="1" dirty="0" smtClean="0">
                <a:latin typeface="Public Sans" pitchFamily="2" charset="0"/>
              </a:rPr>
              <a:t>not permitted </a:t>
            </a:r>
            <a:r>
              <a:rPr lang="en-US" dirty="0" smtClean="0">
                <a:latin typeface="Public Sans" pitchFamily="2" charset="0"/>
              </a:rPr>
              <a:t>outside of the audio supports already available in TIDE. Human reader is not permitted at all. Not all portions of the screener will be read for the student and to read beyond those designated in the system invalidates the measure. </a:t>
            </a:r>
          </a:p>
          <a:p>
            <a:pPr marL="114300" indent="0">
              <a:buNone/>
            </a:pPr>
            <a:endParaRPr lang="en-US" dirty="0">
              <a:latin typeface="Public Sans" pitchFamily="2" charset="0"/>
            </a:endParaRP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3297682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ACT/WorkKeys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21</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24482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ACT Important Date and Reminder</a:t>
            </a:r>
            <a:endParaRPr lang="en-US" dirty="0">
              <a:latin typeface="Public Sans" pitchFamily="2" charset="0"/>
            </a:endParaRPr>
          </a:p>
        </p:txBody>
      </p:sp>
      <p:sp>
        <p:nvSpPr>
          <p:cNvPr id="3" name="Text Placeholder 2"/>
          <p:cNvSpPr>
            <a:spLocks noGrp="1"/>
          </p:cNvSpPr>
          <p:nvPr>
            <p:ph type="body" idx="1"/>
          </p:nvPr>
        </p:nvSpPr>
        <p:spPr/>
        <p:txBody>
          <a:bodyPr/>
          <a:lstStyle/>
          <a:p>
            <a:pPr marL="114300" lvl="0" indent="0">
              <a:buNone/>
            </a:pPr>
            <a:r>
              <a:rPr lang="en-US" dirty="0"/>
              <a:t>Window 1: March 10-13 and March 16-20 - Administer ACT online, paper, accommodated, and standard </a:t>
            </a:r>
            <a:r>
              <a:rPr lang="en-US" dirty="0" smtClean="0"/>
              <a:t>time</a:t>
            </a:r>
            <a:r>
              <a:rPr lang="en-US" sz="1600" dirty="0" smtClean="0"/>
              <a:t>. </a:t>
            </a:r>
            <a:r>
              <a:rPr lang="en-US" dirty="0" smtClean="0"/>
              <a:t>Within </a:t>
            </a:r>
            <a:r>
              <a:rPr lang="en-US" dirty="0"/>
              <a:t>72 hours after </a:t>
            </a:r>
            <a:r>
              <a:rPr lang="en-US" dirty="0" smtClean="0"/>
              <a:t>testing: </a:t>
            </a:r>
            <a:endParaRPr lang="en-US" sz="1600" dirty="0"/>
          </a:p>
          <a:p>
            <a:pPr lvl="1"/>
            <a:r>
              <a:rPr lang="en-US" dirty="0"/>
              <a:t>securely destroy authorization tickets and additional scratch paper</a:t>
            </a:r>
            <a:endParaRPr lang="en-US" sz="1600" dirty="0"/>
          </a:p>
          <a:p>
            <a:pPr lvl="1"/>
            <a:r>
              <a:rPr lang="en-US" dirty="0"/>
              <a:t>Room Roster Reports must be posted in </a:t>
            </a:r>
            <a:r>
              <a:rPr lang="en-US" u="sng" dirty="0" err="1">
                <a:hlinkClick r:id="rId2"/>
              </a:rPr>
              <a:t>PearsonAccess</a:t>
            </a:r>
            <a:r>
              <a:rPr lang="en-US" u="sng" baseline="30000" dirty="0" err="1">
                <a:hlinkClick r:id="rId2"/>
              </a:rPr>
              <a:t>next</a:t>
            </a:r>
            <a:endParaRPr lang="en-US" sz="1600" dirty="0"/>
          </a:p>
          <a:p>
            <a:pPr marL="114300" indent="0">
              <a:buNone/>
            </a:pPr>
            <a:endParaRPr lang="en-US" dirty="0">
              <a:latin typeface="Public Sans" pitchFamily="2" charset="0"/>
            </a:endParaRPr>
          </a:p>
          <a:p>
            <a:pPr marL="114300" indent="0">
              <a:buNone/>
            </a:pPr>
            <a:r>
              <a:rPr lang="en-US" dirty="0" smtClean="0">
                <a:latin typeface="Public Sans" pitchFamily="2" charset="0"/>
              </a:rPr>
              <a:t>Small group: please note that small group is always no more than 8 students in Louisiana schools, including for ACT. </a:t>
            </a:r>
            <a:endParaRPr lang="en-US" dirty="0">
              <a:latin typeface="Public Sans" pitchFamily="2" charset="0"/>
            </a:endParaRPr>
          </a:p>
          <a:p>
            <a:pPr marL="114300" indent="0">
              <a:buNone/>
            </a:pPr>
            <a:endParaRPr lang="en-US" dirty="0">
              <a:latin typeface="Public Sans" pitchFamily="2" charset="0"/>
            </a:endParaRPr>
          </a:p>
        </p:txBody>
      </p:sp>
    </p:spTree>
    <p:extLst>
      <p:ext uri="{BB962C8B-B14F-4D97-AF65-F5344CB8AC3E}">
        <p14:creationId xmlns:p14="http://schemas.microsoft.com/office/powerpoint/2010/main" val="276224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Accountability</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23</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445117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11" y="346259"/>
            <a:ext cx="8520600" cy="572700"/>
          </a:xfrm>
        </p:spPr>
        <p:txBody>
          <a:bodyPr/>
          <a:lstStyle/>
          <a:p>
            <a:r>
              <a:rPr lang="en-US" dirty="0" smtClean="0">
                <a:latin typeface="Public Sans" pitchFamily="2" charset="0"/>
              </a:rPr>
              <a:t>Graduation Cohort Data Certification Timeline</a:t>
            </a:r>
            <a:endParaRPr lang="en-US" dirty="0">
              <a:latin typeface="Public Sans" pitchFamily="2" charset="0"/>
            </a:endParaRPr>
          </a:p>
        </p:txBody>
      </p:sp>
      <p:sp>
        <p:nvSpPr>
          <p:cNvPr id="3" name="Text Placeholder 2"/>
          <p:cNvSpPr>
            <a:spLocks noGrp="1"/>
          </p:cNvSpPr>
          <p:nvPr>
            <p:ph type="body" idx="1"/>
          </p:nvPr>
        </p:nvSpPr>
        <p:spPr>
          <a:xfrm>
            <a:off x="226639" y="918959"/>
            <a:ext cx="8520600" cy="3186300"/>
          </a:xfrm>
        </p:spPr>
        <p:txBody>
          <a:bodyPr/>
          <a:lstStyle/>
          <a:p>
            <a:pPr marL="114300" indent="0">
              <a:buNone/>
            </a:pPr>
            <a:r>
              <a:rPr lang="en-US" dirty="0" smtClean="0">
                <a:latin typeface="Public Sans" pitchFamily="2" charset="0"/>
              </a:rPr>
              <a:t>As was communicated last year, this year we will have two phases for cohort graduation data certification in La Data Review for the 2025-2026 graduation cohort.</a:t>
            </a:r>
            <a:endParaRPr lang="en-US" dirty="0">
              <a:latin typeface="Public Sans" pitchFamily="2" charset="0"/>
            </a:endParaRPr>
          </a:p>
          <a:p>
            <a:r>
              <a:rPr lang="en-US" b="1" dirty="0" smtClean="0">
                <a:latin typeface="Public Sans" pitchFamily="2" charset="0"/>
              </a:rPr>
              <a:t>Phase I (March): </a:t>
            </a:r>
            <a:r>
              <a:rPr lang="en-US" dirty="0" smtClean="0">
                <a:latin typeface="Public Sans" pitchFamily="2" charset="0"/>
              </a:rPr>
              <a:t>Exit code reviews ONLY for students exited with code 10, 14 or 16 through February 1 reporting period and prior cohort years included in the 4 year window. </a:t>
            </a:r>
            <a:r>
              <a:rPr lang="en-US" b="1" dirty="0" smtClean="0">
                <a:latin typeface="Public Sans" pitchFamily="2" charset="0"/>
              </a:rPr>
              <a:t>These will not be reviewed again in Phase II.</a:t>
            </a:r>
            <a:r>
              <a:rPr lang="en-US" dirty="0" smtClean="0">
                <a:latin typeface="Public Sans" pitchFamily="2" charset="0"/>
              </a:rPr>
              <a:t> This file will include potential graduation cohort members, but membership will not be final until we close the end-of-year reporting period in </a:t>
            </a:r>
            <a:r>
              <a:rPr lang="en-US" dirty="0" err="1" smtClean="0">
                <a:latin typeface="Public Sans" pitchFamily="2" charset="0"/>
              </a:rPr>
              <a:t>EdLink</a:t>
            </a:r>
            <a:r>
              <a:rPr lang="en-US" dirty="0" smtClean="0">
                <a:latin typeface="Public Sans" pitchFamily="2" charset="0"/>
              </a:rPr>
              <a:t>. We will not accept any other requests for changes. </a:t>
            </a:r>
          </a:p>
          <a:p>
            <a:r>
              <a:rPr lang="en-US" b="1" dirty="0" smtClean="0">
                <a:latin typeface="Public Sans" pitchFamily="2" charset="0"/>
              </a:rPr>
              <a:t>Phase II (late August): </a:t>
            </a:r>
            <a:r>
              <a:rPr lang="en-US" dirty="0" smtClean="0">
                <a:latin typeface="Public Sans" pitchFamily="2" charset="0"/>
              </a:rPr>
              <a:t>Final graduation cohort reviews for data that will be used to determine all three Thrive indicators: graduation rate, nationally recognized exam, and acceleration. </a:t>
            </a:r>
          </a:p>
          <a:p>
            <a:pPr>
              <a:buAutoNum type="arabicPeriod"/>
            </a:pPr>
            <a:endParaRPr lang="en-US" dirty="0"/>
          </a:p>
        </p:txBody>
      </p:sp>
    </p:spTree>
    <p:extLst>
      <p:ext uri="{BB962C8B-B14F-4D97-AF65-F5344CB8AC3E}">
        <p14:creationId xmlns:p14="http://schemas.microsoft.com/office/powerpoint/2010/main" val="107737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Updates to Transcripts in STS</a:t>
            </a:r>
            <a:endParaRPr lang="en-US" dirty="0">
              <a:latin typeface="Public Sans" pitchFamily="2" charset="0"/>
            </a:endParaRPr>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latin typeface="Public Sans" pitchFamily="2" charset="0"/>
              </a:rPr>
              <a:t>Please make sure transcripts are up to date when students graduate and that students are properly exited in </a:t>
            </a:r>
            <a:r>
              <a:rPr lang="en-US" dirty="0" err="1" smtClean="0">
                <a:latin typeface="Public Sans" pitchFamily="2" charset="0"/>
              </a:rPr>
              <a:t>EdLink</a:t>
            </a:r>
            <a:r>
              <a:rPr lang="en-US" dirty="0" smtClean="0">
                <a:latin typeface="Public Sans" pitchFamily="2" charset="0"/>
              </a:rPr>
              <a:t>. </a:t>
            </a:r>
            <a:r>
              <a:rPr lang="en-US" b="1" dirty="0" smtClean="0">
                <a:latin typeface="Public Sans" pitchFamily="2" charset="0"/>
              </a:rPr>
              <a:t>When data certification is conducted in late summer of 2026, school systems will not be able to request the following that were not correctly posted to STS by June 30, 2026:</a:t>
            </a:r>
            <a:r>
              <a:rPr lang="en-US" dirty="0" smtClean="0">
                <a:latin typeface="Public Sans" pitchFamily="2" charset="0"/>
              </a:rPr>
              <a:t> </a:t>
            </a:r>
            <a:endParaRPr lang="en-US" dirty="0">
              <a:latin typeface="Public Sans" pitchFamily="2" charset="0"/>
            </a:endParaRPr>
          </a:p>
          <a:p>
            <a:r>
              <a:rPr lang="en-US" dirty="0" smtClean="0">
                <a:latin typeface="Public Sans" pitchFamily="2" charset="0"/>
              </a:rPr>
              <a:t>IBCs and other credentials</a:t>
            </a:r>
            <a:endParaRPr lang="en-US" dirty="0">
              <a:latin typeface="Public Sans" pitchFamily="2" charset="0"/>
            </a:endParaRPr>
          </a:p>
          <a:p>
            <a:r>
              <a:rPr lang="en-US" dirty="0" smtClean="0">
                <a:latin typeface="Public Sans" pitchFamily="2" charset="0"/>
              </a:rPr>
              <a:t>Associates degrees </a:t>
            </a:r>
          </a:p>
          <a:p>
            <a:r>
              <a:rPr lang="en-US" dirty="0">
                <a:latin typeface="Public Sans" pitchFamily="2" charset="0"/>
              </a:rPr>
              <a:t>W</a:t>
            </a:r>
            <a:r>
              <a:rPr lang="en-US" dirty="0" smtClean="0">
                <a:latin typeface="Public Sans" pitchFamily="2" charset="0"/>
              </a:rPr>
              <a:t>ork-based learning or </a:t>
            </a:r>
          </a:p>
          <a:p>
            <a:r>
              <a:rPr lang="en-US" dirty="0" smtClean="0">
                <a:latin typeface="Public Sans" pitchFamily="2" charset="0"/>
              </a:rPr>
              <a:t>Dual enrollment records along with their post-secondary credit hours</a:t>
            </a:r>
            <a:endParaRPr lang="en-US" dirty="0">
              <a:latin typeface="Public Sans" pitchFamily="2" charset="0"/>
            </a:endParaRPr>
          </a:p>
          <a:p>
            <a:pPr marL="114300" indent="0">
              <a:buNone/>
            </a:pPr>
            <a:r>
              <a:rPr lang="en-US" dirty="0" smtClean="0">
                <a:latin typeface="Public Sans" pitchFamily="2" charset="0"/>
              </a:rPr>
              <a:t>Exit code reviews that were not submitted during Phase I spring cohort data certification will not be reviewed in summer. This process is necessary for a timely release of SPS in 2026.</a:t>
            </a:r>
            <a:endParaRPr lang="en-US" dirty="0">
              <a:latin typeface="Public Sans" pitchFamily="2" charset="0"/>
            </a:endParaRPr>
          </a:p>
        </p:txBody>
      </p:sp>
    </p:spTree>
    <p:extLst>
      <p:ext uri="{BB962C8B-B14F-4D97-AF65-F5344CB8AC3E}">
        <p14:creationId xmlns:p14="http://schemas.microsoft.com/office/powerpoint/2010/main" val="1984475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smtClean="0">
                <a:latin typeface="Public Sans" pitchFamily="2" charset="0"/>
              </a:rPr>
              <a:t>K-3 Screenings</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26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222691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Kindergarten Dyslexia Screening</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We are aware that the student file sent to the vendor has not been fully populated for some of you or that you are seeing last year’s students. We will extend the window beyond March 31 if needed, but please remember that April will become a very busy time, and there will be no extensions possible for LEAP or either K-3 screenings.</a:t>
            </a:r>
            <a:endParaRPr lang="en-US" dirty="0">
              <a:latin typeface="Public Sans" pitchFamily="2" charset="0"/>
            </a:endParaRPr>
          </a:p>
        </p:txBody>
      </p:sp>
    </p:spTree>
    <p:extLst>
      <p:ext uri="{BB962C8B-B14F-4D97-AF65-F5344CB8AC3E}">
        <p14:creationId xmlns:p14="http://schemas.microsoft.com/office/powerpoint/2010/main" val="3132871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Public Sans" pitchFamily="2" charset="0"/>
              </a:rPr>
              <a:t>End-of-Year K-3 Literacy and Numeracy Screenings</a:t>
            </a:r>
            <a:endParaRPr lang="en-US" sz="2400"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err="1" smtClean="0">
                <a:latin typeface="Public Sans" pitchFamily="2" charset="0"/>
              </a:rPr>
              <a:t>mCLASS</a:t>
            </a:r>
            <a:r>
              <a:rPr lang="en-US" dirty="0" smtClean="0">
                <a:latin typeface="Public Sans" pitchFamily="2" charset="0"/>
              </a:rPr>
              <a:t> and KITE will open on March 18 for test setup only. No screening will be possible prior to April 1. Student files are being uploaded to the systems based on data reported by school systems to </a:t>
            </a:r>
            <a:r>
              <a:rPr lang="en-US" dirty="0" err="1" smtClean="0">
                <a:latin typeface="Public Sans" pitchFamily="2" charset="0"/>
              </a:rPr>
              <a:t>EdLink</a:t>
            </a:r>
            <a:r>
              <a:rPr lang="en-US" dirty="0" smtClean="0">
                <a:latin typeface="Public Sans" pitchFamily="2" charset="0"/>
              </a:rPr>
              <a:t> through late February.</a:t>
            </a:r>
          </a:p>
          <a:p>
            <a:pPr marL="114300" indent="0">
              <a:buNone/>
            </a:pPr>
            <a:endParaRPr lang="en-US" dirty="0">
              <a:latin typeface="Public Sans" pitchFamily="2" charset="0"/>
            </a:endParaRPr>
          </a:p>
          <a:p>
            <a:pPr marL="114300" indent="0">
              <a:buNone/>
            </a:pPr>
            <a:r>
              <a:rPr lang="en-US" dirty="0" smtClean="0">
                <a:latin typeface="Public Sans" pitchFamily="2" charset="0"/>
              </a:rPr>
              <a:t>The department </a:t>
            </a:r>
            <a:r>
              <a:rPr lang="en-US" b="1" dirty="0" smtClean="0">
                <a:latin typeface="Public Sans" pitchFamily="2" charset="0"/>
              </a:rPr>
              <a:t>will not begin accepting requests for grade changes or demographic information before March 20</a:t>
            </a:r>
            <a:r>
              <a:rPr lang="en-US" dirty="0" smtClean="0">
                <a:latin typeface="Public Sans" pitchFamily="2" charset="0"/>
              </a:rPr>
              <a:t>. School systems should plan to send ONE request per form for the entire screening window unless they receive a new transferred student. </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39774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KITE Numeracy Screener Forms</a:t>
            </a:r>
            <a:endParaRPr lang="en-US" dirty="0"/>
          </a:p>
        </p:txBody>
      </p:sp>
      <p:sp>
        <p:nvSpPr>
          <p:cNvPr id="3" name="Text Placeholder 2"/>
          <p:cNvSpPr>
            <a:spLocks noGrp="1"/>
          </p:cNvSpPr>
          <p:nvPr>
            <p:ph type="body" idx="1"/>
          </p:nvPr>
        </p:nvSpPr>
        <p:spPr/>
        <p:txBody>
          <a:bodyPr/>
          <a:lstStyle/>
          <a:p>
            <a:pPr marL="114300" indent="0">
              <a:buNone/>
            </a:pPr>
            <a:r>
              <a:rPr lang="en-US" dirty="0" smtClean="0"/>
              <a:t>For K-3 numeracy screening, the department will assign one of two forms to all grade levels in a single school. However, </a:t>
            </a:r>
            <a:r>
              <a:rPr lang="en-US" b="1" dirty="0" smtClean="0"/>
              <a:t>it is extremely important that students are identified in KITE as using braille or an interpreter in the PNP section of the screener</a:t>
            </a:r>
            <a:r>
              <a:rPr lang="en-US" dirty="0" smtClean="0"/>
              <a:t> since these students will need the accommodated form and may be in a school that has been assigned the alternate form. </a:t>
            </a:r>
            <a:endParaRPr lang="en-US" dirty="0" smtClean="0"/>
          </a:p>
          <a:p>
            <a:pPr marL="114300" indent="0">
              <a:buNone/>
            </a:pPr>
            <a:endParaRPr lang="en-US" dirty="0"/>
          </a:p>
          <a:p>
            <a:pPr marL="114300" indent="0">
              <a:buNone/>
            </a:pPr>
            <a:r>
              <a:rPr lang="en-US" dirty="0" smtClean="0"/>
              <a:t>Schools will not be asked to select a form. </a:t>
            </a:r>
            <a:r>
              <a:rPr lang="en-US" smtClean="0"/>
              <a:t>Assignments will be made by KITE.</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083309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r>
              <a:rPr lang="en-US" dirty="0">
                <a:latin typeface="Public Sans" pitchFamily="2" charset="0"/>
              </a:rPr>
              <a:t>1</a:t>
            </a:r>
            <a:r>
              <a:rPr lang="en-US" dirty="0" smtClean="0">
                <a:solidFill>
                  <a:srgbClr val="000000"/>
                </a:solidFill>
                <a:latin typeface="Public Sans" pitchFamily="2" charset="0"/>
              </a:rPr>
              <a:t>.  </a:t>
            </a:r>
            <a:r>
              <a:rPr lang="en-US" sz="1600" dirty="0" smtClean="0">
                <a:solidFill>
                  <a:srgbClr val="000000"/>
                </a:solidFill>
                <a:latin typeface="Public Sans" pitchFamily="2" charset="0"/>
              </a:rPr>
              <a:t>Important Dates</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2</a:t>
            </a:r>
            <a:r>
              <a:rPr lang="en-US" sz="1600" dirty="0" smtClean="0">
                <a:latin typeface="Public Sans" pitchFamily="2" charset="0"/>
              </a:rPr>
              <a:t>. </a:t>
            </a:r>
            <a:r>
              <a:rPr lang="en-US" sz="1600" dirty="0" smtClean="0">
                <a:solidFill>
                  <a:srgbClr val="000000"/>
                </a:solidFill>
                <a:latin typeface="Public Sans" pitchFamily="2" charset="0"/>
              </a:rPr>
              <a:t>LEAP 2025</a:t>
            </a:r>
          </a:p>
          <a:p>
            <a:pPr marL="114300" marR="0" lvl="0" indent="0" algn="l" rtl="0">
              <a:lnSpc>
                <a:spcPct val="100000"/>
              </a:lnSpc>
              <a:spcBef>
                <a:spcPts val="0"/>
              </a:spcBef>
              <a:spcAft>
                <a:spcPts val="0"/>
              </a:spcAft>
              <a:buClr>
                <a:srgbClr val="000000"/>
              </a:buClr>
              <a:buSzPts val="1800"/>
              <a:buNone/>
            </a:pPr>
            <a:endParaRPr lang="en-US" sz="1600"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3</a:t>
            </a:r>
            <a:r>
              <a:rPr lang="en-US" sz="1600" dirty="0" smtClean="0">
                <a:solidFill>
                  <a:srgbClr val="000000"/>
                </a:solidFill>
                <a:latin typeface="Public Sans" pitchFamily="2" charset="0"/>
              </a:rPr>
              <a:t>. LEAP Connect/ELPT</a:t>
            </a: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smtClean="0">
                <a:latin typeface="Public Sans" pitchFamily="2" charset="0"/>
              </a:rPr>
              <a:t>4</a:t>
            </a:r>
            <a:r>
              <a:rPr lang="en-US" sz="1600" dirty="0" smtClean="0">
                <a:solidFill>
                  <a:srgbClr val="000000"/>
                </a:solidFill>
                <a:latin typeface="Public Sans" pitchFamily="2" charset="0"/>
              </a:rPr>
              <a:t>: ACT/</a:t>
            </a:r>
            <a:r>
              <a:rPr lang="en-US" sz="1600" dirty="0" err="1" smtClean="0">
                <a:solidFill>
                  <a:srgbClr val="000000"/>
                </a:solidFill>
                <a:latin typeface="Public Sans" pitchFamily="2" charset="0"/>
              </a:rPr>
              <a:t>WorkKeys</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sz="1600"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5</a:t>
            </a:r>
            <a:r>
              <a:rPr lang="en-US" sz="1600" dirty="0" smtClean="0">
                <a:solidFill>
                  <a:srgbClr val="000000"/>
                </a:solidFill>
                <a:latin typeface="Public Sans" pitchFamily="2" charset="0"/>
              </a:rPr>
              <a:t>. Accountability</a:t>
            </a:r>
          </a:p>
          <a:p>
            <a:pPr marL="114300" marR="0" lvl="0" indent="0" algn="l" rtl="0">
              <a:lnSpc>
                <a:spcPct val="100000"/>
              </a:lnSpc>
              <a:spcBef>
                <a:spcPts val="0"/>
              </a:spcBef>
              <a:spcAft>
                <a:spcPts val="0"/>
              </a:spcAft>
              <a:buClr>
                <a:srgbClr val="000000"/>
              </a:buClr>
              <a:buSzPts val="1800"/>
              <a:buNone/>
            </a:pP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sz="1600" dirty="0">
                <a:latin typeface="Public Sans" pitchFamily="2" charset="0"/>
              </a:rPr>
              <a:t>6</a:t>
            </a:r>
            <a:r>
              <a:rPr lang="en-US" sz="1600" dirty="0" smtClean="0">
                <a:solidFill>
                  <a:srgbClr val="000000"/>
                </a:solidFill>
                <a:latin typeface="Public Sans" pitchFamily="2" charset="0"/>
              </a:rPr>
              <a:t>. K-3 </a:t>
            </a:r>
            <a:r>
              <a:rPr lang="en-US" sz="1600" dirty="0" smtClean="0">
                <a:latin typeface="Public Sans" pitchFamily="2" charset="0"/>
              </a:rPr>
              <a:t>Screening</a:t>
            </a:r>
            <a:endParaRPr lang="en-US" sz="1600"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K-3 Literacy Resources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All resources, including end-of-year manuals and technical guides are now available on the Louisiana </a:t>
            </a:r>
            <a:r>
              <a:rPr lang="en-US" dirty="0" err="1" smtClean="0">
                <a:latin typeface="Public Sans" pitchFamily="2" charset="0"/>
              </a:rPr>
              <a:t>mCLASS</a:t>
            </a:r>
            <a:r>
              <a:rPr lang="en-US" dirty="0" smtClean="0">
                <a:latin typeface="Public Sans" pitchFamily="2" charset="0"/>
              </a:rPr>
              <a:t> page. Necessary updates for the use of secure browsers and Kiosk mode are now included as step-by-step instructions in the technology guide. </a:t>
            </a:r>
            <a:endParaRPr lang="en-US" dirty="0">
              <a:latin typeface="Public Sans" pitchFamily="2" charset="0"/>
            </a:endParaRPr>
          </a:p>
          <a:p>
            <a:pPr marL="114300" indent="0">
              <a:buNone/>
            </a:pPr>
            <a:endParaRPr lang="en-US" u="sng" dirty="0">
              <a:hlinkClick r:id="rId2"/>
            </a:endParaRPr>
          </a:p>
          <a:p>
            <a:pPr marL="114300" indent="0">
              <a:buNone/>
            </a:pPr>
            <a:r>
              <a:rPr lang="en-US" u="sng" dirty="0" smtClean="0">
                <a:hlinkClick r:id="rId2"/>
              </a:rPr>
              <a:t>Tech User Guide for K-3 Literacy</a:t>
            </a:r>
          </a:p>
          <a:p>
            <a:pPr marL="114300" indent="0">
              <a:buNone/>
            </a:pPr>
            <a:endParaRPr lang="en-US" u="sng" dirty="0">
              <a:hlinkClick r:id="rId2"/>
            </a:endParaRPr>
          </a:p>
          <a:p>
            <a:pPr marL="114300" indent="0">
              <a:buNone/>
            </a:pPr>
            <a:r>
              <a:rPr lang="en-US" u="sng" dirty="0" smtClean="0">
                <a:hlinkClick r:id="rId2"/>
              </a:rPr>
              <a:t>https</a:t>
            </a:r>
            <a:r>
              <a:rPr lang="en-US" u="sng" dirty="0">
                <a:hlinkClick r:id="rId2"/>
              </a:rPr>
              <a:t>://amplify.com/louisiana-mclass/</a:t>
            </a:r>
            <a:endParaRPr lang="en-US" dirty="0"/>
          </a:p>
        </p:txBody>
      </p:sp>
    </p:spTree>
    <p:extLst>
      <p:ext uri="{BB962C8B-B14F-4D97-AF65-F5344CB8AC3E}">
        <p14:creationId xmlns:p14="http://schemas.microsoft.com/office/powerpoint/2010/main" val="1303775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Grade 3 Additional EOY Windows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Third grade students who have scored well below grade level are provided with two additional opportunities to retest.</a:t>
            </a:r>
          </a:p>
          <a:p>
            <a:pPr marL="114300" indent="0">
              <a:buNone/>
            </a:pPr>
            <a:endParaRPr lang="en-US" dirty="0">
              <a:latin typeface="Public Sans" pitchFamily="2" charset="0"/>
            </a:endParaRPr>
          </a:p>
          <a:p>
            <a:pPr marL="114300" indent="0">
              <a:buNone/>
            </a:pPr>
            <a:r>
              <a:rPr lang="en-US" b="1" dirty="0" smtClean="0">
                <a:latin typeface="Public Sans" pitchFamily="2" charset="0"/>
              </a:rPr>
              <a:t>First EOY Attempt</a:t>
            </a:r>
            <a:r>
              <a:rPr lang="en-US" dirty="0" smtClean="0">
                <a:latin typeface="Public Sans" pitchFamily="2" charset="0"/>
              </a:rPr>
              <a:t>: 	April 1-30</a:t>
            </a:r>
          </a:p>
          <a:p>
            <a:pPr marL="114300" indent="0">
              <a:buNone/>
            </a:pPr>
            <a:r>
              <a:rPr lang="en-US" b="1" dirty="0" smtClean="0">
                <a:latin typeface="Public Sans" pitchFamily="2" charset="0"/>
              </a:rPr>
              <a:t>Second EOY Attempt</a:t>
            </a:r>
            <a:r>
              <a:rPr lang="en-US" dirty="0" smtClean="0">
                <a:latin typeface="Public Sans" pitchFamily="2" charset="0"/>
              </a:rPr>
              <a:t>: 	Last 5 days of school</a:t>
            </a:r>
          </a:p>
          <a:p>
            <a:pPr marL="114300" indent="0">
              <a:buNone/>
            </a:pPr>
            <a:r>
              <a:rPr lang="en-US" b="1" dirty="0" smtClean="0">
                <a:latin typeface="Public Sans" pitchFamily="2" charset="0"/>
              </a:rPr>
              <a:t>Third EOY Attempt</a:t>
            </a:r>
            <a:r>
              <a:rPr lang="en-US" dirty="0" smtClean="0">
                <a:latin typeface="Public Sans" pitchFamily="2" charset="0"/>
              </a:rPr>
              <a:t>: 	At least two weeks after second attempt</a:t>
            </a:r>
          </a:p>
          <a:p>
            <a:pPr marL="114300" indent="0">
              <a:buNone/>
            </a:pPr>
            <a:endParaRPr lang="en-US" dirty="0">
              <a:latin typeface="Public Sans" pitchFamily="2" charset="0"/>
            </a:endParaRPr>
          </a:p>
          <a:p>
            <a:pPr marL="114300" indent="0">
              <a:buNone/>
            </a:pPr>
            <a:r>
              <a:rPr lang="en-US" dirty="0" smtClean="0">
                <a:latin typeface="Public Sans" pitchFamily="2" charset="0"/>
              </a:rPr>
              <a:t>The additional testing window for the second and third attempt will be available from May 1 to June 30. Please be sure all attempts are planned accordingly.</a:t>
            </a:r>
            <a:endParaRPr lang="en-US" dirty="0">
              <a:latin typeface="Public Sans" pitchFamily="2" charset="0"/>
            </a:endParaRPr>
          </a:p>
        </p:txBody>
      </p:sp>
      <p:sp>
        <p:nvSpPr>
          <p:cNvPr id="5" name="Subtitle 4"/>
          <p:cNvSpPr>
            <a:spLocks noGrp="1"/>
          </p:cNvSpPr>
          <p:nvPr>
            <p:ph type="subTitle" idx="3"/>
          </p:nvPr>
        </p:nvSpPr>
        <p:spPr/>
        <p:txBody>
          <a:bodyPr/>
          <a:lstStyle/>
          <a:p>
            <a:endParaRPr lang="en-US" dirty="0"/>
          </a:p>
        </p:txBody>
      </p:sp>
    </p:spTree>
    <p:extLst>
      <p:ext uri="{BB962C8B-B14F-4D97-AF65-F5344CB8AC3E}">
        <p14:creationId xmlns:p14="http://schemas.microsoft.com/office/powerpoint/2010/main" val="1303846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26779224"/>
              </p:ext>
            </p:extLst>
          </p:nvPr>
        </p:nvGraphicFramePr>
        <p:xfrm>
          <a:off x="414167" y="945559"/>
          <a:ext cx="8315665" cy="3346691"/>
        </p:xfrm>
        <a:graphic>
          <a:graphicData uri="http://schemas.openxmlformats.org/drawingml/2006/table">
            <a:tbl>
              <a:tblPr firstRow="1" bandRow="1">
                <a:tableStyleId>{47E5B1D7-7E24-4C7A-94C0-64FDCA702A4B}</a:tableStyleId>
              </a:tblPr>
              <a:tblGrid>
                <a:gridCol w="748326">
                  <a:extLst>
                    <a:ext uri="{9D8B030D-6E8A-4147-A177-3AD203B41FA5}">
                      <a16:colId xmlns:a16="http://schemas.microsoft.com/office/drawing/2014/main" val="2450038286"/>
                    </a:ext>
                  </a:extLst>
                </a:gridCol>
                <a:gridCol w="5456588">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84656">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887237">
                <a:tc>
                  <a:txBody>
                    <a:bodyPr/>
                    <a:lstStyle/>
                    <a:p>
                      <a:r>
                        <a:rPr lang="en-US" sz="1200" dirty="0" smtClean="0">
                          <a:latin typeface="Public Sans" pitchFamily="2" charset="0"/>
                          <a:cs typeface="Calibri" panose="020F0502020204030204" pitchFamily="34" charset="0"/>
                        </a:rPr>
                        <a:t>March</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13: LEAP Schedules due to </a:t>
                      </a:r>
                      <a:r>
                        <a:rPr lang="en-US" sz="1200" b="0" baseline="0" dirty="0" smtClean="0">
                          <a:latin typeface="Public Sans" pitchFamily="2" charset="0"/>
                          <a:cs typeface="Calibri" panose="020F0502020204030204" pitchFamily="34" charset="0"/>
                          <a:hlinkClick r:id="rId2"/>
                        </a:rPr>
                        <a:t>assessment@la.gov</a:t>
                      </a:r>
                      <a:r>
                        <a:rPr lang="en-US" sz="1200" b="0" baseline="0" dirty="0" smtClean="0">
                          <a:latin typeface="Public Sans" pitchFamily="2" charset="0"/>
                          <a:cs typeface="Calibri" panose="020F0502020204030204" pitchFamily="34" charset="0"/>
                        </a:rPr>
                        <a:t> </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18: K-3 literacy and numeracy screening window opens for test administration duties (no actual screening)</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27: Testing irregularities due from LEAP Connect/ELPT/ELPT Connect</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31: ELPT Connect second scorer files due to </a:t>
                      </a:r>
                      <a:r>
                        <a:rPr lang="en-US" sz="1200" b="0" baseline="0" dirty="0" smtClean="0">
                          <a:latin typeface="Public Sans" pitchFamily="2" charset="0"/>
                          <a:cs typeface="Calibri" panose="020F0502020204030204" pitchFamily="34" charset="0"/>
                          <a:hlinkClick r:id="rId2"/>
                        </a:rPr>
                        <a:t>assessment@la.gov</a:t>
                      </a:r>
                      <a:endParaRPr lang="en-US" sz="1200" b="0" baseline="0" dirty="0" smtClean="0">
                        <a:latin typeface="Public Sans" pitchFamily="2" charset="0"/>
                        <a:cs typeface="Calibri" panose="020F0502020204030204" pitchFamily="34" charset="0"/>
                      </a:endParaRP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March TBA: Cohort graduation exit code reviews opens in La Data Review</a:t>
                      </a:r>
                    </a:p>
                    <a:p>
                      <a:pPr marL="171450" indent="-1714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Assessment Calendar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txBody>
                  <a:tcPr/>
                </a:tc>
                <a:extLst>
                  <a:ext uri="{0D108BD9-81ED-4DB2-BD59-A6C34878D82A}">
                    <a16:rowId xmlns:a16="http://schemas.microsoft.com/office/drawing/2014/main" val="3503993623"/>
                  </a:ext>
                </a:extLst>
              </a:tr>
              <a:tr h="1507555">
                <a:tc>
                  <a:txBody>
                    <a:bodyPr/>
                    <a:lstStyle/>
                    <a:p>
                      <a:r>
                        <a:rPr lang="en-US" sz="1200" dirty="0" smtClean="0">
                          <a:latin typeface="Public Sans" pitchFamily="2" charset="0"/>
                          <a:cs typeface="Calibri" panose="020F0502020204030204" pitchFamily="34" charset="0"/>
                        </a:rPr>
                        <a:t>April</a:t>
                      </a:r>
                      <a:endParaRPr lang="en-US" sz="1200" dirty="0">
                        <a:latin typeface="Public Sans" pitchFamily="2" charset="0"/>
                        <a:cs typeface="Calibri" panose="020F0502020204030204" pitchFamily="34" charset="0"/>
                      </a:endParaRPr>
                    </a:p>
                  </a:txBody>
                  <a:tcPr/>
                </a:tc>
                <a:tc>
                  <a:txBody>
                    <a:bodyPr/>
                    <a:lstStyle/>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April 3: All LDOE offices closed</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April 6: Office Hours canceled</a:t>
                      </a:r>
                    </a:p>
                    <a:p>
                      <a:pPr marL="0" indent="0">
                        <a:buFont typeface="Arial" panose="020B0604020202020204" pitchFamily="34" charset="0"/>
                        <a:buNone/>
                      </a:pPr>
                      <a:r>
                        <a:rPr lang="en-US" sz="1200" b="0" baseline="0" dirty="0" smtClean="0">
                          <a:latin typeface="Public Sans" pitchFamily="2" charset="0"/>
                          <a:cs typeface="Calibri" panose="020F0502020204030204" pitchFamily="34" charset="0"/>
                        </a:rPr>
                        <a:t>April 17: Last day to order accommodated materials for Spring LEAP</a:t>
                      </a:r>
                    </a:p>
                  </a:txBody>
                  <a:tcPr/>
                </a:tc>
                <a:tc>
                  <a:txBody>
                    <a:bodyPr/>
                    <a:lstStyle/>
                    <a:p>
                      <a:r>
                        <a:rPr lang="en-US" sz="1400" b="0" i="0" u="sng" strike="noStrike" cap="none" dirty="0" smtClean="0">
                          <a:solidFill>
                            <a:srgbClr val="000000"/>
                          </a:solidFill>
                          <a:effectLst/>
                          <a:latin typeface="Arial"/>
                          <a:ea typeface="Arial"/>
                          <a:cs typeface="Arial"/>
                          <a:sym typeface="Arial"/>
                          <a:hlinkClick r:id="rId4"/>
                        </a:rPr>
                        <a:t>Join Zoom Meeting</a:t>
                      </a:r>
                      <a:endParaRPr lang="en-US" sz="1400" b="0" i="0" u="sng" strike="noStrike" cap="none" dirty="0" smtClean="0">
                        <a:solidFill>
                          <a:srgbClr val="000000"/>
                        </a:solidFill>
                        <a:effectLst/>
                        <a:latin typeface="Arial"/>
                        <a:ea typeface="Arial"/>
                        <a:cs typeface="Arial"/>
                        <a:sym typeface="Arial"/>
                      </a:endParaRPr>
                    </a:p>
                    <a:p>
                      <a:r>
                        <a:rPr lang="en-US" sz="1200" b="1" baseline="0" dirty="0" smtClean="0">
                          <a:latin typeface="Public Sans" pitchFamily="2" charset="0"/>
                          <a:cs typeface="Calibri" panose="020F0502020204030204" pitchFamily="34" charset="0"/>
                        </a:rPr>
                        <a:t>Office Hours</a:t>
                      </a:r>
                      <a:r>
                        <a:rPr lang="en-US" sz="1200" baseline="0" dirty="0" smtClean="0">
                          <a:latin typeface="Public Sans" pitchFamily="2" charset="0"/>
                          <a:cs typeface="Calibri" panose="020F0502020204030204" pitchFamily="34" charset="0"/>
                        </a:rPr>
                        <a:t>: March  24, 31                                            </a:t>
                      </a:r>
                      <a:r>
                        <a:rPr lang="en-US" sz="1200" b="1" baseline="0" dirty="0" smtClean="0">
                          <a:latin typeface="Public Sans" pitchFamily="2" charset="0"/>
                          <a:cs typeface="Calibri" panose="020F0502020204030204" pitchFamily="34" charset="0"/>
                        </a:rPr>
                        <a:t>Monthly Call</a:t>
                      </a:r>
                      <a:r>
                        <a:rPr lang="en-US" sz="1200" baseline="0" dirty="0" smtClean="0">
                          <a:latin typeface="Public Sans" pitchFamily="2" charset="0"/>
                          <a:cs typeface="Calibri" panose="020F0502020204030204" pitchFamily="34" charset="0"/>
                        </a:rPr>
                        <a:t>:  March 17</a:t>
                      </a: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Important Dates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sz="1600" b="1" dirty="0" smtClean="0">
                <a:latin typeface="Public Sans" pitchFamily="2" charset="0"/>
              </a:rPr>
              <a:t>Week of March 16</a:t>
            </a:r>
            <a:r>
              <a:rPr lang="en-US" sz="1600" dirty="0" smtClean="0">
                <a:latin typeface="Public Sans" pitchFamily="2" charset="0"/>
              </a:rPr>
              <a:t>: First delivery week for LEAP paper based materials.</a:t>
            </a:r>
          </a:p>
          <a:p>
            <a:pPr marL="114300" indent="0">
              <a:buNone/>
            </a:pPr>
            <a:r>
              <a:rPr lang="en-US" sz="1600" dirty="0">
                <a:latin typeface="Public Sans" pitchFamily="2" charset="0"/>
              </a:rPr>
              <a:t>M</a:t>
            </a:r>
            <a:endParaRPr lang="en-US" sz="1600" dirty="0" smtClean="0">
              <a:latin typeface="Public Sans" pitchFamily="2" charset="0"/>
            </a:endParaRPr>
          </a:p>
          <a:p>
            <a:pPr marL="114300" indent="0">
              <a:buNone/>
            </a:pPr>
            <a:r>
              <a:rPr lang="en-US" sz="1600" b="1" dirty="0" smtClean="0">
                <a:latin typeface="Public Sans" pitchFamily="2" charset="0"/>
              </a:rPr>
              <a:t>March 18</a:t>
            </a:r>
            <a:r>
              <a:rPr lang="en-US" sz="1600" dirty="0" smtClean="0">
                <a:latin typeface="Public Sans" pitchFamily="2" charset="0"/>
              </a:rPr>
              <a:t>: K-3 screeners open for EOY test setup</a:t>
            </a:r>
          </a:p>
          <a:p>
            <a:pPr marL="114300" indent="0">
              <a:buNone/>
            </a:pPr>
            <a:r>
              <a:rPr lang="en-US" sz="1600" b="1" dirty="0" smtClean="0">
                <a:latin typeface="Public Sans" pitchFamily="2" charset="0"/>
              </a:rPr>
              <a:t>Week of March 23</a:t>
            </a:r>
            <a:r>
              <a:rPr lang="en-US" sz="1600" dirty="0" smtClean="0">
                <a:latin typeface="Public Sans" pitchFamily="2" charset="0"/>
              </a:rPr>
              <a:t>: Second delivery week for LEAP paper based materials.</a:t>
            </a:r>
          </a:p>
          <a:p>
            <a:pPr marL="114300" indent="0">
              <a:buNone/>
            </a:pPr>
            <a:r>
              <a:rPr lang="en-US" sz="1600" b="1" dirty="0" smtClean="0">
                <a:latin typeface="Public Sans" pitchFamily="2" charset="0"/>
              </a:rPr>
              <a:t>March 31</a:t>
            </a:r>
            <a:r>
              <a:rPr lang="en-US" sz="1600" dirty="0" smtClean="0">
                <a:latin typeface="Public Sans" pitchFamily="2" charset="0"/>
              </a:rPr>
              <a:t>: ELPT Connect second scorer files due to </a:t>
            </a:r>
            <a:r>
              <a:rPr lang="en-US" sz="1600" dirty="0" smtClean="0">
                <a:latin typeface="Public Sans" pitchFamily="2" charset="0"/>
                <a:hlinkClick r:id="rId2"/>
              </a:rPr>
              <a:t>assessment@la.gov</a:t>
            </a:r>
            <a:r>
              <a:rPr lang="en-US" sz="1600" dirty="0" smtClean="0">
                <a:latin typeface="Public Sans" pitchFamily="2" charset="0"/>
              </a:rPr>
              <a:t> from applicable school systems</a:t>
            </a:r>
          </a:p>
          <a:p>
            <a:pPr marL="114300" indent="0">
              <a:buNone/>
            </a:pPr>
            <a:r>
              <a:rPr lang="en-US" sz="1600" b="1" dirty="0" smtClean="0">
                <a:latin typeface="Public Sans" pitchFamily="2" charset="0"/>
              </a:rPr>
              <a:t>Late March</a:t>
            </a:r>
            <a:r>
              <a:rPr lang="en-US" sz="1600" dirty="0" smtClean="0">
                <a:latin typeface="Public Sans" pitchFamily="2" charset="0"/>
              </a:rPr>
              <a:t>: Phase I of 2026 cohort graduation data certification (exit code reviews only)</a:t>
            </a:r>
          </a:p>
          <a:p>
            <a:pPr marL="114300" indent="0">
              <a:buNone/>
            </a:pPr>
            <a:r>
              <a:rPr lang="en-US" sz="1600" b="1" dirty="0" smtClean="0">
                <a:latin typeface="Public Sans" pitchFamily="2" charset="0"/>
              </a:rPr>
              <a:t>April 17</a:t>
            </a:r>
            <a:r>
              <a:rPr lang="en-US" sz="1600" dirty="0" smtClean="0">
                <a:latin typeface="Public Sans" pitchFamily="2" charset="0"/>
              </a:rPr>
              <a:t>: Last day to order additional LEAP accommodated materials</a:t>
            </a:r>
          </a:p>
          <a:p>
            <a:pPr marL="114300" indent="0">
              <a:buNone/>
            </a:pPr>
            <a:r>
              <a:rPr lang="en-US" sz="1600" b="1" dirty="0" smtClean="0">
                <a:latin typeface="Public Sans" pitchFamily="2" charset="0"/>
              </a:rPr>
              <a:t>May 15</a:t>
            </a:r>
            <a:r>
              <a:rPr lang="en-US" sz="1600" dirty="0" smtClean="0">
                <a:latin typeface="Public Sans" pitchFamily="2" charset="0"/>
              </a:rPr>
              <a:t>: Enter all voids in DRC INSIGHT and send irregularity reports to </a:t>
            </a:r>
            <a:r>
              <a:rPr lang="en-US" sz="1600" dirty="0" smtClean="0">
                <a:latin typeface="Public Sans" pitchFamily="2" charset="0"/>
                <a:hlinkClick r:id="rId2"/>
              </a:rPr>
              <a:t>assessment@la.gov</a:t>
            </a:r>
            <a:r>
              <a:rPr lang="en-US" sz="1600" dirty="0" smtClean="0">
                <a:latin typeface="Public Sans" pitchFamily="2" charset="0"/>
              </a:rPr>
              <a:t> </a:t>
            </a:r>
          </a:p>
          <a:p>
            <a:pPr marL="114300" indent="0">
              <a:buNone/>
            </a:pPr>
            <a:r>
              <a:rPr lang="en-US" sz="1600" b="1" dirty="0" smtClean="0">
                <a:latin typeface="Public Sans" pitchFamily="2" charset="0"/>
              </a:rPr>
              <a:t>May 15</a:t>
            </a:r>
            <a:r>
              <a:rPr lang="en-US" sz="1600" dirty="0" smtClean="0">
                <a:latin typeface="Public Sans" pitchFamily="2" charset="0"/>
              </a:rPr>
              <a:t>: Last day to enter LEAP accountability codes</a:t>
            </a:r>
          </a:p>
          <a:p>
            <a:pPr marL="114300" indent="0">
              <a:buNone/>
            </a:pPr>
            <a:endParaRPr lang="en-US" sz="1600" dirty="0" smtClean="0">
              <a:latin typeface="Public Sans" pitchFamily="2" charset="0"/>
            </a:endParaRPr>
          </a:p>
          <a:p>
            <a:pPr marL="114300" indent="0">
              <a:buNone/>
            </a:pPr>
            <a:endParaRPr lang="en-US" dirty="0" smtClean="0"/>
          </a:p>
          <a:p>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2219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Office Closures/Cancellation of Office Hours</a:t>
            </a:r>
            <a:endParaRPr lang="en-US" dirty="0">
              <a:latin typeface="Public Sans" pitchFamily="2" charset="0"/>
            </a:endParaRPr>
          </a:p>
        </p:txBody>
      </p:sp>
      <p:sp>
        <p:nvSpPr>
          <p:cNvPr id="3" name="Text Placeholder 2"/>
          <p:cNvSpPr>
            <a:spLocks noGrp="1"/>
          </p:cNvSpPr>
          <p:nvPr>
            <p:ph type="body" idx="1"/>
          </p:nvPr>
        </p:nvSpPr>
        <p:spPr/>
        <p:txBody>
          <a:bodyPr/>
          <a:lstStyle/>
          <a:p>
            <a:r>
              <a:rPr lang="en-US" sz="1600" dirty="0" smtClean="0">
                <a:solidFill>
                  <a:schemeClr val="bg2"/>
                </a:solidFill>
                <a:latin typeface="Public Sans" pitchFamily="2" charset="0"/>
              </a:rPr>
              <a:t>Friday, April 2: Offices closed</a:t>
            </a:r>
          </a:p>
          <a:p>
            <a:r>
              <a:rPr lang="en-US" sz="1600" dirty="0" smtClean="0">
                <a:solidFill>
                  <a:schemeClr val="bg2"/>
                </a:solidFill>
                <a:latin typeface="Public Sans" pitchFamily="2" charset="0"/>
              </a:rPr>
              <a:t>Tuesday, April 6: Office hours canceled due to Easter break</a:t>
            </a:r>
          </a:p>
          <a:p>
            <a:r>
              <a:rPr lang="en-US" sz="1600" dirty="0" smtClean="0">
                <a:solidFill>
                  <a:schemeClr val="bg2"/>
                </a:solidFill>
                <a:latin typeface="Public Sans" pitchFamily="2" charset="0"/>
              </a:rPr>
              <a:t>Tuesday, May 26: Office hours canceled due to Teacher Leader Summit</a:t>
            </a:r>
          </a:p>
          <a:p>
            <a:pPr marL="114300" indent="0">
              <a:buNone/>
            </a:pPr>
            <a:endParaRPr lang="en-US" dirty="0" smtClean="0">
              <a:solidFill>
                <a:schemeClr val="bg2"/>
              </a:solidFill>
            </a:endParaRP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2611169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latin typeface="Public Sans" pitchFamily="2" charset="0"/>
              </a:rPr>
              <a:t>LEAP</a:t>
            </a:r>
            <a:endParaRPr sz="3600" dirty="0">
              <a:latin typeface="Public Sans" pitchFamily="2" charset="0"/>
            </a:endParaRPr>
          </a:p>
        </p:txBody>
      </p:sp>
      <p:sp>
        <p:nvSpPr>
          <p:cNvPr id="536" name="Google Shape;536;p7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sz="1100">
                <a:solidFill>
                  <a:schemeClr val="lt1"/>
                </a:solidFill>
                <a:latin typeface="Public Sans Medium"/>
                <a:ea typeface="Public Sans Medium"/>
                <a:cs typeface="Public Sans Medium"/>
                <a:sym typeface="Public Sans Medium"/>
              </a:rPr>
              <a:t>6</a:t>
            </a:fld>
            <a:endParaRPr sz="1100">
              <a:solidFill>
                <a:schemeClr val="lt1"/>
              </a:solidFill>
              <a:latin typeface="Public Sans Medium"/>
              <a:ea typeface="Public Sans Medium"/>
              <a:cs typeface="Public Sans Medium"/>
              <a:sym typeface="Public Sans Medium"/>
            </a:endParaRPr>
          </a:p>
        </p:txBody>
      </p:sp>
    </p:spTree>
    <p:extLst>
      <p:ext uri="{BB962C8B-B14F-4D97-AF65-F5344CB8AC3E}">
        <p14:creationId xmlns:p14="http://schemas.microsoft.com/office/powerpoint/2010/main" val="952960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Deadlines</a:t>
            </a:r>
            <a:endParaRPr lang="en-US" dirty="0"/>
          </a:p>
        </p:txBody>
      </p:sp>
      <p:sp>
        <p:nvSpPr>
          <p:cNvPr id="3" name="Text Placeholder 2"/>
          <p:cNvSpPr>
            <a:spLocks noGrp="1"/>
          </p:cNvSpPr>
          <p:nvPr>
            <p:ph type="body" idx="1"/>
          </p:nvPr>
        </p:nvSpPr>
        <p:spPr/>
        <p:txBody>
          <a:bodyPr/>
          <a:lstStyle/>
          <a:p>
            <a:pPr marL="114300" indent="0">
              <a:buNone/>
            </a:pPr>
            <a:r>
              <a:rPr lang="en-US" dirty="0" smtClean="0"/>
              <a:t>All accommodations for spring LEAP were required to be in place at least 30 days prior to the testing window. Please do not send an email to the assessment team with questions regarding accommodations that were not in place by the deadline. </a:t>
            </a:r>
            <a:endParaRPr lang="en-US" dirty="0"/>
          </a:p>
        </p:txBody>
      </p:sp>
    </p:spTree>
    <p:extLst>
      <p:ext uri="{BB962C8B-B14F-4D97-AF65-F5344CB8AC3E}">
        <p14:creationId xmlns:p14="http://schemas.microsoft.com/office/powerpoint/2010/main" val="372844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for LEAP</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note that some accommodations invalidate the measure of the assessment. Refer to the LEAP </a:t>
            </a:r>
            <a:r>
              <a:rPr lang="en-US" dirty="0" smtClean="0"/>
              <a:t>Accommodations and Accessibility Features User Guide</a:t>
            </a:r>
            <a:r>
              <a:rPr lang="en-US" dirty="0" smtClean="0"/>
              <a:t> </a:t>
            </a:r>
            <a:r>
              <a:rPr lang="en-US" dirty="0" smtClean="0"/>
              <a:t>for recommended limitations on </a:t>
            </a:r>
          </a:p>
          <a:p>
            <a:r>
              <a:rPr lang="en-US" dirty="0" smtClean="0"/>
              <a:t>Test read aloud for LEAP ELA</a:t>
            </a:r>
          </a:p>
          <a:p>
            <a:r>
              <a:rPr lang="en-US" dirty="0" smtClean="0"/>
              <a:t>Calculators and other manipulatives for LEAP math</a:t>
            </a:r>
          </a:p>
          <a:p>
            <a:pPr marL="114300" indent="0">
              <a:buNone/>
            </a:pPr>
            <a:endParaRPr lang="en-US" dirty="0"/>
          </a:p>
          <a:p>
            <a:pPr marL="114300" indent="0">
              <a:buNone/>
            </a:pPr>
            <a:r>
              <a:rPr lang="en-US" dirty="0" smtClean="0"/>
              <a:t>All forms of test read aloud are audited only for use. The department does not approve or disapprove its use if IEP teams choose not to follow guidelines for its use. </a:t>
            </a:r>
          </a:p>
          <a:p>
            <a:pPr marL="114300" indent="0">
              <a:buNone/>
            </a:pPr>
            <a:endParaRPr lang="en-US" dirty="0"/>
          </a:p>
          <a:p>
            <a:pPr marL="114300" indent="0">
              <a:buNone/>
            </a:pPr>
            <a:r>
              <a:rPr lang="en-US" dirty="0" err="1" smtClean="0"/>
              <a:t>Unqiue</a:t>
            </a:r>
            <a:r>
              <a:rPr lang="en-US" dirty="0" smtClean="0"/>
              <a:t> Accommodations Forms are required for Human Reader and Paper Testing only. Do not send for any other unique accommodations.</a:t>
            </a:r>
            <a:endParaRPr lang="en-US"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21144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 in LEAP </a:t>
            </a:r>
            <a:endParaRPr lang="en-US" dirty="0"/>
          </a:p>
        </p:txBody>
      </p:sp>
      <p:sp>
        <p:nvSpPr>
          <p:cNvPr id="3" name="Text Placeholder 2"/>
          <p:cNvSpPr>
            <a:spLocks noGrp="1"/>
          </p:cNvSpPr>
          <p:nvPr>
            <p:ph type="body" idx="1"/>
          </p:nvPr>
        </p:nvSpPr>
        <p:spPr/>
        <p:txBody>
          <a:bodyPr/>
          <a:lstStyle/>
          <a:p>
            <a:pPr marL="114300" indent="0">
              <a:buNone/>
            </a:pPr>
            <a:r>
              <a:rPr lang="en-US" dirty="0" err="1"/>
              <a:t>Preidentified</a:t>
            </a:r>
            <a:r>
              <a:rPr lang="en-US" dirty="0"/>
              <a:t> students with accommodations entered into DRC INSIGHT Portal will receive the accommodated forms for testing. </a:t>
            </a:r>
            <a:endParaRPr lang="en-US" dirty="0" smtClean="0"/>
          </a:p>
          <a:p>
            <a:r>
              <a:rPr lang="en-US" dirty="0" smtClean="0"/>
              <a:t>Student </a:t>
            </a:r>
            <a:r>
              <a:rPr lang="en-US" dirty="0"/>
              <a:t>accommodations must be added prior to putting students in a test </a:t>
            </a:r>
            <a:r>
              <a:rPr lang="en-US" dirty="0" smtClean="0"/>
              <a:t>session; </a:t>
            </a:r>
            <a:r>
              <a:rPr lang="en-US" dirty="0"/>
              <a:t>if accommodations are assigned after a student is put in a test session, the student will not receive the accommodated form. </a:t>
            </a:r>
            <a:endParaRPr lang="en-US" dirty="0" smtClean="0"/>
          </a:p>
          <a:p>
            <a:r>
              <a:rPr lang="en-US" dirty="0" smtClean="0"/>
              <a:t>Students </a:t>
            </a:r>
            <a:r>
              <a:rPr lang="en-US" dirty="0"/>
              <a:t>with accommodations in </a:t>
            </a:r>
            <a:r>
              <a:rPr lang="en-US" dirty="0" err="1" smtClean="0"/>
              <a:t>eSER</a:t>
            </a:r>
            <a:r>
              <a:rPr lang="en-US" dirty="0" smtClean="0"/>
              <a:t> </a:t>
            </a:r>
            <a:r>
              <a:rPr lang="en-US" dirty="0"/>
              <a:t>and </a:t>
            </a:r>
            <a:r>
              <a:rPr lang="en-US" dirty="0" err="1" smtClean="0"/>
              <a:t>EdLink</a:t>
            </a:r>
            <a:r>
              <a:rPr lang="en-US" dirty="0" smtClean="0"/>
              <a:t> </a:t>
            </a:r>
            <a:r>
              <a:rPr lang="en-US" dirty="0" smtClean="0"/>
              <a:t>will </a:t>
            </a:r>
            <a:r>
              <a:rPr lang="en-US" dirty="0"/>
              <a:t>be uploaded by DRC. School test coordinators will manually select accommodations or accessibility features in DRC INSIGHT Portal for students that have Personal Needs Profile (PNP) or English learner (EL) accommodations. </a:t>
            </a:r>
            <a:endParaRPr lang="en-US" dirty="0" smtClean="0"/>
          </a:p>
          <a:p>
            <a:r>
              <a:rPr lang="en-US" dirty="0" smtClean="0"/>
              <a:t>School </a:t>
            </a:r>
            <a:r>
              <a:rPr lang="en-US" dirty="0"/>
              <a:t>test coordinators should review and verify accommodations for all students in DRC INSIGHT Portal. </a:t>
            </a:r>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Tree>
    <p:extLst>
      <p:ext uri="{BB962C8B-B14F-4D97-AF65-F5344CB8AC3E}">
        <p14:creationId xmlns:p14="http://schemas.microsoft.com/office/powerpoint/2010/main" val="1628116840"/>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44570</TotalTime>
  <Words>2355</Words>
  <Application>Microsoft Office PowerPoint</Application>
  <PresentationFormat>On-screen Show (16:9)</PresentationFormat>
  <Paragraphs>194</Paragraphs>
  <Slides>32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Public Sans</vt:lpstr>
      <vt:lpstr>Public Sans Medium</vt:lpstr>
      <vt:lpstr>LA Believes</vt:lpstr>
      <vt:lpstr>Assessments, Accountability and Analytics Monthly Call</vt:lpstr>
      <vt:lpstr>Zoom Meeting Preparation</vt:lpstr>
      <vt:lpstr>Agenda Items</vt:lpstr>
      <vt:lpstr>Important Dates</vt:lpstr>
      <vt:lpstr>Office Closures/Cancellation of Office Hours</vt:lpstr>
      <vt:lpstr>LEAP</vt:lpstr>
      <vt:lpstr>Accommodations Deadlines</vt:lpstr>
      <vt:lpstr>Accommodations for LEAP</vt:lpstr>
      <vt:lpstr>Accommodations in LEAP </vt:lpstr>
      <vt:lpstr>Calculators</vt:lpstr>
      <vt:lpstr>Extended Time</vt:lpstr>
      <vt:lpstr>Speech-to-Text</vt:lpstr>
      <vt:lpstr>Voiding Tests</vt:lpstr>
      <vt:lpstr>Testing Home Study and Nonpublic Students</vt:lpstr>
      <vt:lpstr>State Monitors</vt:lpstr>
      <vt:lpstr>LEAP Connect/ELPT/ELPT Connect</vt:lpstr>
      <vt:lpstr>LEAP Connect and ELPT Test Security Reminders</vt:lpstr>
      <vt:lpstr>LEAP Connect Group Size</vt:lpstr>
      <vt:lpstr>ELPT/ELPT Connect</vt:lpstr>
      <vt:lpstr>Clarification on Read Aloud</vt:lpstr>
      <vt:lpstr>ACT/WorkKeys</vt:lpstr>
      <vt:lpstr>ACT Important Date and Reminder</vt:lpstr>
      <vt:lpstr>Accountability</vt:lpstr>
      <vt:lpstr>Graduation Cohort Data Certification Timeline</vt:lpstr>
      <vt:lpstr>Updates to Transcripts in STS</vt:lpstr>
      <vt:lpstr>K-3 Screenings</vt:lpstr>
      <vt:lpstr>Kindergarten Dyslexia Screening</vt:lpstr>
      <vt:lpstr>End-of-Year K-3 Literacy and Numeracy Screenings</vt:lpstr>
      <vt:lpstr>KITE Numeracy Screener Forms</vt:lpstr>
      <vt:lpstr>K-3 Literacy Resources</vt:lpstr>
      <vt:lpstr>Grade 3 Additional EOY Windows</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1152</cp:revision>
  <dcterms:modified xsi:type="dcterms:W3CDTF">2026-03-10T22:36:39Z</dcterms:modified>
</cp:coreProperties>
</file>