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5"/>
  </p:notesMasterIdLst>
  <p:sldIdLst>
    <p:sldId id="666" r:id="rId2"/>
    <p:sldId id="667" r:id="rId3"/>
    <p:sldId id="257" r:id="rId4"/>
    <p:sldId id="366" r:id="rId5"/>
    <p:sldId id="721" r:id="rId6"/>
    <p:sldId id="710" r:id="rId7"/>
    <p:sldId id="714" r:id="rId8"/>
    <p:sldId id="717" r:id="rId9"/>
    <p:sldId id="719" r:id="rId10"/>
    <p:sldId id="718" r:id="rId11"/>
    <p:sldId id="720" r:id="rId12"/>
    <p:sldId id="669" r:id="rId13"/>
    <p:sldId id="679" r:id="rId14"/>
    <p:sldId id="500" r:id="rId15"/>
    <p:sldId id="715" r:id="rId16"/>
    <p:sldId id="716" r:id="rId17"/>
    <p:sldId id="483" r:id="rId18"/>
    <p:sldId id="712" r:id="rId19"/>
    <p:sldId id="713" r:id="rId20"/>
    <p:sldId id="711" r:id="rId21"/>
    <p:sldId id="708" r:id="rId22"/>
    <p:sldId id="709" r:id="rId23"/>
    <p:sldId id="334"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Public Sans Medium" pitchFamily="2"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4660"/>
  </p:normalViewPr>
  <p:slideViewPr>
    <p:cSldViewPr snapToGrid="0">
      <p:cViewPr>
        <p:scale>
          <a:sx n="75" d="100"/>
          <a:sy n="75" d="100"/>
        </p:scale>
        <p:origin x="972" y="312"/>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61468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381874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1" r:id="rId12"/>
    <p:sldLayoutId id="2147483722" r:id="rId13"/>
    <p:sldLayoutId id="2147483723" r:id="rId14"/>
    <p:sldLayoutId id="2147483724" r:id="rId15"/>
    <p:sldLayoutId id="2147483725" r:id="rId16"/>
    <p:sldLayoutId id="2147483726" r:id="rId17"/>
    <p:sldLayoutId id="2147483730" r:id="rId18"/>
    <p:sldLayoutId id="2147483731" r:id="rId19"/>
    <p:sldLayoutId id="2147483732" r:id="rId20"/>
    <p:sldLayoutId id="214748373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louisianabelieves.com/docs/default-source/assessment-guidance/leap-assessment-guide-for-social-studies-grades-5-8.pdf?sfvrsn=15fe6e18_2" TargetMode="External"/><Relationship Id="rId2" Type="http://schemas.openxmlformats.org/officeDocument/2006/relationships/hyperlink" Target="https://www.louisianabelieves.com/docs/default-source/assessment-guidance/leap-assessment-guide-for-social-studies-grades-3-4.pdf?sfvrsn=22fe6e18_2" TargetMode="External"/><Relationship Id="rId1" Type="http://schemas.openxmlformats.org/officeDocument/2006/relationships/slideLayout" Target="../slideLayouts/slideLayout20.xml"/><Relationship Id="rId4" Type="http://schemas.openxmlformats.org/officeDocument/2006/relationships/hyperlink" Target="https://www.louisianabelieves.com/docs/default-source/assessment-guidance/lLeap-assessment-guide-for-civics.pdf?sfvrsn=45fe6e18_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hyperlink" Target="https://www.louisianabelieves.com/docs/default-source/assessment/dtc-and-accountability-contact-update-form.pdf?sfvrsn=36c28f1f_18"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hyperlink" Target="https://ldoe.zoom.us/j/93881957009"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https://www.louisianabelieves.com/docs/default-sourceAassessment/2023-2024-assessment-calendar.pdf?sfvrsn=a94a6318_2" TargetMode="External"/><Relationship Id="rId2" Type="http://schemas.openxmlformats.org/officeDocument/2006/relationships/hyperlink" Target="https://www.louisianabelieves.com/resources/library/assessment"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4"/>
            <a:ext cx="8221200" cy="109796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t>AAA Assessment and Accountability Monthly Call</a:t>
            </a:r>
            <a:br>
              <a:rPr lang="en-US" sz="2400" dirty="0" smtClean="0"/>
            </a:br>
            <a:r>
              <a:rPr lang="en-US" sz="2400" dirty="0" smtClean="0"/>
              <a:t>May 21, 2024</a:t>
            </a:r>
            <a:endParaRPr sz="2400" dirty="0"/>
          </a:p>
        </p:txBody>
      </p:sp>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U.S. History Assessment</a:t>
            </a:r>
            <a:endParaRPr lang="en-US" dirty="0"/>
          </a:p>
        </p:txBody>
      </p:sp>
      <p:sp>
        <p:nvSpPr>
          <p:cNvPr id="3" name="Text Placeholder 2"/>
          <p:cNvSpPr>
            <a:spLocks noGrp="1"/>
          </p:cNvSpPr>
          <p:nvPr>
            <p:ph type="body" idx="1"/>
          </p:nvPr>
        </p:nvSpPr>
        <p:spPr/>
        <p:txBody>
          <a:bodyPr/>
          <a:lstStyle/>
          <a:p>
            <a:pPr marL="114300" indent="0">
              <a:buNone/>
            </a:pPr>
            <a:r>
              <a:rPr lang="en-US" dirty="0" smtClean="0"/>
              <a:t>The last state administration of the U.S. History assessment will be 2026-2027. In the summer of 2027, school systems will receive materials and instructions for administering the U.S. History assessment as a district assessment for students who need to take it to meet graduation requirements. </a:t>
            </a:r>
          </a:p>
          <a:p>
            <a:pPr marL="114300" indent="0">
              <a:buNone/>
            </a:pPr>
            <a:endParaRPr lang="en-US" dirty="0"/>
          </a:p>
          <a:p>
            <a:pPr marL="114300" indent="0">
              <a:buNone/>
            </a:pPr>
            <a:r>
              <a:rPr lang="en-US" dirty="0" smtClean="0"/>
              <a:t>District assessment results are not submitted to the department. School systems will need to maintain student level results for future requests from individuals. Results from district-administered assessments are not used for accountability.</a:t>
            </a:r>
            <a:endParaRPr lang="en-US" dirty="0"/>
          </a:p>
        </p:txBody>
      </p:sp>
    </p:spTree>
    <p:extLst>
      <p:ext uri="{BB962C8B-B14F-4D97-AF65-F5344CB8AC3E}">
        <p14:creationId xmlns:p14="http://schemas.microsoft.com/office/powerpoint/2010/main" val="193525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LEAP Assessment Guides for Civics and Social Studies</a:t>
            </a:r>
            <a:endParaRPr lang="en-US" sz="2400" dirty="0"/>
          </a:p>
        </p:txBody>
      </p:sp>
      <p:sp>
        <p:nvSpPr>
          <p:cNvPr id="3" name="Text Placeholder 2"/>
          <p:cNvSpPr>
            <a:spLocks noGrp="1"/>
          </p:cNvSpPr>
          <p:nvPr>
            <p:ph type="body" idx="1"/>
          </p:nvPr>
        </p:nvSpPr>
        <p:spPr/>
        <p:txBody>
          <a:bodyPr/>
          <a:lstStyle/>
          <a:p>
            <a:pPr marL="114300" indent="0">
              <a:buNone/>
            </a:pPr>
            <a:r>
              <a:rPr lang="en-US" dirty="0" smtClean="0"/>
              <a:t>LEAP assessment guides for social studies and Civics are now live:</a:t>
            </a:r>
          </a:p>
          <a:p>
            <a:endParaRPr lang="en-US" dirty="0" smtClean="0"/>
          </a:p>
          <a:p>
            <a:r>
              <a:rPr lang="en-US" u="sng" dirty="0">
                <a:hlinkClick r:id="rId2"/>
              </a:rPr>
              <a:t>LEAP Assessment Guide for Social Studies Grades </a:t>
            </a:r>
            <a:r>
              <a:rPr lang="en-US" u="sng" dirty="0" smtClean="0">
                <a:hlinkClick r:id="rId2"/>
              </a:rPr>
              <a:t>3-4</a:t>
            </a:r>
            <a:endParaRPr lang="en-US" u="sng" dirty="0" smtClean="0"/>
          </a:p>
          <a:p>
            <a:endParaRPr lang="en-US" u="sng" dirty="0"/>
          </a:p>
          <a:p>
            <a:r>
              <a:rPr lang="en-US" u="sng" dirty="0">
                <a:hlinkClick r:id="rId3"/>
              </a:rPr>
              <a:t>LEAP Assessment Guide for Social Studies Grades </a:t>
            </a:r>
            <a:r>
              <a:rPr lang="en-US" u="sng" dirty="0" smtClean="0">
                <a:hlinkClick r:id="rId3"/>
              </a:rPr>
              <a:t>5-8</a:t>
            </a:r>
            <a:endParaRPr lang="en-US" dirty="0"/>
          </a:p>
          <a:p>
            <a:endParaRPr lang="en-US" dirty="0" smtClean="0">
              <a:hlinkClick r:id="rId4"/>
            </a:endParaRPr>
          </a:p>
          <a:p>
            <a:r>
              <a:rPr lang="en-US" dirty="0" smtClean="0">
                <a:hlinkClick r:id="rId4"/>
              </a:rPr>
              <a:t>Leap Assessment Guide for Civics</a:t>
            </a:r>
            <a:endParaRPr lang="en-US" dirty="0" smtClean="0"/>
          </a:p>
          <a:p>
            <a:endParaRPr lang="en-US" dirty="0"/>
          </a:p>
        </p:txBody>
      </p:sp>
    </p:spTree>
    <p:extLst>
      <p:ext uri="{BB962C8B-B14F-4D97-AF65-F5344CB8AC3E}">
        <p14:creationId xmlns:p14="http://schemas.microsoft.com/office/powerpoint/2010/main" val="115525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ELPT/ELPT Connect</a:t>
            </a:r>
            <a:endParaRPr lang="en-US" dirty="0"/>
          </a:p>
        </p:txBody>
      </p:sp>
    </p:spTree>
    <p:extLst>
      <p:ext uri="{BB962C8B-B14F-4D97-AF65-F5344CB8AC3E}">
        <p14:creationId xmlns:p14="http://schemas.microsoft.com/office/powerpoint/2010/main" val="371067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ELPT/ELPT Connect Reporting</a:t>
            </a:r>
            <a:endParaRPr lang="en-US" dirty="0"/>
          </a:p>
        </p:txBody>
      </p:sp>
      <p:sp>
        <p:nvSpPr>
          <p:cNvPr id="3" name="Text Placeholder 2"/>
          <p:cNvSpPr>
            <a:spLocks noGrp="1"/>
          </p:cNvSpPr>
          <p:nvPr>
            <p:ph type="body" idx="1"/>
          </p:nvPr>
        </p:nvSpPr>
        <p:spPr/>
        <p:txBody>
          <a:bodyPr/>
          <a:lstStyle/>
          <a:p>
            <a:pPr marL="114300" indent="0">
              <a:buNone/>
            </a:pPr>
            <a:r>
              <a:rPr lang="en-US" dirty="0" smtClean="0"/>
              <a:t>ELPT and ELPT Connect reports will be released on Monday, June 3.</a:t>
            </a:r>
          </a:p>
        </p:txBody>
      </p:sp>
    </p:spTree>
    <p:extLst>
      <p:ext uri="{BB962C8B-B14F-4D97-AF65-F5344CB8AC3E}">
        <p14:creationId xmlns:p14="http://schemas.microsoft.com/office/powerpoint/2010/main" val="3183622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Grade 3 Additional Screening</a:t>
            </a:r>
            <a:endParaRPr lang="en-US" dirty="0"/>
          </a:p>
        </p:txBody>
      </p:sp>
      <p:sp>
        <p:nvSpPr>
          <p:cNvPr id="3" name="Text Placeholder 2"/>
          <p:cNvSpPr>
            <a:spLocks noGrp="1"/>
          </p:cNvSpPr>
          <p:nvPr>
            <p:ph type="body" idx="1"/>
          </p:nvPr>
        </p:nvSpPr>
        <p:spPr/>
        <p:txBody>
          <a:bodyPr/>
          <a:lstStyle/>
          <a:p>
            <a:pPr marL="114300" indent="0">
              <a:buNone/>
            </a:pPr>
            <a:r>
              <a:rPr lang="en-US" dirty="0" smtClean="0"/>
              <a:t>All additional screening during summer for grade 3 students will need to be completed on paper. There will be no additional screening available in </a:t>
            </a:r>
            <a:r>
              <a:rPr lang="en-US" dirty="0" err="1" smtClean="0"/>
              <a:t>mCLASS</a:t>
            </a:r>
            <a:r>
              <a:rPr lang="en-US" dirty="0" smtClean="0"/>
              <a:t> until it opens again on August 1.</a:t>
            </a:r>
          </a:p>
          <a:p>
            <a:pPr marL="114300" indent="0">
              <a:buNone/>
            </a:pPr>
            <a:endParaRPr lang="en-US" dirty="0"/>
          </a:p>
          <a:p>
            <a:pPr marL="114300" indent="0">
              <a:buNone/>
            </a:pPr>
            <a:r>
              <a:rPr lang="en-US" dirty="0" smtClean="0"/>
              <a:t>The </a:t>
            </a:r>
            <a:r>
              <a:rPr lang="en-US" dirty="0" err="1" smtClean="0"/>
              <a:t>mCLASS</a:t>
            </a:r>
            <a:r>
              <a:rPr lang="en-US" dirty="0" smtClean="0"/>
              <a:t> system is scheduled to open on August 1 in order to enable school systems to administer screenings as mandated by law within the first 30 days of school. We will be collecting start and end times from all school systems in the next few weeks. The system will not be opened to a district without a submitted schedule.</a:t>
            </a:r>
            <a:endParaRPr lang="en-US" dirty="0"/>
          </a:p>
        </p:txBody>
      </p:sp>
    </p:spTree>
    <p:extLst>
      <p:ext uri="{BB962C8B-B14F-4D97-AF65-F5344CB8AC3E}">
        <p14:creationId xmlns:p14="http://schemas.microsoft.com/office/powerpoint/2010/main" val="223266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of Year Student File for K-3 Screening</a:t>
            </a:r>
            <a:endParaRPr lang="en-US" dirty="0"/>
          </a:p>
        </p:txBody>
      </p:sp>
      <p:sp>
        <p:nvSpPr>
          <p:cNvPr id="3" name="Text Placeholder 2"/>
          <p:cNvSpPr>
            <a:spLocks noGrp="1"/>
          </p:cNvSpPr>
          <p:nvPr>
            <p:ph type="body" idx="1"/>
          </p:nvPr>
        </p:nvSpPr>
        <p:spPr/>
        <p:txBody>
          <a:bodyPr/>
          <a:lstStyle/>
          <a:p>
            <a:pPr marL="114300" indent="0">
              <a:buNone/>
            </a:pPr>
            <a:r>
              <a:rPr lang="en-US" dirty="0" smtClean="0"/>
              <a:t>The student file that must be submitted to Amplify no later than July 15 will only be as complete as the records that have been sent to </a:t>
            </a:r>
            <a:r>
              <a:rPr lang="en-US" dirty="0" err="1" smtClean="0"/>
              <a:t>EdLink</a:t>
            </a:r>
            <a:r>
              <a:rPr lang="en-US" dirty="0" smtClean="0"/>
              <a:t> 360 by each school system. System users should anticipate that the student upload may not reflect the students who are enrolled after July 15 and plan accordingly.</a:t>
            </a:r>
          </a:p>
          <a:p>
            <a:pPr marL="114300" indent="0">
              <a:buNone/>
            </a:pPr>
            <a:endParaRPr lang="en-US" dirty="0"/>
          </a:p>
          <a:p>
            <a:pPr marL="114300" indent="0">
              <a:buNone/>
            </a:pPr>
            <a:r>
              <a:rPr lang="en-US" dirty="0" smtClean="0"/>
              <a:t>The department also needs to know of any changes to district test coordinator as soon as possible. Changes require that the superintendent sign the information sent to us on </a:t>
            </a:r>
            <a:r>
              <a:rPr lang="en-US" dirty="0"/>
              <a:t>the </a:t>
            </a:r>
            <a:r>
              <a:rPr lang="en-US" dirty="0" smtClean="0">
                <a:hlinkClick r:id="rId2"/>
              </a:rPr>
              <a:t>DTC and Accountability Contact Update Form</a:t>
            </a:r>
            <a:r>
              <a:rPr lang="en-US" dirty="0" smtClean="0"/>
              <a:t> under the heading of</a:t>
            </a:r>
            <a:r>
              <a:rPr lang="en-US" i="1" dirty="0" smtClean="0"/>
              <a:t> Resources </a:t>
            </a:r>
            <a:r>
              <a:rPr lang="en-US" dirty="0" smtClean="0"/>
              <a:t>in the assessment library.</a:t>
            </a:r>
            <a:endParaRPr lang="en-US" dirty="0"/>
          </a:p>
        </p:txBody>
      </p:sp>
    </p:spTree>
    <p:extLst>
      <p:ext uri="{BB962C8B-B14F-4D97-AF65-F5344CB8AC3E}">
        <p14:creationId xmlns:p14="http://schemas.microsoft.com/office/powerpoint/2010/main" val="1869764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INSIGHT Online Student Corrections</a:t>
            </a:r>
            <a:endParaRPr lang="en-US" dirty="0"/>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dirty="0" smtClean="0"/>
              <a:t>The DRC INSIGHT Student Corrections window will open on June 10 and close on June 17. This window cannot be extended at all for any reason, since any delay will affect the release of LEAP scores in July.</a:t>
            </a:r>
          </a:p>
          <a:p>
            <a:pPr marL="114300" indent="0">
              <a:buNone/>
            </a:pPr>
            <a:endParaRPr lang="en-US" dirty="0"/>
          </a:p>
          <a:p>
            <a:pPr marL="114300" indent="0">
              <a:buNone/>
            </a:pPr>
            <a:r>
              <a:rPr lang="en-US" dirty="0" smtClean="0"/>
              <a:t>Some errors and failure to apply accountability codes can be corrected through this window. There will be some errors that can only be corrected during fall assessment data certification. ELPT/ELPT Connect will not be available in this cleanup.</a:t>
            </a:r>
          </a:p>
          <a:p>
            <a:pPr marL="114300" indent="0">
              <a:buNone/>
            </a:pPr>
            <a:endParaRPr lang="en-US" dirty="0"/>
          </a:p>
          <a:p>
            <a:pPr marL="114300" indent="0">
              <a:buNone/>
            </a:pPr>
            <a:r>
              <a:rPr lang="en-US" dirty="0" smtClean="0"/>
              <a:t>A DTC-only webinar for this cleanup has been scheduled for 1 p.m. on Thursday, May 23. </a:t>
            </a:r>
            <a:r>
              <a:rPr lang="en-US" u="sng" dirty="0">
                <a:hlinkClick r:id="rId2"/>
              </a:rPr>
              <a:t>Join Zoom Meeting</a:t>
            </a:r>
            <a:endParaRPr lang="en-US" dirty="0"/>
          </a:p>
        </p:txBody>
      </p:sp>
    </p:spTree>
    <p:extLst>
      <p:ext uri="{BB962C8B-B14F-4D97-AF65-F5344CB8AC3E}">
        <p14:creationId xmlns:p14="http://schemas.microsoft.com/office/powerpoint/2010/main" val="155917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Online Student Corrections, cont.</a:t>
            </a:r>
            <a:endParaRPr lang="en-US" dirty="0"/>
          </a:p>
        </p:txBody>
      </p:sp>
      <p:sp>
        <p:nvSpPr>
          <p:cNvPr id="3" name="Text Placeholder 2"/>
          <p:cNvSpPr>
            <a:spLocks noGrp="1"/>
          </p:cNvSpPr>
          <p:nvPr>
            <p:ph type="body" idx="1"/>
          </p:nvPr>
        </p:nvSpPr>
        <p:spPr/>
        <p:txBody>
          <a:bodyPr/>
          <a:lstStyle/>
          <a:p>
            <a:pPr marL="114300" indent="0">
              <a:buNone/>
            </a:pPr>
            <a:r>
              <a:rPr lang="en-US" dirty="0" smtClean="0"/>
              <a:t>School test coordinators will be able to access the system. District test coordinators should approve them, but if they are not approved, the STC request will be implemented. Please note that anything done in this cleanup that negatively affects the SPS will not be grounds for appealing the SPS.</a:t>
            </a:r>
            <a:endParaRPr lang="en-US" dirty="0"/>
          </a:p>
        </p:txBody>
      </p:sp>
    </p:spTree>
    <p:extLst>
      <p:ext uri="{BB962C8B-B14F-4D97-AF65-F5344CB8AC3E}">
        <p14:creationId xmlns:p14="http://schemas.microsoft.com/office/powerpoint/2010/main" val="195191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t>Zoom Meeting Preparation</a:t>
            </a:r>
            <a:endParaRPr dirty="0"/>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500" dirty="0"/>
              <a:t>Please make sure your phone or computer is muted to minimize background noise. </a:t>
            </a:r>
          </a:p>
          <a:p>
            <a:pPr marL="461962" lvl="1" indent="-149225">
              <a:buClr>
                <a:schemeClr val="dk1"/>
              </a:buClr>
              <a:buSzPts val="1500"/>
            </a:pPr>
            <a:r>
              <a:rPr lang="en-US" sz="1500" dirty="0"/>
              <a:t>To do this, hover over the bottom left-hand side of your screen and click “Mute.” </a:t>
            </a:r>
          </a:p>
          <a:p>
            <a:pPr marL="230187" lvl="0" indent="-211137">
              <a:spcBef>
                <a:spcPts val="360"/>
              </a:spcBef>
              <a:buClr>
                <a:schemeClr val="dk1"/>
              </a:buClr>
              <a:buSzPts val="1500"/>
              <a:buFont typeface="Calibri"/>
              <a:buChar char="●"/>
            </a:pPr>
            <a:r>
              <a:rPr lang="en-US" sz="1500" dirty="0"/>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500" u="sng" dirty="0"/>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Changes to Cohort Graduation Data Certification 2025</a:t>
            </a:r>
            <a:endParaRPr lang="en-US" sz="2400" dirty="0"/>
          </a:p>
        </p:txBody>
      </p:sp>
      <p:sp>
        <p:nvSpPr>
          <p:cNvPr id="3" name="Text Placeholder 2"/>
          <p:cNvSpPr>
            <a:spLocks noGrp="1"/>
          </p:cNvSpPr>
          <p:nvPr>
            <p:ph type="body" idx="1"/>
          </p:nvPr>
        </p:nvSpPr>
        <p:spPr/>
        <p:txBody>
          <a:bodyPr/>
          <a:lstStyle/>
          <a:p>
            <a:pPr marL="114300" indent="0">
              <a:buNone/>
            </a:pPr>
            <a:r>
              <a:rPr lang="en-US" b="1" u="sng" dirty="0" smtClean="0"/>
              <a:t>Beginning with the 2023-2024 graduation cohort</a:t>
            </a:r>
            <a:r>
              <a:rPr lang="en-US" dirty="0" smtClean="0"/>
              <a:t>, data certification will no longer permit requests for changes to credentials that should already be on the transcript in STS. This includes IBCs, associate degrees, and dual enrollment courses. The May 14 FAQ incorrectly said that this began with 2024-2025 cohort. It begins with 2024 cohort which will be reviewed in 2025. The change affects the </a:t>
            </a:r>
            <a:r>
              <a:rPr lang="en-US" b="1" u="sng" dirty="0" smtClean="0"/>
              <a:t>2024-2025 data review process</a:t>
            </a:r>
            <a:r>
              <a:rPr lang="en-US" dirty="0" smtClean="0"/>
              <a:t>.</a:t>
            </a:r>
          </a:p>
          <a:p>
            <a:pPr marL="114300" indent="0">
              <a:buNone/>
            </a:pPr>
            <a:endParaRPr lang="en-US" dirty="0" smtClean="0"/>
          </a:p>
          <a:p>
            <a:pPr marL="114300" indent="0">
              <a:buNone/>
            </a:pPr>
            <a:r>
              <a:rPr lang="en-US" dirty="0" smtClean="0"/>
              <a:t>The system will continue to allow school systems to make updates to transcripts for the application of graduation dates, which are critical to the official student transcript. The system will also continue to review requests for AP and IB updates, CLEP updates, and </a:t>
            </a:r>
            <a:r>
              <a:rPr lang="en-US" dirty="0" err="1" smtClean="0"/>
              <a:t>HiSET</a:t>
            </a:r>
            <a:r>
              <a:rPr lang="en-US" dirty="0" smtClean="0"/>
              <a:t> updates. </a:t>
            </a:r>
            <a:endParaRPr lang="en-US" dirty="0"/>
          </a:p>
        </p:txBody>
      </p:sp>
    </p:spTree>
    <p:extLst>
      <p:ext uri="{BB962C8B-B14F-4D97-AF65-F5344CB8AC3E}">
        <p14:creationId xmlns:p14="http://schemas.microsoft.com/office/powerpoint/2010/main" val="1350672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Interests and Opportunities Data Certification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Interests and Opportunities Data Certification will be available in La Data Review later in April. See dates below:</a:t>
            </a:r>
            <a:br>
              <a:rPr lang="en-US" dirty="0" smtClean="0"/>
            </a:br>
            <a:endParaRPr lang="en-US" dirty="0" smtClean="0"/>
          </a:p>
          <a:p>
            <a:pPr marL="114300" indent="0">
              <a:buNone/>
            </a:pPr>
            <a:r>
              <a:rPr lang="en-US" u="sng" dirty="0" smtClean="0"/>
              <a:t>Public Schools</a:t>
            </a:r>
            <a:r>
              <a:rPr lang="en-US" dirty="0" smtClean="0"/>
              <a:t>: April 29 through June 7 for collection of document-based indicators. </a:t>
            </a:r>
            <a:endParaRPr lang="en-US" dirty="0"/>
          </a:p>
          <a:p>
            <a:pPr marL="114300" indent="0">
              <a:buNone/>
            </a:pPr>
            <a:endParaRPr lang="en-US" dirty="0" smtClean="0"/>
          </a:p>
          <a:p>
            <a:pPr marL="114300" indent="0">
              <a:buNone/>
            </a:pPr>
            <a:r>
              <a:rPr lang="en-US" u="sng" dirty="0" smtClean="0"/>
              <a:t>Nonpublic Schools</a:t>
            </a:r>
            <a:r>
              <a:rPr lang="en-US" dirty="0" smtClean="0"/>
              <a:t>: April 22 through May 20; survey must be completed by May 24. </a:t>
            </a:r>
          </a:p>
          <a:p>
            <a:pPr marL="114300" indent="0">
              <a:buNone/>
            </a:pPr>
            <a:endParaRPr lang="en-US" dirty="0"/>
          </a:p>
          <a:p>
            <a:pPr marL="114300" indent="0">
              <a:buNone/>
            </a:pPr>
            <a:r>
              <a:rPr lang="en-US" dirty="0" smtClean="0"/>
              <a:t>On the Friday before each opening, nonpublic school principals and public school district accountability contacts will receive notifications with more detail.</a:t>
            </a:r>
            <a:endParaRPr lang="en-US" dirty="0"/>
          </a:p>
        </p:txBody>
      </p:sp>
    </p:spTree>
    <p:extLst>
      <p:ext uri="{BB962C8B-B14F-4D97-AF65-F5344CB8AC3E}">
        <p14:creationId xmlns:p14="http://schemas.microsoft.com/office/powerpoint/2010/main" val="286114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of DCAI Data Certification Data</a:t>
            </a:r>
            <a:endParaRPr lang="en-US" dirty="0"/>
          </a:p>
        </p:txBody>
      </p:sp>
      <p:sp>
        <p:nvSpPr>
          <p:cNvPr id="3" name="Text Placeholder 2"/>
          <p:cNvSpPr>
            <a:spLocks noGrp="1"/>
          </p:cNvSpPr>
          <p:nvPr>
            <p:ph type="body" idx="1"/>
          </p:nvPr>
        </p:nvSpPr>
        <p:spPr/>
        <p:txBody>
          <a:bodyPr/>
          <a:lstStyle/>
          <a:p>
            <a:pPr fontAlgn="base"/>
            <a:r>
              <a:rPr lang="en-US" sz="1400" b="1" dirty="0" smtClean="0"/>
              <a:t>June</a:t>
            </a:r>
            <a:r>
              <a:rPr lang="en-US" sz="1400" b="1" dirty="0"/>
              <a:t>:</a:t>
            </a:r>
          </a:p>
          <a:p>
            <a:pPr lvl="1" fontAlgn="base"/>
            <a:r>
              <a:rPr lang="en-US" sz="1400" dirty="0" smtClean="0"/>
              <a:t>STS transcript </a:t>
            </a:r>
            <a:r>
              <a:rPr lang="en-US" sz="1400" dirty="0"/>
              <a:t>data for 9th graders should be complete.</a:t>
            </a:r>
          </a:p>
          <a:p>
            <a:pPr lvl="1" fontAlgn="base"/>
            <a:r>
              <a:rPr lang="en-US" sz="1400" dirty="0"/>
              <a:t>Students who participate in LEAP Connect must have </a:t>
            </a:r>
            <a:r>
              <a:rPr lang="en-US" sz="1400" dirty="0" smtClean="0"/>
              <a:t>appropriate jumpstart pathway </a:t>
            </a:r>
            <a:r>
              <a:rPr lang="en-US" sz="1400" dirty="0"/>
              <a:t>identified in STS for applied credits to be counted towards the DCAI and reflected in Data Certification.</a:t>
            </a:r>
          </a:p>
          <a:p>
            <a:pPr fontAlgn="base"/>
            <a:r>
              <a:rPr lang="en-US" sz="1400" b="1" dirty="0" smtClean="0"/>
              <a:t>July</a:t>
            </a:r>
            <a:r>
              <a:rPr lang="en-US" sz="1400" b="1" dirty="0"/>
              <a:t>:</a:t>
            </a:r>
          </a:p>
          <a:p>
            <a:pPr lvl="1" fontAlgn="base"/>
            <a:r>
              <a:rPr lang="en-US" sz="1400" dirty="0"/>
              <a:t>Transcript data for 9th graders is pulled for DCAI Data Certification.</a:t>
            </a:r>
          </a:p>
          <a:p>
            <a:pPr fontAlgn="base"/>
            <a:r>
              <a:rPr lang="en-US" sz="1400" b="1" dirty="0"/>
              <a:t>August:</a:t>
            </a:r>
          </a:p>
          <a:p>
            <a:pPr lvl="1" fontAlgn="base"/>
            <a:r>
              <a:rPr lang="en-US" sz="1400" dirty="0"/>
              <a:t>DCAI Data Certification starts</a:t>
            </a:r>
            <a:r>
              <a:rPr lang="en-US" sz="1400" dirty="0" smtClean="0"/>
              <a:t>. </a:t>
            </a:r>
            <a:endParaRPr lang="en-US" sz="1400" dirty="0"/>
          </a:p>
          <a:p>
            <a:pPr lvl="1" fontAlgn="base"/>
            <a:r>
              <a:rPr lang="en-US" sz="1400" dirty="0" smtClean="0"/>
              <a:t>Credit counts cannot be updated through a data certification submission. School systems will be required to update any transcripts that were not updated by deadline.</a:t>
            </a:r>
            <a:endParaRPr lang="en-US" sz="1400" dirty="0"/>
          </a:p>
          <a:p>
            <a:endParaRPr lang="en-US" dirty="0"/>
          </a:p>
        </p:txBody>
      </p:sp>
    </p:spTree>
    <p:extLst>
      <p:ext uri="{BB962C8B-B14F-4D97-AF65-F5344CB8AC3E}">
        <p14:creationId xmlns:p14="http://schemas.microsoft.com/office/powerpoint/2010/main" val="64300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92561748"/>
              </p:ext>
            </p:extLst>
          </p:nvPr>
        </p:nvGraphicFramePr>
        <p:xfrm>
          <a:off x="430077" y="1108786"/>
          <a:ext cx="8283898" cy="3186892"/>
        </p:xfrm>
        <a:graphic>
          <a:graphicData uri="http://schemas.openxmlformats.org/drawingml/2006/table">
            <a:tbl>
              <a:tblPr firstRow="1" bandRow="1">
                <a:tableStyleId>{47E5B1D7-7E24-4C7A-94C0-64FDCA702A4B}</a:tableStyleId>
              </a:tblPr>
              <a:tblGrid>
                <a:gridCol w="1125673">
                  <a:extLst>
                    <a:ext uri="{9D8B030D-6E8A-4147-A177-3AD203B41FA5}">
                      <a16:colId xmlns:a16="http://schemas.microsoft.com/office/drawing/2014/main" val="2450038286"/>
                    </a:ext>
                  </a:extLst>
                </a:gridCol>
                <a:gridCol w="4724400">
                  <a:extLst>
                    <a:ext uri="{9D8B030D-6E8A-4147-A177-3AD203B41FA5}">
                      <a16:colId xmlns:a16="http://schemas.microsoft.com/office/drawing/2014/main" val="1615949670"/>
                    </a:ext>
                  </a:extLst>
                </a:gridCol>
                <a:gridCol w="2433825">
                  <a:extLst>
                    <a:ext uri="{9D8B030D-6E8A-4147-A177-3AD203B41FA5}">
                      <a16:colId xmlns:a16="http://schemas.microsoft.com/office/drawing/2014/main" val="2553105662"/>
                    </a:ext>
                  </a:extLst>
                </a:gridCol>
              </a:tblGrid>
              <a:tr h="235867">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464796">
                <a:tc>
                  <a:txBody>
                    <a:bodyPr/>
                    <a:lstStyle/>
                    <a:p>
                      <a:r>
                        <a:rPr lang="en-US" sz="1200" dirty="0" smtClean="0">
                          <a:latin typeface="Calibri" panose="020F0502020204030204" pitchFamily="34" charset="0"/>
                          <a:cs typeface="Calibri" panose="020F0502020204030204" pitchFamily="34" charset="0"/>
                        </a:rPr>
                        <a:t>May</a:t>
                      </a:r>
                      <a:r>
                        <a:rPr lang="en-US" sz="1200" baseline="0" dirty="0" smtClean="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May 17: Last day to test LEAP all grades and subjects. All voids must be applied in DRC INSIGHT.</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May 24: Nonpublic school Interests and Opportunities surveys due </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May 27: All department offices closed for Memorial Day</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May 28-30 Teacher leader summit </a:t>
                      </a:r>
                      <a:endParaRPr lang="en-US" sz="1400" b="0" baseline="0" dirty="0" smtClean="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Office Hours cancelled for May 28</a:t>
                      </a:r>
                      <a:endParaRPr lang="en-US" sz="1400" b="0" baseline="0" dirty="0" smtClean="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1400" b="0" baseline="0" dirty="0" smtClean="0">
                        <a:latin typeface="Calibri" panose="020F0502020204030204" pitchFamily="34" charset="0"/>
                        <a:cs typeface="Calibri" panose="020F0502020204030204" pitchFamily="34" charset="0"/>
                      </a:endParaRP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Assessment Library DTC Resources</a:t>
                      </a:r>
                      <a:r>
                        <a:rPr lang="en-US" sz="1200" baseline="0" dirty="0" smtClean="0">
                          <a:hlinkClick r:id="rId2"/>
                        </a:rPr>
                        <a:t> </a:t>
                      </a:r>
                      <a:r>
                        <a:rPr lang="en-US" sz="1200" dirty="0" smtClean="0">
                          <a:hlinkClick r:id="rId2"/>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2023-2024</a:t>
                      </a:r>
                      <a:r>
                        <a:rPr lang="en-US" sz="1200" baseline="0" dirty="0" smtClean="0">
                          <a:hlinkClick r:id="rId3"/>
                        </a:rPr>
                        <a:t> A</a:t>
                      </a:r>
                      <a:r>
                        <a:rPr lang="en-US" sz="1200" dirty="0" smtClean="0">
                          <a:hlinkClick r:id="rId3"/>
                        </a:rPr>
                        <a:t>ssessment</a:t>
                      </a:r>
                      <a:r>
                        <a:rPr lang="en-US" sz="1200" baseline="0" dirty="0" smtClean="0">
                          <a:hlinkClick r:id="rId3"/>
                        </a:rPr>
                        <a:t> C</a:t>
                      </a:r>
                      <a:r>
                        <a:rPr lang="en-US" sz="1200" dirty="0" smtClean="0">
                          <a:hlinkClick r:id="rId3"/>
                        </a:rPr>
                        <a:t>alendar</a:t>
                      </a:r>
                    </a:p>
                    <a:p>
                      <a:pPr marL="152400" marR="0" lvl="0" indent="0" algn="l" rtl="0">
                        <a:lnSpc>
                          <a:spcPct val="100000"/>
                        </a:lnSpc>
                        <a:spcBef>
                          <a:spcPts val="0"/>
                        </a:spcBef>
                        <a:spcAft>
                          <a:spcPts val="0"/>
                        </a:spcAft>
                        <a:buSzPts val="1200"/>
                        <a:buFont typeface="Calibri"/>
                        <a:buNone/>
                      </a:pPr>
                      <a:endParaRPr lang="en-US" sz="1200" dirty="0" smtClean="0">
                        <a:hlinkClick r:id="rId3"/>
                      </a:endParaRPr>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1114252">
                <a:tc>
                  <a:txBody>
                    <a:bodyPr/>
                    <a:lstStyle/>
                    <a:p>
                      <a:r>
                        <a:rPr lang="en-US" sz="1400" dirty="0" smtClean="0">
                          <a:latin typeface="Calibri" panose="020F0502020204030204" pitchFamily="34" charset="0"/>
                          <a:cs typeface="Calibri" panose="020F0502020204030204" pitchFamily="34" charset="0"/>
                        </a:rPr>
                        <a:t>June</a:t>
                      </a:r>
                      <a:endParaRPr lang="en-US" sz="14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June 10-17: DRC Online Student Corrections</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June </a:t>
                      </a:r>
                      <a:r>
                        <a:rPr lang="en-US" sz="1400" b="0" baseline="0" dirty="0" smtClean="0">
                          <a:latin typeface="Calibri" panose="020F0502020204030204" pitchFamily="34" charset="0"/>
                          <a:cs typeface="Calibri" panose="020F0502020204030204" pitchFamily="34" charset="0"/>
                        </a:rPr>
                        <a:t>19: Last day to request LEAP high school rescores for applicable students</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June 24-28: LEAP high school summer administration</a:t>
                      </a: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a:t>
                      </a:r>
                      <a:r>
                        <a:rPr lang="en-US" sz="1200" baseline="0" dirty="0" smtClean="0">
                          <a:latin typeface="Calibri" panose="020F0502020204030204" pitchFamily="34" charset="0"/>
                          <a:cs typeface="Calibri" panose="020F0502020204030204" pitchFamily="34" charset="0"/>
                        </a:rPr>
                        <a:t>: </a:t>
                      </a:r>
                      <a:r>
                        <a:rPr lang="en-US" sz="1200" baseline="0" dirty="0" smtClean="0">
                          <a:latin typeface="Calibri" panose="020F0502020204030204" pitchFamily="34" charset="0"/>
                          <a:cs typeface="Calibri" panose="020F0502020204030204" pitchFamily="34" charset="0"/>
                        </a:rPr>
                        <a:t>June 4, </a:t>
                      </a:r>
                      <a:r>
                        <a:rPr lang="en-US" sz="1200" baseline="0" dirty="0" smtClean="0">
                          <a:latin typeface="Calibri" panose="020F0502020204030204" pitchFamily="34" charset="0"/>
                          <a:cs typeface="Calibri" panose="020F0502020204030204" pitchFamily="34" charset="0"/>
                        </a:rPr>
                        <a:t>11, 25</a:t>
                      </a:r>
                      <a:endParaRPr lang="en-US" sz="1200" baseline="0" dirty="0" smtClean="0">
                        <a:latin typeface="Calibri" panose="020F0502020204030204" pitchFamily="34" charset="0"/>
                        <a:cs typeface="Calibri" panose="020F0502020204030204" pitchFamily="34" charset="0"/>
                      </a:endParaRPr>
                    </a:p>
                    <a:p>
                      <a:r>
                        <a:rPr lang="en-US" sz="1200" baseline="0" dirty="0" smtClean="0">
                          <a:latin typeface="Calibri" panose="020F0502020204030204" pitchFamily="34" charset="0"/>
                          <a:cs typeface="Calibri" panose="020F0502020204030204" pitchFamily="34" charset="0"/>
                        </a:rPr>
                        <a:t>Monthly Call: June 18</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 </a:t>
            </a:r>
            <a:r>
              <a:rPr lang="en-US" dirty="0" smtClean="0">
                <a:solidFill>
                  <a:srgbClr val="000000"/>
                </a:solidFill>
              </a:rPr>
              <a:t>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III. ELPS/ELPT</a:t>
            </a: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IV</a:t>
            </a:r>
            <a:r>
              <a:rPr lang="en-US" dirty="0" smtClean="0">
                <a:solidFill>
                  <a:srgbClr val="000000"/>
                </a:solidFill>
              </a:rPr>
              <a:t>. K-3 </a:t>
            </a:r>
            <a:r>
              <a:rPr lang="en-US" dirty="0" smtClean="0">
                <a:solidFill>
                  <a:srgbClr val="000000"/>
                </a:solidFill>
              </a:rPr>
              <a:t>Literacy</a:t>
            </a: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V. Accountability</a:t>
            </a:r>
            <a:endParaRPr lang="en-US" dirty="0" smtClean="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Hours Cancelled for May 28</a:t>
            </a:r>
            <a:endParaRPr lang="en-US" dirty="0"/>
          </a:p>
        </p:txBody>
      </p:sp>
      <p:sp>
        <p:nvSpPr>
          <p:cNvPr id="3" name="Text Placeholder 2"/>
          <p:cNvSpPr>
            <a:spLocks noGrp="1"/>
          </p:cNvSpPr>
          <p:nvPr>
            <p:ph type="body" idx="1"/>
          </p:nvPr>
        </p:nvSpPr>
        <p:spPr/>
        <p:txBody>
          <a:bodyPr/>
          <a:lstStyle/>
          <a:p>
            <a:pPr marL="114300" indent="0">
              <a:buNone/>
            </a:pPr>
            <a:r>
              <a:rPr lang="en-US" dirty="0" smtClean="0"/>
              <a:t>Due to broad participation of staff and schools for Teacher Leader Summit, Office Hours has been cancelled for Tuesday, May 28. Continue to send any questions to </a:t>
            </a:r>
            <a:r>
              <a:rPr lang="en-US" dirty="0" smtClean="0">
                <a:hlinkClick r:id="rId2"/>
              </a:rPr>
              <a:t>assessment@la.gov</a:t>
            </a:r>
            <a:r>
              <a:rPr lang="en-US" dirty="0" smtClean="0"/>
              <a:t>.</a:t>
            </a:r>
          </a:p>
          <a:p>
            <a:pPr marL="114300" indent="0">
              <a:buNone/>
            </a:pPr>
            <a:endParaRPr lang="en-US" dirty="0"/>
          </a:p>
        </p:txBody>
      </p:sp>
    </p:spTree>
    <p:extLst>
      <p:ext uri="{BB962C8B-B14F-4D97-AF65-F5344CB8AC3E}">
        <p14:creationId xmlns:p14="http://schemas.microsoft.com/office/powerpoint/2010/main" val="223058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for </a:t>
            </a:r>
            <a:r>
              <a:rPr lang="en-US" dirty="0" smtClean="0"/>
              <a:t>LEAP High School </a:t>
            </a:r>
            <a:r>
              <a:rPr lang="en-US" dirty="0" smtClean="0"/>
              <a:t>Rescores</a:t>
            </a:r>
            <a:endParaRPr lang="en-US" dirty="0"/>
          </a:p>
        </p:txBody>
      </p:sp>
      <p:sp>
        <p:nvSpPr>
          <p:cNvPr id="3" name="Text Placeholder 2"/>
          <p:cNvSpPr>
            <a:spLocks noGrp="1"/>
          </p:cNvSpPr>
          <p:nvPr>
            <p:ph type="body" idx="1"/>
          </p:nvPr>
        </p:nvSpPr>
        <p:spPr/>
        <p:txBody>
          <a:bodyPr/>
          <a:lstStyle/>
          <a:p>
            <a:pPr marL="114300" indent="0">
              <a:buNone/>
            </a:pPr>
            <a:r>
              <a:rPr lang="en-US" dirty="0" smtClean="0"/>
              <a:t>June 19: Deadline to request LEAP 2025 spring assessment rescores for eligible students. This deadline cannot be extended.</a:t>
            </a:r>
          </a:p>
          <a:p>
            <a:r>
              <a:rPr lang="en-US" dirty="0"/>
              <a:t>The DTC must </a:t>
            </a:r>
            <a:r>
              <a:rPr lang="en-US" dirty="0" smtClean="0"/>
              <a:t>securely </a:t>
            </a:r>
            <a:r>
              <a:rPr lang="en-US" dirty="0"/>
              <a:t>file the request with DRC via email and standard mail to the address </a:t>
            </a:r>
            <a:r>
              <a:rPr lang="en-US" dirty="0" smtClean="0"/>
              <a:t>on page 20 of the TCM </a:t>
            </a:r>
            <a:r>
              <a:rPr lang="en-US" dirty="0"/>
              <a:t>by the filing </a:t>
            </a:r>
            <a:r>
              <a:rPr lang="en-US" dirty="0" smtClean="0"/>
              <a:t>deadline.</a:t>
            </a:r>
          </a:p>
          <a:p>
            <a:pPr lvl="1"/>
            <a:r>
              <a:rPr lang="en-US" dirty="0" smtClean="0"/>
              <a:t>Page 20: Eligibility guidelines, directions for completing request, and costs</a:t>
            </a:r>
          </a:p>
          <a:p>
            <a:pPr lvl="1"/>
            <a:r>
              <a:rPr lang="en-US" dirty="0" smtClean="0"/>
              <a:t>Page 21: Rescore form </a:t>
            </a:r>
            <a:endParaRPr lang="en-US" dirty="0"/>
          </a:p>
        </p:txBody>
      </p:sp>
    </p:spTree>
    <p:extLst>
      <p:ext uri="{BB962C8B-B14F-4D97-AF65-F5344CB8AC3E}">
        <p14:creationId xmlns:p14="http://schemas.microsoft.com/office/powerpoint/2010/main" val="100634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2025 Grade 3-8 Score Release</a:t>
            </a:r>
            <a:endParaRPr lang="en-US" dirty="0"/>
          </a:p>
        </p:txBody>
      </p:sp>
      <p:sp>
        <p:nvSpPr>
          <p:cNvPr id="3" name="Text Placeholder 2"/>
          <p:cNvSpPr>
            <a:spLocks noGrp="1"/>
          </p:cNvSpPr>
          <p:nvPr>
            <p:ph type="body" idx="1"/>
          </p:nvPr>
        </p:nvSpPr>
        <p:spPr/>
        <p:txBody>
          <a:bodyPr/>
          <a:lstStyle/>
          <a:p>
            <a:pPr marL="114300" indent="0">
              <a:buNone/>
            </a:pPr>
            <a:r>
              <a:rPr lang="en-US" u="sng" dirty="0" smtClean="0"/>
              <a:t>LEAP individual student reports and school rosters will be available for students in grades 3-8 the week of July 15 in DRC INSIGHT</a:t>
            </a:r>
            <a:r>
              <a:rPr lang="en-US" dirty="0" smtClean="0"/>
              <a:t>. All schools and systems are responsible for distributing reports to parents. The individual student reports will not be embargoed, but school systems may not release any summary results publically prior to the department release of summary reports. The department will not release individual score reports directly to parents. Schools that are being closed must make arrangements to distribute score reports.</a:t>
            </a:r>
          </a:p>
          <a:p>
            <a:pPr marL="114300" indent="0">
              <a:buNone/>
            </a:pPr>
            <a:endParaRPr lang="en-US" dirty="0"/>
          </a:p>
          <a:p>
            <a:pPr marL="114300" indent="0">
              <a:buNone/>
            </a:pPr>
            <a:r>
              <a:rPr lang="en-US" dirty="0" smtClean="0"/>
              <a:t>The release of IAP ELA results for participating districts has not been finalized and may be after LEAP release.</a:t>
            </a:r>
            <a:endParaRPr lang="en-US" dirty="0"/>
          </a:p>
        </p:txBody>
      </p:sp>
    </p:spTree>
    <p:extLst>
      <p:ext uri="{BB962C8B-B14F-4D97-AF65-F5344CB8AC3E}">
        <p14:creationId xmlns:p14="http://schemas.microsoft.com/office/powerpoint/2010/main" val="242586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Civics Transitioning</a:t>
            </a:r>
            <a:endParaRPr lang="en-US" dirty="0"/>
          </a:p>
        </p:txBody>
      </p:sp>
      <p:sp>
        <p:nvSpPr>
          <p:cNvPr id="3" name="Text Placeholder 2"/>
          <p:cNvSpPr>
            <a:spLocks noGrp="1"/>
          </p:cNvSpPr>
          <p:nvPr>
            <p:ph type="body" idx="1"/>
          </p:nvPr>
        </p:nvSpPr>
        <p:spPr>
          <a:xfrm>
            <a:off x="311700" y="915809"/>
            <a:ext cx="8520600" cy="3186300"/>
          </a:xfrm>
        </p:spPr>
        <p:txBody>
          <a:bodyPr/>
          <a:lstStyle/>
          <a:p>
            <a:pPr marL="114300" indent="0">
              <a:buNone/>
            </a:pPr>
            <a:r>
              <a:rPr lang="en-US" sz="1600" dirty="0"/>
              <a:t>There are two reasons why students must take the LEAP 2025 assessment for a course.</a:t>
            </a:r>
          </a:p>
          <a:p>
            <a:pPr lvl="0"/>
            <a:r>
              <a:rPr lang="en-US" sz="1600" dirty="0"/>
              <a:t>Bulletin 741 requires that all students must take the LEAP 2025 for all assessment-eligible courses (English I, English II, Algebra I, Geometry, Biology, Civics, U.S. History.) School systems must select the weight for the final course as 15-30%. Entry date into high school and graduation requirements have </a:t>
            </a:r>
            <a:r>
              <a:rPr lang="en-US" sz="1600" b="1" u="sng" dirty="0"/>
              <a:t>no relevance</a:t>
            </a:r>
            <a:r>
              <a:rPr lang="en-US" sz="1600" dirty="0"/>
              <a:t> to this requirement.</a:t>
            </a:r>
          </a:p>
          <a:p>
            <a:pPr lvl="0"/>
            <a:r>
              <a:rPr lang="en-US" sz="1600" dirty="0"/>
              <a:t>Bulletin 741 requires that all students take and pass 1 course in each of three subject pairs.</a:t>
            </a:r>
          </a:p>
          <a:p>
            <a:pPr lvl="1"/>
            <a:r>
              <a:rPr lang="en-US" sz="1600" dirty="0"/>
              <a:t>For students entering high school before 2024-2025, students must pass: English I or English II; Algebra I or Geometry; Biology or U.S. History</a:t>
            </a:r>
          </a:p>
          <a:p>
            <a:pPr lvl="1"/>
            <a:r>
              <a:rPr lang="en-US" sz="1600" dirty="0"/>
              <a:t>For students entering high school during or after 2024-2025, students must pass: English I or English II; Algebra I or Geometry; Biology or Civics</a:t>
            </a:r>
          </a:p>
          <a:p>
            <a:r>
              <a:rPr lang="en-US" sz="1600" dirty="0"/>
              <a:t>All initial tests, regardless of reason </a:t>
            </a:r>
            <a:r>
              <a:rPr lang="en-US" sz="1600" dirty="0" smtClean="0"/>
              <a:t>for </a:t>
            </a:r>
            <a:r>
              <a:rPr lang="en-US" sz="1600" dirty="0"/>
              <a:t>the assessment, are included in the SPS.</a:t>
            </a:r>
          </a:p>
        </p:txBody>
      </p:sp>
    </p:spTree>
    <p:extLst>
      <p:ext uri="{BB962C8B-B14F-4D97-AF65-F5344CB8AC3E}">
        <p14:creationId xmlns:p14="http://schemas.microsoft.com/office/powerpoint/2010/main" val="292205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Civics Test Results in 2024-2025</a:t>
            </a:r>
            <a:endParaRPr lang="en-US" dirty="0"/>
          </a:p>
        </p:txBody>
      </p:sp>
      <p:sp>
        <p:nvSpPr>
          <p:cNvPr id="3" name="Text Placeholder 2"/>
          <p:cNvSpPr>
            <a:spLocks noGrp="1"/>
          </p:cNvSpPr>
          <p:nvPr>
            <p:ph type="body" idx="1"/>
          </p:nvPr>
        </p:nvSpPr>
        <p:spPr/>
        <p:txBody>
          <a:bodyPr/>
          <a:lstStyle/>
          <a:p>
            <a:pPr marL="114300" indent="0">
              <a:buNone/>
            </a:pPr>
            <a:r>
              <a:rPr lang="en-US" dirty="0" smtClean="0"/>
              <a:t>There will be three administrations of the Civics test in 2024-2025: fall, spring, summer. However, results will not be returned for any administration until BESE approval of cut scores in August 2025.</a:t>
            </a:r>
          </a:p>
          <a:p>
            <a:pPr marL="114300" indent="0">
              <a:buNone/>
            </a:pPr>
            <a:endParaRPr lang="en-US" dirty="0"/>
          </a:p>
          <a:p>
            <a:pPr marL="114300" indent="0">
              <a:buNone/>
            </a:pPr>
            <a:r>
              <a:rPr lang="en-US" dirty="0" smtClean="0"/>
              <a:t>The department will make recommendations for special transition policy regarding the use of Civics assessments in final grades in 2024-2025. Please make sure to plan accordingly for the delay in results. </a:t>
            </a:r>
            <a:endParaRPr lang="en-US" dirty="0"/>
          </a:p>
        </p:txBody>
      </p:sp>
    </p:spTree>
    <p:extLst>
      <p:ext uri="{BB962C8B-B14F-4D97-AF65-F5344CB8AC3E}">
        <p14:creationId xmlns:p14="http://schemas.microsoft.com/office/powerpoint/2010/main" val="2054762702"/>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32317</TotalTime>
  <Words>1585</Words>
  <Application>Microsoft Office PowerPoint</Application>
  <PresentationFormat>On-screen Show (16:9)</PresentationFormat>
  <Paragraphs>136</Paragraphs>
  <Slides>23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Public Sans Medium</vt:lpstr>
      <vt:lpstr>Arial</vt:lpstr>
      <vt:lpstr>LA Believes</vt:lpstr>
      <vt:lpstr> AAA Assessment and Accountability Monthly Call May 21, 2024</vt:lpstr>
      <vt:lpstr>Zoom Meeting Preparation</vt:lpstr>
      <vt:lpstr>Agenda Items</vt:lpstr>
      <vt:lpstr>LEAP 2025</vt:lpstr>
      <vt:lpstr>Office Hours Cancelled for May 28</vt:lpstr>
      <vt:lpstr>Request for LEAP High School Rescores</vt:lpstr>
      <vt:lpstr>LEAP 2025 Grade 3-8 Score Release</vt:lpstr>
      <vt:lpstr>Civics Transitioning</vt:lpstr>
      <vt:lpstr>Civics Test Results in 2024-2025</vt:lpstr>
      <vt:lpstr>Future of U.S. History Assessment</vt:lpstr>
      <vt:lpstr>LEAP Assessment Guides for Civics and Social Studies</vt:lpstr>
      <vt:lpstr>ELPT/ELPT Connect</vt:lpstr>
      <vt:lpstr>ELPT/ELPT Connect Reporting</vt:lpstr>
      <vt:lpstr>K-3</vt:lpstr>
      <vt:lpstr>K-3 Literacy Grade 3 Additional Screening</vt:lpstr>
      <vt:lpstr>Beginning of Year Student File for K-3 Screening</vt:lpstr>
      <vt:lpstr>Accountability</vt:lpstr>
      <vt:lpstr>DRC INSIGHT Online Student Corrections</vt:lpstr>
      <vt:lpstr>DRC Online Student Corrections, cont.</vt:lpstr>
      <vt:lpstr>Changes to Cohort Graduation Data Certification 2025</vt:lpstr>
      <vt:lpstr>Interests and Opportunities Data Certification</vt:lpstr>
      <vt:lpstr>Preparation of DCAI Data Certification Data</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694</cp:revision>
  <dcterms:modified xsi:type="dcterms:W3CDTF">2024-05-21T19:30:46Z</dcterms:modified>
</cp:coreProperties>
</file>