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27"/>
  </p:notesMasterIdLst>
  <p:sldIdLst>
    <p:sldId id="666" r:id="rId2"/>
    <p:sldId id="667" r:id="rId3"/>
    <p:sldId id="257" r:id="rId4"/>
    <p:sldId id="366" r:id="rId5"/>
    <p:sldId id="767" r:id="rId6"/>
    <p:sldId id="836" r:id="rId7"/>
    <p:sldId id="826" r:id="rId8"/>
    <p:sldId id="827" r:id="rId9"/>
    <p:sldId id="828" r:id="rId10"/>
    <p:sldId id="839" r:id="rId11"/>
    <p:sldId id="821" r:id="rId12"/>
    <p:sldId id="830" r:id="rId13"/>
    <p:sldId id="831" r:id="rId14"/>
    <p:sldId id="837" r:id="rId15"/>
    <p:sldId id="781" r:id="rId16"/>
    <p:sldId id="834" r:id="rId17"/>
    <p:sldId id="841" r:id="rId18"/>
    <p:sldId id="838" r:id="rId19"/>
    <p:sldId id="835" r:id="rId20"/>
    <p:sldId id="500" r:id="rId21"/>
    <p:sldId id="800" r:id="rId22"/>
    <p:sldId id="811" r:id="rId23"/>
    <p:sldId id="842" r:id="rId24"/>
    <p:sldId id="334" r:id="rId25"/>
    <p:sldId id="840" r:id="rId26"/>
  </p:sldIdLst>
  <p:sldSz cx="9144000" cy="5143500" type="screen16x9"/>
  <p:notesSz cx="6858000" cy="9144000"/>
  <p:embeddedFontLst>
    <p:embeddedFont>
      <p:font typeface="Public Sans Medium" pitchFamily="2" charset="0"/>
      <p:regular r:id="rId28"/>
      <p:italic r:id="rId29"/>
    </p:embeddedFont>
    <p:embeddedFont>
      <p:font typeface="Public Sans" pitchFamily="2" charset="0"/>
      <p:regular r:id="rId30"/>
      <p:bold r:id="rId31"/>
      <p:italic r:id="rId32"/>
      <p:boldItalic r:id="rId33"/>
    </p:embeddedFon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5" autoAdjust="0"/>
    <p:restoredTop sz="94660"/>
  </p:normalViewPr>
  <p:slideViewPr>
    <p:cSldViewPr snapToGrid="0">
      <p:cViewPr varScale="1">
        <p:scale>
          <a:sx n="91" d="100"/>
          <a:sy n="91" d="100"/>
        </p:scale>
        <p:origin x="544" y="56"/>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86" name="Google Shape;8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3823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1208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dirty="0"/>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dirty="0"/>
          </a:p>
        </p:txBody>
      </p:sp>
    </p:spTree>
    <p:extLst>
      <p:ext uri="{BB962C8B-B14F-4D97-AF65-F5344CB8AC3E}">
        <p14:creationId xmlns:p14="http://schemas.microsoft.com/office/powerpoint/2010/main" val="2583494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3002993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614688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Slide - Teal">
  <p:cSld name="Divider Slide - Teal">
    <p:bg>
      <p:bgPr>
        <a:solidFill>
          <a:srgbClr val="017F92">
            <a:alpha val="10000"/>
          </a:srgbClr>
        </a:solidFill>
        <a:effectLst/>
      </p:bgPr>
    </p:bg>
    <p:spTree>
      <p:nvGrpSpPr>
        <p:cNvPr id="1" name="Shape 30"/>
        <p:cNvGrpSpPr/>
        <p:nvPr/>
      </p:nvGrpSpPr>
      <p:grpSpPr>
        <a:xfrm>
          <a:off x="0" y="0"/>
          <a:ext cx="0" cy="0"/>
          <a:chOff x="0" y="0"/>
          <a:chExt cx="0" cy="0"/>
        </a:xfrm>
      </p:grpSpPr>
      <p:pic>
        <p:nvPicPr>
          <p:cNvPr id="31" name="Google Shape;31;g29b2914e641_1_9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2" name="Google Shape;32;g29b2914e641_1_9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3" name="Google Shape;33;g29b2914e641_1_9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g29b2914e641_1_9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347343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g29b2914e641_1_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g29b2914e641_1_10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8" name="Google Shape;38;g29b2914e641_1_100"/>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9" name="Google Shape;39;g29b2914e641_1_10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g29b2914e641_1_10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41" name="Google Shape;41;g29b2914e641_1_10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g29b2914e641_1_10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070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Fleur de Lis Right)">
  <p:cSld name="Section Title (Fleur de Lis Right)">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g29b2914e641_1_146"/>
          <p:cNvSpPr txBox="1">
            <a:spLocks noGrp="1"/>
          </p:cNvSpPr>
          <p:nvPr>
            <p:ph type="title"/>
          </p:nvPr>
        </p:nvSpPr>
        <p:spPr>
          <a:xfrm>
            <a:off x="0" y="786050"/>
            <a:ext cx="6151200" cy="35898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47921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39854D-8B50-466C-8992-FF8B9A13ECDF}" type="datetimeFigureOut">
              <a:rPr lang="en-US" smtClean="0"/>
              <a:t>5/23/2025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D822D0-DC70-4EAF-9812-269F6A97C05B}" type="slidenum">
              <a:rPr lang="en-US" smtClean="0"/>
              <a:t>‹#›</a:t>
            </a:fld>
            <a:endParaRPr lang="en-US"/>
          </a:p>
        </p:txBody>
      </p:sp>
    </p:spTree>
    <p:extLst>
      <p:ext uri="{BB962C8B-B14F-4D97-AF65-F5344CB8AC3E}">
        <p14:creationId xmlns:p14="http://schemas.microsoft.com/office/powerpoint/2010/main" val="127709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17" r:id="rId9"/>
    <p:sldLayoutId id="2147483718" r:id="rId10"/>
    <p:sldLayoutId id="2147483720" r:id="rId11"/>
    <p:sldLayoutId id="2147483722" r:id="rId12"/>
    <p:sldLayoutId id="2147483723" r:id="rId13"/>
    <p:sldLayoutId id="2147483724" r:id="rId14"/>
    <p:sldLayoutId id="2147483725" r:id="rId15"/>
    <p:sldLayoutId id="2147483726" r:id="rId16"/>
    <p:sldLayoutId id="2147483730" r:id="rId17"/>
    <p:sldLayoutId id="2147483731" r:id="rId18"/>
    <p:sldLayoutId id="2147483732" r:id="rId19"/>
    <p:sldLayoutId id="2147483733" r:id="rId20"/>
    <p:sldLayoutId id="214748373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hyperlink" Target="mailto:systemsupport@la.gov"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mailto:ldoecommunications@la.gov"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hyperlink" Target="https://doe.louisiana.gov/docs/default-source/assessment/dtc-and-accountability-contact-update-form.pdf?sfvrsn=36c28f1f_0" TargetMode="External"/><Relationship Id="rId2" Type="http://schemas.openxmlformats.org/officeDocument/2006/relationships/hyperlink" Target="https://doe.louisiana.gov/search-results?indexCatalogue=sitesearch&amp;searchQuery=aAssessment%20resources" TargetMode="External"/><Relationship Id="rId1" Type="http://schemas.openxmlformats.org/officeDocument/2006/relationships/slideLayout" Target="../slideLayouts/slideLayout19.xml"/><Relationship Id="rId5" Type="http://schemas.openxmlformats.org/officeDocument/2006/relationships/hyperlink" Target="https://ldoe.zoom.us/j/94988586947" TargetMode="External"/><Relationship Id="rId4" Type="http://schemas.openxmlformats.org/officeDocument/2006/relationships/hyperlink" Target="mailto:assessment@la.gov"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61400" y="1191524"/>
            <a:ext cx="8221200" cy="1097965"/>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endParaRPr sz="2400" dirty="0"/>
          </a:p>
          <a:p>
            <a:pPr marL="0" lvl="0" indent="0" algn="ctr" rtl="0">
              <a:lnSpc>
                <a:spcPct val="100000"/>
              </a:lnSpc>
              <a:spcBef>
                <a:spcPts val="0"/>
              </a:spcBef>
              <a:spcAft>
                <a:spcPts val="0"/>
              </a:spcAft>
              <a:buSzPts val="2800"/>
              <a:buNone/>
            </a:pPr>
            <a:r>
              <a:rPr lang="en-US" sz="2400" dirty="0" smtClean="0">
                <a:latin typeface="Public Sans" pitchFamily="2" charset="0"/>
              </a:rPr>
              <a:t>AAA Assessment and Accountability Monthly Call</a:t>
            </a:r>
            <a:br>
              <a:rPr lang="en-US" sz="2400" dirty="0" smtClean="0">
                <a:latin typeface="Public Sans" pitchFamily="2" charset="0"/>
              </a:rPr>
            </a:br>
            <a:r>
              <a:rPr lang="en-US" sz="2400" dirty="0" smtClean="0">
                <a:latin typeface="Public Sans" pitchFamily="2" charset="0"/>
              </a:rPr>
              <a:t>May 20, 2025</a:t>
            </a:r>
            <a:endParaRPr sz="2400" dirty="0">
              <a:latin typeface="Public Sans" pitchFamily="2" charset="0"/>
            </a:endParaRPr>
          </a:p>
        </p:txBody>
      </p:sp>
    </p:spTree>
    <p:extLst>
      <p:ext uri="{BB962C8B-B14F-4D97-AF65-F5344CB8AC3E}">
        <p14:creationId xmlns:p14="http://schemas.microsoft.com/office/powerpoint/2010/main" val="3459055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DRC Student Corrections Online Cleanup</a:t>
            </a:r>
            <a:endParaRPr lang="en-US" dirty="0"/>
          </a:p>
        </p:txBody>
      </p:sp>
      <p:sp>
        <p:nvSpPr>
          <p:cNvPr id="3" name="Text Placeholder 2"/>
          <p:cNvSpPr>
            <a:spLocks noGrp="1"/>
          </p:cNvSpPr>
          <p:nvPr>
            <p:ph type="body" idx="1"/>
          </p:nvPr>
        </p:nvSpPr>
        <p:spPr/>
        <p:txBody>
          <a:bodyPr/>
          <a:lstStyle/>
          <a:p>
            <a:pPr marL="114300" indent="0">
              <a:buNone/>
            </a:pPr>
            <a:r>
              <a:rPr lang="en-US" dirty="0" smtClean="0"/>
              <a:t>The department will host a DRC Student Corrections Online Cleanup on Thursday, May 28 at 1 p.m. for District Test Coordinators only. Accountability contacts are welcome to join as well. The link will not be provided in this deck, but it has been sent to DTCs and accountability contacts via email from Jennifer Baird on Tuesday, May 13. PLEASE DO NOT SHARE THIS LINK. DTCs are responsible for providing assistance to STCs who will be able to access the system.</a:t>
            </a:r>
          </a:p>
          <a:p>
            <a:pPr marL="114300" indent="0">
              <a:buNone/>
            </a:pPr>
            <a:endParaRPr lang="en-US" dirty="0"/>
          </a:p>
          <a:p>
            <a:pPr marL="114300" indent="0">
              <a:buNone/>
            </a:pPr>
            <a:r>
              <a:rPr lang="en-US" dirty="0" smtClean="0"/>
              <a:t>This is a very quick cleanup as it has been for years. There is no possibility of extension. We ask that everyone be patient during this cleanup week as our phones will be extremely busy. We will do our best to respond to you as quickly as possible. </a:t>
            </a:r>
            <a:endParaRPr lang="en-US" dirty="0"/>
          </a:p>
        </p:txBody>
      </p:sp>
    </p:spTree>
    <p:extLst>
      <p:ext uri="{BB962C8B-B14F-4D97-AF65-F5344CB8AC3E}">
        <p14:creationId xmlns:p14="http://schemas.microsoft.com/office/powerpoint/2010/main" val="477464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Coding</a:t>
            </a:r>
            <a:endParaRPr lang="en-US" dirty="0"/>
          </a:p>
        </p:txBody>
      </p:sp>
      <p:sp>
        <p:nvSpPr>
          <p:cNvPr id="3" name="Text Placeholder 2"/>
          <p:cNvSpPr>
            <a:spLocks noGrp="1"/>
          </p:cNvSpPr>
          <p:nvPr>
            <p:ph type="body" idx="1"/>
          </p:nvPr>
        </p:nvSpPr>
        <p:spPr>
          <a:xfrm>
            <a:off x="88335" y="1017725"/>
            <a:ext cx="8520600" cy="3186300"/>
          </a:xfrm>
        </p:spPr>
        <p:txBody>
          <a:bodyPr/>
          <a:lstStyle/>
          <a:p>
            <a:pPr marL="114300" indent="0">
              <a:buNone/>
            </a:pPr>
            <a:r>
              <a:rPr lang="en-US" dirty="0" smtClean="0">
                <a:latin typeface="Public Sans" pitchFamily="2" charset="0"/>
              </a:rPr>
              <a:t>Accountability codes can no longer be added to DRC INSIGHT for the spring window.  There will be two additional and FINAL opportunities to apply documented accountability codes.</a:t>
            </a:r>
          </a:p>
          <a:p>
            <a:r>
              <a:rPr lang="en-US" dirty="0" smtClean="0">
                <a:latin typeface="Public Sans" pitchFamily="2" charset="0"/>
              </a:rPr>
              <a:t>On June 3, DRC will host a student corrections online cleanup in DRC INSIGHT that will only be open until June 6 and cannot be extended for any reason. Codes can only be applied for impending zeros so code 81 cannot be applied.</a:t>
            </a:r>
          </a:p>
          <a:p>
            <a:r>
              <a:rPr lang="en-US" dirty="0" smtClean="0">
                <a:latin typeface="Public Sans" pitchFamily="2" charset="0"/>
              </a:rPr>
              <a:t>In August, we will release assessment data certification rosters. The department will accept requests to apply codes with documentation provided. Schools that fail to request codes after these three opportunities cannot file an appeal of the SPS when they are released.</a:t>
            </a:r>
            <a:endParaRPr lang="en-US" dirty="0">
              <a:latin typeface="Public Sans" pitchFamily="2" charset="0"/>
            </a:endParaRPr>
          </a:p>
        </p:txBody>
      </p:sp>
    </p:spTree>
    <p:extLst>
      <p:ext uri="{BB962C8B-B14F-4D97-AF65-F5344CB8AC3E}">
        <p14:creationId xmlns:p14="http://schemas.microsoft.com/office/powerpoint/2010/main" val="1726219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LEAP Connect and ELPT </a:t>
            </a:r>
            <a:endParaRPr sz="2400" dirty="0">
              <a:latin typeface="Public Sans" pitchFamily="2" charset="0"/>
            </a:endParaRPr>
          </a:p>
        </p:txBody>
      </p:sp>
    </p:spTree>
    <p:extLst>
      <p:ext uri="{BB962C8B-B14F-4D97-AF65-F5344CB8AC3E}">
        <p14:creationId xmlns:p14="http://schemas.microsoft.com/office/powerpoint/2010/main" val="1245683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Connect and ELPT Score Release</a:t>
            </a:r>
            <a:endParaRPr lang="en-US" dirty="0"/>
          </a:p>
        </p:txBody>
      </p:sp>
      <p:sp>
        <p:nvSpPr>
          <p:cNvPr id="3" name="Text Placeholder 2"/>
          <p:cNvSpPr>
            <a:spLocks noGrp="1"/>
          </p:cNvSpPr>
          <p:nvPr>
            <p:ph type="body" idx="1"/>
          </p:nvPr>
        </p:nvSpPr>
        <p:spPr/>
        <p:txBody>
          <a:bodyPr/>
          <a:lstStyle/>
          <a:p>
            <a:pPr marL="114300" indent="0">
              <a:buNone/>
            </a:pPr>
            <a:r>
              <a:rPr lang="en-US" dirty="0" smtClean="0"/>
              <a:t>LEAP Connect and ELPT/ELPT Connect scores are now available. LEAP Connect scores are in DRC INSIGHT under Report Delivery/</a:t>
            </a:r>
            <a:r>
              <a:rPr lang="en-US" dirty="0" err="1" smtClean="0"/>
              <a:t>PreGenerated</a:t>
            </a:r>
            <a:r>
              <a:rPr lang="en-US" dirty="0" smtClean="0"/>
              <a:t> Summative. ELPT scores are available in TIDE reporting. </a:t>
            </a:r>
          </a:p>
          <a:p>
            <a:pPr marL="114300" indent="0">
              <a:buNone/>
            </a:pPr>
            <a:endParaRPr lang="en-US" dirty="0"/>
          </a:p>
          <a:p>
            <a:pPr marL="114300" indent="0">
              <a:buNone/>
            </a:pPr>
            <a:r>
              <a:rPr lang="en-US" dirty="0" smtClean="0"/>
              <a:t>Parent guides for both assessment types are available in Assessment Resources.</a:t>
            </a:r>
          </a:p>
          <a:p>
            <a:pPr marL="114300" indent="0">
              <a:buNone/>
            </a:pPr>
            <a:endParaRPr lang="en-US" dirty="0"/>
          </a:p>
          <a:p>
            <a:pPr marL="114300" indent="0">
              <a:buNone/>
            </a:pPr>
            <a:r>
              <a:rPr lang="en-US" dirty="0" smtClean="0"/>
              <a:t>Trajectories for 2025 were provided with the ELPT post data certification rosters. However, trajectories can be determined using the table provided in Bulletin 111. </a:t>
            </a:r>
            <a:endParaRPr lang="en-US" dirty="0"/>
          </a:p>
        </p:txBody>
      </p:sp>
    </p:spTree>
    <p:extLst>
      <p:ext uri="{BB962C8B-B14F-4D97-AF65-F5344CB8AC3E}">
        <p14:creationId xmlns:p14="http://schemas.microsoft.com/office/powerpoint/2010/main" val="2092028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 Trajectories</a:t>
            </a:r>
            <a:endParaRPr lang="en-US" dirty="0"/>
          </a:p>
        </p:txBody>
      </p:sp>
      <p:sp>
        <p:nvSpPr>
          <p:cNvPr id="3" name="Text Placeholder 2"/>
          <p:cNvSpPr>
            <a:spLocks noGrp="1"/>
          </p:cNvSpPr>
          <p:nvPr>
            <p:ph type="body" idx="1"/>
          </p:nvPr>
        </p:nvSpPr>
        <p:spPr>
          <a:xfrm>
            <a:off x="311700" y="1152875"/>
            <a:ext cx="5116948" cy="3186300"/>
          </a:xfrm>
        </p:spPr>
        <p:txBody>
          <a:bodyPr/>
          <a:lstStyle/>
          <a:p>
            <a:pPr marL="114300" indent="0">
              <a:buNone/>
            </a:pPr>
            <a:r>
              <a:rPr lang="en-US" dirty="0" smtClean="0"/>
              <a:t>Please see trajectory tables in Section 405 of Bulletin 111. </a:t>
            </a:r>
          </a:p>
          <a:p>
            <a:r>
              <a:rPr lang="en-US" dirty="0" smtClean="0"/>
              <a:t>The baseline score is always the first administration of a student’s ELPT or ELPT Connect. It never changes. Use the table that corresponds to the student’s grade when they first tested. </a:t>
            </a:r>
          </a:p>
          <a:p>
            <a:r>
              <a:rPr lang="en-US" dirty="0" smtClean="0"/>
              <a:t>Once a student scores transitioning, they will no longer be included in accountability calculations even if they are tested again. </a:t>
            </a:r>
          </a:p>
          <a:p>
            <a:r>
              <a:rPr lang="en-US" dirty="0" smtClean="0"/>
              <a:t>If a student’s goal is transitioning, the most points that they can earn is 100.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31957229"/>
              </p:ext>
            </p:extLst>
          </p:nvPr>
        </p:nvGraphicFramePr>
        <p:xfrm>
          <a:off x="5428648" y="1169255"/>
          <a:ext cx="3181985" cy="1219200"/>
        </p:xfrm>
        <a:graphic>
          <a:graphicData uri="http://schemas.openxmlformats.org/drawingml/2006/table">
            <a:tbl>
              <a:tblPr firstRow="1" firstCol="1" bandRow="1">
                <a:tableStyleId>{47E5B1D7-7E24-4C7A-94C0-64FDCA702A4B}</a:tableStyleId>
              </a:tblPr>
              <a:tblGrid>
                <a:gridCol w="1238885">
                  <a:extLst>
                    <a:ext uri="{9D8B030D-6E8A-4147-A177-3AD203B41FA5}">
                      <a16:colId xmlns:a16="http://schemas.microsoft.com/office/drawing/2014/main" val="2201046546"/>
                    </a:ext>
                  </a:extLst>
                </a:gridCol>
                <a:gridCol w="475615">
                  <a:extLst>
                    <a:ext uri="{9D8B030D-6E8A-4147-A177-3AD203B41FA5}">
                      <a16:colId xmlns:a16="http://schemas.microsoft.com/office/drawing/2014/main" val="2626155557"/>
                    </a:ext>
                  </a:extLst>
                </a:gridCol>
                <a:gridCol w="457200">
                  <a:extLst>
                    <a:ext uri="{9D8B030D-6E8A-4147-A177-3AD203B41FA5}">
                      <a16:colId xmlns:a16="http://schemas.microsoft.com/office/drawing/2014/main" val="2310881827"/>
                    </a:ext>
                  </a:extLst>
                </a:gridCol>
                <a:gridCol w="457200">
                  <a:extLst>
                    <a:ext uri="{9D8B030D-6E8A-4147-A177-3AD203B41FA5}">
                      <a16:colId xmlns:a16="http://schemas.microsoft.com/office/drawing/2014/main" val="2469663547"/>
                    </a:ext>
                  </a:extLst>
                </a:gridCol>
                <a:gridCol w="553085">
                  <a:extLst>
                    <a:ext uri="{9D8B030D-6E8A-4147-A177-3AD203B41FA5}">
                      <a16:colId xmlns:a16="http://schemas.microsoft.com/office/drawing/2014/main" val="1350857868"/>
                    </a:ext>
                  </a:extLst>
                </a:gridCol>
              </a:tblGrid>
              <a:tr h="0">
                <a:tc gridSpan="5">
                  <a:txBody>
                    <a:bodyPr/>
                    <a:lstStyle/>
                    <a:p>
                      <a:pPr marL="0" marR="0" algn="ctr">
                        <a:spcBef>
                          <a:spcPts val="0"/>
                        </a:spcBef>
                        <a:spcAft>
                          <a:spcPts val="0"/>
                        </a:spcAft>
                      </a:pPr>
                      <a:r>
                        <a:rPr lang="en-US" sz="800" dirty="0">
                          <a:effectLst/>
                        </a:rPr>
                        <a:t>Trajectory to English Language Proficiency:</a:t>
                      </a:r>
                      <a:br>
                        <a:rPr lang="en-US" sz="800" dirty="0">
                          <a:effectLst/>
                        </a:rPr>
                      </a:br>
                      <a:r>
                        <a:rPr lang="en-US" sz="800" dirty="0">
                          <a:effectLst/>
                        </a:rPr>
                        <a:t>Students First Identified in Grades PK-5</a:t>
                      </a:r>
                      <a:endParaRPr lang="en-US" sz="1200" dirty="0">
                        <a:effectLst/>
                        <a:latin typeface="Times New Roman" panose="02020603050405020304" pitchFamily="18" charset="0"/>
                        <a:ea typeface="Times New Roman" panose="02020603050405020304" pitchFamily="18" charset="0"/>
                      </a:endParaRPr>
                    </a:p>
                  </a:txBody>
                  <a:tcPr marL="73025" marR="7302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78437473"/>
                  </a:ext>
                </a:extLst>
              </a:tr>
              <a:tr h="0">
                <a:tc>
                  <a:txBody>
                    <a:bodyPr/>
                    <a:lstStyle/>
                    <a:p>
                      <a:pPr marL="0" marR="0" indent="87630" algn="ctr">
                        <a:spcBef>
                          <a:spcPts val="0"/>
                        </a:spcBef>
                        <a:spcAft>
                          <a:spcPts val="0"/>
                        </a:spcAft>
                      </a:pPr>
                      <a:r>
                        <a:rPr lang="en-US" sz="800">
                          <a:effectLst/>
                        </a:rPr>
                        <a:t>Initial ELPT or ELPT Connect Proficiency Level</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Year 2</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Year 3</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Year 4</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indent="15875" algn="ctr">
                        <a:spcBef>
                          <a:spcPts val="0"/>
                        </a:spcBef>
                        <a:spcAft>
                          <a:spcPts val="0"/>
                        </a:spcAft>
                      </a:pPr>
                      <a:r>
                        <a:rPr lang="en-US" sz="800" dirty="0">
                          <a:effectLst/>
                        </a:rPr>
                        <a:t>Year 5 and Beyond</a:t>
                      </a:r>
                      <a:endParaRPr lang="en-US" sz="1200" dirty="0">
                        <a:effectLst/>
                        <a:latin typeface="Times New Roman" panose="02020603050405020304" pitchFamily="18" charset="0"/>
                        <a:ea typeface="Times New Roman" panose="02020603050405020304" pitchFamily="18" charset="0"/>
                      </a:endParaRPr>
                    </a:p>
                  </a:txBody>
                  <a:tcPr marL="73025" marR="73025" marT="0" marB="0" anchor="b"/>
                </a:tc>
                <a:extLst>
                  <a:ext uri="{0D108BD9-81ED-4DB2-BD59-A6C34878D82A}">
                    <a16:rowId xmlns:a16="http://schemas.microsoft.com/office/drawing/2014/main" val="832011389"/>
                  </a:ext>
                </a:extLst>
              </a:tr>
              <a:tr h="101600">
                <a:tc>
                  <a:txBody>
                    <a:bodyPr/>
                    <a:lstStyle/>
                    <a:p>
                      <a:pPr marL="0" marR="0" indent="30480">
                        <a:spcBef>
                          <a:spcPts val="0"/>
                        </a:spcBef>
                        <a:spcAft>
                          <a:spcPts val="0"/>
                        </a:spcAft>
                      </a:pPr>
                      <a:r>
                        <a:rPr lang="en-US" sz="800">
                          <a:effectLst/>
                        </a:rPr>
                        <a:t>Emerging (E)</a:t>
                      </a:r>
                      <a:endParaRPr lang="en-US"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lgn="ctr">
                        <a:spcBef>
                          <a:spcPts val="0"/>
                        </a:spcBef>
                        <a:spcAft>
                          <a:spcPts val="0"/>
                        </a:spcAft>
                      </a:pPr>
                      <a:r>
                        <a:rPr lang="en-US" sz="800">
                          <a:effectLst/>
                        </a:rPr>
                        <a:t>P1</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P2</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P3</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extLst>
                  <a:ext uri="{0D108BD9-81ED-4DB2-BD59-A6C34878D82A}">
                    <a16:rowId xmlns:a16="http://schemas.microsoft.com/office/drawing/2014/main" val="1885878889"/>
                  </a:ext>
                </a:extLst>
              </a:tr>
              <a:tr h="0">
                <a:tc>
                  <a:txBody>
                    <a:bodyPr/>
                    <a:lstStyle/>
                    <a:p>
                      <a:pPr marL="0" marR="0" indent="30480">
                        <a:spcBef>
                          <a:spcPts val="0"/>
                        </a:spcBef>
                        <a:spcAft>
                          <a:spcPts val="0"/>
                        </a:spcAft>
                      </a:pPr>
                      <a:r>
                        <a:rPr lang="en-US" sz="800">
                          <a:effectLst/>
                        </a:rPr>
                        <a:t>Progressing 1 (P1)</a:t>
                      </a:r>
                      <a:endParaRPr lang="en-US"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lgn="ctr">
                        <a:spcBef>
                          <a:spcPts val="0"/>
                        </a:spcBef>
                        <a:spcAft>
                          <a:spcPts val="0"/>
                        </a:spcAft>
                      </a:pPr>
                      <a:r>
                        <a:rPr lang="en-US" sz="800">
                          <a:effectLst/>
                        </a:rPr>
                        <a:t>P2</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P3</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extLst>
                  <a:ext uri="{0D108BD9-81ED-4DB2-BD59-A6C34878D82A}">
                    <a16:rowId xmlns:a16="http://schemas.microsoft.com/office/drawing/2014/main" val="2825127790"/>
                  </a:ext>
                </a:extLst>
              </a:tr>
              <a:tr h="0">
                <a:tc>
                  <a:txBody>
                    <a:bodyPr/>
                    <a:lstStyle/>
                    <a:p>
                      <a:pPr marL="0" marR="0" indent="30480">
                        <a:spcBef>
                          <a:spcPts val="0"/>
                        </a:spcBef>
                        <a:spcAft>
                          <a:spcPts val="0"/>
                        </a:spcAft>
                      </a:pPr>
                      <a:r>
                        <a:rPr lang="en-US" sz="800">
                          <a:effectLst/>
                        </a:rPr>
                        <a:t>Progressing 2 (P2)</a:t>
                      </a:r>
                      <a:endParaRPr lang="en-US"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lgn="ctr">
                        <a:spcBef>
                          <a:spcPts val="0"/>
                        </a:spcBef>
                        <a:spcAft>
                          <a:spcPts val="0"/>
                        </a:spcAft>
                      </a:pPr>
                      <a:r>
                        <a:rPr lang="en-US" sz="800">
                          <a:effectLst/>
                        </a:rPr>
                        <a:t>P3</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extLst>
                  <a:ext uri="{0D108BD9-81ED-4DB2-BD59-A6C34878D82A}">
                    <a16:rowId xmlns:a16="http://schemas.microsoft.com/office/drawing/2014/main" val="2566626547"/>
                  </a:ext>
                </a:extLst>
              </a:tr>
              <a:tr h="0">
                <a:tc>
                  <a:txBody>
                    <a:bodyPr/>
                    <a:lstStyle/>
                    <a:p>
                      <a:pPr marL="0" marR="0" indent="30480">
                        <a:spcBef>
                          <a:spcPts val="0"/>
                        </a:spcBef>
                        <a:spcAft>
                          <a:spcPts val="0"/>
                        </a:spcAft>
                      </a:pPr>
                      <a:r>
                        <a:rPr lang="en-US" sz="800">
                          <a:effectLst/>
                        </a:rPr>
                        <a:t>Progressing 3 (P3)</a:t>
                      </a:r>
                      <a:endParaRPr lang="en-US"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lgn="ctr">
                        <a:spcBef>
                          <a:spcPts val="0"/>
                        </a:spcBef>
                        <a:spcAft>
                          <a:spcPts val="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extLst>
                  <a:ext uri="{0D108BD9-81ED-4DB2-BD59-A6C34878D82A}">
                    <a16:rowId xmlns:a16="http://schemas.microsoft.com/office/drawing/2014/main" val="435903786"/>
                  </a:ext>
                </a:extLst>
              </a:tr>
              <a:tr h="0">
                <a:tc>
                  <a:txBody>
                    <a:bodyPr/>
                    <a:lstStyle/>
                    <a:p>
                      <a:pPr marL="0" marR="0" indent="30480">
                        <a:spcBef>
                          <a:spcPts val="0"/>
                        </a:spcBef>
                        <a:spcAft>
                          <a:spcPts val="0"/>
                        </a:spcAft>
                      </a:pPr>
                      <a:r>
                        <a:rPr lang="en-US" sz="800">
                          <a:effectLst/>
                        </a:rPr>
                        <a:t>Transitioning (T)</a:t>
                      </a:r>
                      <a:endParaRPr lang="en-US"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lgn="ctr">
                        <a:spcBef>
                          <a:spcPts val="0"/>
                        </a:spcBef>
                        <a:spcAft>
                          <a:spcPts val="0"/>
                        </a:spcAft>
                      </a:pPr>
                      <a:r>
                        <a:rPr lang="en-US" sz="800">
                          <a:effectLst/>
                        </a:rPr>
                        <a:t>N/A</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N/A</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N/A</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dirty="0">
                          <a:effectLst/>
                        </a:rPr>
                        <a:t>N/A</a:t>
                      </a:r>
                      <a:endParaRPr lang="en-US" sz="1200" dirty="0">
                        <a:effectLst/>
                        <a:latin typeface="Times New Roman" panose="02020603050405020304" pitchFamily="18" charset="0"/>
                        <a:ea typeface="Times New Roman" panose="02020603050405020304" pitchFamily="18" charset="0"/>
                      </a:endParaRPr>
                    </a:p>
                  </a:txBody>
                  <a:tcPr marL="73025" marR="73025" marT="0" marB="0" anchor="b"/>
                </a:tc>
                <a:extLst>
                  <a:ext uri="{0D108BD9-81ED-4DB2-BD59-A6C34878D82A}">
                    <a16:rowId xmlns:a16="http://schemas.microsoft.com/office/drawing/2014/main" val="369275761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282640600"/>
              </p:ext>
            </p:extLst>
          </p:nvPr>
        </p:nvGraphicFramePr>
        <p:xfrm>
          <a:off x="5428648" y="2829827"/>
          <a:ext cx="3220438" cy="1950720"/>
        </p:xfrm>
        <a:graphic>
          <a:graphicData uri="http://schemas.openxmlformats.org/drawingml/2006/table">
            <a:tbl>
              <a:tblPr firstRow="1" firstCol="1" bandRow="1">
                <a:tableStyleId>{47E5B1D7-7E24-4C7A-94C0-64FDCA702A4B}</a:tableStyleId>
              </a:tblPr>
              <a:tblGrid>
                <a:gridCol w="867609">
                  <a:extLst>
                    <a:ext uri="{9D8B030D-6E8A-4147-A177-3AD203B41FA5}">
                      <a16:colId xmlns:a16="http://schemas.microsoft.com/office/drawing/2014/main" val="1021016176"/>
                    </a:ext>
                  </a:extLst>
                </a:gridCol>
                <a:gridCol w="414525">
                  <a:extLst>
                    <a:ext uri="{9D8B030D-6E8A-4147-A177-3AD203B41FA5}">
                      <a16:colId xmlns:a16="http://schemas.microsoft.com/office/drawing/2014/main" val="4211961840"/>
                    </a:ext>
                  </a:extLst>
                </a:gridCol>
                <a:gridCol w="368252">
                  <a:extLst>
                    <a:ext uri="{9D8B030D-6E8A-4147-A177-3AD203B41FA5}">
                      <a16:colId xmlns:a16="http://schemas.microsoft.com/office/drawing/2014/main" val="288676725"/>
                    </a:ext>
                  </a:extLst>
                </a:gridCol>
                <a:gridCol w="370823">
                  <a:extLst>
                    <a:ext uri="{9D8B030D-6E8A-4147-A177-3AD203B41FA5}">
                      <a16:colId xmlns:a16="http://schemas.microsoft.com/office/drawing/2014/main" val="2104894465"/>
                    </a:ext>
                  </a:extLst>
                </a:gridCol>
                <a:gridCol w="408098">
                  <a:extLst>
                    <a:ext uri="{9D8B030D-6E8A-4147-A177-3AD203B41FA5}">
                      <a16:colId xmlns:a16="http://schemas.microsoft.com/office/drawing/2014/main" val="1742764706"/>
                    </a:ext>
                  </a:extLst>
                </a:gridCol>
                <a:gridCol w="347044">
                  <a:extLst>
                    <a:ext uri="{9D8B030D-6E8A-4147-A177-3AD203B41FA5}">
                      <a16:colId xmlns:a16="http://schemas.microsoft.com/office/drawing/2014/main" val="3901524543"/>
                    </a:ext>
                  </a:extLst>
                </a:gridCol>
                <a:gridCol w="444087">
                  <a:extLst>
                    <a:ext uri="{9D8B030D-6E8A-4147-A177-3AD203B41FA5}">
                      <a16:colId xmlns:a16="http://schemas.microsoft.com/office/drawing/2014/main" val="3277657299"/>
                    </a:ext>
                  </a:extLst>
                </a:gridCol>
              </a:tblGrid>
              <a:tr h="84714">
                <a:tc gridSpan="7">
                  <a:txBody>
                    <a:bodyPr/>
                    <a:lstStyle/>
                    <a:p>
                      <a:pPr marL="0" marR="0" algn="ctr">
                        <a:spcBef>
                          <a:spcPts val="0"/>
                        </a:spcBef>
                        <a:spcAft>
                          <a:spcPts val="0"/>
                        </a:spcAft>
                      </a:pPr>
                      <a:r>
                        <a:rPr lang="en-US" sz="800" dirty="0">
                          <a:effectLst/>
                        </a:rPr>
                        <a:t>Trajectory to English Language Proficiency:</a:t>
                      </a:r>
                      <a:br>
                        <a:rPr lang="en-US" sz="800" dirty="0">
                          <a:effectLst/>
                        </a:rPr>
                      </a:br>
                      <a:r>
                        <a:rPr lang="en-US" sz="800" dirty="0">
                          <a:effectLst/>
                        </a:rPr>
                        <a:t>Students First Identified in Grades 6-12</a:t>
                      </a:r>
                      <a:endParaRPr lang="en-US" sz="1200" dirty="0">
                        <a:effectLst/>
                        <a:latin typeface="Times New Roman" panose="02020603050405020304" pitchFamily="18" charset="0"/>
                        <a:ea typeface="Times New Roman" panose="02020603050405020304" pitchFamily="18" charset="0"/>
                      </a:endParaRPr>
                    </a:p>
                  </a:txBody>
                  <a:tcPr marL="73025" marR="73025" marT="0" marB="0">
                    <a:solidFill>
                      <a:schemeClr val="bg1">
                        <a:alpha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4089128"/>
                  </a:ext>
                </a:extLst>
              </a:tr>
              <a:tr h="428153">
                <a:tc>
                  <a:txBody>
                    <a:bodyPr/>
                    <a:lstStyle/>
                    <a:p>
                      <a:pPr marL="0" marR="0" indent="87630" algn="ctr">
                        <a:spcBef>
                          <a:spcPts val="0"/>
                        </a:spcBef>
                        <a:spcAft>
                          <a:spcPts val="0"/>
                        </a:spcAft>
                      </a:pPr>
                      <a:r>
                        <a:rPr lang="en-US" sz="800">
                          <a:effectLst/>
                        </a:rPr>
                        <a:t>Initial ELPT or ELPT Connect Proficiency Level</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indent="1270" algn="ctr">
                        <a:spcBef>
                          <a:spcPts val="0"/>
                        </a:spcBef>
                        <a:spcAft>
                          <a:spcPts val="0"/>
                        </a:spcAft>
                      </a:pPr>
                      <a:r>
                        <a:rPr lang="en-US" sz="800">
                          <a:effectLst/>
                        </a:rPr>
                        <a:t>Year 2</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indent="1270" algn="ctr">
                        <a:spcBef>
                          <a:spcPts val="0"/>
                        </a:spcBef>
                        <a:spcAft>
                          <a:spcPts val="0"/>
                        </a:spcAft>
                      </a:pPr>
                      <a:r>
                        <a:rPr lang="en-US" sz="800">
                          <a:effectLst/>
                        </a:rPr>
                        <a:t>Year 3</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indent="1270" algn="ctr">
                        <a:spcBef>
                          <a:spcPts val="0"/>
                        </a:spcBef>
                        <a:spcAft>
                          <a:spcPts val="0"/>
                        </a:spcAft>
                      </a:pPr>
                      <a:r>
                        <a:rPr lang="en-US" sz="800">
                          <a:effectLst/>
                        </a:rPr>
                        <a:t>Year 4</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indent="1270" algn="ctr">
                        <a:spcBef>
                          <a:spcPts val="0"/>
                        </a:spcBef>
                        <a:spcAft>
                          <a:spcPts val="0"/>
                        </a:spcAft>
                      </a:pPr>
                      <a:r>
                        <a:rPr lang="en-US" sz="800">
                          <a:effectLst/>
                        </a:rPr>
                        <a:t>Year 5</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indent="1270" algn="ctr">
                        <a:spcBef>
                          <a:spcPts val="0"/>
                        </a:spcBef>
                        <a:spcAft>
                          <a:spcPts val="0"/>
                        </a:spcAft>
                      </a:pPr>
                      <a:r>
                        <a:rPr lang="en-US" sz="800">
                          <a:effectLst/>
                        </a:rPr>
                        <a:t>Year 6</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indent="1270" algn="ctr">
                        <a:spcBef>
                          <a:spcPts val="0"/>
                        </a:spcBef>
                        <a:spcAft>
                          <a:spcPts val="0"/>
                        </a:spcAft>
                      </a:pPr>
                      <a:r>
                        <a:rPr lang="en-US" sz="800">
                          <a:effectLst/>
                        </a:rPr>
                        <a:t>Year 7 and Beyond</a:t>
                      </a:r>
                      <a:endParaRPr lang="en-US" sz="1200">
                        <a:effectLst/>
                        <a:latin typeface="Times New Roman" panose="02020603050405020304" pitchFamily="18" charset="0"/>
                        <a:ea typeface="Times New Roman" panose="02020603050405020304" pitchFamily="18" charset="0"/>
                      </a:endParaRPr>
                    </a:p>
                  </a:txBody>
                  <a:tcPr marL="73025" marR="73025" marT="0" marB="0" anchor="b"/>
                </a:tc>
                <a:extLst>
                  <a:ext uri="{0D108BD9-81ED-4DB2-BD59-A6C34878D82A}">
                    <a16:rowId xmlns:a16="http://schemas.microsoft.com/office/drawing/2014/main" val="293465595"/>
                  </a:ext>
                </a:extLst>
              </a:tr>
              <a:tr h="85631">
                <a:tc>
                  <a:txBody>
                    <a:bodyPr/>
                    <a:lstStyle/>
                    <a:p>
                      <a:pPr marL="0" marR="0" indent="30480">
                        <a:spcBef>
                          <a:spcPts val="0"/>
                        </a:spcBef>
                        <a:spcAft>
                          <a:spcPts val="500"/>
                        </a:spcAft>
                      </a:pPr>
                      <a:r>
                        <a:rPr lang="en-US" sz="800">
                          <a:effectLst/>
                        </a:rPr>
                        <a:t>Emerging (E)</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P1</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P2</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P2</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P3</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P3</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extLst>
                  <a:ext uri="{0D108BD9-81ED-4DB2-BD59-A6C34878D82A}">
                    <a16:rowId xmlns:a16="http://schemas.microsoft.com/office/drawing/2014/main" val="2418330180"/>
                  </a:ext>
                </a:extLst>
              </a:tr>
              <a:tr h="171261">
                <a:tc>
                  <a:txBody>
                    <a:bodyPr/>
                    <a:lstStyle/>
                    <a:p>
                      <a:pPr marL="0" marR="0" indent="30480">
                        <a:spcBef>
                          <a:spcPts val="0"/>
                        </a:spcBef>
                        <a:spcAft>
                          <a:spcPts val="500"/>
                        </a:spcAft>
                      </a:pPr>
                      <a:r>
                        <a:rPr lang="en-US" sz="800">
                          <a:effectLst/>
                        </a:rPr>
                        <a:t>Progressing 1 (P1)</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P2</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P2</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P3</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P3</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extLst>
                  <a:ext uri="{0D108BD9-81ED-4DB2-BD59-A6C34878D82A}">
                    <a16:rowId xmlns:a16="http://schemas.microsoft.com/office/drawing/2014/main" val="3145731892"/>
                  </a:ext>
                </a:extLst>
              </a:tr>
              <a:tr h="171261">
                <a:tc>
                  <a:txBody>
                    <a:bodyPr/>
                    <a:lstStyle/>
                    <a:p>
                      <a:pPr marL="0" marR="0" indent="30480">
                        <a:spcBef>
                          <a:spcPts val="0"/>
                        </a:spcBef>
                        <a:spcAft>
                          <a:spcPts val="500"/>
                        </a:spcAft>
                      </a:pPr>
                      <a:r>
                        <a:rPr lang="en-US" sz="800">
                          <a:effectLst/>
                        </a:rPr>
                        <a:t>Progressing 2 (P2)</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P2</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P3</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P3</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extLst>
                  <a:ext uri="{0D108BD9-81ED-4DB2-BD59-A6C34878D82A}">
                    <a16:rowId xmlns:a16="http://schemas.microsoft.com/office/drawing/2014/main" val="1982139957"/>
                  </a:ext>
                </a:extLst>
              </a:tr>
              <a:tr h="171261">
                <a:tc>
                  <a:txBody>
                    <a:bodyPr/>
                    <a:lstStyle/>
                    <a:p>
                      <a:pPr marL="0" marR="0" indent="30480">
                        <a:spcBef>
                          <a:spcPts val="0"/>
                        </a:spcBef>
                        <a:spcAft>
                          <a:spcPts val="500"/>
                        </a:spcAft>
                      </a:pPr>
                      <a:r>
                        <a:rPr lang="en-US" sz="800">
                          <a:effectLst/>
                        </a:rPr>
                        <a:t>Progressing 3 (P3)</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P3</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dirty="0">
                          <a:effectLst/>
                        </a:rPr>
                        <a:t>T</a:t>
                      </a:r>
                      <a:endParaRPr lang="en-US" sz="1200" dirty="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extLst>
                  <a:ext uri="{0D108BD9-81ED-4DB2-BD59-A6C34878D82A}">
                    <a16:rowId xmlns:a16="http://schemas.microsoft.com/office/drawing/2014/main" val="4136990392"/>
                  </a:ext>
                </a:extLst>
              </a:tr>
              <a:tr h="171261">
                <a:tc>
                  <a:txBody>
                    <a:bodyPr/>
                    <a:lstStyle/>
                    <a:p>
                      <a:pPr marL="0" marR="0" indent="30480">
                        <a:spcBef>
                          <a:spcPts val="0"/>
                        </a:spcBef>
                        <a:spcAft>
                          <a:spcPts val="500"/>
                        </a:spcAft>
                      </a:pPr>
                      <a:r>
                        <a:rPr lang="en-US" sz="800">
                          <a:effectLst/>
                        </a:rPr>
                        <a:t>Transitioning (T)</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N/A</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N/A</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N/A</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N/A</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N/A</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dirty="0">
                          <a:effectLst/>
                        </a:rPr>
                        <a:t>N/A</a:t>
                      </a:r>
                      <a:endParaRPr lang="en-US" sz="1200" dirty="0">
                        <a:effectLst/>
                        <a:latin typeface="Times New Roman" panose="02020603050405020304" pitchFamily="18" charset="0"/>
                        <a:ea typeface="Times New Roman" panose="02020603050405020304" pitchFamily="18" charset="0"/>
                      </a:endParaRPr>
                    </a:p>
                  </a:txBody>
                  <a:tcPr marL="73025" marR="73025" marT="0" marB="0" anchor="b"/>
                </a:tc>
                <a:extLst>
                  <a:ext uri="{0D108BD9-81ED-4DB2-BD59-A6C34878D82A}">
                    <a16:rowId xmlns:a16="http://schemas.microsoft.com/office/drawing/2014/main" val="2366134193"/>
                  </a:ext>
                </a:extLst>
              </a:tr>
            </a:tbl>
          </a:graphicData>
        </a:graphic>
      </p:graphicFrame>
    </p:spTree>
    <p:extLst>
      <p:ext uri="{BB962C8B-B14F-4D97-AF65-F5344CB8AC3E}">
        <p14:creationId xmlns:p14="http://schemas.microsoft.com/office/powerpoint/2010/main" val="2243569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Accountability</a:t>
            </a:r>
            <a:endParaRPr sz="2400" dirty="0">
              <a:latin typeface="Public Sans" pitchFamily="2" charset="0"/>
            </a:endParaRPr>
          </a:p>
        </p:txBody>
      </p:sp>
    </p:spTree>
    <p:extLst>
      <p:ext uri="{BB962C8B-B14F-4D97-AF65-F5344CB8AC3E}">
        <p14:creationId xmlns:p14="http://schemas.microsoft.com/office/powerpoint/2010/main" val="2448349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Cohort Graduation Data Certification</a:t>
            </a:r>
            <a:endParaRPr lang="en-US" dirty="0"/>
          </a:p>
        </p:txBody>
      </p:sp>
      <p:sp>
        <p:nvSpPr>
          <p:cNvPr id="4" name="Text Placeholder 3"/>
          <p:cNvSpPr>
            <a:spLocks noGrp="1"/>
          </p:cNvSpPr>
          <p:nvPr>
            <p:ph type="body" idx="1"/>
          </p:nvPr>
        </p:nvSpPr>
        <p:spPr>
          <a:xfrm>
            <a:off x="130216" y="915550"/>
            <a:ext cx="8520600" cy="3461006"/>
          </a:xfrm>
        </p:spPr>
        <p:txBody>
          <a:bodyPr/>
          <a:lstStyle/>
          <a:p>
            <a:pPr marL="114300" indent="0">
              <a:buNone/>
            </a:pPr>
            <a:r>
              <a:rPr lang="en-US" dirty="0" smtClean="0"/>
              <a:t>Accountability contacts received notification of the opening of cohort graduation data certification in La Data Review. Please note:</a:t>
            </a:r>
          </a:p>
          <a:p>
            <a:r>
              <a:rPr lang="en-US" dirty="0" smtClean="0"/>
              <a:t>There is no longer an option to request 110 points under End Category Description. If you have a student who is eligible for these points for AP 1-2 with passing AP class, please check the AP 1-2 box in the lower right area of the screen. This will reduce the need for us to open request receipts that may be submitted to us for IBCs or Associates Degrees that we will not approve. The points will be updated for AP requests.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3422" y="2945624"/>
            <a:ext cx="2610577" cy="2237904"/>
          </a:xfrm>
          <a:prstGeom prst="rect">
            <a:avLst/>
          </a:prstGeom>
        </p:spPr>
      </p:pic>
      <p:cxnSp>
        <p:nvCxnSpPr>
          <p:cNvPr id="7" name="Straight Arrow Connector 6"/>
          <p:cNvCxnSpPr/>
          <p:nvPr/>
        </p:nvCxnSpPr>
        <p:spPr>
          <a:xfrm>
            <a:off x="5416598" y="4125270"/>
            <a:ext cx="1444892" cy="2094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093719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2024-2025 Cohort Members</a:t>
            </a:r>
            <a:endParaRPr lang="en-US" dirty="0"/>
          </a:p>
        </p:txBody>
      </p:sp>
      <p:sp>
        <p:nvSpPr>
          <p:cNvPr id="3" name="Text Placeholder 2"/>
          <p:cNvSpPr>
            <a:spLocks noGrp="1"/>
          </p:cNvSpPr>
          <p:nvPr>
            <p:ph type="body" idx="1"/>
          </p:nvPr>
        </p:nvSpPr>
        <p:spPr/>
        <p:txBody>
          <a:bodyPr/>
          <a:lstStyle/>
          <a:p>
            <a:r>
              <a:rPr lang="en-US" dirty="0" smtClean="0"/>
              <a:t>School systems do not have a complete list of 2024-2025 cohort members on the roster. </a:t>
            </a:r>
          </a:p>
          <a:p>
            <a:r>
              <a:rPr lang="en-US" dirty="0"/>
              <a:t>The only </a:t>
            </a:r>
            <a:r>
              <a:rPr lang="en-US" dirty="0" smtClean="0"/>
              <a:t>change </a:t>
            </a:r>
            <a:r>
              <a:rPr lang="en-US" dirty="0"/>
              <a:t>that can be </a:t>
            </a:r>
            <a:r>
              <a:rPr lang="en-US" dirty="0" smtClean="0"/>
              <a:t>applied for students selected from this cohort is </a:t>
            </a:r>
            <a:r>
              <a:rPr lang="en-US" dirty="0"/>
              <a:t>to provide documentation for exit codes. We will conduct a full data certification for 2025 graduates in late August. Systems should add credentials and grad dates </a:t>
            </a:r>
            <a:r>
              <a:rPr lang="en-US" dirty="0" smtClean="0"/>
              <a:t>as soon as possible for 2024-2025 cohort to reduce the requests that will need to be made in summer.</a:t>
            </a:r>
            <a:endParaRPr lang="en-US" dirty="0"/>
          </a:p>
          <a:p>
            <a:endParaRPr lang="en-US" dirty="0"/>
          </a:p>
        </p:txBody>
      </p:sp>
    </p:spTree>
    <p:extLst>
      <p:ext uri="{BB962C8B-B14F-4D97-AF65-F5344CB8AC3E}">
        <p14:creationId xmlns:p14="http://schemas.microsoft.com/office/powerpoint/2010/main" val="528092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Rosters</a:t>
            </a:r>
            <a:endParaRPr lang="en-US" dirty="0"/>
          </a:p>
        </p:txBody>
      </p:sp>
      <p:sp>
        <p:nvSpPr>
          <p:cNvPr id="3" name="Text Placeholder 2"/>
          <p:cNvSpPr>
            <a:spLocks noGrp="1"/>
          </p:cNvSpPr>
          <p:nvPr>
            <p:ph type="body" idx="1"/>
          </p:nvPr>
        </p:nvSpPr>
        <p:spPr/>
        <p:txBody>
          <a:bodyPr/>
          <a:lstStyle/>
          <a:p>
            <a:pPr marL="114300" indent="0">
              <a:buNone/>
            </a:pPr>
            <a:r>
              <a:rPr lang="en-US" dirty="0" smtClean="0"/>
              <a:t>There is only </a:t>
            </a:r>
            <a:r>
              <a:rPr lang="en-US" dirty="0" smtClean="0"/>
              <a:t>one graduation cohort </a:t>
            </a:r>
            <a:r>
              <a:rPr lang="en-US" dirty="0" smtClean="0"/>
              <a:t>roster for 2024 graduates that can include some graduates from the 2025 </a:t>
            </a:r>
            <a:r>
              <a:rPr lang="en-US" dirty="0" smtClean="0"/>
              <a:t>cohort.</a:t>
            </a:r>
            <a:endParaRPr lang="en-US" dirty="0" smtClean="0"/>
          </a:p>
          <a:p>
            <a:r>
              <a:rPr lang="en-US" dirty="0" smtClean="0"/>
              <a:t>The first column in the file provides the cohort year (2023-2024 or 2024-2025.) </a:t>
            </a:r>
          </a:p>
          <a:p>
            <a:r>
              <a:rPr lang="en-US" dirty="0" smtClean="0"/>
              <a:t>Please make sure you review every student for exit code review flag of Yes. If documentation is not sent or is insufficient the student will be changed from legitimate leaver to </a:t>
            </a:r>
            <a:r>
              <a:rPr lang="en-US" dirty="0" err="1" smtClean="0"/>
              <a:t>nongraduate</a:t>
            </a:r>
            <a:r>
              <a:rPr lang="en-US" dirty="0" smtClean="0"/>
              <a:t>. </a:t>
            </a:r>
          </a:p>
          <a:p>
            <a:pPr marL="114300" indent="0">
              <a:buNone/>
            </a:pPr>
            <a:r>
              <a:rPr lang="en-US" dirty="0" smtClean="0"/>
              <a:t>Many systems will also have a 5</a:t>
            </a:r>
            <a:r>
              <a:rPr lang="en-US" baseline="30000" dirty="0" smtClean="0"/>
              <a:t>th</a:t>
            </a:r>
            <a:r>
              <a:rPr lang="en-US" dirty="0" smtClean="0"/>
              <a:t> and 6</a:t>
            </a:r>
            <a:r>
              <a:rPr lang="en-US" baseline="30000" dirty="0" smtClean="0"/>
              <a:t>th</a:t>
            </a:r>
            <a:r>
              <a:rPr lang="en-US" dirty="0" smtClean="0"/>
              <a:t> year cohort roster. These students have already been included in a prior year graduation rate, and they will not be added to any cohort. They can contribute points toward the strength of diploma index. </a:t>
            </a:r>
            <a:endParaRPr lang="en-US" dirty="0"/>
          </a:p>
        </p:txBody>
      </p:sp>
    </p:spTree>
    <p:extLst>
      <p:ext uri="{BB962C8B-B14F-4D97-AF65-F5344CB8AC3E}">
        <p14:creationId xmlns:p14="http://schemas.microsoft.com/office/powerpoint/2010/main" val="4110704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Dropout Flags and Exit Codes</a:t>
            </a:r>
            <a:endParaRPr lang="en-US" dirty="0"/>
          </a:p>
        </p:txBody>
      </p:sp>
      <p:sp>
        <p:nvSpPr>
          <p:cNvPr id="3" name="Text Placeholder 2"/>
          <p:cNvSpPr>
            <a:spLocks noGrp="1"/>
          </p:cNvSpPr>
          <p:nvPr>
            <p:ph type="body" idx="1"/>
          </p:nvPr>
        </p:nvSpPr>
        <p:spPr/>
        <p:txBody>
          <a:bodyPr/>
          <a:lstStyle/>
          <a:p>
            <a:pPr marL="114300" indent="0">
              <a:buNone/>
            </a:pPr>
            <a:r>
              <a:rPr lang="en-US" dirty="0" smtClean="0"/>
              <a:t>Department reviewers will not approve changes to exit codes or dropout flags, regardless of documentation, for </a:t>
            </a:r>
            <a:r>
              <a:rPr lang="en-US" dirty="0" err="1" smtClean="0"/>
              <a:t>EdLink</a:t>
            </a:r>
            <a:r>
              <a:rPr lang="en-US" dirty="0" smtClean="0"/>
              <a:t> records that can no longer be changed. The department will not open a closed collection year. </a:t>
            </a:r>
          </a:p>
          <a:p>
            <a:pPr marL="114300" indent="0">
              <a:buNone/>
            </a:pPr>
            <a:endParaRPr lang="en-US" dirty="0"/>
          </a:p>
          <a:p>
            <a:pPr marL="114300" indent="0">
              <a:buNone/>
            </a:pPr>
            <a:r>
              <a:rPr lang="en-US" dirty="0" smtClean="0"/>
              <a:t>STS can be reopened to apply graduation dates that were not on the transcripts at the time that the download from STS was made. Please make this request to </a:t>
            </a:r>
            <a:r>
              <a:rPr lang="en-US" dirty="0" smtClean="0">
                <a:hlinkClick r:id="rId2"/>
              </a:rPr>
              <a:t>systemsupport@la.gov</a:t>
            </a:r>
            <a:r>
              <a:rPr lang="en-US" dirty="0" smtClean="0"/>
              <a:t>.</a:t>
            </a:r>
            <a:endParaRPr lang="en-US" dirty="0"/>
          </a:p>
        </p:txBody>
      </p:sp>
    </p:spTree>
    <p:extLst>
      <p:ext uri="{BB962C8B-B14F-4D97-AF65-F5344CB8AC3E}">
        <p14:creationId xmlns:p14="http://schemas.microsoft.com/office/powerpoint/2010/main" val="3431589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dirty="0" smtClean="0">
                <a:latin typeface="Public Sans" pitchFamily="2" charset="0"/>
              </a:rPr>
              <a:t>Zoom Meeting Preparation</a:t>
            </a:r>
            <a:endParaRPr dirty="0">
              <a:latin typeface="Public Sans" pitchFamily="2" charset="0"/>
            </a:endParaRPr>
          </a:p>
        </p:txBody>
      </p:sp>
      <p:sp>
        <p:nvSpPr>
          <p:cNvPr id="97" name="Google Shape;97;p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230187" lvl="0" indent="-211137">
              <a:buClr>
                <a:schemeClr val="dk1"/>
              </a:buClr>
              <a:buSzPts val="1500"/>
              <a:buFont typeface="Calibri"/>
              <a:buChar char="●"/>
            </a:pPr>
            <a:r>
              <a:rPr lang="en-US" sz="1600" dirty="0">
                <a:latin typeface="Public Sans" pitchFamily="2" charset="0"/>
              </a:rPr>
              <a:t>Please make sure your phone or computer is muted to minimize background noise. </a:t>
            </a:r>
          </a:p>
          <a:p>
            <a:pPr marL="461962" lvl="1" indent="-149225">
              <a:buClr>
                <a:schemeClr val="dk1"/>
              </a:buClr>
              <a:buSzPts val="1500"/>
            </a:pPr>
            <a:r>
              <a:rPr lang="en-US" sz="1600" dirty="0">
                <a:latin typeface="Public Sans" pitchFamily="2" charset="0"/>
              </a:rPr>
              <a:t>To do this, hover over the bottom left-hand side of your screen and click “Mute.” </a:t>
            </a:r>
          </a:p>
          <a:p>
            <a:pPr marL="230187" lvl="0" indent="-211137">
              <a:spcBef>
                <a:spcPts val="360"/>
              </a:spcBef>
              <a:buClr>
                <a:schemeClr val="dk1"/>
              </a:buClr>
              <a:buSzPts val="1500"/>
              <a:buFont typeface="Calibri"/>
              <a:buChar char="●"/>
            </a:pPr>
            <a:r>
              <a:rPr lang="en-US" sz="1600" dirty="0">
                <a:latin typeface="Public Sans" pitchFamily="2" charset="0"/>
              </a:rPr>
              <a:t>Please make sure you have turned off your camera to save bandwidth and prevent any connectivity issues.</a:t>
            </a:r>
          </a:p>
          <a:p>
            <a:pPr marL="230187" lvl="0" indent="-211137">
              <a:spcBef>
                <a:spcPts val="360"/>
              </a:spcBef>
              <a:buClr>
                <a:schemeClr val="dk1"/>
              </a:buClr>
              <a:buSzPts val="1500"/>
              <a:buFont typeface="Calibri"/>
              <a:buChar char="●"/>
            </a:pPr>
            <a:r>
              <a:rPr lang="en-US" sz="1600" u="sng" dirty="0">
                <a:latin typeface="Public Sans" pitchFamily="2" charset="0"/>
              </a:rPr>
              <a:t>Please do not enable any AI or other recording device. Per LDOE legal team, recording of this webinar is not permitted. Individuals who launch recording functions, will be removed from the meeting.</a:t>
            </a:r>
          </a:p>
          <a:p>
            <a:pPr marL="457200" lvl="0" indent="-228600" algn="l" rtl="0">
              <a:lnSpc>
                <a:spcPct val="90000"/>
              </a:lnSpc>
              <a:spcBef>
                <a:spcPts val="0"/>
              </a:spcBef>
              <a:spcAft>
                <a:spcPts val="0"/>
              </a:spcAft>
              <a:buSzPts val="2200"/>
              <a:buFont typeface="Calibri"/>
              <a:buNone/>
            </a:pPr>
            <a:endParaRPr dirty="0"/>
          </a:p>
          <a:p>
            <a:pPr marL="457200" lvl="0" indent="-228600" algn="l" rtl="0">
              <a:lnSpc>
                <a:spcPct val="90000"/>
              </a:lnSpc>
              <a:spcBef>
                <a:spcPts val="0"/>
              </a:spcBef>
              <a:spcAft>
                <a:spcPts val="0"/>
              </a:spcAft>
              <a:buSzPts val="2200"/>
              <a:buFont typeface="Calibri"/>
              <a:buNone/>
            </a:pPr>
            <a:endParaRPr dirty="0"/>
          </a:p>
          <a:p>
            <a:pPr marL="88900" lvl="0" indent="0" algn="l" rtl="0">
              <a:lnSpc>
                <a:spcPct val="90000"/>
              </a:lnSpc>
              <a:spcBef>
                <a:spcPts val="0"/>
              </a:spcBef>
              <a:spcAft>
                <a:spcPts val="0"/>
              </a:spcAft>
              <a:buSzPts val="2200"/>
              <a:buNone/>
            </a:pPr>
            <a:endParaRPr dirty="0"/>
          </a:p>
          <a:p>
            <a:pPr marL="114300" marR="0" lvl="0" indent="0" algn="l" rtl="0">
              <a:lnSpc>
                <a:spcPct val="100000"/>
              </a:lnSpc>
              <a:spcBef>
                <a:spcPts val="0"/>
              </a:spcBef>
              <a:spcAft>
                <a:spcPts val="0"/>
              </a:spcAft>
              <a:buClr>
                <a:srgbClr val="000000"/>
              </a:buClr>
              <a:buSzPts val="1800"/>
              <a:buNone/>
            </a:pPr>
            <a:endParaRPr dirty="0">
              <a:solidFill>
                <a:srgbClr val="000000"/>
              </a:solidFill>
            </a:endParaRPr>
          </a:p>
          <a:p>
            <a:pPr marL="0" marR="0" lvl="0" indent="0" algn="l" rtl="0">
              <a:lnSpc>
                <a:spcPct val="100000"/>
              </a:lnSpc>
              <a:spcBef>
                <a:spcPts val="0"/>
              </a:spcBef>
              <a:spcAft>
                <a:spcPts val="0"/>
              </a:spcAft>
              <a:buClr>
                <a:srgbClr val="000000"/>
              </a:buClr>
              <a:buSzPts val="1800"/>
              <a:buNone/>
            </a:pPr>
            <a:endParaRPr dirty="0">
              <a:solidFill>
                <a:srgbClr val="000000"/>
              </a:solidFill>
            </a:endParaRPr>
          </a:p>
          <a:p>
            <a:pPr marL="0" lvl="0" indent="0" algn="l" rtl="0">
              <a:lnSpc>
                <a:spcPct val="100000"/>
              </a:lnSpc>
              <a:spcBef>
                <a:spcPts val="0"/>
              </a:spcBef>
              <a:spcAft>
                <a:spcPts val="0"/>
              </a:spcAft>
              <a:buClr>
                <a:srgbClr val="000000"/>
              </a:buClr>
              <a:buSzPts val="1800"/>
              <a:buNone/>
            </a:pPr>
            <a:r>
              <a:rPr lang="en-US" dirty="0"/>
              <a:t> </a:t>
            </a:r>
            <a:endParaRPr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dirty="0"/>
          </a:p>
          <a:p>
            <a:pPr marL="114300" marR="0" lvl="0" indent="0" algn="l" rtl="0">
              <a:lnSpc>
                <a:spcPct val="100000"/>
              </a:lnSpc>
              <a:spcBef>
                <a:spcPts val="0"/>
              </a:spcBef>
              <a:spcAft>
                <a:spcPts val="0"/>
              </a:spcAft>
              <a:buClr>
                <a:srgbClr val="000000"/>
              </a:buClr>
              <a:buSzPts val="1800"/>
              <a:buNone/>
            </a:pPr>
            <a:endParaRPr sz="1800" i="0" u="none" strike="noStrike" cap="none" dirty="0">
              <a:solidFill>
                <a:srgbClr val="000000"/>
              </a:solidFill>
              <a:latin typeface="Calibri"/>
              <a:ea typeface="Calibri"/>
              <a:cs typeface="Calibri"/>
              <a:sym typeface="Calibri"/>
            </a:endParaRPr>
          </a:p>
          <a:p>
            <a:pPr marL="514350" marR="0" lvl="0" indent="-285750" algn="l" rtl="0">
              <a:lnSpc>
                <a:spcPct val="100000"/>
              </a:lnSpc>
              <a:spcBef>
                <a:spcPts val="0"/>
              </a:spcBef>
              <a:spcAft>
                <a:spcPts val="0"/>
              </a:spcAft>
              <a:buClr>
                <a:srgbClr val="000000"/>
              </a:buClr>
              <a:buSzPts val="1800"/>
              <a:buNone/>
            </a:pPr>
            <a:endParaRPr sz="18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7" name="Google Shape;270;p84"/>
          <p:cNvSpPr txBox="1"/>
          <p:nvPr/>
        </p:nvSpPr>
        <p:spPr>
          <a:xfrm>
            <a:off x="4337135" y="3009792"/>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latin typeface="Calibri"/>
                <a:ea typeface="Calibri"/>
                <a:cs typeface="Calibri"/>
                <a:sym typeface="Calibri"/>
              </a:rPr>
              <a:t>NOTICE: In accordance with the Americans with Disabilities Act, if you need special assistance at this meeting please contact </a:t>
            </a:r>
            <a:r>
              <a:rPr lang="en-US" sz="1500" b="1" u="sng" dirty="0">
                <a:solidFill>
                  <a:srgbClr val="20B6A6"/>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ldoecommunications@la.gov</a:t>
            </a:r>
            <a:r>
              <a:rPr lang="en-US" sz="1500" b="1" dirty="0">
                <a:latin typeface="Calibri"/>
                <a:ea typeface="Calibri"/>
                <a:cs typeface="Calibri"/>
                <a:sym typeface="Calibri"/>
              </a:rPr>
              <a:t>. </a:t>
            </a:r>
            <a:endParaRPr sz="1500" b="1" dirty="0">
              <a:latin typeface="Calibri"/>
              <a:ea typeface="Calibri"/>
              <a:cs typeface="Calibri"/>
              <a:sym typeface="Calibri"/>
            </a:endParaRPr>
          </a:p>
        </p:txBody>
      </p:sp>
    </p:spTree>
    <p:extLst>
      <p:ext uri="{BB962C8B-B14F-4D97-AF65-F5344CB8AC3E}">
        <p14:creationId xmlns:p14="http://schemas.microsoft.com/office/powerpoint/2010/main" val="220219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K-3</a:t>
            </a:r>
            <a:endParaRPr sz="2400" dirty="0">
              <a:latin typeface="Public Sans" pitchFamily="2" charset="0"/>
            </a:endParaRPr>
          </a:p>
        </p:txBody>
      </p:sp>
    </p:spTree>
    <p:extLst>
      <p:ext uri="{BB962C8B-B14F-4D97-AF65-F5344CB8AC3E}">
        <p14:creationId xmlns:p14="http://schemas.microsoft.com/office/powerpoint/2010/main" val="949173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Additional Grade 3 Summer Screenings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Students </a:t>
            </a:r>
            <a:r>
              <a:rPr lang="en-US" dirty="0" smtClean="0">
                <a:latin typeface="Public Sans" pitchFamily="2" charset="0"/>
              </a:rPr>
              <a:t>in grade 3 who </a:t>
            </a:r>
            <a:r>
              <a:rPr lang="en-US" dirty="0" smtClean="0">
                <a:latin typeface="Public Sans" pitchFamily="2" charset="0"/>
              </a:rPr>
              <a:t>are at risk of being retained must be offered the EOY grade 3 screening two additional times. The window for these screenings will be named G3 Summer. This will be a single window that allows for 2 administrations which must be scheduled per directives below:</a:t>
            </a:r>
          </a:p>
          <a:p>
            <a:pPr marL="114300" indent="0">
              <a:buNone/>
            </a:pPr>
            <a:endParaRPr lang="en-US" dirty="0">
              <a:latin typeface="Public Sans" pitchFamily="2" charset="0"/>
            </a:endParaRPr>
          </a:p>
          <a:p>
            <a:r>
              <a:rPr lang="en-US" dirty="0" smtClean="0">
                <a:latin typeface="Public Sans" pitchFamily="2" charset="0"/>
              </a:rPr>
              <a:t>There are only two invalidations that can be applied per student. PLEASE caution your </a:t>
            </a:r>
            <a:r>
              <a:rPr lang="en-US" dirty="0" err="1" smtClean="0">
                <a:latin typeface="Public Sans" pitchFamily="2" charset="0"/>
              </a:rPr>
              <a:t>TAs.</a:t>
            </a:r>
            <a:r>
              <a:rPr lang="en-US" dirty="0" smtClean="0">
                <a:latin typeface="Public Sans" pitchFamily="2" charset="0"/>
              </a:rPr>
              <a:t> Once they have been applied, there is no additional opportunity to screen students in </a:t>
            </a:r>
            <a:r>
              <a:rPr lang="en-US" dirty="0" err="1" smtClean="0">
                <a:latin typeface="Public Sans" pitchFamily="2" charset="0"/>
              </a:rPr>
              <a:t>mCLASS</a:t>
            </a:r>
            <a:r>
              <a:rPr lang="en-US" dirty="0" smtClean="0">
                <a:latin typeface="Public Sans" pitchFamily="2" charset="0"/>
              </a:rPr>
              <a:t>. </a:t>
            </a:r>
          </a:p>
          <a:p>
            <a:r>
              <a:rPr lang="en-US" dirty="0" smtClean="0">
                <a:latin typeface="Public Sans" pitchFamily="2" charset="0"/>
              </a:rPr>
              <a:t>The second grade 3 rescreening may not be given sooner that two weeks after the first rescreening.</a:t>
            </a:r>
          </a:p>
          <a:p>
            <a:r>
              <a:rPr lang="en-US" dirty="0" smtClean="0">
                <a:latin typeface="Public Sans" pitchFamily="2" charset="0"/>
              </a:rPr>
              <a:t>All screenings must be completed by June 30.</a:t>
            </a:r>
            <a:endParaRPr lang="en-US" dirty="0">
              <a:latin typeface="Public Sans" pitchFamily="2" charset="0"/>
            </a:endParaRPr>
          </a:p>
        </p:txBody>
      </p:sp>
    </p:spTree>
    <p:extLst>
      <p:ext uri="{BB962C8B-B14F-4D97-AF65-F5344CB8AC3E}">
        <p14:creationId xmlns:p14="http://schemas.microsoft.com/office/powerpoint/2010/main" val="281421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Reporting for Grade 3</a:t>
            </a:r>
            <a:endParaRPr lang="en-US" dirty="0"/>
          </a:p>
        </p:txBody>
      </p:sp>
      <p:sp>
        <p:nvSpPr>
          <p:cNvPr id="3" name="Text Placeholder 2"/>
          <p:cNvSpPr>
            <a:spLocks noGrp="1"/>
          </p:cNvSpPr>
          <p:nvPr>
            <p:ph type="body" idx="1"/>
          </p:nvPr>
        </p:nvSpPr>
        <p:spPr/>
        <p:txBody>
          <a:bodyPr/>
          <a:lstStyle/>
          <a:p>
            <a:pPr marL="114300" indent="0">
              <a:buNone/>
            </a:pPr>
            <a:r>
              <a:rPr lang="en-US" dirty="0" smtClean="0"/>
              <a:t>Additional guidance for accessing all reports and receiving custom reports will be shared as soon as they are final. </a:t>
            </a:r>
            <a:r>
              <a:rPr lang="en-US" b="1" u="sng" dirty="0" smtClean="0"/>
              <a:t>Please be sure to save the classroom reports from all EOY and Grade 3 </a:t>
            </a:r>
            <a:r>
              <a:rPr lang="en-US" b="1" u="sng" dirty="0" err="1" smtClean="0"/>
              <a:t>rescreenings</a:t>
            </a:r>
            <a:r>
              <a:rPr lang="en-US" b="1" u="sng" dirty="0" smtClean="0"/>
              <a:t> to share in parent meetings or other communications</a:t>
            </a:r>
            <a:r>
              <a:rPr lang="en-US" dirty="0" smtClean="0"/>
              <a:t>. </a:t>
            </a:r>
          </a:p>
          <a:p>
            <a:pPr marL="114300" indent="0">
              <a:buNone/>
            </a:pPr>
            <a:endParaRPr lang="en-US" dirty="0"/>
          </a:p>
          <a:p>
            <a:pPr marL="114300" indent="0">
              <a:buNone/>
            </a:pPr>
            <a:r>
              <a:rPr lang="en-US" dirty="0" smtClean="0"/>
              <a:t>This week, Amplify confirmed that there is a</a:t>
            </a:r>
            <a:r>
              <a:rPr lang="en-US" dirty="0" smtClean="0"/>
              <a:t> </a:t>
            </a:r>
            <a:r>
              <a:rPr lang="en-US" dirty="0" smtClean="0"/>
              <a:t>data file that will only include the data that are in </a:t>
            </a:r>
            <a:r>
              <a:rPr lang="en-US" dirty="0" err="1" smtClean="0"/>
              <a:t>mCLASS</a:t>
            </a:r>
            <a:r>
              <a:rPr lang="en-US" dirty="0" smtClean="0"/>
              <a:t> on the day the file is produced. </a:t>
            </a:r>
            <a:r>
              <a:rPr lang="en-US" dirty="0" smtClean="0"/>
              <a:t>However</a:t>
            </a:r>
            <a:r>
              <a:rPr lang="en-US" dirty="0" smtClean="0"/>
              <a:t>, the department will receive a data file that includes both completed screenings when G3 Summer closes. This file will be split and disseminated to school systems. </a:t>
            </a:r>
            <a:endParaRPr lang="en-US" dirty="0"/>
          </a:p>
        </p:txBody>
      </p:sp>
    </p:spTree>
    <p:extLst>
      <p:ext uri="{BB962C8B-B14F-4D97-AF65-F5344CB8AC3E}">
        <p14:creationId xmlns:p14="http://schemas.microsoft.com/office/powerpoint/2010/main" val="4905770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CSV file for G3 Summer</a:t>
            </a:r>
            <a:endParaRPr lang="en-US" dirty="0"/>
          </a:p>
        </p:txBody>
      </p:sp>
      <p:sp>
        <p:nvSpPr>
          <p:cNvPr id="3" name="Text Placeholder 2"/>
          <p:cNvSpPr>
            <a:spLocks noGrp="1"/>
          </p:cNvSpPr>
          <p:nvPr>
            <p:ph type="body" idx="1"/>
          </p:nvPr>
        </p:nvSpPr>
        <p:spPr/>
        <p:txBody>
          <a:bodyPr/>
          <a:lstStyle/>
          <a:p>
            <a:pPr marL="114300" indent="0">
              <a:buNone/>
            </a:pPr>
            <a:r>
              <a:rPr lang="en-US" dirty="0" smtClean="0"/>
              <a:t>To access the data file for third grade students participating in the additional G3 summer administrations, go to Admin Reporting and select </a:t>
            </a:r>
            <a:r>
              <a:rPr lang="en-US" i="1" dirty="0" smtClean="0"/>
              <a:t>Download your data</a:t>
            </a:r>
            <a:r>
              <a:rPr lang="en-US" dirty="0" smtClean="0"/>
              <a:t>. You will then be able to select G3 in the </a:t>
            </a:r>
            <a:r>
              <a:rPr lang="en-US" i="1" dirty="0" smtClean="0"/>
              <a:t>Reporting Period </a:t>
            </a:r>
            <a:r>
              <a:rPr lang="en-US" dirty="0" smtClean="0"/>
              <a:t>dropdown selection.</a:t>
            </a:r>
            <a:endParaRPr lang="en-US" dirty="0"/>
          </a:p>
        </p:txBody>
      </p:sp>
    </p:spTree>
    <p:extLst>
      <p:ext uri="{BB962C8B-B14F-4D97-AF65-F5344CB8AC3E}">
        <p14:creationId xmlns:p14="http://schemas.microsoft.com/office/powerpoint/2010/main" val="535904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Call Summary</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09784929"/>
              </p:ext>
            </p:extLst>
          </p:nvPr>
        </p:nvGraphicFramePr>
        <p:xfrm>
          <a:off x="430051" y="936515"/>
          <a:ext cx="8315665" cy="3469191"/>
        </p:xfrm>
        <a:graphic>
          <a:graphicData uri="http://schemas.openxmlformats.org/drawingml/2006/table">
            <a:tbl>
              <a:tblPr firstRow="1" bandRow="1">
                <a:tableStyleId>{47E5B1D7-7E24-4C7A-94C0-64FDCA702A4B}</a:tableStyleId>
              </a:tblPr>
              <a:tblGrid>
                <a:gridCol w="700734">
                  <a:extLst>
                    <a:ext uri="{9D8B030D-6E8A-4147-A177-3AD203B41FA5}">
                      <a16:colId xmlns:a16="http://schemas.microsoft.com/office/drawing/2014/main" val="2450038286"/>
                    </a:ext>
                  </a:extLst>
                </a:gridCol>
                <a:gridCol w="5504180">
                  <a:extLst>
                    <a:ext uri="{9D8B030D-6E8A-4147-A177-3AD203B41FA5}">
                      <a16:colId xmlns:a16="http://schemas.microsoft.com/office/drawing/2014/main" val="1615949670"/>
                    </a:ext>
                  </a:extLst>
                </a:gridCol>
                <a:gridCol w="2110751">
                  <a:extLst>
                    <a:ext uri="{9D8B030D-6E8A-4147-A177-3AD203B41FA5}">
                      <a16:colId xmlns:a16="http://schemas.microsoft.com/office/drawing/2014/main" val="2553105662"/>
                    </a:ext>
                  </a:extLst>
                </a:gridCol>
              </a:tblGrid>
              <a:tr h="299271">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472513">
                <a:tc>
                  <a:txBody>
                    <a:bodyPr/>
                    <a:lstStyle/>
                    <a:p>
                      <a:r>
                        <a:rPr lang="en-US" sz="1200" dirty="0" smtClean="0">
                          <a:latin typeface="Public Sans" pitchFamily="2" charset="0"/>
                          <a:cs typeface="Calibri" panose="020F0502020204030204" pitchFamily="34" charset="0"/>
                        </a:rPr>
                        <a:t>May</a:t>
                      </a:r>
                      <a:endParaRPr lang="en-US" sz="1200" dirty="0">
                        <a:latin typeface="Public Sans" pitchFamily="2"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200" b="0" baseline="0" dirty="0" smtClean="0">
                          <a:latin typeface="Public Sans" pitchFamily="2" charset="0"/>
                          <a:cs typeface="Calibri" panose="020F0502020204030204" pitchFamily="34" charset="0"/>
                        </a:rPr>
                        <a:t>May 19: Test tickets voided </a:t>
                      </a:r>
                    </a:p>
                    <a:p>
                      <a:pPr marL="171450" indent="-171450">
                        <a:buFont typeface="Arial" panose="020B0604020202020204" pitchFamily="34" charset="0"/>
                        <a:buChar char="•"/>
                      </a:pPr>
                      <a:r>
                        <a:rPr lang="en-US" sz="1200" b="0" baseline="0" dirty="0" smtClean="0">
                          <a:latin typeface="Public Sans" pitchFamily="2" charset="0"/>
                          <a:cs typeface="Calibri" panose="020F0502020204030204" pitchFamily="34" charset="0"/>
                        </a:rPr>
                        <a:t>May 19: DTCs schedule pickups with UPS</a:t>
                      </a:r>
                    </a:p>
                    <a:p>
                      <a:pPr marL="171450" indent="-171450">
                        <a:buFont typeface="Arial" panose="020B0604020202020204" pitchFamily="34" charset="0"/>
                        <a:buChar char="•"/>
                      </a:pPr>
                      <a:r>
                        <a:rPr lang="en-US" sz="1200" b="0" baseline="0" dirty="0" smtClean="0">
                          <a:latin typeface="Public Sans" pitchFamily="2" charset="0"/>
                          <a:cs typeface="Calibri" panose="020F0502020204030204" pitchFamily="34" charset="0"/>
                        </a:rPr>
                        <a:t>May 22: Accommodated materials returned to DRC</a:t>
                      </a:r>
                    </a:p>
                    <a:p>
                      <a:pPr marL="171450" indent="-171450">
                        <a:buFont typeface="Arial" panose="020B0604020202020204" pitchFamily="34" charset="0"/>
                        <a:buChar char="•"/>
                      </a:pPr>
                      <a:r>
                        <a:rPr lang="en-US" sz="1200" b="0" baseline="0" dirty="0" smtClean="0">
                          <a:latin typeface="Public Sans" pitchFamily="2" charset="0"/>
                          <a:cs typeface="Calibri" panose="020F0502020204030204" pitchFamily="34" charset="0"/>
                        </a:rPr>
                        <a:t>Now Available: LEAP Connect and ELPT score </a:t>
                      </a:r>
                      <a:r>
                        <a:rPr lang="en-US" sz="1200" b="0" baseline="0" dirty="0" smtClean="0">
                          <a:latin typeface="Public Sans" pitchFamily="2" charset="0"/>
                          <a:cs typeface="Calibri" panose="020F0502020204030204" pitchFamily="34" charset="0"/>
                        </a:rPr>
                        <a:t>release</a:t>
                      </a:r>
                    </a:p>
                    <a:p>
                      <a:pPr marL="171450" indent="-171450">
                        <a:buFont typeface="Arial" panose="020B0604020202020204" pitchFamily="34" charset="0"/>
                        <a:buChar char="•"/>
                      </a:pPr>
                      <a:r>
                        <a:rPr lang="en-US" sz="1200" b="0" baseline="0" dirty="0" smtClean="0">
                          <a:latin typeface="Public Sans" pitchFamily="2" charset="0"/>
                          <a:cs typeface="Calibri" panose="020F0502020204030204" pitchFamily="34" charset="0"/>
                        </a:rPr>
                        <a:t>May 26: Department offices closed for Memorial Day</a:t>
                      </a:r>
                      <a:endParaRPr lang="en-US" sz="1200" b="0" baseline="0" dirty="0" smtClean="0">
                        <a:latin typeface="Public Sans" pitchFamily="2" charset="0"/>
                        <a:cs typeface="Calibri" panose="020F0502020204030204" pitchFamily="34" charset="0"/>
                      </a:endParaRPr>
                    </a:p>
                    <a:p>
                      <a:pPr marL="285750" indent="-285750">
                        <a:buFont typeface="Arial" panose="020B0604020202020204" pitchFamily="34" charset="0"/>
                        <a:buChar char="•"/>
                      </a:pPr>
                      <a:endParaRPr lang="en-US" sz="1200" b="0" baseline="0" dirty="0" smtClean="0">
                        <a:latin typeface="Public Sans" pitchFamily="2" charset="0"/>
                        <a:cs typeface="Calibri" panose="020F0502020204030204" pitchFamily="34" charset="0"/>
                      </a:endParaRPr>
                    </a:p>
                  </a:txBody>
                  <a:tcPr/>
                </a:tc>
                <a:tc>
                  <a:txBody>
                    <a:bodyPr/>
                    <a:lstStyle/>
                    <a:p>
                      <a:pPr marL="152400" marR="0" lvl="0" indent="0" algn="l" rtl="0">
                        <a:lnSpc>
                          <a:spcPct val="100000"/>
                        </a:lnSpc>
                        <a:spcBef>
                          <a:spcPts val="0"/>
                        </a:spcBef>
                        <a:spcAft>
                          <a:spcPts val="0"/>
                        </a:spcAft>
                        <a:buSzPts val="1200"/>
                        <a:buFont typeface="Calibri"/>
                        <a:buNone/>
                      </a:pPr>
                      <a:r>
                        <a:rPr lang="en-US" sz="1200" dirty="0" smtClean="0">
                          <a:latin typeface="Public Sans" pitchFamily="2" charset="0"/>
                          <a:hlinkClick r:id="rId2"/>
                        </a:rPr>
                        <a:t>Assessment</a:t>
                      </a:r>
                      <a:r>
                        <a:rPr lang="en-US" sz="1200" baseline="0" dirty="0" smtClean="0">
                          <a:latin typeface="Public Sans" pitchFamily="2" charset="0"/>
                          <a:hlinkClick r:id="rId2"/>
                        </a:rPr>
                        <a:t> R</a:t>
                      </a:r>
                      <a:r>
                        <a:rPr lang="en-US" sz="1200" dirty="0" smtClean="0">
                          <a:latin typeface="Public Sans" pitchFamily="2" charset="0"/>
                          <a:hlinkClick r:id="rId2"/>
                        </a:rPr>
                        <a:t>esources</a:t>
                      </a:r>
                      <a:endParaRPr lang="en-US" sz="1200" dirty="0" smtClean="0">
                        <a:latin typeface="Public Sans" pitchFamily="2" charset="0"/>
                      </a:endParaRP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hlinkClick r:id="rId3"/>
                      </a:endParaRPr>
                    </a:p>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3"/>
                        </a:rPr>
                        <a:t>2024-2025 Assessment</a:t>
                      </a:r>
                      <a:r>
                        <a:rPr lang="en-US" sz="1200" baseline="0" dirty="0" smtClean="0">
                          <a:latin typeface="Public Sans" pitchFamily="2" charset="0"/>
                          <a:hlinkClick r:id="rId3"/>
                        </a:rPr>
                        <a:t> C</a:t>
                      </a:r>
                      <a:r>
                        <a:rPr lang="en-US" sz="1200" dirty="0" smtClean="0">
                          <a:latin typeface="Public Sans" pitchFamily="2" charset="0"/>
                          <a:hlinkClick r:id="rId3"/>
                        </a:rPr>
                        <a:t>alendar</a:t>
                      </a: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hlinkClick r:id="rId3"/>
                      </a:endParaRPr>
                    </a:p>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3"/>
                        </a:rPr>
                        <a:t>DTC and Accountability</a:t>
                      </a:r>
                      <a:r>
                        <a:rPr lang="en-US" sz="1200" baseline="0" dirty="0" smtClean="0">
                          <a:latin typeface="Public Sans" pitchFamily="2" charset="0"/>
                          <a:hlinkClick r:id="rId3"/>
                        </a:rPr>
                        <a:t> C</a:t>
                      </a:r>
                      <a:r>
                        <a:rPr lang="en-US" sz="1200" dirty="0" smtClean="0">
                          <a:latin typeface="Public Sans" pitchFamily="2" charset="0"/>
                          <a:hlinkClick r:id="rId3"/>
                        </a:rPr>
                        <a:t>ontact Update Form</a:t>
                      </a:r>
                      <a:endParaRPr lang="en-US" sz="1200" dirty="0" smtClean="0">
                        <a:latin typeface="Public Sans" pitchFamily="2" charset="0"/>
                      </a:endParaRPr>
                    </a:p>
                    <a:p>
                      <a:pPr marL="152400" marR="0" lvl="0" indent="0" algn="l" rtl="0">
                        <a:lnSpc>
                          <a:spcPct val="100000"/>
                        </a:lnSpc>
                        <a:spcBef>
                          <a:spcPts val="0"/>
                        </a:spcBef>
                        <a:spcAft>
                          <a:spcPts val="0"/>
                        </a:spcAft>
                        <a:buSzPts val="1200"/>
                        <a:buFont typeface="Calibri"/>
                        <a:buNone/>
                      </a:pPr>
                      <a:endParaRPr lang="en-US" sz="1200" dirty="0" smtClean="0">
                        <a:latin typeface="Public Sans" pitchFamily="2" charset="0"/>
                      </a:endParaRPr>
                    </a:p>
                  </a:txBody>
                  <a:tcPr/>
                </a:tc>
                <a:extLst>
                  <a:ext uri="{0D108BD9-81ED-4DB2-BD59-A6C34878D82A}">
                    <a16:rowId xmlns:a16="http://schemas.microsoft.com/office/drawing/2014/main" val="3503993623"/>
                  </a:ext>
                </a:extLst>
              </a:tr>
              <a:tr h="1263587">
                <a:tc>
                  <a:txBody>
                    <a:bodyPr/>
                    <a:lstStyle/>
                    <a:p>
                      <a:r>
                        <a:rPr lang="en-US" sz="1200" baseline="0" dirty="0" smtClean="0">
                          <a:latin typeface="Public Sans" pitchFamily="2" charset="0"/>
                          <a:cs typeface="Calibri" panose="020F0502020204030204" pitchFamily="34" charset="0"/>
                        </a:rPr>
                        <a:t>June</a:t>
                      </a:r>
                      <a:endParaRPr lang="en-US" sz="1200" dirty="0">
                        <a:latin typeface="Public Sans" pitchFamily="2"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200" b="0" baseline="0" dirty="0" smtClean="0">
                          <a:latin typeface="Public Sans" pitchFamily="2" charset="0"/>
                          <a:cs typeface="Calibri" panose="020F0502020204030204" pitchFamily="34" charset="0"/>
                        </a:rPr>
                        <a:t>June 3-6: DRC Student Corrections Online cleanup</a:t>
                      </a:r>
                    </a:p>
                    <a:p>
                      <a:pPr marL="171450" indent="-171450">
                        <a:buFont typeface="Arial" panose="020B0604020202020204" pitchFamily="34" charset="0"/>
                        <a:buChar char="•"/>
                      </a:pPr>
                      <a:r>
                        <a:rPr lang="en-US" sz="1200" b="0" baseline="0" dirty="0" smtClean="0">
                          <a:latin typeface="Public Sans" pitchFamily="2" charset="0"/>
                          <a:cs typeface="Calibri" panose="020F0502020204030204" pitchFamily="34" charset="0"/>
                        </a:rPr>
                        <a:t>June 6: Cohort graduation and I &amp; O data certification closes</a:t>
                      </a:r>
                    </a:p>
                    <a:p>
                      <a:pPr marL="171450" indent="-171450">
                        <a:buFont typeface="Arial" panose="020B0604020202020204" pitchFamily="34" charset="0"/>
                        <a:buChar char="•"/>
                      </a:pPr>
                      <a:r>
                        <a:rPr lang="en-US" sz="1200" b="0" baseline="0" dirty="0" smtClean="0">
                          <a:latin typeface="Public Sans" pitchFamily="2" charset="0"/>
                          <a:cs typeface="Calibri" panose="020F0502020204030204" pitchFamily="34" charset="0"/>
                        </a:rPr>
                        <a:t>June 6: Last day to request rescore</a:t>
                      </a:r>
                    </a:p>
                    <a:p>
                      <a:pPr marL="171450" indent="-171450">
                        <a:buFont typeface="Arial" panose="020B0604020202020204" pitchFamily="34" charset="0"/>
                        <a:buChar char="•"/>
                      </a:pPr>
                      <a:r>
                        <a:rPr lang="en-US" sz="1200" b="0" baseline="0" dirty="0" smtClean="0">
                          <a:latin typeface="Public Sans" pitchFamily="2" charset="0"/>
                          <a:cs typeface="Calibri" panose="020F0502020204030204" pitchFamily="34" charset="0"/>
                        </a:rPr>
                        <a:t>June 9: LEAP HS Summer Testing Schedules Due to </a:t>
                      </a:r>
                      <a:r>
                        <a:rPr lang="en-US" sz="1200" b="0" baseline="0" dirty="0" smtClean="0">
                          <a:latin typeface="Public Sans" pitchFamily="2" charset="0"/>
                          <a:cs typeface="Calibri" panose="020F0502020204030204" pitchFamily="34" charset="0"/>
                          <a:hlinkClick r:id="rId4"/>
                        </a:rPr>
                        <a:t>assessment@la.gov</a:t>
                      </a:r>
                      <a:r>
                        <a:rPr lang="en-US" sz="1200" b="0" baseline="0" dirty="0" smtClean="0">
                          <a:latin typeface="Public Sans" pitchFamily="2" charset="0"/>
                          <a:cs typeface="Calibri" panose="020F0502020204030204" pitchFamily="34" charset="0"/>
                        </a:rPr>
                        <a:t> </a:t>
                      </a:r>
                      <a:endParaRPr lang="en-US" sz="1200" b="0" baseline="0" dirty="0" smtClean="0">
                        <a:latin typeface="Public Sans" pitchFamily="2" charset="0"/>
                        <a:cs typeface="Calibri" panose="020F0502020204030204" pitchFamily="34" charset="0"/>
                      </a:endParaRPr>
                    </a:p>
                    <a:p>
                      <a:pPr marL="171450" indent="-171450">
                        <a:buFont typeface="Arial" panose="020B0604020202020204" pitchFamily="34" charset="0"/>
                        <a:buChar char="•"/>
                      </a:pPr>
                      <a:r>
                        <a:rPr lang="en-US" sz="1200" b="0" baseline="0" dirty="0" smtClean="0">
                          <a:latin typeface="Public Sans" pitchFamily="2" charset="0"/>
                          <a:cs typeface="Calibri" panose="020F0502020204030204" pitchFamily="34" charset="0"/>
                        </a:rPr>
                        <a:t>June 10-12: Teacher Leader Summit</a:t>
                      </a:r>
                      <a:endParaRPr lang="en-US" sz="1200" b="0" baseline="0" dirty="0" smtClean="0">
                        <a:latin typeface="Public Sans" pitchFamily="2" charset="0"/>
                        <a:cs typeface="Calibri" panose="020F0502020204030204" pitchFamily="34" charset="0"/>
                      </a:endParaRPr>
                    </a:p>
                    <a:p>
                      <a:pPr marL="171450" indent="-171450">
                        <a:buFont typeface="Arial" panose="020B0604020202020204" pitchFamily="34" charset="0"/>
                        <a:buChar char="•"/>
                      </a:pPr>
                      <a:r>
                        <a:rPr lang="en-US" sz="1200" b="0" baseline="0" dirty="0" smtClean="0">
                          <a:latin typeface="Public Sans" pitchFamily="2" charset="0"/>
                          <a:cs typeface="Calibri" panose="020F0502020204030204" pitchFamily="34" charset="0"/>
                        </a:rPr>
                        <a:t>June 23-27: LEAP HS summer administration</a:t>
                      </a:r>
                    </a:p>
                    <a:p>
                      <a:pPr marL="171450" indent="-171450">
                        <a:buFont typeface="Arial" panose="020B0604020202020204" pitchFamily="34" charset="0"/>
                        <a:buChar char="•"/>
                      </a:pPr>
                      <a:endParaRPr lang="en-US" sz="1200" b="0" baseline="0" dirty="0" smtClean="0">
                        <a:latin typeface="Public Sans" pitchFamily="2" charset="0"/>
                        <a:cs typeface="Calibri" panose="020F0502020204030204" pitchFamily="34" charset="0"/>
                      </a:endParaRPr>
                    </a:p>
                  </a:txBody>
                  <a:tcPr/>
                </a:tc>
                <a:tc>
                  <a:txBody>
                    <a:bodyPr/>
                    <a:lstStyle/>
                    <a:p>
                      <a:r>
                        <a:rPr lang="en-US" sz="1400" b="0" i="0" u="sng" strike="noStrike" cap="none" dirty="0" smtClean="0">
                          <a:solidFill>
                            <a:srgbClr val="000000"/>
                          </a:solidFill>
                          <a:effectLst/>
                          <a:latin typeface="Arial"/>
                          <a:ea typeface="Arial"/>
                          <a:cs typeface="Arial"/>
                          <a:sym typeface="Arial"/>
                          <a:hlinkClick r:id="rId5"/>
                        </a:rPr>
                        <a:t>Join Zoom Meeting</a:t>
                      </a:r>
                      <a:endParaRPr lang="en-US" sz="1400" b="0" i="0" u="sng" strike="noStrike" cap="none" dirty="0" smtClean="0">
                        <a:solidFill>
                          <a:srgbClr val="000000"/>
                        </a:solidFill>
                        <a:effectLst/>
                        <a:latin typeface="Arial"/>
                        <a:ea typeface="Arial"/>
                        <a:cs typeface="Arial"/>
                        <a:sym typeface="Arial"/>
                      </a:endParaRPr>
                    </a:p>
                    <a:p>
                      <a:endParaRPr lang="en-US" sz="1400" b="0" i="0" u="sng" strike="noStrike" cap="none" baseline="0" dirty="0" smtClean="0">
                        <a:solidFill>
                          <a:srgbClr val="000000"/>
                        </a:solidFill>
                        <a:effectLst/>
                        <a:latin typeface="Arial"/>
                        <a:cs typeface="Arial"/>
                        <a:sym typeface="Arial"/>
                      </a:endParaRPr>
                    </a:p>
                    <a:p>
                      <a:r>
                        <a:rPr lang="en-US" sz="1200" baseline="0" dirty="0" smtClean="0">
                          <a:latin typeface="Public Sans" pitchFamily="2" charset="0"/>
                          <a:cs typeface="Calibri" panose="020F0502020204030204" pitchFamily="34" charset="0"/>
                        </a:rPr>
                        <a:t>Office </a:t>
                      </a:r>
                      <a:r>
                        <a:rPr lang="en-US" sz="1200" baseline="0" dirty="0" smtClean="0">
                          <a:latin typeface="Public Sans" pitchFamily="2" charset="0"/>
                          <a:cs typeface="Calibri" panose="020F0502020204030204" pitchFamily="34" charset="0"/>
                        </a:rPr>
                        <a:t>Hours: May 27, June 3, June 24.</a:t>
                      </a:r>
                    </a:p>
                    <a:p>
                      <a:r>
                        <a:rPr lang="en-US" sz="1200" baseline="0" dirty="0" smtClean="0">
                          <a:latin typeface="Public Sans" pitchFamily="2" charset="0"/>
                          <a:cs typeface="Calibri" panose="020F0502020204030204" pitchFamily="34" charset="0"/>
                        </a:rPr>
                        <a:t>Monthly Call: June 17</a:t>
                      </a:r>
                    </a:p>
                    <a:p>
                      <a:r>
                        <a:rPr lang="en-US" sz="1200" baseline="0" dirty="0" smtClean="0">
                          <a:latin typeface="Public Sans" pitchFamily="2" charset="0"/>
                          <a:cs typeface="Calibri" panose="020F0502020204030204" pitchFamily="34" charset="0"/>
                        </a:rPr>
                        <a:t>Office Hours Canceled June 10</a:t>
                      </a:r>
                    </a:p>
                    <a:p>
                      <a:endParaRPr lang="en-US" sz="1200" baseline="0" dirty="0" smtClean="0">
                        <a:latin typeface="Public Sans" pitchFamily="2" charset="0"/>
                        <a:cs typeface="Calibri" panose="020F0502020204030204" pitchFamily="34" charset="0"/>
                      </a:endParaRP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pPr marL="114300" indent="0">
              <a:buNone/>
            </a:pPr>
            <a:r>
              <a:rPr lang="en-US" dirty="0" smtClean="0"/>
              <a:t>We have accomplished a tremendous amount of work this year, and we thank you for all that you have done! Hope you have some time off to catch your breath, have some fun, and connect with family and friends. From all of our team, thank you again!</a:t>
            </a:r>
          </a:p>
          <a:p>
            <a:pPr marL="114300" indent="0">
              <a:buNone/>
            </a:pPr>
            <a:endParaRPr lang="en-US" dirty="0"/>
          </a:p>
          <a:p>
            <a:pPr marL="114300" indent="0">
              <a:buNone/>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1443" y="2319688"/>
            <a:ext cx="6612557" cy="2823812"/>
          </a:xfrm>
          <a:prstGeom prst="rect">
            <a:avLst/>
          </a:prstGeom>
        </p:spPr>
      </p:pic>
    </p:spTree>
    <p:extLst>
      <p:ext uri="{BB962C8B-B14F-4D97-AF65-F5344CB8AC3E}">
        <p14:creationId xmlns:p14="http://schemas.microsoft.com/office/powerpoint/2010/main" val="3580405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latin typeface="Public Sans" pitchFamily="2" charset="0"/>
              </a:rPr>
              <a:t>Agenda Items</a:t>
            </a:r>
            <a:endParaRPr dirty="0">
              <a:latin typeface="Public Sans" pitchFamily="2" charset="0"/>
            </a:endParaRPr>
          </a:p>
        </p:txBody>
      </p:sp>
      <p:sp>
        <p:nvSpPr>
          <p:cNvPr id="4" name="Google Shape;191;p5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 LEAP 2025</a:t>
            </a:r>
          </a:p>
          <a:p>
            <a:pPr marL="114300" marR="0" lvl="0" indent="0" algn="l" rtl="0">
              <a:lnSpc>
                <a:spcPct val="100000"/>
              </a:lnSpc>
              <a:spcBef>
                <a:spcPts val="0"/>
              </a:spcBef>
              <a:spcAft>
                <a:spcPts val="0"/>
              </a:spcAft>
              <a:buClr>
                <a:srgbClr val="000000"/>
              </a:buClr>
              <a:buSzPts val="1800"/>
              <a:buNone/>
            </a:pPr>
            <a:endParaRPr lang="en-US" dirty="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II. ELPS/ELPT</a:t>
            </a: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III. ACT</a:t>
            </a: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IV. K-3 Literacy</a:t>
            </a: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V. </a:t>
            </a:r>
            <a:r>
              <a:rPr lang="en-US" dirty="0" smtClean="0">
                <a:latin typeface="Public Sans" pitchFamily="2" charset="0"/>
              </a:rPr>
              <a:t>Dyslexia Screening</a:t>
            </a:r>
            <a:endParaRPr lang="en-US" dirty="0" smtClean="0">
              <a:solidFill>
                <a:srgbClr val="000000"/>
              </a:solidFill>
              <a:latin typeface="Public Sans" pitchFamily="2" charset="0"/>
            </a:endParaRP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LEAP 2025</a:t>
            </a:r>
            <a:endParaRPr sz="2400" dirty="0">
              <a:latin typeface="Public Sans" pitchFamily="2" charset="0"/>
            </a:endParaRPr>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a:t>
            </a:r>
            <a:endParaRPr lang="en-US" dirty="0"/>
          </a:p>
        </p:txBody>
      </p:sp>
      <p:sp>
        <p:nvSpPr>
          <p:cNvPr id="3" name="Text Placeholder 2"/>
          <p:cNvSpPr>
            <a:spLocks noGrp="1"/>
          </p:cNvSpPr>
          <p:nvPr>
            <p:ph type="body" idx="1"/>
          </p:nvPr>
        </p:nvSpPr>
        <p:spPr>
          <a:xfrm>
            <a:off x="255859" y="1017725"/>
            <a:ext cx="8520600" cy="3056204"/>
          </a:xfrm>
        </p:spPr>
        <p:txBody>
          <a:bodyPr/>
          <a:lstStyle/>
          <a:p>
            <a:r>
              <a:rPr lang="en-US" strike="sngStrike" dirty="0" smtClean="0">
                <a:latin typeface="Public Sans" pitchFamily="2" charset="0"/>
              </a:rPr>
              <a:t>May 19: Test tickets invalidations completed</a:t>
            </a:r>
          </a:p>
          <a:p>
            <a:r>
              <a:rPr lang="en-US" strike="sngStrike" dirty="0" smtClean="0">
                <a:latin typeface="Public Sans" pitchFamily="2" charset="0"/>
              </a:rPr>
              <a:t>May 19: DTCs schedule pickups with UPS</a:t>
            </a:r>
          </a:p>
          <a:p>
            <a:r>
              <a:rPr lang="en-US" strike="sngStrike" dirty="0" smtClean="0">
                <a:latin typeface="Public Sans" pitchFamily="2" charset="0"/>
              </a:rPr>
              <a:t>May 22: Accommodated materials returned to </a:t>
            </a:r>
            <a:r>
              <a:rPr lang="en-US" strike="sngStrike" dirty="0" smtClean="0">
                <a:latin typeface="Public Sans" pitchFamily="2" charset="0"/>
              </a:rPr>
              <a:t>DRC</a:t>
            </a:r>
          </a:p>
          <a:p>
            <a:r>
              <a:rPr lang="en-US" dirty="0" smtClean="0">
                <a:latin typeface="Public Sans" pitchFamily="2" charset="0"/>
              </a:rPr>
              <a:t>May 28: DTC/DAC Only DRC Student </a:t>
            </a:r>
            <a:r>
              <a:rPr lang="en-US" dirty="0" err="1" smtClean="0">
                <a:latin typeface="Public Sans" pitchFamily="2" charset="0"/>
              </a:rPr>
              <a:t>Correctins</a:t>
            </a:r>
            <a:r>
              <a:rPr lang="en-US" dirty="0" smtClean="0">
                <a:latin typeface="Public Sans" pitchFamily="2" charset="0"/>
              </a:rPr>
              <a:t> online cleanup webinar</a:t>
            </a:r>
            <a:endParaRPr lang="en-US" dirty="0" smtClean="0">
              <a:latin typeface="Public Sans" pitchFamily="2" charset="0"/>
            </a:endParaRPr>
          </a:p>
          <a:p>
            <a:r>
              <a:rPr lang="en-US" dirty="0" smtClean="0">
                <a:latin typeface="Public Sans" pitchFamily="2" charset="0"/>
              </a:rPr>
              <a:t>June 3-6: DRC Student corrections online cleanup</a:t>
            </a:r>
          </a:p>
          <a:p>
            <a:r>
              <a:rPr lang="en-US" dirty="0" smtClean="0">
                <a:latin typeface="Public Sans" pitchFamily="2" charset="0"/>
              </a:rPr>
              <a:t>June 6: Deadline for spring test rescores to DRC </a:t>
            </a:r>
          </a:p>
          <a:p>
            <a:r>
              <a:rPr lang="en-US" dirty="0" smtClean="0">
                <a:latin typeface="Public Sans" pitchFamily="2" charset="0"/>
              </a:rPr>
              <a:t>June 6: Last day to submit new requests in cohort grad data certification</a:t>
            </a:r>
            <a:endParaRPr lang="en-US" dirty="0">
              <a:latin typeface="Public Sans" pitchFamily="2" charset="0"/>
            </a:endParaRPr>
          </a:p>
          <a:p>
            <a:r>
              <a:rPr lang="en-US" dirty="0" smtClean="0">
                <a:latin typeface="Public Sans" pitchFamily="2" charset="0"/>
              </a:rPr>
              <a:t>June 6: Last day to certify Interests and Opportunities data in La Data Review. </a:t>
            </a:r>
          </a:p>
          <a:p>
            <a:pPr marL="114300" indent="0">
              <a:buNone/>
            </a:pPr>
            <a:endParaRPr lang="en-US" dirty="0" smtClean="0">
              <a:latin typeface="Public Sans" pitchFamily="2" charset="0"/>
            </a:endParaRPr>
          </a:p>
          <a:p>
            <a:pPr marL="114300" indent="0">
              <a:buNone/>
            </a:pPr>
            <a:endParaRPr lang="en-US" dirty="0">
              <a:latin typeface="Public Sans" pitchFamily="2" charset="0"/>
            </a:endParaRPr>
          </a:p>
          <a:p>
            <a:pPr marL="114300" indent="0">
              <a:buNone/>
            </a:pPr>
            <a:endParaRPr lang="en-US" dirty="0" smtClean="0">
              <a:latin typeface="Public Sans" pitchFamily="2" charset="0"/>
            </a:endParaRPr>
          </a:p>
          <a:p>
            <a:pPr marL="114300" indent="0">
              <a:buNone/>
            </a:pPr>
            <a:endParaRPr lang="en-US" dirty="0"/>
          </a:p>
        </p:txBody>
      </p:sp>
    </p:spTree>
    <p:extLst>
      <p:ext uri="{BB962C8B-B14F-4D97-AF65-F5344CB8AC3E}">
        <p14:creationId xmlns:p14="http://schemas.microsoft.com/office/powerpoint/2010/main" val="1495780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Closures </a:t>
            </a:r>
            <a:endParaRPr lang="en-US" dirty="0"/>
          </a:p>
        </p:txBody>
      </p:sp>
      <p:sp>
        <p:nvSpPr>
          <p:cNvPr id="3" name="Text Placeholder 2"/>
          <p:cNvSpPr>
            <a:spLocks noGrp="1"/>
          </p:cNvSpPr>
          <p:nvPr>
            <p:ph type="body" idx="1"/>
          </p:nvPr>
        </p:nvSpPr>
        <p:spPr/>
        <p:txBody>
          <a:bodyPr/>
          <a:lstStyle/>
          <a:p>
            <a:pPr marL="114300" indent="0">
              <a:buNone/>
            </a:pPr>
            <a:r>
              <a:rPr lang="en-US" dirty="0" smtClean="0"/>
              <a:t>The department will be closed:</a:t>
            </a:r>
          </a:p>
          <a:p>
            <a:pPr marL="114300" indent="0">
              <a:buNone/>
            </a:pPr>
            <a:endParaRPr lang="en-US" dirty="0"/>
          </a:p>
          <a:p>
            <a:r>
              <a:rPr lang="en-US" dirty="0" smtClean="0"/>
              <a:t>May 26, Memorial Day</a:t>
            </a:r>
          </a:p>
          <a:p>
            <a:r>
              <a:rPr lang="en-US" dirty="0" smtClean="0"/>
              <a:t>July 4, Independence Day</a:t>
            </a:r>
          </a:p>
          <a:p>
            <a:endParaRPr lang="en-US" dirty="0"/>
          </a:p>
          <a:p>
            <a:pPr marL="114300" indent="0">
              <a:buNone/>
            </a:pPr>
            <a:r>
              <a:rPr lang="en-US" dirty="0" smtClean="0"/>
              <a:t>Many department staff will be at Teacher Leader Summit from June 10-12. There may be some delay in responses. Office Hours will be canceled on June 10. Hope to see many of you at the summit. </a:t>
            </a:r>
            <a:endParaRPr lang="en-US" dirty="0"/>
          </a:p>
        </p:txBody>
      </p:sp>
    </p:spTree>
    <p:extLst>
      <p:ext uri="{BB962C8B-B14F-4D97-AF65-F5344CB8AC3E}">
        <p14:creationId xmlns:p14="http://schemas.microsoft.com/office/powerpoint/2010/main" val="1678735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HS Rescore Requirements</a:t>
            </a:r>
            <a:endParaRPr lang="en-US" dirty="0"/>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In order to proceed with a rescore of high school LEAP scores, students must meet the following criteria. </a:t>
            </a:r>
            <a:endParaRPr lang="en-US" b="1" dirty="0">
              <a:latin typeface="Public Sans" pitchFamily="2" charset="0"/>
            </a:endParaRPr>
          </a:p>
          <a:p>
            <a:r>
              <a:rPr lang="en-US" dirty="0" smtClean="0">
                <a:latin typeface="Public Sans" pitchFamily="2" charset="0"/>
              </a:rPr>
              <a:t>Rescore is for high school grades only</a:t>
            </a:r>
          </a:p>
          <a:p>
            <a:r>
              <a:rPr lang="en-US" dirty="0" smtClean="0">
                <a:latin typeface="Public Sans" pitchFamily="2" charset="0"/>
              </a:rPr>
              <a:t>Student must not be in grade 12 (they have an automatic rescore)</a:t>
            </a:r>
          </a:p>
          <a:p>
            <a:r>
              <a:rPr lang="en-US" dirty="0">
                <a:latin typeface="Public Sans" pitchFamily="2" charset="0"/>
              </a:rPr>
              <a:t>Students </a:t>
            </a:r>
            <a:r>
              <a:rPr lang="en-US" dirty="0" smtClean="0">
                <a:latin typeface="Public Sans" pitchFamily="2" charset="0"/>
              </a:rPr>
              <a:t>achieve </a:t>
            </a:r>
            <a:r>
              <a:rPr lang="en-US" dirty="0">
                <a:latin typeface="Public Sans" pitchFamily="2" charset="0"/>
              </a:rPr>
              <a:t>a scaled score that is </a:t>
            </a:r>
            <a:r>
              <a:rPr lang="en-US" dirty="0" smtClean="0">
                <a:latin typeface="Public Sans" pitchFamily="2" charset="0"/>
              </a:rPr>
              <a:t>within10 </a:t>
            </a:r>
            <a:r>
              <a:rPr lang="en-US" dirty="0">
                <a:latin typeface="Public Sans" pitchFamily="2" charset="0"/>
              </a:rPr>
              <a:t>points </a:t>
            </a:r>
            <a:r>
              <a:rPr lang="en-US" dirty="0" smtClean="0">
                <a:latin typeface="Public Sans" pitchFamily="2" charset="0"/>
              </a:rPr>
              <a:t>of Approaching Basic for Algebra </a:t>
            </a:r>
            <a:r>
              <a:rPr lang="en-US" dirty="0">
                <a:latin typeface="Public Sans" pitchFamily="2" charset="0"/>
              </a:rPr>
              <a:t>I, Geometry, Biology, Civics, or U.S. </a:t>
            </a:r>
            <a:r>
              <a:rPr lang="en-US" dirty="0" smtClean="0">
                <a:latin typeface="Public Sans" pitchFamily="2" charset="0"/>
              </a:rPr>
              <a:t>History </a:t>
            </a:r>
            <a:r>
              <a:rPr lang="en-US" dirty="0">
                <a:latin typeface="Public Sans" pitchFamily="2" charset="0"/>
              </a:rPr>
              <a:t>or </a:t>
            </a:r>
            <a:endParaRPr lang="en-US" dirty="0" smtClean="0">
              <a:latin typeface="Public Sans" pitchFamily="2" charset="0"/>
            </a:endParaRPr>
          </a:p>
          <a:p>
            <a:r>
              <a:rPr lang="en-US" dirty="0" smtClean="0">
                <a:latin typeface="Public Sans" pitchFamily="2" charset="0"/>
              </a:rPr>
              <a:t>Students achieve a scaled score that is within </a:t>
            </a:r>
            <a:r>
              <a:rPr lang="en-US" dirty="0">
                <a:latin typeface="Public Sans" pitchFamily="2" charset="0"/>
              </a:rPr>
              <a:t>20 </a:t>
            </a:r>
            <a:r>
              <a:rPr lang="en-US" dirty="0" smtClean="0">
                <a:latin typeface="Public Sans" pitchFamily="2" charset="0"/>
              </a:rPr>
              <a:t>points of Approaching Basic for English </a:t>
            </a:r>
            <a:r>
              <a:rPr lang="en-US" dirty="0">
                <a:latin typeface="Public Sans" pitchFamily="2" charset="0"/>
              </a:rPr>
              <a:t>I or English </a:t>
            </a:r>
            <a:r>
              <a:rPr lang="en-US" dirty="0" smtClean="0">
                <a:latin typeface="Public Sans" pitchFamily="2" charset="0"/>
              </a:rPr>
              <a:t>II.</a:t>
            </a:r>
          </a:p>
          <a:p>
            <a:r>
              <a:rPr lang="en-US" dirty="0" smtClean="0">
                <a:latin typeface="Public Sans" pitchFamily="2" charset="0"/>
              </a:rPr>
              <a:t>Rescore </a:t>
            </a:r>
            <a:r>
              <a:rPr lang="en-US" dirty="0">
                <a:latin typeface="Public Sans" pitchFamily="2" charset="0"/>
              </a:rPr>
              <a:t>requests that do not meet the rescore criterion will not be granted. Civics will be rescored in Summer 2025.</a:t>
            </a:r>
            <a:endParaRPr lang="en-US" b="1" dirty="0">
              <a:latin typeface="Public Sans" pitchFamily="2" charset="0"/>
            </a:endParaRPr>
          </a:p>
        </p:txBody>
      </p:sp>
    </p:spTree>
    <p:extLst>
      <p:ext uri="{BB962C8B-B14F-4D97-AF65-F5344CB8AC3E}">
        <p14:creationId xmlns:p14="http://schemas.microsoft.com/office/powerpoint/2010/main" val="1922623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for Submitting Rescore Requests to DRC</a:t>
            </a:r>
            <a:endParaRPr lang="en-US" dirty="0"/>
          </a:p>
        </p:txBody>
      </p:sp>
      <p:sp>
        <p:nvSpPr>
          <p:cNvPr id="3" name="Text Placeholder 2"/>
          <p:cNvSpPr>
            <a:spLocks noGrp="1"/>
          </p:cNvSpPr>
          <p:nvPr>
            <p:ph type="body" idx="1"/>
          </p:nvPr>
        </p:nvSpPr>
        <p:spPr>
          <a:xfrm>
            <a:off x="311700" y="949675"/>
            <a:ext cx="8520600" cy="3186300"/>
          </a:xfrm>
        </p:spPr>
        <p:txBody>
          <a:bodyPr/>
          <a:lstStyle/>
          <a:p>
            <a:pPr marL="114300" indent="0">
              <a:buNone/>
            </a:pPr>
            <a:r>
              <a:rPr lang="en-US" sz="1600" dirty="0">
                <a:latin typeface="Public Sans" pitchFamily="2" charset="0"/>
              </a:rPr>
              <a:t>To request a rescore, the district test coordinator (DTC) </a:t>
            </a:r>
            <a:r>
              <a:rPr lang="en-US" sz="1600" dirty="0" smtClean="0">
                <a:latin typeface="Public Sans" pitchFamily="2" charset="0"/>
              </a:rPr>
              <a:t>should: </a:t>
            </a:r>
          </a:p>
          <a:p>
            <a:r>
              <a:rPr lang="en-US" sz="1600" dirty="0" smtClean="0">
                <a:latin typeface="Public Sans" pitchFamily="2" charset="0"/>
              </a:rPr>
              <a:t>provide </a:t>
            </a:r>
            <a:r>
              <a:rPr lang="en-US" sz="1600" dirty="0">
                <a:latin typeface="Public Sans" pitchFamily="2" charset="0"/>
              </a:rPr>
              <a:t>a student’s parents or guardians a copy of the LEAP 2025 HS Request for Rescoring form </a:t>
            </a:r>
            <a:r>
              <a:rPr lang="en-US" sz="1600" dirty="0" smtClean="0">
                <a:latin typeface="Public Sans" pitchFamily="2" charset="0"/>
              </a:rPr>
              <a:t>on page 19 of the TCM. </a:t>
            </a:r>
          </a:p>
          <a:p>
            <a:r>
              <a:rPr lang="en-US" sz="1600" dirty="0" smtClean="0">
                <a:latin typeface="Public Sans" pitchFamily="2" charset="0"/>
              </a:rPr>
              <a:t>Parents </a:t>
            </a:r>
            <a:r>
              <a:rPr lang="en-US" sz="1600" dirty="0">
                <a:latin typeface="Public Sans" pitchFamily="2" charset="0"/>
              </a:rPr>
              <a:t>or guardians should complete the form and return it to the DTC along with a money order for the rescore fee. </a:t>
            </a:r>
            <a:endParaRPr lang="en-US" sz="1600" dirty="0" smtClean="0">
              <a:latin typeface="Public Sans" pitchFamily="2" charset="0"/>
            </a:endParaRPr>
          </a:p>
          <a:p>
            <a:r>
              <a:rPr lang="en-US" sz="1600" dirty="0" smtClean="0">
                <a:latin typeface="Public Sans" pitchFamily="2" charset="0"/>
              </a:rPr>
              <a:t>The </a:t>
            </a:r>
            <a:r>
              <a:rPr lang="en-US" sz="1600" dirty="0">
                <a:latin typeface="Public Sans" pitchFamily="2" charset="0"/>
              </a:rPr>
              <a:t>DTC must then securely file the request with DRC via standard mail to the </a:t>
            </a:r>
            <a:r>
              <a:rPr lang="en-US" sz="1600" dirty="0" smtClean="0">
                <a:latin typeface="Public Sans" pitchFamily="2" charset="0"/>
              </a:rPr>
              <a:t>address included on page 19 of the TCM (and next slide.)</a:t>
            </a:r>
          </a:p>
          <a:p>
            <a:r>
              <a:rPr lang="en-US" sz="1600" dirty="0" smtClean="0">
                <a:latin typeface="Public Sans" pitchFamily="2" charset="0"/>
              </a:rPr>
              <a:t>Request </a:t>
            </a:r>
            <a:r>
              <a:rPr lang="en-US" sz="1600" dirty="0">
                <a:latin typeface="Public Sans" pitchFamily="2" charset="0"/>
              </a:rPr>
              <a:t>must be received at DRC no later than the filing deadline noted on the Request for Rescoring. </a:t>
            </a:r>
            <a:endParaRPr lang="en-US" sz="1600" dirty="0" smtClean="0">
              <a:latin typeface="Public Sans" pitchFamily="2" charset="0"/>
            </a:endParaRPr>
          </a:p>
          <a:p>
            <a:r>
              <a:rPr lang="en-US" sz="1600" dirty="0" smtClean="0">
                <a:latin typeface="Public Sans" pitchFamily="2" charset="0"/>
              </a:rPr>
              <a:t>DTCs </a:t>
            </a:r>
            <a:r>
              <a:rPr lang="en-US" sz="1600" dirty="0">
                <a:latin typeface="Public Sans" pitchFamily="2" charset="0"/>
              </a:rPr>
              <a:t>should make copies of the Request for Rescoring form and the rescore fee payment prior to sending them to DRC. </a:t>
            </a:r>
            <a:endParaRPr lang="en-US" sz="1600" dirty="0" smtClean="0">
              <a:latin typeface="Public Sans" pitchFamily="2" charset="0"/>
            </a:endParaRPr>
          </a:p>
          <a:p>
            <a:r>
              <a:rPr lang="en-US" sz="1600" dirty="0" smtClean="0">
                <a:latin typeface="Public Sans" pitchFamily="2" charset="0"/>
              </a:rPr>
              <a:t>Requested </a:t>
            </a:r>
            <a:r>
              <a:rPr lang="en-US" sz="1600" dirty="0">
                <a:latin typeface="Public Sans" pitchFamily="2" charset="0"/>
              </a:rPr>
              <a:t>rescores will be completed no later than ten </a:t>
            </a:r>
            <a:r>
              <a:rPr lang="en-US" sz="1600" dirty="0" smtClean="0">
                <a:latin typeface="Public Sans" pitchFamily="2" charset="0"/>
              </a:rPr>
              <a:t>business </a:t>
            </a:r>
            <a:r>
              <a:rPr lang="en-US" sz="1600" dirty="0">
                <a:latin typeface="Public Sans" pitchFamily="2" charset="0"/>
              </a:rPr>
              <a:t>days after the filing </a:t>
            </a:r>
            <a:r>
              <a:rPr lang="en-US" sz="1600" dirty="0" smtClean="0">
                <a:latin typeface="Public Sans" pitchFamily="2" charset="0"/>
              </a:rPr>
              <a:t>deadline.</a:t>
            </a:r>
            <a:endParaRPr lang="en-US" sz="1600" dirty="0">
              <a:latin typeface="Public Sans" pitchFamily="2" charset="0"/>
            </a:endParaRPr>
          </a:p>
        </p:txBody>
      </p:sp>
    </p:spTree>
    <p:extLst>
      <p:ext uri="{BB962C8B-B14F-4D97-AF65-F5344CB8AC3E}">
        <p14:creationId xmlns:p14="http://schemas.microsoft.com/office/powerpoint/2010/main" val="1483541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Charges for Rescore of HS LEAP</a:t>
            </a:r>
            <a:endParaRPr lang="en-US" dirty="0"/>
          </a:p>
        </p:txBody>
      </p:sp>
      <p:sp>
        <p:nvSpPr>
          <p:cNvPr id="3" name="Text Placeholder 2"/>
          <p:cNvSpPr>
            <a:spLocks noGrp="1"/>
          </p:cNvSpPr>
          <p:nvPr>
            <p:ph type="body" idx="1"/>
          </p:nvPr>
        </p:nvSpPr>
        <p:spPr/>
        <p:txBody>
          <a:bodyPr/>
          <a:lstStyle/>
          <a:p>
            <a:pPr marL="114300" indent="0">
              <a:buNone/>
            </a:pPr>
            <a:r>
              <a:rPr lang="en-US" dirty="0"/>
              <a:t>● English I and II: $50.00</a:t>
            </a:r>
          </a:p>
          <a:p>
            <a:pPr marL="114300" indent="0">
              <a:buNone/>
            </a:pPr>
            <a:r>
              <a:rPr lang="en-US" dirty="0"/>
              <a:t>● Algebra I and Geometry: $35.00</a:t>
            </a:r>
          </a:p>
          <a:p>
            <a:pPr marL="114300" indent="0">
              <a:buNone/>
            </a:pPr>
            <a:r>
              <a:rPr lang="en-US" dirty="0"/>
              <a:t>● Biology, Civics (in Summer 2025), and U.S. History: $</a:t>
            </a:r>
            <a:r>
              <a:rPr lang="en-US" dirty="0" smtClean="0"/>
              <a:t>35.00</a:t>
            </a:r>
          </a:p>
          <a:p>
            <a:pPr marL="114300" indent="0">
              <a:buNone/>
            </a:pPr>
            <a:endParaRPr lang="en-US" dirty="0"/>
          </a:p>
          <a:p>
            <a:pPr marL="114300" indent="0">
              <a:buNone/>
            </a:pPr>
            <a:r>
              <a:rPr lang="en-US" b="1" u="sng" dirty="0"/>
              <a:t>The district test coordinator must mail rescore requests to</a:t>
            </a:r>
            <a:r>
              <a:rPr lang="en-US" dirty="0"/>
              <a:t>:</a:t>
            </a:r>
          </a:p>
          <a:p>
            <a:pPr marL="114300" indent="0">
              <a:buNone/>
            </a:pPr>
            <a:r>
              <a:rPr lang="en-US" dirty="0"/>
              <a:t>Louisiana Program Management C/O Tom Boatman</a:t>
            </a:r>
          </a:p>
          <a:p>
            <a:pPr marL="114300" indent="0">
              <a:buNone/>
            </a:pPr>
            <a:r>
              <a:rPr lang="en-US" dirty="0"/>
              <a:t>Data Recognition Corporation </a:t>
            </a:r>
          </a:p>
          <a:p>
            <a:pPr marL="114300" indent="0">
              <a:buNone/>
            </a:pPr>
            <a:r>
              <a:rPr lang="en-US" dirty="0"/>
              <a:t>13490 Bass Lake Road, Maple Grove, MN </a:t>
            </a:r>
            <a:r>
              <a:rPr lang="en-US" dirty="0" smtClean="0"/>
              <a:t>55311</a:t>
            </a:r>
          </a:p>
          <a:p>
            <a:pPr marL="114300" indent="0">
              <a:buNone/>
            </a:pPr>
            <a:endParaRPr lang="en-US" dirty="0"/>
          </a:p>
          <a:p>
            <a:pPr marL="114300" indent="0">
              <a:buNone/>
            </a:pPr>
            <a:r>
              <a:rPr lang="en-US" dirty="0" smtClean="0"/>
              <a:t>Please </a:t>
            </a:r>
            <a:r>
              <a:rPr lang="en-US" b="1" u="sng" dirty="0" smtClean="0"/>
              <a:t>do not </a:t>
            </a:r>
            <a:r>
              <a:rPr lang="en-US" dirty="0" smtClean="0"/>
              <a:t>send these to </a:t>
            </a:r>
            <a:r>
              <a:rPr lang="en-US" dirty="0" smtClean="0">
                <a:hlinkClick r:id="rId2"/>
              </a:rPr>
              <a:t>assessment@la.gov</a:t>
            </a:r>
            <a:r>
              <a:rPr lang="en-US" dirty="0" smtClean="0"/>
              <a:t> or the assessment team.</a:t>
            </a:r>
            <a:endParaRPr lang="en-US" dirty="0"/>
          </a:p>
        </p:txBody>
      </p:sp>
    </p:spTree>
    <p:extLst>
      <p:ext uri="{BB962C8B-B14F-4D97-AF65-F5344CB8AC3E}">
        <p14:creationId xmlns:p14="http://schemas.microsoft.com/office/powerpoint/2010/main" val="2389330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39240</TotalTime>
  <Words>2087</Words>
  <Application>Microsoft Office PowerPoint</Application>
  <PresentationFormat>On-screen Show (16:9)</PresentationFormat>
  <Paragraphs>239</Paragraphs>
  <Slides>25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Times New Roman</vt:lpstr>
      <vt:lpstr>Public Sans Medium</vt:lpstr>
      <vt:lpstr>Public Sans</vt:lpstr>
      <vt:lpstr>Calibri</vt:lpstr>
      <vt:lpstr>LA Believes</vt:lpstr>
      <vt:lpstr> AAA Assessment and Accountability Monthly Call May 20, 2025</vt:lpstr>
      <vt:lpstr>Zoom Meeting Preparation</vt:lpstr>
      <vt:lpstr>Agenda Items</vt:lpstr>
      <vt:lpstr>LEAP 2025</vt:lpstr>
      <vt:lpstr>Important Dates</vt:lpstr>
      <vt:lpstr>Closures </vt:lpstr>
      <vt:lpstr>LEAP HS Rescore Requirements</vt:lpstr>
      <vt:lpstr>Process for Submitting Rescore Requests to DRC</vt:lpstr>
      <vt:lpstr>Charges for Rescore of HS LEAP</vt:lpstr>
      <vt:lpstr>DRC Student Corrections Online Cleanup</vt:lpstr>
      <vt:lpstr>Accountability Coding</vt:lpstr>
      <vt:lpstr>LEAP Connect and ELPT </vt:lpstr>
      <vt:lpstr>LEAP Connect and ELPT Score Release</vt:lpstr>
      <vt:lpstr>ELPT Trajectories</vt:lpstr>
      <vt:lpstr>Accountability</vt:lpstr>
      <vt:lpstr>Cohort Graduation Data Certification</vt:lpstr>
      <vt:lpstr>2024-2025 Cohort Members</vt:lpstr>
      <vt:lpstr>Rosters</vt:lpstr>
      <vt:lpstr>Dropout Flags and Exit Codes</vt:lpstr>
      <vt:lpstr>K-3</vt:lpstr>
      <vt:lpstr>Additional Grade 3 Summer Screenings</vt:lpstr>
      <vt:lpstr>Save Reporting for Grade 3</vt:lpstr>
      <vt:lpstr>CSV file for G3 Summer</vt:lpstr>
      <vt:lpstr>Call 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931</cp:revision>
  <dcterms:modified xsi:type="dcterms:W3CDTF">2025-05-23T17:21:55Z</dcterms:modified>
</cp:coreProperties>
</file>