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1"/>
  </p:notesMasterIdLst>
  <p:sldIdLst>
    <p:sldId id="884" r:id="rId2"/>
    <p:sldId id="667" r:id="rId3"/>
    <p:sldId id="257" r:id="rId4"/>
    <p:sldId id="851" r:id="rId5"/>
    <p:sldId id="855" r:id="rId6"/>
    <p:sldId id="885" r:id="rId7"/>
    <p:sldId id="953" r:id="rId8"/>
    <p:sldId id="954" r:id="rId9"/>
    <p:sldId id="955" r:id="rId10"/>
    <p:sldId id="886" r:id="rId11"/>
    <p:sldId id="924" r:id="rId12"/>
    <p:sldId id="887" r:id="rId13"/>
    <p:sldId id="942" r:id="rId14"/>
    <p:sldId id="888" r:id="rId15"/>
    <p:sldId id="927" r:id="rId16"/>
    <p:sldId id="895" r:id="rId17"/>
    <p:sldId id="889" r:id="rId18"/>
    <p:sldId id="941" r:id="rId19"/>
    <p:sldId id="334" r:id="rId20"/>
  </p:sldIdLst>
  <p:sldSz cx="9144000" cy="5143500" type="screen16x9"/>
  <p:notesSz cx="6858000" cy="9144000"/>
  <p:embeddedFontLst>
    <p:embeddedFont>
      <p:font typeface="Public Sans" pitchFamily="2" charset="0"/>
      <p:regular r:id="rId22"/>
      <p:bold r:id="rId23"/>
      <p:italic r:id="rId24"/>
      <p:boldItalic r:id="rId25"/>
    </p:embeddedFont>
    <p:embeddedFont>
      <p:font typeface="Public Sans Medium" pitchFamily="2" charset="0"/>
      <p:regular r:id="rId26"/>
      <p: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90" d="100"/>
          <a:sy n="90" d="100"/>
        </p:scale>
        <p:origin x="612"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https://doe.louisiana.gov/docs/default-source/assessment/dtc-and-accountability-contact-update-form.pdf?sfvrsn=36c28f1f_0"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May 19, 2026</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327458" y="1165977"/>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LEAP Connect/ELPT/ELPT Connect</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10</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Connect/ELPT/ELPT Connect Reporting</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May 15: LEAP Connect individual student reports, school rosters and data files available in DRC INSIGHT. </a:t>
            </a:r>
          </a:p>
          <a:p>
            <a:r>
              <a:rPr lang="en-US" dirty="0" smtClean="0">
                <a:latin typeface="Public Sans" pitchFamily="2" charset="0"/>
              </a:rPr>
              <a:t>Reports may be shared with parents/families and staff for instructional planning.</a:t>
            </a:r>
          </a:p>
          <a:p>
            <a:r>
              <a:rPr lang="en-US" dirty="0" smtClean="0">
                <a:latin typeface="Public Sans" pitchFamily="2" charset="0"/>
              </a:rPr>
              <a:t>Summaries of results should not be released prior to department release.</a:t>
            </a:r>
          </a:p>
          <a:p>
            <a:endParaRPr lang="en-US" dirty="0">
              <a:latin typeface="Public Sans" pitchFamily="2" charset="0"/>
            </a:endParaRPr>
          </a:p>
          <a:p>
            <a:pPr marL="114300" indent="0">
              <a:buNone/>
            </a:pPr>
            <a:r>
              <a:rPr lang="en-US" dirty="0" smtClean="0">
                <a:latin typeface="Public Sans" pitchFamily="2" charset="0"/>
              </a:rPr>
              <a:t>ELPT/ELPT Connect score  reports will be released soon and district test coordinators will be notified when they are available in TIDE.</a:t>
            </a:r>
            <a:endParaRPr lang="en-US" dirty="0">
              <a:latin typeface="Public Sans" pitchFamily="2" charset="0"/>
            </a:endParaRPr>
          </a:p>
        </p:txBody>
      </p:sp>
    </p:spTree>
    <p:extLst>
      <p:ext uri="{BB962C8B-B14F-4D97-AF65-F5344CB8AC3E}">
        <p14:creationId xmlns:p14="http://schemas.microsoft.com/office/powerpoint/2010/main" val="352247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50079" y="113053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ACT/WorkKeys</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12</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46551"/>
            <a:ext cx="8520600" cy="572700"/>
          </a:xfrm>
        </p:spPr>
        <p:txBody>
          <a:bodyPr/>
          <a:lstStyle/>
          <a:p>
            <a:r>
              <a:rPr lang="en-US" dirty="0" smtClean="0">
                <a:latin typeface="Public Sans" pitchFamily="2" charset="0"/>
              </a:rPr>
              <a:t>ACT Changes </a:t>
            </a:r>
            <a:endParaRPr lang="en-US" dirty="0">
              <a:latin typeface="Public Sans" pitchFamily="2" charset="0"/>
            </a:endParaRPr>
          </a:p>
        </p:txBody>
      </p:sp>
      <p:sp>
        <p:nvSpPr>
          <p:cNvPr id="3" name="Text Placeholder 2"/>
          <p:cNvSpPr>
            <a:spLocks noGrp="1"/>
          </p:cNvSpPr>
          <p:nvPr>
            <p:ph type="body" idx="1"/>
          </p:nvPr>
        </p:nvSpPr>
        <p:spPr>
          <a:xfrm>
            <a:off x="311700" y="819251"/>
            <a:ext cx="8520600" cy="3546715"/>
          </a:xfrm>
        </p:spPr>
        <p:txBody>
          <a:bodyPr/>
          <a:lstStyle/>
          <a:p>
            <a:pPr marL="114300" indent="0">
              <a:buNone/>
            </a:pPr>
            <a:r>
              <a:rPr lang="en-US" sz="1500" dirty="0" smtClean="0">
                <a:latin typeface="Public Sans" pitchFamily="2" charset="0"/>
              </a:rPr>
              <a:t>On Monday, May 11 the department was notified by ACT of a need to reissue state and district ACT scores taken on a school day administration. </a:t>
            </a:r>
          </a:p>
          <a:p>
            <a:r>
              <a:rPr lang="en-US" sz="1500" dirty="0" smtClean="0">
                <a:latin typeface="Public Sans" pitchFamily="2" charset="0"/>
              </a:rPr>
              <a:t>All district test coordinators were notified on Wednesday, May 13</a:t>
            </a:r>
          </a:p>
          <a:p>
            <a:r>
              <a:rPr lang="en-US" sz="1500" dirty="0" smtClean="0">
                <a:latin typeface="Public Sans" pitchFamily="2" charset="0"/>
              </a:rPr>
              <a:t>No score will decline</a:t>
            </a:r>
          </a:p>
          <a:p>
            <a:r>
              <a:rPr lang="en-US" sz="1500" dirty="0" smtClean="0">
                <a:latin typeface="Public Sans" pitchFamily="2" charset="0"/>
              </a:rPr>
              <a:t>Composite scores may increase by 1 or 2 points</a:t>
            </a:r>
          </a:p>
          <a:p>
            <a:r>
              <a:rPr lang="en-US" sz="1500" dirty="0" smtClean="0">
                <a:latin typeface="Public Sans" pitchFamily="2" charset="0"/>
              </a:rPr>
              <a:t>Subject scores may increase without affecting composite score</a:t>
            </a:r>
            <a:endParaRPr lang="en-US" sz="1500" dirty="0">
              <a:latin typeface="Public Sans" pitchFamily="2" charset="0"/>
            </a:endParaRPr>
          </a:p>
        </p:txBody>
      </p:sp>
    </p:spTree>
    <p:extLst>
      <p:ext uri="{BB962C8B-B14F-4D97-AF65-F5344CB8AC3E}">
        <p14:creationId xmlns:p14="http://schemas.microsoft.com/office/powerpoint/2010/main" val="2762241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57167" y="1073829"/>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Accountability</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14</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11" y="346259"/>
            <a:ext cx="8520600" cy="572700"/>
          </a:xfrm>
        </p:spPr>
        <p:txBody>
          <a:bodyPr/>
          <a:lstStyle/>
          <a:p>
            <a:r>
              <a:rPr lang="en-US" dirty="0" smtClean="0">
                <a:latin typeface="Public Sans" pitchFamily="2" charset="0"/>
              </a:rPr>
              <a:t>Graduation Cohort Data Certification Timeline</a:t>
            </a:r>
            <a:endParaRPr lang="en-US" dirty="0">
              <a:latin typeface="Public Sans" pitchFamily="2" charset="0"/>
            </a:endParaRPr>
          </a:p>
        </p:txBody>
      </p:sp>
      <p:sp>
        <p:nvSpPr>
          <p:cNvPr id="3" name="Text Placeholder 2"/>
          <p:cNvSpPr>
            <a:spLocks noGrp="1"/>
          </p:cNvSpPr>
          <p:nvPr>
            <p:ph type="body" idx="1"/>
          </p:nvPr>
        </p:nvSpPr>
        <p:spPr>
          <a:xfrm>
            <a:off x="226639" y="918959"/>
            <a:ext cx="8520600" cy="3186300"/>
          </a:xfrm>
        </p:spPr>
        <p:txBody>
          <a:bodyPr/>
          <a:lstStyle/>
          <a:p>
            <a:pPr marL="114300" indent="0">
              <a:buNone/>
            </a:pPr>
            <a:r>
              <a:rPr lang="en-US" dirty="0" smtClean="0"/>
              <a:t>Louisiana Data Review will close for all users on Wednesday, May 27. Please respond to any outstanding unresolved issues. Before data certification closes, you may want to create an output table that collects all of the requests, reviews, and notes. To create this table, do the following:</a:t>
            </a:r>
          </a:p>
          <a:p>
            <a:pPr marL="114300" indent="0">
              <a:buNone/>
            </a:pPr>
            <a:endParaRPr lang="en-US" dirty="0"/>
          </a:p>
          <a:p>
            <a:pPr marL="114300" indent="0">
              <a:buNone/>
            </a:pPr>
            <a:r>
              <a:rPr lang="en-US" dirty="0" smtClean="0"/>
              <a:t>In the top left corner, locate the option “Output Tables” in the dropdown list. To the right, select “Exit Code Review Output.” If you see a check next to the statement, “Show Only Records With Changes Since May XX” remove the flag. This will provide access to all submissions.</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381" y="3501656"/>
            <a:ext cx="6145619" cy="1641844"/>
          </a:xfrm>
          <a:prstGeom prst="rect">
            <a:avLst/>
          </a:prstGeom>
        </p:spPr>
      </p:pic>
    </p:spTree>
    <p:extLst>
      <p:ext uri="{BB962C8B-B14F-4D97-AF65-F5344CB8AC3E}">
        <p14:creationId xmlns:p14="http://schemas.microsoft.com/office/powerpoint/2010/main" val="10773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latin typeface="Public Sans" pitchFamily="2" charset="0"/>
              </a:rPr>
              <a:t>Please make sure transcripts are up to date when students graduate and that students are properly exited in </a:t>
            </a:r>
            <a:r>
              <a:rPr lang="en-US" dirty="0" err="1" smtClean="0">
                <a:latin typeface="Public Sans" pitchFamily="2" charset="0"/>
              </a:rPr>
              <a:t>EdLink</a:t>
            </a:r>
            <a:r>
              <a:rPr lang="en-US" dirty="0" smtClean="0">
                <a:latin typeface="Public Sans" pitchFamily="2" charset="0"/>
              </a:rPr>
              <a:t>. </a:t>
            </a:r>
            <a:r>
              <a:rPr lang="en-US" b="1" dirty="0" smtClean="0">
                <a:latin typeface="Public Sans" pitchFamily="2" charset="0"/>
              </a:rPr>
              <a:t>When data certification is conducted in late summer of 2026, school systems will not be able to request the following that were not correctly posted to STS by June 30, 2026:</a:t>
            </a:r>
            <a:r>
              <a:rPr lang="en-US" dirty="0" smtClean="0">
                <a:latin typeface="Public Sans" pitchFamily="2" charset="0"/>
              </a:rPr>
              <a:t> </a:t>
            </a:r>
            <a:endParaRPr lang="en-US" dirty="0">
              <a:latin typeface="Public Sans" pitchFamily="2" charset="0"/>
            </a:endParaRPr>
          </a:p>
          <a:p>
            <a:r>
              <a:rPr lang="en-US" dirty="0" smtClean="0">
                <a:latin typeface="Public Sans" pitchFamily="2" charset="0"/>
              </a:rPr>
              <a:t>IBCs and other credentials</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542227" y="1201420"/>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smtClean="0">
                <a:latin typeface="Public Sans" pitchFamily="2" charset="0"/>
              </a:rPr>
              <a:t>K-3 Screenings</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17</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Grade 3 Additional Literacy EOY Windows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Third grade students who have scored well below grade level are provided with two additional opportunities to retest.</a:t>
            </a:r>
          </a:p>
          <a:p>
            <a:pPr marL="114300" indent="0">
              <a:buNone/>
            </a:pPr>
            <a:endParaRPr lang="en-US" dirty="0">
              <a:latin typeface="Public Sans" pitchFamily="2" charset="0"/>
            </a:endParaRPr>
          </a:p>
          <a:p>
            <a:pPr marL="114300" indent="0">
              <a:buNone/>
            </a:pPr>
            <a:r>
              <a:rPr lang="en-US" b="1" dirty="0" smtClean="0">
                <a:latin typeface="Public Sans" pitchFamily="2" charset="0"/>
              </a:rPr>
              <a:t>First EOY Attempt</a:t>
            </a:r>
            <a:r>
              <a:rPr lang="en-US" dirty="0" smtClean="0">
                <a:latin typeface="Public Sans" pitchFamily="2" charset="0"/>
              </a:rPr>
              <a:t>: 	April 1-30</a:t>
            </a:r>
          </a:p>
          <a:p>
            <a:pPr marL="114300" indent="0">
              <a:buNone/>
            </a:pPr>
            <a:r>
              <a:rPr lang="en-US" b="1" dirty="0" smtClean="0">
                <a:latin typeface="Public Sans" pitchFamily="2" charset="0"/>
              </a:rPr>
              <a:t>Second EOY Attempt</a:t>
            </a:r>
            <a:r>
              <a:rPr lang="en-US" dirty="0" smtClean="0">
                <a:latin typeface="Public Sans" pitchFamily="2" charset="0"/>
              </a:rPr>
              <a:t>: 	Last 5 days of school</a:t>
            </a:r>
          </a:p>
          <a:p>
            <a:pPr marL="114300" indent="0">
              <a:buNone/>
            </a:pPr>
            <a:r>
              <a:rPr lang="en-US" b="1" dirty="0" smtClean="0">
                <a:latin typeface="Public Sans" pitchFamily="2" charset="0"/>
              </a:rPr>
              <a:t>Third EOY Attempt</a:t>
            </a:r>
            <a:r>
              <a:rPr lang="en-US" dirty="0" smtClean="0">
                <a:latin typeface="Public Sans" pitchFamily="2" charset="0"/>
              </a:rPr>
              <a:t>: 	At least two weeks after second attempt</a:t>
            </a:r>
          </a:p>
          <a:p>
            <a:pPr marL="114300" indent="0">
              <a:buNone/>
            </a:pPr>
            <a:endParaRPr lang="en-US" dirty="0">
              <a:latin typeface="Public Sans" pitchFamily="2" charset="0"/>
            </a:endParaRPr>
          </a:p>
          <a:p>
            <a:pPr marL="114300" indent="0">
              <a:buNone/>
            </a:pPr>
            <a:r>
              <a:rPr lang="en-US" dirty="0" smtClean="0">
                <a:latin typeface="Public Sans" pitchFamily="2" charset="0"/>
              </a:rPr>
              <a:t>The additional testing window for the second and third attempt will be available from May 1 to June 30. Please be sure all attempts are planned accordingly.</a:t>
            </a:r>
            <a:endParaRPr lang="en-US" dirty="0">
              <a:latin typeface="Public Sans" pitchFamily="2" charset="0"/>
            </a:endParaRPr>
          </a:p>
        </p:txBody>
      </p:sp>
      <p:sp>
        <p:nvSpPr>
          <p:cNvPr id="5" name="Subtitle 4"/>
          <p:cNvSpPr>
            <a:spLocks noGrp="1"/>
          </p:cNvSpPr>
          <p:nvPr>
            <p:ph type="subTitle" idx="3"/>
          </p:nvPr>
        </p:nvSpPr>
        <p:spPr/>
        <p:txBody>
          <a:bodyPr/>
          <a:lstStyle/>
          <a:p>
            <a:endParaRPr lang="en-US" dirty="0"/>
          </a:p>
        </p:txBody>
      </p:sp>
    </p:spTree>
    <p:extLst>
      <p:ext uri="{BB962C8B-B14F-4D97-AF65-F5344CB8AC3E}">
        <p14:creationId xmlns:p14="http://schemas.microsoft.com/office/powerpoint/2010/main" val="130384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70650858"/>
              </p:ext>
            </p:extLst>
          </p:nvPr>
        </p:nvGraphicFramePr>
        <p:xfrm>
          <a:off x="414167" y="945559"/>
          <a:ext cx="8315665" cy="3152796"/>
        </p:xfrm>
        <a:graphic>
          <a:graphicData uri="http://schemas.openxmlformats.org/drawingml/2006/table">
            <a:tbl>
              <a:tblPr firstRow="1" bandRow="1">
                <a:tableStyleId>{47E5B1D7-7E24-4C7A-94C0-64FDCA702A4B}</a:tableStyleId>
              </a:tblPr>
              <a:tblGrid>
                <a:gridCol w="748326">
                  <a:extLst>
                    <a:ext uri="{9D8B030D-6E8A-4147-A177-3AD203B41FA5}">
                      <a16:colId xmlns:a16="http://schemas.microsoft.com/office/drawing/2014/main" val="2450038286"/>
                    </a:ext>
                  </a:extLst>
                </a:gridCol>
                <a:gridCol w="5456588">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60585">
                <a:tc>
                  <a:txBody>
                    <a:bodyPr/>
                    <a:lstStyle/>
                    <a:p>
                      <a:r>
                        <a:rPr lang="en-US" sz="1200" dirty="0" smtClean="0">
                          <a:latin typeface="Public Sans" pitchFamily="2" charset="0"/>
                          <a:cs typeface="Calibri" panose="020F0502020204030204" pitchFamily="34" charset="0"/>
                        </a:rPr>
                        <a:t>May</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May 15: LEAP Connect reports available in DRC INSIGHT</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TBA: ELPT/ELPT Connect reports available in Tide</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May 26: Office hours cancelled due to Teacher leader Summit</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baseline="0" dirty="0" smtClean="0">
                          <a:latin typeface="Public Sans" pitchFamily="2" charset="0"/>
                          <a:cs typeface="Calibri" panose="020F0502020204030204" pitchFamily="34" charset="0"/>
                        </a:rPr>
                        <a:t>May 29: I &amp; O data certification closes for alternative schools</a:t>
                      </a:r>
                    </a:p>
                    <a:p>
                      <a:pPr marL="0" indent="0">
                        <a:buFont typeface="Arial" panose="020B0604020202020204" pitchFamily="34" charset="0"/>
                        <a:buNone/>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2"/>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DTC and Accountability</a:t>
                      </a:r>
                      <a:r>
                        <a:rPr lang="en-US" sz="1200" baseline="0" dirty="0" smtClean="0">
                          <a:latin typeface="Public Sans" pitchFamily="2" charset="0"/>
                          <a:hlinkClick r:id="rId2"/>
                        </a:rPr>
                        <a:t> C</a:t>
                      </a:r>
                      <a:r>
                        <a:rPr lang="en-US" sz="1200" dirty="0" smtClean="0">
                          <a:latin typeface="Public Sans" pitchFamily="2" charset="0"/>
                          <a:hlinkClick r:id="rId2"/>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dirty="0" smtClean="0">
                          <a:latin typeface="Public Sans" pitchFamily="2" charset="0"/>
                          <a:cs typeface="Calibri" panose="020F0502020204030204" pitchFamily="34" charset="0"/>
                        </a:rPr>
                        <a:t>June</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June 2-8: Online cleanup</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June </a:t>
                      </a:r>
                      <a:r>
                        <a:rPr lang="en-US" sz="1200" b="0" baseline="0" dirty="0" smtClean="0">
                          <a:latin typeface="Public Sans" pitchFamily="2" charset="0"/>
                          <a:cs typeface="Calibri" panose="020F0502020204030204" pitchFamily="34" charset="0"/>
                        </a:rPr>
                        <a:t>5: High school summer testing schedules due to </a:t>
                      </a:r>
                      <a:r>
                        <a:rPr lang="en-US" sz="1200" b="0" baseline="0" dirty="0" smtClean="0">
                          <a:latin typeface="Public Sans" pitchFamily="2" charset="0"/>
                          <a:cs typeface="Calibri" panose="020F0502020204030204" pitchFamily="34" charset="0"/>
                          <a:hlinkClick r:id="rId3"/>
                        </a:rPr>
                        <a:t>assessment@la.gov</a:t>
                      </a:r>
                      <a:endParaRPr lang="en-US" sz="1200" b="0" baseline="0" dirty="0" smtClean="0">
                        <a:latin typeface="Public Sans" pitchFamily="2" charset="0"/>
                        <a:cs typeface="Calibri" panose="020F0502020204030204" pitchFamily="34" charset="0"/>
                      </a:endParaRP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June 22-26: High school summer test administration window </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June 2, 9, 23, 30</a:t>
                      </a:r>
                    </a:p>
                    <a:p>
                      <a:r>
                        <a:rPr lang="en-US" sz="1200" baseline="0" dirty="0" smtClean="0">
                          <a:latin typeface="Public Sans" pitchFamily="2" charset="0"/>
                          <a:cs typeface="Calibri" panose="020F0502020204030204" pitchFamily="34" charset="0"/>
                        </a:rPr>
                        <a:t>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June 16</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Due Now: K-3 Literacy, K-3 Numeracy and LEAP Testing Irregularity Reports</a:t>
            </a:r>
          </a:p>
          <a:p>
            <a:pPr marL="114300" indent="0">
              <a:buNone/>
            </a:pPr>
            <a:r>
              <a:rPr lang="en-US" sz="1600" dirty="0" smtClean="0">
                <a:latin typeface="Public Sans" pitchFamily="2" charset="0"/>
              </a:rPr>
              <a:t>May 21: DRC Online Cleanup Webinar Option 1-10-11 a.m.</a:t>
            </a:r>
          </a:p>
          <a:p>
            <a:pPr marL="114300" indent="0">
              <a:buNone/>
            </a:pPr>
            <a:r>
              <a:rPr lang="en-US" sz="1600" dirty="0" smtClean="0">
                <a:latin typeface="Public Sans" pitchFamily="2" charset="0"/>
              </a:rPr>
              <a:t>May 27: Cohort graduation exit code review data certification closes for all users</a:t>
            </a:r>
          </a:p>
          <a:p>
            <a:pPr marL="114300" indent="0">
              <a:buNone/>
            </a:pPr>
            <a:r>
              <a:rPr lang="en-US" sz="1600" dirty="0" smtClean="0">
                <a:latin typeface="Public Sans" pitchFamily="2" charset="0"/>
              </a:rPr>
              <a:t>May 29: DRC Online Cleanup Webinar Option 2-11 a.m.-12:00 p.m.</a:t>
            </a:r>
          </a:p>
          <a:p>
            <a:pPr marL="114300" indent="0">
              <a:buNone/>
            </a:pPr>
            <a:r>
              <a:rPr lang="en-US" sz="1600" dirty="0" smtClean="0">
                <a:latin typeface="Public Sans" pitchFamily="2" charset="0"/>
              </a:rPr>
              <a:t>May 26: Office Hours Canceled</a:t>
            </a:r>
          </a:p>
          <a:p>
            <a:pPr marL="114300" indent="0">
              <a:buNone/>
            </a:pPr>
            <a:r>
              <a:rPr lang="en-US" sz="1600" dirty="0" smtClean="0">
                <a:latin typeface="Public Sans" pitchFamily="2" charset="0"/>
              </a:rPr>
              <a:t>May 29: Interests and Opportunity Data Certification closes for alternative schools</a:t>
            </a:r>
          </a:p>
          <a:p>
            <a:pPr marL="114300" indent="0">
              <a:buNone/>
            </a:pPr>
            <a:r>
              <a:rPr lang="en-US" sz="1600" dirty="0" smtClean="0">
                <a:latin typeface="Public Sans" pitchFamily="2" charset="0"/>
              </a:rPr>
              <a:t>May 29: Notified districts must return missing materials for LEAP Connect</a:t>
            </a:r>
          </a:p>
          <a:p>
            <a:pPr marL="114300" indent="0">
              <a:buNone/>
            </a:pPr>
            <a:r>
              <a:rPr lang="en-US" sz="1600" dirty="0" smtClean="0">
                <a:latin typeface="Public Sans" pitchFamily="2" charset="0"/>
              </a:rPr>
              <a:t>June 2-8: DRC Online Cleanup opens</a:t>
            </a:r>
          </a:p>
          <a:p>
            <a:pPr marL="114300" indent="0">
              <a:buNone/>
            </a:pPr>
            <a:r>
              <a:rPr lang="en-US" sz="1600" dirty="0" smtClean="0">
                <a:latin typeface="Public Sans" pitchFamily="2" charset="0"/>
              </a:rPr>
              <a:t>June 5: LEAP High School Summer Test Schedules Due</a:t>
            </a:r>
          </a:p>
          <a:p>
            <a:pPr marL="114300" indent="0">
              <a:buNone/>
            </a:pPr>
            <a:r>
              <a:rPr lang="en-US" sz="1600" dirty="0" smtClean="0">
                <a:latin typeface="Public Sans" pitchFamily="2" charset="0"/>
              </a:rPr>
              <a:t>June 11: DRC INSIGHT test setup opens for high school summer testing</a:t>
            </a:r>
          </a:p>
          <a:p>
            <a:pPr marL="114300" indent="0">
              <a:buNone/>
            </a:pPr>
            <a:r>
              <a:rPr lang="en-US" sz="1600" dirty="0" smtClean="0">
                <a:latin typeface="Public Sans" pitchFamily="2" charset="0"/>
              </a:rPr>
              <a:t>June 22-26: LEAP High School Summer Test Administration</a:t>
            </a:r>
          </a:p>
          <a:p>
            <a:pPr marL="114300" indent="0">
              <a:buNone/>
            </a:pPr>
            <a:endParaRPr lang="en-US" sz="1600" dirty="0" smtClean="0">
              <a:latin typeface="Public Sans" pitchFamily="2" charset="0"/>
            </a:endParaRP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Tuesday, May 26: Office hours canceled due to Teacher Leader Summit</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8813" y="1102182"/>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Grades 3-8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Grade 3-8 score reports will be released no later than June 30 in DRC INSIGHT. District test coordinators will be notified as soon as they become available. </a:t>
            </a:r>
          </a:p>
          <a:p>
            <a:r>
              <a:rPr lang="en-US" dirty="0" smtClean="0"/>
              <a:t>School systems are required to provide reports to parents timely</a:t>
            </a:r>
          </a:p>
          <a:p>
            <a:r>
              <a:rPr lang="en-US" dirty="0" smtClean="0"/>
              <a:t>The department will not release score reports directly to parents</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65189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DRC Online Cleanup</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DRC will host an impending zero and demographic change cleanup window in DRC INSIGHT from June 2-8, which can be accessed by DTCs and STCs. This window cannot be extended under any circumstances.</a:t>
            </a:r>
          </a:p>
          <a:p>
            <a:endParaRPr lang="en-US" dirty="0" smtClean="0">
              <a:latin typeface="Public Sans" pitchFamily="2" charset="0"/>
            </a:endParaRPr>
          </a:p>
          <a:p>
            <a:pPr marL="114300" indent="0">
              <a:buNone/>
            </a:pPr>
            <a:r>
              <a:rPr lang="en-US" dirty="0" smtClean="0">
                <a:latin typeface="Public Sans" pitchFamily="2" charset="0"/>
              </a:rPr>
              <a:t>Two opportunities for an online cleanup webinar are available only to DTCs and the Zoom links to the webinars will be sent to them by email</a:t>
            </a:r>
          </a:p>
          <a:p>
            <a:pPr lvl="1"/>
            <a:r>
              <a:rPr lang="en-US" dirty="0" smtClean="0">
                <a:latin typeface="Public Sans" pitchFamily="2" charset="0"/>
              </a:rPr>
              <a:t>Thursday, May 21 at 10:00 a.m.</a:t>
            </a:r>
          </a:p>
          <a:p>
            <a:pPr lvl="1"/>
            <a:r>
              <a:rPr lang="en-US" dirty="0" smtClean="0">
                <a:latin typeface="Public Sans" pitchFamily="2" charset="0"/>
              </a:rPr>
              <a:t>Friday, May 29 at 11:00 a.m.</a:t>
            </a:r>
          </a:p>
          <a:p>
            <a:pPr lvl="1"/>
            <a:r>
              <a:rPr lang="en-US" dirty="0" smtClean="0">
                <a:latin typeface="Public Sans" pitchFamily="2" charset="0"/>
              </a:rPr>
              <a:t>The PPT will be send to all DTCs on Thursday, May 21 proceeding the webinar</a:t>
            </a:r>
            <a:endParaRPr lang="en-US"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28146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High School Summer Schedules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DTCs will receive the high school summer testing schedule template this week. If you are testing students from more than one school at a single site (clustering) please indicate all schools that will be testing at that site.</a:t>
            </a:r>
            <a:endParaRPr lang="en-US"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941025470"/>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45061</TotalTime>
  <Words>1057</Words>
  <Application>Microsoft Office PowerPoint</Application>
  <PresentationFormat>On-screen Show (16:9)</PresentationFormat>
  <Paragraphs>138</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Public Sans</vt:lpstr>
      <vt:lpstr>Public Sans Medium</vt:lpstr>
      <vt:lpstr>Arial</vt:lpstr>
      <vt:lpstr>Calibri</vt:lpstr>
      <vt:lpstr>LA Believes</vt:lpstr>
      <vt:lpstr>Assessments, Accountability and Analytics Monthly Call</vt:lpstr>
      <vt:lpstr>Zoom Meeting Preparation</vt:lpstr>
      <vt:lpstr>Agenda Items</vt:lpstr>
      <vt:lpstr>Important Dates</vt:lpstr>
      <vt:lpstr>Office Closures/Cancellation of Office Hours</vt:lpstr>
      <vt:lpstr>LEAP</vt:lpstr>
      <vt:lpstr>LEAP Grades 3-8 Score Release</vt:lpstr>
      <vt:lpstr>DRC Online Cleanup</vt:lpstr>
      <vt:lpstr>LEAP High School Summer Schedules</vt:lpstr>
      <vt:lpstr>LEAP Connect/ELPT/ELPT Connect</vt:lpstr>
      <vt:lpstr>LEAP Connect/ELPT/ELPT Connect Reporting</vt:lpstr>
      <vt:lpstr>ACT/WorkKeys</vt:lpstr>
      <vt:lpstr>ACT Changes </vt:lpstr>
      <vt:lpstr>Accountability</vt:lpstr>
      <vt:lpstr>Graduation Cohort Data Certification Timeline</vt:lpstr>
      <vt:lpstr>Updates to Transcripts in STS</vt:lpstr>
      <vt:lpstr>K-3 Screenings</vt:lpstr>
      <vt:lpstr>Grade 3 Additional Literacy EOY Windows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1174</cp:revision>
  <dcterms:modified xsi:type="dcterms:W3CDTF">2026-06-04T15:15:33Z</dcterms:modified>
</cp:coreProperties>
</file>