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32"/>
  </p:notesMasterIdLst>
  <p:sldIdLst>
    <p:sldId id="324" r:id="rId2"/>
    <p:sldId id="256" r:id="rId3"/>
    <p:sldId id="257" r:id="rId4"/>
    <p:sldId id="366" r:id="rId5"/>
    <p:sldId id="517" r:id="rId6"/>
    <p:sldId id="520" r:id="rId7"/>
    <p:sldId id="529" r:id="rId8"/>
    <p:sldId id="480" r:id="rId9"/>
    <p:sldId id="512" r:id="rId10"/>
    <p:sldId id="482" r:id="rId11"/>
    <p:sldId id="513" r:id="rId12"/>
    <p:sldId id="521" r:id="rId13"/>
    <p:sldId id="522" r:id="rId14"/>
    <p:sldId id="523" r:id="rId15"/>
    <p:sldId id="524" r:id="rId16"/>
    <p:sldId id="505" r:id="rId17"/>
    <p:sldId id="506" r:id="rId18"/>
    <p:sldId id="500" r:id="rId19"/>
    <p:sldId id="501" r:id="rId20"/>
    <p:sldId id="514" r:id="rId21"/>
    <p:sldId id="515" r:id="rId22"/>
    <p:sldId id="483" r:id="rId23"/>
    <p:sldId id="503" r:id="rId24"/>
    <p:sldId id="525" r:id="rId25"/>
    <p:sldId id="527" r:id="rId26"/>
    <p:sldId id="528" r:id="rId27"/>
    <p:sldId id="519" r:id="rId28"/>
    <p:sldId id="484" r:id="rId29"/>
    <p:sldId id="334" r:id="rId30"/>
    <p:sldId id="526"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05" autoAdjust="0"/>
    <p:restoredTop sz="94660"/>
  </p:normalViewPr>
  <p:slideViewPr>
    <p:cSldViewPr snapToGrid="0">
      <p:cViewPr varScale="1">
        <p:scale>
          <a:sx n="91" d="100"/>
          <a:sy n="91" d="100"/>
        </p:scale>
        <p:origin x="528"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be7d437e7f_0_0:notes"/>
          <p:cNvSpPr txBox="1">
            <a:spLocks noGrp="1"/>
          </p:cNvSpPr>
          <p:nvPr>
            <p:ph type="body" idx="1"/>
          </p:nvPr>
        </p:nvSpPr>
        <p:spPr>
          <a:xfrm>
            <a:off x="685800" y="4343401"/>
            <a:ext cx="5486400" cy="4114800"/>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sz="1400"/>
          </a:p>
        </p:txBody>
      </p:sp>
      <p:sp>
        <p:nvSpPr>
          <p:cNvPr id="265" name="Google Shape;265;gbe7d437e7f_0_0:notes"/>
          <p:cNvSpPr>
            <a:spLocks noGrp="1" noRot="1" noChangeAspect="1"/>
          </p:cNvSpPr>
          <p:nvPr>
            <p:ph type="sldImg" idx="2"/>
          </p:nvPr>
        </p:nvSpPr>
        <p:spPr>
          <a:xfrm>
            <a:off x="400960" y="687672"/>
            <a:ext cx="6056100" cy="3427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7164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extLst>
      <p:ext uri="{BB962C8B-B14F-4D97-AF65-F5344CB8AC3E}">
        <p14:creationId xmlns:p14="http://schemas.microsoft.com/office/powerpoint/2010/main" val="3818743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980952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96a45435d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796a45435d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62" name="Google Shape;262;g796a45435d_2_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2509160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4249142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extLst>
      <p:ext uri="{BB962C8B-B14F-4D97-AF65-F5344CB8AC3E}">
        <p14:creationId xmlns:p14="http://schemas.microsoft.com/office/powerpoint/2010/main" val="2884605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614688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11280423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Title">
    <p:bg>
      <p:bgPr>
        <a:blipFill>
          <a:blip r:embed="rId2">
            <a:alphaModFix/>
          </a:blip>
          <a:stretch>
            <a:fillRect/>
          </a:stretch>
        </a:blipFill>
        <a:effectLst/>
      </p:bgPr>
    </p:bg>
    <p:spTree>
      <p:nvGrpSpPr>
        <p:cNvPr id="1" name="Shape 176"/>
        <p:cNvGrpSpPr/>
        <p:nvPr/>
      </p:nvGrpSpPr>
      <p:grpSpPr>
        <a:xfrm>
          <a:off x="0" y="0"/>
          <a:ext cx="0" cy="0"/>
          <a:chOff x="0" y="0"/>
          <a:chExt cx="0" cy="0"/>
        </a:xfrm>
      </p:grpSpPr>
      <p:sp>
        <p:nvSpPr>
          <p:cNvPr id="177" name="Google Shape;177;p52"/>
          <p:cNvSpPr txBox="1">
            <a:spLocks noGrp="1"/>
          </p:cNvSpPr>
          <p:nvPr>
            <p:ph type="title"/>
          </p:nvPr>
        </p:nvSpPr>
        <p:spPr>
          <a:xfrm>
            <a:off x="4005650" y="14828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Hands)">
  <p:cSld name="Section Title Only">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70"/>
          <p:cNvSpPr txBox="1">
            <a:spLocks noGrp="1"/>
          </p:cNvSpPr>
          <p:nvPr>
            <p:ph type="title"/>
          </p:nvPr>
        </p:nvSpPr>
        <p:spPr>
          <a:xfrm>
            <a:off x="0" y="733400"/>
            <a:ext cx="9144000" cy="3113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14" r:id="rId10"/>
    <p:sldLayoutId id="2147483717" r:id="rId11"/>
    <p:sldLayoutId id="2147483718" r:id="rId12"/>
    <p:sldLayoutId id="2147483720" r:id="rId13"/>
    <p:sldLayoutId id="2147483721" r:id="rId14"/>
    <p:sldLayoutId id="2147483722" r:id="rId15"/>
    <p:sldLayoutId id="2147483723" r:id="rId16"/>
    <p:sldLayoutId id="2147483724" r:id="rId17"/>
    <p:sldLayoutId id="2147483725" r:id="rId18"/>
    <p:sldLayoutId id="2147483726" r:id="rId19"/>
    <p:sldLayoutId id="214748373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hyperlink" Target="mailto:ldoecommunications@la.gov"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hyperlink" Target="https://form.jotform.com/LDOE/k-3_literacy_screening_act688_22-23"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www.louisianabelieves.com/docs/default-source/data-management/mmcs-accountability-data-certification---addendum.docx?sfvrsn=aaab6318_2" TargetMode="External"/><Relationship Id="rId2" Type="http://schemas.openxmlformats.org/officeDocument/2006/relationships/hyperlink" Target="https://www.louisianabelieves.com/docs/default-source/data-management/mmcs-accountability-data-certification---2022.pdf?sfvrsn=b7ab6318_2" TargetMode="Externa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hyperlink" Target="https://www.louisianabelieves.com/resources/library/assessment" TargetMode="External"/><Relationship Id="rId2" Type="http://schemas.openxmlformats.org/officeDocument/2006/relationships/hyperlink" Target="https://www.louisianabelieves.com/docs/default-source/assessment/2022-2023-assessment-calendar.pdf?sfvrsn=4de36518_2" TargetMode="External"/><Relationship Id="rId1" Type="http://schemas.openxmlformats.org/officeDocument/2006/relationships/slideLayout" Target="../slideLayouts/slideLayout9.xml"/><Relationship Id="rId4" Type="http://schemas.openxmlformats.org/officeDocument/2006/relationships/hyperlink" Target="mailto:assessment@l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louisianabelieves.com/docs/default-source/assessment-guidance/assessment-development-educator-review-committees.pdf?sfvrsn=3bbe931f_56" TargetMode="External"/><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hyperlink" Target="mailto:assessment@la.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84"/>
          <p:cNvSpPr txBox="1">
            <a:spLocks noGrp="1"/>
          </p:cNvSpPr>
          <p:nvPr>
            <p:ph type="body" idx="1"/>
          </p:nvPr>
        </p:nvSpPr>
        <p:spPr>
          <a:xfrm>
            <a:off x="430075" y="1185325"/>
            <a:ext cx="8283900" cy="1688100"/>
          </a:xfrm>
          <a:prstGeom prst="rect">
            <a:avLst/>
          </a:prstGeom>
          <a:noFill/>
          <a:ln>
            <a:noFill/>
          </a:ln>
        </p:spPr>
        <p:txBody>
          <a:bodyPr spcFirstLastPara="1" wrap="square" lIns="91425" tIns="45700" rIns="91425" bIns="45700" anchor="t" anchorCtr="0">
            <a:noAutofit/>
          </a:bodyPr>
          <a:lstStyle/>
          <a:p>
            <a:pPr marL="230187" lvl="0" indent="-211137" algn="l" rtl="0">
              <a:spcBef>
                <a:spcPts val="0"/>
              </a:spcBef>
              <a:spcAft>
                <a:spcPts val="0"/>
              </a:spcAft>
              <a:buClr>
                <a:schemeClr val="dk1"/>
              </a:buClr>
              <a:buSzPts val="1500"/>
              <a:buFont typeface="Calibri"/>
              <a:buChar char="●"/>
            </a:pPr>
            <a:r>
              <a:rPr lang="en-US" sz="1500"/>
              <a:t>Please make sure your phone or computer is muted to minimize background noise. </a:t>
            </a:r>
            <a:endParaRPr sz="1500"/>
          </a:p>
          <a:p>
            <a:pPr marL="461962" lvl="1" indent="-149225" algn="l" rtl="0">
              <a:spcBef>
                <a:spcPts val="0"/>
              </a:spcBef>
              <a:spcAft>
                <a:spcPts val="0"/>
              </a:spcAft>
              <a:buClr>
                <a:schemeClr val="dk1"/>
              </a:buClr>
              <a:buSzPts val="1500"/>
              <a:buChar char="○"/>
            </a:pPr>
            <a:r>
              <a:rPr lang="en-US" sz="1500"/>
              <a:t>To do this, hover over the bottom left-hand side of your screen and click “Mute.” </a:t>
            </a:r>
            <a:endParaRPr sz="1500"/>
          </a:p>
          <a:p>
            <a:pPr marL="230187" lvl="0" indent="-211137" algn="l" rtl="0">
              <a:spcBef>
                <a:spcPts val="360"/>
              </a:spcBef>
              <a:spcAft>
                <a:spcPts val="0"/>
              </a:spcAft>
              <a:buClr>
                <a:schemeClr val="dk1"/>
              </a:buClr>
              <a:buSzPts val="1500"/>
              <a:buFont typeface="Calibri"/>
              <a:buChar char="●"/>
            </a:pPr>
            <a:r>
              <a:rPr lang="en-US" sz="1500"/>
              <a:t>Please make sure you have turned off your camera to save bandwidth and prevent any connectivity issues.</a:t>
            </a:r>
            <a:endParaRPr sz="1500"/>
          </a:p>
          <a:p>
            <a:pPr marL="461962" lvl="1" indent="-149225" algn="l" rtl="0">
              <a:spcBef>
                <a:spcPts val="360"/>
              </a:spcBef>
              <a:spcAft>
                <a:spcPts val="0"/>
              </a:spcAft>
              <a:buClr>
                <a:schemeClr val="dk1"/>
              </a:buClr>
              <a:buSzPts val="1500"/>
              <a:buChar char="○"/>
            </a:pPr>
            <a:r>
              <a:rPr lang="en-US" sz="1500"/>
              <a:t>To do this, hover over the bottom left-hand side of your screen and click “Stop Video.”</a:t>
            </a:r>
            <a:endParaRPr sz="1500"/>
          </a:p>
          <a:p>
            <a:pPr marL="230187" lvl="0" indent="-230187" algn="l" rtl="0">
              <a:spcBef>
                <a:spcPts val="360"/>
              </a:spcBef>
              <a:spcAft>
                <a:spcPts val="0"/>
              </a:spcAft>
              <a:buClr>
                <a:schemeClr val="dk1"/>
              </a:buClr>
              <a:buSzPts val="1800"/>
              <a:buFont typeface="Calibri"/>
              <a:buChar char="●"/>
            </a:pPr>
            <a:r>
              <a:rPr lang="en-US" sz="1500"/>
              <a:t>Please submit questions during the presentation in the “Chat” function located on the bottom of your screen.</a:t>
            </a:r>
            <a:r>
              <a:rPr lang="en-US" sz="1700"/>
              <a:t> </a:t>
            </a:r>
            <a:endParaRPr sz="1700"/>
          </a:p>
        </p:txBody>
      </p:sp>
      <p:pic>
        <p:nvPicPr>
          <p:cNvPr id="268" name="Google Shape;268;p84"/>
          <p:cNvPicPr preferRelativeResize="0"/>
          <p:nvPr/>
        </p:nvPicPr>
        <p:blipFill rotWithShape="1">
          <a:blip r:embed="rId3">
            <a:alphaModFix/>
          </a:blip>
          <a:srcRect/>
          <a:stretch/>
        </p:blipFill>
        <p:spPr>
          <a:xfrm>
            <a:off x="430074" y="3125825"/>
            <a:ext cx="4387874" cy="1574150"/>
          </a:xfrm>
          <a:prstGeom prst="rect">
            <a:avLst/>
          </a:prstGeom>
          <a:noFill/>
          <a:ln>
            <a:noFill/>
          </a:ln>
        </p:spPr>
      </p:pic>
      <p:sp>
        <p:nvSpPr>
          <p:cNvPr id="269" name="Google Shape;269;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a:solidFill>
                  <a:srgbClr val="385463"/>
                </a:solidFill>
              </a:rPr>
              <a:t>Zoom Meeting Preparation</a:t>
            </a:r>
            <a:endParaRPr>
              <a:solidFill>
                <a:srgbClr val="385463"/>
              </a:solidFill>
            </a:endParaRPr>
          </a:p>
        </p:txBody>
      </p:sp>
      <p:sp>
        <p:nvSpPr>
          <p:cNvPr id="270" name="Google Shape;270;p84"/>
          <p:cNvSpPr txBox="1"/>
          <p:nvPr/>
        </p:nvSpPr>
        <p:spPr>
          <a:xfrm>
            <a:off x="5035150" y="3358800"/>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a:latin typeface="Calibri"/>
                <a:ea typeface="Calibri"/>
                <a:cs typeface="Calibri"/>
                <a:sym typeface="Calibri"/>
              </a:rPr>
              <a:t>NOTICE: In accordance with the Americans with Disabilities Act, if you need special assistance at this meeting please contact </a:t>
            </a:r>
            <a:r>
              <a:rPr lang="en-US" sz="1500" b="1" u="sng">
                <a:solidFill>
                  <a:srgbClr val="20B6A6"/>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US" sz="1500" b="1">
                <a:latin typeface="Calibri"/>
                <a:ea typeface="Calibri"/>
                <a:cs typeface="Calibri"/>
                <a:sym typeface="Calibri"/>
              </a:rPr>
              <a:t>. </a:t>
            </a:r>
            <a:endParaRPr sz="1500" b="1">
              <a:latin typeface="Calibri"/>
              <a:ea typeface="Calibri"/>
              <a:cs typeface="Calibri"/>
              <a:sym typeface="Calibri"/>
            </a:endParaRPr>
          </a:p>
        </p:txBody>
      </p:sp>
    </p:spTree>
    <p:extLst>
      <p:ext uri="{BB962C8B-B14F-4D97-AF65-F5344CB8AC3E}">
        <p14:creationId xmlns:p14="http://schemas.microsoft.com/office/powerpoint/2010/main" val="3741997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ELPS/ELPT</a:t>
            </a:r>
            <a:endParaRPr dirty="0"/>
          </a:p>
        </p:txBody>
      </p:sp>
    </p:spTree>
    <p:extLst>
      <p:ext uri="{BB962C8B-B14F-4D97-AF65-F5344CB8AC3E}">
        <p14:creationId xmlns:p14="http://schemas.microsoft.com/office/powerpoint/2010/main" val="944172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and ELPT Connect</a:t>
            </a:r>
            <a:endParaRPr lang="en-US" dirty="0"/>
          </a:p>
        </p:txBody>
      </p:sp>
      <p:sp>
        <p:nvSpPr>
          <p:cNvPr id="3" name="Text Placeholder 2"/>
          <p:cNvSpPr>
            <a:spLocks noGrp="1"/>
          </p:cNvSpPr>
          <p:nvPr>
            <p:ph type="body" idx="1"/>
          </p:nvPr>
        </p:nvSpPr>
        <p:spPr/>
        <p:txBody>
          <a:bodyPr/>
          <a:lstStyle/>
          <a:p>
            <a:pPr marL="114300" indent="0">
              <a:buNone/>
            </a:pPr>
            <a:r>
              <a:rPr lang="en-US" dirty="0" smtClean="0"/>
              <a:t>All students who did not score proficient on the ELPT in spring 2022 will be required to continue to participate in ELPT regardless of special education status. Policy no longer permits schools or systems to exit students after four years.</a:t>
            </a:r>
          </a:p>
          <a:p>
            <a:pPr marL="114300" indent="0">
              <a:buNone/>
            </a:pPr>
            <a:endParaRPr lang="en-US" dirty="0"/>
          </a:p>
          <a:p>
            <a:pPr marL="114300" indent="0">
              <a:buNone/>
            </a:pPr>
            <a:r>
              <a:rPr lang="en-US" dirty="0" smtClean="0"/>
              <a:t>The ELPT Connect will be available for students who are eligible for alternate assessment. Eligibility criteria for grades K-12 must be used to identify students who participate in any alternate assessment.</a:t>
            </a:r>
          </a:p>
          <a:p>
            <a:pPr marL="114300" indent="0">
              <a:buNone/>
            </a:pPr>
            <a:endParaRPr lang="en-US" dirty="0"/>
          </a:p>
          <a:p>
            <a:pPr marL="114300" indent="0">
              <a:buNone/>
            </a:pPr>
            <a:r>
              <a:rPr lang="en-US" dirty="0" smtClean="0"/>
              <a:t>The ELPT and the ELPT Connect administrations will run concurrently during the window published in the assessment calendar: February 13- March 24.</a:t>
            </a:r>
            <a:endParaRPr lang="en-US" dirty="0"/>
          </a:p>
        </p:txBody>
      </p:sp>
    </p:spTree>
    <p:extLst>
      <p:ext uri="{BB962C8B-B14F-4D97-AF65-F5344CB8AC3E}">
        <p14:creationId xmlns:p14="http://schemas.microsoft.com/office/powerpoint/2010/main" val="2074511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Connect Assessment Overview</a:t>
            </a:r>
            <a:endParaRPr lang="en-US" dirty="0"/>
          </a:p>
        </p:txBody>
      </p:sp>
      <p:sp>
        <p:nvSpPr>
          <p:cNvPr id="3" name="Text Placeholder 2"/>
          <p:cNvSpPr>
            <a:spLocks noGrp="1"/>
          </p:cNvSpPr>
          <p:nvPr>
            <p:ph type="body" idx="1"/>
          </p:nvPr>
        </p:nvSpPr>
        <p:spPr>
          <a:xfrm>
            <a:off x="492897" y="1336375"/>
            <a:ext cx="8283900" cy="3363600"/>
          </a:xfrm>
        </p:spPr>
        <p:txBody>
          <a:bodyPr/>
          <a:lstStyle/>
          <a:p>
            <a:pPr marL="114300" indent="0">
              <a:buNone/>
            </a:pPr>
            <a:r>
              <a:rPr lang="en-US" dirty="0"/>
              <a:t>ELPT Connect is an online </a:t>
            </a:r>
            <a:r>
              <a:rPr lang="en-US" dirty="0" smtClean="0"/>
              <a:t>assessment </a:t>
            </a:r>
            <a:r>
              <a:rPr lang="en-US" dirty="0"/>
              <a:t>designed for English learners with the most significant cognitive </a:t>
            </a:r>
            <a:r>
              <a:rPr lang="en-US" dirty="0" smtClean="0"/>
              <a:t>disabilities who meet state-defined criteria as evidenced by a current IEP. This assessment is:</a:t>
            </a:r>
            <a:endParaRPr lang="en-US" dirty="0"/>
          </a:p>
          <a:p>
            <a:pPr lvl="0"/>
            <a:r>
              <a:rPr lang="en-US" dirty="0"/>
              <a:t>Individually administered to eligible students</a:t>
            </a:r>
          </a:p>
          <a:p>
            <a:pPr lvl="0"/>
            <a:r>
              <a:rPr lang="en-US" dirty="0"/>
              <a:t> </a:t>
            </a:r>
            <a:r>
              <a:rPr lang="en-US" dirty="0" smtClean="0"/>
              <a:t>Composed </a:t>
            </a:r>
            <a:r>
              <a:rPr lang="en-US" dirty="0"/>
              <a:t>of </a:t>
            </a:r>
            <a:r>
              <a:rPr lang="en-US" dirty="0" smtClean="0"/>
              <a:t>four </a:t>
            </a:r>
            <a:r>
              <a:rPr lang="en-US" dirty="0"/>
              <a:t>test domains:  Listening, Speaking, Reading, and Writing</a:t>
            </a:r>
          </a:p>
          <a:p>
            <a:pPr lvl="0"/>
            <a:r>
              <a:rPr lang="en-US" dirty="0"/>
              <a:t>Each test domain consists of:</a:t>
            </a:r>
          </a:p>
          <a:p>
            <a:pPr lvl="1"/>
            <a:r>
              <a:rPr lang="en-US" dirty="0"/>
              <a:t>1 unscored warm-up item</a:t>
            </a:r>
          </a:p>
          <a:p>
            <a:pPr lvl="1"/>
            <a:r>
              <a:rPr lang="en-US" dirty="0"/>
              <a:t>10 scored items</a:t>
            </a:r>
          </a:p>
          <a:p>
            <a:pPr lvl="0"/>
            <a:r>
              <a:rPr lang="en-US" dirty="0"/>
              <a:t>Test items are machine-scored or locally scored (for constructed response items)</a:t>
            </a:r>
          </a:p>
          <a:p>
            <a:endParaRPr lang="en-US" dirty="0"/>
          </a:p>
        </p:txBody>
      </p:sp>
    </p:spTree>
    <p:extLst>
      <p:ext uri="{BB962C8B-B14F-4D97-AF65-F5344CB8AC3E}">
        <p14:creationId xmlns:p14="http://schemas.microsoft.com/office/powerpoint/2010/main" val="280827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Connect Questions</a:t>
            </a:r>
            <a:endParaRPr lang="en-US" dirty="0"/>
          </a:p>
        </p:txBody>
      </p:sp>
      <p:sp>
        <p:nvSpPr>
          <p:cNvPr id="3" name="Text Placeholder 2"/>
          <p:cNvSpPr>
            <a:spLocks noGrp="1"/>
          </p:cNvSpPr>
          <p:nvPr>
            <p:ph type="body" idx="1"/>
          </p:nvPr>
        </p:nvSpPr>
        <p:spPr/>
        <p:txBody>
          <a:bodyPr/>
          <a:lstStyle/>
          <a:p>
            <a:pPr marL="114300" lvl="0" indent="0">
              <a:buNone/>
            </a:pPr>
            <a:r>
              <a:rPr lang="en-US" dirty="0"/>
              <a:t>Four </a:t>
            </a:r>
            <a:r>
              <a:rPr lang="en-US" dirty="0" smtClean="0"/>
              <a:t>question types are included on the ELPT Connect assessment: </a:t>
            </a:r>
            <a:endParaRPr lang="en-US" dirty="0"/>
          </a:p>
          <a:p>
            <a:pPr marL="114300" lvl="0" indent="0">
              <a:buNone/>
            </a:pPr>
            <a:r>
              <a:rPr lang="en-US" dirty="0" smtClean="0"/>
              <a:t>1. Selected </a:t>
            </a:r>
            <a:r>
              <a:rPr lang="en-US" dirty="0"/>
              <a:t>Response</a:t>
            </a:r>
          </a:p>
          <a:p>
            <a:pPr lvl="2"/>
            <a:r>
              <a:rPr lang="en-US" sz="1400" dirty="0"/>
              <a:t>Selects from 3 or 4 answer choices</a:t>
            </a:r>
          </a:p>
          <a:p>
            <a:pPr lvl="2"/>
            <a:r>
              <a:rPr lang="en-US" sz="1400" dirty="0"/>
              <a:t>Available in all domains</a:t>
            </a:r>
          </a:p>
          <a:p>
            <a:pPr lvl="2"/>
            <a:r>
              <a:rPr lang="en-US" sz="1400" dirty="0"/>
              <a:t> Available in all complexity levels</a:t>
            </a:r>
          </a:p>
          <a:p>
            <a:pPr lvl="2"/>
            <a:r>
              <a:rPr lang="en-US" sz="1400" dirty="0"/>
              <a:t>1-point test </a:t>
            </a:r>
            <a:r>
              <a:rPr lang="en-US" sz="1400" dirty="0" smtClean="0"/>
              <a:t>item</a:t>
            </a:r>
          </a:p>
          <a:p>
            <a:pPr marL="114300" indent="0">
              <a:buNone/>
            </a:pPr>
            <a:r>
              <a:rPr lang="en-US" dirty="0" smtClean="0"/>
              <a:t>2. Constructed </a:t>
            </a:r>
            <a:r>
              <a:rPr lang="en-US" dirty="0"/>
              <a:t>Response</a:t>
            </a:r>
          </a:p>
          <a:p>
            <a:pPr lvl="2"/>
            <a:r>
              <a:rPr lang="en-US" sz="1400" dirty="0"/>
              <a:t>Responds by writing or speaking</a:t>
            </a:r>
          </a:p>
          <a:p>
            <a:pPr lvl="2"/>
            <a:r>
              <a:rPr lang="en-US" sz="1400" dirty="0"/>
              <a:t>Available in Speaking and Writing domains</a:t>
            </a:r>
          </a:p>
          <a:p>
            <a:pPr lvl="2"/>
            <a:r>
              <a:rPr lang="en-US" sz="1400" dirty="0"/>
              <a:t>Performance levels 3 or 4 </a:t>
            </a:r>
          </a:p>
          <a:p>
            <a:pPr lvl="2"/>
            <a:r>
              <a:rPr lang="en-US" sz="1400" dirty="0"/>
              <a:t>3-point rubric </a:t>
            </a:r>
            <a:r>
              <a:rPr lang="en-US" sz="1400" dirty="0" smtClean="0"/>
              <a:t>item</a:t>
            </a:r>
            <a:endParaRPr lang="en-US" sz="1400" dirty="0"/>
          </a:p>
        </p:txBody>
      </p:sp>
    </p:spTree>
    <p:extLst>
      <p:ext uri="{BB962C8B-B14F-4D97-AF65-F5344CB8AC3E}">
        <p14:creationId xmlns:p14="http://schemas.microsoft.com/office/powerpoint/2010/main" val="2354035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Connect Question Types, cont.</a:t>
            </a:r>
            <a:endParaRPr lang="en-US" dirty="0"/>
          </a:p>
        </p:txBody>
      </p:sp>
      <p:sp>
        <p:nvSpPr>
          <p:cNvPr id="3" name="Text Placeholder 2"/>
          <p:cNvSpPr>
            <a:spLocks noGrp="1"/>
          </p:cNvSpPr>
          <p:nvPr>
            <p:ph type="body" idx="1"/>
          </p:nvPr>
        </p:nvSpPr>
        <p:spPr/>
        <p:txBody>
          <a:bodyPr/>
          <a:lstStyle/>
          <a:p>
            <a:pPr marL="114300" indent="0">
              <a:buNone/>
            </a:pPr>
            <a:r>
              <a:rPr lang="en-US" dirty="0" smtClean="0"/>
              <a:t>3. Constructed </a:t>
            </a:r>
            <a:r>
              <a:rPr lang="en-US" dirty="0"/>
              <a:t>Response-Guided Prompts</a:t>
            </a:r>
          </a:p>
          <a:p>
            <a:pPr lvl="1"/>
            <a:r>
              <a:rPr lang="en-US" dirty="0"/>
              <a:t> Responds by </a:t>
            </a:r>
            <a:r>
              <a:rPr lang="en-US" dirty="0" smtClean="0"/>
              <a:t>writing</a:t>
            </a:r>
          </a:p>
          <a:p>
            <a:pPr lvl="1"/>
            <a:r>
              <a:rPr lang="en-US" dirty="0" smtClean="0"/>
              <a:t>Available </a:t>
            </a:r>
            <a:r>
              <a:rPr lang="en-US" dirty="0"/>
              <a:t>in Writing </a:t>
            </a:r>
            <a:r>
              <a:rPr lang="en-US" dirty="0" smtClean="0"/>
              <a:t>domain</a:t>
            </a:r>
          </a:p>
          <a:p>
            <a:pPr lvl="1"/>
            <a:r>
              <a:rPr lang="en-US" dirty="0" smtClean="0"/>
              <a:t>3-point </a:t>
            </a:r>
            <a:r>
              <a:rPr lang="en-US" dirty="0"/>
              <a:t>rubric </a:t>
            </a:r>
            <a:r>
              <a:rPr lang="en-US" dirty="0" smtClean="0"/>
              <a:t>item</a:t>
            </a:r>
          </a:p>
          <a:p>
            <a:pPr marL="114300" indent="0">
              <a:buNone/>
            </a:pPr>
            <a:r>
              <a:rPr lang="en-US" dirty="0" smtClean="0"/>
              <a:t>4. Technology </a:t>
            </a:r>
            <a:r>
              <a:rPr lang="en-US" dirty="0"/>
              <a:t>Enhanced </a:t>
            </a:r>
          </a:p>
          <a:p>
            <a:pPr lvl="1"/>
            <a:r>
              <a:rPr lang="en-US" dirty="0"/>
              <a:t>Used technology to capture responses including drag &amp; drop, dropdown menus, and text </a:t>
            </a:r>
            <a:r>
              <a:rPr lang="en-US" dirty="0" smtClean="0"/>
              <a:t>highlight</a:t>
            </a:r>
          </a:p>
          <a:p>
            <a:pPr lvl="1"/>
            <a:r>
              <a:rPr lang="en-US" dirty="0" smtClean="0"/>
              <a:t>All </a:t>
            </a:r>
            <a:r>
              <a:rPr lang="en-US" dirty="0"/>
              <a:t>complexity </a:t>
            </a:r>
            <a:endParaRPr lang="en-US" dirty="0" smtClean="0"/>
          </a:p>
          <a:p>
            <a:pPr lvl="1"/>
            <a:r>
              <a:rPr lang="en-US" dirty="0" smtClean="0"/>
              <a:t>1-point </a:t>
            </a:r>
            <a:r>
              <a:rPr lang="en-US" dirty="0"/>
              <a:t>or 2-point item</a:t>
            </a:r>
          </a:p>
          <a:p>
            <a:endParaRPr lang="en-US" dirty="0"/>
          </a:p>
        </p:txBody>
      </p:sp>
    </p:spTree>
    <p:extLst>
      <p:ext uri="{BB962C8B-B14F-4D97-AF65-F5344CB8AC3E}">
        <p14:creationId xmlns:p14="http://schemas.microsoft.com/office/powerpoint/2010/main" val="1138043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ELPT Connect Next Steps</a:t>
            </a:r>
            <a:endParaRPr lang="en-US" dirty="0"/>
          </a:p>
        </p:txBody>
      </p:sp>
      <p:sp>
        <p:nvSpPr>
          <p:cNvPr id="3" name="Text Placeholder 2"/>
          <p:cNvSpPr>
            <a:spLocks noGrp="1"/>
          </p:cNvSpPr>
          <p:nvPr>
            <p:ph type="body" idx="1"/>
          </p:nvPr>
        </p:nvSpPr>
        <p:spPr/>
        <p:txBody>
          <a:bodyPr/>
          <a:lstStyle/>
          <a:p>
            <a:r>
              <a:rPr lang="en-US" dirty="0" smtClean="0"/>
              <a:t>Test administration manuals are being finalized and systems will be notified when they are available.</a:t>
            </a:r>
          </a:p>
          <a:p>
            <a:r>
              <a:rPr lang="en-US" dirty="0" smtClean="0"/>
              <a:t>The department will host a special webinar for testing and EL coordinators in December.</a:t>
            </a:r>
          </a:p>
          <a:p>
            <a:r>
              <a:rPr lang="en-US" dirty="0" smtClean="0"/>
              <a:t>The department will host an ELPT webinar, as in the past, for the administration of the regular ELPT assessment.</a:t>
            </a:r>
          </a:p>
          <a:p>
            <a:r>
              <a:rPr lang="en-US" dirty="0" smtClean="0"/>
              <a:t>Resources will be announced through Office Hours when they become available.</a:t>
            </a:r>
            <a:endParaRPr lang="en-US" dirty="0"/>
          </a:p>
        </p:txBody>
      </p:sp>
    </p:spTree>
    <p:extLst>
      <p:ext uri="{BB962C8B-B14F-4D97-AF65-F5344CB8AC3E}">
        <p14:creationId xmlns:p14="http://schemas.microsoft.com/office/powerpoint/2010/main" val="995619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ACT</a:t>
            </a:r>
            <a:endParaRPr dirty="0"/>
          </a:p>
        </p:txBody>
      </p:sp>
    </p:spTree>
    <p:extLst>
      <p:ext uri="{BB962C8B-B14F-4D97-AF65-F5344CB8AC3E}">
        <p14:creationId xmlns:p14="http://schemas.microsoft.com/office/powerpoint/2010/main" val="207798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a:t>
            </a:r>
            <a:endParaRPr lang="en-US" dirty="0"/>
          </a:p>
        </p:txBody>
      </p:sp>
      <p:sp>
        <p:nvSpPr>
          <p:cNvPr id="3" name="Text Placeholder 2"/>
          <p:cNvSpPr>
            <a:spLocks noGrp="1"/>
          </p:cNvSpPr>
          <p:nvPr>
            <p:ph type="body" idx="1"/>
          </p:nvPr>
        </p:nvSpPr>
        <p:spPr>
          <a:xfrm>
            <a:off x="430075" y="1001328"/>
            <a:ext cx="8283900" cy="3766115"/>
          </a:xfrm>
        </p:spPr>
        <p:txBody>
          <a:bodyPr/>
          <a:lstStyle/>
          <a:p>
            <a:pPr marL="114300" indent="0">
              <a:buNone/>
            </a:pPr>
            <a:r>
              <a:rPr lang="en-US" dirty="0"/>
              <a:t>School systems should now begin requesting accommodations for ACT administration. </a:t>
            </a:r>
            <a:endParaRPr lang="en-US" dirty="0" smtClean="0"/>
          </a:p>
          <a:p>
            <a:pPr marL="114300" indent="0">
              <a:buNone/>
            </a:pPr>
            <a:r>
              <a:rPr lang="en-US" sz="1600" dirty="0" smtClean="0"/>
              <a:t>● </a:t>
            </a:r>
            <a:r>
              <a:rPr lang="en-US" sz="1600" dirty="0"/>
              <a:t>Identify examinees who may be eligible for accommodations and/or English learner (EL) supports and choose appropriate accommodations and/or supports. The Accessibility Supports Guide for the ACT provides descriptions and application examples. </a:t>
            </a:r>
            <a:endParaRPr lang="en-US" sz="1600" dirty="0" smtClean="0"/>
          </a:p>
          <a:p>
            <a:pPr marL="114300" indent="0">
              <a:buNone/>
            </a:pPr>
            <a:r>
              <a:rPr lang="en-US" sz="1600" dirty="0" smtClean="0"/>
              <a:t>● </a:t>
            </a:r>
            <a:r>
              <a:rPr lang="en-US" sz="1600" dirty="0"/>
              <a:t>Request ACT-authorized accommodations and/or supports. Log in to success.act.org and select Test Accessibility and Accommodations (TAA). </a:t>
            </a:r>
            <a:endParaRPr lang="en-US" sz="1600" dirty="0" smtClean="0"/>
          </a:p>
          <a:p>
            <a:pPr marL="114300" indent="0">
              <a:buNone/>
            </a:pPr>
            <a:r>
              <a:rPr lang="en-US" sz="1600" dirty="0"/>
              <a:t>	</a:t>
            </a:r>
            <a:r>
              <a:rPr lang="en-US" sz="1600" dirty="0" smtClean="0"/>
              <a:t>○ </a:t>
            </a:r>
            <a:r>
              <a:rPr lang="en-US" sz="1600" dirty="0"/>
              <a:t>If the examinee has not been previously approved for accommodations and/or supports, submit a request in TAA with all needed documentation. Collect the Consent to Release Information form and keep it on file at </a:t>
            </a:r>
            <a:r>
              <a:rPr lang="en-US" sz="1600" dirty="0" smtClean="0"/>
              <a:t>the </a:t>
            </a:r>
            <a:r>
              <a:rPr lang="en-US" sz="1600" dirty="0"/>
              <a:t>school. </a:t>
            </a:r>
            <a:endParaRPr lang="en-US" sz="1600" dirty="0" smtClean="0"/>
          </a:p>
          <a:p>
            <a:pPr marL="114300" indent="0">
              <a:buNone/>
            </a:pPr>
            <a:r>
              <a:rPr lang="en-US" sz="1600" dirty="0"/>
              <a:t>	</a:t>
            </a:r>
            <a:r>
              <a:rPr lang="en-US" sz="1600" dirty="0" smtClean="0"/>
              <a:t>○ </a:t>
            </a:r>
            <a:r>
              <a:rPr lang="en-US" sz="1600" dirty="0"/>
              <a:t>If the examinee was already approved for accommodations/supports for a previous test date, locate the request in TAA and associate it with your Spring State testing 3 administration (see Retesting with Accommodations). Test materials will not be sent without completing this </a:t>
            </a:r>
            <a:r>
              <a:rPr lang="en-US" sz="1600" dirty="0" smtClean="0"/>
              <a:t>association.</a:t>
            </a:r>
            <a:endParaRPr lang="en-US" sz="1600" dirty="0"/>
          </a:p>
        </p:txBody>
      </p:sp>
    </p:spTree>
    <p:extLst>
      <p:ext uri="{BB962C8B-B14F-4D97-AF65-F5344CB8AC3E}">
        <p14:creationId xmlns:p14="http://schemas.microsoft.com/office/powerpoint/2010/main" val="41096367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K-3</a:t>
            </a:r>
            <a:endParaRPr dirty="0"/>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Literacy Screener for Gifted Referrals</a:t>
            </a:r>
            <a:endParaRPr lang="en-US" dirty="0"/>
          </a:p>
        </p:txBody>
      </p:sp>
      <p:sp>
        <p:nvSpPr>
          <p:cNvPr id="3" name="Text Placeholder 2"/>
          <p:cNvSpPr>
            <a:spLocks noGrp="1"/>
          </p:cNvSpPr>
          <p:nvPr>
            <p:ph type="body" idx="1"/>
          </p:nvPr>
        </p:nvSpPr>
        <p:spPr>
          <a:xfrm>
            <a:off x="430075" y="1272674"/>
            <a:ext cx="8283900" cy="3363600"/>
          </a:xfrm>
        </p:spPr>
        <p:txBody>
          <a:bodyPr/>
          <a:lstStyle/>
          <a:p>
            <a:pPr marL="114300" indent="0">
              <a:buNone/>
            </a:pPr>
            <a:r>
              <a:rPr lang="en-US" b="1" u="sng" dirty="0"/>
              <a:t>Due November 18</a:t>
            </a:r>
            <a:r>
              <a:rPr lang="en-US" dirty="0"/>
              <a:t>: ACT 688 requires each school district to</a:t>
            </a:r>
            <a:r>
              <a:rPr lang="en-US" u="sng" dirty="0">
                <a:hlinkClick r:id="rId2"/>
              </a:rPr>
              <a:t> report</a:t>
            </a:r>
            <a:r>
              <a:rPr lang="en-US" dirty="0"/>
              <a:t> the number of students that were referred for gifted evaluation as a result of  literacy screening scores. The data captured will include the following for grades K-3:</a:t>
            </a:r>
          </a:p>
          <a:p>
            <a:pPr lvl="0" fontAlgn="base"/>
            <a:r>
              <a:rPr lang="en-US" dirty="0"/>
              <a:t>Number of students that have a gifted classification</a:t>
            </a:r>
          </a:p>
          <a:p>
            <a:pPr lvl="0" fontAlgn="base"/>
            <a:r>
              <a:rPr lang="en-US" dirty="0"/>
              <a:t> Number of students that do not have a gifted classification and have been referred for additional gifted screening</a:t>
            </a:r>
          </a:p>
          <a:p>
            <a:pPr lvl="0" fontAlgn="base"/>
            <a:r>
              <a:rPr lang="en-US" dirty="0"/>
              <a:t>Number of students that do not have a gifted classification and have been referred for gifted evaluation</a:t>
            </a:r>
          </a:p>
          <a:p>
            <a:pPr marL="114300" indent="0">
              <a:buNone/>
            </a:pPr>
            <a:endParaRPr lang="en-US" dirty="0"/>
          </a:p>
        </p:txBody>
      </p:sp>
    </p:spTree>
    <p:extLst>
      <p:ext uri="{BB962C8B-B14F-4D97-AF65-F5344CB8AC3E}">
        <p14:creationId xmlns:p14="http://schemas.microsoft.com/office/powerpoint/2010/main" val="3156778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3"/>
          <p:cNvSpPr txBox="1">
            <a:spLocks noGrp="1"/>
          </p:cNvSpPr>
          <p:nvPr>
            <p:ph type="title"/>
          </p:nvPr>
        </p:nvSpPr>
        <p:spPr>
          <a:xfrm>
            <a:off x="4005650" y="1482800"/>
            <a:ext cx="4726200" cy="222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AAA: Assessment and Accountability Monthly Call</a:t>
            </a:r>
            <a:endParaRPr dirty="0"/>
          </a:p>
          <a:p>
            <a:pPr marL="0" lvl="0" indent="0" algn="ctr" rtl="0">
              <a:spcBef>
                <a:spcPts val="0"/>
              </a:spcBef>
              <a:spcAft>
                <a:spcPts val="0"/>
              </a:spcAft>
              <a:buNone/>
            </a:pPr>
            <a:r>
              <a:rPr lang="en-US" dirty="0" smtClean="0"/>
              <a:t>November 15, 2022</a:t>
            </a:r>
            <a:endParaRPr dirty="0"/>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581" y="3469135"/>
            <a:ext cx="2129419" cy="161521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Innovative Assessment</a:t>
            </a:r>
            <a:endParaRPr dirty="0"/>
          </a:p>
        </p:txBody>
      </p:sp>
    </p:spTree>
    <p:extLst>
      <p:ext uri="{BB962C8B-B14F-4D97-AF65-F5344CB8AC3E}">
        <p14:creationId xmlns:p14="http://schemas.microsoft.com/office/powerpoint/2010/main" val="65487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IAP: Administrative Procedures</a:t>
            </a:r>
            <a:endParaRPr lang="en-US" dirty="0"/>
          </a:p>
        </p:txBody>
      </p:sp>
      <p:sp>
        <p:nvSpPr>
          <p:cNvPr id="3" name="Text Placeholder 2"/>
          <p:cNvSpPr>
            <a:spLocks noGrp="1"/>
          </p:cNvSpPr>
          <p:nvPr>
            <p:ph type="body" idx="1"/>
          </p:nvPr>
        </p:nvSpPr>
        <p:spPr>
          <a:xfrm>
            <a:off x="430075" y="1140931"/>
            <a:ext cx="8283900" cy="3363600"/>
          </a:xfrm>
        </p:spPr>
        <p:txBody>
          <a:bodyPr/>
          <a:lstStyle/>
          <a:p>
            <a:pPr marL="114300" indent="0">
              <a:buNone/>
            </a:pPr>
            <a:r>
              <a:rPr lang="en-US" i="1" dirty="0" smtClean="0"/>
              <a:t>(For school systems participating in the Innovative Assessment Program only)</a:t>
            </a:r>
          </a:p>
          <a:p>
            <a:pPr marL="114300" indent="0">
              <a:buNone/>
            </a:pPr>
            <a:r>
              <a:rPr lang="en-US" b="1" u="sng" dirty="0" smtClean="0"/>
              <a:t>Replacement of TSDL File Collection</a:t>
            </a:r>
          </a:p>
          <a:p>
            <a:pPr marL="114300" indent="0">
              <a:buNone/>
            </a:pPr>
            <a:r>
              <a:rPr lang="en-US" dirty="0" smtClean="0"/>
              <a:t>In 2022-2023, school systems no longer submit TSDL files to the department. The department will send a single file with official enrollment from </a:t>
            </a:r>
            <a:r>
              <a:rPr lang="en-US" dirty="0" err="1" smtClean="0"/>
              <a:t>EdLink</a:t>
            </a:r>
            <a:r>
              <a:rPr lang="en-US" dirty="0" smtClean="0"/>
              <a:t> 360.</a:t>
            </a:r>
          </a:p>
          <a:p>
            <a:r>
              <a:rPr lang="en-US" dirty="0" smtClean="0"/>
              <a:t>Emails were sent to participating systems to determine the course codes that are used to identify students. All students must have a schedule in </a:t>
            </a:r>
            <a:r>
              <a:rPr lang="en-US" dirty="0" err="1" smtClean="0"/>
              <a:t>EdLink</a:t>
            </a:r>
            <a:r>
              <a:rPr lang="en-US" dirty="0" smtClean="0"/>
              <a:t> in order for the students to populate correctly to the file.</a:t>
            </a:r>
          </a:p>
          <a:p>
            <a:pPr marL="114300" indent="0">
              <a:buNone/>
            </a:pPr>
            <a:endParaRPr lang="en-US" dirty="0"/>
          </a:p>
          <a:p>
            <a:pPr marL="114300" indent="0">
              <a:buNone/>
            </a:pPr>
            <a:r>
              <a:rPr lang="en-US" b="1" u="sng" dirty="0" smtClean="0"/>
              <a:t>Reminder About Test Tickets</a:t>
            </a:r>
          </a:p>
          <a:p>
            <a:pPr marL="114300" indent="0">
              <a:buNone/>
            </a:pPr>
            <a:r>
              <a:rPr lang="en-US" dirty="0" smtClean="0"/>
              <a:t>There is only one test ticket for Sessions 1 and 2. Please do not issue a ticket for Session 3 until both Session 1 and 2 are completed.</a:t>
            </a:r>
            <a:endParaRPr lang="en-US" dirty="0"/>
          </a:p>
          <a:p>
            <a:pPr marL="114300" indent="0">
              <a:buNone/>
            </a:pPr>
            <a:endParaRPr lang="en-US" dirty="0"/>
          </a:p>
        </p:txBody>
      </p:sp>
    </p:spTree>
    <p:extLst>
      <p:ext uri="{BB962C8B-B14F-4D97-AF65-F5344CB8AC3E}">
        <p14:creationId xmlns:p14="http://schemas.microsoft.com/office/powerpoint/2010/main" val="2600161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Accountability</a:t>
            </a:r>
            <a:endParaRPr dirty="0"/>
          </a:p>
        </p:txBody>
      </p:sp>
    </p:spTree>
    <p:extLst>
      <p:ext uri="{BB962C8B-B14F-4D97-AF65-F5344CB8AC3E}">
        <p14:creationId xmlns:p14="http://schemas.microsoft.com/office/powerpoint/2010/main" val="14111782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Release of School Performance Scores</a:t>
            </a:r>
            <a:endParaRPr lang="en-US" dirty="0"/>
          </a:p>
        </p:txBody>
      </p:sp>
      <p:sp>
        <p:nvSpPr>
          <p:cNvPr id="3" name="Text Placeholder 2"/>
          <p:cNvSpPr>
            <a:spLocks noGrp="1"/>
          </p:cNvSpPr>
          <p:nvPr>
            <p:ph type="body" idx="1"/>
          </p:nvPr>
        </p:nvSpPr>
        <p:spPr>
          <a:xfrm>
            <a:off x="318052" y="1404331"/>
            <a:ext cx="8395923" cy="3969021"/>
          </a:xfrm>
        </p:spPr>
        <p:txBody>
          <a:bodyPr/>
          <a:lstStyle/>
          <a:p>
            <a:pPr marL="114300" indent="0">
              <a:buNone/>
            </a:pPr>
            <a:r>
              <a:rPr lang="en-US" sz="1700" dirty="0" smtClean="0"/>
              <a:t>School performance scores will be released on Wednesday, November 16</a:t>
            </a:r>
            <a:r>
              <a:rPr lang="en-US" sz="1700" baseline="30000" dirty="0" smtClean="0"/>
              <a:t>th</a:t>
            </a:r>
            <a:r>
              <a:rPr lang="en-US" sz="1700" dirty="0" smtClean="0"/>
              <a:t>. </a:t>
            </a:r>
          </a:p>
          <a:p>
            <a:r>
              <a:rPr lang="en-US" sz="1700" dirty="0" smtClean="0"/>
              <a:t>An FAQ will be available in the accountability library to address questions about subgroup scores, CIR and UIR. </a:t>
            </a:r>
          </a:p>
          <a:p>
            <a:r>
              <a:rPr lang="en-US" sz="1700" dirty="0" smtClean="0"/>
              <a:t>The SPS appeal/waiver form will also be available in the library and must be completed and received by December 9. </a:t>
            </a:r>
            <a:r>
              <a:rPr lang="en-US" sz="1700" b="1" dirty="0" smtClean="0"/>
              <a:t>Please be reminded that schools are not eligible for an appeal based on any data that could have been corrected during the data certification process. Some requests may require federal approval.</a:t>
            </a:r>
          </a:p>
          <a:p>
            <a:r>
              <a:rPr lang="en-US" sz="1700" dirty="0" smtClean="0"/>
              <a:t>2022 school performance scores will be used to identify schools for Comprehensive Intervention Required or for Urgent Intervention Required.</a:t>
            </a:r>
          </a:p>
          <a:p>
            <a:r>
              <a:rPr lang="en-US" sz="1700" dirty="0" smtClean="0"/>
              <a:t>2022 school performance scores will be used to identify schools that must offer choice in 2023-2024.</a:t>
            </a:r>
            <a:endParaRPr lang="en-US" sz="1700" dirty="0"/>
          </a:p>
        </p:txBody>
      </p:sp>
    </p:spTree>
    <p:extLst>
      <p:ext uri="{BB962C8B-B14F-4D97-AF65-F5344CB8AC3E}">
        <p14:creationId xmlns:p14="http://schemas.microsoft.com/office/powerpoint/2010/main" val="2248723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Assignment to Comprehensive Intervention Required (CIR)</a:t>
            </a:r>
            <a:endParaRPr lang="en-US" dirty="0"/>
          </a:p>
        </p:txBody>
      </p:sp>
      <p:sp>
        <p:nvSpPr>
          <p:cNvPr id="3" name="Text Placeholder 2"/>
          <p:cNvSpPr>
            <a:spLocks noGrp="1"/>
          </p:cNvSpPr>
          <p:nvPr>
            <p:ph type="body" idx="1"/>
          </p:nvPr>
        </p:nvSpPr>
        <p:spPr/>
        <p:txBody>
          <a:bodyPr/>
          <a:lstStyle/>
          <a:p>
            <a:pPr marL="114300" indent="0">
              <a:buNone/>
            </a:pPr>
            <a:r>
              <a:rPr lang="en-US" dirty="0" smtClean="0"/>
              <a:t>In the past, schools were assigned to Comprehensive Intervention Required (CIR) for three consecutive years of letter grades of D or F OR for graduation rates below 67%.</a:t>
            </a:r>
          </a:p>
          <a:p>
            <a:pPr marL="114300" indent="0">
              <a:buNone/>
            </a:pPr>
            <a:endParaRPr lang="en-US" dirty="0"/>
          </a:p>
          <a:p>
            <a:pPr marL="114300" indent="0">
              <a:buNone/>
            </a:pPr>
            <a:r>
              <a:rPr lang="en-US" dirty="0" smtClean="0"/>
              <a:t>Beginning in 2022 (originally scheduled to begin in 2020), schools will be assigned to CIR based on the following:</a:t>
            </a:r>
          </a:p>
          <a:p>
            <a:r>
              <a:rPr lang="en-US" dirty="0" smtClean="0"/>
              <a:t>The school has been labeled as Urgent Intervention Required (UIR) for subgroup </a:t>
            </a:r>
            <a:r>
              <a:rPr lang="en-US" dirty="0" smtClean="0"/>
              <a:t>academics </a:t>
            </a:r>
            <a:r>
              <a:rPr lang="en-US" dirty="0" smtClean="0"/>
              <a:t>or for discipline for three years (2017-2018, 2018-2019, and 2021-2022) if they are not on track to exit in 2022.</a:t>
            </a:r>
            <a:endParaRPr lang="en-US" dirty="0"/>
          </a:p>
        </p:txBody>
      </p:sp>
    </p:spTree>
    <p:extLst>
      <p:ext uri="{BB962C8B-B14F-4D97-AF65-F5344CB8AC3E}">
        <p14:creationId xmlns:p14="http://schemas.microsoft.com/office/powerpoint/2010/main" val="764559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Gains </a:t>
            </a:r>
            <a:r>
              <a:rPr lang="en-US" dirty="0" smtClean="0"/>
              <a:t>and Opportunity </a:t>
            </a:r>
            <a:r>
              <a:rPr lang="en-US" dirty="0" smtClean="0"/>
              <a:t>Honorees</a:t>
            </a:r>
            <a:endParaRPr lang="en-US" dirty="0"/>
          </a:p>
        </p:txBody>
      </p:sp>
      <p:sp>
        <p:nvSpPr>
          <p:cNvPr id="3" name="Text Placeholder 2"/>
          <p:cNvSpPr>
            <a:spLocks noGrp="1"/>
          </p:cNvSpPr>
          <p:nvPr>
            <p:ph type="body" idx="1"/>
          </p:nvPr>
        </p:nvSpPr>
        <p:spPr/>
        <p:txBody>
          <a:bodyPr/>
          <a:lstStyle/>
          <a:p>
            <a:pPr marL="114300" indent="0">
              <a:buNone/>
            </a:pPr>
            <a:r>
              <a:rPr lang="en-US" b="1" u="sng" dirty="0" smtClean="0"/>
              <a:t>Top Gains </a:t>
            </a:r>
            <a:r>
              <a:rPr lang="en-US" dirty="0" smtClean="0"/>
              <a:t>are awarded to schools that scored a 90 or higher on the progress </a:t>
            </a:r>
            <a:r>
              <a:rPr lang="en-US" dirty="0" smtClean="0"/>
              <a:t>index and do not have any group in Urgent </a:t>
            </a:r>
            <a:r>
              <a:rPr lang="en-US" dirty="0"/>
              <a:t>I</a:t>
            </a:r>
            <a:r>
              <a:rPr lang="en-US" dirty="0" smtClean="0"/>
              <a:t>ntervention </a:t>
            </a:r>
            <a:r>
              <a:rPr lang="en-US" dirty="0"/>
              <a:t>R</a:t>
            </a:r>
            <a:r>
              <a:rPr lang="en-US" dirty="0" smtClean="0"/>
              <a:t>equired.</a:t>
            </a:r>
            <a:endParaRPr lang="en-US" dirty="0" smtClean="0"/>
          </a:p>
          <a:p>
            <a:pPr marL="114300" indent="0">
              <a:buNone/>
            </a:pPr>
            <a:endParaRPr lang="en-US" dirty="0"/>
          </a:p>
          <a:p>
            <a:pPr marL="114300" indent="0">
              <a:buNone/>
            </a:pPr>
            <a:r>
              <a:rPr lang="en-US" b="1" u="sng" dirty="0" smtClean="0"/>
              <a:t>Opportunity</a:t>
            </a:r>
            <a:r>
              <a:rPr lang="en-US" b="1" u="sng" dirty="0" smtClean="0"/>
              <a:t> Honorees (formerly Equity Honorees) </a:t>
            </a:r>
            <a:r>
              <a:rPr lang="en-US" dirty="0"/>
              <a:t>performed in the 90th percentile or above for students with disabilities, economically disadvantaged </a:t>
            </a:r>
            <a:r>
              <a:rPr lang="en-US" dirty="0" smtClean="0"/>
              <a:t>students, or </a:t>
            </a:r>
            <a:r>
              <a:rPr lang="en-US" dirty="0"/>
              <a:t>English learners, and did not earn any Urgent Intervention Required labels for student groups and/or discipline. </a:t>
            </a:r>
            <a:endParaRPr lang="en-US" dirty="0" smtClean="0"/>
          </a:p>
          <a:p>
            <a:pPr marL="114300" indent="0">
              <a:buNone/>
            </a:pPr>
            <a:endParaRPr lang="en-US" dirty="0" smtClean="0"/>
          </a:p>
          <a:p>
            <a:pPr marL="114300" indent="0">
              <a:buNone/>
            </a:pPr>
            <a:r>
              <a:rPr lang="en-US" dirty="0" smtClean="0"/>
              <a:t>Labels will become available after official release.</a:t>
            </a:r>
            <a:endParaRPr lang="en-US" dirty="0"/>
          </a:p>
        </p:txBody>
      </p:sp>
    </p:spTree>
    <p:extLst>
      <p:ext uri="{BB962C8B-B14F-4D97-AF65-F5344CB8AC3E}">
        <p14:creationId xmlns:p14="http://schemas.microsoft.com/office/powerpoint/2010/main" val="1134826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2019 SPS Differences</a:t>
            </a:r>
            <a:endParaRPr lang="en-US" dirty="0"/>
          </a:p>
        </p:txBody>
      </p:sp>
      <p:sp>
        <p:nvSpPr>
          <p:cNvPr id="3" name="Text Placeholder 2"/>
          <p:cNvSpPr>
            <a:spLocks noGrp="1"/>
          </p:cNvSpPr>
          <p:nvPr>
            <p:ph type="body" idx="1"/>
          </p:nvPr>
        </p:nvSpPr>
        <p:spPr/>
        <p:txBody>
          <a:bodyPr/>
          <a:lstStyle/>
          <a:p>
            <a:pPr marL="114300" indent="0">
              <a:buNone/>
            </a:pPr>
            <a:r>
              <a:rPr lang="en-US" dirty="0" smtClean="0"/>
              <a:t>2019 School Performance Scores may not match on the SPS file and the intervention file. Please note that in 2019, the department was required to use the ELPT </a:t>
            </a:r>
            <a:r>
              <a:rPr lang="en-US" dirty="0" smtClean="0"/>
              <a:t>progress points </a:t>
            </a:r>
            <a:r>
              <a:rPr lang="en-US" dirty="0" smtClean="0"/>
              <a:t>for the first time in 2019. These points were not included on the SPS published on report cards.</a:t>
            </a:r>
          </a:p>
          <a:p>
            <a:pPr marL="114300" indent="0">
              <a:buNone/>
            </a:pPr>
            <a:endParaRPr lang="en-US" dirty="0"/>
          </a:p>
          <a:p>
            <a:pPr marL="114300" indent="0">
              <a:buNone/>
            </a:pPr>
            <a:r>
              <a:rPr lang="en-US" dirty="0" smtClean="0"/>
              <a:t>ELPT </a:t>
            </a:r>
            <a:r>
              <a:rPr lang="en-US" dirty="0" smtClean="0"/>
              <a:t>progress </a:t>
            </a:r>
            <a:r>
              <a:rPr lang="en-US" dirty="0" smtClean="0"/>
              <a:t>results </a:t>
            </a:r>
            <a:r>
              <a:rPr lang="en-US" dirty="0" smtClean="0"/>
              <a:t>are now included in all calculations of the SPS.</a:t>
            </a:r>
            <a:endParaRPr lang="en-US" dirty="0"/>
          </a:p>
        </p:txBody>
      </p:sp>
    </p:spTree>
    <p:extLst>
      <p:ext uri="{BB962C8B-B14F-4D97-AF65-F5344CB8AC3E}">
        <p14:creationId xmlns:p14="http://schemas.microsoft.com/office/powerpoint/2010/main" val="526883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Data Review Data Sharing Agreement</a:t>
            </a:r>
            <a:endParaRPr lang="en-US" dirty="0"/>
          </a:p>
        </p:txBody>
      </p:sp>
      <p:sp>
        <p:nvSpPr>
          <p:cNvPr id="3" name="Text Placeholder 2"/>
          <p:cNvSpPr>
            <a:spLocks noGrp="1"/>
          </p:cNvSpPr>
          <p:nvPr>
            <p:ph type="body" idx="1"/>
          </p:nvPr>
        </p:nvSpPr>
        <p:spPr/>
        <p:txBody>
          <a:bodyPr/>
          <a:lstStyle/>
          <a:p>
            <a:pPr marL="114300" indent="0">
              <a:buNone/>
            </a:pPr>
            <a:r>
              <a:rPr lang="en-US" dirty="0" smtClean="0"/>
              <a:t>There is a new data sharing agreement for our vendor, MMCS, that provides the platform for La Data Review. All school systems will need to submit this agreement no later than December 1 in order for the department to share data or for school systems to submit student-level documents as part of the data certification process.</a:t>
            </a:r>
          </a:p>
          <a:p>
            <a:pPr marL="114300" indent="0">
              <a:buNone/>
            </a:pPr>
            <a:endParaRPr lang="en-US" dirty="0"/>
          </a:p>
          <a:p>
            <a:pPr marL="11430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59043701"/>
              </p:ext>
            </p:extLst>
          </p:nvPr>
        </p:nvGraphicFramePr>
        <p:xfrm>
          <a:off x="845210" y="3018175"/>
          <a:ext cx="7453629" cy="1005840"/>
        </p:xfrm>
        <a:graphic>
          <a:graphicData uri="http://schemas.openxmlformats.org/drawingml/2006/table">
            <a:tbl>
              <a:tblPr firstRow="1" firstCol="1" bandRow="1">
                <a:tableStyleId>{47E5B1D7-7E24-4C7A-94C0-64FDCA702A4B}</a:tableStyleId>
              </a:tblPr>
              <a:tblGrid>
                <a:gridCol w="2484543">
                  <a:extLst>
                    <a:ext uri="{9D8B030D-6E8A-4147-A177-3AD203B41FA5}">
                      <a16:colId xmlns:a16="http://schemas.microsoft.com/office/drawing/2014/main" val="3930766315"/>
                    </a:ext>
                  </a:extLst>
                </a:gridCol>
                <a:gridCol w="2484543">
                  <a:extLst>
                    <a:ext uri="{9D8B030D-6E8A-4147-A177-3AD203B41FA5}">
                      <a16:colId xmlns:a16="http://schemas.microsoft.com/office/drawing/2014/main" val="2543666218"/>
                    </a:ext>
                  </a:extLst>
                </a:gridCol>
                <a:gridCol w="2484543">
                  <a:extLst>
                    <a:ext uri="{9D8B030D-6E8A-4147-A177-3AD203B41FA5}">
                      <a16:colId xmlns:a16="http://schemas.microsoft.com/office/drawing/2014/main" val="3173238111"/>
                    </a:ext>
                  </a:extLst>
                </a:gridCol>
              </a:tblGrid>
              <a:tr h="190500">
                <a:tc>
                  <a:txBody>
                    <a:bodyPr/>
                    <a:lstStyle/>
                    <a:p>
                      <a:pPr marL="0" marR="0">
                        <a:spcBef>
                          <a:spcPts val="0"/>
                        </a:spcBef>
                        <a:spcAft>
                          <a:spcPts val="0"/>
                        </a:spcAft>
                      </a:pPr>
                      <a:r>
                        <a:rPr lang="en-US" sz="1100">
                          <a:effectLst/>
                        </a:rPr>
                        <a:t>MMCS Accountability Data Certification</a:t>
                      </a:r>
                      <a:endParaRPr lang="en-US" sz="1100">
                        <a:effectLst/>
                        <a:latin typeface="Calibri" panose="020F0502020204030204" pitchFamily="34" charset="0"/>
                        <a:ea typeface="Calibri" panose="020F0502020204030204" pitchFamily="34" charset="0"/>
                      </a:endParaRPr>
                    </a:p>
                  </a:txBody>
                  <a:tcPr marL="28575" marR="28575" marT="0" marB="0" anchor="b"/>
                </a:tc>
                <a:tc>
                  <a:txBody>
                    <a:bodyPr/>
                    <a:lstStyle/>
                    <a:p>
                      <a:pPr marL="0" marR="0">
                        <a:spcBef>
                          <a:spcPts val="0"/>
                        </a:spcBef>
                        <a:spcAft>
                          <a:spcPts val="0"/>
                        </a:spcAft>
                      </a:pPr>
                      <a:r>
                        <a:rPr lang="en-US" sz="1100">
                          <a:effectLst/>
                        </a:rPr>
                        <a:t>Data Sharing Agreement</a:t>
                      </a:r>
                    </a:p>
                    <a:p>
                      <a:pPr marL="0" marR="0">
                        <a:spcBef>
                          <a:spcPts val="0"/>
                        </a:spcBef>
                        <a:spcAft>
                          <a:spcPts val="0"/>
                        </a:spcAft>
                      </a:pPr>
                      <a:r>
                        <a:rPr lang="en-US" sz="1100" u="sng">
                          <a:effectLst/>
                          <a:hlinkClick r:id="rId2"/>
                        </a:rPr>
                        <a:t>https://www.louisianabelieves.com/docs/default-source/data-management/mmcs-accountability-data-certification---2022.pdf?sfvrsn=b7ab6318_2</a:t>
                      </a:r>
                      <a:endParaRPr lang="en-US" sz="1100">
                        <a:effectLst/>
                        <a:latin typeface="Calibri" panose="020F0502020204030204" pitchFamily="34" charset="0"/>
                        <a:ea typeface="Calibri" panose="020F0502020204030204" pitchFamily="34" charset="0"/>
                      </a:endParaRPr>
                    </a:p>
                  </a:txBody>
                  <a:tcPr marL="28575" marR="28575" marT="0" marB="0" anchor="b"/>
                </a:tc>
                <a:tc>
                  <a:txBody>
                    <a:bodyPr/>
                    <a:lstStyle/>
                    <a:p>
                      <a:pPr marL="0" marR="0">
                        <a:spcBef>
                          <a:spcPts val="0"/>
                        </a:spcBef>
                        <a:spcAft>
                          <a:spcPts val="0"/>
                        </a:spcAft>
                      </a:pPr>
                      <a:r>
                        <a:rPr lang="en-US" sz="1100" dirty="0">
                          <a:effectLst/>
                        </a:rPr>
                        <a:t>Opt In Addendum</a:t>
                      </a:r>
                    </a:p>
                    <a:p>
                      <a:pPr marL="0" marR="0">
                        <a:spcBef>
                          <a:spcPts val="0"/>
                        </a:spcBef>
                        <a:spcAft>
                          <a:spcPts val="0"/>
                        </a:spcAft>
                      </a:pPr>
                      <a:r>
                        <a:rPr lang="en-US" sz="1100" u="sng" dirty="0">
                          <a:effectLst/>
                          <a:hlinkClick r:id="rId3"/>
                        </a:rPr>
                        <a:t>https://www.louisianabelieves.com/docs/default-source/data-management/mmcs-accountability-data-certification---addendum.docx?sfvrsn=aaab6318_2</a:t>
                      </a:r>
                      <a:endParaRPr lang="en-US" sz="1100" dirty="0">
                        <a:effectLst/>
                        <a:latin typeface="Calibri" panose="020F0502020204030204" pitchFamily="34" charset="0"/>
                        <a:ea typeface="Calibri" panose="020F0502020204030204" pitchFamily="34" charset="0"/>
                      </a:endParaRPr>
                    </a:p>
                  </a:txBody>
                  <a:tcPr marL="28575" marR="28575" marT="0" marB="0" anchor="b"/>
                </a:tc>
                <a:extLst>
                  <a:ext uri="{0D108BD9-81ED-4DB2-BD59-A6C34878D82A}">
                    <a16:rowId xmlns:a16="http://schemas.microsoft.com/office/drawing/2014/main" val="575698719"/>
                  </a:ext>
                </a:extLst>
              </a:tr>
            </a:tbl>
          </a:graphicData>
        </a:graphic>
      </p:graphicFrame>
    </p:spTree>
    <p:extLst>
      <p:ext uri="{BB962C8B-B14F-4D97-AF65-F5344CB8AC3E}">
        <p14:creationId xmlns:p14="http://schemas.microsoft.com/office/powerpoint/2010/main" val="6909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Call Summary</a:t>
            </a:r>
            <a:endParaRPr dirty="0"/>
          </a:p>
        </p:txBody>
      </p:sp>
    </p:spTree>
    <p:extLst>
      <p:ext uri="{BB962C8B-B14F-4D97-AF65-F5344CB8AC3E}">
        <p14:creationId xmlns:p14="http://schemas.microsoft.com/office/powerpoint/2010/main" val="33599346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Summary</a:t>
            </a:r>
            <a:endParaRPr lang="en-US" dirty="0"/>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71807991"/>
              </p:ext>
            </p:extLst>
          </p:nvPr>
        </p:nvGraphicFramePr>
        <p:xfrm>
          <a:off x="579378" y="1178583"/>
          <a:ext cx="7985294" cy="3560292"/>
        </p:xfrm>
        <a:graphic>
          <a:graphicData uri="http://schemas.openxmlformats.org/drawingml/2006/table">
            <a:tbl>
              <a:tblPr firstRow="1" bandRow="1">
                <a:tableStyleId>{47E5B1D7-7E24-4C7A-94C0-64FDCA702A4B}</a:tableStyleId>
              </a:tblPr>
              <a:tblGrid>
                <a:gridCol w="1042371">
                  <a:extLst>
                    <a:ext uri="{9D8B030D-6E8A-4147-A177-3AD203B41FA5}">
                      <a16:colId xmlns:a16="http://schemas.microsoft.com/office/drawing/2014/main" val="2450038286"/>
                    </a:ext>
                  </a:extLst>
                </a:gridCol>
                <a:gridCol w="4774874">
                  <a:extLst>
                    <a:ext uri="{9D8B030D-6E8A-4147-A177-3AD203B41FA5}">
                      <a16:colId xmlns:a16="http://schemas.microsoft.com/office/drawing/2014/main" val="1615949670"/>
                    </a:ext>
                  </a:extLst>
                </a:gridCol>
                <a:gridCol w="2168049">
                  <a:extLst>
                    <a:ext uri="{9D8B030D-6E8A-4147-A177-3AD203B41FA5}">
                      <a16:colId xmlns:a16="http://schemas.microsoft.com/office/drawing/2014/main" val="2553105662"/>
                    </a:ext>
                  </a:extLst>
                </a:gridCol>
              </a:tblGrid>
              <a:tr h="412892">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Deadlines</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516322">
                <a:tc>
                  <a:txBody>
                    <a:bodyPr/>
                    <a:lstStyle/>
                    <a:p>
                      <a:r>
                        <a:rPr lang="en-US" sz="1200" baseline="0" dirty="0" smtClean="0">
                          <a:latin typeface="Calibri" panose="020F0502020204030204" pitchFamily="34" charset="0"/>
                          <a:cs typeface="Calibri" panose="020F0502020204030204" pitchFamily="34" charset="0"/>
                        </a:rPr>
                        <a:t>November </a:t>
                      </a:r>
                      <a:endParaRPr lang="en-US"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November 16</a:t>
                      </a:r>
                      <a:r>
                        <a:rPr lang="en-US" sz="1200" baseline="0" dirty="0" smtClean="0">
                          <a:latin typeface="Calibri" panose="020F0502020204030204" pitchFamily="34" charset="0"/>
                          <a:cs typeface="Calibri" panose="020F0502020204030204" pitchFamily="34" charset="0"/>
                        </a:rPr>
                        <a:t>: School performance scores, UIR and CIR identification released.</a:t>
                      </a:r>
                    </a:p>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November 18</a:t>
                      </a:r>
                      <a:r>
                        <a:rPr lang="en-US" sz="1200" baseline="0" dirty="0" smtClean="0">
                          <a:latin typeface="Calibri" panose="020F0502020204030204" pitchFamily="34" charset="0"/>
                          <a:cs typeface="Calibri" panose="020F0502020204030204" pitchFamily="34" charset="0"/>
                        </a:rPr>
                        <a:t>: Submit gifted referrals report based on results from K-3 literacy screener</a:t>
                      </a:r>
                    </a:p>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November 29-December 16</a:t>
                      </a:r>
                      <a:r>
                        <a:rPr lang="en-US" sz="1200" baseline="0" dirty="0" smtClean="0">
                          <a:latin typeface="Calibri" panose="020F0502020204030204" pitchFamily="34" charset="0"/>
                          <a:cs typeface="Calibri" panose="020F0502020204030204" pitchFamily="34" charset="0"/>
                        </a:rPr>
                        <a:t>: Window A Fall high school LEAP 2025 testing window</a:t>
                      </a:r>
                    </a:p>
                    <a:p>
                      <a:pPr marL="0" indent="0">
                        <a:buFont typeface="Arial" panose="020B0604020202020204" pitchFamily="34" charset="0"/>
                        <a:buNone/>
                      </a:pPr>
                      <a:endParaRPr lang="en-US" sz="1200" baseline="0" dirty="0" smtClean="0">
                        <a:latin typeface="Calibri" panose="020F0502020204030204" pitchFamily="34" charset="0"/>
                        <a:cs typeface="Calibri" panose="020F0502020204030204" pitchFamily="34" charset="0"/>
                      </a:endParaRPr>
                    </a:p>
                  </a:txBody>
                  <a:tcPr/>
                </a:tc>
                <a:tc>
                  <a:txBody>
                    <a:bodyPr/>
                    <a:lstStyle/>
                    <a:p>
                      <a:pPr marL="457200" marR="0" lvl="0" indent="-304800" algn="l" rtl="0">
                        <a:lnSpc>
                          <a:spcPct val="100000"/>
                        </a:lnSpc>
                        <a:spcBef>
                          <a:spcPts val="0"/>
                        </a:spcBef>
                        <a:spcAft>
                          <a:spcPts val="0"/>
                        </a:spcAft>
                        <a:buSzPts val="1200"/>
                        <a:buFont typeface="Calibri"/>
                        <a:buChar char="●"/>
                      </a:pPr>
                      <a:r>
                        <a:rPr lang="en-US" sz="1200" dirty="0" smtClean="0">
                          <a:hlinkClick r:id="rId2"/>
                        </a:rPr>
                        <a:t>2022-2023 Assessment Calendar</a:t>
                      </a:r>
                      <a:endParaRPr lang="en-US" sz="1200" dirty="0" smtClean="0"/>
                    </a:p>
                    <a:p>
                      <a:pPr marL="457200" marR="0" lvl="0" indent="-304800" algn="l" rtl="0">
                        <a:lnSpc>
                          <a:spcPct val="100000"/>
                        </a:lnSpc>
                        <a:spcBef>
                          <a:spcPts val="0"/>
                        </a:spcBef>
                        <a:spcAft>
                          <a:spcPts val="0"/>
                        </a:spcAft>
                        <a:buSzPts val="1200"/>
                        <a:buFont typeface="Calibri"/>
                        <a:buChar char="●"/>
                      </a:pPr>
                      <a:r>
                        <a:rPr lang="en-US" sz="1200" dirty="0" smtClean="0">
                          <a:hlinkClick r:id="rId3"/>
                        </a:rPr>
                        <a:t>Assessment Library DTC Resources</a:t>
                      </a:r>
                      <a:r>
                        <a:rPr lang="en-US" sz="1200" baseline="0" dirty="0" smtClean="0">
                          <a:hlinkClick r:id="rId3"/>
                        </a:rPr>
                        <a:t> </a:t>
                      </a:r>
                      <a:r>
                        <a:rPr lang="en-US" sz="1200" dirty="0" smtClean="0">
                          <a:hlinkClick r:id="rId3"/>
                        </a:rPr>
                        <a:t>Page</a:t>
                      </a: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txBody>
                  <a:tcPr/>
                </a:tc>
                <a:extLst>
                  <a:ext uri="{0D108BD9-81ED-4DB2-BD59-A6C34878D82A}">
                    <a16:rowId xmlns:a16="http://schemas.microsoft.com/office/drawing/2014/main" val="3503993623"/>
                  </a:ext>
                </a:extLst>
              </a:tr>
              <a:tr h="1631078">
                <a:tc>
                  <a:txBody>
                    <a:bodyPr/>
                    <a:lstStyle/>
                    <a:p>
                      <a:r>
                        <a:rPr lang="en-US" sz="1200" dirty="0" smtClean="0">
                          <a:latin typeface="Calibri" panose="020F0502020204030204" pitchFamily="34" charset="0"/>
                          <a:cs typeface="Calibri" panose="020F0502020204030204" pitchFamily="34" charset="0"/>
                        </a:rPr>
                        <a:t>December</a:t>
                      </a:r>
                      <a:endParaRPr lang="en-US"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December 5: </a:t>
                      </a:r>
                      <a:r>
                        <a:rPr lang="en-US" sz="1200" b="0" baseline="0" dirty="0" smtClean="0">
                          <a:latin typeface="Calibri" panose="020F0502020204030204" pitchFamily="34" charset="0"/>
                          <a:cs typeface="Calibri" panose="020F0502020204030204" pitchFamily="34" charset="0"/>
                        </a:rPr>
                        <a:t>Test schedule for Window B due to </a:t>
                      </a:r>
                      <a:r>
                        <a:rPr lang="en-US" sz="1200" b="0" baseline="0" dirty="0" smtClean="0">
                          <a:latin typeface="Calibri" panose="020F0502020204030204" pitchFamily="34" charset="0"/>
                          <a:cs typeface="Calibri" panose="020F0502020204030204" pitchFamily="34" charset="0"/>
                          <a:hlinkClick r:id="rId4"/>
                        </a:rPr>
                        <a:t>assessment@la.gov</a:t>
                      </a:r>
                      <a:r>
                        <a:rPr lang="en-US" sz="1200" b="0" baseline="0" dirty="0" smtClean="0">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December 9</a:t>
                      </a:r>
                      <a:r>
                        <a:rPr lang="en-US" sz="1200" b="0" baseline="0" dirty="0" smtClean="0">
                          <a:latin typeface="Calibri" panose="020F0502020204030204" pitchFamily="34" charset="0"/>
                          <a:cs typeface="Calibri" panose="020F0502020204030204" pitchFamily="34" charset="0"/>
                        </a:rPr>
                        <a:t>: SPS Appeals/Waivers due to J Baird </a:t>
                      </a:r>
                    </a:p>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December 16</a:t>
                      </a:r>
                      <a:r>
                        <a:rPr lang="en-US" sz="1200" b="0" baseline="0" dirty="0" smtClean="0">
                          <a:latin typeface="Calibri" panose="020F0502020204030204" pitchFamily="34" charset="0"/>
                          <a:cs typeface="Calibri" panose="020F0502020204030204" pitchFamily="34" charset="0"/>
                        </a:rPr>
                        <a:t>: Window A voids due to </a:t>
                      </a:r>
                      <a:r>
                        <a:rPr lang="en-US" sz="1200" b="0" baseline="0" dirty="0" smtClean="0">
                          <a:latin typeface="Calibri" panose="020F0502020204030204" pitchFamily="34" charset="0"/>
                          <a:cs typeface="Calibri" panose="020F0502020204030204" pitchFamily="34" charset="0"/>
                          <a:hlinkClick r:id="rId4"/>
                        </a:rPr>
                        <a:t>assessment@la.gov</a:t>
                      </a:r>
                      <a:endParaRPr lang="en-US" sz="1200" b="0" baseline="0" dirty="0" smtClean="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sz="1200" b="1" baseline="0" dirty="0" smtClean="0">
                          <a:latin typeface="Calibri" panose="020F0502020204030204" pitchFamily="34" charset="0"/>
                          <a:cs typeface="Calibri" panose="020F0502020204030204" pitchFamily="34" charset="0"/>
                        </a:rPr>
                        <a:t>December 21: </a:t>
                      </a:r>
                      <a:r>
                        <a:rPr lang="en-US" sz="1200" b="0" baseline="0" dirty="0" smtClean="0">
                          <a:latin typeface="Calibri" panose="020F0502020204030204" pitchFamily="34" charset="0"/>
                          <a:cs typeface="Calibri" panose="020F0502020204030204" pitchFamily="34" charset="0"/>
                        </a:rPr>
                        <a:t>Window B beginning January 5 can assign students to sessions and print tickets</a:t>
                      </a:r>
                    </a:p>
                  </a:txBody>
                  <a:tcPr/>
                </a:tc>
                <a:tc>
                  <a:txBody>
                    <a:bodyPr/>
                    <a:lstStyle/>
                    <a:p>
                      <a:r>
                        <a:rPr lang="en-US" sz="1200" dirty="0" smtClean="0">
                          <a:latin typeface="Calibri" panose="020F0502020204030204" pitchFamily="34" charset="0"/>
                          <a:cs typeface="Calibri" panose="020F0502020204030204" pitchFamily="34" charset="0"/>
                        </a:rPr>
                        <a:t>Office Hours </a:t>
                      </a:r>
                      <a:r>
                        <a:rPr lang="en-US" sz="1200" baseline="0" dirty="0" smtClean="0">
                          <a:latin typeface="Calibri" panose="020F0502020204030204" pitchFamily="34" charset="0"/>
                          <a:cs typeface="Calibri" panose="020F0502020204030204" pitchFamily="34" charset="0"/>
                        </a:rPr>
                        <a:t>Tuesdays at 3:45: November 29, December 6, 20</a:t>
                      </a:r>
                    </a:p>
                    <a:p>
                      <a:r>
                        <a:rPr lang="en-US" sz="1200" baseline="0" dirty="0" smtClean="0">
                          <a:latin typeface="Calibri" panose="020F0502020204030204" pitchFamily="34" charset="0"/>
                          <a:cs typeface="Calibri" panose="020F0502020204030204" pitchFamily="34" charset="0"/>
                        </a:rPr>
                        <a:t>Monthly Call: December 13</a:t>
                      </a:r>
                    </a:p>
                    <a:p>
                      <a:endParaRPr lang="en-US" sz="1200" baseline="0" dirty="0" smtClean="0">
                        <a:latin typeface="Calibri" panose="020F0502020204030204" pitchFamily="34" charset="0"/>
                        <a:cs typeface="Calibri" panose="020F0502020204030204" pitchFamily="34" charset="0"/>
                      </a:endParaRPr>
                    </a:p>
                    <a:p>
                      <a:r>
                        <a:rPr lang="en-US" sz="1200" baseline="0" dirty="0" smtClean="0">
                          <a:latin typeface="Calibri" panose="020F0502020204030204" pitchFamily="34" charset="0"/>
                          <a:cs typeface="Calibri" panose="020F0502020204030204" pitchFamily="34" charset="0"/>
                        </a:rPr>
                        <a:t>Call </a:t>
                      </a:r>
                      <a:r>
                        <a:rPr lang="en-US" sz="1200" baseline="0" dirty="0" smtClean="0">
                          <a:latin typeface="Calibri" panose="020F0502020204030204" pitchFamily="34" charset="0"/>
                          <a:cs typeface="Calibri" panose="020F0502020204030204" pitchFamily="34" charset="0"/>
                        </a:rPr>
                        <a:t>canceled </a:t>
                      </a:r>
                      <a:r>
                        <a:rPr lang="en-US" sz="1200" baseline="0" dirty="0" smtClean="0">
                          <a:latin typeface="Calibri" panose="020F0502020204030204" pitchFamily="34" charset="0"/>
                          <a:cs typeface="Calibri" panose="020F0502020204030204" pitchFamily="34" charset="0"/>
                        </a:rPr>
                        <a:t>on November 22</a:t>
                      </a:r>
                    </a:p>
                    <a:p>
                      <a:r>
                        <a:rPr lang="en-US" sz="1200" baseline="0" dirty="0" smtClean="0">
                          <a:latin typeface="Calibri" panose="020F0502020204030204" pitchFamily="34" charset="0"/>
                          <a:cs typeface="Calibri" panose="020F0502020204030204" pitchFamily="34" charset="0"/>
                        </a:rPr>
                        <a:t>Call </a:t>
                      </a:r>
                      <a:r>
                        <a:rPr lang="en-US" sz="1200" baseline="0" dirty="0" smtClean="0">
                          <a:latin typeface="Calibri" panose="020F0502020204030204" pitchFamily="34" charset="0"/>
                          <a:cs typeface="Calibri" panose="020F0502020204030204" pitchFamily="34" charset="0"/>
                        </a:rPr>
                        <a:t>canceled </a:t>
                      </a:r>
                      <a:r>
                        <a:rPr lang="en-US" sz="1200" baseline="0" dirty="0" smtClean="0">
                          <a:latin typeface="Calibri" panose="020F0502020204030204" pitchFamily="34" charset="0"/>
                          <a:cs typeface="Calibri" panose="020F0502020204030204" pitchFamily="34" charset="0"/>
                        </a:rPr>
                        <a:t>on December 27</a:t>
                      </a:r>
                    </a:p>
                    <a:p>
                      <a:endParaRPr lang="en-US" sz="1200" baseline="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Agenda Items</a:t>
            </a:r>
            <a:endParaRPr dirty="0"/>
          </a:p>
        </p:txBody>
      </p:sp>
      <p:sp>
        <p:nvSpPr>
          <p:cNvPr id="4" name="Google Shape;191;p52"/>
          <p:cNvSpPr txBox="1">
            <a:spLocks noGrp="1"/>
          </p:cNvSpPr>
          <p:nvPr>
            <p:ph type="body" idx="1"/>
          </p:nvPr>
        </p:nvSpPr>
        <p:spPr>
          <a:xfrm>
            <a:off x="430076" y="1174750"/>
            <a:ext cx="3391076" cy="3363913"/>
          </a:xfrm>
          <a:prstGeom prst="rect">
            <a:avLst/>
          </a:prstGeom>
          <a:noFill/>
          <a:ln>
            <a:noFill/>
          </a:ln>
        </p:spPr>
        <p:txBody>
          <a:bodyPr spcFirstLastPara="1" wrap="square" lIns="91425" tIns="91425" rIns="91425" bIns="91425" anchor="t" anchorCtr="0">
            <a:noAutofit/>
          </a:bodyPr>
          <a:lstStyle/>
          <a:p>
            <a:pPr marL="514350" marR="0" lvl="0" indent="-400050" algn="l" rtl="0">
              <a:lnSpc>
                <a:spcPct val="100000"/>
              </a:lnSpc>
              <a:spcBef>
                <a:spcPts val="0"/>
              </a:spcBef>
              <a:spcAft>
                <a:spcPts val="0"/>
              </a:spcAft>
              <a:buClr>
                <a:srgbClr val="000000"/>
              </a:buClr>
              <a:buSzPts val="1800"/>
              <a:buAutoNum type="romanUcPeriod"/>
            </a:pPr>
            <a:r>
              <a:rPr lang="en-US" dirty="0" smtClean="0"/>
              <a:t>LEAP 2025</a:t>
            </a:r>
          </a:p>
          <a:p>
            <a:pPr marL="514350" marR="0" lvl="0" indent="-400050" algn="l" rtl="0">
              <a:lnSpc>
                <a:spcPct val="100000"/>
              </a:lnSpc>
              <a:spcBef>
                <a:spcPts val="0"/>
              </a:spcBef>
              <a:spcAft>
                <a:spcPts val="0"/>
              </a:spcAft>
              <a:buClr>
                <a:srgbClr val="000000"/>
              </a:buClr>
              <a:buSzPts val="1800"/>
              <a:buAutoNum type="romanUcPeriod"/>
            </a:pPr>
            <a:endParaRPr lang="en-US" dirty="0"/>
          </a:p>
          <a:p>
            <a:pPr marL="514350" marR="0" lvl="0" indent="-400050" algn="l" rtl="0">
              <a:lnSpc>
                <a:spcPct val="100000"/>
              </a:lnSpc>
              <a:spcBef>
                <a:spcPts val="0"/>
              </a:spcBef>
              <a:spcAft>
                <a:spcPts val="0"/>
              </a:spcAft>
              <a:buClr>
                <a:srgbClr val="000000"/>
              </a:buClr>
              <a:buSzPts val="1800"/>
              <a:buAutoNum type="romanUcPeriod"/>
            </a:pPr>
            <a:r>
              <a:rPr lang="en-US" dirty="0" smtClean="0"/>
              <a:t>LEAP Connect</a:t>
            </a:r>
          </a:p>
          <a:p>
            <a:pPr marL="514350" marR="0" lvl="0" indent="-400050" algn="l" rtl="0">
              <a:lnSpc>
                <a:spcPct val="100000"/>
              </a:lnSpc>
              <a:spcBef>
                <a:spcPts val="0"/>
              </a:spcBef>
              <a:spcAft>
                <a:spcPts val="0"/>
              </a:spcAft>
              <a:buClr>
                <a:srgbClr val="000000"/>
              </a:buClr>
              <a:buSzPts val="1800"/>
              <a:buAutoNum type="romanUcPeriod"/>
            </a:pPr>
            <a:endParaRPr lang="en-US" dirty="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ELPS/ELPT</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ACT</a:t>
            </a:r>
          </a:p>
          <a:p>
            <a:pPr marL="514350" marR="0" lvl="0" indent="-400050" algn="l" rtl="0">
              <a:lnSpc>
                <a:spcPct val="100000"/>
              </a:lnSpc>
              <a:spcBef>
                <a:spcPts val="0"/>
              </a:spcBef>
              <a:spcAft>
                <a:spcPts val="0"/>
              </a:spcAft>
              <a:buClr>
                <a:srgbClr val="000000"/>
              </a:buClr>
              <a:buSzPts val="1800"/>
              <a:buAutoNum type="romanUcPeriod"/>
            </a:pPr>
            <a:endParaRPr lang="en-US" dirty="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K-3</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5" name="Google Shape;191;p52"/>
          <p:cNvSpPr txBox="1">
            <a:spLocks/>
          </p:cNvSpPr>
          <p:nvPr/>
        </p:nvSpPr>
        <p:spPr>
          <a:xfrm>
            <a:off x="4158300" y="1158110"/>
            <a:ext cx="3391076" cy="3363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00000"/>
              </a:lnSpc>
              <a:spcBef>
                <a:spcPts val="0"/>
              </a:spcBef>
              <a:buClr>
                <a:srgbClr val="000000"/>
              </a:buClr>
              <a:buNone/>
            </a:pPr>
            <a:r>
              <a:rPr lang="en-US" dirty="0" smtClean="0">
                <a:solidFill>
                  <a:srgbClr val="000000"/>
                </a:solidFill>
              </a:rPr>
              <a:t>VI.   Innovative Assessment </a:t>
            </a:r>
          </a:p>
          <a:p>
            <a:pPr marL="114300" indent="0">
              <a:lnSpc>
                <a:spcPct val="100000"/>
              </a:lnSpc>
              <a:spcBef>
                <a:spcPts val="0"/>
              </a:spcBef>
              <a:buClr>
                <a:srgbClr val="000000"/>
              </a:buClr>
              <a:buFont typeface="Arial"/>
              <a:buNone/>
            </a:pPr>
            <a:endParaRPr lang="en-US" dirty="0" smtClean="0">
              <a:solidFill>
                <a:srgbClr val="000000"/>
              </a:solidFill>
            </a:endParaRPr>
          </a:p>
          <a:p>
            <a:pPr marL="114300" indent="0">
              <a:lnSpc>
                <a:spcPct val="100000"/>
              </a:lnSpc>
              <a:spcBef>
                <a:spcPts val="0"/>
              </a:spcBef>
              <a:buClr>
                <a:srgbClr val="000000"/>
              </a:buClr>
              <a:buFont typeface="Arial"/>
              <a:buNone/>
            </a:pPr>
            <a:r>
              <a:rPr lang="en-US" dirty="0" smtClean="0">
                <a:solidFill>
                  <a:srgbClr val="000000"/>
                </a:solidFill>
              </a:rPr>
              <a:t>VII.    Accountability</a:t>
            </a:r>
          </a:p>
          <a:p>
            <a:pPr marL="514350" indent="-400050">
              <a:lnSpc>
                <a:spcPct val="100000"/>
              </a:lnSpc>
              <a:spcBef>
                <a:spcPts val="0"/>
              </a:spcBef>
              <a:buClr>
                <a:srgbClr val="000000"/>
              </a:buClr>
              <a:buFont typeface="Arial"/>
              <a:buAutoNum type="romanUcPeriod" startAt="2"/>
            </a:pPr>
            <a:endParaRPr lang="en-US" dirty="0" smtClean="0">
              <a:solidFill>
                <a:srgbClr val="000000"/>
              </a:solidFill>
            </a:endParaRPr>
          </a:p>
          <a:p>
            <a:pPr marL="0" indent="0">
              <a:lnSpc>
                <a:spcPct val="100000"/>
              </a:lnSpc>
              <a:spcBef>
                <a:spcPts val="0"/>
              </a:spcBef>
              <a:buClr>
                <a:srgbClr val="000000"/>
              </a:buClr>
              <a:buFont typeface="Arial"/>
              <a:buNone/>
            </a:pPr>
            <a:endParaRPr lang="en-US" dirty="0" smtClean="0">
              <a:solidFill>
                <a:srgbClr val="000000"/>
              </a:solidFill>
            </a:endParaRPr>
          </a:p>
          <a:p>
            <a:pPr marL="0" indent="0">
              <a:lnSpc>
                <a:spcPct val="100000"/>
              </a:lnSpc>
              <a:spcBef>
                <a:spcPts val="0"/>
              </a:spcBef>
              <a:buClr>
                <a:srgbClr val="000000"/>
              </a:buClr>
              <a:buFont typeface="Arial"/>
              <a:buNone/>
            </a:pPr>
            <a:r>
              <a:rPr lang="en-US" dirty="0" smtClean="0"/>
              <a:t> </a:t>
            </a:r>
          </a:p>
          <a:p>
            <a:pPr marL="114300" indent="0">
              <a:lnSpc>
                <a:spcPct val="100000"/>
              </a:lnSpc>
              <a:spcBef>
                <a:spcPts val="0"/>
              </a:spcBef>
              <a:buClr>
                <a:srgbClr val="000000"/>
              </a:buClr>
              <a:buFont typeface="Arial"/>
              <a:buNone/>
            </a:pPr>
            <a:endParaRPr lang="en-US" dirty="0" smtClean="0"/>
          </a:p>
          <a:p>
            <a:pPr marL="114300" indent="0">
              <a:lnSpc>
                <a:spcPct val="100000"/>
              </a:lnSpc>
              <a:spcBef>
                <a:spcPts val="0"/>
              </a:spcBef>
              <a:buClr>
                <a:srgbClr val="000000"/>
              </a:buClr>
              <a:buFont typeface="Arial"/>
              <a:buNone/>
            </a:pPr>
            <a:endParaRPr lang="en-US" dirty="0" smtClean="0">
              <a:solidFill>
                <a:srgbClr val="000000"/>
              </a:solidFill>
            </a:endParaRPr>
          </a:p>
          <a:p>
            <a:pPr marL="514350" indent="-400050">
              <a:lnSpc>
                <a:spcPct val="100000"/>
              </a:lnSpc>
              <a:spcBef>
                <a:spcPts val="0"/>
              </a:spcBef>
              <a:buClr>
                <a:srgbClr val="000000"/>
              </a:buClr>
              <a:buFont typeface="Arial"/>
              <a:buAutoNum type="romanUcPeriod" startAt="4"/>
            </a:pPr>
            <a:endParaRPr lang="en-US" dirty="0" smtClean="0"/>
          </a:p>
          <a:p>
            <a:pPr>
              <a:lnSpc>
                <a:spcPct val="100000"/>
              </a:lnSpc>
              <a:spcBef>
                <a:spcPts val="0"/>
              </a:spcBef>
              <a:buClr>
                <a:srgbClr val="000000"/>
              </a:buClr>
              <a:buFont typeface="Calibri"/>
              <a:buAutoNum type="romanUcPeriod"/>
            </a:pPr>
            <a:endParaRPr lang="en-US" dirty="0" smtClean="0">
              <a:solidFill>
                <a:srgbClr val="000000"/>
              </a:solidFill>
            </a:endParaRPr>
          </a:p>
          <a:p>
            <a:pPr indent="0">
              <a:lnSpc>
                <a:spcPct val="100000"/>
              </a:lnSpc>
              <a:spcBef>
                <a:spcPts val="0"/>
              </a:spcBef>
              <a:buClr>
                <a:srgbClr val="000000"/>
              </a:buClr>
              <a:buSzPts val="2150"/>
              <a:buFont typeface="Arial"/>
              <a:buNone/>
            </a:pPr>
            <a:endParaRPr lang="en-US" sz="2150" b="1" dirty="0">
              <a:solidFill>
                <a:srgbClr val="0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Text Placeholder 2"/>
          <p:cNvSpPr>
            <a:spLocks noGrp="1"/>
          </p:cNvSpPr>
          <p:nvPr>
            <p:ph type="body" idx="1"/>
          </p:nvPr>
        </p:nvSpPr>
        <p:spPr>
          <a:xfrm>
            <a:off x="430075" y="1106030"/>
            <a:ext cx="8283900" cy="3363600"/>
          </a:xfrm>
        </p:spPr>
        <p:txBody>
          <a:bodyPr/>
          <a:lstStyle/>
          <a:p>
            <a:pPr marL="114300" indent="0">
              <a:buNone/>
            </a:pPr>
            <a:r>
              <a:rPr lang="en-US" dirty="0" smtClean="0"/>
              <a:t>Our team is thankful to all of you for your tireless efforts on behalf of the students in Louisiana. </a:t>
            </a:r>
          </a:p>
          <a:p>
            <a:pPr marL="114300" indent="0">
              <a:buNone/>
            </a:pPr>
            <a:r>
              <a:rPr lang="en-US" i="1" dirty="0" smtClean="0"/>
              <a:t>Jennifer</a:t>
            </a:r>
          </a:p>
          <a:p>
            <a:pPr marL="114300" indent="0">
              <a:buNone/>
            </a:pPr>
            <a:r>
              <a:rPr lang="en-US" i="1" dirty="0" smtClean="0"/>
              <a:t>Trish</a:t>
            </a:r>
          </a:p>
          <a:p>
            <a:pPr marL="114300" indent="0">
              <a:buNone/>
            </a:pPr>
            <a:r>
              <a:rPr lang="en-US" i="1" dirty="0" smtClean="0"/>
              <a:t>Bridget H</a:t>
            </a:r>
          </a:p>
          <a:p>
            <a:pPr marL="114300" indent="0">
              <a:buNone/>
            </a:pPr>
            <a:r>
              <a:rPr lang="en-US" i="1" dirty="0" smtClean="0"/>
              <a:t>Bridgette C</a:t>
            </a:r>
          </a:p>
          <a:p>
            <a:pPr marL="114300" indent="0">
              <a:buNone/>
            </a:pPr>
            <a:r>
              <a:rPr lang="en-US" i="1" dirty="0" smtClean="0"/>
              <a:t>Bryan</a:t>
            </a:r>
          </a:p>
          <a:p>
            <a:pPr marL="114300" indent="0">
              <a:buNone/>
            </a:pPr>
            <a:r>
              <a:rPr lang="en-US" i="1" dirty="0" smtClean="0"/>
              <a:t>Barrett</a:t>
            </a:r>
          </a:p>
          <a:p>
            <a:pPr marL="114300" indent="0">
              <a:buNone/>
            </a:pPr>
            <a:endParaRPr lang="en-US" dirty="0"/>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015" y="1814840"/>
            <a:ext cx="6072732" cy="3273691"/>
          </a:xfrm>
          <a:prstGeom prst="rect">
            <a:avLst/>
          </a:prstGeom>
        </p:spPr>
      </p:pic>
    </p:spTree>
    <p:extLst>
      <p:ext uri="{BB962C8B-B14F-4D97-AF65-F5344CB8AC3E}">
        <p14:creationId xmlns:p14="http://schemas.microsoft.com/office/powerpoint/2010/main" val="1509621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2025</a:t>
            </a:r>
            <a:endParaRPr dirty="0"/>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 for LEAP 2025 </a:t>
            </a:r>
            <a:endParaRPr lang="en-US" dirty="0"/>
          </a:p>
        </p:txBody>
      </p:sp>
      <p:sp>
        <p:nvSpPr>
          <p:cNvPr id="3" name="Text Placeholder 2"/>
          <p:cNvSpPr>
            <a:spLocks noGrp="1"/>
          </p:cNvSpPr>
          <p:nvPr>
            <p:ph type="body" idx="1"/>
          </p:nvPr>
        </p:nvSpPr>
        <p:spPr/>
        <p:txBody>
          <a:bodyPr/>
          <a:lstStyle/>
          <a:p>
            <a:pPr marL="114300" indent="0">
              <a:buNone/>
            </a:pPr>
            <a:r>
              <a:rPr lang="en-US" b="1" dirty="0" smtClean="0">
                <a:solidFill>
                  <a:srgbClr val="FF0000"/>
                </a:solidFill>
              </a:rPr>
              <a:t>November 29-December 16</a:t>
            </a:r>
            <a:r>
              <a:rPr lang="en-US" dirty="0" smtClean="0"/>
              <a:t>: Window A high school testing window</a:t>
            </a:r>
          </a:p>
          <a:p>
            <a:pPr marL="114300" indent="0">
              <a:buNone/>
            </a:pPr>
            <a:r>
              <a:rPr lang="en-US" b="1" dirty="0" smtClean="0">
                <a:solidFill>
                  <a:srgbClr val="FF0000"/>
                </a:solidFill>
              </a:rPr>
              <a:t>December 5</a:t>
            </a:r>
            <a:r>
              <a:rPr lang="en-US" dirty="0" smtClean="0"/>
              <a:t>: Test schedules due for Window B administration beginning January 5</a:t>
            </a:r>
          </a:p>
          <a:p>
            <a:pPr marL="114300" indent="0">
              <a:buNone/>
            </a:pPr>
            <a:r>
              <a:rPr lang="en-US" b="1" dirty="0">
                <a:solidFill>
                  <a:srgbClr val="FF0000"/>
                </a:solidFill>
              </a:rPr>
              <a:t>December 5</a:t>
            </a:r>
            <a:r>
              <a:rPr lang="en-US" dirty="0"/>
              <a:t>: Last day to finalize accommodations for the LEAP 2025 high school fall administration for school systems participating in Window B</a:t>
            </a:r>
            <a:r>
              <a:rPr lang="en-US" dirty="0" smtClean="0"/>
              <a:t>.</a:t>
            </a:r>
          </a:p>
          <a:p>
            <a:pPr marL="114300" indent="0">
              <a:buNone/>
            </a:pPr>
            <a:r>
              <a:rPr lang="en-US" b="1" dirty="0" smtClean="0">
                <a:solidFill>
                  <a:srgbClr val="FF0000"/>
                </a:solidFill>
              </a:rPr>
              <a:t>December 21</a:t>
            </a:r>
            <a:r>
              <a:rPr lang="en-US" dirty="0" smtClean="0"/>
              <a:t>: School test coordinators in systems that selected Window B can assign students to test sessions and print test tickets</a:t>
            </a:r>
            <a:endParaRPr lang="en-US" dirty="0"/>
          </a:p>
          <a:p>
            <a:pPr marL="114300" indent="0">
              <a:buNone/>
            </a:pPr>
            <a:r>
              <a:rPr lang="en-US" b="1" dirty="0" smtClean="0">
                <a:solidFill>
                  <a:srgbClr val="FF0000"/>
                </a:solidFill>
              </a:rPr>
              <a:t>January 5-25</a:t>
            </a:r>
            <a:r>
              <a:rPr lang="en-US" dirty="0" smtClean="0"/>
              <a:t>: Window B high school testing window </a:t>
            </a:r>
          </a:p>
          <a:p>
            <a:pPr marL="114300" indent="0">
              <a:buNone/>
            </a:pPr>
            <a:endParaRPr lang="en-US" dirty="0"/>
          </a:p>
        </p:txBody>
      </p:sp>
    </p:spTree>
    <p:extLst>
      <p:ext uri="{BB962C8B-B14F-4D97-AF65-F5344CB8AC3E}">
        <p14:creationId xmlns:p14="http://schemas.microsoft.com/office/powerpoint/2010/main" val="3209566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School Test Setup Functions</a:t>
            </a:r>
            <a:endParaRPr lang="en-US" dirty="0"/>
          </a:p>
        </p:txBody>
      </p:sp>
      <p:sp>
        <p:nvSpPr>
          <p:cNvPr id="3" name="Text Placeholder 2"/>
          <p:cNvSpPr>
            <a:spLocks noGrp="1"/>
          </p:cNvSpPr>
          <p:nvPr>
            <p:ph type="body" idx="1"/>
          </p:nvPr>
        </p:nvSpPr>
        <p:spPr/>
        <p:txBody>
          <a:bodyPr/>
          <a:lstStyle/>
          <a:p>
            <a:pPr marL="114300" indent="0">
              <a:buNone/>
            </a:pPr>
            <a:r>
              <a:rPr lang="en-US" altLang="en-US" dirty="0" smtClean="0">
                <a:solidFill>
                  <a:schemeClr val="bg2"/>
                </a:solidFill>
                <a:latin typeface="Calibri" panose="020F0502020204030204" pitchFamily="34" charset="0"/>
                <a:ea typeface="Calibri" panose="020F0502020204030204" pitchFamily="34" charset="0"/>
                <a:cs typeface="Calibri" panose="020F0502020204030204" pitchFamily="34" charset="0"/>
              </a:rPr>
              <a:t>Test setup is available in DRC INSIGHT. </a:t>
            </a:r>
            <a:r>
              <a:rPr lang="en-US" altLang="en-US" dirty="0">
                <a:solidFill>
                  <a:schemeClr val="bg2"/>
                </a:solidFill>
                <a:latin typeface="Calibri" panose="020F0502020204030204" pitchFamily="34" charset="0"/>
                <a:ea typeface="Calibri" panose="020F0502020204030204" pitchFamily="34" charset="0"/>
                <a:cs typeface="Calibri" panose="020F0502020204030204" pitchFamily="34" charset="0"/>
              </a:rPr>
              <a:t>For school systems that </a:t>
            </a:r>
            <a:r>
              <a:rPr lang="en-US" altLang="en-US" dirty="0" smtClean="0">
                <a:solidFill>
                  <a:schemeClr val="bg2"/>
                </a:solidFill>
                <a:latin typeface="Calibri" panose="020F0502020204030204" pitchFamily="34" charset="0"/>
                <a:ea typeface="Calibri" panose="020F0502020204030204" pitchFamily="34" charset="0"/>
                <a:cs typeface="Calibri" panose="020F0502020204030204" pitchFamily="34" charset="0"/>
              </a:rPr>
              <a:t>test </a:t>
            </a:r>
            <a:r>
              <a:rPr lang="en-US" altLang="en-US" dirty="0">
                <a:solidFill>
                  <a:schemeClr val="bg2"/>
                </a:solidFill>
                <a:latin typeface="Calibri" panose="020F0502020204030204" pitchFamily="34" charset="0"/>
                <a:ea typeface="Calibri" panose="020F0502020204030204" pitchFamily="34" charset="0"/>
                <a:cs typeface="Calibri" panose="020F0502020204030204" pitchFamily="34" charset="0"/>
              </a:rPr>
              <a:t>in the second window, January 5-25, activities will be limited</a:t>
            </a:r>
            <a:r>
              <a:rPr lang="en-US" altLang="en-US" dirty="0" smtClean="0">
                <a:solidFill>
                  <a:schemeClr val="bg2"/>
                </a:solidFill>
                <a:latin typeface="Calibri" panose="020F0502020204030204" pitchFamily="34" charset="0"/>
                <a:ea typeface="Calibri" panose="020F0502020204030204" pitchFamily="34" charset="0"/>
                <a:cs typeface="Calibri" panose="020F0502020204030204" pitchFamily="34" charset="0"/>
              </a:rPr>
              <a:t>. Additional functions will be available for systems testing in the second window on December 21.</a:t>
            </a:r>
            <a:endParaRPr lang="en-US" altLang="en-US" dirty="0">
              <a:solidFill>
                <a:schemeClr val="bg2"/>
              </a:solidFill>
              <a:latin typeface="Calibri" panose="020F0502020204030204" pitchFamily="34" charset="0"/>
              <a:cs typeface="Calibri" panose="020F0502020204030204" pitchFamily="34" charset="0"/>
            </a:endParaRPr>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07085390"/>
              </p:ext>
            </p:extLst>
          </p:nvPr>
        </p:nvGraphicFramePr>
        <p:xfrm>
          <a:off x="931875" y="2470979"/>
          <a:ext cx="7280300" cy="1828800"/>
        </p:xfrm>
        <a:graphic>
          <a:graphicData uri="http://schemas.openxmlformats.org/drawingml/2006/table">
            <a:tbl>
              <a:tblPr firstRow="1" bandRow="1">
                <a:tableStyleId>{47E5B1D7-7E24-4C7A-94C0-64FDCA702A4B}</a:tableStyleId>
              </a:tblPr>
              <a:tblGrid>
                <a:gridCol w="3640150">
                  <a:extLst>
                    <a:ext uri="{9D8B030D-6E8A-4147-A177-3AD203B41FA5}">
                      <a16:colId xmlns:a16="http://schemas.microsoft.com/office/drawing/2014/main" val="1250756725"/>
                    </a:ext>
                  </a:extLst>
                </a:gridCol>
                <a:gridCol w="3640150">
                  <a:extLst>
                    <a:ext uri="{9D8B030D-6E8A-4147-A177-3AD203B41FA5}">
                      <a16:colId xmlns:a16="http://schemas.microsoft.com/office/drawing/2014/main" val="2860124255"/>
                    </a:ext>
                  </a:extLst>
                </a:gridCol>
              </a:tblGrid>
              <a:tr h="273390">
                <a:tc rowSpan="4">
                  <a:txBody>
                    <a:bodyPr/>
                    <a:lstStyle/>
                    <a:p>
                      <a:r>
                        <a:rPr lang="en-US" b="1" dirty="0" smtClean="0">
                          <a:latin typeface="Calibri" panose="020F0502020204030204" pitchFamily="34" charset="0"/>
                          <a:cs typeface="Calibri" panose="020F0502020204030204" pitchFamily="34" charset="0"/>
                        </a:rPr>
                        <a:t>Available on 10/24 for both windows</a:t>
                      </a:r>
                      <a:endParaRPr lang="en-US" b="1" dirty="0">
                        <a:latin typeface="Calibri" panose="020F0502020204030204" pitchFamily="34" charset="0"/>
                        <a:cs typeface="Calibri" panose="020F0502020204030204" pitchFamily="34" charset="0"/>
                      </a:endParaRPr>
                    </a:p>
                  </a:txBody>
                  <a:tcPr/>
                </a:tc>
                <a:tc>
                  <a:txBody>
                    <a:bodyPr/>
                    <a:lstStyle/>
                    <a:p>
                      <a:r>
                        <a:rPr lang="en-US" dirty="0" smtClean="0">
                          <a:latin typeface="Calibri" panose="020F0502020204030204" pitchFamily="34" charset="0"/>
                          <a:cs typeface="Calibri" panose="020F0502020204030204" pitchFamily="34" charset="0"/>
                        </a:rPr>
                        <a:t>Assign TA numbers</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51007014"/>
                  </a:ext>
                </a:extLst>
              </a:tr>
              <a:tr h="273390">
                <a:tc vMerge="1">
                  <a:txBody>
                    <a:bodyPr/>
                    <a:lstStyle/>
                    <a:p>
                      <a:endParaRPr lang="en-US" dirty="0"/>
                    </a:p>
                  </a:txBody>
                  <a:tcPr/>
                </a:tc>
                <a:tc>
                  <a:txBody>
                    <a:bodyPr/>
                    <a:lstStyle/>
                    <a:p>
                      <a:r>
                        <a:rPr lang="en-US" dirty="0" smtClean="0">
                          <a:latin typeface="Calibri" panose="020F0502020204030204" pitchFamily="34" charset="0"/>
                          <a:cs typeface="Calibri" panose="020F0502020204030204" pitchFamily="34" charset="0"/>
                        </a:rPr>
                        <a:t>Move students</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21910464"/>
                  </a:ext>
                </a:extLst>
              </a:tr>
              <a:tr h="273390">
                <a:tc vMerge="1">
                  <a:txBody>
                    <a:bodyPr/>
                    <a:lstStyle/>
                    <a:p>
                      <a:endParaRPr lang="en-US" dirty="0"/>
                    </a:p>
                  </a:txBody>
                  <a:tcPr/>
                </a:tc>
                <a:tc>
                  <a:txBody>
                    <a:bodyPr/>
                    <a:lstStyle/>
                    <a:p>
                      <a:r>
                        <a:rPr lang="en-US" dirty="0" smtClean="0">
                          <a:latin typeface="Calibri" panose="020F0502020204030204" pitchFamily="34" charset="0"/>
                          <a:cs typeface="Calibri" panose="020F0502020204030204" pitchFamily="34" charset="0"/>
                        </a:rPr>
                        <a:t>Add New students</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925618702"/>
                  </a:ext>
                </a:extLst>
              </a:tr>
              <a:tr h="273390">
                <a:tc vMerge="1">
                  <a:txBody>
                    <a:bodyPr/>
                    <a:lstStyle/>
                    <a:p>
                      <a:endParaRPr lang="en-US" dirty="0"/>
                    </a:p>
                  </a:txBody>
                  <a:tcPr/>
                </a:tc>
                <a:tc>
                  <a:txBody>
                    <a:bodyPr/>
                    <a:lstStyle/>
                    <a:p>
                      <a:r>
                        <a:rPr lang="en-US" dirty="0" smtClean="0">
                          <a:latin typeface="Calibri" panose="020F0502020204030204" pitchFamily="34" charset="0"/>
                          <a:cs typeface="Calibri" panose="020F0502020204030204" pitchFamily="34" charset="0"/>
                        </a:rPr>
                        <a:t>Verify accommodations</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6073823"/>
                  </a:ext>
                </a:extLst>
              </a:tr>
              <a:tr h="273390">
                <a:tc rowSpan="2">
                  <a:txBody>
                    <a:bodyPr/>
                    <a:lstStyle/>
                    <a:p>
                      <a:r>
                        <a:rPr lang="en-US" b="1" dirty="0" smtClean="0">
                          <a:latin typeface="Calibri" panose="020F0502020204030204" pitchFamily="34" charset="0"/>
                          <a:cs typeface="Calibri" panose="020F0502020204030204" pitchFamily="34" charset="0"/>
                        </a:rPr>
                        <a:t>Available</a:t>
                      </a:r>
                      <a:r>
                        <a:rPr lang="en-US" b="1" baseline="0" dirty="0" smtClean="0">
                          <a:latin typeface="Calibri" panose="020F0502020204030204" pitchFamily="34" charset="0"/>
                          <a:cs typeface="Calibri" panose="020F0502020204030204" pitchFamily="34" charset="0"/>
                        </a:rPr>
                        <a:t> on 10/24 only for systems testing in first window beginning November 29</a:t>
                      </a:r>
                      <a:endParaRPr lang="en-US" b="1" dirty="0">
                        <a:latin typeface="Calibri" panose="020F0502020204030204" pitchFamily="34" charset="0"/>
                        <a:cs typeface="Calibri" panose="020F0502020204030204" pitchFamily="34" charset="0"/>
                      </a:endParaRPr>
                    </a:p>
                  </a:txBody>
                  <a:tcPr/>
                </a:tc>
                <a:tc>
                  <a:txBody>
                    <a:bodyPr/>
                    <a:lstStyle/>
                    <a:p>
                      <a:r>
                        <a:rPr lang="en-US" dirty="0" smtClean="0">
                          <a:latin typeface="Calibri" panose="020F0502020204030204" pitchFamily="34" charset="0"/>
                          <a:cs typeface="Calibri" panose="020F0502020204030204" pitchFamily="34" charset="0"/>
                        </a:rPr>
                        <a:t>Place</a:t>
                      </a:r>
                      <a:r>
                        <a:rPr lang="en-US" baseline="0" dirty="0" smtClean="0">
                          <a:latin typeface="Calibri" panose="020F0502020204030204" pitchFamily="34" charset="0"/>
                          <a:cs typeface="Calibri" panose="020F0502020204030204" pitchFamily="34" charset="0"/>
                        </a:rPr>
                        <a:t> students in testing sessions</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196129231"/>
                  </a:ext>
                </a:extLst>
              </a:tr>
              <a:tr h="273390">
                <a:tc vMerge="1">
                  <a:txBody>
                    <a:bodyPr/>
                    <a:lstStyle/>
                    <a:p>
                      <a:endParaRPr lang="en-US" dirty="0"/>
                    </a:p>
                  </a:txBody>
                  <a:tcPr/>
                </a:tc>
                <a:tc>
                  <a:txBody>
                    <a:bodyPr/>
                    <a:lstStyle/>
                    <a:p>
                      <a:r>
                        <a:rPr lang="en-US" dirty="0" smtClean="0">
                          <a:latin typeface="Calibri" panose="020F0502020204030204" pitchFamily="34" charset="0"/>
                          <a:cs typeface="Calibri" panose="020F0502020204030204" pitchFamily="34" charset="0"/>
                        </a:rPr>
                        <a:t>Print Test Tickets</a:t>
                      </a:r>
                      <a:endParaRPr lang="en-US"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20376676"/>
                  </a:ext>
                </a:extLst>
              </a:tr>
            </a:tbl>
          </a:graphicData>
        </a:graphic>
      </p:graphicFrame>
    </p:spTree>
    <p:extLst>
      <p:ext uri="{BB962C8B-B14F-4D97-AF65-F5344CB8AC3E}">
        <p14:creationId xmlns:p14="http://schemas.microsoft.com/office/powerpoint/2010/main" val="165834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Assessment Content Educator Review Committees</a:t>
            </a:r>
            <a:endParaRPr lang="en-US" dirty="0"/>
          </a:p>
        </p:txBody>
      </p:sp>
      <p:sp>
        <p:nvSpPr>
          <p:cNvPr id="3" name="Text Placeholder 2"/>
          <p:cNvSpPr>
            <a:spLocks noGrp="1"/>
          </p:cNvSpPr>
          <p:nvPr>
            <p:ph type="body" idx="1"/>
          </p:nvPr>
        </p:nvSpPr>
        <p:spPr>
          <a:xfrm>
            <a:off x="430075" y="1064149"/>
            <a:ext cx="8283900" cy="3363600"/>
          </a:xfrm>
        </p:spPr>
        <p:txBody>
          <a:bodyPr/>
          <a:lstStyle/>
          <a:p>
            <a:pPr marL="114300" indent="0">
              <a:buNone/>
            </a:pPr>
            <a:r>
              <a:rPr lang="en-US" sz="1600" dirty="0">
                <a:solidFill>
                  <a:srgbClr val="000000"/>
                </a:solidFill>
              </a:rPr>
              <a:t>The Division of Assessment Content is preparing to convene the following educator committees: </a:t>
            </a:r>
          </a:p>
          <a:p>
            <a:endParaRPr lang="en-US" dirty="0"/>
          </a:p>
        </p:txBody>
      </p:sp>
      <p:pic>
        <p:nvPicPr>
          <p:cNvPr id="4" name="Picture 3"/>
          <p:cNvPicPr>
            <a:picLocks noChangeAspect="1"/>
          </p:cNvPicPr>
          <p:nvPr/>
        </p:nvPicPr>
        <p:blipFill>
          <a:blip r:embed="rId2"/>
          <a:stretch>
            <a:fillRect/>
          </a:stretch>
        </p:blipFill>
        <p:spPr>
          <a:xfrm>
            <a:off x="642812" y="1666110"/>
            <a:ext cx="7858425" cy="1810669"/>
          </a:xfrm>
          <a:prstGeom prst="rect">
            <a:avLst/>
          </a:prstGeom>
        </p:spPr>
      </p:pic>
      <p:sp>
        <p:nvSpPr>
          <p:cNvPr id="5" name="Rectangle 4"/>
          <p:cNvSpPr/>
          <p:nvPr/>
        </p:nvSpPr>
        <p:spPr>
          <a:xfrm>
            <a:off x="642813" y="3532620"/>
            <a:ext cx="7858424" cy="1099788"/>
          </a:xfrm>
          <a:prstGeom prst="rect">
            <a:avLst/>
          </a:prstGeom>
        </p:spPr>
        <p:txBody>
          <a:bodyPr wrap="square">
            <a:spAutoFit/>
          </a:bodyPr>
          <a:lstStyle/>
          <a:p>
            <a:pPr>
              <a:lnSpc>
                <a:spcPct val="105000"/>
              </a:lnSpc>
              <a:spcBef>
                <a:spcPts val="200"/>
              </a:spcBef>
              <a:spcAft>
                <a:spcPts val="200"/>
              </a:spcAft>
            </a:pPr>
            <a:r>
              <a:rPr lang="en-US" dirty="0"/>
              <a:t>Interested educators can access the </a:t>
            </a:r>
            <a:r>
              <a:rPr lang="en-US" u="sng" dirty="0">
                <a:solidFill>
                  <a:srgbClr val="1155CC"/>
                </a:solidFill>
                <a:hlinkClick r:id="rId3">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Assessment Development Educator Review Committees document</a:t>
            </a:r>
            <a:r>
              <a:rPr lang="en-US" dirty="0"/>
              <a:t> for details and links to apply to participate on specific committees. </a:t>
            </a:r>
          </a:p>
          <a:p>
            <a:pPr>
              <a:lnSpc>
                <a:spcPct val="105000"/>
              </a:lnSpc>
              <a:spcBef>
                <a:spcPts val="200"/>
              </a:spcBef>
              <a:spcAft>
                <a:spcPts val="200"/>
              </a:spcAft>
            </a:pPr>
            <a:r>
              <a:rPr lang="en-US" dirty="0"/>
              <a:t>The deadline to complete the interest surveys is </a:t>
            </a:r>
            <a:r>
              <a:rPr lang="en-US" b="1" dirty="0"/>
              <a:t>November 20</a:t>
            </a:r>
            <a:r>
              <a:rPr lang="en-US" dirty="0"/>
              <a:t>. </a:t>
            </a:r>
          </a:p>
          <a:p>
            <a:pPr>
              <a:lnSpc>
                <a:spcPct val="105000"/>
              </a:lnSpc>
              <a:spcBef>
                <a:spcPts val="200"/>
              </a:spcBef>
              <a:spcAft>
                <a:spcPts val="200"/>
              </a:spcAft>
            </a:pPr>
            <a:r>
              <a:rPr lang="en-US" dirty="0"/>
              <a:t>Please contact </a:t>
            </a:r>
            <a:r>
              <a:rPr lang="en-US" u="sng" dirty="0">
                <a:solidFill>
                  <a:srgbClr val="0000FF"/>
                </a:solidFill>
                <a:hlinkClick r:id="rId4">
                  <a:extLst>
                    <a:ext uri="{A12FA001-AC4F-418D-AE19-62706E023703}">
                      <ahyp:hlinkClr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assessment@la.gov</a:t>
            </a:r>
            <a:r>
              <a:rPr lang="en-US" dirty="0"/>
              <a:t> with questions.</a:t>
            </a:r>
          </a:p>
        </p:txBody>
      </p:sp>
    </p:spTree>
    <p:extLst>
      <p:ext uri="{BB962C8B-B14F-4D97-AF65-F5344CB8AC3E}">
        <p14:creationId xmlns:p14="http://schemas.microsoft.com/office/powerpoint/2010/main" val="2686641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Connect</a:t>
            </a:r>
            <a:endParaRPr dirty="0"/>
          </a:p>
        </p:txBody>
      </p:sp>
    </p:spTree>
    <p:extLst>
      <p:ext uri="{BB962C8B-B14F-4D97-AF65-F5344CB8AC3E}">
        <p14:creationId xmlns:p14="http://schemas.microsoft.com/office/powerpoint/2010/main" val="905178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Connect</a:t>
            </a:r>
            <a:endParaRPr lang="en-US" dirty="0"/>
          </a:p>
        </p:txBody>
      </p:sp>
      <p:sp>
        <p:nvSpPr>
          <p:cNvPr id="3" name="Text Placeholder 2"/>
          <p:cNvSpPr>
            <a:spLocks noGrp="1"/>
          </p:cNvSpPr>
          <p:nvPr>
            <p:ph type="body" idx="1"/>
          </p:nvPr>
        </p:nvSpPr>
        <p:spPr/>
        <p:txBody>
          <a:bodyPr/>
          <a:lstStyle/>
          <a:p>
            <a:pPr marL="114300" indent="0">
              <a:buNone/>
            </a:pPr>
            <a:r>
              <a:rPr lang="en-US" i="1" u="sng" dirty="0" smtClean="0"/>
              <a:t>The last day to identify students as LEAP Connect and to finalize accommodations on IEPs, IAPs and EL Checklists is </a:t>
            </a:r>
            <a:r>
              <a:rPr lang="en-US" b="1" i="1" u="sng" dirty="0" smtClean="0"/>
              <a:t>January 14</a:t>
            </a:r>
            <a:r>
              <a:rPr lang="en-US" b="1" i="1" u="sng" baseline="30000" dirty="0" smtClean="0"/>
              <a:t>th </a:t>
            </a:r>
            <a:r>
              <a:rPr lang="en-US" b="1" dirty="0"/>
              <a:t> </a:t>
            </a:r>
            <a:r>
              <a:rPr lang="en-US" dirty="0" smtClean="0"/>
              <a:t>for students participating in LEAP Connect and ELPT</a:t>
            </a:r>
            <a:r>
              <a:rPr lang="en-US" b="1" dirty="0" smtClean="0"/>
              <a:t>. </a:t>
            </a:r>
            <a:r>
              <a:rPr lang="en-US" dirty="0"/>
              <a:t> </a:t>
            </a:r>
            <a:r>
              <a:rPr lang="en-US" dirty="0" smtClean="0"/>
              <a:t>Requests to apply accommodations that were not in place by each assessment deadline will require the completion of the </a:t>
            </a:r>
            <a:r>
              <a:rPr lang="en-US" b="1" i="1" dirty="0"/>
              <a:t>Request for Consideration of Late Changes to IEP/IAP/ELPT </a:t>
            </a:r>
            <a:r>
              <a:rPr lang="en-US" b="1" i="1" dirty="0" smtClean="0"/>
              <a:t>Checklist</a:t>
            </a:r>
            <a:r>
              <a:rPr lang="en-US" dirty="0" smtClean="0"/>
              <a:t>. </a:t>
            </a:r>
          </a:p>
          <a:p>
            <a:r>
              <a:rPr lang="en-US" dirty="0" smtClean="0"/>
              <a:t>This document will need to be completed for each student request and signed by both the district test coordinator and the special education director.</a:t>
            </a:r>
          </a:p>
          <a:p>
            <a:r>
              <a:rPr lang="en-US" dirty="0" smtClean="0">
                <a:solidFill>
                  <a:schemeClr val="tx1"/>
                </a:solidFill>
              </a:rPr>
              <a:t>Students who have not been identified by the opening of the testing window on February 13 </a:t>
            </a:r>
            <a:r>
              <a:rPr lang="en-US" dirty="0" smtClean="0">
                <a:solidFill>
                  <a:schemeClr val="tx1"/>
                </a:solidFill>
              </a:rPr>
              <a:t>must</a:t>
            </a:r>
            <a:r>
              <a:rPr lang="en-US" dirty="0" smtClean="0">
                <a:solidFill>
                  <a:schemeClr val="tx1"/>
                </a:solidFill>
              </a:rPr>
              <a:t> </a:t>
            </a:r>
            <a:r>
              <a:rPr lang="en-US" dirty="0" smtClean="0">
                <a:solidFill>
                  <a:schemeClr val="tx1"/>
                </a:solidFill>
              </a:rPr>
              <a:t>take the LEAP assessment.</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1468525177"/>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11413</TotalTime>
  <Words>1867</Words>
  <Application>Microsoft Office PowerPoint</Application>
  <PresentationFormat>On-screen Show (16:9)</PresentationFormat>
  <Paragraphs>194</Paragraphs>
  <Slides>30</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LA Believes</vt:lpstr>
      <vt:lpstr>Zoom Meeting Preparation</vt:lpstr>
      <vt:lpstr>AAA: Assessment and Accountability Monthly Call November 15, 2022</vt:lpstr>
      <vt:lpstr>Agenda Items</vt:lpstr>
      <vt:lpstr>LEAP 2025</vt:lpstr>
      <vt:lpstr>Important Dates for LEAP 2025 </vt:lpstr>
      <vt:lpstr>High School Test Setup Functions</vt:lpstr>
      <vt:lpstr>Assessment Content Educator Review Committees</vt:lpstr>
      <vt:lpstr>LEAP Connect</vt:lpstr>
      <vt:lpstr>LEAP Connect</vt:lpstr>
      <vt:lpstr>ELPS/ELPT</vt:lpstr>
      <vt:lpstr>ELPT and ELPT Connect</vt:lpstr>
      <vt:lpstr>ELPT Connect Assessment Overview</vt:lpstr>
      <vt:lpstr>ELPT Connect Questions</vt:lpstr>
      <vt:lpstr>ELPT Connect Question Types, cont.</vt:lpstr>
      <vt:lpstr>ELPT Connect Next Steps</vt:lpstr>
      <vt:lpstr>ACT</vt:lpstr>
      <vt:lpstr>ACT</vt:lpstr>
      <vt:lpstr>K-3</vt:lpstr>
      <vt:lpstr>K-3 Literacy Screener for Gifted Referrals</vt:lpstr>
      <vt:lpstr>Innovative Assessment</vt:lpstr>
      <vt:lpstr>IAP: Administrative Procedures</vt:lpstr>
      <vt:lpstr>Accountability</vt:lpstr>
      <vt:lpstr> Release of School Performance Scores</vt:lpstr>
      <vt:lpstr>New Assignment to Comprehensive Intervention Required (CIR)</vt:lpstr>
      <vt:lpstr>Top Gains and Opportunity Honorees</vt:lpstr>
      <vt:lpstr>2019 SPS Differences</vt:lpstr>
      <vt:lpstr>La Data Review Data Sharing Agreement</vt:lpstr>
      <vt:lpstr>Call Summary</vt:lpstr>
      <vt:lpstr>Call 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356</cp:revision>
  <dcterms:modified xsi:type="dcterms:W3CDTF">2022-11-15T20:52:04Z</dcterms:modified>
</cp:coreProperties>
</file>