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3"/>
  </p:notesMasterIdLst>
  <p:sldIdLst>
    <p:sldId id="666" r:id="rId2"/>
    <p:sldId id="667" r:id="rId3"/>
    <p:sldId id="257" r:id="rId4"/>
    <p:sldId id="366" r:id="rId5"/>
    <p:sldId id="767" r:id="rId6"/>
    <p:sldId id="771" r:id="rId7"/>
    <p:sldId id="772" r:id="rId8"/>
    <p:sldId id="780" r:id="rId9"/>
    <p:sldId id="768" r:id="rId10"/>
    <p:sldId id="769" r:id="rId11"/>
    <p:sldId id="770" r:id="rId12"/>
    <p:sldId id="500" r:id="rId13"/>
    <p:sldId id="742" r:id="rId14"/>
    <p:sldId id="779" r:id="rId15"/>
    <p:sldId id="777" r:id="rId16"/>
    <p:sldId id="775" r:id="rId17"/>
    <p:sldId id="763" r:id="rId18"/>
    <p:sldId id="778" r:id="rId19"/>
    <p:sldId id="774" r:id="rId20"/>
    <p:sldId id="776" r:id="rId21"/>
    <p:sldId id="334"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Public Sans" pitchFamily="2" charset="0"/>
      <p:regular r:id="rId28"/>
      <p:bold r:id="rId29"/>
      <p:italic r:id="rId30"/>
      <p:boldItalic r:id="rId31"/>
    </p:embeddedFont>
    <p:embeddedFont>
      <p:font typeface="Public Sans Medium" pitchFamily="2" charset="0"/>
      <p:regular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660"/>
  </p:normalViewPr>
  <p:slideViewPr>
    <p:cSldViewPr snapToGrid="0">
      <p:cViewPr varScale="1">
        <p:scale>
          <a:sx n="91" d="100"/>
          <a:sy n="91" d="100"/>
        </p:scale>
        <p:origin x="608"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65180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61468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729106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5" r:id="rId15"/>
    <p:sldLayoutId id="2147483726" r:id="rId16"/>
    <p:sldLayoutId id="2147483730" r:id="rId17"/>
    <p:sldLayoutId id="2147483731" r:id="rId18"/>
    <p:sldLayoutId id="2147483732" r:id="rId19"/>
    <p:sldLayoutId id="2147483733" r:id="rId20"/>
    <p:sldLayoutId id="214748373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hyperlink" Target="https://louisianabelieves.com/docs/default-source/assessment/english-language-proficiency-test-request-for-exemption.pdf?sfvrsn=85c09a1f_10"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uisianabelieves.com/docs/default-source/students-with-disabilities/bulletin-1530-policy-revisions-effective-for-the-2019-2020-sy.pdf?sfvrsn=cf069e1f_12" TargetMode="External"/><Relationship Id="rId2" Type="http://schemas.openxmlformats.org/officeDocument/2006/relationships/hyperlink" Target="https://www.louisianabelieves.com/docs/default-source/assessment/kK-2-alternate-assessment-participation-decision-making-tool.pdf?sfvrsn=cdc56318_2"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mailto:accountability@la.gov" TargetMode="External"/><Relationship Id="rId2" Type="http://schemas.openxmlformats.org/officeDocument/2006/relationships/hyperlink" Target="https://www.louisianabelieves.com/resources/library/aAccountability"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 Id="rId4" Type="http://schemas.openxmlformats.org/officeDocument/2006/relationships/hyperlink" Target="https://www.louisianabelieves.com/docs/default-sourceAassessment/2023-2024-assessment-calendar.pdf?sfvrsn=a94a6318_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mailto:assessmen@la.gov" TargetMode="External"/><Relationship Id="rId2" Type="http://schemas.openxmlformats.org/officeDocument/2006/relationships/hyperlink" Target="https://www.louisianabelieves.com/docs/default-source/assessment/Unique-accommodation-request-form.pdf?sfvrsn=ad566418_6"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hyperlink" Target="https://www.louisianabelieves.com/docs/default-source/assessment/high-school-lLeap-2025-grade-conversion-table.pdf?sfvrsn=bfb6911f_6"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hyperlink" Target="https://www.louisianabelieves.com/resources/library/assessment-guidance"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4"/>
            <a:ext cx="8221200" cy="109796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t>AAA Assessment and Accountability Monthly Call</a:t>
            </a:r>
            <a:br>
              <a:rPr lang="en-US" sz="2400" dirty="0" smtClean="0"/>
            </a:br>
            <a:r>
              <a:rPr lang="en-US" sz="2400" dirty="0" smtClean="0"/>
              <a:t>November 19, 2024</a:t>
            </a:r>
            <a:endParaRPr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6015"/>
            <a:ext cx="2177808" cy="2907486"/>
          </a:xfrm>
          <a:prstGeom prst="rect">
            <a:avLst/>
          </a:prstGeom>
        </p:spPr>
      </p:pic>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Exemptions: </a:t>
            </a:r>
            <a:r>
              <a:rPr lang="en-US" dirty="0" smtClean="0">
                <a:solidFill>
                  <a:srgbClr val="FF0000"/>
                </a:solidFill>
              </a:rPr>
              <a:t>PAST DUE</a:t>
            </a:r>
            <a:endParaRPr lang="en-US" dirty="0">
              <a:solidFill>
                <a:srgbClr val="FF0000"/>
              </a:solidFill>
            </a:endParaRPr>
          </a:p>
        </p:txBody>
      </p:sp>
      <p:sp>
        <p:nvSpPr>
          <p:cNvPr id="3" name="Text Placeholder 2"/>
          <p:cNvSpPr>
            <a:spLocks noGrp="1"/>
          </p:cNvSpPr>
          <p:nvPr>
            <p:ph type="body" idx="1"/>
          </p:nvPr>
        </p:nvSpPr>
        <p:spPr/>
        <p:txBody>
          <a:bodyPr/>
          <a:lstStyle/>
          <a:p>
            <a:pPr marL="114300" indent="0">
              <a:buNone/>
            </a:pPr>
            <a:r>
              <a:rPr lang="en-US" dirty="0" smtClean="0"/>
              <a:t>To request an exemption from one of the ELPT domains, see below.</a:t>
            </a:r>
          </a:p>
          <a:p>
            <a:r>
              <a:rPr lang="en-US" dirty="0" smtClean="0"/>
              <a:t>Listening: Student must have documented hearing impairment, and does not have assistive aids that will allow student to access the Listening measures of the assessment.</a:t>
            </a:r>
          </a:p>
          <a:p>
            <a:r>
              <a:rPr lang="en-US" dirty="0" smtClean="0"/>
              <a:t>Speaking: Student must be nonverbal or have a documented severe speech impairment. Please do not submit a request for students with mild articulation issues.</a:t>
            </a:r>
          </a:p>
          <a:p>
            <a:r>
              <a:rPr lang="en-US" dirty="0" smtClean="0"/>
              <a:t>Reading and Writing: NO EXEMPTIONS</a:t>
            </a:r>
          </a:p>
          <a:p>
            <a:r>
              <a:rPr lang="en-US" dirty="0" smtClean="0"/>
              <a:t>Complete and return the form found at this link to assessment@la.gov: </a:t>
            </a:r>
            <a:r>
              <a:rPr lang="en-US" u="sng" dirty="0">
                <a:hlinkClick r:id="rId2"/>
              </a:rPr>
              <a:t>Request For Exemption </a:t>
            </a:r>
            <a:r>
              <a:rPr lang="en-US" u="sng" dirty="0" smtClean="0">
                <a:hlinkClick r:id="rId2"/>
              </a:rPr>
              <a:t>Form</a:t>
            </a:r>
            <a:r>
              <a:rPr lang="en-US" u="sng" dirty="0" smtClean="0"/>
              <a:t> </a:t>
            </a:r>
            <a:r>
              <a:rPr lang="en-US" dirty="0" smtClean="0"/>
              <a:t>by November 15.</a:t>
            </a:r>
          </a:p>
          <a:p>
            <a:r>
              <a:rPr lang="en-US" dirty="0" smtClean="0"/>
              <a:t>Students who participate in ELPT Connect </a:t>
            </a:r>
            <a:r>
              <a:rPr lang="en-US" b="1" u="sng" dirty="0" smtClean="0"/>
              <a:t>are not eligible for any exemptions.</a:t>
            </a:r>
            <a:endParaRPr lang="en-US" b="1" u="sng" dirty="0"/>
          </a:p>
        </p:txBody>
      </p:sp>
    </p:spTree>
    <p:extLst>
      <p:ext uri="{BB962C8B-B14F-4D97-AF65-F5344CB8AC3E}">
        <p14:creationId xmlns:p14="http://schemas.microsoft.com/office/powerpoint/2010/main" val="48066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Finalize Eligibility for Alternate Assessment</a:t>
            </a:r>
            <a:endParaRPr lang="en-US" dirty="0"/>
          </a:p>
        </p:txBody>
      </p:sp>
      <p:sp>
        <p:nvSpPr>
          <p:cNvPr id="3" name="Text Placeholder 2"/>
          <p:cNvSpPr>
            <a:spLocks noGrp="1"/>
          </p:cNvSpPr>
          <p:nvPr>
            <p:ph type="body" idx="1"/>
          </p:nvPr>
        </p:nvSpPr>
        <p:spPr/>
        <p:txBody>
          <a:bodyPr/>
          <a:lstStyle/>
          <a:p>
            <a:pPr marL="114300" indent="0">
              <a:buNone/>
            </a:pPr>
            <a:r>
              <a:rPr lang="en-US" dirty="0" smtClean="0"/>
              <a:t>All students who participate in any form of alternate assessment must meet criteria:</a:t>
            </a:r>
          </a:p>
          <a:p>
            <a:pPr marL="114300" indent="0">
              <a:buNone/>
            </a:pPr>
            <a:endParaRPr lang="en-US" dirty="0">
              <a:hlinkClick r:id="rId2"/>
            </a:endParaRPr>
          </a:p>
          <a:p>
            <a:pPr marL="114300" indent="0">
              <a:buNone/>
            </a:pPr>
            <a:r>
              <a:rPr lang="en-US" dirty="0" smtClean="0">
                <a:hlinkClick r:id="rId2"/>
              </a:rPr>
              <a:t>K-2 Alternate Assessment Participation Decision Making Tool</a:t>
            </a:r>
            <a:endParaRPr lang="en-US" dirty="0" smtClean="0"/>
          </a:p>
          <a:p>
            <a:pPr marL="114300" indent="0">
              <a:buNone/>
            </a:pPr>
            <a:r>
              <a:rPr lang="en-US" dirty="0" smtClean="0">
                <a:hlinkClick r:id="rId3"/>
              </a:rPr>
              <a:t>Alternate Assessment Grades 3 through 8 Policy</a:t>
            </a:r>
            <a:endParaRPr lang="en-US" dirty="0" smtClean="0"/>
          </a:p>
          <a:p>
            <a:pPr marL="114300" indent="0">
              <a:buNone/>
            </a:pPr>
            <a:endParaRPr lang="en-US" dirty="0" smtClean="0"/>
          </a:p>
          <a:p>
            <a:pPr marL="114300" indent="0">
              <a:buNone/>
            </a:pPr>
            <a:r>
              <a:rPr lang="en-US" dirty="0" smtClean="0"/>
              <a:t>Eligibility Deadline</a:t>
            </a:r>
          </a:p>
          <a:p>
            <a:r>
              <a:rPr lang="en-US" b="1" dirty="0" smtClean="0">
                <a:solidFill>
                  <a:srgbClr val="7030A0"/>
                </a:solidFill>
              </a:rPr>
              <a:t>November 1</a:t>
            </a:r>
            <a:r>
              <a:rPr lang="en-US" dirty="0" smtClean="0"/>
              <a:t>: MOY K-3 literacy screening</a:t>
            </a:r>
          </a:p>
          <a:p>
            <a:r>
              <a:rPr lang="en-US" b="1" dirty="0" smtClean="0">
                <a:solidFill>
                  <a:srgbClr val="7030A0"/>
                </a:solidFill>
              </a:rPr>
              <a:t>January 10</a:t>
            </a:r>
            <a:r>
              <a:rPr lang="en-US" dirty="0" smtClean="0"/>
              <a:t>: LEAP Connect/ELPT Connect</a:t>
            </a:r>
          </a:p>
          <a:p>
            <a:r>
              <a:rPr lang="en-US" b="1" dirty="0" smtClean="0">
                <a:solidFill>
                  <a:srgbClr val="7030A0"/>
                </a:solidFill>
              </a:rPr>
              <a:t>March 1</a:t>
            </a:r>
            <a:r>
              <a:rPr lang="en-US" dirty="0" smtClean="0"/>
              <a:t>: EOY K-3 literacy screening</a:t>
            </a:r>
          </a:p>
          <a:p>
            <a:pPr marL="114300" indent="0">
              <a:buNone/>
            </a:pPr>
            <a:endParaRPr lang="en-US" dirty="0"/>
          </a:p>
        </p:txBody>
      </p:sp>
    </p:spTree>
    <p:extLst>
      <p:ext uri="{BB962C8B-B14F-4D97-AF65-F5344CB8AC3E}">
        <p14:creationId xmlns:p14="http://schemas.microsoft.com/office/powerpoint/2010/main" val="1577337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54282"/>
            <a:ext cx="8520600" cy="572700"/>
          </a:xfrm>
        </p:spPr>
        <p:txBody>
          <a:bodyPr/>
          <a:lstStyle/>
          <a:p>
            <a:r>
              <a:rPr lang="en-US" dirty="0" smtClean="0"/>
              <a:t>Accountability Codes in </a:t>
            </a:r>
            <a:r>
              <a:rPr lang="en-US" dirty="0" err="1" smtClean="0"/>
              <a:t>mCLASS</a:t>
            </a:r>
            <a:endParaRPr lang="en-US" dirty="0"/>
          </a:p>
        </p:txBody>
      </p:sp>
      <p:sp>
        <p:nvSpPr>
          <p:cNvPr id="3" name="Text Placeholder 2"/>
          <p:cNvSpPr>
            <a:spLocks noGrp="1"/>
          </p:cNvSpPr>
          <p:nvPr>
            <p:ph type="body" idx="1"/>
          </p:nvPr>
        </p:nvSpPr>
        <p:spPr>
          <a:xfrm>
            <a:off x="311700" y="926982"/>
            <a:ext cx="8520600" cy="3186300"/>
          </a:xfrm>
        </p:spPr>
        <p:txBody>
          <a:bodyPr/>
          <a:lstStyle/>
          <a:p>
            <a:pPr marL="114300" indent="0">
              <a:buNone/>
            </a:pPr>
            <a:r>
              <a:rPr lang="en-US" b="1" dirty="0" smtClean="0">
                <a:solidFill>
                  <a:srgbClr val="7030A0"/>
                </a:solidFill>
              </a:rPr>
              <a:t>December 1-31</a:t>
            </a:r>
            <a:r>
              <a:rPr lang="en-US" dirty="0" smtClean="0"/>
              <a:t>: Screening window open in </a:t>
            </a:r>
            <a:r>
              <a:rPr lang="en-US" dirty="0" err="1" smtClean="0"/>
              <a:t>mCLASS</a:t>
            </a:r>
            <a:r>
              <a:rPr lang="en-US" dirty="0" smtClean="0"/>
              <a:t> for MOY. Please note that Amplify and department support after December 22 will be limited. Please remind schools that:</a:t>
            </a:r>
          </a:p>
          <a:p>
            <a:r>
              <a:rPr lang="en-US" dirty="0"/>
              <a:t>M</a:t>
            </a:r>
            <a:r>
              <a:rPr lang="en-US" dirty="0" smtClean="0"/>
              <a:t>ost accountability codes are for exits from enrollment. The department should see the same exit reason code in </a:t>
            </a:r>
            <a:r>
              <a:rPr lang="en-US" dirty="0" err="1" smtClean="0"/>
              <a:t>EdLink</a:t>
            </a:r>
            <a:r>
              <a:rPr lang="en-US" dirty="0" smtClean="0"/>
              <a:t>.</a:t>
            </a:r>
          </a:p>
          <a:p>
            <a:r>
              <a:rPr lang="en-US" dirty="0"/>
              <a:t>A</a:t>
            </a:r>
            <a:r>
              <a:rPr lang="en-US" dirty="0" smtClean="0"/>
              <a:t>ccountability codes are not needed for students who take the assessment.</a:t>
            </a:r>
          </a:p>
          <a:p>
            <a:r>
              <a:rPr lang="en-US" dirty="0" smtClean="0"/>
              <a:t>Accountability code 81 is unnecessary for screening.</a:t>
            </a:r>
          </a:p>
          <a:p>
            <a:r>
              <a:rPr lang="en-US" dirty="0" smtClean="0"/>
              <a:t>Accountability code 94 is used to indicate that a student is being assessment with LAAR. </a:t>
            </a:r>
          </a:p>
          <a:p>
            <a:r>
              <a:rPr lang="en-US" dirty="0" smtClean="0"/>
              <a:t>Accountability code 80 requires a doctor’s letter that does not use a disability as the sole reason for exemption.</a:t>
            </a:r>
            <a:endParaRPr lang="en-US" dirty="0"/>
          </a:p>
        </p:txBody>
      </p:sp>
    </p:spTree>
    <p:extLst>
      <p:ext uri="{BB962C8B-B14F-4D97-AF65-F5344CB8AC3E}">
        <p14:creationId xmlns:p14="http://schemas.microsoft.com/office/powerpoint/2010/main" val="895535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4014184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SPS/DPS Preview</a:t>
            </a:r>
            <a:endParaRPr lang="en-US" dirty="0"/>
          </a:p>
        </p:txBody>
      </p:sp>
      <p:sp>
        <p:nvSpPr>
          <p:cNvPr id="3" name="Text Placeholder 2"/>
          <p:cNvSpPr>
            <a:spLocks noGrp="1"/>
          </p:cNvSpPr>
          <p:nvPr>
            <p:ph type="body" idx="1"/>
          </p:nvPr>
        </p:nvSpPr>
        <p:spPr/>
        <p:txBody>
          <a:bodyPr/>
          <a:lstStyle/>
          <a:p>
            <a:pPr marL="114300" indent="0">
              <a:buNone/>
            </a:pPr>
            <a:r>
              <a:rPr lang="en-US" dirty="0" smtClean="0"/>
              <a:t>School and district performance score files were posted to the ftp on Monday, November 18 for the 2023-2024 academic year. The results are embargoed until Wednesday, November 20. The file name is </a:t>
            </a:r>
            <a:r>
              <a:rPr lang="en-US" b="1" dirty="0" smtClean="0"/>
              <a:t>LEA Code_2024 District and School Performance Summary Post </a:t>
            </a:r>
            <a:r>
              <a:rPr lang="en-US" b="1" dirty="0" err="1" smtClean="0"/>
              <a:t>DataCert</a:t>
            </a:r>
            <a:r>
              <a:rPr lang="en-US" dirty="0" smtClean="0"/>
              <a:t>. </a:t>
            </a:r>
          </a:p>
          <a:p>
            <a:pPr marL="114300" indent="0">
              <a:buNone/>
            </a:pPr>
            <a:endParaRPr lang="en-US" dirty="0"/>
          </a:p>
          <a:p>
            <a:pPr marL="114300" indent="0">
              <a:buNone/>
            </a:pPr>
            <a:r>
              <a:rPr lang="en-US" dirty="0" smtClean="0"/>
              <a:t>The subgroup files with CIR and UIR designations have also been posted with file name </a:t>
            </a:r>
            <a:r>
              <a:rPr lang="en-US" b="1" dirty="0" smtClean="0"/>
              <a:t>LEA Code_2024 School Intervention Summary Post </a:t>
            </a:r>
            <a:r>
              <a:rPr lang="en-US" b="1" dirty="0" err="1" smtClean="0"/>
              <a:t>DataCert</a:t>
            </a:r>
            <a:r>
              <a:rPr lang="en-US" dirty="0" smtClean="0"/>
              <a:t>. </a:t>
            </a:r>
          </a:p>
          <a:p>
            <a:pPr marL="114300" indent="0">
              <a:buNone/>
            </a:pPr>
            <a:endParaRPr lang="en-US" dirty="0"/>
          </a:p>
          <a:p>
            <a:pPr marL="114300" indent="0">
              <a:buNone/>
            </a:pPr>
            <a:r>
              <a:rPr lang="en-US" dirty="0" smtClean="0"/>
              <a:t>The simulated scores for the new system beginning in 2025-2026 will be released at a later date, and school systems will have time to review them before they are publically released. </a:t>
            </a:r>
            <a:endParaRPr lang="en-US" dirty="0"/>
          </a:p>
        </p:txBody>
      </p:sp>
    </p:spTree>
    <p:extLst>
      <p:ext uri="{BB962C8B-B14F-4D97-AF65-F5344CB8AC3E}">
        <p14:creationId xmlns:p14="http://schemas.microsoft.com/office/powerpoint/2010/main" val="4081251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and District Performance Scores</a:t>
            </a:r>
            <a:endParaRPr lang="en-US" dirty="0"/>
          </a:p>
        </p:txBody>
      </p:sp>
      <p:sp>
        <p:nvSpPr>
          <p:cNvPr id="3" name="Text Placeholder 2"/>
          <p:cNvSpPr>
            <a:spLocks noGrp="1"/>
          </p:cNvSpPr>
          <p:nvPr>
            <p:ph type="body" idx="1"/>
          </p:nvPr>
        </p:nvSpPr>
        <p:spPr>
          <a:xfrm>
            <a:off x="311700" y="957431"/>
            <a:ext cx="8520600" cy="3186300"/>
          </a:xfrm>
        </p:spPr>
        <p:txBody>
          <a:bodyPr/>
          <a:lstStyle/>
          <a:p>
            <a:pPr marL="114300" indent="0">
              <a:buNone/>
            </a:pPr>
            <a:r>
              <a:rPr lang="en-US" dirty="0" smtClean="0"/>
              <a:t>School and district performance scores will be publically released on November 20. The SPS Appeal/Waiver Request Form will be due to the department no later than Friday, December 13. </a:t>
            </a:r>
            <a:r>
              <a:rPr lang="en-US" dirty="0"/>
              <a:t>The form </a:t>
            </a:r>
            <a:r>
              <a:rPr lang="en-US" dirty="0" smtClean="0"/>
              <a:t>will be </a:t>
            </a:r>
            <a:r>
              <a:rPr lang="en-US" dirty="0"/>
              <a:t>in the </a:t>
            </a:r>
            <a:r>
              <a:rPr lang="en-US" dirty="0" smtClean="0">
                <a:hlinkClick r:id="rId2"/>
              </a:rPr>
              <a:t>Accountability Library</a:t>
            </a:r>
            <a:r>
              <a:rPr lang="en-US" dirty="0" smtClean="0"/>
              <a:t> under Resources and Forms.</a:t>
            </a:r>
          </a:p>
          <a:p>
            <a:pPr marL="114300" indent="0">
              <a:buNone/>
            </a:pPr>
            <a:endParaRPr lang="en-US" dirty="0"/>
          </a:p>
          <a:p>
            <a:r>
              <a:rPr lang="en-US" dirty="0" smtClean="0"/>
              <a:t>The form must be signed by the superintendent who confirms that the request is not based on any data that could have been reviewed/and or corrected during data certification. </a:t>
            </a:r>
          </a:p>
          <a:p>
            <a:r>
              <a:rPr lang="en-US" dirty="0" smtClean="0"/>
              <a:t>The form should be specific but should not include full PII of any student.</a:t>
            </a:r>
          </a:p>
          <a:p>
            <a:r>
              <a:rPr lang="en-US" dirty="0" smtClean="0"/>
              <a:t>The form should be submitted to </a:t>
            </a:r>
            <a:r>
              <a:rPr lang="en-US" dirty="0" smtClean="0">
                <a:hlinkClick r:id="rId3"/>
              </a:rPr>
              <a:t>accountability@la.gov</a:t>
            </a:r>
            <a:r>
              <a:rPr lang="en-US" dirty="0" smtClean="0"/>
              <a:t>.</a:t>
            </a:r>
          </a:p>
          <a:p>
            <a:pPr marL="114300" indent="0">
              <a:buNone/>
            </a:pPr>
            <a:endParaRPr lang="en-US" dirty="0"/>
          </a:p>
        </p:txBody>
      </p:sp>
    </p:spTree>
    <p:extLst>
      <p:ext uri="{BB962C8B-B14F-4D97-AF65-F5344CB8AC3E}">
        <p14:creationId xmlns:p14="http://schemas.microsoft.com/office/powerpoint/2010/main" val="300420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Data Certification Files</a:t>
            </a:r>
            <a:endParaRPr lang="en-US" dirty="0"/>
          </a:p>
        </p:txBody>
      </p:sp>
      <p:sp>
        <p:nvSpPr>
          <p:cNvPr id="3" name="Text Placeholder 2"/>
          <p:cNvSpPr>
            <a:spLocks noGrp="1"/>
          </p:cNvSpPr>
          <p:nvPr>
            <p:ph type="body" idx="1"/>
          </p:nvPr>
        </p:nvSpPr>
        <p:spPr/>
        <p:txBody>
          <a:bodyPr/>
          <a:lstStyle/>
          <a:p>
            <a:pPr marL="114300" indent="0">
              <a:buNone/>
            </a:pPr>
            <a:r>
              <a:rPr lang="en-US" dirty="0" smtClean="0"/>
              <a:t>Post data certification files are posted to the ftp to provide districts with the final data used to calculate the SPS and DPS. Graduation files have already been released.</a:t>
            </a:r>
          </a:p>
          <a:p>
            <a:pPr marL="114300" indent="0">
              <a:buNone/>
            </a:pPr>
            <a:endParaRPr lang="en-US" dirty="0"/>
          </a:p>
          <a:p>
            <a:pPr marL="114300" indent="0">
              <a:buNone/>
            </a:pPr>
            <a:r>
              <a:rPr lang="en-US" dirty="0" smtClean="0"/>
              <a:t>The post data certification ELPT roster will include new targets for 2025.</a:t>
            </a:r>
            <a:endParaRPr lang="en-US" dirty="0"/>
          </a:p>
        </p:txBody>
      </p:sp>
    </p:spTree>
    <p:extLst>
      <p:ext uri="{BB962C8B-B14F-4D97-AF65-F5344CB8AC3E}">
        <p14:creationId xmlns:p14="http://schemas.microsoft.com/office/powerpoint/2010/main" val="3858401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Files Posted to FTP (if applicable to system)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45670280"/>
              </p:ext>
            </p:extLst>
          </p:nvPr>
        </p:nvGraphicFramePr>
        <p:xfrm>
          <a:off x="1731223" y="1088904"/>
          <a:ext cx="5067300" cy="3231813"/>
        </p:xfrm>
        <a:graphic>
          <a:graphicData uri="http://schemas.openxmlformats.org/drawingml/2006/table">
            <a:tbl>
              <a:tblPr firstRow="1" firstCol="1" bandRow="1">
                <a:tableStyleId>{47E5B1D7-7E24-4C7A-94C0-64FDCA702A4B}</a:tableStyleId>
              </a:tblPr>
              <a:tblGrid>
                <a:gridCol w="5067300">
                  <a:extLst>
                    <a:ext uri="{9D8B030D-6E8A-4147-A177-3AD203B41FA5}">
                      <a16:colId xmlns:a16="http://schemas.microsoft.com/office/drawing/2014/main" val="582689173"/>
                    </a:ext>
                  </a:extLst>
                </a:gridCol>
              </a:tblGrid>
              <a:tr h="271003">
                <a:tc>
                  <a:txBody>
                    <a:bodyPr/>
                    <a:lstStyle/>
                    <a:p>
                      <a:pPr marL="0" marR="0" algn="ctr">
                        <a:spcBef>
                          <a:spcPts val="0"/>
                        </a:spcBef>
                        <a:spcAft>
                          <a:spcPts val="0"/>
                        </a:spcAft>
                      </a:pPr>
                      <a:r>
                        <a:rPr lang="en-US" sz="1200" b="1" dirty="0">
                          <a:effectLst/>
                        </a:rPr>
                        <a:t>File Name</a:t>
                      </a:r>
                      <a:endParaRPr lang="en-US" sz="1100" b="1" dirty="0">
                        <a:effectLst/>
                        <a:latin typeface="Calibri" panose="020F0502020204030204" pitchFamily="34" charset="0"/>
                        <a:ea typeface="Calibri" panose="020F050202020403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960842242"/>
                  </a:ext>
                </a:extLst>
              </a:tr>
              <a:tr h="231197">
                <a:tc>
                  <a:txBody>
                    <a:bodyPr/>
                    <a:lstStyle/>
                    <a:p>
                      <a:pPr marL="0" marR="0">
                        <a:spcBef>
                          <a:spcPts val="0"/>
                        </a:spcBef>
                        <a:spcAft>
                          <a:spcPts val="0"/>
                        </a:spcAft>
                      </a:pPr>
                      <a:r>
                        <a:rPr lang="en-US" sz="1200" dirty="0">
                          <a:effectLst/>
                        </a:rPr>
                        <a:t>2024 District and School Performance Summary Post </a:t>
                      </a:r>
                      <a:r>
                        <a:rPr lang="en-US" sz="1200" dirty="0" err="1">
                          <a:effectLst/>
                        </a:rPr>
                        <a:t>DataCert</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196699300"/>
                  </a:ext>
                </a:extLst>
              </a:tr>
              <a:tr h="231197">
                <a:tc>
                  <a:txBody>
                    <a:bodyPr/>
                    <a:lstStyle/>
                    <a:p>
                      <a:pPr marL="0" marR="0">
                        <a:spcBef>
                          <a:spcPts val="0"/>
                        </a:spcBef>
                        <a:spcAft>
                          <a:spcPts val="0"/>
                        </a:spcAft>
                      </a:pPr>
                      <a:r>
                        <a:rPr lang="en-US" sz="1200">
                          <a:effectLst/>
                        </a:rPr>
                        <a:t>2024 School Intervention Summary Post DataCert</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333555289"/>
                  </a:ext>
                </a:extLst>
              </a:tr>
              <a:tr h="231197">
                <a:tc>
                  <a:txBody>
                    <a:bodyPr/>
                    <a:lstStyle/>
                    <a:p>
                      <a:pPr marL="0" marR="0">
                        <a:spcBef>
                          <a:spcPts val="0"/>
                        </a:spcBef>
                        <a:spcAft>
                          <a:spcPts val="0"/>
                        </a:spcAft>
                      </a:pPr>
                      <a:r>
                        <a:rPr lang="en-US" sz="1200">
                          <a:effectLst/>
                        </a:rPr>
                        <a:t>2023-24_ACT 12 Grade Best Score Results Summary Post datacert</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18627254"/>
                  </a:ext>
                </a:extLst>
              </a:tr>
              <a:tr h="231197">
                <a:tc>
                  <a:txBody>
                    <a:bodyPr/>
                    <a:lstStyle/>
                    <a:p>
                      <a:pPr marL="0" marR="0">
                        <a:spcBef>
                          <a:spcPts val="0"/>
                        </a:spcBef>
                        <a:spcAft>
                          <a:spcPts val="0"/>
                        </a:spcAft>
                      </a:pPr>
                      <a:r>
                        <a:rPr lang="en-US" sz="1200">
                          <a:effectLst/>
                        </a:rPr>
                        <a:t>2023-24 ACT Student Roster Post datacert</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9894366"/>
                  </a:ext>
                </a:extLst>
              </a:tr>
              <a:tr h="231197">
                <a:tc>
                  <a:txBody>
                    <a:bodyPr/>
                    <a:lstStyle/>
                    <a:p>
                      <a:pPr marL="0" marR="0">
                        <a:spcBef>
                          <a:spcPts val="0"/>
                        </a:spcBef>
                        <a:spcAft>
                          <a:spcPts val="0"/>
                        </a:spcAft>
                      </a:pPr>
                      <a:r>
                        <a:rPr lang="en-US" sz="1200">
                          <a:effectLst/>
                        </a:rPr>
                        <a:t>2324 Post Data Cert Assessment Roster</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61093552"/>
                  </a:ext>
                </a:extLst>
              </a:tr>
              <a:tr h="231197">
                <a:tc>
                  <a:txBody>
                    <a:bodyPr/>
                    <a:lstStyle/>
                    <a:p>
                      <a:pPr marL="0" marR="0">
                        <a:spcBef>
                          <a:spcPts val="0"/>
                        </a:spcBef>
                        <a:spcAft>
                          <a:spcPts val="0"/>
                        </a:spcAft>
                      </a:pPr>
                      <a:r>
                        <a:rPr lang="en-US" sz="1200">
                          <a:effectLst/>
                        </a:rPr>
                        <a:t>2024 DCAI Student Roster Post datacert</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55771782"/>
                  </a:ext>
                </a:extLst>
              </a:tr>
              <a:tr h="231197">
                <a:tc>
                  <a:txBody>
                    <a:bodyPr/>
                    <a:lstStyle/>
                    <a:p>
                      <a:pPr marL="0" marR="0">
                        <a:spcBef>
                          <a:spcPts val="0"/>
                        </a:spcBef>
                        <a:spcAft>
                          <a:spcPts val="0"/>
                        </a:spcAft>
                      </a:pPr>
                      <a:r>
                        <a:rPr lang="en-US" sz="1200">
                          <a:effectLst/>
                        </a:rPr>
                        <a:t>2024 Alternative DCAI Student Roster Post datacert</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637981332"/>
                  </a:ext>
                </a:extLst>
              </a:tr>
              <a:tr h="231197">
                <a:tc>
                  <a:txBody>
                    <a:bodyPr/>
                    <a:lstStyle/>
                    <a:p>
                      <a:pPr marL="0" marR="0">
                        <a:spcBef>
                          <a:spcPts val="0"/>
                        </a:spcBef>
                        <a:spcAft>
                          <a:spcPts val="0"/>
                        </a:spcAft>
                      </a:pPr>
                      <a:r>
                        <a:rPr lang="en-US" sz="1200">
                          <a:effectLst/>
                        </a:rPr>
                        <a:t>2024 Core Academic Student Roster Post datacert</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963229068"/>
                  </a:ext>
                </a:extLst>
              </a:tr>
              <a:tr h="231197">
                <a:tc>
                  <a:txBody>
                    <a:bodyPr/>
                    <a:lstStyle/>
                    <a:p>
                      <a:pPr marL="0" marR="0">
                        <a:spcBef>
                          <a:spcPts val="0"/>
                        </a:spcBef>
                        <a:spcAft>
                          <a:spcPts val="0"/>
                        </a:spcAft>
                      </a:pPr>
                      <a:r>
                        <a:rPr lang="en-US" sz="1200">
                          <a:effectLst/>
                        </a:rPr>
                        <a:t>2023-24 ELPT Student Roster Post DataCert</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20593932"/>
                  </a:ext>
                </a:extLst>
              </a:tr>
              <a:tr h="231197">
                <a:tc>
                  <a:txBody>
                    <a:bodyPr/>
                    <a:lstStyle/>
                    <a:p>
                      <a:pPr marL="0" marR="0">
                        <a:spcBef>
                          <a:spcPts val="0"/>
                        </a:spcBef>
                        <a:spcAft>
                          <a:spcPts val="0"/>
                        </a:spcAft>
                      </a:pPr>
                      <a:r>
                        <a:rPr lang="en-US" sz="1200">
                          <a:effectLst/>
                        </a:rPr>
                        <a:t>2023-2024 Progress Point Student Rosters Post datacert</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27149100"/>
                  </a:ext>
                </a:extLst>
              </a:tr>
              <a:tr h="216280">
                <a:tc>
                  <a:txBody>
                    <a:bodyPr/>
                    <a:lstStyle/>
                    <a:p>
                      <a:pPr marL="0" marR="0">
                        <a:spcBef>
                          <a:spcPts val="0"/>
                        </a:spcBef>
                        <a:spcAft>
                          <a:spcPts val="0"/>
                        </a:spcAft>
                      </a:pPr>
                      <a:r>
                        <a:rPr lang="en-US" sz="1100">
                          <a:effectLst/>
                        </a:rPr>
                        <a:t>2023-2024 Progress Index VAM Exclusion Roster Post Datacert</a:t>
                      </a:r>
                      <a:endParaRPr lang="en-US"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932911795"/>
                  </a:ext>
                </a:extLst>
              </a:tr>
              <a:tr h="216280">
                <a:tc>
                  <a:txBody>
                    <a:bodyPr/>
                    <a:lstStyle/>
                    <a:p>
                      <a:pPr marL="0" marR="0">
                        <a:spcBef>
                          <a:spcPts val="0"/>
                        </a:spcBef>
                        <a:spcAft>
                          <a:spcPts val="0"/>
                        </a:spcAft>
                      </a:pPr>
                      <a:r>
                        <a:rPr lang="en-US" sz="1100">
                          <a:effectLst/>
                        </a:rPr>
                        <a:t>2023-2024 Interests and Opportunities Final Scoring Post Datacert</a:t>
                      </a:r>
                      <a:endParaRPr lang="en-US"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281542058"/>
                  </a:ext>
                </a:extLst>
              </a:tr>
              <a:tr h="216280">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4078307983"/>
                  </a:ext>
                </a:extLst>
              </a:tr>
            </a:tbl>
          </a:graphicData>
        </a:graphic>
      </p:graphicFrame>
    </p:spTree>
    <p:extLst>
      <p:ext uri="{BB962C8B-B14F-4D97-AF65-F5344CB8AC3E}">
        <p14:creationId xmlns:p14="http://schemas.microsoft.com/office/powerpoint/2010/main" val="337533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LDOE Office Closures</a:t>
            </a:r>
            <a:endParaRPr lang="en-US" dirty="0"/>
          </a:p>
        </p:txBody>
      </p:sp>
      <p:sp>
        <p:nvSpPr>
          <p:cNvPr id="3" name="Text Placeholder 2"/>
          <p:cNvSpPr>
            <a:spLocks noGrp="1"/>
          </p:cNvSpPr>
          <p:nvPr>
            <p:ph type="body" idx="1"/>
          </p:nvPr>
        </p:nvSpPr>
        <p:spPr/>
        <p:txBody>
          <a:bodyPr/>
          <a:lstStyle/>
          <a:p>
            <a:pPr marL="114300" indent="0">
              <a:buNone/>
            </a:pPr>
            <a:r>
              <a:rPr lang="en-US" b="1" dirty="0" smtClean="0">
                <a:solidFill>
                  <a:srgbClr val="7030A0"/>
                </a:solidFill>
              </a:rPr>
              <a:t>November 28-29</a:t>
            </a:r>
            <a:r>
              <a:rPr lang="en-US" dirty="0" smtClean="0"/>
              <a:t>: Thanksgiving </a:t>
            </a:r>
          </a:p>
          <a:p>
            <a:pPr marL="114300" indent="0">
              <a:buNone/>
            </a:pPr>
            <a:r>
              <a:rPr lang="en-US" b="1" dirty="0" smtClean="0">
                <a:solidFill>
                  <a:srgbClr val="7030A0"/>
                </a:solidFill>
              </a:rPr>
              <a:t>December 24-25</a:t>
            </a:r>
            <a:r>
              <a:rPr lang="en-US" dirty="0" smtClean="0"/>
              <a:t>: Christmas </a:t>
            </a:r>
          </a:p>
          <a:p>
            <a:pPr marL="114300" indent="0">
              <a:buNone/>
            </a:pPr>
            <a:r>
              <a:rPr lang="en-US" b="1" dirty="0" smtClean="0">
                <a:solidFill>
                  <a:srgbClr val="7030A0"/>
                </a:solidFill>
              </a:rPr>
              <a:t>December 31-January 1</a:t>
            </a:r>
            <a:r>
              <a:rPr lang="en-US" dirty="0" smtClean="0"/>
              <a:t>: New Year</a:t>
            </a:r>
            <a:endParaRPr lang="en-US" dirty="0"/>
          </a:p>
          <a:p>
            <a:pPr marL="114300" indent="0">
              <a:buNone/>
            </a:pPr>
            <a:endParaRPr lang="en-US" dirty="0" smtClean="0"/>
          </a:p>
        </p:txBody>
      </p:sp>
    </p:spTree>
    <p:extLst>
      <p:ext uri="{BB962C8B-B14F-4D97-AF65-F5344CB8AC3E}">
        <p14:creationId xmlns:p14="http://schemas.microsoft.com/office/powerpoint/2010/main" val="264612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t>Zoom Meeting Preparation</a:t>
            </a:r>
            <a:endParaRPr dirty="0"/>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500" dirty="0"/>
              <a:t>Please make sure your phone or computer is muted to minimize background noise. </a:t>
            </a:r>
          </a:p>
          <a:p>
            <a:pPr marL="461962" lvl="1" indent="-149225">
              <a:buClr>
                <a:schemeClr val="dk1"/>
              </a:buClr>
              <a:buSzPts val="1500"/>
            </a:pPr>
            <a:r>
              <a:rPr lang="en-US" sz="1500" dirty="0"/>
              <a:t>To do this, hover over the bottom left-hand side of your screen and click “Mute.” </a:t>
            </a:r>
          </a:p>
          <a:p>
            <a:pPr marL="230187" lvl="0" indent="-211137">
              <a:spcBef>
                <a:spcPts val="360"/>
              </a:spcBef>
              <a:buClr>
                <a:schemeClr val="dk1"/>
              </a:buClr>
              <a:buSzPts val="1500"/>
              <a:buFont typeface="Calibri"/>
              <a:buChar char="●"/>
            </a:pPr>
            <a:r>
              <a:rPr lang="en-US" sz="1500" dirty="0"/>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500" u="sng" dirty="0"/>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Thanksgiving</a:t>
            </a:r>
            <a:endParaRPr lang="en-US" dirty="0"/>
          </a:p>
        </p:txBody>
      </p:sp>
      <p:sp>
        <p:nvSpPr>
          <p:cNvPr id="3" name="Text Placeholder 2"/>
          <p:cNvSpPr>
            <a:spLocks noGrp="1"/>
          </p:cNvSpPr>
          <p:nvPr>
            <p:ph type="body" idx="1"/>
          </p:nvPr>
        </p:nvSpPr>
        <p:spPr/>
        <p:txBody>
          <a:bodyPr/>
          <a:lstStyle/>
          <a:p>
            <a:pPr marL="114300" indent="0">
              <a:buNone/>
            </a:pPr>
            <a:r>
              <a:rPr lang="en-US" dirty="0" smtClean="0"/>
              <a:t>We are thankful to all of you for your dedication, hard work and patience. Our wish for all of you is time to relax and refresh with family and/or friends.</a:t>
            </a:r>
          </a:p>
          <a:p>
            <a:pPr marL="114300" indent="0" algn="ctr">
              <a:buNone/>
            </a:pPr>
            <a:endParaRPr lang="en-US" smtClean="0"/>
          </a:p>
          <a:p>
            <a:pPr marL="114300" indent="0" algn="ctr">
              <a:buNone/>
            </a:pPr>
            <a:endParaRPr lang="en-US" dirty="0" smtClean="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304" y="2317411"/>
            <a:ext cx="5332836" cy="2751925"/>
          </a:xfrm>
          <a:prstGeom prst="rect">
            <a:avLst/>
          </a:prstGeom>
        </p:spPr>
      </p:pic>
    </p:spTree>
    <p:extLst>
      <p:ext uri="{BB962C8B-B14F-4D97-AF65-F5344CB8AC3E}">
        <p14:creationId xmlns:p14="http://schemas.microsoft.com/office/powerpoint/2010/main" val="9149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59074217"/>
              </p:ext>
            </p:extLst>
          </p:nvPr>
        </p:nvGraphicFramePr>
        <p:xfrm>
          <a:off x="430077" y="1108786"/>
          <a:ext cx="8283898" cy="3147818"/>
        </p:xfrm>
        <a:graphic>
          <a:graphicData uri="http://schemas.openxmlformats.org/drawingml/2006/table">
            <a:tbl>
              <a:tblPr firstRow="1" bandRow="1">
                <a:tableStyleId>{47E5B1D7-7E24-4C7A-94C0-64FDCA702A4B}</a:tableStyleId>
              </a:tblPr>
              <a:tblGrid>
                <a:gridCol w="1125673">
                  <a:extLst>
                    <a:ext uri="{9D8B030D-6E8A-4147-A177-3AD203B41FA5}">
                      <a16:colId xmlns:a16="http://schemas.microsoft.com/office/drawing/2014/main" val="2450038286"/>
                    </a:ext>
                  </a:extLst>
                </a:gridCol>
                <a:gridCol w="4810149">
                  <a:extLst>
                    <a:ext uri="{9D8B030D-6E8A-4147-A177-3AD203B41FA5}">
                      <a16:colId xmlns:a16="http://schemas.microsoft.com/office/drawing/2014/main" val="1615949670"/>
                    </a:ext>
                  </a:extLst>
                </a:gridCol>
                <a:gridCol w="2348076">
                  <a:extLst>
                    <a:ext uri="{9D8B030D-6E8A-4147-A177-3AD203B41FA5}">
                      <a16:colId xmlns:a16="http://schemas.microsoft.com/office/drawing/2014/main" val="2553105662"/>
                    </a:ext>
                  </a:extLst>
                </a:gridCol>
              </a:tblGrid>
              <a:tr h="299271">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361876">
                <a:tc>
                  <a:txBody>
                    <a:bodyPr/>
                    <a:lstStyle/>
                    <a:p>
                      <a:r>
                        <a:rPr lang="en-US" sz="1200" dirty="0" smtClean="0">
                          <a:latin typeface="Calibri" panose="020F0502020204030204" pitchFamily="34" charset="0"/>
                          <a:cs typeface="Calibri" panose="020F0502020204030204" pitchFamily="34" charset="0"/>
                        </a:rPr>
                        <a:t>November</a:t>
                      </a:r>
                      <a:endParaRPr lang="en-US" sz="120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en-US" sz="1400" b="1" u="sng" baseline="0" dirty="0" smtClean="0">
                          <a:latin typeface="Calibri" panose="020F0502020204030204" pitchFamily="34" charset="0"/>
                          <a:cs typeface="Calibri" panose="020F0502020204030204" pitchFamily="34" charset="0"/>
                        </a:rPr>
                        <a:t>PAST DUE: </a:t>
                      </a:r>
                      <a:r>
                        <a:rPr lang="en-US" sz="1400" b="0" baseline="0" dirty="0" smtClean="0">
                          <a:latin typeface="Calibri" panose="020F0502020204030204" pitchFamily="34" charset="0"/>
                          <a:cs typeface="Calibri" panose="020F0502020204030204" pitchFamily="34" charset="0"/>
                        </a:rPr>
                        <a:t>Fall high school testing and K-3 screening schedules</a:t>
                      </a:r>
                    </a:p>
                    <a:p>
                      <a:pPr marL="285750" indent="-2857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NOW OPEN: Additional materials request in DRC INSIGHT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1" u="sng" baseline="0" dirty="0" smtClean="0">
                          <a:latin typeface="Calibri" panose="020F0502020204030204" pitchFamily="34" charset="0"/>
                          <a:cs typeface="Calibri" panose="020F0502020204030204" pitchFamily="34" charset="0"/>
                        </a:rPr>
                        <a:t>PAST DUE</a:t>
                      </a:r>
                      <a:r>
                        <a:rPr lang="en-US" sz="1400" b="0" baseline="0" dirty="0" smtClean="0">
                          <a:latin typeface="Calibri" panose="020F0502020204030204" pitchFamily="34" charset="0"/>
                          <a:cs typeface="Calibri" panose="020F0502020204030204" pitchFamily="34" charset="0"/>
                        </a:rPr>
                        <a:t>: ELPT exemption requests for listening and/or speaking domains due to </a:t>
                      </a:r>
                      <a:r>
                        <a:rPr lang="en-US" sz="1400" b="0" baseline="0" dirty="0" smtClean="0">
                          <a:latin typeface="Calibri" panose="020F0502020204030204" pitchFamily="34" charset="0"/>
                          <a:cs typeface="Calibri" panose="020F0502020204030204" pitchFamily="34" charset="0"/>
                          <a:hlinkClick r:id="rId2"/>
                        </a:rPr>
                        <a:t>assessment@la.gov</a:t>
                      </a:r>
                      <a:endParaRPr lang="en-US" sz="1400" b="0" baseline="0" dirty="0" smtClean="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baseline="0" dirty="0" smtClean="0">
                          <a:latin typeface="Calibri" panose="020F0502020204030204" pitchFamily="34" charset="0"/>
                          <a:cs typeface="Calibri" panose="020F0502020204030204" pitchFamily="34" charset="0"/>
                        </a:rPr>
                        <a:t>November 20: Public release of SPS and DPS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baseline="0" dirty="0" smtClean="0">
                          <a:latin typeface="Calibri" panose="020F0502020204030204" pitchFamily="34" charset="0"/>
                          <a:cs typeface="Calibri" panose="020F0502020204030204" pitchFamily="34" charset="0"/>
                        </a:rPr>
                        <a:t>November 26: Office Hours canceled</a:t>
                      </a:r>
                    </a:p>
                  </a:txBody>
                  <a:tcPr/>
                </a:tc>
                <a:tc>
                  <a:txBody>
                    <a:bodyPr/>
                    <a:lstStyle/>
                    <a:p>
                      <a:pPr marL="323850" marR="0" lvl="0" indent="-171450" algn="l" rtl="0">
                        <a:lnSpc>
                          <a:spcPct val="100000"/>
                        </a:lnSpc>
                        <a:spcBef>
                          <a:spcPts val="0"/>
                        </a:spcBef>
                        <a:spcAft>
                          <a:spcPts val="0"/>
                        </a:spcAft>
                        <a:buSzPts val="1200"/>
                        <a:buFont typeface="Arial" panose="020B0604020202020204" pitchFamily="34" charset="0"/>
                        <a:buChar char="•"/>
                      </a:pPr>
                      <a:r>
                        <a:rPr lang="en-US" sz="1200" dirty="0" smtClean="0">
                          <a:hlinkClick r:id="rId3"/>
                        </a:rPr>
                        <a:t>Assessment Library DTC Resources</a:t>
                      </a:r>
                      <a:r>
                        <a:rPr lang="en-US" sz="1200" baseline="0" dirty="0" smtClean="0">
                          <a:hlinkClick r:id="rId3"/>
                        </a:rPr>
                        <a:t> </a:t>
                      </a:r>
                      <a:r>
                        <a:rPr lang="en-US" sz="1200" dirty="0" smtClean="0">
                          <a:hlinkClick r:id="rId3"/>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323850" marR="0" lvl="0" indent="-171450" algn="l" rtl="0">
                        <a:lnSpc>
                          <a:spcPct val="100000"/>
                        </a:lnSpc>
                        <a:spcBef>
                          <a:spcPts val="0"/>
                        </a:spcBef>
                        <a:spcAft>
                          <a:spcPts val="0"/>
                        </a:spcAft>
                        <a:buSzPts val="1200"/>
                        <a:buFont typeface="Arial" panose="020B0604020202020204" pitchFamily="34" charset="0"/>
                        <a:buChar char="•"/>
                      </a:pPr>
                      <a:r>
                        <a:rPr lang="en-US" sz="1200" dirty="0" smtClean="0">
                          <a:hlinkClick r:id="rId4"/>
                        </a:rPr>
                        <a:t>Assessment</a:t>
                      </a:r>
                      <a:r>
                        <a:rPr lang="en-US" sz="1200" baseline="0" dirty="0" smtClean="0">
                          <a:hlinkClick r:id="rId4"/>
                        </a:rPr>
                        <a:t> </a:t>
                      </a:r>
                      <a:r>
                        <a:rPr lang="en-US" sz="1200" dirty="0" smtClean="0">
                          <a:hlinkClick r:id="rId4"/>
                        </a:rPr>
                        <a:t>Calendar 2024_2025</a:t>
                      </a:r>
                      <a:endParaRPr lang="en-US" sz="1200" dirty="0" smtClean="0"/>
                    </a:p>
                    <a:p>
                      <a:pPr marL="152400" marR="0" lvl="0" indent="0" algn="l" rtl="0">
                        <a:lnSpc>
                          <a:spcPct val="100000"/>
                        </a:lnSpc>
                        <a:spcBef>
                          <a:spcPts val="0"/>
                        </a:spcBef>
                        <a:spcAft>
                          <a:spcPts val="0"/>
                        </a:spcAft>
                        <a:buSzPts val="1200"/>
                        <a:buFont typeface="Calibri"/>
                        <a:buNone/>
                      </a:pPr>
                      <a:endParaRPr lang="en-US" sz="1200" dirty="0" smtClean="0"/>
                    </a:p>
                  </a:txBody>
                  <a:tcPr/>
                </a:tc>
                <a:extLst>
                  <a:ext uri="{0D108BD9-81ED-4DB2-BD59-A6C34878D82A}">
                    <a16:rowId xmlns:a16="http://schemas.microsoft.com/office/drawing/2014/main" val="3503993623"/>
                  </a:ext>
                </a:extLst>
              </a:tr>
              <a:tr h="1263587">
                <a:tc>
                  <a:txBody>
                    <a:bodyPr/>
                    <a:lstStyle/>
                    <a:p>
                      <a:r>
                        <a:rPr lang="en-US" sz="1400" dirty="0" smtClean="0">
                          <a:latin typeface="Calibri" panose="020F0502020204030204" pitchFamily="34" charset="0"/>
                          <a:cs typeface="Calibri" panose="020F0502020204030204" pitchFamily="34" charset="0"/>
                        </a:rPr>
                        <a:t>December</a:t>
                      </a:r>
                      <a:endParaRPr lang="en-US" sz="14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December 1-31: K-3 Literacy Screening </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December 2-20: LEAP high school fall testing</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December 24 and 31: Office Hours canceled</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December 24, 25, 31 and January 1 all department offices are closed</a:t>
                      </a: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3:00</a:t>
                      </a:r>
                    </a:p>
                    <a:p>
                      <a:r>
                        <a:rPr lang="en-US" sz="1200" baseline="0" dirty="0" smtClean="0">
                          <a:latin typeface="Calibri" panose="020F0502020204030204" pitchFamily="34" charset="0"/>
                          <a:cs typeface="Calibri" panose="020F0502020204030204" pitchFamily="34" charset="0"/>
                        </a:rPr>
                        <a:t>December 3, 10</a:t>
                      </a:r>
                    </a:p>
                    <a:p>
                      <a:r>
                        <a:rPr lang="en-US" sz="1200" baseline="0" dirty="0" smtClean="0">
                          <a:latin typeface="Calibri" panose="020F0502020204030204" pitchFamily="34" charset="0"/>
                          <a:cs typeface="Calibri" panose="020F0502020204030204" pitchFamily="34" charset="0"/>
                        </a:rPr>
                        <a:t>Monthly Call: December 17</a:t>
                      </a:r>
                    </a:p>
                    <a:p>
                      <a:r>
                        <a:rPr lang="en-US" sz="1200" b="1" u="sng" baseline="0" dirty="0" smtClean="0">
                          <a:latin typeface="Calibri" panose="020F0502020204030204" pitchFamily="34" charset="0"/>
                          <a:cs typeface="Calibri" panose="020F0502020204030204" pitchFamily="34" charset="0"/>
                        </a:rPr>
                        <a:t>Office Hours Canceled</a:t>
                      </a:r>
                      <a:r>
                        <a:rPr lang="en-US" sz="1200" baseline="0" dirty="0" smtClean="0">
                          <a:latin typeface="Calibri" panose="020F0502020204030204" pitchFamily="34" charset="0"/>
                          <a:cs typeface="Calibri" panose="020F0502020204030204" pitchFamily="34" charset="0"/>
                        </a:rPr>
                        <a:t>: November 26, December 24, 31</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II. ELPS/ELPT</a:t>
            </a: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III. K-3 Literacy</a:t>
            </a: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IV. Accountability</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Text Placeholder 2"/>
          <p:cNvSpPr>
            <a:spLocks noGrp="1"/>
          </p:cNvSpPr>
          <p:nvPr>
            <p:ph type="body" idx="1"/>
          </p:nvPr>
        </p:nvSpPr>
        <p:spPr/>
        <p:txBody>
          <a:bodyPr/>
          <a:lstStyle/>
          <a:p>
            <a:pPr marL="114300" indent="0">
              <a:buNone/>
            </a:pPr>
            <a:r>
              <a:rPr lang="en-US" b="1" dirty="0" smtClean="0">
                <a:solidFill>
                  <a:srgbClr val="7030A0"/>
                </a:solidFill>
              </a:rPr>
              <a:t>PAST DUE: </a:t>
            </a:r>
            <a:r>
              <a:rPr lang="en-US" dirty="0" smtClean="0"/>
              <a:t>Schedules for LEAP high school testing and K-3 literacy screening including start times</a:t>
            </a:r>
          </a:p>
          <a:p>
            <a:pPr marL="114300" indent="0">
              <a:buNone/>
            </a:pPr>
            <a:r>
              <a:rPr lang="en-US" b="1" dirty="0" smtClean="0">
                <a:solidFill>
                  <a:srgbClr val="7030A0"/>
                </a:solidFill>
              </a:rPr>
              <a:t>NOW</a:t>
            </a:r>
            <a:r>
              <a:rPr lang="en-US" dirty="0" smtClean="0"/>
              <a:t>: Additional materials requests open in DRC INSIGHT</a:t>
            </a:r>
          </a:p>
          <a:p>
            <a:pPr marL="114300" indent="0">
              <a:buNone/>
            </a:pPr>
            <a:r>
              <a:rPr lang="en-US" b="1" dirty="0" smtClean="0">
                <a:solidFill>
                  <a:srgbClr val="7030A0"/>
                </a:solidFill>
              </a:rPr>
              <a:t>November 20</a:t>
            </a:r>
            <a:r>
              <a:rPr lang="en-US" dirty="0" smtClean="0"/>
              <a:t>: School and district performance scores released</a:t>
            </a:r>
          </a:p>
          <a:p>
            <a:pPr marL="114300" indent="0">
              <a:buNone/>
            </a:pPr>
            <a:r>
              <a:rPr lang="en-US" b="1" dirty="0" smtClean="0">
                <a:solidFill>
                  <a:srgbClr val="7030A0"/>
                </a:solidFill>
              </a:rPr>
              <a:t>December 1-31</a:t>
            </a:r>
            <a:r>
              <a:rPr lang="en-US" dirty="0" smtClean="0"/>
              <a:t>: K-3 Literacy screening window</a:t>
            </a:r>
          </a:p>
          <a:p>
            <a:pPr marL="114300" indent="0">
              <a:buNone/>
            </a:pPr>
            <a:r>
              <a:rPr lang="en-US" b="1" dirty="0" smtClean="0">
                <a:solidFill>
                  <a:srgbClr val="7030A0"/>
                </a:solidFill>
              </a:rPr>
              <a:t>December 13</a:t>
            </a:r>
            <a:r>
              <a:rPr lang="en-US" dirty="0" smtClean="0"/>
              <a:t>: Last day to submit an appeal for SPS</a:t>
            </a:r>
          </a:p>
          <a:p>
            <a:pPr marL="114300" indent="0">
              <a:buNone/>
            </a:pPr>
            <a:endParaRPr lang="en-US" dirty="0"/>
          </a:p>
          <a:p>
            <a:pPr marL="114300" indent="0">
              <a:buNone/>
            </a:pPr>
            <a:r>
              <a:rPr lang="en-US" dirty="0" smtClean="0"/>
              <a:t>All paper accommodated materials can now be ordered in DRC INSIGHT, but require </a:t>
            </a:r>
            <a:r>
              <a:rPr lang="en-US" dirty="0"/>
              <a:t>a </a:t>
            </a:r>
            <a:r>
              <a:rPr lang="en-US" u="sng" dirty="0" smtClean="0">
                <a:hlinkClick r:id="rId2"/>
              </a:rPr>
              <a:t>Unique Accommodations Request Form</a:t>
            </a:r>
            <a:r>
              <a:rPr lang="en-US" dirty="0" smtClean="0"/>
              <a:t>. Human reader must also be sent to </a:t>
            </a:r>
            <a:r>
              <a:rPr lang="en-US" dirty="0" smtClean="0">
                <a:hlinkClick r:id="rId3"/>
              </a:rPr>
              <a:t>assessment@la.gov</a:t>
            </a:r>
            <a:r>
              <a:rPr lang="en-US" dirty="0" smtClean="0"/>
              <a:t>.</a:t>
            </a:r>
            <a:endParaRPr lang="en-US" dirty="0"/>
          </a:p>
        </p:txBody>
      </p:sp>
    </p:spTree>
    <p:extLst>
      <p:ext uri="{BB962C8B-B14F-4D97-AF65-F5344CB8AC3E}">
        <p14:creationId xmlns:p14="http://schemas.microsoft.com/office/powerpoint/2010/main" val="149578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Civics and U.S. History</a:t>
            </a:r>
            <a:endParaRPr lang="en-US" dirty="0"/>
          </a:p>
        </p:txBody>
      </p:sp>
      <p:sp>
        <p:nvSpPr>
          <p:cNvPr id="3" name="Text Placeholder 2"/>
          <p:cNvSpPr>
            <a:spLocks noGrp="1"/>
          </p:cNvSpPr>
          <p:nvPr>
            <p:ph type="body" idx="1"/>
          </p:nvPr>
        </p:nvSpPr>
        <p:spPr/>
        <p:txBody>
          <a:bodyPr/>
          <a:lstStyle/>
          <a:p>
            <a:pPr marL="114300" indent="0">
              <a:buNone/>
            </a:pPr>
            <a:r>
              <a:rPr lang="en-US" dirty="0" smtClean="0"/>
              <a:t>All students enrolled in a Civics class must take the Civics assessment. Their graduation requirement has no effect on this rule.</a:t>
            </a:r>
          </a:p>
          <a:p>
            <a:r>
              <a:rPr lang="en-US" dirty="0" smtClean="0"/>
              <a:t>Scores will not be reported for fall and spring administrations until August after BESE approves cut scores.</a:t>
            </a:r>
          </a:p>
          <a:p>
            <a:r>
              <a:rPr lang="en-US" dirty="0" smtClean="0"/>
              <a:t>Scores will be used in the 2025 SPS and DPS.</a:t>
            </a:r>
          </a:p>
          <a:p>
            <a:endParaRPr lang="en-US" dirty="0"/>
          </a:p>
          <a:p>
            <a:pPr marL="114300" indent="0">
              <a:buNone/>
            </a:pPr>
            <a:r>
              <a:rPr lang="en-US" dirty="0" smtClean="0"/>
              <a:t>All students who are enrolled in a U.S. History class, and who do not have a prior year score to be included in the final grade, must take the U.S. History assessment. Their graduation requirement has no effect on this rule. </a:t>
            </a:r>
          </a:p>
          <a:p>
            <a:pPr marL="114300" indent="0">
              <a:buNone/>
            </a:pPr>
            <a:endParaRPr lang="en-US" dirty="0"/>
          </a:p>
          <a:p>
            <a:pPr marL="114300" indent="0">
              <a:buNone/>
            </a:pPr>
            <a:r>
              <a:rPr lang="en-US" dirty="0"/>
              <a:t>The </a:t>
            </a:r>
            <a:r>
              <a:rPr lang="en-US" dirty="0" smtClean="0">
                <a:hlinkClick r:id="rId2"/>
              </a:rPr>
              <a:t>Leap-2025 Grade Conversion Table</a:t>
            </a:r>
            <a:r>
              <a:rPr lang="en-US" dirty="0" smtClean="0"/>
              <a:t> is available for a 10-point scale. </a:t>
            </a:r>
          </a:p>
        </p:txBody>
      </p:sp>
    </p:spTree>
    <p:extLst>
      <p:ext uri="{BB962C8B-B14F-4D97-AF65-F5344CB8AC3E}">
        <p14:creationId xmlns:p14="http://schemas.microsoft.com/office/powerpoint/2010/main" val="374762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2025 Social Studies Assessment Guides</a:t>
            </a:r>
            <a:endParaRPr lang="en-US" dirty="0"/>
          </a:p>
        </p:txBody>
      </p:sp>
      <p:sp>
        <p:nvSpPr>
          <p:cNvPr id="3" name="Text Placeholder 2"/>
          <p:cNvSpPr>
            <a:spLocks noGrp="1"/>
          </p:cNvSpPr>
          <p:nvPr>
            <p:ph type="body" idx="1"/>
          </p:nvPr>
        </p:nvSpPr>
        <p:spPr/>
        <p:txBody>
          <a:bodyPr/>
          <a:lstStyle/>
          <a:p>
            <a:pPr marL="114300" indent="0">
              <a:buNone/>
            </a:pPr>
            <a:r>
              <a:rPr lang="en-US" dirty="0" smtClean="0"/>
              <a:t>All grade level social studies guides have been updated to include test design, including the session times. </a:t>
            </a:r>
            <a:endParaRPr lang="en-US" dirty="0"/>
          </a:p>
        </p:txBody>
      </p:sp>
    </p:spTree>
    <p:extLst>
      <p:ext uri="{BB962C8B-B14F-4D97-AF65-F5344CB8AC3E}">
        <p14:creationId xmlns:p14="http://schemas.microsoft.com/office/powerpoint/2010/main" val="40962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Practice Testing for Social Studies</a:t>
            </a:r>
            <a:endParaRPr lang="en-US" dirty="0"/>
          </a:p>
        </p:txBody>
      </p:sp>
      <p:sp>
        <p:nvSpPr>
          <p:cNvPr id="7" name="Rectangle 1"/>
          <p:cNvSpPr>
            <a:spLocks noGrp="1" noChangeArrowheads="1"/>
          </p:cNvSpPr>
          <p:nvPr>
            <p:ph type="body" idx="1"/>
          </p:nvPr>
        </p:nvSpPr>
        <p:spPr bwMode="auto">
          <a:xfrm>
            <a:off x="635193" y="1279245"/>
            <a:ext cx="773400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latin typeface="Public Sans" pitchFamily="2" charset="0"/>
                <a:ea typeface="Calibri" panose="020F0502020204030204" pitchFamily="34" charset="0"/>
                <a:cs typeface="Times New Roman" panose="02020603050405020304" pitchFamily="18" charset="0"/>
              </a:rPr>
              <a:t>There are no practice tests for social studies grades 3-8 or Civics. The practice test for US History will remain available until the US History LEAP test is no longer a state-administered test, after summer 2027.</a:t>
            </a:r>
            <a:endParaRPr kumimoji="0" lang="en-US" altLang="en-US" sz="1600" b="0" i="0" u="none" strike="noStrike" cap="none" normalizeH="0" baseline="0" dirty="0" smtClean="0">
              <a:ln>
                <a:noFill/>
              </a:ln>
              <a:effectLst/>
              <a:latin typeface="Public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effectLst/>
              <a:latin typeface="Public Sans" pitchFamily="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latin typeface="Public Sans" pitchFamily="2" charset="0"/>
                <a:ea typeface="Calibri" panose="020F0502020204030204" pitchFamily="34" charset="0"/>
                <a:cs typeface="Times New Roman" panose="02020603050405020304" pitchFamily="18" charset="0"/>
              </a:rPr>
              <a:t>LEAP </a:t>
            </a:r>
            <a:r>
              <a:rPr kumimoji="0" lang="en-US" altLang="en-US" sz="1600" b="1" i="0" u="sng" strike="noStrike" cap="none" normalizeH="0" baseline="0" dirty="0" smtClean="0">
                <a:ln>
                  <a:noFill/>
                </a:ln>
                <a:effectLst/>
                <a:latin typeface="Public Sans" pitchFamily="2" charset="0"/>
                <a:ea typeface="Calibri" panose="020F0502020204030204" pitchFamily="34" charset="0"/>
                <a:cs typeface="Times New Roman" panose="02020603050405020304" pitchFamily="18" charset="0"/>
              </a:rPr>
              <a:t>Practice Questions </a:t>
            </a:r>
            <a:r>
              <a:rPr kumimoji="0" lang="en-US" altLang="en-US" sz="1600" b="0" i="0" u="none" strike="noStrike" cap="none" normalizeH="0" baseline="0" dirty="0" smtClean="0">
                <a:ln>
                  <a:noFill/>
                </a:ln>
                <a:effectLst/>
                <a:latin typeface="Public Sans" pitchFamily="2" charset="0"/>
                <a:ea typeface="Calibri" panose="020F0502020204030204" pitchFamily="34" charset="0"/>
                <a:cs typeface="Times New Roman" panose="02020603050405020304" pitchFamily="18" charset="0"/>
              </a:rPr>
              <a:t>for Social Studies and Civics are available in the </a:t>
            </a:r>
            <a:r>
              <a:rPr kumimoji="0" lang="en-US" altLang="en-US" sz="1600" b="0" i="0" u="none" strike="noStrike" cap="none" normalizeH="0" baseline="0" dirty="0" smtClean="0">
                <a:ln>
                  <a:noFill/>
                </a:ln>
                <a:solidFill>
                  <a:srgbClr val="1D4B75"/>
                </a:solidFill>
                <a:effectLst/>
                <a:latin typeface="Public Sans" pitchFamily="2" charset="0"/>
                <a:ea typeface="Calibri" panose="020F0502020204030204" pitchFamily="34" charset="0"/>
                <a:cs typeface="Times New Roman" panose="02020603050405020304" pitchFamily="18" charset="0"/>
                <a:hlinkClick r:id="rId2"/>
              </a:rPr>
              <a:t>Assessment Guidance library</a:t>
            </a:r>
            <a:r>
              <a:rPr kumimoji="0" lang="en-US" altLang="en-US" sz="1600" b="0" i="0" u="none" strike="noStrike" cap="none" normalizeH="0" baseline="0" dirty="0" smtClean="0">
                <a:ln>
                  <a:noFill/>
                </a:ln>
                <a:solidFill>
                  <a:srgbClr val="1D4B75"/>
                </a:solidFill>
                <a:effectLst/>
                <a:latin typeface="Public Sans" pitchFamily="2"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712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ELPT/ELPT Connect/LEAP Connect</a:t>
            </a:r>
            <a:endParaRPr dirty="0"/>
          </a:p>
        </p:txBody>
      </p:sp>
    </p:spTree>
    <p:extLst>
      <p:ext uri="{BB962C8B-B14F-4D97-AF65-F5344CB8AC3E}">
        <p14:creationId xmlns:p14="http://schemas.microsoft.com/office/powerpoint/2010/main" val="3602905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35223</TotalTime>
  <Words>1251</Words>
  <Application>Microsoft Office PowerPoint</Application>
  <PresentationFormat>On-screen Show (16:9)</PresentationFormat>
  <Paragraphs>153</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Arial</vt:lpstr>
      <vt:lpstr>Times New Roman</vt:lpstr>
      <vt:lpstr>Public Sans</vt:lpstr>
      <vt:lpstr>Public Sans Medium</vt:lpstr>
      <vt:lpstr>LA Believes</vt:lpstr>
      <vt:lpstr> AAA Assessment and Accountability Monthly Call November 19, 2024</vt:lpstr>
      <vt:lpstr>Zoom Meeting Preparation</vt:lpstr>
      <vt:lpstr>Agenda Items</vt:lpstr>
      <vt:lpstr>LEAP 2025</vt:lpstr>
      <vt:lpstr>Important Dates</vt:lpstr>
      <vt:lpstr>Civics and U.S. History</vt:lpstr>
      <vt:lpstr>LEAP 2025 Social Studies Assessment Guides</vt:lpstr>
      <vt:lpstr>LEAP Practice Testing for Social Studies</vt:lpstr>
      <vt:lpstr>ELPT/ELPT Connect/LEAP Connect</vt:lpstr>
      <vt:lpstr>ELPT Exemptions: PAST DUE</vt:lpstr>
      <vt:lpstr>Finalize Eligibility for Alternate Assessment</vt:lpstr>
      <vt:lpstr>K-3</vt:lpstr>
      <vt:lpstr>Accountability Codes in mCLASS</vt:lpstr>
      <vt:lpstr>Accountability</vt:lpstr>
      <vt:lpstr>SPS/DPS Preview</vt:lpstr>
      <vt:lpstr>School and District Performance Scores</vt:lpstr>
      <vt:lpstr>Post Data Certification Files</vt:lpstr>
      <vt:lpstr>Files Posted to FTP (if applicable to system) </vt:lpstr>
      <vt:lpstr>LDOE Office Closures</vt:lpstr>
      <vt:lpstr>Happy Thanksgiving</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817</cp:revision>
  <dcterms:modified xsi:type="dcterms:W3CDTF">2024-11-19T20:14:09Z</dcterms:modified>
</cp:coreProperties>
</file>