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36"/>
  </p:notesMasterIdLst>
  <p:sldIdLst>
    <p:sldId id="884" r:id="rId2"/>
    <p:sldId id="667" r:id="rId3"/>
    <p:sldId id="257" r:id="rId4"/>
    <p:sldId id="851" r:id="rId5"/>
    <p:sldId id="855" r:id="rId6"/>
    <p:sldId id="885" r:id="rId7"/>
    <p:sldId id="891" r:id="rId8"/>
    <p:sldId id="892" r:id="rId9"/>
    <p:sldId id="890" r:id="rId10"/>
    <p:sldId id="894" r:id="rId11"/>
    <p:sldId id="875" r:id="rId12"/>
    <p:sldId id="876" r:id="rId13"/>
    <p:sldId id="878" r:id="rId14"/>
    <p:sldId id="896" r:id="rId15"/>
    <p:sldId id="886" r:id="rId16"/>
    <p:sldId id="852" r:id="rId17"/>
    <p:sldId id="902" r:id="rId18"/>
    <p:sldId id="887" r:id="rId19"/>
    <p:sldId id="870" r:id="rId20"/>
    <p:sldId id="888" r:id="rId21"/>
    <p:sldId id="893" r:id="rId22"/>
    <p:sldId id="895" r:id="rId23"/>
    <p:sldId id="904" r:id="rId24"/>
    <p:sldId id="911" r:id="rId25"/>
    <p:sldId id="905" r:id="rId26"/>
    <p:sldId id="906" r:id="rId27"/>
    <p:sldId id="889" r:id="rId28"/>
    <p:sldId id="907" r:id="rId29"/>
    <p:sldId id="908" r:id="rId30"/>
    <p:sldId id="860" r:id="rId31"/>
    <p:sldId id="901" r:id="rId32"/>
    <p:sldId id="861" r:id="rId33"/>
    <p:sldId id="910" r:id="rId34"/>
    <p:sldId id="334"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Public Sans" pitchFamily="2" charset="0"/>
      <p:regular r:id="rId41"/>
      <p:bold r:id="rId42"/>
      <p:italic r:id="rId43"/>
      <p:boldItalic r:id="rId44"/>
    </p:embeddedFont>
    <p:embeddedFont>
      <p:font typeface="Public Sans Medium" pitchFamily="2" charset="0"/>
      <p:regular r:id="rId45"/>
      <p: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5" autoAdjust="0"/>
    <p:restoredTop sz="94660"/>
  </p:normalViewPr>
  <p:slideViewPr>
    <p:cSldViewPr snapToGrid="0">
      <p:cViewPr varScale="1">
        <p:scale>
          <a:sx n="90" d="100"/>
          <a:sy n="90" d="100"/>
        </p:scale>
        <p:origin x="584" y="52"/>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730055e98d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2730055e98d_0_403:notes"/>
          <p:cNvSpPr txBox="1">
            <a:spLocks noGrp="1"/>
          </p:cNvSpPr>
          <p:nvPr>
            <p:ph type="body" idx="1"/>
          </p:nvPr>
        </p:nvSpPr>
        <p:spPr>
          <a:xfrm>
            <a:off x="685800" y="4343400"/>
            <a:ext cx="5486400" cy="4114800"/>
          </a:xfrm>
          <a:prstGeom prst="rect">
            <a:avLst/>
          </a:prstGeom>
          <a:noFill/>
          <a:ln>
            <a:noFill/>
          </a:ln>
        </p:spPr>
        <p:txBody>
          <a:bodyPr spcFirstLastPara="1" wrap="square" lIns="91075" tIns="91075" rIns="91075" bIns="91075" anchor="t" anchorCtr="0">
            <a:noAutofit/>
          </a:bodyPr>
          <a:lstStyle/>
          <a:p>
            <a:pPr marL="0" lvl="0" indent="0" algn="l" rtl="0">
              <a:lnSpc>
                <a:spcPct val="100000"/>
              </a:lnSpc>
              <a:spcBef>
                <a:spcPts val="0"/>
              </a:spcBef>
              <a:spcAft>
                <a:spcPts val="0"/>
              </a:spcAft>
              <a:buSzPts val="1000"/>
              <a:buNone/>
            </a:pPr>
            <a:endParaRPr/>
          </a:p>
        </p:txBody>
      </p:sp>
    </p:spTree>
    <p:extLst>
      <p:ext uri="{BB962C8B-B14F-4D97-AF65-F5344CB8AC3E}">
        <p14:creationId xmlns:p14="http://schemas.microsoft.com/office/powerpoint/2010/main" val="10319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896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858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227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76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784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854D-8B50-466C-8992-FF8B9A13ECDF}" type="datetimeFigureOut">
              <a:rPr lang="en-US" smtClean="0"/>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822D0-DC70-4EAF-9812-269F6A97C05B}" type="slidenum">
              <a:rPr lang="en-US" smtClean="0"/>
              <a:t>‹#›</a:t>
            </a:fld>
            <a:endParaRPr lang="en-US"/>
          </a:p>
        </p:txBody>
      </p:sp>
    </p:spTree>
    <p:extLst>
      <p:ext uri="{BB962C8B-B14F-4D97-AF65-F5344CB8AC3E}">
        <p14:creationId xmlns:p14="http://schemas.microsoft.com/office/powerpoint/2010/main" val="1277097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 Purple" type="title">
  <p:cSld name="Title slide - Purple">
    <p:bg>
      <p:bgPr>
        <a:solidFill>
          <a:schemeClr val="lt1"/>
        </a:solidFill>
        <a:effectLst/>
      </p:bgPr>
    </p:bg>
    <p:spTree>
      <p:nvGrpSpPr>
        <p:cNvPr id="1" name="Shape 168"/>
        <p:cNvGrpSpPr/>
        <p:nvPr/>
      </p:nvGrpSpPr>
      <p:grpSpPr>
        <a:xfrm>
          <a:off x="0" y="0"/>
          <a:ext cx="0" cy="0"/>
          <a:chOff x="0" y="0"/>
          <a:chExt cx="0" cy="0"/>
        </a:xfrm>
      </p:grpSpPr>
      <p:pic>
        <p:nvPicPr>
          <p:cNvPr id="169" name="Google Shape;169;p24"/>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70" name="Google Shape;170;p2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1" name="Google Shape;171;p2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2" name="Google Shape;172;p24"/>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 name="Google Shape;173;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solidFill>
                  <a:srgbClr val="4D4D4F"/>
                </a:solidFill>
                <a:latin typeface="Public Sans"/>
                <a:ea typeface="Public Sans"/>
                <a:cs typeface="Public Sans"/>
                <a:sym typeface="Public Sans"/>
              </a:defRPr>
            </a:lvl1pPr>
            <a:lvl2pPr lvl="1" rtl="0">
              <a:buNone/>
              <a:defRPr sz="1300">
                <a:solidFill>
                  <a:srgbClr val="4D4D4F"/>
                </a:solidFill>
                <a:latin typeface="Public Sans"/>
                <a:ea typeface="Public Sans"/>
                <a:cs typeface="Public Sans"/>
                <a:sym typeface="Public Sans"/>
              </a:defRPr>
            </a:lvl2pPr>
            <a:lvl3pPr lvl="2" rtl="0">
              <a:buNone/>
              <a:defRPr sz="1300">
                <a:solidFill>
                  <a:srgbClr val="4D4D4F"/>
                </a:solidFill>
                <a:latin typeface="Public Sans"/>
                <a:ea typeface="Public Sans"/>
                <a:cs typeface="Public Sans"/>
                <a:sym typeface="Public Sans"/>
              </a:defRPr>
            </a:lvl3pPr>
            <a:lvl4pPr lvl="3" rtl="0">
              <a:buNone/>
              <a:defRPr sz="1300">
                <a:solidFill>
                  <a:srgbClr val="4D4D4F"/>
                </a:solidFill>
                <a:latin typeface="Public Sans"/>
                <a:ea typeface="Public Sans"/>
                <a:cs typeface="Public Sans"/>
                <a:sym typeface="Public Sans"/>
              </a:defRPr>
            </a:lvl4pPr>
            <a:lvl5pPr lvl="4" rtl="0">
              <a:buNone/>
              <a:defRPr sz="1300">
                <a:solidFill>
                  <a:srgbClr val="4D4D4F"/>
                </a:solidFill>
                <a:latin typeface="Public Sans"/>
                <a:ea typeface="Public Sans"/>
                <a:cs typeface="Public Sans"/>
                <a:sym typeface="Public Sans"/>
              </a:defRPr>
            </a:lvl5pPr>
            <a:lvl6pPr lvl="5" rtl="0">
              <a:buNone/>
              <a:defRPr sz="1300">
                <a:solidFill>
                  <a:srgbClr val="4D4D4F"/>
                </a:solidFill>
                <a:latin typeface="Public Sans"/>
                <a:ea typeface="Public Sans"/>
                <a:cs typeface="Public Sans"/>
                <a:sym typeface="Public Sans"/>
              </a:defRPr>
            </a:lvl6pPr>
            <a:lvl7pPr lvl="6" rtl="0">
              <a:buNone/>
              <a:defRPr sz="1300">
                <a:solidFill>
                  <a:srgbClr val="4D4D4F"/>
                </a:solidFill>
                <a:latin typeface="Public Sans"/>
                <a:ea typeface="Public Sans"/>
                <a:cs typeface="Public Sans"/>
                <a:sym typeface="Public Sans"/>
              </a:defRPr>
            </a:lvl7pPr>
            <a:lvl8pPr lvl="7" rtl="0">
              <a:buNone/>
              <a:defRPr sz="1300">
                <a:solidFill>
                  <a:srgbClr val="4D4D4F"/>
                </a:solidFill>
                <a:latin typeface="Public Sans"/>
                <a:ea typeface="Public Sans"/>
                <a:cs typeface="Public Sans"/>
                <a:sym typeface="Public Sans"/>
              </a:defRPr>
            </a:lvl8pPr>
            <a:lvl9pPr lvl="8" rtl="0">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8973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185"/>
        <p:cNvGrpSpPr/>
        <p:nvPr/>
      </p:nvGrpSpPr>
      <p:grpSpPr>
        <a:xfrm>
          <a:off x="0" y="0"/>
          <a:ext cx="0" cy="0"/>
          <a:chOff x="0" y="0"/>
          <a:chExt cx="0" cy="0"/>
        </a:xfrm>
      </p:grpSpPr>
      <p:pic>
        <p:nvPicPr>
          <p:cNvPr id="186" name="Google Shape;186;p27"/>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187" name="Google Shape;187;p27"/>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8" name="Google Shape;188;p2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89" name="Google Shape;189;p27"/>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04038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2" r:id="rId12"/>
    <p:sldLayoutId id="2147483723" r:id="rId13"/>
    <p:sldLayoutId id="2147483724" r:id="rId14"/>
    <p:sldLayoutId id="2147483726" r:id="rId15"/>
    <p:sldLayoutId id="2147483730" r:id="rId16"/>
    <p:sldLayoutId id="2147483732" r:id="rId17"/>
    <p:sldLayoutId id="2147483734" r:id="rId18"/>
    <p:sldLayoutId id="2147483735" r:id="rId19"/>
    <p:sldLayoutId id="2147483736"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hyperlink" Target="https://doe.louisiana.gov/docs/default-source/assessment/request-for-elpt-domain-exemption-listening-speaking.pdf?sfvrsn=edda74c6_3"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hyperlink" Target="https://content.act.org/louisiana/r/WXXu7wzdTCi~ZqGfRXogzQ/3fVaXZnHdJzqYpZjbMjNrg" TargetMode="External"/><Relationship Id="rId2" Type="http://schemas.openxmlformats.org/officeDocument/2006/relationships/hyperlink" Target="https://www.act.org/content/dam/act/unsecured/documents/TechnicalGuidefortheACTTakenOnline.pdf" TargetMode="External"/><Relationship Id="rId1" Type="http://schemas.openxmlformats.org/officeDocument/2006/relationships/slideLayout" Target="../slideLayouts/slideLayout17.xml"/><Relationship Id="rId5" Type="http://schemas.openxmlformats.org/officeDocument/2006/relationships/hyperlink" Target="https://content.act.org/louisiana/r/Whats_New_for_the_ACT_-_Spring" TargetMode="External"/><Relationship Id="rId4" Type="http://schemas.openxmlformats.org/officeDocument/2006/relationships/hyperlink" Target="https://www.act.org/content/act/en/products-and-services/state-and-district-solutions/louisiana.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hyperlink" Target="https://doe.louisiana.gov/educators/instructional-support/louisiana-literacy/literacy-screener" TargetMode="Externa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hyperlink" Target="https://doe.louisiana.gov/docs/default-source/assessment/dtc-and-accountability-contact-update-form.pdf?sfvrsn=36c28f1f_0" TargetMode="External"/><Relationship Id="rId2" Type="http://schemas.openxmlformats.org/officeDocument/2006/relationships/hyperlink" Target="https://doe.louisiana.gov/search-results?indexCatalogue=sitesearch&amp;searchQuery=aAssessment%20resources" TargetMode="External"/><Relationship Id="rId1" Type="http://schemas.openxmlformats.org/officeDocument/2006/relationships/slideLayout" Target="../slideLayouts/slideLayout17.xml"/><Relationship Id="rId4" Type="http://schemas.openxmlformats.org/officeDocument/2006/relationships/hyperlink" Target="https://ldoe.zoom.us/j/9498858694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7"/>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3200" dirty="0" smtClean="0">
                <a:latin typeface="Public Sans" pitchFamily="2" charset="0"/>
              </a:rPr>
              <a:t>Assessments, Accountability and Analytics Monthly Call</a:t>
            </a:r>
            <a:endParaRPr sz="3200" dirty="0">
              <a:latin typeface="Public Sans" pitchFamily="2" charset="0"/>
            </a:endParaRPr>
          </a:p>
        </p:txBody>
      </p:sp>
      <p:sp>
        <p:nvSpPr>
          <p:cNvPr id="487" name="Google Shape;487;p6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a:t>
            </a:fld>
            <a:endParaRPr/>
          </a:p>
        </p:txBody>
      </p:sp>
      <p:sp>
        <p:nvSpPr>
          <p:cNvPr id="488" name="Google Shape;488;p67"/>
          <p:cNvSpPr txBox="1">
            <a:spLocks noGrp="1"/>
          </p:cNvSpPr>
          <p:nvPr>
            <p:ph type="subTitle" idx="1"/>
          </p:nvPr>
        </p:nvSpPr>
        <p:spPr>
          <a:xfrm>
            <a:off x="421725" y="409022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smtClean="0">
                <a:solidFill>
                  <a:schemeClr val="lt1"/>
                </a:solidFill>
              </a:rPr>
              <a:t>November 18, 2025</a:t>
            </a:r>
            <a:endParaRPr sz="1800" dirty="0">
              <a:solidFill>
                <a:schemeClr val="lt1"/>
              </a:solidFill>
            </a:endParaRPr>
          </a:p>
        </p:txBody>
      </p:sp>
    </p:spTree>
    <p:extLst>
      <p:ext uri="{BB962C8B-B14F-4D97-AF65-F5344CB8AC3E}">
        <p14:creationId xmlns:p14="http://schemas.microsoft.com/office/powerpoint/2010/main" val="3473147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State Monitors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The department will be sending department staff to conduct on-site monitoring for LEAP fall high school and K-3 MOY screenings. </a:t>
            </a:r>
          </a:p>
          <a:p>
            <a:r>
              <a:rPr lang="en-US" dirty="0" smtClean="0">
                <a:latin typeface="Public Sans" pitchFamily="2" charset="0"/>
              </a:rPr>
              <a:t>Monitors must be permitted to observe testing.</a:t>
            </a:r>
          </a:p>
          <a:p>
            <a:r>
              <a:rPr lang="en-US" dirty="0" smtClean="0">
                <a:latin typeface="Public Sans" pitchFamily="2" charset="0"/>
              </a:rPr>
              <a:t>Monitors are required to sign in and/or complete any procedures required of all visitors.</a:t>
            </a:r>
          </a:p>
          <a:p>
            <a:r>
              <a:rPr lang="en-US" dirty="0" smtClean="0">
                <a:latin typeface="Public Sans" pitchFamily="2" charset="0"/>
              </a:rPr>
              <a:t>Monitors must be permitted to select areas for monitoring. </a:t>
            </a:r>
          </a:p>
          <a:p>
            <a:r>
              <a:rPr lang="en-US" dirty="0" smtClean="0">
                <a:latin typeface="Public Sans" pitchFamily="2" charset="0"/>
              </a:rPr>
              <a:t>Monitors will not provide immediate on-site feedback regarding observations.</a:t>
            </a:r>
          </a:p>
          <a:p>
            <a:endParaRPr lang="en-US" dirty="0"/>
          </a:p>
        </p:txBody>
      </p:sp>
    </p:spTree>
    <p:extLst>
      <p:ext uri="{BB962C8B-B14F-4D97-AF65-F5344CB8AC3E}">
        <p14:creationId xmlns:p14="http://schemas.microsoft.com/office/powerpoint/2010/main" val="2549726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Legal Guidance for Cameras in the Classroom</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sz="1600" dirty="0">
                <a:latin typeface="Public Sans" pitchFamily="2" charset="0"/>
              </a:rPr>
              <a:t>ACT strictly forbids the use of cameras in classrooms that are administering ACT. Cameras should be turned off. For LEAP and K-3 </a:t>
            </a:r>
            <a:r>
              <a:rPr lang="en-US" sz="1600" dirty="0" smtClean="0">
                <a:latin typeface="Public Sans" pitchFamily="2" charset="0"/>
              </a:rPr>
              <a:t>screening.</a:t>
            </a:r>
          </a:p>
          <a:p>
            <a:r>
              <a:rPr lang="en-US" sz="1600" dirty="0" smtClean="0">
                <a:latin typeface="Public Sans" pitchFamily="2" charset="0"/>
              </a:rPr>
              <a:t>In </a:t>
            </a:r>
            <a:r>
              <a:rPr lang="en-US" sz="1600" dirty="0">
                <a:latin typeface="Public Sans" pitchFamily="2" charset="0"/>
              </a:rPr>
              <a:t>order to ensure compliance with department agreements to maintain the industry standard security on test items no recording of items, derivatives of items, readings of items is </a:t>
            </a:r>
            <a:r>
              <a:rPr lang="en-US" sz="1600" dirty="0" smtClean="0">
                <a:latin typeface="Public Sans" pitchFamily="2" charset="0"/>
              </a:rPr>
              <a:t>permissible.</a:t>
            </a:r>
          </a:p>
          <a:p>
            <a:r>
              <a:rPr lang="en-US" sz="1600" dirty="0" smtClean="0">
                <a:latin typeface="Public Sans" pitchFamily="2" charset="0"/>
              </a:rPr>
              <a:t>Any </a:t>
            </a:r>
            <a:r>
              <a:rPr lang="en-US" sz="1600" dirty="0">
                <a:latin typeface="Public Sans" pitchFamily="2" charset="0"/>
              </a:rPr>
              <a:t>camera which records or broadcasts in any way must be positioned such that any screen being used for the assessment is not visible to the </a:t>
            </a:r>
            <a:r>
              <a:rPr lang="en-US" sz="1600" dirty="0" smtClean="0">
                <a:latin typeface="Public Sans" pitchFamily="2" charset="0"/>
              </a:rPr>
              <a:t>camera</a:t>
            </a:r>
          </a:p>
          <a:p>
            <a:r>
              <a:rPr lang="en-US" sz="1600" dirty="0" smtClean="0">
                <a:latin typeface="Public Sans" pitchFamily="2" charset="0"/>
              </a:rPr>
              <a:t>In </a:t>
            </a:r>
            <a:r>
              <a:rPr lang="en-US" sz="1600" dirty="0">
                <a:latin typeface="Public Sans" pitchFamily="2" charset="0"/>
              </a:rPr>
              <a:t>any classroom within which “test-read aloud” is provided, students must use headphones, the audio recording must be disabled, or the student who requires test-read aloud without headphones must be tested in an alternate location where audio recording does not occur.</a:t>
            </a:r>
          </a:p>
          <a:p>
            <a:endParaRPr lang="en-US" dirty="0"/>
          </a:p>
        </p:txBody>
      </p:sp>
    </p:spTree>
    <p:extLst>
      <p:ext uri="{BB962C8B-B14F-4D97-AF65-F5344CB8AC3E}">
        <p14:creationId xmlns:p14="http://schemas.microsoft.com/office/powerpoint/2010/main" val="3799331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Who Must Test for LEAP 2025 High School?</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BESE policy mandates that all students who are in a high school assessment-eligible course must take the LEAP assessment and the score must be used as part of the final grade. </a:t>
            </a:r>
            <a:endParaRPr lang="en-US" dirty="0">
              <a:latin typeface="Public Sans" pitchFamily="2" charset="0"/>
            </a:endParaRPr>
          </a:p>
          <a:p>
            <a:r>
              <a:rPr lang="en-US" dirty="0" smtClean="0">
                <a:latin typeface="Public Sans" pitchFamily="2" charset="0"/>
              </a:rPr>
              <a:t>Whether a student needs the course for graduation is irrelevant. </a:t>
            </a:r>
          </a:p>
          <a:p>
            <a:r>
              <a:rPr lang="en-US" dirty="0" smtClean="0">
                <a:latin typeface="Public Sans" pitchFamily="2" charset="0"/>
              </a:rPr>
              <a:t>Final grade weight must be from 15-30% (selected by the district)</a:t>
            </a:r>
          </a:p>
          <a:p>
            <a:pPr marL="114300" indent="0">
              <a:buNone/>
            </a:pPr>
            <a:r>
              <a:rPr lang="en-US" dirty="0" smtClean="0">
                <a:latin typeface="Public Sans" pitchFamily="2" charset="0"/>
              </a:rPr>
              <a:t>For students who qualify for April Dunn, the weight is 5%. This does not apply to students with an IEP who do not qualify for April Dunn.</a:t>
            </a:r>
          </a:p>
          <a:p>
            <a:r>
              <a:rPr lang="en-US" dirty="0" smtClean="0">
                <a:latin typeface="Public Sans" pitchFamily="2" charset="0"/>
              </a:rPr>
              <a:t>All initial test scores will be used in the SPS with </a:t>
            </a:r>
            <a:r>
              <a:rPr lang="en-US" b="1" u="sng" dirty="0" smtClean="0">
                <a:latin typeface="Public Sans" pitchFamily="2" charset="0"/>
              </a:rPr>
              <a:t>one exception</a:t>
            </a:r>
          </a:p>
          <a:p>
            <a:pPr lvl="1"/>
            <a:r>
              <a:rPr lang="en-US" dirty="0" smtClean="0">
                <a:latin typeface="Public Sans" pitchFamily="2" charset="0"/>
              </a:rPr>
              <a:t>The scores from the Civics test will only be included in the SPS if the student needs the test to meet graduation requirements.</a:t>
            </a:r>
          </a:p>
        </p:txBody>
      </p:sp>
    </p:spTree>
    <p:extLst>
      <p:ext uri="{BB962C8B-B14F-4D97-AF65-F5344CB8AC3E}">
        <p14:creationId xmlns:p14="http://schemas.microsoft.com/office/powerpoint/2010/main" val="156980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Unique Accommodations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Requests for unique accommodations are due 30 days prior to the opening of any window. A unique accommodations request must be submitted for human reader and for paper tests for grades other than 3. </a:t>
            </a:r>
          </a:p>
          <a:p>
            <a:pPr marL="114300" indent="0">
              <a:buNone/>
            </a:pPr>
            <a:endParaRPr lang="en-US" dirty="0">
              <a:latin typeface="Public Sans" pitchFamily="2" charset="0"/>
            </a:endParaRPr>
          </a:p>
          <a:p>
            <a:pPr marL="114300" indent="0">
              <a:buNone/>
            </a:pPr>
            <a:r>
              <a:rPr lang="en-US" dirty="0" smtClean="0">
                <a:latin typeface="Public Sans" pitchFamily="2" charset="0"/>
              </a:rPr>
              <a:t>The AAA team will not approve or deny approval of any submissions, but there must be a record of the unique accommodation form submitted to </a:t>
            </a:r>
            <a:r>
              <a:rPr lang="en-US" dirty="0" smtClean="0">
                <a:latin typeface="Public Sans" pitchFamily="2" charset="0"/>
                <a:hlinkClick r:id="rId2"/>
              </a:rPr>
              <a:t>assessment@la.gov</a:t>
            </a:r>
            <a:r>
              <a:rPr lang="en-US" dirty="0" smtClean="0">
                <a:latin typeface="Public Sans" pitchFamily="2" charset="0"/>
              </a:rPr>
              <a:t> for auditing or onsite monitoring as needed. </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768992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Late Accommodations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Per BESE policy, the deadline to apply accommodations for December 1 testing administrations was November 1. The AAA team will not approve or disapprove requests regarding late accommodations. </a:t>
            </a:r>
          </a:p>
          <a:p>
            <a:pPr marL="114300" indent="0">
              <a:buNone/>
            </a:pPr>
            <a:endParaRPr lang="en-US" dirty="0">
              <a:latin typeface="Public Sans" pitchFamily="2" charset="0"/>
            </a:endParaRPr>
          </a:p>
          <a:p>
            <a:pPr marL="114300" indent="0">
              <a:buNone/>
            </a:pPr>
            <a:r>
              <a:rPr lang="en-US" dirty="0" smtClean="0">
                <a:latin typeface="Public Sans" pitchFamily="2" charset="0"/>
              </a:rPr>
              <a:t>Per federal and state law, accommodations must be used routinely during instruction to use them for testing. They may not invalidate the construct of the measure.</a:t>
            </a:r>
            <a:endParaRPr lang="en-US" dirty="0">
              <a:latin typeface="Public Sans" pitchFamily="2" charset="0"/>
            </a:endParaRPr>
          </a:p>
        </p:txBody>
      </p:sp>
    </p:spTree>
    <p:extLst>
      <p:ext uri="{BB962C8B-B14F-4D97-AF65-F5344CB8AC3E}">
        <p14:creationId xmlns:p14="http://schemas.microsoft.com/office/powerpoint/2010/main" val="4080266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LEAP Connect/ELPT/ELPT Connect</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15</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3887685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ELPT Exemption Form</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sz="1600" dirty="0" smtClean="0">
                <a:latin typeface="Public Sans" pitchFamily="2" charset="0"/>
              </a:rPr>
              <a:t>The department will begin accepting exemption requests the week of November 17 at which time the new form will be posted. Final day to submit requests will be December 19. Louisiana only allows exemptions for two domains as outlined below, and after thorough review of the IEP or IAP. All exemptions must be approved within the provided timeline. </a:t>
            </a:r>
            <a:endParaRPr lang="en-US" sz="1600" dirty="0">
              <a:latin typeface="Public Sans" pitchFamily="2" charset="0"/>
            </a:endParaRPr>
          </a:p>
          <a:p>
            <a:r>
              <a:rPr lang="en-US" sz="1600" dirty="0" smtClean="0">
                <a:latin typeface="Public Sans" pitchFamily="2" charset="0"/>
              </a:rPr>
              <a:t>Reading-NO Exemption</a:t>
            </a:r>
          </a:p>
          <a:p>
            <a:r>
              <a:rPr lang="en-US" sz="1600" dirty="0" smtClean="0">
                <a:latin typeface="Public Sans" pitchFamily="2" charset="0"/>
              </a:rPr>
              <a:t>Writing-NO Exemption</a:t>
            </a:r>
          </a:p>
          <a:p>
            <a:r>
              <a:rPr lang="en-US" sz="1600" dirty="0" smtClean="0">
                <a:latin typeface="Public Sans" pitchFamily="2" charset="0"/>
              </a:rPr>
              <a:t>Listening-Limited to severe hearing impairment for students without technology devices that enhance hearing</a:t>
            </a:r>
          </a:p>
          <a:p>
            <a:r>
              <a:rPr lang="en-US" sz="1600" dirty="0" smtClean="0">
                <a:latin typeface="Public Sans" pitchFamily="2" charset="0"/>
              </a:rPr>
              <a:t>Speaking-Limited to very limited speech or nonverbal students; will not be approved for mild or moderate speech impediment</a:t>
            </a:r>
          </a:p>
          <a:p>
            <a:pPr marL="114300" indent="0">
              <a:buNone/>
            </a:pPr>
            <a:r>
              <a:rPr lang="en-US" sz="1600" dirty="0" smtClean="0">
                <a:latin typeface="Public Sans" pitchFamily="2" charset="0"/>
              </a:rPr>
              <a:t>Link to Form</a:t>
            </a:r>
            <a:r>
              <a:rPr lang="en-US" sz="1600" dirty="0">
                <a:solidFill>
                  <a:schemeClr val="accent2">
                    <a:lumMod val="75000"/>
                  </a:schemeClr>
                </a:solidFill>
                <a:latin typeface="Public Sans" pitchFamily="2" charset="0"/>
              </a:rPr>
              <a:t>: </a:t>
            </a:r>
            <a:r>
              <a:rPr lang="en-US" sz="1600" dirty="0" smtClean="0">
                <a:solidFill>
                  <a:schemeClr val="accent2">
                    <a:lumMod val="75000"/>
                  </a:schemeClr>
                </a:solidFill>
                <a:latin typeface="Public Sans" pitchFamily="2" charset="0"/>
                <a:hlinkClick r:id="rId2"/>
              </a:rPr>
              <a:t>Request for ELPT Domain Exemption</a:t>
            </a:r>
            <a:endParaRPr lang="en-US" sz="1600" dirty="0" smtClean="0">
              <a:solidFill>
                <a:schemeClr val="accent2">
                  <a:lumMod val="75000"/>
                </a:schemeClr>
              </a:solidFill>
              <a:latin typeface="Public Sans" pitchFamily="2" charset="0"/>
            </a:endParaRPr>
          </a:p>
          <a:p>
            <a:pPr marL="114300" indent="0">
              <a:buNone/>
            </a:pPr>
            <a:endParaRPr lang="en-US" sz="1600" dirty="0" smtClean="0">
              <a:latin typeface="Public Sans" pitchFamily="2" charset="0"/>
            </a:endParaRPr>
          </a:p>
          <a:p>
            <a:pPr marL="114300" indent="0">
              <a:buNone/>
            </a:pPr>
            <a:endParaRPr lang="en-US" sz="1600" dirty="0" smtClean="0">
              <a:latin typeface="Public Sans" pitchFamily="2" charset="0"/>
            </a:endParaRPr>
          </a:p>
          <a:p>
            <a:pPr marL="114300" indent="0">
              <a:buNone/>
            </a:pPr>
            <a:endParaRPr lang="en-US" sz="1600" dirty="0" smtClean="0">
              <a:latin typeface="Public Sans" pitchFamily="2" charset="0"/>
            </a:endParaRPr>
          </a:p>
          <a:p>
            <a:pPr marL="114300" indent="0">
              <a:buNone/>
            </a:pPr>
            <a:endParaRPr lang="en-US" sz="1600" dirty="0" smtClean="0">
              <a:latin typeface="Public Sans" pitchFamily="2" charset="0"/>
            </a:endParaRPr>
          </a:p>
        </p:txBody>
      </p:sp>
    </p:spTree>
    <p:extLst>
      <p:ext uri="{BB962C8B-B14F-4D97-AF65-F5344CB8AC3E}">
        <p14:creationId xmlns:p14="http://schemas.microsoft.com/office/powerpoint/2010/main" val="2646544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Deadlines for Accommodations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Per BESE policy, all accommodations on IEPs, IAPs and EL checklists must be completed no later than 30 days prior to the opening of a state test administration window. This includes being reported to </a:t>
            </a:r>
            <a:r>
              <a:rPr lang="en-US" dirty="0" err="1" smtClean="0">
                <a:latin typeface="Public Sans" pitchFamily="2" charset="0"/>
              </a:rPr>
              <a:t>eSER</a:t>
            </a:r>
            <a:r>
              <a:rPr lang="en-US" dirty="0" smtClean="0">
                <a:latin typeface="Public Sans" pitchFamily="2" charset="0"/>
              </a:rPr>
              <a:t> or </a:t>
            </a:r>
            <a:r>
              <a:rPr lang="en-US" dirty="0" err="1" smtClean="0">
                <a:latin typeface="Public Sans" pitchFamily="2" charset="0"/>
              </a:rPr>
              <a:t>EdLink</a:t>
            </a:r>
            <a:r>
              <a:rPr lang="en-US" dirty="0" smtClean="0">
                <a:latin typeface="Public Sans" pitchFamily="2" charset="0"/>
              </a:rPr>
              <a:t>.</a:t>
            </a:r>
          </a:p>
          <a:p>
            <a:pPr marL="114300" indent="0">
              <a:buNone/>
            </a:pPr>
            <a:endParaRPr lang="en-US" dirty="0">
              <a:latin typeface="Public Sans" pitchFamily="2" charset="0"/>
            </a:endParaRPr>
          </a:p>
          <a:p>
            <a:pPr marL="114300" indent="0">
              <a:buNone/>
            </a:pPr>
            <a:r>
              <a:rPr lang="en-US" b="1" dirty="0" smtClean="0">
                <a:latin typeface="Public Sans" pitchFamily="2" charset="0"/>
              </a:rPr>
              <a:t>January 23 </a:t>
            </a:r>
            <a:r>
              <a:rPr lang="en-US" dirty="0" smtClean="0">
                <a:latin typeface="Public Sans" pitchFamily="2" charset="0"/>
              </a:rPr>
              <a:t>: </a:t>
            </a:r>
            <a:r>
              <a:rPr lang="en-US" dirty="0" smtClean="0">
                <a:latin typeface="Public Sans" pitchFamily="2" charset="0"/>
              </a:rPr>
              <a:t>Deadline for qualification and final accommodations for LEAP Connect and ELPT/ELPT Connect</a:t>
            </a:r>
          </a:p>
          <a:p>
            <a:pPr marL="114300" indent="0">
              <a:buNone/>
            </a:pPr>
            <a:endParaRPr lang="en-US" dirty="0" smtClean="0">
              <a:latin typeface="Public Sans" pitchFamily="2" charset="0"/>
            </a:endParaRPr>
          </a:p>
          <a:p>
            <a:pPr marL="114300" indent="0">
              <a:buNone/>
            </a:pPr>
            <a:r>
              <a:rPr lang="en-US" b="1" dirty="0" smtClean="0">
                <a:latin typeface="Public Sans" pitchFamily="2" charset="0"/>
              </a:rPr>
              <a:t>March 2</a:t>
            </a:r>
            <a:r>
              <a:rPr lang="en-US" dirty="0" smtClean="0">
                <a:latin typeface="Public Sans" pitchFamily="2" charset="0"/>
              </a:rPr>
              <a:t>: Deadline for accommodations for LEAP 2025, all grade levels</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662059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ACT/WorkKeys</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18</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924482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ACT Important Dates</a:t>
            </a:r>
            <a:endParaRPr lang="en-US" dirty="0">
              <a:latin typeface="Public Sans" pitchFamily="2" charset="0"/>
            </a:endParaRPr>
          </a:p>
        </p:txBody>
      </p:sp>
      <p:sp>
        <p:nvSpPr>
          <p:cNvPr id="3" name="Text Placeholder 2"/>
          <p:cNvSpPr>
            <a:spLocks noGrp="1"/>
          </p:cNvSpPr>
          <p:nvPr>
            <p:ph type="body" idx="1"/>
          </p:nvPr>
        </p:nvSpPr>
        <p:spPr>
          <a:xfrm>
            <a:off x="311700" y="1017725"/>
            <a:ext cx="8520600" cy="3186300"/>
          </a:xfrm>
        </p:spPr>
        <p:txBody>
          <a:bodyPr/>
          <a:lstStyle/>
          <a:p>
            <a:pPr marL="114300" lvl="0" indent="0">
              <a:buNone/>
            </a:pPr>
            <a:r>
              <a:rPr lang="en-US" dirty="0" smtClean="0">
                <a:latin typeface="Public Sans" pitchFamily="2" charset="0"/>
              </a:rPr>
              <a:t>December </a:t>
            </a:r>
            <a:r>
              <a:rPr lang="en-US" dirty="0">
                <a:latin typeface="Public Sans" pitchFamily="2" charset="0"/>
              </a:rPr>
              <a:t>1-February </a:t>
            </a:r>
            <a:r>
              <a:rPr lang="en-US" dirty="0" smtClean="0">
                <a:latin typeface="Public Sans" pitchFamily="2" charset="0"/>
              </a:rPr>
              <a:t>4: Complete </a:t>
            </a:r>
            <a:r>
              <a:rPr lang="en-US" dirty="0">
                <a:latin typeface="Public Sans" pitchFamily="2" charset="0"/>
              </a:rPr>
              <a:t>Site Readiness mock administration and validate configuration and </a:t>
            </a:r>
            <a:r>
              <a:rPr lang="en-US" b="1" dirty="0">
                <a:latin typeface="Public Sans" pitchFamily="2" charset="0"/>
              </a:rPr>
              <a:t>freeze test environment for online testing</a:t>
            </a:r>
            <a:r>
              <a:rPr lang="en-US" dirty="0">
                <a:latin typeface="Public Sans" pitchFamily="2" charset="0"/>
              </a:rPr>
              <a:t>.  For accommodations, additional information can be found in the </a:t>
            </a:r>
            <a:r>
              <a:rPr lang="en-US" u="sng" dirty="0">
                <a:latin typeface="Public Sans" pitchFamily="2" charset="0"/>
                <a:hlinkClick r:id="rId2"/>
              </a:rPr>
              <a:t>ACT State and District Technical Guide for Online Testing</a:t>
            </a:r>
            <a:endParaRPr lang="en-US" dirty="0">
              <a:latin typeface="Public Sans" pitchFamily="2" charset="0"/>
            </a:endParaRPr>
          </a:p>
          <a:p>
            <a:pPr marL="114300" indent="0">
              <a:buNone/>
            </a:pPr>
            <a:r>
              <a:rPr lang="en-US" i="1" dirty="0" smtClean="0">
                <a:latin typeface="Public Sans" pitchFamily="2" charset="0"/>
              </a:rPr>
              <a:t>Note</a:t>
            </a:r>
            <a:r>
              <a:rPr lang="en-US" i="1" dirty="0">
                <a:latin typeface="Public Sans" pitchFamily="2" charset="0"/>
              </a:rPr>
              <a:t>:  Please do not select paper testing unless the accommodation has </a:t>
            </a:r>
            <a:r>
              <a:rPr lang="en-US" i="1" dirty="0" smtClean="0">
                <a:latin typeface="Public Sans" pitchFamily="2" charset="0"/>
              </a:rPr>
              <a:t>been </a:t>
            </a:r>
            <a:r>
              <a:rPr lang="en-US" i="1" dirty="0">
                <a:latin typeface="Public Sans" pitchFamily="2" charset="0"/>
              </a:rPr>
              <a:t>approved by ACT.  All other paper test selections will be changed </a:t>
            </a:r>
            <a:r>
              <a:rPr lang="en-US" i="1" dirty="0" smtClean="0">
                <a:latin typeface="Public Sans" pitchFamily="2" charset="0"/>
              </a:rPr>
              <a:t>to </a:t>
            </a:r>
            <a:r>
              <a:rPr lang="en-US" i="1" dirty="0">
                <a:latin typeface="Public Sans" pitchFamily="2" charset="0"/>
              </a:rPr>
              <a:t>online </a:t>
            </a:r>
            <a:r>
              <a:rPr lang="en-US" i="1" dirty="0" smtClean="0">
                <a:latin typeface="Public Sans" pitchFamily="2" charset="0"/>
              </a:rPr>
              <a:t>testing by </a:t>
            </a:r>
            <a:r>
              <a:rPr lang="en-US" i="1" dirty="0">
                <a:latin typeface="Public Sans" pitchFamily="2" charset="0"/>
              </a:rPr>
              <a:t>ACT.</a:t>
            </a:r>
            <a:endParaRPr lang="en-US" dirty="0">
              <a:latin typeface="Public Sans" pitchFamily="2" charset="0"/>
            </a:endParaRPr>
          </a:p>
          <a:p>
            <a:pPr lvl="0"/>
            <a:r>
              <a:rPr lang="en-US" dirty="0">
                <a:latin typeface="Public Sans" pitchFamily="2" charset="0"/>
              </a:rPr>
              <a:t>The </a:t>
            </a:r>
            <a:r>
              <a:rPr lang="en-US" u="sng" dirty="0">
                <a:latin typeface="Public Sans" pitchFamily="2" charset="0"/>
                <a:hlinkClick r:id="rId3"/>
              </a:rPr>
              <a:t>ACT Schedule of Events</a:t>
            </a:r>
            <a:r>
              <a:rPr lang="en-US" dirty="0">
                <a:latin typeface="Public Sans" pitchFamily="2" charset="0"/>
              </a:rPr>
              <a:t> is posted on the </a:t>
            </a:r>
            <a:r>
              <a:rPr lang="en-US" u="sng" dirty="0">
                <a:latin typeface="Public Sans" pitchFamily="2" charset="0"/>
                <a:hlinkClick r:id="rId4"/>
              </a:rPr>
              <a:t>ACT State Testing</a:t>
            </a:r>
            <a:r>
              <a:rPr lang="en-US" dirty="0">
                <a:latin typeface="Public Sans" pitchFamily="2" charset="0"/>
              </a:rPr>
              <a:t> site.</a:t>
            </a:r>
          </a:p>
          <a:p>
            <a:pPr lvl="0"/>
            <a:r>
              <a:rPr lang="en-US" u="sng" dirty="0">
                <a:latin typeface="Public Sans" pitchFamily="2" charset="0"/>
                <a:hlinkClick r:id="rId5"/>
              </a:rPr>
              <a:t>“What’s new”</a:t>
            </a:r>
            <a:r>
              <a:rPr lang="en-US" dirty="0">
                <a:latin typeface="Public Sans" pitchFamily="2" charset="0"/>
              </a:rPr>
              <a:t> for spring can be found at this link. </a:t>
            </a:r>
          </a:p>
          <a:p>
            <a:pPr marL="114300" indent="0">
              <a:buNone/>
            </a:pPr>
            <a:endParaRPr lang="en-US" dirty="0">
              <a:latin typeface="Public Sans" pitchFamily="2" charset="0"/>
            </a:endParaRPr>
          </a:p>
          <a:p>
            <a:pPr marL="114300" indent="0">
              <a:buNone/>
            </a:pPr>
            <a:endParaRPr lang="en-US" dirty="0"/>
          </a:p>
        </p:txBody>
      </p:sp>
    </p:spTree>
    <p:extLst>
      <p:ext uri="{BB962C8B-B14F-4D97-AF65-F5344CB8AC3E}">
        <p14:creationId xmlns:p14="http://schemas.microsoft.com/office/powerpoint/2010/main" val="465280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latin typeface="Public Sans" pitchFamily="2" charset="0"/>
              </a:rPr>
              <a:t>Zoom Meeting Preparation</a:t>
            </a:r>
            <a:endParaRPr dirty="0">
              <a:latin typeface="Public Sans" pitchFamily="2" charset="0"/>
            </a:endParaRPr>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600" dirty="0">
                <a:latin typeface="Public Sans" pitchFamily="2" charset="0"/>
              </a:rPr>
              <a:t>Please make sure your phone or computer is muted to minimize background noise. </a:t>
            </a:r>
          </a:p>
          <a:p>
            <a:pPr marL="461962" lvl="1" indent="-149225">
              <a:buClr>
                <a:schemeClr val="dk1"/>
              </a:buClr>
              <a:buSzPts val="1500"/>
            </a:pPr>
            <a:r>
              <a:rPr lang="en-US" sz="1600" dirty="0">
                <a:latin typeface="Public Sans" pitchFamily="2" charset="0"/>
              </a:rPr>
              <a:t>To do this, hover over the bottom left-hand side of your screen and click “Mute.” </a:t>
            </a:r>
          </a:p>
          <a:p>
            <a:pPr marL="230187" lvl="0" indent="-211137">
              <a:spcBef>
                <a:spcPts val="360"/>
              </a:spcBef>
              <a:buClr>
                <a:schemeClr val="dk1"/>
              </a:buClr>
              <a:buSzPts val="1500"/>
              <a:buFont typeface="Calibri"/>
              <a:buChar char="●"/>
            </a:pPr>
            <a:r>
              <a:rPr lang="en-US" sz="1600" dirty="0">
                <a:latin typeface="Public Sans" pitchFamily="2" charset="0"/>
              </a:rPr>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600" u="sng" dirty="0">
                <a:latin typeface="Public Sans" pitchFamily="2" charset="0"/>
              </a:rPr>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Accountability</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20</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2445117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Dropout Corrections in </a:t>
            </a:r>
            <a:r>
              <a:rPr lang="en-US" dirty="0" err="1" smtClean="0">
                <a:latin typeface="Public Sans" pitchFamily="2" charset="0"/>
              </a:rPr>
              <a:t>EdLink</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b="1" dirty="0" smtClean="0">
                <a:latin typeface="Public Sans" pitchFamily="2" charset="0"/>
              </a:rPr>
              <a:t>The dropout cleanup in </a:t>
            </a:r>
            <a:r>
              <a:rPr lang="en-US" b="1" dirty="0" err="1" smtClean="0">
                <a:latin typeface="Public Sans" pitchFamily="2" charset="0"/>
              </a:rPr>
              <a:t>EdLink</a:t>
            </a:r>
            <a:r>
              <a:rPr lang="en-US" b="1" dirty="0" smtClean="0">
                <a:latin typeface="Public Sans" pitchFamily="2" charset="0"/>
              </a:rPr>
              <a:t> will close for the 2024-2025 closes on December 17, 2025</a:t>
            </a:r>
            <a:r>
              <a:rPr lang="en-US" dirty="0" smtClean="0">
                <a:latin typeface="Public Sans" pitchFamily="2" charset="0"/>
              </a:rPr>
              <a:t>. Please note that any dropouts that are not corrected by this closing date are final. The department </a:t>
            </a:r>
            <a:r>
              <a:rPr lang="en-US" b="1" dirty="0" smtClean="0">
                <a:latin typeface="Public Sans" pitchFamily="2" charset="0"/>
              </a:rPr>
              <a:t>will not approve </a:t>
            </a:r>
            <a:r>
              <a:rPr lang="en-US" dirty="0" smtClean="0">
                <a:latin typeface="Public Sans" pitchFamily="2" charset="0"/>
              </a:rPr>
              <a:t>any requests during data certification for change of exit codes or dropouts for </a:t>
            </a:r>
            <a:r>
              <a:rPr lang="en-US" dirty="0" smtClean="0">
                <a:latin typeface="Public Sans" pitchFamily="2" charset="0"/>
              </a:rPr>
              <a:t>2024-</a:t>
            </a:r>
            <a:r>
              <a:rPr lang="en-US" dirty="0" smtClean="0">
                <a:latin typeface="Public Sans" pitchFamily="2" charset="0"/>
              </a:rPr>
              <a:t>2025</a:t>
            </a:r>
            <a:r>
              <a:rPr lang="en-US" dirty="0" smtClean="0">
                <a:latin typeface="Public Sans" pitchFamily="2" charset="0"/>
              </a:rPr>
              <a:t> </a:t>
            </a:r>
            <a:r>
              <a:rPr lang="en-US" dirty="0" smtClean="0">
                <a:latin typeface="Public Sans" pitchFamily="2" charset="0"/>
              </a:rPr>
              <a:t>or any prior years included in the 2026 four-year graduation cohort window. </a:t>
            </a:r>
            <a:endParaRPr lang="en-US" dirty="0">
              <a:latin typeface="Public Sans" pitchFamily="2" charset="0"/>
            </a:endParaRPr>
          </a:p>
        </p:txBody>
      </p:sp>
    </p:spTree>
    <p:extLst>
      <p:ext uri="{BB962C8B-B14F-4D97-AF65-F5344CB8AC3E}">
        <p14:creationId xmlns:p14="http://schemas.microsoft.com/office/powerpoint/2010/main" val="2032306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Updates to Transcripts in STS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Please note that when data certification is conducted in late summer of 2026, school systems will not be able to request the following that were not correctly posted to STS by June 30, 2026: </a:t>
            </a:r>
            <a:endParaRPr lang="en-US" dirty="0">
              <a:latin typeface="Public Sans" pitchFamily="2" charset="0"/>
            </a:endParaRPr>
          </a:p>
          <a:p>
            <a:r>
              <a:rPr lang="en-US" dirty="0" smtClean="0">
                <a:latin typeface="Public Sans" pitchFamily="2" charset="0"/>
              </a:rPr>
              <a:t>IBCs and other credentials, </a:t>
            </a:r>
            <a:endParaRPr lang="en-US" dirty="0">
              <a:latin typeface="Public Sans" pitchFamily="2" charset="0"/>
            </a:endParaRPr>
          </a:p>
          <a:p>
            <a:r>
              <a:rPr lang="en-US" dirty="0" smtClean="0">
                <a:latin typeface="Public Sans" pitchFamily="2" charset="0"/>
              </a:rPr>
              <a:t>Associates degrees </a:t>
            </a:r>
          </a:p>
          <a:p>
            <a:r>
              <a:rPr lang="en-US" dirty="0">
                <a:latin typeface="Public Sans" pitchFamily="2" charset="0"/>
              </a:rPr>
              <a:t>W</a:t>
            </a:r>
            <a:r>
              <a:rPr lang="en-US" dirty="0" smtClean="0">
                <a:latin typeface="Public Sans" pitchFamily="2" charset="0"/>
              </a:rPr>
              <a:t>ork-based learning or </a:t>
            </a:r>
          </a:p>
          <a:p>
            <a:r>
              <a:rPr lang="en-US" dirty="0" smtClean="0">
                <a:latin typeface="Public Sans" pitchFamily="2" charset="0"/>
              </a:rPr>
              <a:t>Dual enrollment records along with their post-secondary credit hours</a:t>
            </a:r>
          </a:p>
          <a:p>
            <a:endParaRPr lang="en-US" dirty="0">
              <a:latin typeface="Public Sans" pitchFamily="2" charset="0"/>
            </a:endParaRPr>
          </a:p>
          <a:p>
            <a:pPr marL="114300" indent="0">
              <a:buNone/>
            </a:pPr>
            <a:r>
              <a:rPr lang="en-US" dirty="0" smtClean="0">
                <a:latin typeface="Public Sans" pitchFamily="2" charset="0"/>
              </a:rPr>
              <a:t>Exit code reviews that were not submitted during Phase I spring cohort data certification will not be reviewed in summer. This process is necessary for a timely release of SPS in 2026.</a:t>
            </a:r>
            <a:endParaRPr lang="en-US" dirty="0">
              <a:latin typeface="Public Sans" pitchFamily="2" charset="0"/>
            </a:endParaRPr>
          </a:p>
        </p:txBody>
      </p:sp>
    </p:spTree>
    <p:extLst>
      <p:ext uri="{BB962C8B-B14F-4D97-AF65-F5344CB8AC3E}">
        <p14:creationId xmlns:p14="http://schemas.microsoft.com/office/powerpoint/2010/main" val="1984475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Release of SPS Scores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Two sets of SPS scores were released to school systems on Thursday, November 13. </a:t>
            </a:r>
          </a:p>
          <a:p>
            <a:r>
              <a:rPr lang="en-US" dirty="0" smtClean="0">
                <a:latin typeface="Public Sans" pitchFamily="2" charset="0"/>
              </a:rPr>
              <a:t>The 2025 SPS using the original formula for the last time to calculate letter grades using the same letter grade scale as last year. Post data-certification rosters were provided for all indices, updated to reflect changes requested and approved during the appropriate data certification process.</a:t>
            </a:r>
          </a:p>
          <a:p>
            <a:r>
              <a:rPr lang="en-US" dirty="0" smtClean="0">
                <a:latin typeface="Public Sans" pitchFamily="2" charset="0"/>
              </a:rPr>
              <a:t>The revised formula </a:t>
            </a:r>
            <a:r>
              <a:rPr lang="en-US" dirty="0" smtClean="0">
                <a:latin typeface="Public Sans" pitchFamily="2" charset="0"/>
              </a:rPr>
              <a:t>SPS that </a:t>
            </a:r>
            <a:r>
              <a:rPr lang="en-US" dirty="0" smtClean="0">
                <a:latin typeface="Public Sans" pitchFamily="2" charset="0"/>
              </a:rPr>
              <a:t>applies </a:t>
            </a:r>
            <a:r>
              <a:rPr lang="en-US" dirty="0" smtClean="0">
                <a:latin typeface="Public Sans" pitchFamily="2" charset="0"/>
              </a:rPr>
              <a:t>the new 2025-2026 accountability system </a:t>
            </a:r>
            <a:endParaRPr lang="en-US" dirty="0" smtClean="0">
              <a:latin typeface="Public Sans" pitchFamily="2" charset="0"/>
            </a:endParaRPr>
          </a:p>
          <a:p>
            <a:pPr marL="114300" indent="0">
              <a:buNone/>
            </a:pPr>
            <a:endParaRPr lang="en-US" dirty="0">
              <a:latin typeface="Public Sans" pitchFamily="2" charset="0"/>
            </a:endParaRPr>
          </a:p>
        </p:txBody>
      </p:sp>
    </p:spTree>
    <p:extLst>
      <p:ext uri="{BB962C8B-B14F-4D97-AF65-F5344CB8AC3E}">
        <p14:creationId xmlns:p14="http://schemas.microsoft.com/office/powerpoint/2010/main" val="4036996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Score Letter Grade Scales</a:t>
            </a:r>
            <a:endParaRPr lang="en-US" dirty="0"/>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Simulation SPS did include K-2 literacy data for grow and achieve indicators.</a:t>
            </a:r>
          </a:p>
          <a:p>
            <a:pPr marL="114300" indent="0">
              <a:buNone/>
            </a:pPr>
            <a:endParaRPr lang="en-US" dirty="0">
              <a:latin typeface="Public Sans" pitchFamily="2" charset="0"/>
            </a:endParaRPr>
          </a:p>
          <a:p>
            <a:pPr marL="114300" indent="0">
              <a:buNone/>
            </a:pPr>
            <a:r>
              <a:rPr lang="en-US" dirty="0" smtClean="0">
                <a:latin typeface="Public Sans" pitchFamily="2" charset="0"/>
              </a:rPr>
              <a:t>Banking was not applied in score calculations and current year (2025) T9 scores were not used for students who scored Unsatisfactory or Approaching Basic.</a:t>
            </a:r>
          </a:p>
          <a:p>
            <a:pPr marL="114300" indent="0">
              <a:buNone/>
            </a:pPr>
            <a:endParaRPr lang="en-US" dirty="0" smtClean="0">
              <a:latin typeface="Public Sans" pitchFamily="2" charset="0"/>
            </a:endParaRPr>
          </a:p>
          <a:p>
            <a:pPr marL="114300" indent="0">
              <a:buNone/>
            </a:pPr>
            <a:r>
              <a:rPr lang="en-US" dirty="0" smtClean="0">
                <a:latin typeface="Public Sans" pitchFamily="2" charset="0"/>
              </a:rPr>
              <a:t>Revised formula scores will be released on Wednesday, November 20 in addition to the official 2025 School and District Performance Scores.</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710755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Grade Scale</a:t>
            </a:r>
            <a:endParaRPr lang="en-US" dirty="0"/>
          </a:p>
        </p:txBody>
      </p:sp>
      <p:graphicFrame>
        <p:nvGraphicFramePr>
          <p:cNvPr id="6" name="Table 5"/>
          <p:cNvGraphicFramePr>
            <a:graphicFrameLocks noGrp="1"/>
          </p:cNvGraphicFramePr>
          <p:nvPr/>
        </p:nvGraphicFramePr>
        <p:xfrm>
          <a:off x="67325" y="1017725"/>
          <a:ext cx="5365287" cy="3238638"/>
        </p:xfrm>
        <a:graphic>
          <a:graphicData uri="http://schemas.openxmlformats.org/drawingml/2006/table">
            <a:tbl>
              <a:tblPr/>
              <a:tblGrid>
                <a:gridCol w="558884">
                  <a:extLst>
                    <a:ext uri="{9D8B030D-6E8A-4147-A177-3AD203B41FA5}">
                      <a16:colId xmlns:a16="http://schemas.microsoft.com/office/drawing/2014/main" val="3080680548"/>
                    </a:ext>
                  </a:extLst>
                </a:gridCol>
                <a:gridCol w="1043250">
                  <a:extLst>
                    <a:ext uri="{9D8B030D-6E8A-4147-A177-3AD203B41FA5}">
                      <a16:colId xmlns:a16="http://schemas.microsoft.com/office/drawing/2014/main" val="1577572281"/>
                    </a:ext>
                  </a:extLst>
                </a:gridCol>
                <a:gridCol w="961282">
                  <a:extLst>
                    <a:ext uri="{9D8B030D-6E8A-4147-A177-3AD203B41FA5}">
                      <a16:colId xmlns:a16="http://schemas.microsoft.com/office/drawing/2014/main" val="3796916197"/>
                    </a:ext>
                  </a:extLst>
                </a:gridCol>
                <a:gridCol w="856955">
                  <a:extLst>
                    <a:ext uri="{9D8B030D-6E8A-4147-A177-3AD203B41FA5}">
                      <a16:colId xmlns:a16="http://schemas.microsoft.com/office/drawing/2014/main" val="2908931596"/>
                    </a:ext>
                  </a:extLst>
                </a:gridCol>
                <a:gridCol w="946377">
                  <a:extLst>
                    <a:ext uri="{9D8B030D-6E8A-4147-A177-3AD203B41FA5}">
                      <a16:colId xmlns:a16="http://schemas.microsoft.com/office/drawing/2014/main" val="2015820089"/>
                    </a:ext>
                  </a:extLst>
                </a:gridCol>
                <a:gridCol w="998539">
                  <a:extLst>
                    <a:ext uri="{9D8B030D-6E8A-4147-A177-3AD203B41FA5}">
                      <a16:colId xmlns:a16="http://schemas.microsoft.com/office/drawing/2014/main" val="2177591894"/>
                    </a:ext>
                  </a:extLst>
                </a:gridCol>
              </a:tblGrid>
              <a:tr h="0">
                <a:tc>
                  <a:txBody>
                    <a:bodyPr/>
                    <a:lstStyle/>
                    <a:p>
                      <a:pPr algn="ctr" rtl="0" fontAlgn="ctr">
                        <a:spcBef>
                          <a:spcPts val="0"/>
                        </a:spcBef>
                        <a:spcAft>
                          <a:spcPts val="0"/>
                        </a:spcAft>
                      </a:pPr>
                      <a:r>
                        <a:rPr lang="en-US" sz="1000" b="1" i="0" u="none" strike="noStrike">
                          <a:solidFill>
                            <a:srgbClr val="FFFFFF"/>
                          </a:solidFill>
                          <a:effectLst/>
                          <a:latin typeface="Public Sans" pitchFamily="2" charset="0"/>
                        </a:rPr>
                        <a:t>Letter Grade</a:t>
                      </a:r>
                      <a:endParaRPr lang="en-US" sz="1300">
                        <a:effectLst/>
                      </a:endParaRPr>
                    </a:p>
                  </a:txBody>
                  <a:tcPr marL="83957" marR="83957" marT="47975" marB="47975"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17F92"/>
                    </a:solidFill>
                  </a:tcPr>
                </a:tc>
                <a:tc>
                  <a:txBody>
                    <a:bodyPr/>
                    <a:lstStyle/>
                    <a:p>
                      <a:pPr algn="ctr" rtl="0" fontAlgn="ctr">
                        <a:spcBef>
                          <a:spcPts val="0"/>
                        </a:spcBef>
                        <a:spcAft>
                          <a:spcPts val="0"/>
                        </a:spcAft>
                      </a:pPr>
                      <a:r>
                        <a:rPr lang="en-US" sz="1000" b="1" i="0" u="none" strike="noStrike" dirty="0">
                          <a:solidFill>
                            <a:srgbClr val="FFFFFF"/>
                          </a:solidFill>
                          <a:effectLst/>
                          <a:latin typeface="Public Sans" pitchFamily="2" charset="0"/>
                        </a:rPr>
                        <a:t>Schools without a </a:t>
                      </a:r>
                      <a:r>
                        <a:rPr lang="en-US" sz="1000" b="1" i="0" u="none" strike="noStrike" dirty="0" smtClean="0">
                          <a:solidFill>
                            <a:srgbClr val="FFFFFF"/>
                          </a:solidFill>
                          <a:effectLst/>
                          <a:latin typeface="Public Sans" pitchFamily="2" charset="0"/>
                        </a:rPr>
                        <a:t>graduation cohort</a:t>
                      </a:r>
                      <a:endParaRPr lang="en-US" sz="1300" dirty="0">
                        <a:effectLst/>
                      </a:endParaRPr>
                    </a:p>
                  </a:txBody>
                  <a:tcPr marL="83957" marR="83957" marT="47975" marB="47975"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17F92"/>
                    </a:solidFill>
                  </a:tcPr>
                </a:tc>
                <a:tc>
                  <a:txBody>
                    <a:bodyPr/>
                    <a:lstStyle/>
                    <a:p>
                      <a:pPr algn="ctr" rtl="0" fontAlgn="ctr">
                        <a:spcBef>
                          <a:spcPts val="0"/>
                        </a:spcBef>
                        <a:spcAft>
                          <a:spcPts val="0"/>
                        </a:spcAft>
                      </a:pPr>
                      <a:r>
                        <a:rPr lang="en-US" sz="1000" b="1" i="0" u="none" strike="noStrike" dirty="0">
                          <a:solidFill>
                            <a:srgbClr val="FFFFFF"/>
                          </a:solidFill>
                          <a:effectLst/>
                          <a:latin typeface="Public Sans" pitchFamily="2" charset="0"/>
                        </a:rPr>
                        <a:t>Schools with a </a:t>
                      </a:r>
                      <a:r>
                        <a:rPr lang="en-US" sz="1000" b="1" i="0" u="none" strike="noStrike" dirty="0" smtClean="0">
                          <a:solidFill>
                            <a:srgbClr val="FFFFFF"/>
                          </a:solidFill>
                          <a:effectLst/>
                          <a:latin typeface="Public Sans" pitchFamily="2" charset="0"/>
                        </a:rPr>
                        <a:t>graduation cohort</a:t>
                      </a:r>
                      <a:endParaRPr lang="en-US" sz="1300" dirty="0">
                        <a:effectLst/>
                      </a:endParaRPr>
                    </a:p>
                  </a:txBody>
                  <a:tcPr marL="83957" marR="83957" marT="47975" marB="47975"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17F92"/>
                    </a:solidFill>
                  </a:tcPr>
                </a:tc>
                <a:tc>
                  <a:txBody>
                    <a:bodyPr/>
                    <a:lstStyle/>
                    <a:p>
                      <a:pPr algn="ctr" rtl="0" fontAlgn="ctr">
                        <a:spcBef>
                          <a:spcPts val="0"/>
                        </a:spcBef>
                        <a:spcAft>
                          <a:spcPts val="0"/>
                        </a:spcAft>
                      </a:pPr>
                      <a:r>
                        <a:rPr lang="en-US" sz="1000" b="1" i="0" u="none" strike="noStrike" dirty="0">
                          <a:solidFill>
                            <a:srgbClr val="FFFFFF"/>
                          </a:solidFill>
                          <a:effectLst/>
                          <a:latin typeface="Public Sans" pitchFamily="2" charset="0"/>
                        </a:rPr>
                        <a:t>Districts</a:t>
                      </a:r>
                      <a:endParaRPr lang="en-US" sz="1300" dirty="0">
                        <a:effectLst/>
                      </a:endParaRPr>
                    </a:p>
                  </a:txBody>
                  <a:tcPr marL="83957" marR="83957" marT="47975" marB="47975" anchor="ctr">
                    <a:lnL w="6350" cap="flat" cmpd="sng" algn="ctr">
                      <a:solidFill>
                        <a:srgbClr val="808080"/>
                      </a:solidFill>
                      <a:prstDash val="solid"/>
                      <a:round/>
                      <a:headEnd type="none" w="med" len="med"/>
                      <a:tailEnd type="none" w="med" len="med"/>
                    </a:lnL>
                    <a:lnR w="12700" cap="flat" cmpd="sng" algn="ctr">
                      <a:solidFill>
                        <a:srgbClr val="3B1A53"/>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17F92"/>
                    </a:solidFill>
                  </a:tcPr>
                </a:tc>
                <a:tc rowSpan="6">
                  <a:txBody>
                    <a:bodyPr/>
                    <a:lstStyle/>
                    <a:p>
                      <a:pPr algn="ctr" rtl="0" fontAlgn="ctr">
                        <a:spcBef>
                          <a:spcPts val="0"/>
                        </a:spcBef>
                        <a:spcAft>
                          <a:spcPts val="0"/>
                        </a:spcAft>
                      </a:pPr>
                      <a:r>
                        <a:rPr lang="en-US" sz="1000" b="0" i="1" u="none" strike="noStrike" dirty="0">
                          <a:solidFill>
                            <a:srgbClr val="385463"/>
                          </a:solidFill>
                          <a:effectLst/>
                          <a:latin typeface="Public Sans" pitchFamily="2" charset="0"/>
                        </a:rPr>
                        <a:t>Each time 50% or more schools on a scale earn A/B combined the following year the scales go up by 5 points until we reach the final scale</a:t>
                      </a:r>
                      <a:endParaRPr lang="en-US" sz="1300" dirty="0">
                        <a:effectLst/>
                      </a:endParaRPr>
                    </a:p>
                    <a:p>
                      <a:pPr fontAlgn="ctr"/>
                      <a:r>
                        <a:rPr lang="en-US" sz="1300" dirty="0">
                          <a:effectLst/>
                        </a:rPr>
                        <a:t/>
                      </a:r>
                      <a:br>
                        <a:rPr lang="en-US" sz="1300" dirty="0">
                          <a:effectLst/>
                        </a:rPr>
                      </a:br>
                      <a:endParaRPr lang="en-US" sz="1300" dirty="0">
                        <a:effectLst/>
                      </a:endParaRPr>
                    </a:p>
                  </a:txBody>
                  <a:tcPr marL="83957" marR="83957" marT="83957" marB="83957" anchor="ctr">
                    <a:lnL w="12700" cap="flat" cmpd="sng" algn="ctr">
                      <a:solidFill>
                        <a:srgbClr val="3B1A53"/>
                      </a:solidFill>
                      <a:prstDash val="solid"/>
                      <a:round/>
                      <a:headEnd type="none" w="med" len="med"/>
                      <a:tailEnd type="none" w="med" len="med"/>
                    </a:lnL>
                    <a:lnR w="12700" cap="flat" cmpd="sng" algn="ctr">
                      <a:solidFill>
                        <a:srgbClr val="3B1A53"/>
                      </a:solidFill>
                      <a:prstDash val="solid"/>
                      <a:round/>
                      <a:headEnd type="none" w="med" len="med"/>
                      <a:tailEnd type="none" w="med" len="med"/>
                    </a:lnR>
                    <a:lnT w="12700" cap="flat" cmpd="sng" algn="ctr">
                      <a:solidFill>
                        <a:srgbClr val="3B1A53"/>
                      </a:solidFill>
                      <a:prstDash val="solid"/>
                      <a:round/>
                      <a:headEnd type="none" w="med" len="med"/>
                      <a:tailEnd type="none" w="med" len="med"/>
                    </a:lnT>
                    <a:lnB>
                      <a:noFill/>
                    </a:lnB>
                    <a:solidFill>
                      <a:srgbClr val="F9EDE9"/>
                    </a:solidFill>
                  </a:tcPr>
                </a:tc>
                <a:tc>
                  <a:txBody>
                    <a:bodyPr/>
                    <a:lstStyle/>
                    <a:p>
                      <a:pPr algn="ctr" rtl="0" fontAlgn="ctr">
                        <a:spcBef>
                          <a:spcPts val="0"/>
                        </a:spcBef>
                        <a:spcAft>
                          <a:spcPts val="0"/>
                        </a:spcAft>
                      </a:pPr>
                      <a:r>
                        <a:rPr lang="en-US" sz="1000" b="1" i="0" u="none" strike="noStrike" dirty="0">
                          <a:solidFill>
                            <a:srgbClr val="FFFFFF"/>
                          </a:solidFill>
                          <a:effectLst/>
                          <a:latin typeface="Public Sans" pitchFamily="2" charset="0"/>
                        </a:rPr>
                        <a:t>Final Scale</a:t>
                      </a:r>
                      <a:endParaRPr lang="en-US" sz="1300" dirty="0">
                        <a:effectLst/>
                      </a:endParaRPr>
                    </a:p>
                  </a:txBody>
                  <a:tcPr marL="83957" marR="83957" marT="83957" marB="83957" anchor="ctr">
                    <a:lnL w="12700" cap="flat" cmpd="sng" algn="ctr">
                      <a:solidFill>
                        <a:srgbClr val="3B1A53"/>
                      </a:solidFill>
                      <a:prstDash val="solid"/>
                      <a:round/>
                      <a:headEnd type="none" w="med" len="med"/>
                      <a:tailEnd type="none" w="med" len="med"/>
                    </a:lnL>
                    <a:lnR w="12700" cap="flat" cmpd="sng" algn="ctr">
                      <a:solidFill>
                        <a:srgbClr val="3B1A53"/>
                      </a:solidFill>
                      <a:prstDash val="solid"/>
                      <a:round/>
                      <a:headEnd type="none" w="med" len="med"/>
                      <a:tailEnd type="none" w="med" len="med"/>
                    </a:lnR>
                    <a:lnT w="12700" cap="flat" cmpd="sng" algn="ctr">
                      <a:solidFill>
                        <a:srgbClr val="3B1A53"/>
                      </a:solidFill>
                      <a:prstDash val="solid"/>
                      <a:round/>
                      <a:headEnd type="none" w="med" len="med"/>
                      <a:tailEnd type="none" w="med" len="med"/>
                    </a:lnT>
                    <a:lnB w="12700" cap="flat" cmpd="sng" algn="ctr">
                      <a:solidFill>
                        <a:srgbClr val="3B1A53"/>
                      </a:solidFill>
                      <a:prstDash val="solid"/>
                      <a:round/>
                      <a:headEnd type="none" w="med" len="med"/>
                      <a:tailEnd type="none" w="med" len="med"/>
                    </a:lnB>
                    <a:solidFill>
                      <a:srgbClr val="017F92"/>
                    </a:solidFill>
                  </a:tcPr>
                </a:tc>
                <a:extLst>
                  <a:ext uri="{0D108BD9-81ED-4DB2-BD59-A6C34878D82A}">
                    <a16:rowId xmlns:a16="http://schemas.microsoft.com/office/drawing/2014/main" val="4211395604"/>
                  </a:ext>
                </a:extLst>
              </a:tr>
              <a:tr h="436574">
                <a:tc>
                  <a:txBody>
                    <a:bodyPr/>
                    <a:lstStyle/>
                    <a:p>
                      <a:pPr algn="ctr" rtl="0" fontAlgn="ctr">
                        <a:spcBef>
                          <a:spcPts val="0"/>
                        </a:spcBef>
                        <a:spcAft>
                          <a:spcPts val="0"/>
                        </a:spcAft>
                      </a:pPr>
                      <a:r>
                        <a:rPr lang="en-US" sz="1000" b="1" i="0" u="none" strike="noStrike">
                          <a:solidFill>
                            <a:srgbClr val="FFFFFF"/>
                          </a:solidFill>
                          <a:effectLst/>
                          <a:latin typeface="Public Sans" pitchFamily="2" charset="0"/>
                        </a:rPr>
                        <a:t>A</a:t>
                      </a:r>
                      <a:endParaRPr lang="en-US" sz="1300">
                        <a:effectLst/>
                      </a:endParaRPr>
                    </a:p>
                  </a:txBody>
                  <a:tcPr marL="83957" marR="83957" marT="83957" marB="83957"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17F92"/>
                    </a:solidFill>
                  </a:tcPr>
                </a:tc>
                <a:tc>
                  <a:txBody>
                    <a:bodyPr/>
                    <a:lstStyle/>
                    <a:p>
                      <a:pPr algn="ctr" rtl="0" fontAlgn="ctr">
                        <a:spcBef>
                          <a:spcPts val="0"/>
                        </a:spcBef>
                        <a:spcAft>
                          <a:spcPts val="0"/>
                        </a:spcAft>
                      </a:pPr>
                      <a:r>
                        <a:rPr lang="en-US" sz="1000" b="0" i="0" u="none" strike="noStrike">
                          <a:solidFill>
                            <a:srgbClr val="385463"/>
                          </a:solidFill>
                          <a:effectLst/>
                          <a:latin typeface="Public Sans" pitchFamily="2" charset="0"/>
                        </a:rPr>
                        <a:t>53.6 - 100</a:t>
                      </a:r>
                      <a:endParaRPr lang="en-US" sz="1300">
                        <a:effectLst/>
                      </a:endParaRPr>
                    </a:p>
                  </a:txBody>
                  <a:tcPr marL="83957" marR="83957" marT="83957" marB="83957"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spcBef>
                          <a:spcPts val="0"/>
                        </a:spcBef>
                        <a:spcAft>
                          <a:spcPts val="0"/>
                        </a:spcAft>
                      </a:pPr>
                      <a:r>
                        <a:rPr lang="en-US" sz="1000" b="0" i="0" u="none" strike="noStrike" dirty="0">
                          <a:solidFill>
                            <a:srgbClr val="385463"/>
                          </a:solidFill>
                          <a:effectLst/>
                          <a:latin typeface="Public Sans" pitchFamily="2" charset="0"/>
                        </a:rPr>
                        <a:t>54.5 - 100</a:t>
                      </a:r>
                      <a:endParaRPr lang="en-US" sz="1300" dirty="0">
                        <a:effectLst/>
                      </a:endParaRPr>
                    </a:p>
                  </a:txBody>
                  <a:tcPr marL="83957" marR="83957" marT="83957" marB="83957"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spcBef>
                          <a:spcPts val="0"/>
                        </a:spcBef>
                        <a:spcAft>
                          <a:spcPts val="0"/>
                        </a:spcAft>
                      </a:pPr>
                      <a:r>
                        <a:rPr lang="en-US" sz="1000" b="0" i="0" u="none" strike="noStrike">
                          <a:solidFill>
                            <a:srgbClr val="385463"/>
                          </a:solidFill>
                          <a:effectLst/>
                          <a:latin typeface="Public Sans" pitchFamily="2" charset="0"/>
                        </a:rPr>
                        <a:t>48.9 - 100</a:t>
                      </a:r>
                      <a:endParaRPr lang="en-US" sz="1300">
                        <a:effectLst/>
                      </a:endParaRPr>
                    </a:p>
                  </a:txBody>
                  <a:tcPr marL="59969" marR="59969" marT="59969" marB="59969" anchor="ctr">
                    <a:lnL w="6350" cap="flat" cmpd="sng" algn="ctr">
                      <a:solidFill>
                        <a:srgbClr val="808080"/>
                      </a:solidFill>
                      <a:prstDash val="solid"/>
                      <a:round/>
                      <a:headEnd type="none" w="med" len="med"/>
                      <a:tailEnd type="none" w="med" len="med"/>
                    </a:lnL>
                    <a:lnR w="12700" cap="flat" cmpd="sng" algn="ctr">
                      <a:solidFill>
                        <a:srgbClr val="3B1A53"/>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rtl="0" fontAlgn="ctr">
                        <a:spcBef>
                          <a:spcPts val="0"/>
                        </a:spcBef>
                        <a:spcAft>
                          <a:spcPts val="0"/>
                        </a:spcAft>
                      </a:pPr>
                      <a:r>
                        <a:rPr lang="en-US" sz="1000" b="1" i="0" u="none" strike="noStrike">
                          <a:solidFill>
                            <a:srgbClr val="385463"/>
                          </a:solidFill>
                          <a:effectLst/>
                          <a:latin typeface="Public Sans" pitchFamily="2" charset="0"/>
                        </a:rPr>
                        <a:t>90 – 100</a:t>
                      </a:r>
                      <a:endParaRPr lang="en-US" sz="1300">
                        <a:effectLst/>
                      </a:endParaRPr>
                    </a:p>
                  </a:txBody>
                  <a:tcPr marL="83957" marR="83957" marT="83957" marB="83957" anchor="ctr">
                    <a:lnL w="12700" cap="flat" cmpd="sng" algn="ctr">
                      <a:solidFill>
                        <a:srgbClr val="3B1A53"/>
                      </a:solidFill>
                      <a:prstDash val="solid"/>
                      <a:round/>
                      <a:headEnd type="none" w="med" len="med"/>
                      <a:tailEnd type="none" w="med" len="med"/>
                    </a:lnL>
                    <a:lnR w="12700" cap="flat" cmpd="sng" algn="ctr">
                      <a:solidFill>
                        <a:srgbClr val="3B1A53"/>
                      </a:solidFill>
                      <a:prstDash val="solid"/>
                      <a:round/>
                      <a:headEnd type="none" w="med" len="med"/>
                      <a:tailEnd type="none" w="med" len="med"/>
                    </a:lnR>
                    <a:lnT w="12700" cap="flat" cmpd="sng" algn="ctr">
                      <a:solidFill>
                        <a:srgbClr val="3B1A53"/>
                      </a:solidFill>
                      <a:prstDash val="solid"/>
                      <a:round/>
                      <a:headEnd type="none" w="med" len="med"/>
                      <a:tailEnd type="none" w="med" len="med"/>
                    </a:lnT>
                    <a:lnB w="12700" cap="flat" cmpd="sng" algn="ctr">
                      <a:solidFill>
                        <a:srgbClr val="3B1A53"/>
                      </a:solidFill>
                      <a:prstDash val="solid"/>
                      <a:round/>
                      <a:headEnd type="none" w="med" len="med"/>
                      <a:tailEnd type="none" w="med" len="med"/>
                    </a:lnB>
                    <a:solidFill>
                      <a:srgbClr val="FFFFFF"/>
                    </a:solidFill>
                  </a:tcPr>
                </a:tc>
                <a:extLst>
                  <a:ext uri="{0D108BD9-81ED-4DB2-BD59-A6C34878D82A}">
                    <a16:rowId xmlns:a16="http://schemas.microsoft.com/office/drawing/2014/main" val="926189781"/>
                  </a:ext>
                </a:extLst>
              </a:tr>
              <a:tr h="484549">
                <a:tc>
                  <a:txBody>
                    <a:bodyPr/>
                    <a:lstStyle/>
                    <a:p>
                      <a:pPr algn="ctr" rtl="0" fontAlgn="ctr">
                        <a:spcBef>
                          <a:spcPts val="0"/>
                        </a:spcBef>
                        <a:spcAft>
                          <a:spcPts val="0"/>
                        </a:spcAft>
                      </a:pPr>
                      <a:r>
                        <a:rPr lang="en-US" sz="1000" b="1" i="0" u="none" strike="noStrike">
                          <a:solidFill>
                            <a:srgbClr val="FFFFFF"/>
                          </a:solidFill>
                          <a:effectLst/>
                          <a:latin typeface="Public Sans" pitchFamily="2" charset="0"/>
                        </a:rPr>
                        <a:t>B</a:t>
                      </a:r>
                      <a:endParaRPr lang="en-US" sz="1300">
                        <a:effectLst/>
                      </a:endParaRPr>
                    </a:p>
                  </a:txBody>
                  <a:tcPr marL="83957" marR="83957" marT="83957" marB="83957"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17F92"/>
                    </a:solidFill>
                  </a:tcPr>
                </a:tc>
                <a:tc>
                  <a:txBody>
                    <a:bodyPr/>
                    <a:lstStyle/>
                    <a:p>
                      <a:pPr algn="ctr" rtl="0" fontAlgn="ctr">
                        <a:spcBef>
                          <a:spcPts val="0"/>
                        </a:spcBef>
                        <a:spcAft>
                          <a:spcPts val="0"/>
                        </a:spcAft>
                      </a:pPr>
                      <a:r>
                        <a:rPr lang="en-US" sz="1000" b="0" i="0" u="none" strike="noStrike">
                          <a:solidFill>
                            <a:srgbClr val="385463"/>
                          </a:solidFill>
                          <a:effectLst/>
                          <a:latin typeface="Public Sans" pitchFamily="2" charset="0"/>
                        </a:rPr>
                        <a:t>44.3 - 53.5</a:t>
                      </a:r>
                      <a:endParaRPr lang="en-US" sz="1300">
                        <a:effectLst/>
                      </a:endParaRPr>
                    </a:p>
                  </a:txBody>
                  <a:tcPr marL="83957" marR="83957" marT="83957" marB="83957"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spcBef>
                          <a:spcPts val="0"/>
                        </a:spcBef>
                        <a:spcAft>
                          <a:spcPts val="0"/>
                        </a:spcAft>
                      </a:pPr>
                      <a:r>
                        <a:rPr lang="en-US" sz="1000" b="0" i="0" u="none" strike="noStrike">
                          <a:solidFill>
                            <a:srgbClr val="385463"/>
                          </a:solidFill>
                          <a:effectLst/>
                          <a:latin typeface="Public Sans" pitchFamily="2" charset="0"/>
                        </a:rPr>
                        <a:t>45.3 - 54.4</a:t>
                      </a:r>
                      <a:endParaRPr lang="en-US" sz="1300">
                        <a:effectLst/>
                      </a:endParaRPr>
                    </a:p>
                  </a:txBody>
                  <a:tcPr marL="83957" marR="83957" marT="83957" marB="83957"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spcBef>
                          <a:spcPts val="0"/>
                        </a:spcBef>
                        <a:spcAft>
                          <a:spcPts val="0"/>
                        </a:spcAft>
                      </a:pPr>
                      <a:r>
                        <a:rPr lang="en-US" sz="1000" b="0" i="0" u="none" strike="noStrike">
                          <a:solidFill>
                            <a:srgbClr val="385463"/>
                          </a:solidFill>
                          <a:effectLst/>
                          <a:latin typeface="Public Sans" pitchFamily="2" charset="0"/>
                        </a:rPr>
                        <a:t>42.9 - 48.8</a:t>
                      </a:r>
                      <a:endParaRPr lang="en-US" sz="1300">
                        <a:effectLst/>
                      </a:endParaRPr>
                    </a:p>
                  </a:txBody>
                  <a:tcPr marL="59969" marR="59969" marT="59969" marB="59969" anchor="ctr">
                    <a:lnL w="6350" cap="flat" cmpd="sng" algn="ctr">
                      <a:solidFill>
                        <a:srgbClr val="808080"/>
                      </a:solidFill>
                      <a:prstDash val="solid"/>
                      <a:round/>
                      <a:headEnd type="none" w="med" len="med"/>
                      <a:tailEnd type="none" w="med" len="med"/>
                    </a:lnL>
                    <a:lnR w="12700" cap="flat" cmpd="sng" algn="ctr">
                      <a:solidFill>
                        <a:srgbClr val="3B1A53"/>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rtl="0" fontAlgn="ctr">
                        <a:spcBef>
                          <a:spcPts val="0"/>
                        </a:spcBef>
                        <a:spcAft>
                          <a:spcPts val="0"/>
                        </a:spcAft>
                      </a:pPr>
                      <a:r>
                        <a:rPr lang="en-US" sz="1000" b="1" i="0" u="none" strike="noStrike" dirty="0">
                          <a:solidFill>
                            <a:srgbClr val="385463"/>
                          </a:solidFill>
                          <a:effectLst/>
                          <a:latin typeface="Public Sans" pitchFamily="2" charset="0"/>
                        </a:rPr>
                        <a:t>80 – 89</a:t>
                      </a:r>
                      <a:endParaRPr lang="en-US" sz="1300" dirty="0">
                        <a:effectLst/>
                      </a:endParaRPr>
                    </a:p>
                  </a:txBody>
                  <a:tcPr marL="83957" marR="83957" marT="83957" marB="83957" anchor="ctr">
                    <a:lnL w="12700" cap="flat" cmpd="sng" algn="ctr">
                      <a:solidFill>
                        <a:srgbClr val="3B1A53"/>
                      </a:solidFill>
                      <a:prstDash val="solid"/>
                      <a:round/>
                      <a:headEnd type="none" w="med" len="med"/>
                      <a:tailEnd type="none" w="med" len="med"/>
                    </a:lnL>
                    <a:lnR w="12700" cap="flat" cmpd="sng" algn="ctr">
                      <a:solidFill>
                        <a:srgbClr val="3B1A53"/>
                      </a:solidFill>
                      <a:prstDash val="solid"/>
                      <a:round/>
                      <a:headEnd type="none" w="med" len="med"/>
                      <a:tailEnd type="none" w="med" len="med"/>
                    </a:lnR>
                    <a:lnT w="12700" cap="flat" cmpd="sng" algn="ctr">
                      <a:solidFill>
                        <a:srgbClr val="3B1A53"/>
                      </a:solidFill>
                      <a:prstDash val="solid"/>
                      <a:round/>
                      <a:headEnd type="none" w="med" len="med"/>
                      <a:tailEnd type="none" w="med" len="med"/>
                    </a:lnT>
                    <a:lnB w="12700" cap="flat" cmpd="sng" algn="ctr">
                      <a:solidFill>
                        <a:srgbClr val="3B1A53"/>
                      </a:solidFill>
                      <a:prstDash val="solid"/>
                      <a:round/>
                      <a:headEnd type="none" w="med" len="med"/>
                      <a:tailEnd type="none" w="med" len="med"/>
                    </a:lnB>
                    <a:solidFill>
                      <a:srgbClr val="FFFFFF"/>
                    </a:solidFill>
                  </a:tcPr>
                </a:tc>
                <a:extLst>
                  <a:ext uri="{0D108BD9-81ED-4DB2-BD59-A6C34878D82A}">
                    <a16:rowId xmlns:a16="http://schemas.microsoft.com/office/drawing/2014/main" val="2865793661"/>
                  </a:ext>
                </a:extLst>
              </a:tr>
              <a:tr h="484549">
                <a:tc>
                  <a:txBody>
                    <a:bodyPr/>
                    <a:lstStyle/>
                    <a:p>
                      <a:pPr algn="ctr" rtl="0" fontAlgn="ctr">
                        <a:spcBef>
                          <a:spcPts val="0"/>
                        </a:spcBef>
                        <a:spcAft>
                          <a:spcPts val="0"/>
                        </a:spcAft>
                      </a:pPr>
                      <a:r>
                        <a:rPr lang="en-US" sz="1000" b="1" i="0" u="none" strike="noStrike">
                          <a:solidFill>
                            <a:srgbClr val="FFFFFF"/>
                          </a:solidFill>
                          <a:effectLst/>
                          <a:latin typeface="Public Sans" pitchFamily="2" charset="0"/>
                        </a:rPr>
                        <a:t>C</a:t>
                      </a:r>
                      <a:endParaRPr lang="en-US" sz="1300">
                        <a:effectLst/>
                      </a:endParaRPr>
                    </a:p>
                  </a:txBody>
                  <a:tcPr marL="83957" marR="83957" marT="83957" marB="83957"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17F92"/>
                    </a:solidFill>
                  </a:tcPr>
                </a:tc>
                <a:tc>
                  <a:txBody>
                    <a:bodyPr/>
                    <a:lstStyle/>
                    <a:p>
                      <a:pPr algn="ctr" rtl="0" fontAlgn="ctr">
                        <a:spcBef>
                          <a:spcPts val="0"/>
                        </a:spcBef>
                        <a:spcAft>
                          <a:spcPts val="0"/>
                        </a:spcAft>
                      </a:pPr>
                      <a:r>
                        <a:rPr lang="en-US" sz="1000" b="0" i="0" u="none" strike="noStrike">
                          <a:solidFill>
                            <a:srgbClr val="385463"/>
                          </a:solidFill>
                          <a:effectLst/>
                          <a:latin typeface="Public Sans" pitchFamily="2" charset="0"/>
                        </a:rPr>
                        <a:t>32.7 - 44.2</a:t>
                      </a:r>
                      <a:endParaRPr lang="en-US" sz="1300">
                        <a:effectLst/>
                      </a:endParaRPr>
                    </a:p>
                  </a:txBody>
                  <a:tcPr marL="83957" marR="83957" marT="83957" marB="83957"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spcBef>
                          <a:spcPts val="0"/>
                        </a:spcBef>
                        <a:spcAft>
                          <a:spcPts val="0"/>
                        </a:spcAft>
                      </a:pPr>
                      <a:r>
                        <a:rPr lang="en-US" sz="1000" b="0" i="0" u="none" strike="noStrike">
                          <a:solidFill>
                            <a:srgbClr val="385463"/>
                          </a:solidFill>
                          <a:effectLst/>
                          <a:latin typeface="Public Sans" pitchFamily="2" charset="0"/>
                        </a:rPr>
                        <a:t>33.0 - 45.2</a:t>
                      </a:r>
                      <a:endParaRPr lang="en-US" sz="1300">
                        <a:effectLst/>
                      </a:endParaRPr>
                    </a:p>
                  </a:txBody>
                  <a:tcPr marL="83957" marR="83957" marT="83957" marB="83957"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spcBef>
                          <a:spcPts val="0"/>
                        </a:spcBef>
                        <a:spcAft>
                          <a:spcPts val="0"/>
                        </a:spcAft>
                      </a:pPr>
                      <a:r>
                        <a:rPr lang="en-US" sz="1000" b="0" i="0" u="none" strike="noStrike">
                          <a:solidFill>
                            <a:srgbClr val="385463"/>
                          </a:solidFill>
                          <a:effectLst/>
                          <a:latin typeface="Public Sans" pitchFamily="2" charset="0"/>
                        </a:rPr>
                        <a:t>35.9 - 42.8</a:t>
                      </a:r>
                      <a:endParaRPr lang="en-US" sz="1300">
                        <a:effectLst/>
                      </a:endParaRPr>
                    </a:p>
                  </a:txBody>
                  <a:tcPr marL="59969" marR="59969" marT="59969" marB="59969" anchor="ctr">
                    <a:lnL w="6350" cap="flat" cmpd="sng" algn="ctr">
                      <a:solidFill>
                        <a:srgbClr val="808080"/>
                      </a:solidFill>
                      <a:prstDash val="solid"/>
                      <a:round/>
                      <a:headEnd type="none" w="med" len="med"/>
                      <a:tailEnd type="none" w="med" len="med"/>
                    </a:lnL>
                    <a:lnR w="12700" cap="flat" cmpd="sng" algn="ctr">
                      <a:solidFill>
                        <a:srgbClr val="3B1A53"/>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rtl="0" fontAlgn="ctr">
                        <a:spcBef>
                          <a:spcPts val="0"/>
                        </a:spcBef>
                        <a:spcAft>
                          <a:spcPts val="0"/>
                        </a:spcAft>
                      </a:pPr>
                      <a:r>
                        <a:rPr lang="en-US" sz="1000" b="1" i="0" u="none" strike="noStrike">
                          <a:solidFill>
                            <a:srgbClr val="385463"/>
                          </a:solidFill>
                          <a:effectLst/>
                          <a:latin typeface="Public Sans" pitchFamily="2" charset="0"/>
                        </a:rPr>
                        <a:t>70 – 79</a:t>
                      </a:r>
                      <a:endParaRPr lang="en-US" sz="1300">
                        <a:effectLst/>
                      </a:endParaRPr>
                    </a:p>
                  </a:txBody>
                  <a:tcPr marL="83957" marR="83957" marT="83957" marB="83957" anchor="ctr">
                    <a:lnL w="12700" cap="flat" cmpd="sng" algn="ctr">
                      <a:solidFill>
                        <a:srgbClr val="3B1A53"/>
                      </a:solidFill>
                      <a:prstDash val="solid"/>
                      <a:round/>
                      <a:headEnd type="none" w="med" len="med"/>
                      <a:tailEnd type="none" w="med" len="med"/>
                    </a:lnL>
                    <a:lnR w="12700" cap="flat" cmpd="sng" algn="ctr">
                      <a:solidFill>
                        <a:srgbClr val="3B1A53"/>
                      </a:solidFill>
                      <a:prstDash val="solid"/>
                      <a:round/>
                      <a:headEnd type="none" w="med" len="med"/>
                      <a:tailEnd type="none" w="med" len="med"/>
                    </a:lnR>
                    <a:lnT w="12700" cap="flat" cmpd="sng" algn="ctr">
                      <a:solidFill>
                        <a:srgbClr val="3B1A53"/>
                      </a:solidFill>
                      <a:prstDash val="solid"/>
                      <a:round/>
                      <a:headEnd type="none" w="med" len="med"/>
                      <a:tailEnd type="none" w="med" len="med"/>
                    </a:lnT>
                    <a:lnB w="12700" cap="flat" cmpd="sng" algn="ctr">
                      <a:solidFill>
                        <a:srgbClr val="3B1A53"/>
                      </a:solidFill>
                      <a:prstDash val="solid"/>
                      <a:round/>
                      <a:headEnd type="none" w="med" len="med"/>
                      <a:tailEnd type="none" w="med" len="med"/>
                    </a:lnB>
                    <a:solidFill>
                      <a:srgbClr val="FFFFFF"/>
                    </a:solidFill>
                  </a:tcPr>
                </a:tc>
                <a:extLst>
                  <a:ext uri="{0D108BD9-81ED-4DB2-BD59-A6C34878D82A}">
                    <a16:rowId xmlns:a16="http://schemas.microsoft.com/office/drawing/2014/main" val="1036152692"/>
                  </a:ext>
                </a:extLst>
              </a:tr>
              <a:tr h="484549">
                <a:tc>
                  <a:txBody>
                    <a:bodyPr/>
                    <a:lstStyle/>
                    <a:p>
                      <a:pPr algn="ctr" rtl="0" fontAlgn="ctr">
                        <a:spcBef>
                          <a:spcPts val="0"/>
                        </a:spcBef>
                        <a:spcAft>
                          <a:spcPts val="0"/>
                        </a:spcAft>
                      </a:pPr>
                      <a:r>
                        <a:rPr lang="en-US" sz="1000" b="1" i="0" u="none" strike="noStrike">
                          <a:solidFill>
                            <a:srgbClr val="FFFFFF"/>
                          </a:solidFill>
                          <a:effectLst/>
                          <a:latin typeface="Public Sans" pitchFamily="2" charset="0"/>
                        </a:rPr>
                        <a:t>D</a:t>
                      </a:r>
                      <a:endParaRPr lang="en-US" sz="1300">
                        <a:effectLst/>
                      </a:endParaRPr>
                    </a:p>
                  </a:txBody>
                  <a:tcPr marL="83957" marR="83957" marT="83957" marB="83957"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17F92"/>
                    </a:solidFill>
                  </a:tcPr>
                </a:tc>
                <a:tc>
                  <a:txBody>
                    <a:bodyPr/>
                    <a:lstStyle/>
                    <a:p>
                      <a:pPr algn="ctr" rtl="0" fontAlgn="ctr">
                        <a:spcBef>
                          <a:spcPts val="0"/>
                        </a:spcBef>
                        <a:spcAft>
                          <a:spcPts val="0"/>
                        </a:spcAft>
                      </a:pPr>
                      <a:r>
                        <a:rPr lang="en-US" sz="1000" b="0" i="0" u="none" strike="noStrike">
                          <a:solidFill>
                            <a:srgbClr val="385463"/>
                          </a:solidFill>
                          <a:effectLst/>
                          <a:latin typeface="Public Sans" pitchFamily="2" charset="0"/>
                        </a:rPr>
                        <a:t>26.7 - 32.6</a:t>
                      </a:r>
                      <a:endParaRPr lang="en-US" sz="1300">
                        <a:effectLst/>
                      </a:endParaRPr>
                    </a:p>
                  </a:txBody>
                  <a:tcPr marL="83957" marR="83957" marT="83957" marB="83957"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spcBef>
                          <a:spcPts val="0"/>
                        </a:spcBef>
                        <a:spcAft>
                          <a:spcPts val="0"/>
                        </a:spcAft>
                      </a:pPr>
                      <a:r>
                        <a:rPr lang="en-US" sz="1000" b="0" i="0" u="none" strike="noStrike">
                          <a:solidFill>
                            <a:srgbClr val="385463"/>
                          </a:solidFill>
                          <a:effectLst/>
                          <a:latin typeface="Public Sans" pitchFamily="2" charset="0"/>
                        </a:rPr>
                        <a:t>26.1 - 32.9</a:t>
                      </a:r>
                      <a:endParaRPr lang="en-US" sz="1300">
                        <a:effectLst/>
                      </a:endParaRPr>
                    </a:p>
                  </a:txBody>
                  <a:tcPr marL="83957" marR="83957" marT="83957" marB="83957"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spcBef>
                          <a:spcPts val="0"/>
                        </a:spcBef>
                        <a:spcAft>
                          <a:spcPts val="0"/>
                        </a:spcAft>
                      </a:pPr>
                      <a:r>
                        <a:rPr lang="en-US" sz="1000" b="0" i="0" u="none" strike="noStrike">
                          <a:solidFill>
                            <a:srgbClr val="385463"/>
                          </a:solidFill>
                          <a:effectLst/>
                          <a:latin typeface="Public Sans" pitchFamily="2" charset="0"/>
                        </a:rPr>
                        <a:t>31.1 - 35.8</a:t>
                      </a:r>
                      <a:endParaRPr lang="en-US" sz="1300">
                        <a:effectLst/>
                      </a:endParaRPr>
                    </a:p>
                  </a:txBody>
                  <a:tcPr marL="59969" marR="59969" marT="59969" marB="59969" anchor="ctr">
                    <a:lnL w="6350" cap="flat" cmpd="sng" algn="ctr">
                      <a:solidFill>
                        <a:srgbClr val="808080"/>
                      </a:solidFill>
                      <a:prstDash val="solid"/>
                      <a:round/>
                      <a:headEnd type="none" w="med" len="med"/>
                      <a:tailEnd type="none" w="med" len="med"/>
                    </a:lnL>
                    <a:lnR w="12700" cap="flat" cmpd="sng" algn="ctr">
                      <a:solidFill>
                        <a:srgbClr val="3B1A53"/>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rtl="0" fontAlgn="ctr">
                        <a:spcBef>
                          <a:spcPts val="0"/>
                        </a:spcBef>
                        <a:spcAft>
                          <a:spcPts val="0"/>
                        </a:spcAft>
                      </a:pPr>
                      <a:r>
                        <a:rPr lang="en-US" sz="1000" b="1" i="0" u="none" strike="noStrike">
                          <a:solidFill>
                            <a:srgbClr val="385463"/>
                          </a:solidFill>
                          <a:effectLst/>
                          <a:latin typeface="Public Sans" pitchFamily="2" charset="0"/>
                        </a:rPr>
                        <a:t>60 – 69</a:t>
                      </a:r>
                      <a:endParaRPr lang="en-US" sz="1300">
                        <a:effectLst/>
                      </a:endParaRPr>
                    </a:p>
                  </a:txBody>
                  <a:tcPr marL="83957" marR="83957" marT="83957" marB="83957" anchor="ctr">
                    <a:lnL w="12700" cap="flat" cmpd="sng" algn="ctr">
                      <a:solidFill>
                        <a:srgbClr val="3B1A53"/>
                      </a:solidFill>
                      <a:prstDash val="solid"/>
                      <a:round/>
                      <a:headEnd type="none" w="med" len="med"/>
                      <a:tailEnd type="none" w="med" len="med"/>
                    </a:lnL>
                    <a:lnR w="12700" cap="flat" cmpd="sng" algn="ctr">
                      <a:solidFill>
                        <a:srgbClr val="3B1A53"/>
                      </a:solidFill>
                      <a:prstDash val="solid"/>
                      <a:round/>
                      <a:headEnd type="none" w="med" len="med"/>
                      <a:tailEnd type="none" w="med" len="med"/>
                    </a:lnR>
                    <a:lnT w="12700" cap="flat" cmpd="sng" algn="ctr">
                      <a:solidFill>
                        <a:srgbClr val="3B1A53"/>
                      </a:solidFill>
                      <a:prstDash val="solid"/>
                      <a:round/>
                      <a:headEnd type="none" w="med" len="med"/>
                      <a:tailEnd type="none" w="med" len="med"/>
                    </a:lnT>
                    <a:lnB w="12700" cap="flat" cmpd="sng" algn="ctr">
                      <a:solidFill>
                        <a:srgbClr val="3B1A53"/>
                      </a:solidFill>
                      <a:prstDash val="solid"/>
                      <a:round/>
                      <a:headEnd type="none" w="med" len="med"/>
                      <a:tailEnd type="none" w="med" len="med"/>
                    </a:lnB>
                    <a:solidFill>
                      <a:srgbClr val="FFFFFF"/>
                    </a:solidFill>
                  </a:tcPr>
                </a:tc>
                <a:extLst>
                  <a:ext uri="{0D108BD9-81ED-4DB2-BD59-A6C34878D82A}">
                    <a16:rowId xmlns:a16="http://schemas.microsoft.com/office/drawing/2014/main" val="2223408056"/>
                  </a:ext>
                </a:extLst>
              </a:tr>
              <a:tr h="642867">
                <a:tc>
                  <a:txBody>
                    <a:bodyPr/>
                    <a:lstStyle/>
                    <a:p>
                      <a:pPr algn="ctr" rtl="0" fontAlgn="ctr">
                        <a:spcBef>
                          <a:spcPts val="0"/>
                        </a:spcBef>
                        <a:spcAft>
                          <a:spcPts val="0"/>
                        </a:spcAft>
                      </a:pPr>
                      <a:r>
                        <a:rPr lang="en-US" sz="1000" b="1" i="0" u="none" strike="noStrike">
                          <a:solidFill>
                            <a:srgbClr val="FFFFFF"/>
                          </a:solidFill>
                          <a:effectLst/>
                          <a:latin typeface="Public Sans" pitchFamily="2" charset="0"/>
                        </a:rPr>
                        <a:t>F</a:t>
                      </a:r>
                      <a:endParaRPr lang="en-US" sz="1300">
                        <a:effectLst/>
                      </a:endParaRPr>
                    </a:p>
                  </a:txBody>
                  <a:tcPr marL="83957" marR="83957" marT="83957" marB="83957"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17F92"/>
                    </a:solidFill>
                  </a:tcPr>
                </a:tc>
                <a:tc>
                  <a:txBody>
                    <a:bodyPr/>
                    <a:lstStyle/>
                    <a:p>
                      <a:pPr algn="ctr" rtl="0" fontAlgn="ctr">
                        <a:spcBef>
                          <a:spcPts val="0"/>
                        </a:spcBef>
                        <a:spcAft>
                          <a:spcPts val="0"/>
                        </a:spcAft>
                      </a:pPr>
                      <a:r>
                        <a:rPr lang="en-US" sz="1000" b="0" i="0" u="none" strike="noStrike">
                          <a:solidFill>
                            <a:srgbClr val="385463"/>
                          </a:solidFill>
                          <a:effectLst/>
                          <a:latin typeface="Public Sans" pitchFamily="2" charset="0"/>
                        </a:rPr>
                        <a:t>0 - 26.6</a:t>
                      </a:r>
                      <a:endParaRPr lang="en-US" sz="1300">
                        <a:effectLst/>
                      </a:endParaRPr>
                    </a:p>
                  </a:txBody>
                  <a:tcPr marL="83957" marR="83957" marT="83957" marB="83957"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spcBef>
                          <a:spcPts val="0"/>
                        </a:spcBef>
                        <a:spcAft>
                          <a:spcPts val="0"/>
                        </a:spcAft>
                      </a:pPr>
                      <a:r>
                        <a:rPr lang="en-US" sz="1000" b="0" i="0" u="none" strike="noStrike" dirty="0">
                          <a:solidFill>
                            <a:srgbClr val="385463"/>
                          </a:solidFill>
                          <a:effectLst/>
                          <a:latin typeface="Public Sans" pitchFamily="2" charset="0"/>
                        </a:rPr>
                        <a:t>0 - 26.0</a:t>
                      </a:r>
                      <a:endParaRPr lang="en-US" sz="1300" dirty="0">
                        <a:effectLst/>
                      </a:endParaRPr>
                    </a:p>
                  </a:txBody>
                  <a:tcPr marL="83957" marR="83957" marT="83957" marB="83957"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spcBef>
                          <a:spcPts val="0"/>
                        </a:spcBef>
                        <a:spcAft>
                          <a:spcPts val="0"/>
                        </a:spcAft>
                      </a:pPr>
                      <a:r>
                        <a:rPr lang="en-US" sz="1000" b="0" i="0" u="none" strike="noStrike" dirty="0">
                          <a:solidFill>
                            <a:srgbClr val="017F92">
                              <a:alpha val="94000"/>
                            </a:srgbClr>
                          </a:solidFill>
                          <a:effectLst/>
                          <a:latin typeface="Public Sans" pitchFamily="2" charset="0"/>
                        </a:rPr>
                        <a:t>0 - 31.0</a:t>
                      </a:r>
                      <a:endParaRPr lang="en-US" sz="1300" dirty="0">
                        <a:solidFill>
                          <a:srgbClr val="017F92">
                            <a:alpha val="94000"/>
                          </a:srgbClr>
                        </a:solidFill>
                        <a:effectLst/>
                      </a:endParaRPr>
                    </a:p>
                  </a:txBody>
                  <a:tcPr marL="59969" marR="59969" marT="59969" marB="59969" anchor="ctr">
                    <a:lnL w="6350" cap="flat" cmpd="sng" algn="ctr">
                      <a:solidFill>
                        <a:srgbClr val="808080"/>
                      </a:solidFill>
                      <a:prstDash val="solid"/>
                      <a:round/>
                      <a:headEnd type="none" w="med" len="med"/>
                      <a:tailEnd type="none" w="med" len="med"/>
                    </a:lnL>
                    <a:lnR w="12700" cap="flat" cmpd="sng" algn="ctr">
                      <a:solidFill>
                        <a:srgbClr val="3B1A53"/>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rtl="0" fontAlgn="ctr">
                        <a:spcBef>
                          <a:spcPts val="0"/>
                        </a:spcBef>
                        <a:spcAft>
                          <a:spcPts val="0"/>
                        </a:spcAft>
                      </a:pPr>
                      <a:r>
                        <a:rPr lang="en-US" sz="1000" b="1" i="0" u="none" strike="noStrike" dirty="0">
                          <a:solidFill>
                            <a:srgbClr val="385463"/>
                          </a:solidFill>
                          <a:effectLst/>
                          <a:latin typeface="Public Sans" pitchFamily="2" charset="0"/>
                        </a:rPr>
                        <a:t>0 – 59</a:t>
                      </a:r>
                      <a:endParaRPr lang="en-US" sz="1300" dirty="0">
                        <a:effectLst/>
                      </a:endParaRPr>
                    </a:p>
                  </a:txBody>
                  <a:tcPr marL="83957" marR="83957" marT="83957" marB="83957" anchor="ctr">
                    <a:lnL w="12700" cap="flat" cmpd="sng" algn="ctr">
                      <a:solidFill>
                        <a:srgbClr val="3B1A53"/>
                      </a:solidFill>
                      <a:prstDash val="solid"/>
                      <a:round/>
                      <a:headEnd type="none" w="med" len="med"/>
                      <a:tailEnd type="none" w="med" len="med"/>
                    </a:lnL>
                    <a:lnR w="12700" cap="flat" cmpd="sng" algn="ctr">
                      <a:solidFill>
                        <a:srgbClr val="3B1A53"/>
                      </a:solidFill>
                      <a:prstDash val="solid"/>
                      <a:round/>
                      <a:headEnd type="none" w="med" len="med"/>
                      <a:tailEnd type="none" w="med" len="med"/>
                    </a:lnR>
                    <a:lnT w="12700" cap="flat" cmpd="sng" algn="ctr">
                      <a:solidFill>
                        <a:srgbClr val="3B1A53"/>
                      </a:solidFill>
                      <a:prstDash val="solid"/>
                      <a:round/>
                      <a:headEnd type="none" w="med" len="med"/>
                      <a:tailEnd type="none" w="med" len="med"/>
                    </a:lnT>
                    <a:lnB w="12700" cap="flat" cmpd="sng" algn="ctr">
                      <a:solidFill>
                        <a:srgbClr val="3B1A53"/>
                      </a:solidFill>
                      <a:prstDash val="solid"/>
                      <a:round/>
                      <a:headEnd type="none" w="med" len="med"/>
                      <a:tailEnd type="none" w="med" len="med"/>
                    </a:lnB>
                    <a:solidFill>
                      <a:srgbClr val="FFFFFF"/>
                    </a:solidFill>
                  </a:tcPr>
                </a:tc>
                <a:extLst>
                  <a:ext uri="{0D108BD9-81ED-4DB2-BD59-A6C34878D82A}">
                    <a16:rowId xmlns:a16="http://schemas.microsoft.com/office/drawing/2014/main" val="2934030259"/>
                  </a:ext>
                </a:extLst>
              </a:tr>
            </a:tbl>
          </a:graphicData>
        </a:graphic>
      </p:graphicFrame>
      <p:sp>
        <p:nvSpPr>
          <p:cNvPr id="7" name="Rectangle 1"/>
          <p:cNvSpPr>
            <a:spLocks noGrp="1" noChangeArrowheads="1"/>
          </p:cNvSpPr>
          <p:nvPr>
            <p:ph type="body" idx="1"/>
          </p:nvPr>
        </p:nvSpPr>
        <p:spPr bwMode="auto">
          <a:xfrm>
            <a:off x="5707595" y="1017725"/>
            <a:ext cx="312470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spcBef>
                <a:spcPct val="0"/>
              </a:spcBef>
              <a:spcAft>
                <a:spcPct val="0"/>
              </a:spcAft>
              <a:buClrTx/>
              <a:buSzTx/>
              <a:buNone/>
            </a:pPr>
            <a:r>
              <a:rPr lang="en-US" sz="1400" dirty="0">
                <a:latin typeface="Public Sans" pitchFamily="2" charset="0"/>
              </a:rPr>
              <a:t>For any year after 50 percent or more of schools or districts on a scale earn a grade of A or B, the scale required to earn a school grade will be raised by five percent. These automatic increases will continue until the scale reaches a final, 10 point, scale. As of the 2025 simulation, there are less than 50% of schools, or districts earning an A or B. The scale remains the same for 2026. </a:t>
            </a:r>
            <a:endParaRPr kumimoji="0" lang="en-US" altLang="en-US" sz="1400" b="0" i="0" u="none" strike="noStrike" cap="none" normalizeH="0" baseline="0" dirty="0" smtClean="0">
              <a:ln>
                <a:noFill/>
              </a:ln>
              <a:solidFill>
                <a:schemeClr val="tx1"/>
              </a:solidFill>
              <a:effectLst/>
              <a:latin typeface="Public Sans" pitchFamily="2" charset="0"/>
            </a:endParaRPr>
          </a:p>
        </p:txBody>
      </p:sp>
    </p:spTree>
    <p:extLst>
      <p:ext uri="{BB962C8B-B14F-4D97-AF65-F5344CB8AC3E}">
        <p14:creationId xmlns:p14="http://schemas.microsoft.com/office/powerpoint/2010/main" val="2738924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Public Release and Appeals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All files for SPS are embargoed until the department issues a public release on Thursday, November 20 at 10:00 a.m. An appeals form will be provided to school systems on the accountability page that will be due no later than Monday, December 15.</a:t>
            </a:r>
          </a:p>
          <a:p>
            <a:pPr marL="114300" indent="0">
              <a:buNone/>
            </a:pPr>
            <a:endParaRPr lang="en-US" dirty="0">
              <a:latin typeface="Public Sans" pitchFamily="2" charset="0"/>
            </a:endParaRPr>
          </a:p>
          <a:p>
            <a:pPr marL="114300" indent="0">
              <a:buNone/>
            </a:pPr>
            <a:r>
              <a:rPr lang="en-US" dirty="0" smtClean="0">
                <a:latin typeface="Public Sans" pitchFamily="2" charset="0"/>
              </a:rPr>
              <a:t>Please note that data that should have been corrected during the data certification process cannot be used to request an appeal or waiver. The superintendent is required to sign the request and confirm that these data are not being used to support the appeal or waiver.</a:t>
            </a:r>
            <a:endParaRPr lang="en-US" dirty="0">
              <a:latin typeface="Public Sans" pitchFamily="2" charset="0"/>
            </a:endParaRPr>
          </a:p>
        </p:txBody>
      </p:sp>
    </p:spTree>
    <p:extLst>
      <p:ext uri="{BB962C8B-B14F-4D97-AF65-F5344CB8AC3E}">
        <p14:creationId xmlns:p14="http://schemas.microsoft.com/office/powerpoint/2010/main" val="2966891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smtClean="0">
                <a:latin typeface="Public Sans" pitchFamily="2" charset="0"/>
              </a:rPr>
              <a:t>K-3 Screenings</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27</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2226919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New: Claiming and Transferring Across Districts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KITE now provides a process for DTCs to transfer students across school systems and the directions have been added to the TCM on the website. Please see step-by-step complete directions that begin on page 48. </a:t>
            </a:r>
          </a:p>
          <a:p>
            <a:pPr fontAlgn="base"/>
            <a:r>
              <a:rPr lang="en-US" dirty="0">
                <a:latin typeface="Public Sans" pitchFamily="2" charset="0"/>
              </a:rPr>
              <a:t>Select </a:t>
            </a:r>
            <a:r>
              <a:rPr lang="en-US" b="1" dirty="0">
                <a:latin typeface="Public Sans" pitchFamily="2" charset="0"/>
              </a:rPr>
              <a:t>Settings</a:t>
            </a:r>
            <a:r>
              <a:rPr lang="en-US" dirty="0">
                <a:latin typeface="Public Sans" pitchFamily="2" charset="0"/>
              </a:rPr>
              <a:t>.</a:t>
            </a:r>
          </a:p>
          <a:p>
            <a:pPr fontAlgn="base"/>
            <a:r>
              <a:rPr lang="en-US" dirty="0">
                <a:latin typeface="Public Sans" pitchFamily="2" charset="0"/>
              </a:rPr>
              <a:t>Select </a:t>
            </a:r>
            <a:r>
              <a:rPr lang="en-US" b="1" dirty="0">
                <a:latin typeface="Public Sans" pitchFamily="2" charset="0"/>
              </a:rPr>
              <a:t>Students</a:t>
            </a:r>
            <a:r>
              <a:rPr lang="en-US" dirty="0">
                <a:latin typeface="Public Sans" pitchFamily="2" charset="0"/>
              </a:rPr>
              <a:t> from the drop-down menu.</a:t>
            </a:r>
          </a:p>
          <a:p>
            <a:pPr fontAlgn="base"/>
            <a:r>
              <a:rPr lang="en-US" dirty="0">
                <a:latin typeface="Public Sans" pitchFamily="2" charset="0"/>
              </a:rPr>
              <a:t>Select the </a:t>
            </a:r>
            <a:r>
              <a:rPr lang="en-US" b="1" dirty="0">
                <a:latin typeface="Public Sans" pitchFamily="2" charset="0"/>
              </a:rPr>
              <a:t>Claim Student</a:t>
            </a:r>
            <a:r>
              <a:rPr lang="en-US" dirty="0">
                <a:latin typeface="Public Sans" pitchFamily="2" charset="0"/>
              </a:rPr>
              <a:t> tab.</a:t>
            </a:r>
          </a:p>
          <a:p>
            <a:pPr fontAlgn="base"/>
            <a:r>
              <a:rPr lang="en-US" dirty="0">
                <a:latin typeface="Public Sans" pitchFamily="2" charset="0"/>
              </a:rPr>
              <a:t>Enter the </a:t>
            </a:r>
            <a:r>
              <a:rPr lang="en-US" i="1" dirty="0">
                <a:latin typeface="Public Sans" pitchFamily="2" charset="0"/>
              </a:rPr>
              <a:t>State Student Identifier</a:t>
            </a:r>
            <a:r>
              <a:rPr lang="en-US" dirty="0">
                <a:latin typeface="Public Sans" pitchFamily="2" charset="0"/>
              </a:rPr>
              <a:t> and </a:t>
            </a:r>
            <a:r>
              <a:rPr lang="en-US" i="1" dirty="0">
                <a:latin typeface="Public Sans" pitchFamily="2" charset="0"/>
              </a:rPr>
              <a:t>Date of Birth</a:t>
            </a:r>
            <a:r>
              <a:rPr lang="en-US" dirty="0">
                <a:latin typeface="Public Sans" pitchFamily="2" charset="0"/>
              </a:rPr>
              <a:t>. Select </a:t>
            </a:r>
            <a:r>
              <a:rPr lang="en-US" b="1" dirty="0">
                <a:latin typeface="Public Sans" pitchFamily="2" charset="0"/>
              </a:rPr>
              <a:t>Search</a:t>
            </a:r>
            <a:r>
              <a:rPr lang="en-US" dirty="0">
                <a:latin typeface="Public Sans" pitchFamily="2" charset="0"/>
              </a:rPr>
              <a:t>.</a:t>
            </a:r>
          </a:p>
          <a:p>
            <a:pPr fontAlgn="base"/>
            <a:r>
              <a:rPr lang="en-US" dirty="0">
                <a:latin typeface="Public Sans" pitchFamily="2" charset="0"/>
              </a:rPr>
              <a:t>If the student is enrolled, the student information will be shown in the table. If this is the student you wish to transfer, select the row and then select </a:t>
            </a:r>
            <a:r>
              <a:rPr lang="en-US" b="1" dirty="0">
                <a:latin typeface="Public Sans" pitchFamily="2" charset="0"/>
              </a:rPr>
              <a:t>Next</a:t>
            </a:r>
            <a:r>
              <a:rPr lang="en-US" dirty="0">
                <a:latin typeface="Public Sans" pitchFamily="2" charset="0"/>
              </a:rPr>
              <a:t>.</a:t>
            </a:r>
          </a:p>
          <a:p>
            <a:pPr marL="114300" indent="0">
              <a:buNone/>
            </a:pPr>
            <a:endParaRPr lang="en-US" dirty="0">
              <a:latin typeface="Public Sans" pitchFamily="2" charset="0"/>
            </a:endParaRPr>
          </a:p>
        </p:txBody>
      </p:sp>
    </p:spTree>
    <p:extLst>
      <p:ext uri="{BB962C8B-B14F-4D97-AF65-F5344CB8AC3E}">
        <p14:creationId xmlns:p14="http://schemas.microsoft.com/office/powerpoint/2010/main" val="1689794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Transfers Cont.</a:t>
            </a:r>
            <a:endParaRPr lang="en-US" dirty="0">
              <a:latin typeface="Public Sans" pitchFamily="2"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86" y="1126346"/>
            <a:ext cx="6767587" cy="3045981"/>
          </a:xfrm>
          <a:prstGeom prst="rect">
            <a:avLst/>
          </a:prstGeom>
        </p:spPr>
      </p:pic>
    </p:spTree>
    <p:extLst>
      <p:ext uri="{BB962C8B-B14F-4D97-AF65-F5344CB8AC3E}">
        <p14:creationId xmlns:p14="http://schemas.microsoft.com/office/powerpoint/2010/main" val="400919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smtClean="0">
                <a:latin typeface="Public Sans" pitchFamily="2" charset="0"/>
              </a:rPr>
              <a:t>Agenda Items</a:t>
            </a:r>
            <a:endParaRPr dirty="0">
              <a:latin typeface="Public Sans" pitchFamily="2" charset="0"/>
            </a:endParaRPr>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r>
              <a:rPr lang="en-US" dirty="0">
                <a:latin typeface="Public Sans" pitchFamily="2" charset="0"/>
              </a:rPr>
              <a:t>1</a:t>
            </a:r>
            <a:r>
              <a:rPr lang="en-US" dirty="0" smtClean="0">
                <a:solidFill>
                  <a:srgbClr val="000000"/>
                </a:solidFill>
                <a:latin typeface="Public Sans" pitchFamily="2" charset="0"/>
              </a:rPr>
              <a:t>.  </a:t>
            </a:r>
            <a:r>
              <a:rPr lang="en-US" sz="1600" dirty="0" smtClean="0">
                <a:solidFill>
                  <a:srgbClr val="000000"/>
                </a:solidFill>
                <a:latin typeface="Public Sans" pitchFamily="2" charset="0"/>
              </a:rPr>
              <a:t>Important Dates</a:t>
            </a:r>
          </a:p>
          <a:p>
            <a:pPr marL="114300" marR="0" lvl="0" indent="0" algn="l" rtl="0">
              <a:lnSpc>
                <a:spcPct val="100000"/>
              </a:lnSpc>
              <a:spcBef>
                <a:spcPts val="0"/>
              </a:spcBef>
              <a:spcAft>
                <a:spcPts val="0"/>
              </a:spcAft>
              <a:buClr>
                <a:srgbClr val="000000"/>
              </a:buClr>
              <a:buSzPts val="1800"/>
              <a:buNone/>
            </a:pP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2</a:t>
            </a:r>
            <a:r>
              <a:rPr lang="en-US" sz="1600" dirty="0" smtClean="0">
                <a:latin typeface="Public Sans" pitchFamily="2" charset="0"/>
              </a:rPr>
              <a:t>. </a:t>
            </a:r>
            <a:r>
              <a:rPr lang="en-US" sz="1600" dirty="0" smtClean="0">
                <a:solidFill>
                  <a:srgbClr val="000000"/>
                </a:solidFill>
                <a:latin typeface="Public Sans" pitchFamily="2" charset="0"/>
              </a:rPr>
              <a:t>LEAP 2025</a:t>
            </a:r>
          </a:p>
          <a:p>
            <a:pPr marL="114300" marR="0" lvl="0" indent="0" algn="l" rtl="0">
              <a:lnSpc>
                <a:spcPct val="100000"/>
              </a:lnSpc>
              <a:spcBef>
                <a:spcPts val="0"/>
              </a:spcBef>
              <a:spcAft>
                <a:spcPts val="0"/>
              </a:spcAft>
              <a:buClr>
                <a:srgbClr val="000000"/>
              </a:buClr>
              <a:buSzPts val="1800"/>
              <a:buNone/>
            </a:pPr>
            <a:endParaRPr lang="en-US" sz="1600" dirty="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3</a:t>
            </a:r>
            <a:r>
              <a:rPr lang="en-US" sz="1600" dirty="0" smtClean="0">
                <a:solidFill>
                  <a:srgbClr val="000000"/>
                </a:solidFill>
                <a:latin typeface="Public Sans" pitchFamily="2" charset="0"/>
              </a:rPr>
              <a:t>. LEAP Connect/ELPT</a:t>
            </a:r>
          </a:p>
          <a:p>
            <a:pPr marL="114300" marR="0" lvl="0" indent="0" algn="l" rtl="0">
              <a:lnSpc>
                <a:spcPct val="100000"/>
              </a:lnSpc>
              <a:spcBef>
                <a:spcPts val="0"/>
              </a:spcBef>
              <a:spcAft>
                <a:spcPts val="0"/>
              </a:spcAft>
              <a:buClr>
                <a:srgbClr val="000000"/>
              </a:buClr>
              <a:buSzPts val="1800"/>
              <a:buNone/>
            </a:pPr>
            <a:endParaRPr lang="en-US" sz="1600"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smtClean="0">
                <a:latin typeface="Public Sans" pitchFamily="2" charset="0"/>
              </a:rPr>
              <a:t>4</a:t>
            </a:r>
            <a:r>
              <a:rPr lang="en-US" sz="1600" dirty="0" smtClean="0">
                <a:solidFill>
                  <a:srgbClr val="000000"/>
                </a:solidFill>
                <a:latin typeface="Public Sans" pitchFamily="2" charset="0"/>
              </a:rPr>
              <a:t>: ACT/</a:t>
            </a:r>
            <a:r>
              <a:rPr lang="en-US" sz="1600" dirty="0" err="1" smtClean="0">
                <a:solidFill>
                  <a:srgbClr val="000000"/>
                </a:solidFill>
                <a:latin typeface="Public Sans" pitchFamily="2" charset="0"/>
              </a:rPr>
              <a:t>WorkKeys</a:t>
            </a: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sz="1600"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5</a:t>
            </a:r>
            <a:r>
              <a:rPr lang="en-US" sz="1600" dirty="0" smtClean="0">
                <a:solidFill>
                  <a:srgbClr val="000000"/>
                </a:solidFill>
                <a:latin typeface="Public Sans" pitchFamily="2" charset="0"/>
              </a:rPr>
              <a:t>. Accountability</a:t>
            </a:r>
          </a:p>
          <a:p>
            <a:pPr marL="114300" marR="0" lvl="0" indent="0" algn="l" rtl="0">
              <a:lnSpc>
                <a:spcPct val="100000"/>
              </a:lnSpc>
              <a:spcBef>
                <a:spcPts val="0"/>
              </a:spcBef>
              <a:spcAft>
                <a:spcPts val="0"/>
              </a:spcAft>
              <a:buClr>
                <a:srgbClr val="000000"/>
              </a:buClr>
              <a:buSzPts val="1800"/>
              <a:buNone/>
            </a:pP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6</a:t>
            </a:r>
            <a:r>
              <a:rPr lang="en-US" sz="1600" dirty="0" smtClean="0">
                <a:solidFill>
                  <a:srgbClr val="000000"/>
                </a:solidFill>
                <a:latin typeface="Public Sans" pitchFamily="2" charset="0"/>
              </a:rPr>
              <a:t>. K-3 </a:t>
            </a:r>
            <a:r>
              <a:rPr lang="en-US" sz="1600" dirty="0" smtClean="0">
                <a:latin typeface="Public Sans" pitchFamily="2" charset="0"/>
              </a:rPr>
              <a:t>Screening</a:t>
            </a: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K-3 Numeracy</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Teacher training is now available in the professional learning platform with course number </a:t>
            </a:r>
            <a:r>
              <a:rPr lang="en-US" b="1" dirty="0" smtClean="0">
                <a:solidFill>
                  <a:srgbClr val="FF0000"/>
                </a:solidFill>
                <a:latin typeface="Public Sans" pitchFamily="2" charset="0"/>
              </a:rPr>
              <a:t>F81C9F1F</a:t>
            </a:r>
            <a:r>
              <a:rPr lang="en-US" dirty="0" smtClean="0">
                <a:latin typeface="Public Sans" pitchFamily="2" charset="0"/>
              </a:rPr>
              <a:t>. The deck and quiz have been updated to align with some new item types for the MOY administration.</a:t>
            </a:r>
          </a:p>
          <a:p>
            <a:r>
              <a:rPr lang="en-US" dirty="0" smtClean="0">
                <a:latin typeface="Public Sans" pitchFamily="2" charset="0"/>
              </a:rPr>
              <a:t>Teachers who have already completed training and earned an 80% on the quiz do not have to retrain. There will be refresher slides to introduce new item types.</a:t>
            </a:r>
          </a:p>
          <a:p>
            <a:r>
              <a:rPr lang="en-US" dirty="0" smtClean="0">
                <a:latin typeface="Public Sans" pitchFamily="2" charset="0"/>
              </a:rPr>
              <a:t>Teachers who have not completed training or did not pass the quiz must do so before administering the MOY numeracy screening.</a:t>
            </a:r>
          </a:p>
        </p:txBody>
      </p:sp>
    </p:spTree>
    <p:extLst>
      <p:ext uri="{BB962C8B-B14F-4D97-AF65-F5344CB8AC3E}">
        <p14:creationId xmlns:p14="http://schemas.microsoft.com/office/powerpoint/2010/main" val="2693445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Reset Numeracy Quiz</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It is not necessary to request a reset for a test administrator to take the numeracy quiz again. All failed attempts are being reset every morning and again at the end of the day. </a:t>
            </a:r>
            <a:endParaRPr lang="en-US" dirty="0">
              <a:latin typeface="Public Sans" pitchFamily="2" charset="0"/>
            </a:endParaRPr>
          </a:p>
        </p:txBody>
      </p:sp>
    </p:spTree>
    <p:extLst>
      <p:ext uri="{BB962C8B-B14F-4D97-AF65-F5344CB8AC3E}">
        <p14:creationId xmlns:p14="http://schemas.microsoft.com/office/powerpoint/2010/main" val="3710300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Request to Change Student Information Forms</a:t>
            </a:r>
            <a:endParaRPr lang="en-US" dirty="0">
              <a:latin typeface="Public Sans" pitchFamily="2" charset="0"/>
            </a:endParaRPr>
          </a:p>
        </p:txBody>
      </p:sp>
      <p:sp>
        <p:nvSpPr>
          <p:cNvPr id="3" name="Text Placeholder 2"/>
          <p:cNvSpPr>
            <a:spLocks noGrp="1"/>
          </p:cNvSpPr>
          <p:nvPr>
            <p:ph type="body" idx="1"/>
          </p:nvPr>
        </p:nvSpPr>
        <p:spPr>
          <a:xfrm>
            <a:off x="267250" y="949675"/>
            <a:ext cx="8520600" cy="3186300"/>
          </a:xfrm>
        </p:spPr>
        <p:txBody>
          <a:bodyPr/>
          <a:lstStyle/>
          <a:p>
            <a:pPr marL="114300" indent="0">
              <a:buNone/>
            </a:pPr>
            <a:r>
              <a:rPr lang="en-US" sz="1600" dirty="0" smtClean="0">
                <a:solidFill>
                  <a:schemeClr val="bg2"/>
                </a:solidFill>
                <a:latin typeface="Public Sans" pitchFamily="2" charset="0"/>
              </a:rPr>
              <a:t>The department created two standard forms for requests for student information that must be used by all DTCs beginning with MOY window. Files are located on the following link for request to change grade level and requests to change demographics for a student.</a:t>
            </a:r>
          </a:p>
          <a:p>
            <a:pPr marL="114300" indent="0">
              <a:buNone/>
            </a:pPr>
            <a:r>
              <a:rPr lang="en-US" sz="1600" dirty="0">
                <a:solidFill>
                  <a:schemeClr val="bg2"/>
                </a:solidFill>
                <a:latin typeface="Public Sans" pitchFamily="2" charset="0"/>
                <a:hlinkClick r:id="rId2"/>
              </a:rPr>
              <a:t>https://</a:t>
            </a:r>
            <a:r>
              <a:rPr lang="en-US" sz="1600" dirty="0" smtClean="0">
                <a:solidFill>
                  <a:schemeClr val="bg2"/>
                </a:solidFill>
                <a:latin typeface="Public Sans" pitchFamily="2" charset="0"/>
                <a:hlinkClick r:id="rId2"/>
              </a:rPr>
              <a:t>doe.louisiana.gov/educators/instructional-support/louisiana-literacy/literacy-screener</a:t>
            </a:r>
            <a:endParaRPr lang="en-US" sz="1600" dirty="0" smtClean="0">
              <a:solidFill>
                <a:schemeClr val="bg2"/>
              </a:solidFill>
              <a:latin typeface="Public Sans" pitchFamily="2" charset="0"/>
            </a:endParaRPr>
          </a:p>
          <a:p>
            <a:pPr marL="114300" indent="0">
              <a:buNone/>
            </a:pPr>
            <a:r>
              <a:rPr lang="en-US" sz="1600" dirty="0" smtClean="0">
                <a:solidFill>
                  <a:schemeClr val="bg2"/>
                </a:solidFill>
                <a:latin typeface="Public Sans" pitchFamily="2" charset="0"/>
              </a:rPr>
              <a:t>The number of submissions will be restricted. Schools should find all students who need changes and send only one file for the MOY window. The only other requests should be from subsequent transfers. For TA KITE entry errors, please hold requests until all students have been entered.</a:t>
            </a:r>
          </a:p>
          <a:p>
            <a:pPr marL="114300" indent="0">
              <a:buNone/>
            </a:pPr>
            <a:endParaRPr lang="en-US" sz="1600" dirty="0">
              <a:solidFill>
                <a:schemeClr val="bg2"/>
              </a:solidFill>
              <a:latin typeface="Public Sans" pitchFamily="2" charset="0"/>
            </a:endParaRPr>
          </a:p>
          <a:p>
            <a:pPr marL="114300" indent="0">
              <a:buNone/>
            </a:pPr>
            <a:r>
              <a:rPr lang="en-US" sz="1600" dirty="0" smtClean="0">
                <a:solidFill>
                  <a:schemeClr val="bg2"/>
                </a:solidFill>
                <a:latin typeface="Public Sans" pitchFamily="2" charset="0"/>
              </a:rPr>
              <a:t>The data in </a:t>
            </a:r>
            <a:r>
              <a:rPr lang="en-US" sz="1600" dirty="0" err="1" smtClean="0">
                <a:solidFill>
                  <a:schemeClr val="bg2"/>
                </a:solidFill>
                <a:latin typeface="Public Sans" pitchFamily="2" charset="0"/>
              </a:rPr>
              <a:t>EdLink</a:t>
            </a:r>
            <a:r>
              <a:rPr lang="en-US" sz="1600" dirty="0" smtClean="0">
                <a:solidFill>
                  <a:schemeClr val="bg2"/>
                </a:solidFill>
                <a:latin typeface="Public Sans" pitchFamily="2" charset="0"/>
              </a:rPr>
              <a:t> must confirm any change requests that are sent to the department. </a:t>
            </a:r>
          </a:p>
        </p:txBody>
      </p:sp>
    </p:spTree>
    <p:extLst>
      <p:ext uri="{BB962C8B-B14F-4D97-AF65-F5344CB8AC3E}">
        <p14:creationId xmlns:p14="http://schemas.microsoft.com/office/powerpoint/2010/main" val="2306588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Thank You!</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We are so grateful for all of you who do the difficult work in the field. Our team wishes you a wonderful holiday. </a:t>
            </a:r>
          </a:p>
          <a:p>
            <a:pPr marL="114300" indent="0">
              <a:buNone/>
            </a:pPr>
            <a:endParaRPr lang="en-US" dirty="0">
              <a:latin typeface="Public Sans" pitchFamily="2" charset="0"/>
            </a:endParaRPr>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350" y="1809750"/>
            <a:ext cx="4946650" cy="3174393"/>
          </a:xfrm>
          <a:prstGeom prst="rect">
            <a:avLst/>
          </a:prstGeom>
        </p:spPr>
      </p:pic>
    </p:spTree>
    <p:extLst>
      <p:ext uri="{BB962C8B-B14F-4D97-AF65-F5344CB8AC3E}">
        <p14:creationId xmlns:p14="http://schemas.microsoft.com/office/powerpoint/2010/main" val="168190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Call Summary</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84794620"/>
              </p:ext>
            </p:extLst>
          </p:nvPr>
        </p:nvGraphicFramePr>
        <p:xfrm>
          <a:off x="357384" y="1046767"/>
          <a:ext cx="8315665" cy="3131617"/>
        </p:xfrm>
        <a:graphic>
          <a:graphicData uri="http://schemas.openxmlformats.org/drawingml/2006/table">
            <a:tbl>
              <a:tblPr firstRow="1" bandRow="1">
                <a:tableStyleId>{47E5B1D7-7E24-4C7A-94C0-64FDCA702A4B}</a:tableStyleId>
              </a:tblPr>
              <a:tblGrid>
                <a:gridCol w="1014841">
                  <a:extLst>
                    <a:ext uri="{9D8B030D-6E8A-4147-A177-3AD203B41FA5}">
                      <a16:colId xmlns:a16="http://schemas.microsoft.com/office/drawing/2014/main" val="2450038286"/>
                    </a:ext>
                  </a:extLst>
                </a:gridCol>
                <a:gridCol w="5190073">
                  <a:extLst>
                    <a:ext uri="{9D8B030D-6E8A-4147-A177-3AD203B41FA5}">
                      <a16:colId xmlns:a16="http://schemas.microsoft.com/office/drawing/2014/main" val="1615949670"/>
                    </a:ext>
                  </a:extLst>
                </a:gridCol>
                <a:gridCol w="2110751">
                  <a:extLst>
                    <a:ext uri="{9D8B030D-6E8A-4147-A177-3AD203B41FA5}">
                      <a16:colId xmlns:a16="http://schemas.microsoft.com/office/drawing/2014/main" val="2553105662"/>
                    </a:ext>
                  </a:extLst>
                </a:gridCol>
              </a:tblGrid>
              <a:tr h="284656">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339406">
                <a:tc>
                  <a:txBody>
                    <a:bodyPr/>
                    <a:lstStyle/>
                    <a:p>
                      <a:r>
                        <a:rPr lang="en-US" sz="1200" dirty="0" smtClean="0">
                          <a:latin typeface="Public Sans" pitchFamily="2" charset="0"/>
                          <a:cs typeface="Calibri" panose="020F0502020204030204" pitchFamily="34" charset="0"/>
                        </a:rPr>
                        <a:t>November</a:t>
                      </a:r>
                      <a:endParaRPr lang="en-US" sz="1200" dirty="0">
                        <a:latin typeface="Public Sans" pitchFamily="2" charset="0"/>
                        <a:cs typeface="Calibri" panose="020F0502020204030204" pitchFamily="34" charset="0"/>
                      </a:endParaRPr>
                    </a:p>
                  </a:txBody>
                  <a:tcPr/>
                </a:tc>
                <a:tc>
                  <a:txBody>
                    <a:bodyPr/>
                    <a:lstStyle/>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PAST DUE</a:t>
                      </a:r>
                      <a:r>
                        <a:rPr lang="en-US" sz="1200" b="0" baseline="0" dirty="0" smtClean="0">
                          <a:latin typeface="Public Sans" pitchFamily="2" charset="0"/>
                          <a:cs typeface="Calibri" panose="020F0502020204030204" pitchFamily="34" charset="0"/>
                        </a:rPr>
                        <a:t>: Schedules for all December testing window</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PAST DUE</a:t>
                      </a:r>
                      <a:r>
                        <a:rPr lang="en-US" sz="1200" b="0" baseline="0" dirty="0" smtClean="0">
                          <a:latin typeface="Public Sans" pitchFamily="2" charset="0"/>
                          <a:cs typeface="Calibri" panose="020F0502020204030204" pitchFamily="34" charset="0"/>
                        </a:rPr>
                        <a:t>: NAAR Scores for K-3 Numeracy BOY</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PAST DUE</a:t>
                      </a:r>
                      <a:r>
                        <a:rPr lang="en-US" sz="1200" b="0" baseline="0" dirty="0" smtClean="0">
                          <a:latin typeface="Public Sans" pitchFamily="2" charset="0"/>
                          <a:cs typeface="Calibri" panose="020F0502020204030204" pitchFamily="34" charset="0"/>
                        </a:rPr>
                        <a:t>: DSAs for all testing vendors</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PAST DUE: Accommodations finalized for all December 1 windows</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NOW</a:t>
                      </a:r>
                      <a:r>
                        <a:rPr lang="en-US" sz="1200" b="0" baseline="0" dirty="0" smtClean="0">
                          <a:latin typeface="Public Sans" pitchFamily="2" charset="0"/>
                          <a:cs typeface="Calibri" panose="020F0502020204030204" pitchFamily="34" charset="0"/>
                        </a:rPr>
                        <a:t>: SPS released to districts for internal review</a:t>
                      </a:r>
                    </a:p>
                  </a:txBody>
                  <a:tcPr/>
                </a:tc>
                <a:tc>
                  <a:txBody>
                    <a:bodyPr/>
                    <a:lstStyle/>
                    <a:p>
                      <a:pPr marL="152400" marR="0" lvl="0" indent="0" algn="l" rtl="0">
                        <a:lnSpc>
                          <a:spcPct val="100000"/>
                        </a:lnSpc>
                        <a:spcBef>
                          <a:spcPts val="0"/>
                        </a:spcBef>
                        <a:spcAft>
                          <a:spcPts val="0"/>
                        </a:spcAft>
                        <a:buSzPts val="1200"/>
                        <a:buFont typeface="Calibri"/>
                        <a:buNone/>
                      </a:pPr>
                      <a:r>
                        <a:rPr lang="en-US" sz="1200" dirty="0" smtClean="0">
                          <a:latin typeface="Public Sans" pitchFamily="2" charset="0"/>
                          <a:hlinkClick r:id="rId2"/>
                        </a:rPr>
                        <a:t>Assessment</a:t>
                      </a:r>
                      <a:r>
                        <a:rPr lang="en-US" sz="1200" baseline="0" dirty="0" smtClean="0">
                          <a:latin typeface="Public Sans" pitchFamily="2" charset="0"/>
                          <a:hlinkClick r:id="rId2"/>
                        </a:rPr>
                        <a:t> R</a:t>
                      </a:r>
                      <a:r>
                        <a:rPr lang="en-US" sz="1200" dirty="0" smtClean="0">
                          <a:latin typeface="Public Sans" pitchFamily="2" charset="0"/>
                          <a:hlinkClick r:id="rId2"/>
                        </a:rPr>
                        <a:t>esources</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Assessment Calendar</a:t>
                      </a: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DTC and Accountability</a:t>
                      </a:r>
                      <a:r>
                        <a:rPr lang="en-US" sz="1200" baseline="0" dirty="0" smtClean="0">
                          <a:latin typeface="Public Sans" pitchFamily="2" charset="0"/>
                          <a:hlinkClick r:id="rId3"/>
                        </a:rPr>
                        <a:t> C</a:t>
                      </a:r>
                      <a:r>
                        <a:rPr lang="en-US" sz="1200" dirty="0" smtClean="0">
                          <a:latin typeface="Public Sans" pitchFamily="2" charset="0"/>
                          <a:hlinkClick r:id="rId3"/>
                        </a:rPr>
                        <a:t>ontact Update Form</a:t>
                      </a:r>
                      <a:endParaRPr lang="en-US" sz="1200" dirty="0" smtClean="0">
                        <a:latin typeface="Public Sans" pitchFamily="2" charset="0"/>
                      </a:endParaRPr>
                    </a:p>
                  </a:txBody>
                  <a:tcPr/>
                </a:tc>
                <a:extLst>
                  <a:ext uri="{0D108BD9-81ED-4DB2-BD59-A6C34878D82A}">
                    <a16:rowId xmlns:a16="http://schemas.microsoft.com/office/drawing/2014/main" val="3503993623"/>
                  </a:ext>
                </a:extLst>
              </a:tr>
              <a:tr h="1507555">
                <a:tc>
                  <a:txBody>
                    <a:bodyPr/>
                    <a:lstStyle/>
                    <a:p>
                      <a:r>
                        <a:rPr lang="en-US" sz="1200" baseline="0" dirty="0" smtClean="0">
                          <a:latin typeface="Public Sans" pitchFamily="2" charset="0"/>
                          <a:cs typeface="Calibri" panose="020F0502020204030204" pitchFamily="34" charset="0"/>
                        </a:rPr>
                        <a:t>December</a:t>
                      </a:r>
                      <a:endParaRPr lang="en-US" sz="1200" dirty="0">
                        <a:latin typeface="Public Sans" pitchFamily="2" charset="0"/>
                        <a:cs typeface="Calibri" panose="020F0502020204030204" pitchFamily="34" charset="0"/>
                      </a:endParaRPr>
                    </a:p>
                  </a:txBody>
                  <a:tcPr/>
                </a:tc>
                <a:tc>
                  <a:txBody>
                    <a:bodyPr/>
                    <a:lstStyle/>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December 1-19: </a:t>
                      </a:r>
                      <a:r>
                        <a:rPr lang="en-US" sz="1200" b="0" baseline="0" dirty="0" smtClean="0">
                          <a:latin typeface="Public Sans" pitchFamily="2" charset="0"/>
                          <a:cs typeface="Calibri" panose="020F0502020204030204" pitchFamily="34" charset="0"/>
                        </a:rPr>
                        <a:t>LEAP Fall high school administration; no extensions</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December 1-31</a:t>
                      </a:r>
                      <a:r>
                        <a:rPr lang="en-US" sz="1200" b="0" baseline="0" dirty="0" smtClean="0">
                          <a:latin typeface="Public Sans" pitchFamily="2" charset="0"/>
                          <a:cs typeface="Calibri" panose="020F0502020204030204" pitchFamily="34" charset="0"/>
                        </a:rPr>
                        <a:t>: K-3 literacy and numeracy MOY administration</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December 23 and 30</a:t>
                      </a:r>
                      <a:r>
                        <a:rPr lang="en-US" sz="1200" b="0" baseline="0" dirty="0" smtClean="0">
                          <a:latin typeface="Public Sans" pitchFamily="2" charset="0"/>
                          <a:cs typeface="Calibri" panose="020F0502020204030204" pitchFamily="34" charset="0"/>
                        </a:rPr>
                        <a:t>: No office hours call</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December 24, 25, 26, 31; January 1-2</a:t>
                      </a:r>
                      <a:r>
                        <a:rPr lang="en-US" sz="1200" b="0" baseline="0" dirty="0" smtClean="0">
                          <a:latin typeface="Public Sans" pitchFamily="2" charset="0"/>
                          <a:cs typeface="Calibri" panose="020F0502020204030204" pitchFamily="34" charset="0"/>
                        </a:rPr>
                        <a:t>: Offices closed</a:t>
                      </a:r>
                    </a:p>
                  </a:txBody>
                  <a:tcPr/>
                </a:tc>
                <a:tc>
                  <a:txBody>
                    <a:bodyPr/>
                    <a:lstStyle/>
                    <a:p>
                      <a:r>
                        <a:rPr lang="en-US" sz="1400" b="0" i="0" u="sng" strike="noStrike" cap="none" dirty="0" smtClean="0">
                          <a:solidFill>
                            <a:srgbClr val="000000"/>
                          </a:solidFill>
                          <a:effectLst/>
                          <a:latin typeface="Arial"/>
                          <a:ea typeface="Arial"/>
                          <a:cs typeface="Arial"/>
                          <a:sym typeface="Arial"/>
                          <a:hlinkClick r:id="rId4"/>
                        </a:rPr>
                        <a:t>Join Zoom Meeting</a:t>
                      </a:r>
                      <a:endParaRPr lang="en-US" sz="1400" b="0" i="0" u="sng" strike="noStrike" cap="none" dirty="0" smtClean="0">
                        <a:solidFill>
                          <a:srgbClr val="000000"/>
                        </a:solidFill>
                        <a:effectLst/>
                        <a:latin typeface="Arial"/>
                        <a:ea typeface="Arial"/>
                        <a:cs typeface="Arial"/>
                        <a:sym typeface="Arial"/>
                      </a:endParaRPr>
                    </a:p>
                    <a:p>
                      <a:r>
                        <a:rPr lang="en-US" sz="1200" b="1" baseline="0" dirty="0" smtClean="0">
                          <a:latin typeface="Public Sans" pitchFamily="2" charset="0"/>
                          <a:cs typeface="Calibri" panose="020F0502020204030204" pitchFamily="34" charset="0"/>
                        </a:rPr>
                        <a:t>Office Hours</a:t>
                      </a:r>
                      <a:r>
                        <a:rPr lang="en-US" sz="1200" baseline="0" dirty="0" smtClean="0">
                          <a:latin typeface="Public Sans" pitchFamily="2" charset="0"/>
                          <a:cs typeface="Calibri" panose="020F0502020204030204" pitchFamily="34" charset="0"/>
                        </a:rPr>
                        <a:t>: December 2, 9                                            </a:t>
                      </a:r>
                      <a:r>
                        <a:rPr lang="en-US" sz="1200" b="1" baseline="0" dirty="0" smtClean="0">
                          <a:latin typeface="Public Sans" pitchFamily="2" charset="0"/>
                          <a:cs typeface="Calibri" panose="020F0502020204030204" pitchFamily="34" charset="0"/>
                        </a:rPr>
                        <a:t>Monthly Call</a:t>
                      </a:r>
                      <a:r>
                        <a:rPr lang="en-US" sz="1200" baseline="0" dirty="0" smtClean="0">
                          <a:latin typeface="Public Sans" pitchFamily="2" charset="0"/>
                          <a:cs typeface="Calibri" panose="020F0502020204030204" pitchFamily="34" charset="0"/>
                        </a:rPr>
                        <a:t>:  December 16</a:t>
                      </a:r>
                    </a:p>
                    <a:p>
                      <a:r>
                        <a:rPr lang="en-US" sz="1200" baseline="0" dirty="0" smtClean="0">
                          <a:solidFill>
                            <a:srgbClr val="FF0000"/>
                          </a:solidFill>
                          <a:latin typeface="Public Sans" pitchFamily="2" charset="0"/>
                          <a:cs typeface="Calibri" panose="020F0502020204030204" pitchFamily="34" charset="0"/>
                        </a:rPr>
                        <a:t>Office Hours cancelled December 23 and 30</a:t>
                      </a:r>
                      <a:endParaRPr lang="en-US" sz="1200" baseline="0" dirty="0" smtClean="0">
                        <a:latin typeface="Public Sans" pitchFamily="2" charset="0"/>
                        <a:cs typeface="Calibri" panose="020F0502020204030204" pitchFamily="34" charset="0"/>
                      </a:endParaRP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Important Dates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sz="1600" b="1" dirty="0" smtClean="0">
                <a:latin typeface="Public Sans" pitchFamily="2" charset="0"/>
              </a:rPr>
              <a:t>December 1-19</a:t>
            </a:r>
            <a:r>
              <a:rPr lang="en-US" sz="1600" dirty="0" smtClean="0">
                <a:latin typeface="Public Sans" pitchFamily="2" charset="0"/>
              </a:rPr>
              <a:t>: LEAP fall high school testing in DRC INSIGHT</a:t>
            </a:r>
          </a:p>
          <a:p>
            <a:pPr marL="114300" indent="0">
              <a:buNone/>
            </a:pPr>
            <a:r>
              <a:rPr lang="en-US" sz="1600" b="1" dirty="0" smtClean="0">
                <a:latin typeface="Public Sans" pitchFamily="2" charset="0"/>
              </a:rPr>
              <a:t>December 1-31</a:t>
            </a:r>
            <a:r>
              <a:rPr lang="en-US" sz="1600" dirty="0" smtClean="0">
                <a:latin typeface="Public Sans" pitchFamily="2" charset="0"/>
              </a:rPr>
              <a:t>: K-3 literacy and numeracy MOY screening window</a:t>
            </a:r>
          </a:p>
          <a:p>
            <a:pPr marL="114300" indent="0">
              <a:buNone/>
            </a:pPr>
            <a:r>
              <a:rPr lang="en-US" sz="1600" b="1" dirty="0" smtClean="0">
                <a:latin typeface="Public Sans" pitchFamily="2" charset="0"/>
              </a:rPr>
              <a:t>December 19</a:t>
            </a:r>
            <a:r>
              <a:rPr lang="en-US" sz="1600" dirty="0" smtClean="0">
                <a:latin typeface="Public Sans" pitchFamily="2" charset="0"/>
              </a:rPr>
              <a:t>: Final day to request ELPT exemptions for listening and speaking</a:t>
            </a:r>
          </a:p>
          <a:p>
            <a:pPr marL="114300" indent="0">
              <a:buNone/>
            </a:pPr>
            <a:r>
              <a:rPr lang="en-US" sz="1600" b="1" dirty="0" smtClean="0">
                <a:latin typeface="Public Sans" pitchFamily="2" charset="0"/>
              </a:rPr>
              <a:t>January 23</a:t>
            </a:r>
            <a:r>
              <a:rPr lang="en-US" sz="1600" dirty="0" smtClean="0">
                <a:latin typeface="Public Sans" pitchFamily="2" charset="0"/>
              </a:rPr>
              <a:t>: All accommodations final and submitted to state systems for LEAP 	Connect, ELPT and ELPT Connect</a:t>
            </a:r>
          </a:p>
          <a:p>
            <a:pPr marL="114300" indent="0">
              <a:buNone/>
            </a:pPr>
            <a:r>
              <a:rPr lang="en-US" sz="1600" b="1" dirty="0" smtClean="0">
                <a:latin typeface="Public Sans" pitchFamily="2" charset="0"/>
              </a:rPr>
              <a:t>February 9</a:t>
            </a:r>
            <a:r>
              <a:rPr lang="en-US" sz="1600" dirty="0" smtClean="0">
                <a:latin typeface="Public Sans" pitchFamily="2" charset="0"/>
              </a:rPr>
              <a:t>: Additional materials window opens for ELPT/ELPT Connect</a:t>
            </a:r>
          </a:p>
          <a:p>
            <a:pPr marL="114300" indent="0">
              <a:buNone/>
            </a:pPr>
            <a:r>
              <a:rPr lang="en-US" sz="1600" b="1" dirty="0" smtClean="0">
                <a:latin typeface="Public Sans" pitchFamily="2" charset="0"/>
              </a:rPr>
              <a:t>PAST DUE:</a:t>
            </a:r>
          </a:p>
          <a:p>
            <a:r>
              <a:rPr lang="en-US" sz="1600" dirty="0" smtClean="0">
                <a:latin typeface="Public Sans" pitchFamily="2" charset="0"/>
              </a:rPr>
              <a:t>Schedules for all December administrations; screeners and LEAP high school</a:t>
            </a:r>
          </a:p>
          <a:p>
            <a:r>
              <a:rPr lang="en-US" sz="1600" dirty="0" smtClean="0">
                <a:latin typeface="Public Sans" pitchFamily="2" charset="0"/>
              </a:rPr>
              <a:t>Unique Accommodation Requests for LEAP HS (required for human reader or paper testing)</a:t>
            </a:r>
          </a:p>
          <a:p>
            <a:r>
              <a:rPr lang="en-US" sz="1600" dirty="0" smtClean="0">
                <a:latin typeface="Public Sans" pitchFamily="2" charset="0"/>
              </a:rPr>
              <a:t>Final accommodations for all December administrations</a:t>
            </a:r>
          </a:p>
          <a:p>
            <a:endParaRPr lang="en-US" dirty="0" smtClean="0"/>
          </a:p>
          <a:p>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2219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Office Closures/Cancellation of Office Hours</a:t>
            </a:r>
            <a:endParaRPr lang="en-US" dirty="0">
              <a:latin typeface="Public Sans" pitchFamily="2" charset="0"/>
            </a:endParaRPr>
          </a:p>
        </p:txBody>
      </p:sp>
      <p:sp>
        <p:nvSpPr>
          <p:cNvPr id="3" name="Text Placeholder 2"/>
          <p:cNvSpPr>
            <a:spLocks noGrp="1"/>
          </p:cNvSpPr>
          <p:nvPr>
            <p:ph type="body" idx="1"/>
          </p:nvPr>
        </p:nvSpPr>
        <p:spPr/>
        <p:txBody>
          <a:bodyPr/>
          <a:lstStyle/>
          <a:p>
            <a:r>
              <a:rPr lang="en-US" sz="1600" dirty="0" smtClean="0">
                <a:solidFill>
                  <a:schemeClr val="bg2"/>
                </a:solidFill>
                <a:latin typeface="Public Sans" pitchFamily="2" charset="0"/>
              </a:rPr>
              <a:t>November 25: Office Hours cancelled</a:t>
            </a:r>
          </a:p>
          <a:p>
            <a:r>
              <a:rPr lang="en-US" sz="1600" dirty="0" smtClean="0">
                <a:solidFill>
                  <a:schemeClr val="bg2"/>
                </a:solidFill>
                <a:latin typeface="Public Sans" pitchFamily="2" charset="0"/>
              </a:rPr>
              <a:t>November 27-28 Office closed</a:t>
            </a:r>
          </a:p>
          <a:p>
            <a:r>
              <a:rPr lang="en-US" sz="1600" dirty="0" smtClean="0">
                <a:solidFill>
                  <a:schemeClr val="bg2"/>
                </a:solidFill>
                <a:latin typeface="Public Sans" pitchFamily="2" charset="0"/>
              </a:rPr>
              <a:t>December 23 and 30: Office Hours cancelled</a:t>
            </a:r>
          </a:p>
          <a:p>
            <a:r>
              <a:rPr lang="en-US" sz="1600" dirty="0" smtClean="0">
                <a:solidFill>
                  <a:schemeClr val="bg2"/>
                </a:solidFill>
                <a:latin typeface="Public Sans" pitchFamily="2" charset="0"/>
              </a:rPr>
              <a:t>December 24, 25, 26, 31, January 1-2:  Office Closed</a:t>
            </a:r>
          </a:p>
          <a:p>
            <a:pPr marL="114300" indent="0">
              <a:buNone/>
            </a:pPr>
            <a:endParaRPr lang="en-US" dirty="0" smtClean="0">
              <a:solidFill>
                <a:schemeClr val="bg2"/>
              </a:solidFill>
            </a:endParaRP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611169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LEAP 2025</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6</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95296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Test Security</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Test security is important to the integrity of the data that is provided by our assessments. All policy is included in Bulletin 118 and all persons who are included in the test administration process must know this policy and receive training. </a:t>
            </a:r>
          </a:p>
          <a:p>
            <a:pPr marL="114300" indent="0">
              <a:buNone/>
            </a:pPr>
            <a:endParaRPr lang="en-US" dirty="0">
              <a:latin typeface="Public Sans" pitchFamily="2" charset="0"/>
            </a:endParaRPr>
          </a:p>
          <a:p>
            <a:pPr marL="114300" indent="0">
              <a:buNone/>
            </a:pPr>
            <a:r>
              <a:rPr lang="en-US" dirty="0" smtClean="0">
                <a:latin typeface="Public Sans" pitchFamily="2" charset="0"/>
              </a:rPr>
              <a:t>All school test coordinators and test administrators must complete test-specific oaths of security prior to administration. </a:t>
            </a:r>
          </a:p>
          <a:p>
            <a:pPr marL="114300" indent="0">
              <a:buNone/>
            </a:pPr>
            <a:endParaRPr lang="en-US" dirty="0">
              <a:latin typeface="Public Sans" pitchFamily="2" charset="0"/>
            </a:endParaRPr>
          </a:p>
          <a:p>
            <a:pPr marL="114300" indent="0">
              <a:buNone/>
            </a:pPr>
            <a:r>
              <a:rPr lang="en-US" dirty="0" smtClean="0">
                <a:latin typeface="Public Sans" pitchFamily="2" charset="0"/>
              </a:rPr>
              <a:t>At no time should DTCs, STCs or test administrators share their individual login credentials to secure testing platforms. </a:t>
            </a:r>
            <a:endParaRPr lang="en-US" dirty="0">
              <a:latin typeface="Public Sans" pitchFamily="2" charset="0"/>
            </a:endParaRPr>
          </a:p>
        </p:txBody>
      </p:sp>
    </p:spTree>
    <p:extLst>
      <p:ext uri="{BB962C8B-B14F-4D97-AF65-F5344CB8AC3E}">
        <p14:creationId xmlns:p14="http://schemas.microsoft.com/office/powerpoint/2010/main" val="3983862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Secure Test Materials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All materials that reference test content are considered secure, including:</a:t>
            </a:r>
          </a:p>
          <a:p>
            <a:r>
              <a:rPr lang="en-US" dirty="0" smtClean="0">
                <a:latin typeface="Public Sans" pitchFamily="2" charset="0"/>
              </a:rPr>
              <a:t>Accommodated materials that include content (braille, large print, paper copies of test for grades 4-12)</a:t>
            </a:r>
          </a:p>
          <a:p>
            <a:r>
              <a:rPr lang="en-US" dirty="0" smtClean="0">
                <a:latin typeface="Public Sans" pitchFamily="2" charset="0"/>
              </a:rPr>
              <a:t>In LEAP Connect, directions for test administration</a:t>
            </a:r>
          </a:p>
          <a:p>
            <a:r>
              <a:rPr lang="en-US" dirty="0" smtClean="0">
                <a:latin typeface="Public Sans" pitchFamily="2" charset="0"/>
              </a:rPr>
              <a:t>Scratch paper</a:t>
            </a:r>
          </a:p>
          <a:p>
            <a:r>
              <a:rPr lang="en-US" dirty="0" smtClean="0">
                <a:latin typeface="Public Sans" pitchFamily="2" charset="0"/>
              </a:rPr>
              <a:t>Grade 3 LEAP paper tests</a:t>
            </a:r>
          </a:p>
          <a:p>
            <a:r>
              <a:rPr lang="en-US" dirty="0" smtClean="0">
                <a:latin typeface="Public Sans" pitchFamily="2" charset="0"/>
              </a:rPr>
              <a:t>Test Tickets</a:t>
            </a:r>
            <a:endParaRPr lang="en-US" dirty="0">
              <a:latin typeface="Public Sans" pitchFamily="2" charset="0"/>
            </a:endParaRPr>
          </a:p>
        </p:txBody>
      </p:sp>
    </p:spTree>
    <p:extLst>
      <p:ext uri="{BB962C8B-B14F-4D97-AF65-F5344CB8AC3E}">
        <p14:creationId xmlns:p14="http://schemas.microsoft.com/office/powerpoint/2010/main" val="412077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Violations</a:t>
            </a:r>
            <a:endParaRPr lang="en-US" dirty="0"/>
          </a:p>
        </p:txBody>
      </p:sp>
      <p:sp>
        <p:nvSpPr>
          <p:cNvPr id="3" name="Text Placeholder 2"/>
          <p:cNvSpPr>
            <a:spLocks noGrp="1"/>
          </p:cNvSpPr>
          <p:nvPr>
            <p:ph type="body" idx="1"/>
          </p:nvPr>
        </p:nvSpPr>
        <p:spPr>
          <a:xfrm>
            <a:off x="311700" y="1017725"/>
            <a:ext cx="8520600" cy="3186300"/>
          </a:xfrm>
        </p:spPr>
        <p:txBody>
          <a:bodyPr/>
          <a:lstStyle/>
          <a:p>
            <a:pPr>
              <a:buFont typeface="Arial" panose="020B0604020202020204" pitchFamily="34" charset="0"/>
              <a:buChar char="•"/>
            </a:pPr>
            <a:r>
              <a:rPr lang="en-US" sz="1000" dirty="0" smtClean="0">
                <a:latin typeface="Public Sans" pitchFamily="2" charset="0"/>
              </a:rPr>
              <a:t>administer </a:t>
            </a:r>
            <a:r>
              <a:rPr lang="en-US" sz="1000" dirty="0">
                <a:latin typeface="Public Sans" pitchFamily="2" charset="0"/>
              </a:rPr>
              <a:t>tests in a manner that is inconsistent with the administrative instructions provided by the LDE that would give examinees an unfair advantage or disadvantage;</a:t>
            </a:r>
          </a:p>
          <a:p>
            <a:pPr>
              <a:buFont typeface="Arial" panose="020B0604020202020204" pitchFamily="34" charset="0"/>
              <a:buChar char="•"/>
            </a:pPr>
            <a:r>
              <a:rPr lang="en-US" sz="1000" dirty="0" smtClean="0">
                <a:latin typeface="Public Sans" pitchFamily="2" charset="0"/>
              </a:rPr>
              <a:t>give </a:t>
            </a:r>
            <a:r>
              <a:rPr lang="en-US" sz="1000" dirty="0">
                <a:latin typeface="Public Sans" pitchFamily="2" charset="0"/>
              </a:rPr>
              <a:t>examinees access to test questions prior to testing;</a:t>
            </a:r>
          </a:p>
          <a:p>
            <a:pPr>
              <a:buFont typeface="Arial" panose="020B0604020202020204" pitchFamily="34" charset="0"/>
              <a:buChar char="•"/>
            </a:pPr>
            <a:r>
              <a:rPr lang="en-US" sz="1000" dirty="0" smtClean="0">
                <a:latin typeface="Public Sans" pitchFamily="2" charset="0"/>
              </a:rPr>
              <a:t>examine </a:t>
            </a:r>
            <a:r>
              <a:rPr lang="en-US" sz="1000" dirty="0">
                <a:latin typeface="Public Sans" pitchFamily="2" charset="0"/>
              </a:rPr>
              <a:t>any test item at any time (except for students during the test or test administrators while providing the accommodations Tests Read Aloud or Communication Assistance, Transferred Answers, or Answers Recorded for students determined to be eligible for those accommodations);</a:t>
            </a:r>
          </a:p>
          <a:p>
            <a:pPr>
              <a:buFont typeface="Arial" panose="020B0604020202020204" pitchFamily="34" charset="0"/>
              <a:buChar char="•"/>
            </a:pPr>
            <a:r>
              <a:rPr lang="en-US" sz="1000" dirty="0" smtClean="0">
                <a:latin typeface="Public Sans" pitchFamily="2" charset="0"/>
              </a:rPr>
              <a:t>at </a:t>
            </a:r>
            <a:r>
              <a:rPr lang="en-US" sz="1000" dirty="0">
                <a:latin typeface="Public Sans" pitchFamily="2" charset="0"/>
              </a:rPr>
              <a:t>any time, copy, reproduce, record, store electronically, discuss or use in a manner inconsistent with test regulations all or part of any secure test item, test booklet, answer document, or supplementary secure materials;</a:t>
            </a:r>
          </a:p>
          <a:p>
            <a:pPr>
              <a:buFont typeface="Arial" panose="020B0604020202020204" pitchFamily="34" charset="0"/>
              <a:buChar char="•"/>
            </a:pPr>
            <a:r>
              <a:rPr lang="en-US" sz="1000" dirty="0" smtClean="0">
                <a:latin typeface="Public Sans" pitchFamily="2" charset="0"/>
              </a:rPr>
              <a:t>coach </a:t>
            </a:r>
            <a:r>
              <a:rPr lang="en-US" sz="1000" dirty="0">
                <a:latin typeface="Public Sans" pitchFamily="2" charset="0"/>
              </a:rPr>
              <a:t>examinees in any manner during testing or alter or interfere with examinees' responses in any manner;</a:t>
            </a:r>
          </a:p>
          <a:p>
            <a:pPr>
              <a:buFont typeface="Arial" panose="020B0604020202020204" pitchFamily="34" charset="0"/>
              <a:buChar char="•"/>
            </a:pPr>
            <a:r>
              <a:rPr lang="en-US" sz="1000" dirty="0" smtClean="0">
                <a:latin typeface="Public Sans" pitchFamily="2" charset="0"/>
              </a:rPr>
              <a:t>provide </a:t>
            </a:r>
            <a:r>
              <a:rPr lang="en-US" sz="1000" dirty="0">
                <a:latin typeface="Public Sans" pitchFamily="2" charset="0"/>
              </a:rPr>
              <a:t>answers to students in any manner during the test, including provision of cues, clues, hints, and/or actual answers in any </a:t>
            </a:r>
            <a:r>
              <a:rPr lang="en-US" sz="1000" dirty="0" smtClean="0">
                <a:latin typeface="Public Sans" pitchFamily="2" charset="0"/>
              </a:rPr>
              <a:t>form:</a:t>
            </a:r>
          </a:p>
          <a:p>
            <a:pPr lvl="1">
              <a:buFont typeface="Arial" panose="020B0604020202020204" pitchFamily="34" charset="0"/>
              <a:buChar char="•"/>
            </a:pPr>
            <a:r>
              <a:rPr lang="en-US" sz="1000" dirty="0" smtClean="0">
                <a:latin typeface="Public Sans" pitchFamily="2" charset="0"/>
              </a:rPr>
              <a:t>written; printed; verbal</a:t>
            </a:r>
            <a:r>
              <a:rPr lang="en-US" sz="1000" dirty="0">
                <a:latin typeface="Public Sans" pitchFamily="2" charset="0"/>
              </a:rPr>
              <a:t>; </a:t>
            </a:r>
            <a:r>
              <a:rPr lang="en-US" sz="1000" dirty="0" smtClean="0">
                <a:latin typeface="Public Sans" pitchFamily="2" charset="0"/>
              </a:rPr>
              <a:t>nonverbal</a:t>
            </a:r>
            <a:endParaRPr lang="en-US" sz="1000" dirty="0">
              <a:latin typeface="Public Sans" pitchFamily="2" charset="0"/>
            </a:endParaRPr>
          </a:p>
          <a:p>
            <a:pPr>
              <a:buFont typeface="Arial" panose="020B0604020202020204" pitchFamily="34" charset="0"/>
              <a:buChar char="•"/>
            </a:pPr>
            <a:r>
              <a:rPr lang="en-US" sz="1000" dirty="0" smtClean="0">
                <a:latin typeface="Public Sans" pitchFamily="2" charset="0"/>
              </a:rPr>
              <a:t>administer </a:t>
            </a:r>
            <a:r>
              <a:rPr lang="en-US" sz="1000" dirty="0">
                <a:latin typeface="Public Sans" pitchFamily="2" charset="0"/>
              </a:rPr>
              <a:t>published parallel, previously administered, or current forms of any statewide assessment;</a:t>
            </a:r>
          </a:p>
          <a:p>
            <a:pPr>
              <a:buFont typeface="Arial" panose="020B0604020202020204" pitchFamily="34" charset="0"/>
              <a:buChar char="•"/>
            </a:pPr>
            <a:r>
              <a:rPr lang="en-US" sz="1000" dirty="0" smtClean="0">
                <a:latin typeface="Public Sans" pitchFamily="2" charset="0"/>
              </a:rPr>
              <a:t>fail </a:t>
            </a:r>
            <a:r>
              <a:rPr lang="en-US" sz="1000" dirty="0">
                <a:latin typeface="Public Sans" pitchFamily="2" charset="0"/>
              </a:rPr>
              <a:t>to follow security regulations for distribution and return of secure test booklets, answer documents, student log-in information, supplementary secure materials as well as overages as directed; or fail to account for and secure test materials before, during, or after testing;</a:t>
            </a:r>
          </a:p>
          <a:p>
            <a:pPr>
              <a:buFont typeface="Arial" panose="020B0604020202020204" pitchFamily="34" charset="0"/>
              <a:buChar char="•"/>
            </a:pPr>
            <a:r>
              <a:rPr lang="en-US" sz="1000" dirty="0" smtClean="0">
                <a:latin typeface="Public Sans" pitchFamily="2" charset="0"/>
              </a:rPr>
              <a:t>conduct </a:t>
            </a:r>
            <a:r>
              <a:rPr lang="en-US" sz="1000" dirty="0">
                <a:latin typeface="Public Sans" pitchFamily="2" charset="0"/>
              </a:rPr>
              <a:t>testing in environments that differ from the usual classroom environment without prior written permission from the LDE except for the purpose of providing accommodations;</a:t>
            </a:r>
          </a:p>
          <a:p>
            <a:pPr>
              <a:buFont typeface="Arial" panose="020B0604020202020204" pitchFamily="34" charset="0"/>
              <a:buChar char="•"/>
            </a:pPr>
            <a:r>
              <a:rPr lang="en-US" sz="1000" dirty="0" smtClean="0">
                <a:latin typeface="Public Sans" pitchFamily="2" charset="0"/>
              </a:rPr>
              <a:t>fail </a:t>
            </a:r>
            <a:r>
              <a:rPr lang="en-US" sz="1000" dirty="0">
                <a:latin typeface="Public Sans" pitchFamily="2" charset="0"/>
              </a:rPr>
              <a:t>to report any testing irregularities to the district test coordinator, who must report such incidents to the </a:t>
            </a:r>
            <a:r>
              <a:rPr lang="en-US" sz="1000" dirty="0" smtClean="0">
                <a:latin typeface="Public Sans" pitchFamily="2" charset="0"/>
              </a:rPr>
              <a:t>LDE</a:t>
            </a:r>
            <a:endParaRPr lang="en-US" sz="1000" dirty="0">
              <a:latin typeface="Public Sans" pitchFamily="2" charset="0"/>
            </a:endParaRPr>
          </a:p>
          <a:p>
            <a:pPr>
              <a:buFont typeface="Arial" panose="020B0604020202020204" pitchFamily="34" charset="0"/>
              <a:buChar char="•"/>
            </a:pPr>
            <a:r>
              <a:rPr lang="en-US" sz="1000" dirty="0">
                <a:latin typeface="Public Sans" pitchFamily="2" charset="0"/>
              </a:rPr>
              <a:t>participate in, direct, aid, counsel, assist in, encourage, or fail to report any of the acts prohibited in the section.</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708721191"/>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42256</TotalTime>
  <Words>2635</Words>
  <Application>Microsoft Office PowerPoint</Application>
  <PresentationFormat>On-screen Show (16:9)</PresentationFormat>
  <Paragraphs>248</Paragraphs>
  <Slides>34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Public Sans</vt:lpstr>
      <vt:lpstr>Public Sans Medium</vt:lpstr>
      <vt:lpstr>LA Believes</vt:lpstr>
      <vt:lpstr>Assessments, Accountability and Analytics Monthly Call</vt:lpstr>
      <vt:lpstr>Zoom Meeting Preparation</vt:lpstr>
      <vt:lpstr>Agenda Items</vt:lpstr>
      <vt:lpstr>Important Dates</vt:lpstr>
      <vt:lpstr>Office Closures/Cancellation of Office Hours</vt:lpstr>
      <vt:lpstr>LEAP 2025</vt:lpstr>
      <vt:lpstr>Test Security</vt:lpstr>
      <vt:lpstr>Secure Test Materials</vt:lpstr>
      <vt:lpstr>Testing Violations</vt:lpstr>
      <vt:lpstr>State Monitors</vt:lpstr>
      <vt:lpstr>Legal Guidance for Cameras in the Classroom</vt:lpstr>
      <vt:lpstr>Who Must Test for LEAP 2025 High School?</vt:lpstr>
      <vt:lpstr>Unique Accommodations</vt:lpstr>
      <vt:lpstr>Late Accommodations</vt:lpstr>
      <vt:lpstr>LEAP Connect/ELPT/ELPT Connect</vt:lpstr>
      <vt:lpstr>ELPT Exemption Form</vt:lpstr>
      <vt:lpstr>Deadlines for Accommodations</vt:lpstr>
      <vt:lpstr>ACT/WorkKeys</vt:lpstr>
      <vt:lpstr>ACT Important Dates</vt:lpstr>
      <vt:lpstr>Accountability</vt:lpstr>
      <vt:lpstr>Dropout Corrections in EdLink</vt:lpstr>
      <vt:lpstr>Updates to Transcripts in STS</vt:lpstr>
      <vt:lpstr>Release of SPS Scores</vt:lpstr>
      <vt:lpstr>Simulation Score Letter Grade Scales</vt:lpstr>
      <vt:lpstr>Letter Grade Scale</vt:lpstr>
      <vt:lpstr>Public Release and Appeals</vt:lpstr>
      <vt:lpstr>K-3 Screenings</vt:lpstr>
      <vt:lpstr>New: Claiming and Transferring Across Districts</vt:lpstr>
      <vt:lpstr>Transfers Cont.</vt:lpstr>
      <vt:lpstr>K-3 Numeracy</vt:lpstr>
      <vt:lpstr>Reset Numeracy Quiz</vt:lpstr>
      <vt:lpstr>Request to Change Student Information Forms</vt:lpstr>
      <vt:lpstr>Thank You!</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1054</cp:revision>
  <dcterms:modified xsi:type="dcterms:W3CDTF">2025-11-20T02:43:49Z</dcterms:modified>
</cp:coreProperties>
</file>