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4"/>
  </p:notesMasterIdLst>
  <p:sldIdLst>
    <p:sldId id="324" r:id="rId2"/>
    <p:sldId id="256" r:id="rId3"/>
    <p:sldId id="257" r:id="rId4"/>
    <p:sldId id="366" r:id="rId5"/>
    <p:sldId id="517" r:id="rId6"/>
    <p:sldId id="520" r:id="rId7"/>
    <p:sldId id="480" r:id="rId8"/>
    <p:sldId id="512" r:id="rId9"/>
    <p:sldId id="482" r:id="rId10"/>
    <p:sldId id="513" r:id="rId11"/>
    <p:sldId id="505" r:id="rId12"/>
    <p:sldId id="506" r:id="rId13"/>
    <p:sldId id="508" r:id="rId14"/>
    <p:sldId id="500" r:id="rId15"/>
    <p:sldId id="501" r:id="rId16"/>
    <p:sldId id="514" r:id="rId17"/>
    <p:sldId id="515" r:id="rId18"/>
    <p:sldId id="483" r:id="rId19"/>
    <p:sldId id="503" r:id="rId20"/>
    <p:sldId id="519" r:id="rId21"/>
    <p:sldId id="484" r:id="rId22"/>
    <p:sldId id="334"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varScale="1">
        <p:scale>
          <a:sx n="91" d="100"/>
          <a:sy n="91" d="100"/>
        </p:scale>
        <p:origin x="528"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81874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98095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424914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8846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146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128042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event.on24.com/wcc/r/3867540/8E7FFDE23EB6F19041FE65BD7095770F"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uisianabelieves.com/docs/default-source/data-management/mmcs-accountability-data-certification---addendum.docx?sfvrsn=aaab6318_2" TargetMode="External"/><Relationship Id="rId2" Type="http://schemas.openxmlformats.org/officeDocument/2006/relationships/hyperlink" Target="https://www.louisianabelieves.com/docs/default-source/data-management/mmcs-accountability-data-certification---2022.pdf?sfvrsn=b7ab6318_2"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who did not score proficient on the ELPT in spring 2022 will be required to continue to participate in ELPT regardless of special education status. Policy no longer permits schools or systems to exit students after four years.</a:t>
            </a:r>
          </a:p>
          <a:p>
            <a:pPr marL="114300" indent="0">
              <a:buNone/>
            </a:pPr>
            <a:endParaRPr lang="en-US" dirty="0"/>
          </a:p>
          <a:p>
            <a:pPr marL="114300" indent="0">
              <a:buNone/>
            </a:pPr>
            <a:r>
              <a:rPr lang="en-US" dirty="0" smtClean="0"/>
              <a:t>The ELPT Connect will be available for students who are eligible for alternate assessment. Eligibility criteria for grades K-12 must be used to identify students who participate in any alternate assessment.</a:t>
            </a:r>
          </a:p>
          <a:p>
            <a:pPr marL="114300" indent="0">
              <a:buNone/>
            </a:pPr>
            <a:endParaRPr lang="en-US" dirty="0"/>
          </a:p>
          <a:p>
            <a:pPr marL="114300" indent="0">
              <a:buNone/>
            </a:pPr>
            <a:r>
              <a:rPr lang="en-US" dirty="0" smtClean="0"/>
              <a:t>The ELPT and the ELPT Connect administrations will run concurrently during the window published in the assessment calendar: February 13- March 24.</a:t>
            </a:r>
            <a:endParaRPr lang="en-US" dirty="0"/>
          </a:p>
        </p:txBody>
      </p:sp>
    </p:spTree>
    <p:extLst>
      <p:ext uri="{BB962C8B-B14F-4D97-AF65-F5344CB8AC3E}">
        <p14:creationId xmlns:p14="http://schemas.microsoft.com/office/powerpoint/2010/main" val="207451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207798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Text Placeholder 2"/>
          <p:cNvSpPr>
            <a:spLocks noGrp="1"/>
          </p:cNvSpPr>
          <p:nvPr>
            <p:ph type="body" idx="1"/>
          </p:nvPr>
        </p:nvSpPr>
        <p:spPr/>
        <p:txBody>
          <a:bodyPr/>
          <a:lstStyle/>
          <a:p>
            <a:pPr marL="114300" indent="0">
              <a:buNone/>
            </a:pPr>
            <a:r>
              <a:rPr lang="en-US" b="1" dirty="0" smtClean="0"/>
              <a:t>An </a:t>
            </a:r>
            <a:r>
              <a:rPr lang="en-US" dirty="0" smtClean="0"/>
              <a:t>ACT </a:t>
            </a:r>
            <a:r>
              <a:rPr lang="en-US" dirty="0" err="1"/>
              <a:t>WorkKeys</a:t>
            </a:r>
            <a:r>
              <a:rPr lang="en-US" dirty="0"/>
              <a:t> batch loading </a:t>
            </a:r>
            <a:r>
              <a:rPr lang="en-US" dirty="0" smtClean="0"/>
              <a:t>webinar for online </a:t>
            </a:r>
            <a:r>
              <a:rPr lang="en-US" dirty="0"/>
              <a:t>testing </a:t>
            </a:r>
            <a:r>
              <a:rPr lang="en-US" dirty="0" smtClean="0"/>
              <a:t>is now available on demand. </a:t>
            </a:r>
            <a:r>
              <a:rPr lang="en-US" b="1" dirty="0" smtClean="0"/>
              <a:t>Registration link:</a:t>
            </a:r>
            <a:r>
              <a:rPr lang="en-US" dirty="0"/>
              <a:t> </a:t>
            </a:r>
            <a:r>
              <a:rPr lang="en-US" u="sng" dirty="0" smtClean="0">
                <a:hlinkClick r:id="rId2"/>
              </a:rPr>
              <a:t>Click </a:t>
            </a:r>
            <a:r>
              <a:rPr lang="en-US" u="sng" dirty="0">
                <a:hlinkClick r:id="rId2"/>
              </a:rPr>
              <a:t>to </a:t>
            </a:r>
            <a:r>
              <a:rPr lang="en-US" u="sng" dirty="0" smtClean="0">
                <a:hlinkClick r:id="rId2"/>
              </a:rPr>
              <a:t>register</a:t>
            </a:r>
            <a:endParaRPr lang="en-US" dirty="0"/>
          </a:p>
          <a:p>
            <a:pPr lvl="0"/>
            <a:endParaRPr lang="en-US" dirty="0" smtClean="0"/>
          </a:p>
          <a:p>
            <a:pPr lvl="0"/>
            <a:r>
              <a:rPr lang="en-US" dirty="0" smtClean="0"/>
              <a:t>October </a:t>
            </a:r>
            <a:r>
              <a:rPr lang="en-US" dirty="0"/>
              <a:t>19 – 31 Test Window 2 for accommodated </a:t>
            </a:r>
            <a:r>
              <a:rPr lang="en-US" dirty="0" err="1"/>
              <a:t>WorkKeys</a:t>
            </a:r>
            <a:r>
              <a:rPr lang="en-US" dirty="0"/>
              <a:t> on paper</a:t>
            </a:r>
            <a:endParaRPr lang="en-US" sz="1600" dirty="0"/>
          </a:p>
          <a:p>
            <a:pPr lvl="0"/>
            <a:r>
              <a:rPr lang="en-US" dirty="0"/>
              <a:t>October 19 – Return test booklets, used answer documents, and test administration forms from the accommodations and/or supports for testing window 1 to ACT.</a:t>
            </a:r>
            <a:endParaRPr lang="en-US" sz="1600" dirty="0"/>
          </a:p>
          <a:p>
            <a:pPr lvl="0"/>
            <a:r>
              <a:rPr lang="en-US" dirty="0"/>
              <a:t>October 26 - Receipt deadline for ACT to receive these documents.  Late arriving documents will not be scored.</a:t>
            </a:r>
            <a:endParaRPr lang="en-US" sz="1600" dirty="0"/>
          </a:p>
          <a:p>
            <a:pPr marL="571500" lvl="1" indent="0">
              <a:buNone/>
            </a:pPr>
            <a:endParaRPr lang="en-US" dirty="0"/>
          </a:p>
        </p:txBody>
      </p:sp>
    </p:spTree>
    <p:extLst>
      <p:ext uri="{BB962C8B-B14F-4D97-AF65-F5344CB8AC3E}">
        <p14:creationId xmlns:p14="http://schemas.microsoft.com/office/powerpoint/2010/main" val="410963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WorkKeys</a:t>
            </a:r>
            <a:endParaRPr lang="en-US" dirty="0"/>
          </a:p>
        </p:txBody>
      </p:sp>
      <p:sp>
        <p:nvSpPr>
          <p:cNvPr id="3" name="Text Placeholder 2"/>
          <p:cNvSpPr>
            <a:spLocks noGrp="1"/>
          </p:cNvSpPr>
          <p:nvPr>
            <p:ph type="body" idx="1"/>
          </p:nvPr>
        </p:nvSpPr>
        <p:spPr>
          <a:xfrm>
            <a:off x="430075" y="1088948"/>
            <a:ext cx="8283900" cy="3601385"/>
          </a:xfrm>
        </p:spPr>
        <p:txBody>
          <a:bodyPr/>
          <a:lstStyle/>
          <a:p>
            <a:pPr marL="114300" indent="0">
              <a:buNone/>
            </a:pPr>
            <a:r>
              <a:rPr lang="en-US" dirty="0" smtClean="0"/>
              <a:t>The </a:t>
            </a:r>
            <a:r>
              <a:rPr lang="en-US" dirty="0" err="1" smtClean="0"/>
              <a:t>WorkKeys</a:t>
            </a:r>
            <a:r>
              <a:rPr lang="en-US" dirty="0" smtClean="0"/>
              <a:t> realm opened on October 6 and will remain open through April 21.</a:t>
            </a:r>
          </a:p>
          <a:p>
            <a:r>
              <a:rPr lang="en-US" dirty="0" smtClean="0"/>
              <a:t>The department requires 30 days between administrations to allow for meaningful remediation before retesting. This includes administrations that may be conducted in other realms.  If a system is using two realms to test, the 30 day window applies across both realms.</a:t>
            </a:r>
          </a:p>
          <a:p>
            <a:endParaRPr lang="en-US" dirty="0"/>
          </a:p>
          <a:p>
            <a:pPr marL="114300" indent="0">
              <a:buNone/>
            </a:pPr>
            <a:r>
              <a:rPr lang="en-US" dirty="0" smtClean="0"/>
              <a:t>Policy for using either the ACT or </a:t>
            </a:r>
            <a:r>
              <a:rPr lang="en-US" dirty="0" err="1" smtClean="0"/>
              <a:t>WorkKeys</a:t>
            </a:r>
            <a:r>
              <a:rPr lang="en-US" dirty="0" smtClean="0"/>
              <a:t> scores for all students has not been changed for 2022-2023.</a:t>
            </a:r>
            <a:endParaRPr lang="en-US" dirty="0"/>
          </a:p>
        </p:txBody>
      </p:sp>
    </p:spTree>
    <p:extLst>
      <p:ext uri="{BB962C8B-B14F-4D97-AF65-F5344CB8AC3E}">
        <p14:creationId xmlns:p14="http://schemas.microsoft.com/office/powerpoint/2010/main" val="319703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KEA and K-3 Literacy Screening</a:t>
            </a:r>
            <a:endParaRPr lang="en-US" dirty="0"/>
          </a:p>
        </p:txBody>
      </p:sp>
      <p:sp>
        <p:nvSpPr>
          <p:cNvPr id="3" name="Text Placeholder 2"/>
          <p:cNvSpPr>
            <a:spLocks noGrp="1"/>
          </p:cNvSpPr>
          <p:nvPr>
            <p:ph type="body" idx="1"/>
          </p:nvPr>
        </p:nvSpPr>
        <p:spPr>
          <a:xfrm>
            <a:off x="430075" y="895746"/>
            <a:ext cx="8283900" cy="3363600"/>
          </a:xfrm>
        </p:spPr>
        <p:txBody>
          <a:bodyPr/>
          <a:lstStyle/>
          <a:p>
            <a:pPr marL="114300" indent="0">
              <a:buNone/>
            </a:pPr>
            <a:r>
              <a:rPr lang="en-US" dirty="0" smtClean="0"/>
              <a:t>Kindergarten Readiness Screening:</a:t>
            </a:r>
          </a:p>
          <a:p>
            <a:r>
              <a:rPr lang="en-US" dirty="0" smtClean="0"/>
              <a:t>Must be completed first 30 days of school</a:t>
            </a:r>
          </a:p>
          <a:p>
            <a:r>
              <a:rPr lang="en-US" dirty="0" smtClean="0"/>
              <a:t>Must be reported by October 31</a:t>
            </a:r>
          </a:p>
          <a:p>
            <a:pPr marL="114300" indent="0">
              <a:buNone/>
            </a:pPr>
            <a:endParaRPr lang="en-US" dirty="0"/>
          </a:p>
          <a:p>
            <a:pPr marL="114300" indent="0">
              <a:buNone/>
            </a:pPr>
            <a:r>
              <a:rPr lang="en-US" dirty="0" smtClean="0"/>
              <a:t>K-3 Literacy Screening</a:t>
            </a:r>
          </a:p>
          <a:p>
            <a:r>
              <a:rPr lang="en-US" dirty="0" smtClean="0"/>
              <a:t>Must be completed first 30 days of school</a:t>
            </a:r>
          </a:p>
          <a:p>
            <a:r>
              <a:rPr lang="en-US" dirty="0" smtClean="0"/>
              <a:t>Must be reported by October 31</a:t>
            </a:r>
          </a:p>
          <a:p>
            <a:endParaRPr lang="en-US" dirty="0" smtClean="0"/>
          </a:p>
          <a:p>
            <a:pPr marL="114300" indent="0">
              <a:buNone/>
            </a:pPr>
            <a:r>
              <a:rPr lang="en-US" dirty="0" smtClean="0"/>
              <a:t>The </a:t>
            </a:r>
            <a:r>
              <a:rPr lang="en-US" i="1" dirty="0" smtClean="0"/>
              <a:t>KEA and K-3 Literacy Screener Administration and Reporting </a:t>
            </a:r>
            <a:r>
              <a:rPr lang="en-US" dirty="0" smtClean="0"/>
              <a:t>Webinar is now posted to the </a:t>
            </a:r>
            <a:r>
              <a:rPr lang="en-US" dirty="0" smtClean="0">
                <a:hlinkClick r:id="rId2"/>
              </a:rPr>
              <a:t>DTC Resources Page</a:t>
            </a:r>
            <a:r>
              <a:rPr lang="en-US" dirty="0" smtClean="0"/>
              <a:t>  of the assessment library under “Assessment Webinars.”</a:t>
            </a:r>
            <a:endParaRPr lang="en-US" dirty="0"/>
          </a:p>
        </p:txBody>
      </p:sp>
    </p:spTree>
    <p:extLst>
      <p:ext uri="{BB962C8B-B14F-4D97-AF65-F5344CB8AC3E}">
        <p14:creationId xmlns:p14="http://schemas.microsoft.com/office/powerpoint/2010/main" val="3156778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a:t>
            </a:r>
            <a:r>
              <a:rPr lang="en-US" dirty="0" smtClean="0"/>
              <a:t>Administrative </a:t>
            </a:r>
            <a:r>
              <a:rPr lang="en-US" dirty="0" smtClean="0"/>
              <a:t>Procedures</a:t>
            </a:r>
            <a:endParaRPr lang="en-US" dirty="0"/>
          </a:p>
        </p:txBody>
      </p:sp>
      <p:sp>
        <p:nvSpPr>
          <p:cNvPr id="3" name="Text Placeholder 2"/>
          <p:cNvSpPr>
            <a:spLocks noGrp="1"/>
          </p:cNvSpPr>
          <p:nvPr>
            <p:ph type="body" idx="1"/>
          </p:nvPr>
        </p:nvSpPr>
        <p:spPr>
          <a:xfrm>
            <a:off x="430075" y="1140931"/>
            <a:ext cx="8283900" cy="3363600"/>
          </a:xfrm>
        </p:spPr>
        <p:txBody>
          <a:bodyPr/>
          <a:lstStyle/>
          <a:p>
            <a:pPr marL="114300" indent="0">
              <a:buNone/>
            </a:pPr>
            <a:r>
              <a:rPr lang="en-US" i="1" dirty="0" smtClean="0"/>
              <a:t>(For school systems participating in the Innovative Assessment Program only)</a:t>
            </a:r>
          </a:p>
          <a:p>
            <a:pPr marL="114300" indent="0">
              <a:buNone/>
            </a:pPr>
            <a:r>
              <a:rPr lang="en-US" b="1" u="sng" dirty="0" smtClean="0"/>
              <a:t>Replacement of TSDL File Collection</a:t>
            </a:r>
          </a:p>
          <a:p>
            <a:pPr marL="114300" indent="0">
              <a:buNone/>
            </a:pPr>
            <a:r>
              <a:rPr lang="en-US" dirty="0" smtClean="0"/>
              <a:t>In 2022-2023, school systems </a:t>
            </a:r>
            <a:r>
              <a:rPr lang="en-US" dirty="0" smtClean="0"/>
              <a:t>no </a:t>
            </a:r>
            <a:r>
              <a:rPr lang="en-US" dirty="0" smtClean="0"/>
              <a:t>longer submit TSDL files to the department. The department will send a single file with official enrollment from </a:t>
            </a:r>
            <a:r>
              <a:rPr lang="en-US" dirty="0" err="1" smtClean="0"/>
              <a:t>EdLink</a:t>
            </a:r>
            <a:r>
              <a:rPr lang="en-US" dirty="0" smtClean="0"/>
              <a:t> 360</a:t>
            </a:r>
            <a:r>
              <a:rPr lang="en-US" dirty="0" smtClean="0"/>
              <a:t>.</a:t>
            </a:r>
          </a:p>
          <a:p>
            <a:r>
              <a:rPr lang="en-US" dirty="0" smtClean="0"/>
              <a:t>The department recognizes that they will need to greatly limit the options for course codes. Jennifer will set up a meeting to discuss with all participating systems after the first administration window closes to discuss and improve the process.</a:t>
            </a:r>
          </a:p>
          <a:p>
            <a:r>
              <a:rPr lang="en-US" dirty="0" smtClean="0"/>
              <a:t>Although student schedules are not due in </a:t>
            </a:r>
            <a:r>
              <a:rPr lang="en-US" dirty="0" err="1" smtClean="0"/>
              <a:t>EdLink</a:t>
            </a:r>
            <a:r>
              <a:rPr lang="en-US" dirty="0" smtClean="0"/>
              <a:t> until January, it is very important that IAP districts submit them well before the second administration window.</a:t>
            </a:r>
            <a:endParaRPr lang="en-US" dirty="0"/>
          </a:p>
          <a:p>
            <a:pPr marL="114300" indent="0">
              <a:buNone/>
            </a:pPr>
            <a:endParaRPr lang="en-US" dirty="0"/>
          </a:p>
        </p:txBody>
      </p:sp>
    </p:spTree>
    <p:extLst>
      <p:ext uri="{BB962C8B-B14F-4D97-AF65-F5344CB8AC3E}">
        <p14:creationId xmlns:p14="http://schemas.microsoft.com/office/powerpoint/2010/main" val="260016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Data Certification</a:t>
            </a:r>
            <a:endParaRPr lang="en-US" dirty="0"/>
          </a:p>
        </p:txBody>
      </p:sp>
      <p:sp>
        <p:nvSpPr>
          <p:cNvPr id="3" name="Text Placeholder 2"/>
          <p:cNvSpPr>
            <a:spLocks noGrp="1"/>
          </p:cNvSpPr>
          <p:nvPr>
            <p:ph type="body" idx="1"/>
          </p:nvPr>
        </p:nvSpPr>
        <p:spPr>
          <a:xfrm>
            <a:off x="318052" y="1020423"/>
            <a:ext cx="8395923" cy="3969021"/>
          </a:xfrm>
        </p:spPr>
        <p:txBody>
          <a:bodyPr/>
          <a:lstStyle/>
          <a:p>
            <a:pPr marL="114300" indent="0">
              <a:buNone/>
            </a:pPr>
            <a:r>
              <a:rPr lang="en-US" sz="1700" dirty="0" smtClean="0"/>
              <a:t>Data certification will close for new administrations on Wednesday, October 19. NO additional submissions will be accepted. Please check the system for notes from the department</a:t>
            </a:r>
            <a:r>
              <a:rPr lang="en-US" sz="1700" dirty="0" smtClean="0"/>
              <a:t>. We expect to have all submissions reconciled by Friday.</a:t>
            </a:r>
            <a:endParaRPr lang="en-US" sz="1700" dirty="0" smtClean="0"/>
          </a:p>
          <a:p>
            <a:pPr marL="114300" indent="0">
              <a:buNone/>
            </a:pPr>
            <a:endParaRPr lang="en-US" sz="1700" dirty="0"/>
          </a:p>
          <a:p>
            <a:pPr marL="114300" indent="0">
              <a:buNone/>
            </a:pPr>
            <a:r>
              <a:rPr lang="en-US" sz="1700" dirty="0" smtClean="0"/>
              <a:t>All dropout corrections should now have been applied in </a:t>
            </a:r>
            <a:r>
              <a:rPr lang="en-US" sz="1700" dirty="0" err="1" smtClean="0"/>
              <a:t>EdLink</a:t>
            </a:r>
            <a:r>
              <a:rPr lang="en-US" sz="1700" dirty="0" smtClean="0"/>
              <a:t>. Any additional reviews for dropout correction will be denied if </a:t>
            </a:r>
            <a:r>
              <a:rPr lang="en-US" sz="1700" dirty="0" err="1" smtClean="0"/>
              <a:t>EdLink</a:t>
            </a:r>
            <a:r>
              <a:rPr lang="en-US" sz="1700" dirty="0" smtClean="0"/>
              <a:t> has not been corrected by Friday, October 21.</a:t>
            </a:r>
            <a:endParaRPr lang="en-US" sz="1700" dirty="0"/>
          </a:p>
          <a:p>
            <a:endParaRPr lang="en-US" sz="1700" dirty="0"/>
          </a:p>
        </p:txBody>
      </p:sp>
    </p:spTree>
    <p:extLst>
      <p:ext uri="{BB962C8B-B14F-4D97-AF65-F5344CB8AC3E}">
        <p14:creationId xmlns:p14="http://schemas.microsoft.com/office/powerpoint/2010/main" val="224872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October 18, 2022</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Data Review Data Sharing Agreement</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is a new data sharing agreement for our vendor, MMCS, that provides the platform for La Data Review. All school systems will need to submit this agreement no later than December 1 in order for the department to share data or for school systems to submit student-level documents as part of the data certification process.</a:t>
            </a:r>
          </a:p>
          <a:p>
            <a:pPr marL="114300" indent="0">
              <a:buNone/>
            </a:pPr>
            <a:endParaRPr lang="en-US" dirty="0"/>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9043701"/>
              </p:ext>
            </p:extLst>
          </p:nvPr>
        </p:nvGraphicFramePr>
        <p:xfrm>
          <a:off x="845210" y="3018175"/>
          <a:ext cx="7453629" cy="1005840"/>
        </p:xfrm>
        <a:graphic>
          <a:graphicData uri="http://schemas.openxmlformats.org/drawingml/2006/table">
            <a:tbl>
              <a:tblPr firstRow="1" firstCol="1" bandRow="1">
                <a:tableStyleId>{47E5B1D7-7E24-4C7A-94C0-64FDCA702A4B}</a:tableStyleId>
              </a:tblPr>
              <a:tblGrid>
                <a:gridCol w="2484543">
                  <a:extLst>
                    <a:ext uri="{9D8B030D-6E8A-4147-A177-3AD203B41FA5}">
                      <a16:colId xmlns:a16="http://schemas.microsoft.com/office/drawing/2014/main" val="3930766315"/>
                    </a:ext>
                  </a:extLst>
                </a:gridCol>
                <a:gridCol w="2484543">
                  <a:extLst>
                    <a:ext uri="{9D8B030D-6E8A-4147-A177-3AD203B41FA5}">
                      <a16:colId xmlns:a16="http://schemas.microsoft.com/office/drawing/2014/main" val="2543666218"/>
                    </a:ext>
                  </a:extLst>
                </a:gridCol>
                <a:gridCol w="2484543">
                  <a:extLst>
                    <a:ext uri="{9D8B030D-6E8A-4147-A177-3AD203B41FA5}">
                      <a16:colId xmlns:a16="http://schemas.microsoft.com/office/drawing/2014/main" val="3173238111"/>
                    </a:ext>
                  </a:extLst>
                </a:gridCol>
              </a:tblGrid>
              <a:tr h="190500">
                <a:tc>
                  <a:txBody>
                    <a:bodyPr/>
                    <a:lstStyle/>
                    <a:p>
                      <a:pPr marL="0" marR="0">
                        <a:spcBef>
                          <a:spcPts val="0"/>
                        </a:spcBef>
                        <a:spcAft>
                          <a:spcPts val="0"/>
                        </a:spcAft>
                      </a:pPr>
                      <a:r>
                        <a:rPr lang="en-US" sz="1100">
                          <a:effectLst/>
                        </a:rPr>
                        <a:t>MMCS Accountability Data Certification</a:t>
                      </a:r>
                      <a:endParaRPr lang="en-US" sz="110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100">
                          <a:effectLst/>
                        </a:rPr>
                        <a:t>Data Sharing Agreement</a:t>
                      </a:r>
                    </a:p>
                    <a:p>
                      <a:pPr marL="0" marR="0">
                        <a:spcBef>
                          <a:spcPts val="0"/>
                        </a:spcBef>
                        <a:spcAft>
                          <a:spcPts val="0"/>
                        </a:spcAft>
                      </a:pPr>
                      <a:r>
                        <a:rPr lang="en-US" sz="1100" u="sng">
                          <a:effectLst/>
                          <a:hlinkClick r:id="rId2"/>
                        </a:rPr>
                        <a:t>https://www.louisianabelieves.com/docs/default-source/data-management/mmcs-accountability-data-certification---2022.pdf?sfvrsn=b7ab6318_2</a:t>
                      </a:r>
                      <a:endParaRPr lang="en-US" sz="110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100" dirty="0">
                          <a:effectLst/>
                        </a:rPr>
                        <a:t>Opt In Addendum</a:t>
                      </a:r>
                    </a:p>
                    <a:p>
                      <a:pPr marL="0" marR="0">
                        <a:spcBef>
                          <a:spcPts val="0"/>
                        </a:spcBef>
                        <a:spcAft>
                          <a:spcPts val="0"/>
                        </a:spcAft>
                      </a:pPr>
                      <a:r>
                        <a:rPr lang="en-US" sz="1100" u="sng" dirty="0">
                          <a:effectLst/>
                          <a:hlinkClick r:id="rId3"/>
                        </a:rPr>
                        <a:t>https://www.louisianabelieves.com/docs/default-source/data-management/mmcs-accountability-data-certification---addendum.docx?sfvrsn=aaab6318_2</a:t>
                      </a:r>
                      <a:endParaRPr lang="en-US" sz="11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575698719"/>
                  </a:ext>
                </a:extLst>
              </a:tr>
            </a:tbl>
          </a:graphicData>
        </a:graphic>
      </p:graphicFrame>
    </p:spTree>
    <p:extLst>
      <p:ext uri="{BB962C8B-B14F-4D97-AF65-F5344CB8AC3E}">
        <p14:creationId xmlns:p14="http://schemas.microsoft.com/office/powerpoint/2010/main" val="690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Call Summary</a:t>
            </a:r>
            <a:endParaRPr dirty="0"/>
          </a:p>
        </p:txBody>
      </p:sp>
    </p:spTree>
    <p:extLst>
      <p:ext uri="{BB962C8B-B14F-4D97-AF65-F5344CB8AC3E}">
        <p14:creationId xmlns:p14="http://schemas.microsoft.com/office/powerpoint/2010/main" val="335993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00714940"/>
              </p:ext>
            </p:extLst>
          </p:nvPr>
        </p:nvGraphicFramePr>
        <p:xfrm>
          <a:off x="579378" y="1178583"/>
          <a:ext cx="7985294" cy="3521392"/>
        </p:xfrm>
        <a:graphic>
          <a:graphicData uri="http://schemas.openxmlformats.org/drawingml/2006/table">
            <a:tbl>
              <a:tblPr firstRow="1" bandRow="1">
                <a:tableStyleId>{47E5B1D7-7E24-4C7A-94C0-64FDCA702A4B}</a:tableStyleId>
              </a:tblPr>
              <a:tblGrid>
                <a:gridCol w="1042371">
                  <a:extLst>
                    <a:ext uri="{9D8B030D-6E8A-4147-A177-3AD203B41FA5}">
                      <a16:colId xmlns:a16="http://schemas.microsoft.com/office/drawing/2014/main" val="2450038286"/>
                    </a:ext>
                  </a:extLst>
                </a:gridCol>
                <a:gridCol w="4774874">
                  <a:extLst>
                    <a:ext uri="{9D8B030D-6E8A-4147-A177-3AD203B41FA5}">
                      <a16:colId xmlns:a16="http://schemas.microsoft.com/office/drawing/2014/main" val="1615949670"/>
                    </a:ext>
                  </a:extLst>
                </a:gridCol>
                <a:gridCol w="2168049">
                  <a:extLst>
                    <a:ext uri="{9D8B030D-6E8A-4147-A177-3AD203B41FA5}">
                      <a16:colId xmlns:a16="http://schemas.microsoft.com/office/drawing/2014/main" val="2553105662"/>
                    </a:ext>
                  </a:extLst>
                </a:gridCol>
              </a:tblGrid>
              <a:tr h="300988">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2031684">
                <a:tc>
                  <a:txBody>
                    <a:bodyPr/>
                    <a:lstStyle/>
                    <a:p>
                      <a:r>
                        <a:rPr lang="en-US" sz="1200" dirty="0" smtClean="0">
                          <a:latin typeface="Calibri" panose="020F0502020204030204" pitchFamily="34" charset="0"/>
                          <a:cs typeface="Calibri" panose="020F0502020204030204" pitchFamily="34" charset="0"/>
                        </a:rPr>
                        <a:t>October</a:t>
                      </a:r>
                      <a:r>
                        <a:rPr lang="en-US" sz="1200" baseline="0" dirty="0" smtClean="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21: </a:t>
                      </a:r>
                      <a:r>
                        <a:rPr lang="en-US" sz="1200" b="0" baseline="0" dirty="0" smtClean="0">
                          <a:latin typeface="Calibri" panose="020F0502020204030204" pitchFamily="34" charset="0"/>
                          <a:cs typeface="Calibri" panose="020F0502020204030204" pitchFamily="34" charset="0"/>
                        </a:rPr>
                        <a:t>Finalize submissions in La Data Review</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24: </a:t>
                      </a:r>
                      <a:r>
                        <a:rPr lang="en-US" sz="1200" b="0" baseline="0" dirty="0" smtClean="0">
                          <a:latin typeface="Calibri" panose="020F0502020204030204" pitchFamily="34" charset="0"/>
                          <a:cs typeface="Calibri" panose="020F0502020204030204" pitchFamily="34" charset="0"/>
                        </a:rPr>
                        <a:t>LEAP 2025 high school test setup opens</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24</a:t>
                      </a:r>
                      <a:r>
                        <a:rPr lang="en-US" sz="1200" b="0" baseline="0" dirty="0" smtClean="0">
                          <a:latin typeface="Calibri" panose="020F0502020204030204" pitchFamily="34" charset="0"/>
                          <a:cs typeface="Calibri" panose="020F0502020204030204" pitchFamily="34" charset="0"/>
                        </a:rPr>
                        <a:t>: LEAP 2025 high school testing schedules due</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28: </a:t>
                      </a:r>
                      <a:r>
                        <a:rPr lang="en-US" sz="1200" b="0" baseline="0" dirty="0" smtClean="0">
                          <a:latin typeface="Calibri" panose="020F0502020204030204" pitchFamily="34" charset="0"/>
                          <a:cs typeface="Calibri" panose="020F0502020204030204" pitchFamily="34" charset="0"/>
                        </a:rPr>
                        <a:t>Last day to verify grades 3-8 enrollment, select paper testing for grade 3.</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30</a:t>
                      </a:r>
                      <a:r>
                        <a:rPr lang="en-US" sz="1200" baseline="0" dirty="0" smtClean="0">
                          <a:latin typeface="Calibri" panose="020F0502020204030204" pitchFamily="34" charset="0"/>
                          <a:cs typeface="Calibri" panose="020F0502020204030204" pitchFamily="34" charset="0"/>
                        </a:rPr>
                        <a:t>: Last day to finalize accommodations for LEAP 2025 high school Window A.</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October 31</a:t>
                      </a:r>
                      <a:r>
                        <a:rPr lang="en-US" sz="1200" baseline="0" dirty="0" smtClean="0">
                          <a:latin typeface="Calibri" panose="020F0502020204030204" pitchFamily="34" charset="0"/>
                          <a:cs typeface="Calibri" panose="020F0502020204030204" pitchFamily="34" charset="0"/>
                        </a:rPr>
                        <a:t>: Submissions for KEA and K-3 screening due</a:t>
                      </a:r>
                    </a:p>
                    <a:p>
                      <a:pPr marL="0" indent="0">
                        <a:buFont typeface="Arial" panose="020B0604020202020204" pitchFamily="34" charset="0"/>
                        <a:buNone/>
                      </a:pPr>
                      <a:endParaRPr lang="en-US" sz="120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370840">
                <a:tc>
                  <a:txBody>
                    <a:bodyPr/>
                    <a:lstStyle/>
                    <a:p>
                      <a:r>
                        <a:rPr lang="en-US" sz="1200" dirty="0" smtClean="0">
                          <a:latin typeface="Calibri" panose="020F0502020204030204" pitchFamily="34" charset="0"/>
                          <a:cs typeface="Calibri" panose="020F0502020204030204" pitchFamily="34" charset="0"/>
                        </a:rPr>
                        <a:t>November</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November 29-December 16: </a:t>
                      </a:r>
                      <a:r>
                        <a:rPr lang="en-US" sz="1200" b="0" baseline="0" dirty="0" smtClean="0">
                          <a:latin typeface="Calibri" panose="020F0502020204030204" pitchFamily="34" charset="0"/>
                          <a:cs typeface="Calibri" panose="020F0502020204030204" pitchFamily="34" charset="0"/>
                        </a:rPr>
                        <a:t>Window A Fall high school LEAP 2025 testing window</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October 25, November 1, 8, 29</a:t>
                      </a:r>
                    </a:p>
                    <a:p>
                      <a:r>
                        <a:rPr lang="en-US" sz="1200" baseline="0" dirty="0" smtClean="0">
                          <a:latin typeface="Calibri" panose="020F0502020204030204" pitchFamily="34" charset="0"/>
                          <a:cs typeface="Calibri" panose="020F0502020204030204" pitchFamily="34" charset="0"/>
                        </a:rPr>
                        <a:t>Monthly Call: November 15</a:t>
                      </a:r>
                    </a:p>
                    <a:p>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Call cancelled on November 22</a:t>
                      </a: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LEAP Connect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for LEAP 2025 </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FF0000"/>
                </a:solidFill>
              </a:rPr>
              <a:t>October 24</a:t>
            </a:r>
            <a:r>
              <a:rPr lang="en-US" dirty="0" smtClean="0"/>
              <a:t>: Test setup available for LEAP 2025 high school first testing window</a:t>
            </a:r>
          </a:p>
          <a:p>
            <a:pPr marL="114300" indent="0">
              <a:buNone/>
            </a:pPr>
            <a:r>
              <a:rPr lang="en-US" b="1" dirty="0" smtClean="0">
                <a:solidFill>
                  <a:srgbClr val="FF0000"/>
                </a:solidFill>
              </a:rPr>
              <a:t>October 24</a:t>
            </a:r>
            <a:r>
              <a:rPr lang="en-US" dirty="0" smtClean="0"/>
              <a:t>: Testing schedules for Window A due to </a:t>
            </a:r>
            <a:r>
              <a:rPr lang="en-US" dirty="0" smtClean="0">
                <a:hlinkClick r:id="rId2"/>
              </a:rPr>
              <a:t>assessment@la.gov</a:t>
            </a:r>
            <a:endParaRPr lang="en-US" dirty="0" smtClean="0"/>
          </a:p>
          <a:p>
            <a:pPr marL="114300" indent="0">
              <a:buNone/>
            </a:pPr>
            <a:r>
              <a:rPr lang="en-US" b="1" dirty="0" smtClean="0">
                <a:solidFill>
                  <a:srgbClr val="FF0000"/>
                </a:solidFill>
              </a:rPr>
              <a:t>October 28</a:t>
            </a:r>
            <a:r>
              <a:rPr lang="en-US" dirty="0" smtClean="0"/>
              <a:t>: Last day to verify enrollment for grades 3-8 and select paper testing for grade 3</a:t>
            </a:r>
          </a:p>
          <a:p>
            <a:pPr marL="114300" indent="0">
              <a:buNone/>
            </a:pPr>
            <a:r>
              <a:rPr lang="en-US" b="1" dirty="0" smtClean="0">
                <a:solidFill>
                  <a:srgbClr val="FF0000"/>
                </a:solidFill>
              </a:rPr>
              <a:t>October 30</a:t>
            </a:r>
            <a:r>
              <a:rPr lang="en-US" dirty="0" smtClean="0"/>
              <a:t>: Last day to finalize accommodations for the LEAP 2025 high school fall administration for school systems participating in Window A.</a:t>
            </a:r>
          </a:p>
          <a:p>
            <a:pPr marL="114300" indent="0">
              <a:buNone/>
            </a:pPr>
            <a:r>
              <a:rPr lang="en-US" b="1" dirty="0" smtClean="0">
                <a:solidFill>
                  <a:srgbClr val="FF0000"/>
                </a:solidFill>
              </a:rPr>
              <a:t>December 5</a:t>
            </a:r>
            <a:r>
              <a:rPr lang="en-US" dirty="0" smtClean="0"/>
              <a:t>: Last day to finalize accommodations for the LEAP 2025 high school fall administration for school systems participating in Window B.</a:t>
            </a:r>
          </a:p>
          <a:p>
            <a:pPr marL="114300" indent="0">
              <a:buNone/>
            </a:pPr>
            <a:r>
              <a:rPr lang="en-US" b="1" dirty="0" smtClean="0">
                <a:solidFill>
                  <a:srgbClr val="FF0000"/>
                </a:solidFill>
              </a:rPr>
              <a:t>November 29-December 16</a:t>
            </a:r>
            <a:r>
              <a:rPr lang="en-US" dirty="0" smtClean="0"/>
              <a:t>: Window A high school testing window</a:t>
            </a:r>
          </a:p>
          <a:p>
            <a:pPr marL="114300" indent="0">
              <a:buNone/>
            </a:pPr>
            <a:r>
              <a:rPr lang="en-US" b="1" dirty="0" smtClean="0">
                <a:solidFill>
                  <a:srgbClr val="FF0000"/>
                </a:solidFill>
              </a:rPr>
              <a:t>January 5-25</a:t>
            </a:r>
            <a:r>
              <a:rPr lang="en-US" dirty="0" smtClean="0"/>
              <a:t>: Window B high school testing window </a:t>
            </a: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Test Setup Functions</a:t>
            </a:r>
            <a:endParaRPr lang="en-US" dirty="0"/>
          </a:p>
        </p:txBody>
      </p:sp>
      <p:sp>
        <p:nvSpPr>
          <p:cNvPr id="3" name="Text Placeholder 2"/>
          <p:cNvSpPr>
            <a:spLocks noGrp="1"/>
          </p:cNvSpPr>
          <p:nvPr>
            <p:ph type="body" idx="1"/>
          </p:nvPr>
        </p:nvSpPr>
        <p:spPr/>
        <p:txBody>
          <a:bodyPr/>
          <a:lstStyle/>
          <a:p>
            <a:pPr marL="114300" indent="0">
              <a:buNone/>
            </a:pPr>
            <a:r>
              <a:rPr lang="en-US" altLang="en-US" dirty="0">
                <a:solidFill>
                  <a:schemeClr val="bg2"/>
                </a:solidFill>
                <a:latin typeface="Calibri" panose="020F0502020204030204" pitchFamily="34" charset="0"/>
                <a:ea typeface="Calibri" panose="020F0502020204030204" pitchFamily="34" charset="0"/>
                <a:cs typeface="Calibri" panose="020F0502020204030204" pitchFamily="34" charset="0"/>
              </a:rPr>
              <a:t>DRC INSIGHT will open on October 24 for test setup. For school systems that will test in the second window, January 5-25, activities will be limited. See the table below for the actions that can and cannot be </a:t>
            </a:r>
            <a:r>
              <a:rPr lang="en-US" altLang="en-US" dirty="0" smtClean="0">
                <a:solidFill>
                  <a:schemeClr val="bg2"/>
                </a:solidFill>
                <a:latin typeface="Calibri" panose="020F0502020204030204" pitchFamily="34" charset="0"/>
                <a:ea typeface="Calibri" panose="020F0502020204030204" pitchFamily="34" charset="0"/>
                <a:cs typeface="Calibri" panose="020F0502020204030204" pitchFamily="34" charset="0"/>
              </a:rPr>
              <a:t>completed beginning 10/24. Additional functions will be available for systems testing in the second window on December 21.</a:t>
            </a:r>
            <a:endParaRPr lang="en-US" altLang="en-US" dirty="0">
              <a:solidFill>
                <a:schemeClr val="bg2"/>
              </a:solidFill>
              <a:latin typeface="Calibri" panose="020F0502020204030204" pitchFamily="34" charset="0"/>
              <a:cs typeface="Calibri" panose="020F0502020204030204" pitchFamily="34" charset="0"/>
            </a:endParaRP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5674591"/>
              </p:ext>
            </p:extLst>
          </p:nvPr>
        </p:nvGraphicFramePr>
        <p:xfrm>
          <a:off x="931875" y="2757165"/>
          <a:ext cx="7280300" cy="1828800"/>
        </p:xfrm>
        <a:graphic>
          <a:graphicData uri="http://schemas.openxmlformats.org/drawingml/2006/table">
            <a:tbl>
              <a:tblPr firstRow="1" bandRow="1">
                <a:tableStyleId>{47E5B1D7-7E24-4C7A-94C0-64FDCA702A4B}</a:tableStyleId>
              </a:tblPr>
              <a:tblGrid>
                <a:gridCol w="3640150">
                  <a:extLst>
                    <a:ext uri="{9D8B030D-6E8A-4147-A177-3AD203B41FA5}">
                      <a16:colId xmlns:a16="http://schemas.microsoft.com/office/drawing/2014/main" val="1250756725"/>
                    </a:ext>
                  </a:extLst>
                </a:gridCol>
                <a:gridCol w="3640150">
                  <a:extLst>
                    <a:ext uri="{9D8B030D-6E8A-4147-A177-3AD203B41FA5}">
                      <a16:colId xmlns:a16="http://schemas.microsoft.com/office/drawing/2014/main" val="2860124255"/>
                    </a:ext>
                  </a:extLst>
                </a:gridCol>
              </a:tblGrid>
              <a:tr h="273390">
                <a:tc rowSpan="4">
                  <a:txBody>
                    <a:bodyPr/>
                    <a:lstStyle/>
                    <a:p>
                      <a:r>
                        <a:rPr lang="en-US" b="1" dirty="0" smtClean="0">
                          <a:latin typeface="Calibri" panose="020F0502020204030204" pitchFamily="34" charset="0"/>
                          <a:cs typeface="Calibri" panose="020F0502020204030204" pitchFamily="34" charset="0"/>
                        </a:rPr>
                        <a:t>Available on 10/24 for both windows</a:t>
                      </a:r>
                      <a:endParaRPr lang="en-US" b="1"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Assign TA numbers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51007014"/>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Move students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1910464"/>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Add New students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25618702"/>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Verify accommodations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6073823"/>
                  </a:ext>
                </a:extLst>
              </a:tr>
              <a:tr h="273390">
                <a:tc rowSpan="2">
                  <a:txBody>
                    <a:bodyPr/>
                    <a:lstStyle/>
                    <a:p>
                      <a:r>
                        <a:rPr lang="en-US" b="1" dirty="0" smtClean="0">
                          <a:latin typeface="Calibri" panose="020F0502020204030204" pitchFamily="34" charset="0"/>
                          <a:cs typeface="Calibri" panose="020F0502020204030204" pitchFamily="34" charset="0"/>
                        </a:rPr>
                        <a:t>Available</a:t>
                      </a:r>
                      <a:r>
                        <a:rPr lang="en-US" b="1" baseline="0" dirty="0" smtClean="0">
                          <a:latin typeface="Calibri" panose="020F0502020204030204" pitchFamily="34" charset="0"/>
                          <a:cs typeface="Calibri" panose="020F0502020204030204" pitchFamily="34" charset="0"/>
                        </a:rPr>
                        <a:t> on 10/24 only for systems testing in first window beginning November 29</a:t>
                      </a:r>
                      <a:endParaRPr lang="en-US" b="1"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Place</a:t>
                      </a:r>
                      <a:r>
                        <a:rPr lang="en-US" baseline="0" dirty="0" smtClean="0">
                          <a:latin typeface="Calibri" panose="020F0502020204030204" pitchFamily="34" charset="0"/>
                          <a:cs typeface="Calibri" panose="020F0502020204030204" pitchFamily="34" charset="0"/>
                        </a:rPr>
                        <a:t> students in testing sessions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96129231"/>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Print Test Tickets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20376676"/>
                  </a:ext>
                </a:extLst>
              </a:tr>
            </a:tbl>
          </a:graphicData>
        </a:graphic>
      </p:graphicFrame>
    </p:spTree>
    <p:extLst>
      <p:ext uri="{BB962C8B-B14F-4D97-AF65-F5344CB8AC3E}">
        <p14:creationId xmlns:p14="http://schemas.microsoft.com/office/powerpoint/2010/main" val="16583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Connect</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last day to identify students as LEAP Connect and to finalize accommodations on IEPs, IAPs and EL Checklists is </a:t>
            </a:r>
            <a:r>
              <a:rPr lang="en-US" b="1" dirty="0" smtClean="0"/>
              <a:t>January 14</a:t>
            </a:r>
            <a:r>
              <a:rPr lang="en-US" b="1" baseline="30000" dirty="0" smtClean="0"/>
              <a:t>th</a:t>
            </a:r>
            <a:r>
              <a:rPr lang="en-US" b="1" dirty="0" smtClean="0"/>
              <a:t>. </a:t>
            </a:r>
            <a:r>
              <a:rPr lang="en-US" dirty="0" smtClean="0"/>
              <a:t>Beginning in 2022-2023, any request to apply accommodations that were not in place by each assessment deadline will require the completion of the </a:t>
            </a:r>
            <a:r>
              <a:rPr lang="en-US" b="1" i="1" dirty="0"/>
              <a:t>Request for Consideration of Late Changes to IEP/IAP/ELPT </a:t>
            </a:r>
            <a:r>
              <a:rPr lang="en-US" b="1" i="1" dirty="0" smtClean="0"/>
              <a:t>Checklist</a:t>
            </a:r>
            <a:r>
              <a:rPr lang="en-US" dirty="0" smtClean="0"/>
              <a:t>. </a:t>
            </a:r>
          </a:p>
          <a:p>
            <a:pPr marL="114300" indent="0">
              <a:buNone/>
            </a:pPr>
            <a:r>
              <a:rPr lang="en-US" dirty="0" smtClean="0"/>
              <a:t>This document will need to be completed for each student request and signed by both the district test coordinator and the special education director.</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46852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ELPS/ELPT</a:t>
            </a:r>
            <a:endParaRPr dirty="0"/>
          </a:p>
        </p:txBody>
      </p:sp>
    </p:spTree>
    <p:extLst>
      <p:ext uri="{BB962C8B-B14F-4D97-AF65-F5344CB8AC3E}">
        <p14:creationId xmlns:p14="http://schemas.microsoft.com/office/powerpoint/2010/main" val="94417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10996</TotalTime>
  <Words>1209</Words>
  <Application>Microsoft Office PowerPoint</Application>
  <PresentationFormat>On-screen Show (16:9)</PresentationFormat>
  <Paragraphs>138</Paragraphs>
  <Slides>22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LA Believes</vt:lpstr>
      <vt:lpstr>Zoom Meeting Preparation</vt:lpstr>
      <vt:lpstr>AAA: Assessment and Accountability Monthly Call October 18, 2022</vt:lpstr>
      <vt:lpstr>Agenda Items</vt:lpstr>
      <vt:lpstr>LEAP 2025</vt:lpstr>
      <vt:lpstr>Important Dates for LEAP 2025 </vt:lpstr>
      <vt:lpstr>High School Test Setup Functions</vt:lpstr>
      <vt:lpstr>LEAP Connect</vt:lpstr>
      <vt:lpstr>LEAP Connect</vt:lpstr>
      <vt:lpstr>ELPS/ELPT</vt:lpstr>
      <vt:lpstr>ELPT and ELPT Connect</vt:lpstr>
      <vt:lpstr>ACT</vt:lpstr>
      <vt:lpstr>ACT</vt:lpstr>
      <vt:lpstr>WorkKeys</vt:lpstr>
      <vt:lpstr>K-3</vt:lpstr>
      <vt:lpstr>KEA and K-3 Literacy Screening</vt:lpstr>
      <vt:lpstr>Innovative Assessment</vt:lpstr>
      <vt:lpstr>IAP: Administrative Procedures</vt:lpstr>
      <vt:lpstr>Accountability</vt:lpstr>
      <vt:lpstr> Data Certification</vt:lpstr>
      <vt:lpstr>La Data Review Data Sharing Agreement</vt:lpstr>
      <vt:lpstr>Call Summary</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339</cp:revision>
  <dcterms:modified xsi:type="dcterms:W3CDTF">2022-10-18T19:17:49Z</dcterms:modified>
</cp:coreProperties>
</file>