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7"/>
  </p:notesMasterIdLst>
  <p:sldIdLst>
    <p:sldId id="666" r:id="rId2"/>
    <p:sldId id="667" r:id="rId3"/>
    <p:sldId id="257" r:id="rId4"/>
    <p:sldId id="851" r:id="rId5"/>
    <p:sldId id="855" r:id="rId6"/>
    <p:sldId id="366" r:id="rId7"/>
    <p:sldId id="883" r:id="rId8"/>
    <p:sldId id="875" r:id="rId9"/>
    <p:sldId id="876" r:id="rId10"/>
    <p:sldId id="871" r:id="rId11"/>
    <p:sldId id="877" r:id="rId12"/>
    <p:sldId id="878" r:id="rId13"/>
    <p:sldId id="830" r:id="rId14"/>
    <p:sldId id="852" r:id="rId15"/>
    <p:sldId id="869" r:id="rId16"/>
    <p:sldId id="870" r:id="rId17"/>
    <p:sldId id="781" r:id="rId18"/>
    <p:sldId id="846" r:id="rId19"/>
    <p:sldId id="500" r:id="rId20"/>
    <p:sldId id="882" r:id="rId21"/>
    <p:sldId id="860" r:id="rId22"/>
    <p:sldId id="861" r:id="rId23"/>
    <p:sldId id="881" r:id="rId24"/>
    <p:sldId id="880" r:id="rId25"/>
    <p:sldId id="334" r:id="rId26"/>
  </p:sldIdLst>
  <p:sldSz cx="9144000" cy="5143500" type="screen16x9"/>
  <p:notesSz cx="6858000" cy="9144000"/>
  <p:embeddedFontLst>
    <p:embeddedFont>
      <p:font typeface="Public Sans" pitchFamily="2" charset="0"/>
      <p:regular r:id="rId28"/>
      <p:bold r:id="rId29"/>
      <p:italic r:id="rId30"/>
      <p:boldItalic r:id="rId31"/>
    </p:embeddedFont>
    <p:embeddedFont>
      <p:font typeface="Public Sans Medium" pitchFamily="2" charset="0"/>
      <p:regular r:id="rId32"/>
      <p: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90" d="100"/>
          <a:sy n="90" d="100"/>
        </p:scale>
        <p:origin x="584" y="5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extLst>
      <p:ext uri="{BB962C8B-B14F-4D97-AF65-F5344CB8AC3E}">
        <p14:creationId xmlns:p14="http://schemas.microsoft.com/office/powerpoint/2010/main" val="258349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262418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300299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614688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5" r:id="rId15"/>
    <p:sldLayoutId id="2147483726" r:id="rId16"/>
    <p:sldLayoutId id="2147483730" r:id="rId17"/>
    <p:sldLayoutId id="2147483731" r:id="rId18"/>
    <p:sldLayoutId id="2147483732" r:id="rId19"/>
    <p:sldLayoutId id="2147483733" r:id="rId20"/>
    <p:sldLayoutId id="214748373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hyperlink" Target="https://doe.louisiana.gov/docs/default-source/assessment/Permission-to-test-in-alternate-environment.pdf?sfvrsn=871a8c1f_1"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https://doe.louisiana.gov/search-results?indexCatalogue=sitesearch&amp;searchQuery=aAssessment%20resources" TargetMode="External"/><Relationship Id="rId1" Type="http://schemas.openxmlformats.org/officeDocument/2006/relationships/slideLayout" Target="../slideLayouts/slideLayout19.xml"/><Relationship Id="rId4" Type="http://schemas.openxmlformats.org/officeDocument/2006/relationships/hyperlink" Target="https://ldoe.zoom.us/j/9498858694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4"/>
            <a:ext cx="8221200" cy="109796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latin typeface="Public Sans" pitchFamily="2" charset="0"/>
              </a:rPr>
              <a:t>AAA Assessment and Accountability Monthly Call</a:t>
            </a:r>
            <a:br>
              <a:rPr lang="en-US" sz="2400" dirty="0" smtClean="0">
                <a:latin typeface="Public Sans" pitchFamily="2" charset="0"/>
              </a:rPr>
            </a:br>
            <a:r>
              <a:rPr lang="en-US" sz="2400" dirty="0" smtClean="0">
                <a:latin typeface="Public Sans" pitchFamily="2" charset="0"/>
              </a:rPr>
              <a:t>October 28, 2025</a:t>
            </a:r>
            <a:endParaRPr sz="2400" dirty="0">
              <a:latin typeface="Public Sans" pitchFamily="2" charset="0"/>
            </a:endParaRPr>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Verification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Enrollment verification in DRC is now closed. If paper testing was not selected for grade 3 during this open enrollment period, then all grade 3 testing must be administered online. The department will not approve large requests for additional paper testing for grade 3 when the additional materials window opens.</a:t>
            </a:r>
            <a:endParaRPr lang="en-US" b="1" u="sng" dirty="0"/>
          </a:p>
        </p:txBody>
      </p:sp>
    </p:spTree>
    <p:extLst>
      <p:ext uri="{BB962C8B-B14F-4D97-AF65-F5344CB8AC3E}">
        <p14:creationId xmlns:p14="http://schemas.microsoft.com/office/powerpoint/2010/main" val="3938653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a:t>
            </a:r>
            <a:r>
              <a:rPr lang="en-US" dirty="0" smtClean="0"/>
              <a:t>Environments and Sites</a:t>
            </a:r>
            <a:endParaRPr lang="en-US" dirty="0"/>
          </a:p>
        </p:txBody>
      </p:sp>
      <p:sp>
        <p:nvSpPr>
          <p:cNvPr id="3" name="Text Placeholder 2"/>
          <p:cNvSpPr>
            <a:spLocks noGrp="1"/>
          </p:cNvSpPr>
          <p:nvPr>
            <p:ph type="body" idx="1"/>
          </p:nvPr>
        </p:nvSpPr>
        <p:spPr/>
        <p:txBody>
          <a:bodyPr/>
          <a:lstStyle/>
          <a:p>
            <a:pPr marL="114300" indent="0">
              <a:buNone/>
            </a:pPr>
            <a:r>
              <a:rPr lang="en-US" dirty="0" smtClean="0"/>
              <a:t>BESE policy mandates that students test in </a:t>
            </a:r>
            <a:r>
              <a:rPr lang="en-US" dirty="0" smtClean="0"/>
              <a:t>class-size groups. </a:t>
            </a:r>
            <a:r>
              <a:rPr lang="en-US" dirty="0" smtClean="0"/>
              <a:t>The </a:t>
            </a:r>
            <a:r>
              <a:rPr lang="en-US" dirty="0" smtClean="0">
                <a:hlinkClick r:id="rId2"/>
              </a:rPr>
              <a:t>Permission To Test in Alternate Environment</a:t>
            </a:r>
            <a:r>
              <a:rPr lang="en-US" dirty="0" smtClean="0"/>
              <a:t> form </a:t>
            </a:r>
            <a:r>
              <a:rPr lang="en-US" dirty="0"/>
              <a:t>has </a:t>
            </a:r>
            <a:r>
              <a:rPr lang="en-US" dirty="0" smtClean="0"/>
              <a:t>been updated with class size limitations aligned to policy. Please do not submit requests using the previous form. All school systems that operate learning pods must include these sites in their schedules. The department may request actual street </a:t>
            </a:r>
            <a:r>
              <a:rPr lang="en-US" dirty="0" smtClean="0"/>
              <a:t>addresses </a:t>
            </a:r>
            <a:r>
              <a:rPr lang="en-US" dirty="0"/>
              <a:t>to provide to state monitors.</a:t>
            </a:r>
            <a:endParaRPr lang="en-US" dirty="0" smtClean="0"/>
          </a:p>
          <a:p>
            <a:pPr marL="114300" indent="0">
              <a:buNone/>
            </a:pPr>
            <a:endParaRPr lang="en-US" dirty="0"/>
          </a:p>
          <a:p>
            <a:r>
              <a:rPr lang="en-US" dirty="0" smtClean="0"/>
              <a:t>Maximum </a:t>
            </a:r>
            <a:r>
              <a:rPr lang="en-US" dirty="0"/>
              <a:t>number of students in a 3rd grade testing group is 26. </a:t>
            </a:r>
            <a:endParaRPr lang="en-US" dirty="0" smtClean="0"/>
          </a:p>
          <a:p>
            <a:r>
              <a:rPr lang="en-US" dirty="0" smtClean="0"/>
              <a:t>Maximum </a:t>
            </a:r>
            <a:r>
              <a:rPr lang="en-US" dirty="0"/>
              <a:t>number of students in a 4th-12th grade testing group is </a:t>
            </a:r>
            <a:r>
              <a:rPr lang="en-US" dirty="0" smtClean="0"/>
              <a:t>33.</a:t>
            </a:r>
            <a:endParaRPr lang="en-US" dirty="0" smtClean="0"/>
          </a:p>
        </p:txBody>
      </p:sp>
    </p:spTree>
    <p:extLst>
      <p:ext uri="{BB962C8B-B14F-4D97-AF65-F5344CB8AC3E}">
        <p14:creationId xmlns:p14="http://schemas.microsoft.com/office/powerpoint/2010/main" val="3151426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Accommodations</a:t>
            </a:r>
            <a:endParaRPr lang="en-US" dirty="0"/>
          </a:p>
        </p:txBody>
      </p:sp>
      <p:sp>
        <p:nvSpPr>
          <p:cNvPr id="3" name="Text Placeholder 2"/>
          <p:cNvSpPr>
            <a:spLocks noGrp="1"/>
          </p:cNvSpPr>
          <p:nvPr>
            <p:ph type="body" idx="1"/>
          </p:nvPr>
        </p:nvSpPr>
        <p:spPr/>
        <p:txBody>
          <a:bodyPr/>
          <a:lstStyle/>
          <a:p>
            <a:pPr marL="114300" indent="0">
              <a:buNone/>
            </a:pPr>
            <a:r>
              <a:rPr lang="en-US" dirty="0" smtClean="0"/>
              <a:t>Requests for unique accommodations are due 30 days prior to the opening of any window. A unique accommodations request must be submitted for human reader and for paper tests for grades other than 3. </a:t>
            </a:r>
          </a:p>
          <a:p>
            <a:pPr marL="114300" indent="0">
              <a:buNone/>
            </a:pPr>
            <a:endParaRPr lang="en-US" dirty="0"/>
          </a:p>
          <a:p>
            <a:pPr marL="114300" indent="0">
              <a:buNone/>
            </a:pPr>
            <a:r>
              <a:rPr lang="en-US" dirty="0" smtClean="0"/>
              <a:t>The AAA team will not approve or deny approval of any submissions, but there must be a record of the unique accommodation form submitted to </a:t>
            </a:r>
            <a:r>
              <a:rPr lang="en-US" dirty="0" smtClean="0">
                <a:hlinkClick r:id="rId2"/>
              </a:rPr>
              <a:t>assessment@la.gov</a:t>
            </a:r>
            <a:r>
              <a:rPr lang="en-US" dirty="0" smtClean="0"/>
              <a:t> in cases where auditing or onsite monitoring may be necessary.</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76899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Connect and ELPT </a:t>
            </a:r>
            <a:endParaRPr sz="2400" dirty="0">
              <a:latin typeface="Public Sans" pitchFamily="2" charset="0"/>
            </a:endParaRPr>
          </a:p>
        </p:txBody>
      </p:sp>
    </p:spTree>
    <p:extLst>
      <p:ext uri="{BB962C8B-B14F-4D97-AF65-F5344CB8AC3E}">
        <p14:creationId xmlns:p14="http://schemas.microsoft.com/office/powerpoint/2010/main" val="1245683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Exemption Form</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will begin accepting exemption requests on November 10 at which time the new form will be posted. Louisiana only allows exemptions for two domains as outlined below, and after thorough review of the IEP or IAP.</a:t>
            </a:r>
          </a:p>
          <a:p>
            <a:pPr marL="114300" indent="0">
              <a:buNone/>
            </a:pPr>
            <a:endParaRPr lang="en-US" dirty="0"/>
          </a:p>
          <a:p>
            <a:r>
              <a:rPr lang="en-US" dirty="0" smtClean="0"/>
              <a:t>Reading-NO Exemption</a:t>
            </a:r>
          </a:p>
          <a:p>
            <a:r>
              <a:rPr lang="en-US" dirty="0" smtClean="0"/>
              <a:t>Writing-NO Exemption</a:t>
            </a:r>
          </a:p>
          <a:p>
            <a:r>
              <a:rPr lang="en-US" dirty="0" smtClean="0"/>
              <a:t>Listening-Limited to severe hearing impairment for students without technology devices that enhance hearing</a:t>
            </a:r>
          </a:p>
          <a:p>
            <a:r>
              <a:rPr lang="en-US" dirty="0" smtClean="0"/>
              <a:t>Speaking-Limited to very limited speech or nonverbal students; will not be approved for mild or moderate speech impediment</a:t>
            </a:r>
          </a:p>
        </p:txBody>
      </p:sp>
    </p:spTree>
    <p:extLst>
      <p:ext uri="{BB962C8B-B14F-4D97-AF65-F5344CB8AC3E}">
        <p14:creationId xmlns:p14="http://schemas.microsoft.com/office/powerpoint/2010/main" val="2646544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ACT</a:t>
            </a:r>
            <a:endParaRPr sz="2400" dirty="0">
              <a:latin typeface="Public Sans" pitchFamily="2" charset="0"/>
            </a:endParaRPr>
          </a:p>
        </p:txBody>
      </p:sp>
    </p:spTree>
    <p:extLst>
      <p:ext uri="{BB962C8B-B14F-4D97-AF65-F5344CB8AC3E}">
        <p14:creationId xmlns:p14="http://schemas.microsoft.com/office/powerpoint/2010/main" val="3912541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Important Dates</a:t>
            </a:r>
            <a:endParaRPr lang="en-US" dirty="0"/>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sz="1600" dirty="0">
                <a:latin typeface="Public Sans" pitchFamily="2" charset="0"/>
              </a:rPr>
              <a:t>Starting Spring 2026, examinees testing online and on paper will take the Enhanced ACT. </a:t>
            </a:r>
            <a:endParaRPr lang="en-US" sz="1600" dirty="0" smtClean="0">
              <a:latin typeface="Public Sans" pitchFamily="2" charset="0"/>
            </a:endParaRPr>
          </a:p>
          <a:p>
            <a:pPr marL="114300" indent="0">
              <a:buNone/>
            </a:pPr>
            <a:r>
              <a:rPr lang="en-US" sz="1600" i="1" u="sng" dirty="0" smtClean="0">
                <a:latin typeface="Public Sans" pitchFamily="2" charset="0"/>
              </a:rPr>
              <a:t>What's </a:t>
            </a:r>
            <a:r>
              <a:rPr lang="en-US" sz="1600" i="1" u="sng" dirty="0">
                <a:latin typeface="Public Sans" pitchFamily="2" charset="0"/>
              </a:rPr>
              <a:t>Changing</a:t>
            </a:r>
            <a:r>
              <a:rPr lang="en-US" sz="1600" i="1" dirty="0">
                <a:latin typeface="Public Sans" pitchFamily="2" charset="0"/>
              </a:rPr>
              <a:t>?</a:t>
            </a:r>
          </a:p>
          <a:p>
            <a:pPr lvl="0"/>
            <a:r>
              <a:rPr lang="en-US" sz="1600" dirty="0">
                <a:latin typeface="Public Sans" pitchFamily="2" charset="0"/>
              </a:rPr>
              <a:t>Shorter tests--44 fewer </a:t>
            </a:r>
            <a:r>
              <a:rPr lang="en-US" sz="1600" dirty="0" smtClean="0">
                <a:latin typeface="Public Sans" pitchFamily="2" charset="0"/>
              </a:rPr>
              <a:t>questions</a:t>
            </a:r>
            <a:endParaRPr lang="en-US" sz="1600" dirty="0">
              <a:latin typeface="Public Sans" pitchFamily="2" charset="0"/>
            </a:endParaRPr>
          </a:p>
          <a:p>
            <a:pPr lvl="0"/>
            <a:r>
              <a:rPr lang="en-US" sz="1600" dirty="0">
                <a:latin typeface="Public Sans" pitchFamily="2" charset="0"/>
              </a:rPr>
              <a:t>More Time Per Question</a:t>
            </a:r>
          </a:p>
          <a:p>
            <a:pPr lvl="0"/>
            <a:r>
              <a:rPr lang="en-US" sz="1600" dirty="0">
                <a:latin typeface="Public Sans" pitchFamily="2" charset="0"/>
              </a:rPr>
              <a:t>Shorter reading passages</a:t>
            </a:r>
          </a:p>
          <a:p>
            <a:pPr lvl="0"/>
            <a:r>
              <a:rPr lang="en-US" sz="1600" dirty="0">
                <a:latin typeface="Public Sans" pitchFamily="2" charset="0"/>
              </a:rPr>
              <a:t>Mathematics section now has 4 answer choices instead of 5</a:t>
            </a:r>
          </a:p>
          <a:p>
            <a:pPr marL="114300" indent="0">
              <a:buNone/>
            </a:pPr>
            <a:r>
              <a:rPr lang="en-US" sz="1600" i="1" u="sng" dirty="0">
                <a:latin typeface="Public Sans" pitchFamily="2" charset="0"/>
              </a:rPr>
              <a:t>What's Staying the Same?</a:t>
            </a:r>
          </a:p>
          <a:p>
            <a:pPr lvl="0"/>
            <a:r>
              <a:rPr lang="en-US" sz="1600" dirty="0">
                <a:latin typeface="Public Sans" pitchFamily="2" charset="0"/>
              </a:rPr>
              <a:t>Core content and subject areas remain the same</a:t>
            </a:r>
          </a:p>
          <a:p>
            <a:pPr lvl="0"/>
            <a:r>
              <a:rPr lang="en-US" sz="1600" dirty="0">
                <a:latin typeface="Public Sans" pitchFamily="2" charset="0"/>
              </a:rPr>
              <a:t>Same skills and knowledge assessed</a:t>
            </a:r>
          </a:p>
          <a:p>
            <a:pPr lvl="0"/>
            <a:r>
              <a:rPr lang="en-US" sz="1600" dirty="0">
                <a:latin typeface="Public Sans" pitchFamily="2" charset="0"/>
              </a:rPr>
              <a:t>Reading section still measures comprehension and analysis</a:t>
            </a:r>
          </a:p>
          <a:p>
            <a:pPr lvl="0"/>
            <a:r>
              <a:rPr lang="en-US" sz="1600" dirty="0">
                <a:latin typeface="Public Sans" pitchFamily="2" charset="0"/>
              </a:rPr>
              <a:t>No impact on predicting First-Year college success</a:t>
            </a:r>
          </a:p>
          <a:p>
            <a:pPr lvl="0"/>
            <a:r>
              <a:rPr lang="en-US" sz="1600" dirty="0">
                <a:latin typeface="Public Sans" pitchFamily="2" charset="0"/>
              </a:rPr>
              <a:t>Both paper and online tests still offered</a:t>
            </a:r>
          </a:p>
          <a:p>
            <a:endParaRPr lang="en-US" sz="1600" dirty="0">
              <a:latin typeface="Public Sans" pitchFamily="2" charset="0"/>
            </a:endParaRPr>
          </a:p>
          <a:p>
            <a:pPr marL="114300" indent="0">
              <a:buNone/>
            </a:pPr>
            <a:endParaRPr lang="en-US" dirty="0"/>
          </a:p>
        </p:txBody>
      </p:sp>
    </p:spTree>
    <p:extLst>
      <p:ext uri="{BB962C8B-B14F-4D97-AF65-F5344CB8AC3E}">
        <p14:creationId xmlns:p14="http://schemas.microsoft.com/office/powerpoint/2010/main" val="465280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Accountability</a:t>
            </a:r>
            <a:endParaRPr sz="2400" dirty="0">
              <a:latin typeface="Public Sans" pitchFamily="2" charset="0"/>
            </a:endParaRPr>
          </a:p>
        </p:txBody>
      </p:sp>
    </p:spTree>
    <p:extLst>
      <p:ext uri="{BB962C8B-B14F-4D97-AF65-F5344CB8AC3E}">
        <p14:creationId xmlns:p14="http://schemas.microsoft.com/office/powerpoint/2010/main" val="2448349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Certification/SPS Release</a:t>
            </a:r>
            <a:endParaRPr lang="en-US" dirty="0"/>
          </a:p>
        </p:txBody>
      </p:sp>
      <p:sp>
        <p:nvSpPr>
          <p:cNvPr id="3" name="Text Placeholder 2"/>
          <p:cNvSpPr>
            <a:spLocks noGrp="1"/>
          </p:cNvSpPr>
          <p:nvPr>
            <p:ph type="body" idx="1"/>
          </p:nvPr>
        </p:nvSpPr>
        <p:spPr/>
        <p:txBody>
          <a:bodyPr/>
          <a:lstStyle/>
          <a:p>
            <a:pPr marL="114300" indent="0">
              <a:buNone/>
            </a:pPr>
            <a:r>
              <a:rPr lang="en-US" sz="1600" dirty="0" smtClean="0"/>
              <a:t>All data certification windows are now closed. A date has not yet been shared for release of school performance scores, which will be some time in November.</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70733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K-3 Screenings</a:t>
            </a:r>
            <a:endParaRPr sz="2400" dirty="0">
              <a:latin typeface="Public Sans" pitchFamily="2" charset="0"/>
            </a:endParaRPr>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NAAR Scores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NAAR score file is past due. If we do not receive a NAAR file from your district by Friday, October 31, we will assume you do not have any. It will not be possible to add them to our state master file once it is finalized.</a:t>
            </a:r>
            <a:endParaRPr lang="en-US" dirty="0"/>
          </a:p>
        </p:txBody>
      </p:sp>
    </p:spTree>
    <p:extLst>
      <p:ext uri="{BB962C8B-B14F-4D97-AF65-F5344CB8AC3E}">
        <p14:creationId xmlns:p14="http://schemas.microsoft.com/office/powerpoint/2010/main" val="1315379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Numeracy</a:t>
            </a:r>
            <a:endParaRPr lang="en-US" dirty="0"/>
          </a:p>
        </p:txBody>
      </p:sp>
      <p:sp>
        <p:nvSpPr>
          <p:cNvPr id="3" name="Text Placeholder 2"/>
          <p:cNvSpPr>
            <a:spLocks noGrp="1"/>
          </p:cNvSpPr>
          <p:nvPr>
            <p:ph type="body" idx="1"/>
          </p:nvPr>
        </p:nvSpPr>
        <p:spPr/>
        <p:txBody>
          <a:bodyPr/>
          <a:lstStyle/>
          <a:p>
            <a:pPr marL="114300" indent="0">
              <a:buNone/>
            </a:pPr>
            <a:r>
              <a:rPr lang="en-US" dirty="0" smtClean="0"/>
              <a:t>Teacher training is not available in the professional learning platform. The deck and quiz are being updated to align with some new item types for the MOY administration.</a:t>
            </a:r>
          </a:p>
          <a:p>
            <a:r>
              <a:rPr lang="en-US" dirty="0" smtClean="0"/>
              <a:t>Teachers who have already completed training and earned an 80% on the quiz do not have to retrain. There will be refresher slides to introduce new item types.</a:t>
            </a:r>
          </a:p>
          <a:p>
            <a:r>
              <a:rPr lang="en-US" dirty="0" smtClean="0"/>
              <a:t>Teachers who have not completed training or did not pass the quiz must do so before administering the MOY numeracy screening.</a:t>
            </a:r>
          </a:p>
        </p:txBody>
      </p:sp>
    </p:spTree>
    <p:extLst>
      <p:ext uri="{BB962C8B-B14F-4D97-AF65-F5344CB8AC3E}">
        <p14:creationId xmlns:p14="http://schemas.microsoft.com/office/powerpoint/2010/main" val="2693445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to Change Student Information Forms</a:t>
            </a:r>
            <a:endParaRPr lang="en-US" dirty="0"/>
          </a:p>
        </p:txBody>
      </p:sp>
      <p:sp>
        <p:nvSpPr>
          <p:cNvPr id="3" name="Text Placeholder 2"/>
          <p:cNvSpPr>
            <a:spLocks noGrp="1"/>
          </p:cNvSpPr>
          <p:nvPr>
            <p:ph type="body" idx="1"/>
          </p:nvPr>
        </p:nvSpPr>
        <p:spPr/>
        <p:txBody>
          <a:bodyPr/>
          <a:lstStyle/>
          <a:p>
            <a:pPr marL="114300" indent="0">
              <a:buNone/>
            </a:pPr>
            <a:r>
              <a:rPr lang="en-US" dirty="0" smtClean="0">
                <a:solidFill>
                  <a:schemeClr val="bg2"/>
                </a:solidFill>
              </a:rPr>
              <a:t>The department created </a:t>
            </a:r>
            <a:r>
              <a:rPr lang="en-US" dirty="0" smtClean="0">
                <a:solidFill>
                  <a:schemeClr val="bg2"/>
                </a:solidFill>
              </a:rPr>
              <a:t>two standard forms </a:t>
            </a:r>
            <a:r>
              <a:rPr lang="en-US" dirty="0" smtClean="0">
                <a:solidFill>
                  <a:schemeClr val="bg2"/>
                </a:solidFill>
              </a:rPr>
              <a:t>for requests for </a:t>
            </a:r>
            <a:r>
              <a:rPr lang="en-US" dirty="0" smtClean="0">
                <a:solidFill>
                  <a:schemeClr val="bg2"/>
                </a:solidFill>
              </a:rPr>
              <a:t>student information </a:t>
            </a:r>
            <a:r>
              <a:rPr lang="en-US" dirty="0" smtClean="0">
                <a:solidFill>
                  <a:schemeClr val="bg2"/>
                </a:solidFill>
              </a:rPr>
              <a:t>that </a:t>
            </a:r>
            <a:r>
              <a:rPr lang="en-US" dirty="0" smtClean="0">
                <a:solidFill>
                  <a:schemeClr val="bg2"/>
                </a:solidFill>
              </a:rPr>
              <a:t>must be used by all DTCs beginning with MOY window. This request window is closed until the new student file is updated. </a:t>
            </a:r>
            <a:r>
              <a:rPr lang="en-US" dirty="0" smtClean="0">
                <a:solidFill>
                  <a:schemeClr val="bg2"/>
                </a:solidFill>
              </a:rPr>
              <a:t>Links are not yet available.</a:t>
            </a:r>
          </a:p>
          <a:p>
            <a:pPr marL="114300" indent="0">
              <a:buNone/>
            </a:pPr>
            <a:r>
              <a:rPr lang="en-US" i="1" dirty="0" smtClean="0">
                <a:solidFill>
                  <a:schemeClr val="bg2"/>
                </a:solidFill>
              </a:rPr>
              <a:t>K-3 Request to Change Grade Level Form</a:t>
            </a:r>
          </a:p>
          <a:p>
            <a:pPr marL="114300" indent="0">
              <a:buNone/>
            </a:pPr>
            <a:r>
              <a:rPr lang="en-US" i="1" dirty="0" smtClean="0">
                <a:solidFill>
                  <a:schemeClr val="bg2"/>
                </a:solidFill>
              </a:rPr>
              <a:t>K-3 Demographic Change Request Form</a:t>
            </a:r>
            <a:endParaRPr lang="en-US" dirty="0" smtClean="0">
              <a:solidFill>
                <a:schemeClr val="bg2"/>
              </a:solidFill>
            </a:endParaRPr>
          </a:p>
          <a:p>
            <a:r>
              <a:rPr lang="en-US" dirty="0" smtClean="0">
                <a:solidFill>
                  <a:schemeClr val="bg2"/>
                </a:solidFill>
              </a:rPr>
              <a:t>The department will provide a new student file from </a:t>
            </a:r>
            <a:r>
              <a:rPr lang="en-US" dirty="0" err="1" smtClean="0">
                <a:solidFill>
                  <a:schemeClr val="bg2"/>
                </a:solidFill>
              </a:rPr>
              <a:t>EdLink</a:t>
            </a:r>
            <a:r>
              <a:rPr lang="en-US" dirty="0" smtClean="0">
                <a:solidFill>
                  <a:schemeClr val="bg2"/>
                </a:solidFill>
              </a:rPr>
              <a:t> </a:t>
            </a:r>
            <a:r>
              <a:rPr lang="en-US" dirty="0" smtClean="0">
                <a:solidFill>
                  <a:schemeClr val="bg2"/>
                </a:solidFill>
              </a:rPr>
              <a:t>to vendors on </a:t>
            </a:r>
            <a:r>
              <a:rPr lang="en-US" dirty="0" smtClean="0">
                <a:solidFill>
                  <a:schemeClr val="bg2"/>
                </a:solidFill>
              </a:rPr>
              <a:t>October 31. The data </a:t>
            </a:r>
            <a:r>
              <a:rPr lang="en-US" dirty="0" smtClean="0">
                <a:solidFill>
                  <a:schemeClr val="bg2"/>
                </a:solidFill>
              </a:rPr>
              <a:t>in </a:t>
            </a:r>
            <a:r>
              <a:rPr lang="en-US" dirty="0" err="1" smtClean="0">
                <a:solidFill>
                  <a:schemeClr val="bg2"/>
                </a:solidFill>
              </a:rPr>
              <a:t>EdLink</a:t>
            </a:r>
            <a:r>
              <a:rPr lang="en-US" dirty="0" smtClean="0">
                <a:solidFill>
                  <a:schemeClr val="bg2"/>
                </a:solidFill>
              </a:rPr>
              <a:t> should </a:t>
            </a:r>
            <a:r>
              <a:rPr lang="en-US" dirty="0" smtClean="0">
                <a:solidFill>
                  <a:schemeClr val="bg2"/>
                </a:solidFill>
              </a:rPr>
              <a:t>be as up to date as possible to avoid the need to make requests for grade, name or LASID changes.</a:t>
            </a:r>
          </a:p>
          <a:p>
            <a:r>
              <a:rPr lang="en-US" dirty="0" smtClean="0">
                <a:solidFill>
                  <a:schemeClr val="bg2"/>
                </a:solidFill>
              </a:rPr>
              <a:t>Administrative activities will be limited while the vendor updates files. Rosters from BOY will remain intact for students who do not require updates. Systems will open fully with updated student information by November 17.</a:t>
            </a:r>
          </a:p>
          <a:p>
            <a:pPr marL="114300" indent="0">
              <a:buNone/>
            </a:pPr>
            <a:endParaRPr lang="en-US" dirty="0">
              <a:solidFill>
                <a:schemeClr val="bg2"/>
              </a:solidFill>
            </a:endParaRPr>
          </a:p>
        </p:txBody>
      </p:sp>
    </p:spTree>
    <p:extLst>
      <p:ext uri="{BB962C8B-B14F-4D97-AF65-F5344CB8AC3E}">
        <p14:creationId xmlns:p14="http://schemas.microsoft.com/office/powerpoint/2010/main" val="2306588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Braille Orders</a:t>
            </a:r>
            <a:endParaRPr lang="en-US" dirty="0"/>
          </a:p>
        </p:txBody>
      </p:sp>
      <p:sp>
        <p:nvSpPr>
          <p:cNvPr id="3" name="Text Placeholder 2"/>
          <p:cNvSpPr>
            <a:spLocks noGrp="1"/>
          </p:cNvSpPr>
          <p:nvPr>
            <p:ph type="body" idx="1"/>
          </p:nvPr>
        </p:nvSpPr>
        <p:spPr/>
        <p:txBody>
          <a:bodyPr/>
          <a:lstStyle/>
          <a:p>
            <a:pPr marL="114300" indent="0">
              <a:buNone/>
            </a:pPr>
            <a:r>
              <a:rPr lang="en-US" dirty="0" smtClean="0"/>
              <a:t>All students who received braille for BOY do not need to be reported to the department again. Please send in requests for any new students as soon as possible. </a:t>
            </a:r>
          </a:p>
          <a:p>
            <a:r>
              <a:rPr lang="en-US" dirty="0" smtClean="0"/>
              <a:t>For literacy, all school systems already have MOY materials</a:t>
            </a:r>
          </a:p>
          <a:p>
            <a:r>
              <a:rPr lang="en-US" dirty="0" smtClean="0"/>
              <a:t>For numeracy, the braille forms have been finalized and are in process. An estimated time for arrival is not available to share at this time.</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3881445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Administrative Activities</a:t>
            </a:r>
            <a:endParaRPr lang="en-US" dirty="0"/>
          </a:p>
        </p:txBody>
      </p:sp>
      <p:sp>
        <p:nvSpPr>
          <p:cNvPr id="3" name="Text Placeholder 2"/>
          <p:cNvSpPr>
            <a:spLocks noGrp="1"/>
          </p:cNvSpPr>
          <p:nvPr>
            <p:ph type="body" idx="1"/>
          </p:nvPr>
        </p:nvSpPr>
        <p:spPr/>
        <p:txBody>
          <a:bodyPr/>
          <a:lstStyle/>
          <a:p>
            <a:pPr marL="114300" indent="0">
              <a:buNone/>
            </a:pPr>
            <a:r>
              <a:rPr lang="en-US" dirty="0" smtClean="0"/>
              <a:t>Progress monitoring is still available in Amplify while student files are being uploaded. It is not necessary to change a student’s grade level prior to administering progress monitoring.</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67261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04804405"/>
              </p:ext>
            </p:extLst>
          </p:nvPr>
        </p:nvGraphicFramePr>
        <p:xfrm>
          <a:off x="430051" y="936515"/>
          <a:ext cx="8315665" cy="3475288"/>
        </p:xfrm>
        <a:graphic>
          <a:graphicData uri="http://schemas.openxmlformats.org/drawingml/2006/table">
            <a:tbl>
              <a:tblPr firstRow="1" bandRow="1">
                <a:tableStyleId>{47E5B1D7-7E24-4C7A-94C0-64FDCA702A4B}</a:tableStyleId>
              </a:tblPr>
              <a:tblGrid>
                <a:gridCol w="1014841">
                  <a:extLst>
                    <a:ext uri="{9D8B030D-6E8A-4147-A177-3AD203B41FA5}">
                      <a16:colId xmlns:a16="http://schemas.microsoft.com/office/drawing/2014/main" val="2450038286"/>
                    </a:ext>
                  </a:extLst>
                </a:gridCol>
                <a:gridCol w="5190073">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99271">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408177">
                <a:tc>
                  <a:txBody>
                    <a:bodyPr/>
                    <a:lstStyle/>
                    <a:p>
                      <a:r>
                        <a:rPr lang="en-US" sz="1200" dirty="0" smtClean="0">
                          <a:latin typeface="Public Sans" pitchFamily="2" charset="0"/>
                          <a:cs typeface="Calibri" panose="020F0502020204030204" pitchFamily="34" charset="0"/>
                        </a:rPr>
                        <a:t>October</a:t>
                      </a:r>
                      <a:r>
                        <a:rPr lang="en-US" sz="1200" baseline="0" dirty="0" smtClean="0">
                          <a:latin typeface="Public Sans" pitchFamily="2" charset="0"/>
                          <a:cs typeface="Calibri" panose="020F0502020204030204" pitchFamily="34" charset="0"/>
                        </a:rPr>
                        <a:t> </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PAST DUE</a:t>
                      </a:r>
                      <a:r>
                        <a:rPr lang="en-US" sz="1200" b="0" baseline="0" dirty="0" smtClean="0">
                          <a:latin typeface="Public Sans" pitchFamily="2" charset="0"/>
                          <a:cs typeface="Calibri" panose="020F0502020204030204" pitchFamily="34" charset="0"/>
                        </a:rPr>
                        <a:t>: NAAR Scores for K-3 Numeracy </a:t>
                      </a:r>
                      <a:r>
                        <a:rPr lang="en-US" sz="1200" b="0" baseline="0" dirty="0" smtClean="0">
                          <a:latin typeface="Public Sans" pitchFamily="2" charset="0"/>
                          <a:cs typeface="Calibri" panose="020F0502020204030204" pitchFamily="34" charset="0"/>
                        </a:rPr>
                        <a:t>BOY</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PAST DUE</a:t>
                      </a:r>
                      <a:r>
                        <a:rPr lang="en-US" sz="1200" b="0" baseline="0" dirty="0" smtClean="0">
                          <a:latin typeface="Public Sans" pitchFamily="2" charset="0"/>
                          <a:cs typeface="Calibri" panose="020F0502020204030204" pitchFamily="34" charset="0"/>
                        </a:rPr>
                        <a:t>: DSAs for all testing vendors</a:t>
                      </a:r>
                      <a:endParaRPr lang="en-US" sz="1200" b="0" baseline="0" dirty="0" smtClean="0">
                        <a:latin typeface="Public Sans" pitchFamily="2" charset="0"/>
                        <a:cs typeface="Calibri" panose="020F0502020204030204" pitchFamily="34" charset="0"/>
                      </a:endParaRP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NOW</a:t>
                      </a:r>
                      <a:r>
                        <a:rPr lang="en-US" sz="1200" b="0" baseline="0" dirty="0" smtClean="0">
                          <a:latin typeface="Public Sans" pitchFamily="2" charset="0"/>
                          <a:cs typeface="Calibri" panose="020F0502020204030204" pitchFamily="34" charset="0"/>
                        </a:rPr>
                        <a:t>: All Data Certification Closed</a:t>
                      </a:r>
                    </a:p>
                    <a:p>
                      <a:pPr marL="0" indent="0">
                        <a:buFont typeface="Arial" panose="020B0604020202020204" pitchFamily="34" charset="0"/>
                        <a:buNone/>
                      </a:pPr>
                      <a:r>
                        <a:rPr lang="en-US" sz="1200" b="1" baseline="0" dirty="0" smtClean="0">
                          <a:latin typeface="Public Sans" pitchFamily="2" charset="0"/>
                          <a:cs typeface="Calibri" panose="020F0502020204030204" pitchFamily="34" charset="0"/>
                        </a:rPr>
                        <a:t>October 31</a:t>
                      </a:r>
                      <a:r>
                        <a:rPr lang="en-US" sz="1200" b="0" baseline="0" dirty="0" smtClean="0">
                          <a:latin typeface="Public Sans" pitchFamily="2" charset="0"/>
                          <a:cs typeface="Calibri" panose="020F0502020204030204" pitchFamily="34" charset="0"/>
                        </a:rPr>
                        <a:t>: Schedules for LEAP Fall High School, K-3 Literacy and Numeracy Screening</a:t>
                      </a:r>
                    </a:p>
                  </a:txBody>
                  <a:tcPr/>
                </a:tc>
                <a:tc>
                  <a:txBody>
                    <a:bodyPr/>
                    <a:lstStyle/>
                    <a:p>
                      <a:pPr marL="152400" marR="0" lvl="0" indent="0" algn="l" rtl="0">
                        <a:lnSpc>
                          <a:spcPct val="100000"/>
                        </a:lnSpc>
                        <a:spcBef>
                          <a:spcPts val="0"/>
                        </a:spcBef>
                        <a:spcAft>
                          <a:spcPts val="0"/>
                        </a:spcAft>
                        <a:buSzPts val="1200"/>
                        <a:buFont typeface="Calibri"/>
                        <a:buNone/>
                      </a:pPr>
                      <a:r>
                        <a:rPr lang="en-US" sz="1200" dirty="0" smtClean="0">
                          <a:latin typeface="Public Sans" pitchFamily="2" charset="0"/>
                          <a:hlinkClick r:id="rId2"/>
                        </a:rPr>
                        <a:t>Assessment</a:t>
                      </a:r>
                      <a:r>
                        <a:rPr lang="en-US" sz="1200" baseline="0" dirty="0" smtClean="0">
                          <a:latin typeface="Public Sans" pitchFamily="2" charset="0"/>
                          <a:hlinkClick r:id="rId2"/>
                        </a:rPr>
                        <a:t> R</a:t>
                      </a:r>
                      <a:r>
                        <a:rPr lang="en-US" sz="1200" dirty="0" smtClean="0">
                          <a:latin typeface="Public Sans" pitchFamily="2" charset="0"/>
                          <a:hlinkClick r:id="rId2"/>
                        </a:rPr>
                        <a:t>esources</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2025-2026</a:t>
                      </a:r>
                      <a:r>
                        <a:rPr lang="en-US" sz="1200" baseline="0" dirty="0" smtClean="0">
                          <a:latin typeface="Public Sans" pitchFamily="2" charset="0"/>
                          <a:hlinkClick r:id="rId3"/>
                        </a:rPr>
                        <a:t> A</a:t>
                      </a:r>
                      <a:r>
                        <a:rPr lang="en-US" sz="1200" dirty="0" smtClean="0">
                          <a:latin typeface="Public Sans" pitchFamily="2" charset="0"/>
                          <a:hlinkClick r:id="rId3"/>
                        </a:rPr>
                        <a:t>ssessment Calendar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DTC and Accountability</a:t>
                      </a:r>
                      <a:r>
                        <a:rPr lang="en-US" sz="1200" baseline="0" dirty="0" smtClean="0">
                          <a:latin typeface="Public Sans" pitchFamily="2" charset="0"/>
                          <a:hlinkClick r:id="rId3"/>
                        </a:rPr>
                        <a:t> C</a:t>
                      </a:r>
                      <a:r>
                        <a:rPr lang="en-US" sz="1200" dirty="0" smtClean="0">
                          <a:latin typeface="Public Sans" pitchFamily="2" charset="0"/>
                          <a:hlinkClick r:id="rId3"/>
                        </a:rPr>
                        <a:t>ontact Update Form</a:t>
                      </a:r>
                      <a:endParaRPr lang="en-US" sz="1200" dirty="0" smtClean="0">
                        <a:latin typeface="Public Sans" pitchFamily="2" charset="0"/>
                      </a:endParaRPr>
                    </a:p>
                  </a:txBody>
                  <a:tcPr/>
                </a:tc>
                <a:extLst>
                  <a:ext uri="{0D108BD9-81ED-4DB2-BD59-A6C34878D82A}">
                    <a16:rowId xmlns:a16="http://schemas.microsoft.com/office/drawing/2014/main" val="3503993623"/>
                  </a:ext>
                </a:extLst>
              </a:tr>
              <a:tr h="1263587">
                <a:tc>
                  <a:txBody>
                    <a:bodyPr/>
                    <a:lstStyle/>
                    <a:p>
                      <a:r>
                        <a:rPr lang="en-US" sz="1200" baseline="0" dirty="0" smtClean="0">
                          <a:latin typeface="Public Sans" pitchFamily="2" charset="0"/>
                          <a:cs typeface="Calibri" panose="020F0502020204030204" pitchFamily="34" charset="0"/>
                        </a:rPr>
                        <a:t>November</a:t>
                      </a:r>
                      <a:endParaRPr lang="en-US" sz="1200" dirty="0">
                        <a:latin typeface="Public Sans" pitchFamily="2"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1" baseline="0" dirty="0" smtClean="0">
                          <a:latin typeface="Public Sans" pitchFamily="2" charset="0"/>
                          <a:cs typeface="Calibri" panose="020F0502020204030204" pitchFamily="34" charset="0"/>
                        </a:rPr>
                        <a:t>November 1: </a:t>
                      </a:r>
                      <a:r>
                        <a:rPr lang="en-US" sz="1200" b="0" baseline="0" dirty="0" smtClean="0">
                          <a:latin typeface="Public Sans" pitchFamily="2" charset="0"/>
                          <a:cs typeface="Calibri" panose="020F0502020204030204" pitchFamily="34" charset="0"/>
                        </a:rPr>
                        <a:t>Accommodations final for LEAP Fall High School</a:t>
                      </a:r>
                    </a:p>
                    <a:p>
                      <a:pPr marL="171450" indent="-171450">
                        <a:buFont typeface="Arial" panose="020B0604020202020204" pitchFamily="34" charset="0"/>
                        <a:buChar char="•"/>
                      </a:pPr>
                      <a:r>
                        <a:rPr lang="en-US" sz="1200" b="1" baseline="0" dirty="0" smtClean="0">
                          <a:latin typeface="Public Sans" pitchFamily="2" charset="0"/>
                          <a:cs typeface="Calibri" panose="020F0502020204030204" pitchFamily="34" charset="0"/>
                        </a:rPr>
                        <a:t>November 1-16</a:t>
                      </a:r>
                      <a:r>
                        <a:rPr lang="en-US" sz="1200" b="0" baseline="0" dirty="0" smtClean="0">
                          <a:latin typeface="Public Sans" pitchFamily="2" charset="0"/>
                          <a:cs typeface="Calibri" panose="020F0502020204030204" pitchFamily="34" charset="0"/>
                        </a:rPr>
                        <a:t>: Limited administration portals for literacy and numeracy</a:t>
                      </a:r>
                    </a:p>
                    <a:p>
                      <a:pPr marL="171450" indent="-171450">
                        <a:buFont typeface="Arial" panose="020B0604020202020204" pitchFamily="34" charset="0"/>
                        <a:buChar char="•"/>
                      </a:pPr>
                      <a:r>
                        <a:rPr lang="en-US" sz="1200" b="1" baseline="0" dirty="0" smtClean="0">
                          <a:latin typeface="Public Sans" pitchFamily="2" charset="0"/>
                          <a:cs typeface="Calibri" panose="020F0502020204030204" pitchFamily="34" charset="0"/>
                        </a:rPr>
                        <a:t>November 11</a:t>
                      </a:r>
                      <a:r>
                        <a:rPr lang="en-US" sz="1200" b="0" baseline="0" dirty="0" smtClean="0">
                          <a:latin typeface="Public Sans" pitchFamily="2" charset="0"/>
                          <a:cs typeface="Calibri" panose="020F0502020204030204" pitchFamily="34" charset="0"/>
                        </a:rPr>
                        <a:t>: LDOE Offices closed; no Office Hours</a:t>
                      </a:r>
                    </a:p>
                    <a:p>
                      <a:pPr marL="171450" indent="-171450">
                        <a:buFont typeface="Arial" panose="020B0604020202020204" pitchFamily="34" charset="0"/>
                        <a:buChar char="•"/>
                      </a:pPr>
                      <a:r>
                        <a:rPr lang="en-US" sz="1200" b="1" baseline="0" dirty="0" smtClean="0">
                          <a:latin typeface="Public Sans" pitchFamily="2" charset="0"/>
                          <a:cs typeface="Calibri" panose="020F0502020204030204" pitchFamily="34" charset="0"/>
                        </a:rPr>
                        <a:t>November 17</a:t>
                      </a:r>
                      <a:r>
                        <a:rPr lang="en-US" sz="1200" b="0" baseline="0" dirty="0" smtClean="0">
                          <a:latin typeface="Public Sans" pitchFamily="2" charset="0"/>
                          <a:cs typeface="Calibri" panose="020F0502020204030204" pitchFamily="34" charset="0"/>
                        </a:rPr>
                        <a:t>: Amplify and KITE portals open with student updates from </a:t>
                      </a:r>
                      <a:r>
                        <a:rPr lang="en-US" sz="1200" b="0" baseline="0" dirty="0" err="1" smtClean="0">
                          <a:latin typeface="Public Sans" pitchFamily="2" charset="0"/>
                          <a:cs typeface="Calibri" panose="020F0502020204030204" pitchFamily="34" charset="0"/>
                        </a:rPr>
                        <a:t>EdLink</a:t>
                      </a:r>
                      <a:endParaRPr lang="en-US" sz="1200" b="0" baseline="0" dirty="0" smtClean="0">
                        <a:latin typeface="Public Sans" pitchFamily="2" charset="0"/>
                        <a:cs typeface="Calibri" panose="020F0502020204030204" pitchFamily="34" charset="0"/>
                      </a:endParaRPr>
                    </a:p>
                    <a:p>
                      <a:pPr marL="171450" indent="-171450">
                        <a:buFont typeface="Arial" panose="020B0604020202020204" pitchFamily="34" charset="0"/>
                        <a:buChar char="•"/>
                      </a:pPr>
                      <a:r>
                        <a:rPr lang="en-US" sz="1200" b="1" baseline="0" dirty="0" smtClean="0">
                          <a:latin typeface="Public Sans" pitchFamily="2" charset="0"/>
                          <a:cs typeface="Calibri" panose="020F0502020204030204" pitchFamily="34" charset="0"/>
                        </a:rPr>
                        <a:t>November 25</a:t>
                      </a:r>
                      <a:r>
                        <a:rPr lang="en-US" sz="1200" b="0" baseline="0" dirty="0" smtClean="0">
                          <a:latin typeface="Public Sans" pitchFamily="2" charset="0"/>
                          <a:cs typeface="Calibri" panose="020F0502020204030204" pitchFamily="34" charset="0"/>
                        </a:rPr>
                        <a:t>: Office Hours cancelled</a:t>
                      </a:r>
                    </a:p>
                    <a:p>
                      <a:pPr marL="171450" indent="-171450">
                        <a:buFont typeface="Arial" panose="020B0604020202020204" pitchFamily="34" charset="0"/>
                        <a:buChar char="•"/>
                      </a:pPr>
                      <a:r>
                        <a:rPr lang="en-US" sz="1200" b="1" baseline="0" dirty="0" smtClean="0">
                          <a:latin typeface="Public Sans" pitchFamily="2" charset="0"/>
                          <a:cs typeface="Calibri" panose="020F0502020204030204" pitchFamily="34" charset="0"/>
                        </a:rPr>
                        <a:t>November 27-28</a:t>
                      </a:r>
                      <a:r>
                        <a:rPr lang="en-US" sz="1200" b="0" baseline="0" dirty="0" smtClean="0">
                          <a:latin typeface="Public Sans" pitchFamily="2" charset="0"/>
                          <a:cs typeface="Calibri" panose="020F0502020204030204" pitchFamily="34" charset="0"/>
                        </a:rPr>
                        <a:t>: LDOE Offices Closed</a:t>
                      </a:r>
                    </a:p>
                  </a:txBody>
                  <a:tcPr/>
                </a:tc>
                <a:tc>
                  <a:txBody>
                    <a:bodyPr/>
                    <a:lstStyle/>
                    <a:p>
                      <a:r>
                        <a:rPr lang="en-US" sz="1400" b="0" i="0" u="sng" strike="noStrike" cap="none" dirty="0" smtClean="0">
                          <a:solidFill>
                            <a:srgbClr val="000000"/>
                          </a:solidFill>
                          <a:effectLst/>
                          <a:latin typeface="Arial"/>
                          <a:ea typeface="Arial"/>
                          <a:cs typeface="Arial"/>
                          <a:sym typeface="Arial"/>
                          <a:hlinkClick r:id="rId4"/>
                        </a:rPr>
                        <a:t>Join Zoom Meeting</a:t>
                      </a:r>
                      <a:endParaRPr lang="en-US" sz="1400" b="0" i="0" u="sng" strike="noStrike" cap="none" dirty="0" smtClean="0">
                        <a:solidFill>
                          <a:srgbClr val="000000"/>
                        </a:solidFill>
                        <a:effectLst/>
                        <a:latin typeface="Arial"/>
                        <a:ea typeface="Arial"/>
                        <a:cs typeface="Arial"/>
                        <a:sym typeface="Arial"/>
                      </a:endParaRPr>
                    </a:p>
                    <a:p>
                      <a:r>
                        <a:rPr lang="en-US" sz="1200" b="1" baseline="0" dirty="0" smtClean="0">
                          <a:latin typeface="Public Sans" pitchFamily="2" charset="0"/>
                          <a:cs typeface="Calibri" panose="020F0502020204030204" pitchFamily="34" charset="0"/>
                        </a:rPr>
                        <a:t>Office Hours</a:t>
                      </a:r>
                      <a:r>
                        <a:rPr lang="en-US" sz="1200" baseline="0" dirty="0" smtClean="0">
                          <a:latin typeface="Public Sans" pitchFamily="2" charset="0"/>
                          <a:cs typeface="Calibri" panose="020F0502020204030204" pitchFamily="34" charset="0"/>
                        </a:rPr>
                        <a:t>: November 4, 18                                            </a:t>
                      </a:r>
                      <a:r>
                        <a:rPr lang="en-US" sz="1200" baseline="0" dirty="0" smtClean="0">
                          <a:solidFill>
                            <a:srgbClr val="FF0000"/>
                          </a:solidFill>
                          <a:latin typeface="Public Sans" pitchFamily="2" charset="0"/>
                          <a:cs typeface="Calibri" panose="020F0502020204030204" pitchFamily="34" charset="0"/>
                        </a:rPr>
                        <a:t>OFFICE HOURS CANCELLED November 11 and 25</a:t>
                      </a:r>
                    </a:p>
                    <a:p>
                      <a:r>
                        <a:rPr lang="en-US" sz="1200" b="1" baseline="0" dirty="0" smtClean="0">
                          <a:latin typeface="Public Sans" pitchFamily="2" charset="0"/>
                          <a:cs typeface="Calibri" panose="020F0502020204030204" pitchFamily="34" charset="0"/>
                        </a:rPr>
                        <a:t>Monthly Call</a:t>
                      </a:r>
                      <a:r>
                        <a:rPr lang="en-US" sz="1200" baseline="0" dirty="0" smtClean="0">
                          <a:latin typeface="Public Sans" pitchFamily="2" charset="0"/>
                          <a:cs typeface="Calibri" panose="020F0502020204030204" pitchFamily="34" charset="0"/>
                        </a:rPr>
                        <a:t>: November 18</a:t>
                      </a:r>
                    </a:p>
                    <a:p>
                      <a:endParaRPr lang="en-US" sz="1200" baseline="0" dirty="0" smtClean="0">
                        <a:latin typeface="Public Sans" pitchFamily="2"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 LEAP </a:t>
            </a:r>
            <a:r>
              <a:rPr lang="en-US" dirty="0" smtClean="0">
                <a:solidFill>
                  <a:srgbClr val="000000"/>
                </a:solidFill>
                <a:latin typeface="Public Sans" pitchFamily="2" charset="0"/>
              </a:rPr>
              <a:t>Connect/ELPT</a:t>
            </a: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III: </a:t>
            </a:r>
            <a:r>
              <a:rPr lang="en-US" dirty="0" smtClean="0">
                <a:solidFill>
                  <a:srgbClr val="000000"/>
                </a:solidFill>
                <a:latin typeface="Public Sans" pitchFamily="2" charset="0"/>
              </a:rPr>
              <a:t>ACT/</a:t>
            </a:r>
            <a:r>
              <a:rPr lang="en-US" dirty="0" err="1" smtClean="0">
                <a:solidFill>
                  <a:srgbClr val="000000"/>
                </a:solidFill>
                <a:latin typeface="Public Sans" pitchFamily="2" charset="0"/>
              </a:rPr>
              <a:t>WorkKeys</a:t>
            </a: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IV</a:t>
            </a:r>
            <a:r>
              <a:rPr lang="en-US" dirty="0" smtClean="0">
                <a:solidFill>
                  <a:srgbClr val="000000"/>
                </a:solidFill>
                <a:latin typeface="Public Sans" pitchFamily="2" charset="0"/>
              </a:rPr>
              <a:t>. Accountability</a:t>
            </a: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V</a:t>
            </a:r>
            <a:r>
              <a:rPr lang="en-US" dirty="0" smtClean="0">
                <a:solidFill>
                  <a:srgbClr val="000000"/>
                </a:solidFill>
                <a:latin typeface="Public Sans" pitchFamily="2" charset="0"/>
              </a:rPr>
              <a:t>. K-3 </a:t>
            </a:r>
            <a:r>
              <a:rPr lang="en-US" dirty="0" smtClean="0">
                <a:latin typeface="Public Sans" pitchFamily="2" charset="0"/>
              </a:rPr>
              <a:t>Screening</a:t>
            </a: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Text Placeholder 2"/>
          <p:cNvSpPr>
            <a:spLocks noGrp="1"/>
          </p:cNvSpPr>
          <p:nvPr>
            <p:ph type="body" idx="1"/>
          </p:nvPr>
        </p:nvSpPr>
        <p:spPr/>
        <p:txBody>
          <a:bodyPr/>
          <a:lstStyle/>
          <a:p>
            <a:r>
              <a:rPr lang="en-US" dirty="0" smtClean="0"/>
              <a:t>October 31: Testing schedules due to </a:t>
            </a:r>
            <a:r>
              <a:rPr lang="en-US" dirty="0" smtClean="0">
                <a:hlinkClick r:id="rId2"/>
              </a:rPr>
              <a:t>assessment@la.gov</a:t>
            </a:r>
            <a:r>
              <a:rPr lang="en-US" dirty="0" smtClean="0"/>
              <a:t> for both K-3 screenings and LEAP High School Fall testing using templates provided by the department</a:t>
            </a:r>
          </a:p>
          <a:p>
            <a:r>
              <a:rPr lang="en-US" dirty="0" smtClean="0"/>
              <a:t>November 1: All accommodations final and submitted to state systems for:</a:t>
            </a:r>
          </a:p>
          <a:p>
            <a:pPr lvl="1"/>
            <a:r>
              <a:rPr lang="en-US" dirty="0" smtClean="0"/>
              <a:t>LEAP High School Fall testing</a:t>
            </a:r>
          </a:p>
          <a:p>
            <a:pPr lvl="1"/>
            <a:r>
              <a:rPr lang="en-US" dirty="0" smtClean="0"/>
              <a:t>K-3 Screenings for literacy and numeracy</a:t>
            </a:r>
          </a:p>
          <a:p>
            <a:r>
              <a:rPr lang="en-US" dirty="0" smtClean="0"/>
              <a:t>January 23: All accommodations final and submitted to state systems for LEAP Connect, ELPT and ELPT Connect</a:t>
            </a:r>
          </a:p>
          <a:p>
            <a:endParaRPr lang="en-US" dirty="0" smtClean="0"/>
          </a:p>
          <a:p>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21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Closures/Cancellation of Office Hours</a:t>
            </a:r>
            <a:endParaRPr lang="en-US" dirty="0"/>
          </a:p>
        </p:txBody>
      </p:sp>
      <p:sp>
        <p:nvSpPr>
          <p:cNvPr id="3" name="Text Placeholder 2"/>
          <p:cNvSpPr>
            <a:spLocks noGrp="1"/>
          </p:cNvSpPr>
          <p:nvPr>
            <p:ph type="body" idx="1"/>
          </p:nvPr>
        </p:nvSpPr>
        <p:spPr/>
        <p:txBody>
          <a:bodyPr/>
          <a:lstStyle/>
          <a:p>
            <a:r>
              <a:rPr lang="en-US" dirty="0" smtClean="0">
                <a:solidFill>
                  <a:schemeClr val="bg2"/>
                </a:solidFill>
              </a:rPr>
              <a:t>November 11 No Office Hours</a:t>
            </a:r>
          </a:p>
          <a:p>
            <a:r>
              <a:rPr lang="en-US" dirty="0" smtClean="0">
                <a:solidFill>
                  <a:schemeClr val="bg2"/>
                </a:solidFill>
              </a:rPr>
              <a:t>November 25: Office Hours cancelled</a:t>
            </a:r>
          </a:p>
          <a:p>
            <a:r>
              <a:rPr lang="en-US" dirty="0" smtClean="0">
                <a:solidFill>
                  <a:schemeClr val="bg2"/>
                </a:solidFill>
              </a:rPr>
              <a:t>November 27-28</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116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2025</a:t>
            </a:r>
            <a:endParaRPr sz="2400" dirty="0">
              <a:latin typeface="Public Sans" pitchFamily="2" charset="0"/>
            </a:endParaRPr>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Data Sharing Agreements</a:t>
            </a:r>
            <a:endParaRPr lang="en-US" dirty="0"/>
          </a:p>
        </p:txBody>
      </p:sp>
      <p:sp>
        <p:nvSpPr>
          <p:cNvPr id="3" name="Text Placeholder 2"/>
          <p:cNvSpPr>
            <a:spLocks noGrp="1"/>
          </p:cNvSpPr>
          <p:nvPr>
            <p:ph type="body" idx="1"/>
          </p:nvPr>
        </p:nvSpPr>
        <p:spPr/>
        <p:txBody>
          <a:bodyPr/>
          <a:lstStyle/>
          <a:p>
            <a:pPr marL="114300" indent="0">
              <a:buNone/>
            </a:pPr>
            <a:r>
              <a:rPr lang="en-US" dirty="0" smtClean="0"/>
              <a:t>Data sharing agreements </a:t>
            </a:r>
            <a:r>
              <a:rPr lang="en-US" b="1" u="sng" dirty="0" smtClean="0"/>
              <a:t>for all vendors</a:t>
            </a:r>
            <a:r>
              <a:rPr lang="en-US" b="1" dirty="0" smtClean="0"/>
              <a:t>, </a:t>
            </a:r>
            <a:r>
              <a:rPr lang="en-US" dirty="0" smtClean="0"/>
              <a:t>including DRC</a:t>
            </a:r>
            <a:r>
              <a:rPr lang="en-US" b="1" dirty="0" smtClean="0"/>
              <a:t>, </a:t>
            </a:r>
            <a:r>
              <a:rPr lang="en-US" dirty="0" smtClean="0"/>
              <a:t>are now past due. Student files will be sent to the vendors using only partial PII, and the vendors will only be able to accept partial PII from school systems.</a:t>
            </a:r>
          </a:p>
          <a:p>
            <a:pPr marL="114300" indent="0">
              <a:buNone/>
            </a:pPr>
            <a:endParaRPr lang="en-US" dirty="0"/>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72368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Guidance for Cameras in the Classroom</a:t>
            </a:r>
            <a:endParaRPr lang="en-US" dirty="0"/>
          </a:p>
        </p:txBody>
      </p:sp>
      <p:sp>
        <p:nvSpPr>
          <p:cNvPr id="3" name="Text Placeholder 2"/>
          <p:cNvSpPr>
            <a:spLocks noGrp="1"/>
          </p:cNvSpPr>
          <p:nvPr>
            <p:ph type="body" idx="1"/>
          </p:nvPr>
        </p:nvSpPr>
        <p:spPr/>
        <p:txBody>
          <a:bodyPr/>
          <a:lstStyle/>
          <a:p>
            <a:pPr marL="114300" indent="0">
              <a:buNone/>
            </a:pPr>
            <a:r>
              <a:rPr lang="en-US" sz="1700" dirty="0"/>
              <a:t>ACT strictly forbids the use of cameras in classrooms that are administering ACT. Cameras should be turned off. For LEAP and K-3 screening,</a:t>
            </a:r>
          </a:p>
          <a:p>
            <a:pPr lvl="1" fontAlgn="base"/>
            <a:r>
              <a:rPr lang="en-US" sz="1700" dirty="0"/>
              <a:t>In order to ensure compliance with department agreements to maintain the industry standard security on test items no recording of items, derivatives of items, readings of items is permissible.</a:t>
            </a:r>
          </a:p>
          <a:p>
            <a:pPr lvl="1" fontAlgn="base"/>
            <a:r>
              <a:rPr lang="en-US" sz="1700" dirty="0"/>
              <a:t>Any camera which records or broadcasts in any way must be positioned such that any screen being used for the assessment is not visible to the camera</a:t>
            </a:r>
          </a:p>
          <a:p>
            <a:pPr lvl="1" fontAlgn="base"/>
            <a:r>
              <a:rPr lang="en-US" sz="1700" dirty="0"/>
              <a:t>In any classroom within which “test-read aloud” is provided, students must use headphones, the audio recording must be disabled, or the student who requires test-read aloud without headphones must be tested in an alternate location where audio recording does not occur.</a:t>
            </a:r>
          </a:p>
          <a:p>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379933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Must Test for LEAP 2025 High School</a:t>
            </a:r>
            <a:endParaRPr lang="en-US" dirty="0"/>
          </a:p>
        </p:txBody>
      </p:sp>
      <p:sp>
        <p:nvSpPr>
          <p:cNvPr id="3" name="Text Placeholder 2"/>
          <p:cNvSpPr>
            <a:spLocks noGrp="1"/>
          </p:cNvSpPr>
          <p:nvPr>
            <p:ph type="body" idx="1"/>
          </p:nvPr>
        </p:nvSpPr>
        <p:spPr/>
        <p:txBody>
          <a:bodyPr/>
          <a:lstStyle/>
          <a:p>
            <a:pPr marL="114300" indent="0">
              <a:buNone/>
            </a:pPr>
            <a:r>
              <a:rPr lang="en-US" dirty="0" smtClean="0"/>
              <a:t>BESE policy mandates that all students who are in a high school assessment-eligible course must take the LEAP assessment and the score must be used as part of the final grade. </a:t>
            </a:r>
            <a:endParaRPr lang="en-US" dirty="0"/>
          </a:p>
          <a:p>
            <a:r>
              <a:rPr lang="en-US" dirty="0" smtClean="0"/>
              <a:t>Whether a student needs the course for graduation is irrelevant. </a:t>
            </a:r>
          </a:p>
          <a:p>
            <a:r>
              <a:rPr lang="en-US" dirty="0" smtClean="0"/>
              <a:t>Final grade weight must be from 15-30% (selected by the district)</a:t>
            </a:r>
          </a:p>
          <a:p>
            <a:pPr marL="114300" indent="0">
              <a:buNone/>
            </a:pPr>
            <a:r>
              <a:rPr lang="en-US" dirty="0" smtClean="0"/>
              <a:t>For students who qualify for April Dunn, the weight is 5%. This does not apply to students with an IEP who do not qualify for April Dunn.</a:t>
            </a:r>
          </a:p>
          <a:p>
            <a:r>
              <a:rPr lang="en-US" dirty="0" smtClean="0"/>
              <a:t>All initial test scores will be used in the SPS with </a:t>
            </a:r>
            <a:r>
              <a:rPr lang="en-US" b="1" u="sng" dirty="0" smtClean="0"/>
              <a:t>one exception</a:t>
            </a:r>
          </a:p>
          <a:p>
            <a:pPr lvl="1"/>
            <a:r>
              <a:rPr lang="en-US" dirty="0" smtClean="0"/>
              <a:t>The scores from the Civics test will only be included in the SPS if the student needs the test to meet graduation requirements.</a:t>
            </a: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156980584"/>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41581</TotalTime>
  <Words>1514</Words>
  <Application>Microsoft Office PowerPoint</Application>
  <PresentationFormat>On-screen Show (16:9)</PresentationFormat>
  <Paragraphs>154</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Public Sans</vt:lpstr>
      <vt:lpstr>Public Sans Medium</vt:lpstr>
      <vt:lpstr>Arial</vt:lpstr>
      <vt:lpstr>Calibri</vt:lpstr>
      <vt:lpstr>LA Believes</vt:lpstr>
      <vt:lpstr> AAA Assessment and Accountability Monthly Call October 28, 2025</vt:lpstr>
      <vt:lpstr>Zoom Meeting Preparation</vt:lpstr>
      <vt:lpstr>Agenda Items</vt:lpstr>
      <vt:lpstr>IMPORTANT DATES</vt:lpstr>
      <vt:lpstr>Office Closures/Cancellation of Office Hours</vt:lpstr>
      <vt:lpstr>LEAP 2025</vt:lpstr>
      <vt:lpstr>DRC Data Sharing Agreements</vt:lpstr>
      <vt:lpstr>Legal Guidance for Cameras in the Classroom</vt:lpstr>
      <vt:lpstr>Who Must Test for LEAP 2025 High School</vt:lpstr>
      <vt:lpstr>Enrollment Verification</vt:lpstr>
      <vt:lpstr>Alternate Environments and Sites</vt:lpstr>
      <vt:lpstr>Unique Accommodations</vt:lpstr>
      <vt:lpstr>LEAP Connect and ELPT </vt:lpstr>
      <vt:lpstr>ELPT Exemption Form</vt:lpstr>
      <vt:lpstr>ACT</vt:lpstr>
      <vt:lpstr>ACT Important Dates</vt:lpstr>
      <vt:lpstr>Accountability</vt:lpstr>
      <vt:lpstr>Data Certification/SPS Release</vt:lpstr>
      <vt:lpstr>K-3 Screenings</vt:lpstr>
      <vt:lpstr>NAAR Scores</vt:lpstr>
      <vt:lpstr>K-3 Numeracy</vt:lpstr>
      <vt:lpstr>Request to Change Student Information Forms</vt:lpstr>
      <vt:lpstr>Braille Orders</vt:lpstr>
      <vt:lpstr>Limited Administrative Activities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1009</cp:revision>
  <dcterms:modified xsi:type="dcterms:W3CDTF">2025-10-28T19:52:59Z</dcterms:modified>
</cp:coreProperties>
</file>