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9"/>
  </p:notesMasterIdLst>
  <p:sldIdLst>
    <p:sldId id="324" r:id="rId2"/>
    <p:sldId id="256" r:id="rId3"/>
    <p:sldId id="257" r:id="rId4"/>
    <p:sldId id="366" r:id="rId5"/>
    <p:sldId id="472" r:id="rId6"/>
    <p:sldId id="521" r:id="rId7"/>
    <p:sldId id="517" r:id="rId8"/>
    <p:sldId id="518" r:id="rId9"/>
    <p:sldId id="520" r:id="rId10"/>
    <p:sldId id="519" r:id="rId11"/>
    <p:sldId id="480" r:id="rId12"/>
    <p:sldId id="512" r:id="rId13"/>
    <p:sldId id="482" r:id="rId14"/>
    <p:sldId id="513" r:id="rId15"/>
    <p:sldId id="505" r:id="rId16"/>
    <p:sldId id="506" r:id="rId17"/>
    <p:sldId id="508" r:id="rId18"/>
    <p:sldId id="500" r:id="rId19"/>
    <p:sldId id="501" r:id="rId20"/>
    <p:sldId id="514" r:id="rId21"/>
    <p:sldId id="515" r:id="rId22"/>
    <p:sldId id="483" r:id="rId23"/>
    <p:sldId id="503" r:id="rId24"/>
    <p:sldId id="516" r:id="rId25"/>
    <p:sldId id="502" r:id="rId26"/>
    <p:sldId id="484" r:id="rId27"/>
    <p:sldId id="334"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p:cViewPr varScale="1">
        <p:scale>
          <a:sx n="91" d="100"/>
          <a:sy n="91" d="100"/>
        </p:scale>
        <p:origin x="528"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81874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98095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50916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24914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8846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1468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128042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www.louisianabelieves.com/docs/default-source/assessment/innovative-assessment-program-additional-materials-request-form.pdf?sfvrsn=e6349a1f_8"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Requests for Late Accommodations Changes</a:t>
            </a:r>
            <a:endParaRPr lang="en-US" dirty="0"/>
          </a:p>
        </p:txBody>
      </p:sp>
      <p:sp>
        <p:nvSpPr>
          <p:cNvPr id="3" name="Text Placeholder 2"/>
          <p:cNvSpPr>
            <a:spLocks noGrp="1"/>
          </p:cNvSpPr>
          <p:nvPr>
            <p:ph type="body" idx="1"/>
          </p:nvPr>
        </p:nvSpPr>
        <p:spPr>
          <a:xfrm>
            <a:off x="430075" y="1085090"/>
            <a:ext cx="8283900" cy="3363600"/>
          </a:xfrm>
        </p:spPr>
        <p:txBody>
          <a:bodyPr/>
          <a:lstStyle/>
          <a:p>
            <a:pPr marL="114300" indent="0">
              <a:buNone/>
            </a:pPr>
            <a:r>
              <a:rPr lang="en-US" dirty="0" smtClean="0"/>
              <a:t>Policy requires that all accommodations be finalized no later than 30 days prior to  the opening of the state’s testing window. In 2021-2022, the department received a large number of requests for application of accommodations that were not finalized by the deadline as required by policy. </a:t>
            </a:r>
          </a:p>
          <a:p>
            <a:pPr marL="114300" indent="0">
              <a:buNone/>
            </a:pPr>
            <a:endParaRPr lang="en-US" dirty="0"/>
          </a:p>
          <a:p>
            <a:pPr marL="114300" indent="0">
              <a:buNone/>
            </a:pPr>
            <a:r>
              <a:rPr lang="en-US" dirty="0" smtClean="0"/>
              <a:t>Beginning in 2022-2023, the department will require the completion of the </a:t>
            </a:r>
            <a:r>
              <a:rPr lang="en-US" b="1" i="1" dirty="0"/>
              <a:t>Request for Consideration of Late Changes to IEP/IAP/ELPT </a:t>
            </a:r>
            <a:r>
              <a:rPr lang="en-US" b="1" i="1" dirty="0" smtClean="0"/>
              <a:t>Checklist </a:t>
            </a:r>
            <a:r>
              <a:rPr lang="en-US" dirty="0" smtClean="0"/>
              <a:t>document that will be posted to the website. The form will need to be completed in full for each student request and signed by both the district test coordinator and the special education director.</a:t>
            </a:r>
          </a:p>
          <a:p>
            <a:pPr marL="114300" indent="0">
              <a:buNone/>
            </a:pPr>
            <a:endParaRPr lang="en-US" dirty="0" smtClean="0"/>
          </a:p>
          <a:p>
            <a:pPr marL="114300" indent="0">
              <a:buNone/>
            </a:pPr>
            <a:r>
              <a:rPr lang="en-US" dirty="0" smtClean="0"/>
              <a:t>No requests will be approved through an email request.</a:t>
            </a:r>
            <a:endParaRPr lang="en-US" i="1" dirty="0"/>
          </a:p>
        </p:txBody>
      </p:sp>
    </p:spTree>
    <p:extLst>
      <p:ext uri="{BB962C8B-B14F-4D97-AF65-F5344CB8AC3E}">
        <p14:creationId xmlns:p14="http://schemas.microsoft.com/office/powerpoint/2010/main" val="372037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Connect</a:t>
            </a:r>
            <a:endParaRPr dirty="0"/>
          </a:p>
        </p:txBody>
      </p:sp>
    </p:spTree>
    <p:extLst>
      <p:ext uri="{BB962C8B-B14F-4D97-AF65-F5344CB8AC3E}">
        <p14:creationId xmlns:p14="http://schemas.microsoft.com/office/powerpoint/2010/main" val="90517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last day to identify students as LEAP Connect and to finalize accommodations on IEPs, IAPs and EL Checklists is </a:t>
            </a:r>
            <a:r>
              <a:rPr lang="en-US" b="1" dirty="0" smtClean="0"/>
              <a:t>January 14</a:t>
            </a:r>
            <a:r>
              <a:rPr lang="en-US" b="1" baseline="30000" dirty="0" smtClean="0"/>
              <a:t>th</a:t>
            </a:r>
            <a:r>
              <a:rPr lang="en-US" b="1" dirty="0" smtClean="0"/>
              <a:t>. </a:t>
            </a:r>
            <a:r>
              <a:rPr lang="en-US" dirty="0" smtClean="0"/>
              <a:t>Beginning in 2022-2023, any request to apply accommodations that were not in place by each assessment deadline will require the completion of the </a:t>
            </a:r>
            <a:r>
              <a:rPr lang="en-US" b="1" i="1" dirty="0"/>
              <a:t>Request for Consideration of Late Changes to IEP/IAP/ELPT </a:t>
            </a:r>
            <a:r>
              <a:rPr lang="en-US" b="1" i="1" dirty="0" smtClean="0"/>
              <a:t>Checklist</a:t>
            </a:r>
            <a:r>
              <a:rPr lang="en-US" dirty="0" smtClean="0"/>
              <a:t>. </a:t>
            </a:r>
          </a:p>
          <a:p>
            <a:pPr marL="114300" indent="0">
              <a:buNone/>
            </a:pPr>
            <a:r>
              <a:rPr lang="en-US" dirty="0" smtClean="0"/>
              <a:t>This document will need to be completed for each student request and signed by both the district test coordinator and the special education director.</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468525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ELPS/ELPT</a:t>
            </a:r>
            <a:endParaRPr dirty="0"/>
          </a:p>
        </p:txBody>
      </p:sp>
    </p:spTree>
    <p:extLst>
      <p:ext uri="{BB962C8B-B14F-4D97-AF65-F5344CB8AC3E}">
        <p14:creationId xmlns:p14="http://schemas.microsoft.com/office/powerpoint/2010/main" val="944172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and 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who did not score proficient on the ELPT in spring 2022 will be required to continue to participate in ELPT regardless of special education status. Policy no longer permits schools or systems to exit students after four years.</a:t>
            </a:r>
          </a:p>
          <a:p>
            <a:pPr marL="114300" indent="0">
              <a:buNone/>
            </a:pPr>
            <a:endParaRPr lang="en-US" dirty="0"/>
          </a:p>
          <a:p>
            <a:pPr marL="114300" indent="0">
              <a:buNone/>
            </a:pPr>
            <a:r>
              <a:rPr lang="en-US" dirty="0" smtClean="0"/>
              <a:t>The ELPT Connect will be available for students who are eligible for alternate assessment. Eligibility criteria for grades K-12 must be used to identify students who participate in any alternate assessment.</a:t>
            </a:r>
          </a:p>
          <a:p>
            <a:pPr marL="114300" indent="0">
              <a:buNone/>
            </a:pPr>
            <a:endParaRPr lang="en-US" dirty="0"/>
          </a:p>
          <a:p>
            <a:pPr marL="114300" indent="0">
              <a:buNone/>
            </a:pPr>
            <a:r>
              <a:rPr lang="en-US" dirty="0" smtClean="0"/>
              <a:t>The ELPT and the ELPT Connect administrations will run concurrently during the window published in the assessment calendar: February 13- March 24.</a:t>
            </a:r>
            <a:endParaRPr lang="en-US" dirty="0"/>
          </a:p>
        </p:txBody>
      </p:sp>
    </p:spTree>
    <p:extLst>
      <p:ext uri="{BB962C8B-B14F-4D97-AF65-F5344CB8AC3E}">
        <p14:creationId xmlns:p14="http://schemas.microsoft.com/office/powerpoint/2010/main" val="207451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207798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Text Placeholder 2"/>
          <p:cNvSpPr>
            <a:spLocks noGrp="1"/>
          </p:cNvSpPr>
          <p:nvPr>
            <p:ph type="body" idx="1"/>
          </p:nvPr>
        </p:nvSpPr>
        <p:spPr/>
        <p:txBody>
          <a:bodyPr/>
          <a:lstStyle/>
          <a:p>
            <a:r>
              <a:rPr lang="en-US" dirty="0" smtClean="0"/>
              <a:t>The graduating class results will be released in late October. This release includes ACT averages for national results using an ACT methodology (most recent score). As soon as the date is fixed, the department will notify all school systems.</a:t>
            </a:r>
            <a:endParaRPr lang="en-US" dirty="0"/>
          </a:p>
          <a:p>
            <a:pPr marL="114300" indent="0">
              <a:buNone/>
            </a:pPr>
            <a:endParaRPr lang="en-US" dirty="0" smtClean="0"/>
          </a:p>
          <a:p>
            <a:r>
              <a:rPr lang="en-US" dirty="0" smtClean="0"/>
              <a:t>The department will be releasing ACT averages using the highest score method, which may yield slightly different results.</a:t>
            </a:r>
          </a:p>
          <a:p>
            <a:endParaRPr lang="en-US" dirty="0"/>
          </a:p>
          <a:p>
            <a:pPr marL="114300" indent="0">
              <a:buNone/>
            </a:pPr>
            <a:r>
              <a:rPr lang="en-US" dirty="0" smtClean="0"/>
              <a:t>Friday, September 23</a:t>
            </a:r>
          </a:p>
          <a:p>
            <a:r>
              <a:rPr lang="en-US" dirty="0" smtClean="0"/>
              <a:t>Last day to enter accommodations in </a:t>
            </a:r>
            <a:r>
              <a:rPr lang="en-US" dirty="0" err="1" smtClean="0"/>
              <a:t>WorkKeys</a:t>
            </a:r>
            <a:r>
              <a:rPr lang="en-US" dirty="0" smtClean="0"/>
              <a:t>.</a:t>
            </a:r>
          </a:p>
          <a:p>
            <a:r>
              <a:rPr lang="en-US" dirty="0" smtClean="0"/>
              <a:t>ACT MOUs due to the department</a:t>
            </a:r>
          </a:p>
          <a:p>
            <a:pPr marL="571500" lvl="1" indent="0">
              <a:buNone/>
            </a:pPr>
            <a:endParaRPr lang="en-US" dirty="0"/>
          </a:p>
        </p:txBody>
      </p:sp>
    </p:spTree>
    <p:extLst>
      <p:ext uri="{BB962C8B-B14F-4D97-AF65-F5344CB8AC3E}">
        <p14:creationId xmlns:p14="http://schemas.microsoft.com/office/powerpoint/2010/main" val="410963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WorkKeys</a:t>
            </a:r>
            <a:endParaRPr lang="en-US" dirty="0"/>
          </a:p>
        </p:txBody>
      </p:sp>
      <p:sp>
        <p:nvSpPr>
          <p:cNvPr id="3" name="Text Placeholder 2"/>
          <p:cNvSpPr>
            <a:spLocks noGrp="1"/>
          </p:cNvSpPr>
          <p:nvPr>
            <p:ph type="body" idx="1"/>
          </p:nvPr>
        </p:nvSpPr>
        <p:spPr>
          <a:xfrm>
            <a:off x="430075" y="1088948"/>
            <a:ext cx="8283900" cy="3601385"/>
          </a:xfrm>
        </p:spPr>
        <p:txBody>
          <a:bodyPr/>
          <a:lstStyle/>
          <a:p>
            <a:pPr marL="114300" indent="0">
              <a:buNone/>
            </a:pPr>
            <a:r>
              <a:rPr lang="en-US" dirty="0" smtClean="0"/>
              <a:t>The </a:t>
            </a:r>
            <a:r>
              <a:rPr lang="en-US" dirty="0" err="1" smtClean="0"/>
              <a:t>WorkKeys</a:t>
            </a:r>
            <a:r>
              <a:rPr lang="en-US" dirty="0" smtClean="0"/>
              <a:t> realm will open on October 6 and will remain open through April 21.</a:t>
            </a:r>
          </a:p>
          <a:p>
            <a:r>
              <a:rPr lang="en-US" dirty="0" smtClean="0"/>
              <a:t>The department requires 30 days between administrations to allow for meaningful remediation before retesting. This includes administrations that may be conducted in other realms. </a:t>
            </a:r>
          </a:p>
          <a:p>
            <a:endParaRPr lang="en-US" dirty="0"/>
          </a:p>
          <a:p>
            <a:pPr marL="114300" indent="0">
              <a:buNone/>
            </a:pPr>
            <a:r>
              <a:rPr lang="en-US" dirty="0" smtClean="0"/>
              <a:t>Policy for using either the ACT or </a:t>
            </a:r>
            <a:r>
              <a:rPr lang="en-US" dirty="0" err="1" smtClean="0"/>
              <a:t>WorkKeys</a:t>
            </a:r>
            <a:r>
              <a:rPr lang="en-US" dirty="0" smtClean="0"/>
              <a:t> scores for all students has not been changed for 2022-2023.</a:t>
            </a:r>
            <a:endParaRPr lang="en-US" dirty="0"/>
          </a:p>
        </p:txBody>
      </p:sp>
    </p:spTree>
    <p:extLst>
      <p:ext uri="{BB962C8B-B14F-4D97-AF65-F5344CB8AC3E}">
        <p14:creationId xmlns:p14="http://schemas.microsoft.com/office/powerpoint/2010/main" val="319703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KEA and K-3 Literacy Screening</a:t>
            </a:r>
            <a:endParaRPr lang="en-US" dirty="0"/>
          </a:p>
        </p:txBody>
      </p:sp>
      <p:sp>
        <p:nvSpPr>
          <p:cNvPr id="3" name="Text Placeholder 2"/>
          <p:cNvSpPr>
            <a:spLocks noGrp="1"/>
          </p:cNvSpPr>
          <p:nvPr>
            <p:ph type="body" idx="1"/>
          </p:nvPr>
        </p:nvSpPr>
        <p:spPr>
          <a:xfrm>
            <a:off x="430075" y="895746"/>
            <a:ext cx="8283900" cy="3363600"/>
          </a:xfrm>
        </p:spPr>
        <p:txBody>
          <a:bodyPr/>
          <a:lstStyle/>
          <a:p>
            <a:pPr marL="114300" indent="0">
              <a:buNone/>
            </a:pPr>
            <a:r>
              <a:rPr lang="en-US" dirty="0" smtClean="0"/>
              <a:t>Kindergarten Readiness Screening:</a:t>
            </a:r>
          </a:p>
          <a:p>
            <a:r>
              <a:rPr lang="en-US" dirty="0" smtClean="0"/>
              <a:t>Must be completed first 30 days of school</a:t>
            </a:r>
          </a:p>
          <a:p>
            <a:r>
              <a:rPr lang="en-US" dirty="0" smtClean="0"/>
              <a:t>Must be reported by October 31</a:t>
            </a:r>
          </a:p>
          <a:p>
            <a:pPr marL="114300" indent="0">
              <a:buNone/>
            </a:pPr>
            <a:endParaRPr lang="en-US" dirty="0"/>
          </a:p>
          <a:p>
            <a:pPr marL="114300" indent="0">
              <a:buNone/>
            </a:pPr>
            <a:r>
              <a:rPr lang="en-US" dirty="0" smtClean="0"/>
              <a:t>K-3 Literacy Screening</a:t>
            </a:r>
          </a:p>
          <a:p>
            <a:r>
              <a:rPr lang="en-US" dirty="0" smtClean="0"/>
              <a:t>Must be completed first 30 days of school</a:t>
            </a:r>
          </a:p>
          <a:p>
            <a:r>
              <a:rPr lang="en-US" dirty="0" smtClean="0"/>
              <a:t>Must be reported by October 31</a:t>
            </a:r>
          </a:p>
          <a:p>
            <a:endParaRPr lang="en-US" dirty="0" smtClean="0"/>
          </a:p>
          <a:p>
            <a:pPr marL="114300" indent="0">
              <a:buNone/>
            </a:pPr>
            <a:r>
              <a:rPr lang="en-US" dirty="0" smtClean="0"/>
              <a:t>The </a:t>
            </a:r>
            <a:r>
              <a:rPr lang="en-US" i="1" dirty="0" smtClean="0"/>
              <a:t>KEA and K-3 Literacy Screener Administration and Reporting </a:t>
            </a:r>
            <a:r>
              <a:rPr lang="en-US" dirty="0" smtClean="0"/>
              <a:t>Webinar is now posted to the </a:t>
            </a:r>
            <a:r>
              <a:rPr lang="en-US" dirty="0" smtClean="0">
                <a:hlinkClick r:id="rId2"/>
              </a:rPr>
              <a:t>DTC Resources Page</a:t>
            </a:r>
            <a:r>
              <a:rPr lang="en-US" dirty="0" smtClean="0"/>
              <a:t>  of the assessment library under “Assessment Webinars.”</a:t>
            </a:r>
            <a:endParaRPr lang="en-US" dirty="0"/>
          </a:p>
        </p:txBody>
      </p:sp>
    </p:spTree>
    <p:extLst>
      <p:ext uri="{BB962C8B-B14F-4D97-AF65-F5344CB8AC3E}">
        <p14:creationId xmlns:p14="http://schemas.microsoft.com/office/powerpoint/2010/main" val="315677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September 20, 2022</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Two New Administrative Procedures</a:t>
            </a:r>
            <a:endParaRPr lang="en-US" dirty="0"/>
          </a:p>
        </p:txBody>
      </p:sp>
      <p:sp>
        <p:nvSpPr>
          <p:cNvPr id="3" name="Text Placeholder 2"/>
          <p:cNvSpPr>
            <a:spLocks noGrp="1"/>
          </p:cNvSpPr>
          <p:nvPr>
            <p:ph type="body" idx="1"/>
          </p:nvPr>
        </p:nvSpPr>
        <p:spPr>
          <a:xfrm>
            <a:off x="430075" y="1140931"/>
            <a:ext cx="8283900" cy="3363600"/>
          </a:xfrm>
        </p:spPr>
        <p:txBody>
          <a:bodyPr/>
          <a:lstStyle/>
          <a:p>
            <a:pPr marL="114300" indent="0">
              <a:buNone/>
            </a:pPr>
            <a:r>
              <a:rPr lang="en-US" i="1" dirty="0" smtClean="0"/>
              <a:t>(For school systems participating in the Innovative Assessment Program only)</a:t>
            </a:r>
          </a:p>
          <a:p>
            <a:pPr marL="114300" indent="0">
              <a:buNone/>
            </a:pPr>
            <a:r>
              <a:rPr lang="en-US" b="1" u="sng" dirty="0" smtClean="0"/>
              <a:t>Replacement </a:t>
            </a:r>
            <a:r>
              <a:rPr lang="en-US" b="1" u="sng" dirty="0" smtClean="0"/>
              <a:t>of TSDL File Collection</a:t>
            </a:r>
          </a:p>
          <a:p>
            <a:pPr marL="114300" indent="0">
              <a:buNone/>
            </a:pPr>
            <a:r>
              <a:rPr lang="en-US" dirty="0" smtClean="0"/>
              <a:t>In 2022-2023, school systems will no longer submit TSDL files to the department. The department will send a single file with official enrollment from </a:t>
            </a:r>
            <a:r>
              <a:rPr lang="en-US" dirty="0" err="1" smtClean="0"/>
              <a:t>EdLink</a:t>
            </a:r>
            <a:r>
              <a:rPr lang="en-US" dirty="0" smtClean="0"/>
              <a:t> 360. It is extremely important that all enrollment data be submitted to </a:t>
            </a:r>
            <a:r>
              <a:rPr lang="en-US" dirty="0" err="1" smtClean="0"/>
              <a:t>EdLink</a:t>
            </a:r>
            <a:r>
              <a:rPr lang="en-US" dirty="0" smtClean="0"/>
              <a:t> 360 no later than Friday, September 23</a:t>
            </a:r>
            <a:r>
              <a:rPr lang="en-US" baseline="30000" dirty="0" smtClean="0"/>
              <a:t>rd</a:t>
            </a:r>
            <a:r>
              <a:rPr lang="en-US" dirty="0" smtClean="0"/>
              <a:t>.</a:t>
            </a:r>
          </a:p>
          <a:p>
            <a:pPr marL="114300" indent="0">
              <a:buNone/>
            </a:pPr>
            <a:endParaRPr lang="en-US" dirty="0"/>
          </a:p>
          <a:p>
            <a:pPr marL="114300" indent="0">
              <a:buNone/>
            </a:pPr>
            <a:r>
              <a:rPr lang="en-US" b="1" u="sng" dirty="0" smtClean="0"/>
              <a:t>Additional Materials Order Form</a:t>
            </a:r>
          </a:p>
          <a:p>
            <a:pPr marL="114300" indent="0">
              <a:buNone/>
            </a:pPr>
            <a:r>
              <a:rPr lang="en-US" dirty="0" smtClean="0"/>
              <a:t>The </a:t>
            </a:r>
            <a:r>
              <a:rPr lang="en-US" dirty="0" smtClean="0"/>
              <a:t>2022 Additional </a:t>
            </a:r>
            <a:r>
              <a:rPr lang="en-US" dirty="0" smtClean="0"/>
              <a:t>Materials Order Form that </a:t>
            </a:r>
            <a:r>
              <a:rPr lang="en-US" dirty="0" smtClean="0"/>
              <a:t>was on</a:t>
            </a:r>
            <a:r>
              <a:rPr lang="en-US" dirty="0" smtClean="0"/>
              <a:t> </a:t>
            </a:r>
            <a:r>
              <a:rPr lang="en-US" dirty="0" smtClean="0"/>
              <a:t>the website </a:t>
            </a:r>
            <a:r>
              <a:rPr lang="en-US" dirty="0" smtClean="0"/>
              <a:t>has been</a:t>
            </a:r>
            <a:r>
              <a:rPr lang="en-US" dirty="0" smtClean="0"/>
              <a:t> </a:t>
            </a:r>
            <a:r>
              <a:rPr lang="en-US" dirty="0" smtClean="0"/>
              <a:t>replaced by a new </a:t>
            </a:r>
            <a:r>
              <a:rPr lang="en-US" dirty="0" err="1" smtClean="0"/>
              <a:t>JotForm</a:t>
            </a:r>
            <a:r>
              <a:rPr lang="en-US" dirty="0" smtClean="0"/>
              <a:t>. </a:t>
            </a:r>
            <a:r>
              <a:rPr lang="en-US" dirty="0" smtClean="0"/>
              <a:t>Please submit any braille or communication assistance script requests using the new link</a:t>
            </a:r>
            <a:r>
              <a:rPr lang="en-US" dirty="0"/>
              <a:t>: </a:t>
            </a:r>
            <a:r>
              <a:rPr lang="en-US" dirty="0" smtClean="0">
                <a:hlinkClick r:id="rId2"/>
              </a:rPr>
              <a:t>IAP Additional Materials Request Form</a:t>
            </a:r>
            <a:r>
              <a:rPr lang="en-US" dirty="0" smtClean="0"/>
              <a:t>.</a:t>
            </a:r>
          </a:p>
          <a:p>
            <a:pPr marL="114300" indent="0">
              <a:buNone/>
            </a:pPr>
            <a:endParaRPr lang="en-US" dirty="0"/>
          </a:p>
        </p:txBody>
      </p:sp>
    </p:spTree>
    <p:extLst>
      <p:ext uri="{BB962C8B-B14F-4D97-AF65-F5344CB8AC3E}">
        <p14:creationId xmlns:p14="http://schemas.microsoft.com/office/powerpoint/2010/main" val="260016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Data Certification</a:t>
            </a:r>
            <a:endParaRPr lang="en-US" dirty="0"/>
          </a:p>
        </p:txBody>
      </p:sp>
      <p:sp>
        <p:nvSpPr>
          <p:cNvPr id="3" name="Text Placeholder 2"/>
          <p:cNvSpPr>
            <a:spLocks noGrp="1"/>
          </p:cNvSpPr>
          <p:nvPr>
            <p:ph type="body" idx="1"/>
          </p:nvPr>
        </p:nvSpPr>
        <p:spPr>
          <a:xfrm>
            <a:off x="318052" y="1020423"/>
            <a:ext cx="8395923" cy="3969021"/>
          </a:xfrm>
        </p:spPr>
        <p:txBody>
          <a:bodyPr/>
          <a:lstStyle/>
          <a:p>
            <a:pPr marL="114300" indent="0">
              <a:buNone/>
            </a:pPr>
            <a:r>
              <a:rPr lang="en-US" sz="1700" b="1" u="sng" dirty="0" smtClean="0"/>
              <a:t>Assessment Data Certification</a:t>
            </a:r>
          </a:p>
          <a:p>
            <a:pPr marL="114300" indent="0">
              <a:buNone/>
            </a:pPr>
            <a:r>
              <a:rPr lang="en-US" sz="1700" dirty="0" smtClean="0"/>
              <a:t>All requests for changes to the assessment roster must be submitted no later than Friday, September 23. While the system will remain open so that the department can provide for a quick review of the progress rosters, </a:t>
            </a:r>
            <a:r>
              <a:rPr lang="en-US" sz="1700" b="1" i="1" dirty="0" smtClean="0"/>
              <a:t>submissions dated after 9/23 will not be reviewed.</a:t>
            </a:r>
          </a:p>
          <a:p>
            <a:pPr marL="114300" indent="0">
              <a:buNone/>
            </a:pPr>
            <a:r>
              <a:rPr lang="en-US" sz="1700" b="1" u="sng" dirty="0" smtClean="0"/>
              <a:t>Progress Index Rosters</a:t>
            </a:r>
          </a:p>
          <a:p>
            <a:pPr marL="114300" indent="0">
              <a:buNone/>
            </a:pPr>
            <a:r>
              <a:rPr lang="en-US" sz="1700" dirty="0" smtClean="0"/>
              <a:t>Progress index rosters will be available as soon as VAM is delivered to the assessment team. There will be a short review period for the rosters, and specific dates will be shared as soon as they are confirmed.</a:t>
            </a:r>
          </a:p>
          <a:p>
            <a:pPr marL="114300" indent="0">
              <a:buNone/>
            </a:pPr>
            <a:r>
              <a:rPr lang="en-US" sz="1700" b="1" u="sng" dirty="0" smtClean="0"/>
              <a:t>ACT and DCAI</a:t>
            </a:r>
          </a:p>
          <a:p>
            <a:pPr marL="114300" indent="0">
              <a:buNone/>
            </a:pPr>
            <a:r>
              <a:rPr lang="en-US" sz="1700" dirty="0"/>
              <a:t>ACT and DCAI data certification is closed to new submissions, but all submissions under review will not close until resolution.</a:t>
            </a:r>
            <a:endParaRPr lang="en-US" sz="1700" u="sng" dirty="0"/>
          </a:p>
          <a:p>
            <a:endParaRPr lang="en-US" sz="1700" dirty="0"/>
          </a:p>
        </p:txBody>
      </p:sp>
    </p:spTree>
    <p:extLst>
      <p:ext uri="{BB962C8B-B14F-4D97-AF65-F5344CB8AC3E}">
        <p14:creationId xmlns:p14="http://schemas.microsoft.com/office/powerpoint/2010/main" val="224872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to High School Credits for DCAI</a:t>
            </a:r>
            <a:endParaRPr lang="en-US" dirty="0"/>
          </a:p>
        </p:txBody>
      </p:sp>
      <p:sp>
        <p:nvSpPr>
          <p:cNvPr id="3" name="Text Placeholder 2"/>
          <p:cNvSpPr>
            <a:spLocks noGrp="1"/>
          </p:cNvSpPr>
          <p:nvPr>
            <p:ph type="body" idx="1"/>
          </p:nvPr>
        </p:nvSpPr>
        <p:spPr/>
        <p:txBody>
          <a:bodyPr/>
          <a:lstStyle/>
          <a:p>
            <a:pPr marL="114300" indent="0">
              <a:buNone/>
            </a:pPr>
            <a:r>
              <a:rPr lang="en-US" dirty="0" smtClean="0"/>
              <a:t>It is extremely important that all high schools have updated the credits for students in grade 9 in 2021-2022 by Friday, September 23rd. Once school performance scores are released, there will be NO additional opportunity to update these credits that affect middle schools. </a:t>
            </a:r>
            <a:endParaRPr lang="en-US" dirty="0"/>
          </a:p>
        </p:txBody>
      </p:sp>
    </p:spTree>
    <p:extLst>
      <p:ext uri="{BB962C8B-B14F-4D97-AF65-F5344CB8AC3E}">
        <p14:creationId xmlns:p14="http://schemas.microsoft.com/office/powerpoint/2010/main" val="161346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a:t>
            </a:r>
            <a:endParaRPr lang="en-US" dirty="0"/>
          </a:p>
        </p:txBody>
      </p:sp>
      <p:sp>
        <p:nvSpPr>
          <p:cNvPr id="3" name="Text Placeholder 2"/>
          <p:cNvSpPr>
            <a:spLocks noGrp="1"/>
          </p:cNvSpPr>
          <p:nvPr>
            <p:ph type="body" idx="1"/>
          </p:nvPr>
        </p:nvSpPr>
        <p:spPr>
          <a:xfrm>
            <a:off x="430075" y="1167410"/>
            <a:ext cx="8283900" cy="3513920"/>
          </a:xfrm>
        </p:spPr>
        <p:txBody>
          <a:bodyPr/>
          <a:lstStyle/>
          <a:p>
            <a:pPr marL="114300" indent="0">
              <a:buNone/>
            </a:pPr>
            <a:r>
              <a:rPr lang="en-US" dirty="0"/>
              <a:t>Validation reports are now available in the secure ftp</a:t>
            </a:r>
            <a:r>
              <a:rPr lang="en-US" dirty="0" smtClean="0"/>
              <a:t>. Some </a:t>
            </a:r>
            <a:r>
              <a:rPr lang="en-US" dirty="0"/>
              <a:t>school systems may have received a validation email in error. Corrected validation emails were sent on September 7.</a:t>
            </a:r>
          </a:p>
          <a:p>
            <a:pPr fontAlgn="base"/>
            <a:r>
              <a:rPr lang="en-US" dirty="0"/>
              <a:t>A list of non-validated sites was sent directly to accountability contacts with the edit submission link. </a:t>
            </a:r>
          </a:p>
          <a:p>
            <a:pPr fontAlgn="base"/>
            <a:r>
              <a:rPr lang="en-US" dirty="0"/>
              <a:t>Systems should continue to use the validation reports shared on the FTP as well as any district-designed system (if applicable) to track the validation of submissions. </a:t>
            </a:r>
          </a:p>
          <a:p>
            <a:pPr fontAlgn="base"/>
            <a:r>
              <a:rPr lang="en-US" dirty="0"/>
              <a:t>Validation reports were first uploaded on August 30. Additional validation reports will be uploaded for the following weeks:</a:t>
            </a:r>
          </a:p>
          <a:p>
            <a:pPr lvl="1" fontAlgn="base"/>
            <a:r>
              <a:rPr lang="en-US" dirty="0"/>
              <a:t>September </a:t>
            </a:r>
            <a:r>
              <a:rPr lang="en-US" dirty="0" smtClean="0"/>
              <a:t>19, October 10, October 24, October 31, and November 14</a:t>
            </a:r>
            <a:endParaRPr lang="en-US" dirty="0"/>
          </a:p>
          <a:p>
            <a:pPr marL="114300" indent="0">
              <a:buNone/>
            </a:pPr>
            <a:endParaRPr lang="en-US" i="1" dirty="0"/>
          </a:p>
        </p:txBody>
      </p:sp>
    </p:spTree>
    <p:extLst>
      <p:ext uri="{BB962C8B-B14F-4D97-AF65-F5344CB8AC3E}">
        <p14:creationId xmlns:p14="http://schemas.microsoft.com/office/powerpoint/2010/main" val="961451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Call Summary</a:t>
            </a:r>
            <a:endParaRPr dirty="0"/>
          </a:p>
        </p:txBody>
      </p:sp>
    </p:spTree>
    <p:extLst>
      <p:ext uri="{BB962C8B-B14F-4D97-AF65-F5344CB8AC3E}">
        <p14:creationId xmlns:p14="http://schemas.microsoft.com/office/powerpoint/2010/main" val="3359934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92244893"/>
              </p:ext>
            </p:extLst>
          </p:nvPr>
        </p:nvGraphicFramePr>
        <p:xfrm>
          <a:off x="1064518" y="1290027"/>
          <a:ext cx="7015014" cy="3338512"/>
        </p:xfrm>
        <a:graphic>
          <a:graphicData uri="http://schemas.openxmlformats.org/drawingml/2006/table">
            <a:tbl>
              <a:tblPr firstRow="1" bandRow="1">
                <a:tableStyleId>{47E5B1D7-7E24-4C7A-94C0-64FDCA702A4B}</a:tableStyleId>
              </a:tblPr>
              <a:tblGrid>
                <a:gridCol w="915714">
                  <a:extLst>
                    <a:ext uri="{9D8B030D-6E8A-4147-A177-3AD203B41FA5}">
                      <a16:colId xmlns:a16="http://schemas.microsoft.com/office/drawing/2014/main" val="2450038286"/>
                    </a:ext>
                  </a:extLst>
                </a:gridCol>
                <a:gridCol w="4194687">
                  <a:extLst>
                    <a:ext uri="{9D8B030D-6E8A-4147-A177-3AD203B41FA5}">
                      <a16:colId xmlns:a16="http://schemas.microsoft.com/office/drawing/2014/main" val="1615949670"/>
                    </a:ext>
                  </a:extLst>
                </a:gridCol>
                <a:gridCol w="1904613">
                  <a:extLst>
                    <a:ext uri="{9D8B030D-6E8A-4147-A177-3AD203B41FA5}">
                      <a16:colId xmlns:a16="http://schemas.microsoft.com/office/drawing/2014/main" val="2553105662"/>
                    </a:ext>
                  </a:extLst>
                </a:gridCol>
              </a:tblGrid>
              <a:tr h="300988">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2031684">
                <a:tc>
                  <a:txBody>
                    <a:bodyPr/>
                    <a:lstStyle/>
                    <a:p>
                      <a:r>
                        <a:rPr lang="en-US" sz="1200" dirty="0" smtClean="0">
                          <a:latin typeface="Calibri" panose="020F0502020204030204" pitchFamily="34" charset="0"/>
                          <a:cs typeface="Calibri" panose="020F0502020204030204" pitchFamily="34" charset="0"/>
                        </a:rPr>
                        <a:t>September</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aseline="0" dirty="0" smtClean="0">
                          <a:latin typeface="Calibri" panose="020F0502020204030204" pitchFamily="34" charset="0"/>
                          <a:cs typeface="Calibri" panose="020F0502020204030204" pitchFamily="34" charset="0"/>
                        </a:rPr>
                        <a:t>K-3 Screening: KEA and K-3 Literacy administered to all students in the first 30 days of enrollment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1" baseline="0" dirty="0" smtClean="0">
                          <a:latin typeface="Calibri" panose="020F0502020204030204" pitchFamily="34" charset="0"/>
                          <a:cs typeface="Calibri" panose="020F0502020204030204" pitchFamily="34" charset="0"/>
                        </a:rPr>
                        <a:t>September 22</a:t>
                      </a:r>
                      <a:r>
                        <a:rPr lang="en-US" sz="1200" baseline="0" dirty="0" smtClean="0">
                          <a:latin typeface="Calibri" panose="020F0502020204030204" pitchFamily="34" charset="0"/>
                          <a:cs typeface="Calibri" panose="020F0502020204030204" pitchFamily="34" charset="0"/>
                        </a:rPr>
                        <a:t>: Finalize student data in </a:t>
                      </a:r>
                      <a:r>
                        <a:rPr lang="en-US" sz="1200" baseline="0" dirty="0" err="1" smtClean="0">
                          <a:latin typeface="Calibri" panose="020F0502020204030204" pitchFamily="34" charset="0"/>
                          <a:cs typeface="Calibri" panose="020F0502020204030204" pitchFamily="34" charset="0"/>
                        </a:rPr>
                        <a:t>EdLink</a:t>
                      </a:r>
                      <a:r>
                        <a:rPr lang="en-US" sz="1200" baseline="0" dirty="0" smtClean="0">
                          <a:latin typeface="Calibri" panose="020F0502020204030204" pitchFamily="34" charset="0"/>
                          <a:cs typeface="Calibri" panose="020F0502020204030204" pitchFamily="34" charset="0"/>
                        </a:rPr>
                        <a:t> 360 for school systems participating in Innovative Assessment administrations</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September 23</a:t>
                      </a:r>
                      <a:r>
                        <a:rPr lang="en-US" sz="1200" baseline="0" dirty="0" smtClean="0">
                          <a:latin typeface="Calibri" panose="020F0502020204030204" pitchFamily="34" charset="0"/>
                          <a:cs typeface="Calibri" panose="020F0502020204030204" pitchFamily="34" charset="0"/>
                        </a:rPr>
                        <a:t>: Last day to request changes to assessment roster</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September 23</a:t>
                      </a:r>
                      <a:r>
                        <a:rPr lang="en-US" sz="1200" baseline="0" dirty="0" smtClean="0">
                          <a:latin typeface="Calibri" panose="020F0502020204030204" pitchFamily="34" charset="0"/>
                          <a:cs typeface="Calibri" panose="020F0502020204030204" pitchFamily="34" charset="0"/>
                        </a:rPr>
                        <a:t>: ACT MOUs due</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September 30</a:t>
                      </a:r>
                      <a:r>
                        <a:rPr lang="en-US" sz="1200" baseline="0" dirty="0" smtClean="0">
                          <a:latin typeface="Calibri" panose="020F0502020204030204" pitchFamily="34" charset="0"/>
                          <a:cs typeface="Calibri" panose="020F0502020204030204" pitchFamily="34" charset="0"/>
                        </a:rPr>
                        <a:t>: Last day to verify LEAP 2025 high school fall enrollment</a:t>
                      </a: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370840">
                <a:tc>
                  <a:txBody>
                    <a:bodyPr/>
                    <a:lstStyle/>
                    <a:p>
                      <a:r>
                        <a:rPr lang="en-US" sz="1200" dirty="0" smtClean="0">
                          <a:latin typeface="Calibri" panose="020F0502020204030204" pitchFamily="34" charset="0"/>
                          <a:cs typeface="Calibri" panose="020F0502020204030204" pitchFamily="34" charset="0"/>
                        </a:rPr>
                        <a:t>October</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30</a:t>
                      </a:r>
                      <a:r>
                        <a:rPr lang="en-US" sz="1200" baseline="0" dirty="0" smtClean="0">
                          <a:latin typeface="Calibri" panose="020F0502020204030204" pitchFamily="34" charset="0"/>
                          <a:cs typeface="Calibri" panose="020F0502020204030204" pitchFamily="34" charset="0"/>
                        </a:rPr>
                        <a:t>: Last day to finalize accommodations for LEAP 2025 high school Window A.</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31</a:t>
                      </a:r>
                      <a:r>
                        <a:rPr lang="en-US" sz="1200" baseline="0" dirty="0" smtClean="0">
                          <a:latin typeface="Calibri" panose="020F0502020204030204" pitchFamily="34" charset="0"/>
                          <a:cs typeface="Calibri" panose="020F0502020204030204" pitchFamily="34" charset="0"/>
                        </a:rPr>
                        <a:t>: Submissions for KEA and K-3 screening due</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September 27, October 4, 11, 25</a:t>
                      </a:r>
                    </a:p>
                    <a:p>
                      <a:r>
                        <a:rPr lang="en-US" sz="1200" baseline="0" dirty="0" smtClean="0">
                          <a:latin typeface="Calibri" panose="020F0502020204030204" pitchFamily="34" charset="0"/>
                          <a:cs typeface="Calibri" panose="020F0502020204030204" pitchFamily="34" charset="0"/>
                        </a:rPr>
                        <a:t>Monthly Call: October 18</a:t>
                      </a: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p>
          <a:p>
            <a:pPr marL="514350" marR="0" lvl="0" indent="-400050" algn="l" rtl="0">
              <a:lnSpc>
                <a:spcPct val="100000"/>
              </a:lnSpc>
              <a:spcBef>
                <a:spcPts val="0"/>
              </a:spcBef>
              <a:spcAft>
                <a:spcPts val="0"/>
              </a:spcAft>
              <a:buClr>
                <a:srgbClr val="000000"/>
              </a:buClr>
              <a:buSzPts val="1800"/>
              <a:buAutoNum type="romanUcPeriod"/>
            </a:pPr>
            <a:r>
              <a:rPr lang="en-US" dirty="0" smtClean="0"/>
              <a:t>LEAP Connect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Enrollment </a:t>
            </a:r>
            <a:endParaRPr lang="en-US" dirty="0"/>
          </a:p>
        </p:txBody>
      </p:sp>
      <p:sp>
        <p:nvSpPr>
          <p:cNvPr id="3" name="Text Placeholder 2"/>
          <p:cNvSpPr>
            <a:spLocks noGrp="1"/>
          </p:cNvSpPr>
          <p:nvPr>
            <p:ph type="body" idx="1"/>
          </p:nvPr>
        </p:nvSpPr>
        <p:spPr>
          <a:xfrm>
            <a:off x="430075" y="1099050"/>
            <a:ext cx="8283900" cy="3363600"/>
          </a:xfrm>
        </p:spPr>
        <p:txBody>
          <a:bodyPr/>
          <a:lstStyle/>
          <a:p>
            <a:pPr marL="114300" indent="0">
              <a:buNone/>
            </a:pPr>
            <a:r>
              <a:rPr lang="en-US" dirty="0" smtClean="0"/>
              <a:t>LEAP 2025 Fall High School Enrollment verification is now open. All school systems must select one of two testing windows. School systems that do not select a window will be assigned to the second window. School systems may only participate in one window.</a:t>
            </a:r>
          </a:p>
          <a:p>
            <a:pPr marL="114300" indent="0">
              <a:buNone/>
            </a:pPr>
            <a:r>
              <a:rPr lang="en-US" dirty="0" smtClean="0"/>
              <a:t>	Window A: November 29-December 16</a:t>
            </a:r>
          </a:p>
          <a:p>
            <a:pPr marL="114300" indent="0">
              <a:buNone/>
            </a:pPr>
            <a:r>
              <a:rPr lang="en-US" dirty="0"/>
              <a:t>	</a:t>
            </a:r>
            <a:r>
              <a:rPr lang="en-US" dirty="0" smtClean="0"/>
              <a:t>Window B: January 5-January 25</a:t>
            </a:r>
          </a:p>
          <a:p>
            <a:pPr marL="114300" indent="0">
              <a:buNone/>
            </a:pPr>
            <a:r>
              <a:rPr lang="en-US" dirty="0" smtClean="0"/>
              <a:t>Enrollment verification can be found under the </a:t>
            </a:r>
            <a:r>
              <a:rPr lang="en-US" i="1" dirty="0" smtClean="0"/>
              <a:t>Materials</a:t>
            </a:r>
            <a:r>
              <a:rPr lang="en-US" dirty="0" smtClean="0"/>
              <a:t> Application.</a:t>
            </a:r>
            <a:endParaRPr lang="en-US" dirty="0"/>
          </a:p>
          <a:p>
            <a:pPr marL="114300" indent="0">
              <a:buNone/>
            </a:pPr>
            <a:endParaRPr lang="en-US" dirty="0" smtClean="0"/>
          </a:p>
          <a:p>
            <a:pPr marL="114300" indent="0">
              <a:buNone/>
            </a:pPr>
            <a:r>
              <a:rPr lang="en-US" dirty="0" smtClean="0"/>
              <a:t>In 2023-2024, the department will eliminate the two-window option for fall high school assessments.</a:t>
            </a:r>
            <a:endParaRPr lang="en-US" dirty="0"/>
          </a:p>
          <a:p>
            <a:pPr marL="114300" indent="0">
              <a:buNone/>
            </a:pPr>
            <a:endParaRPr lang="en-US" dirty="0" smtClean="0"/>
          </a:p>
          <a:p>
            <a:endParaRPr lang="en-US" dirty="0" smtClean="0"/>
          </a:p>
          <a:p>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169500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 for Accommodations Fall HS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last day to finalize accommodations for LEAP high school fall testing is below for each window:</a:t>
            </a:r>
          </a:p>
          <a:p>
            <a:r>
              <a:rPr lang="en-US" dirty="0" smtClean="0"/>
              <a:t>Window </a:t>
            </a:r>
            <a:r>
              <a:rPr lang="en-US" dirty="0" smtClean="0"/>
              <a:t>A (November 29-December 16): </a:t>
            </a:r>
            <a:r>
              <a:rPr lang="en-US" b="1" dirty="0" smtClean="0"/>
              <a:t>October 30</a:t>
            </a:r>
            <a:endParaRPr lang="en-US" b="1" baseline="30000" dirty="0" smtClean="0"/>
          </a:p>
          <a:p>
            <a:r>
              <a:rPr lang="en-US" dirty="0" smtClean="0"/>
              <a:t>Window B (January 5-25): </a:t>
            </a:r>
            <a:r>
              <a:rPr lang="en-US" b="1" dirty="0" smtClean="0"/>
              <a:t>December </a:t>
            </a:r>
            <a:r>
              <a:rPr lang="en-US" b="1" dirty="0" smtClean="0"/>
              <a:t>6</a:t>
            </a:r>
          </a:p>
          <a:p>
            <a:endParaRPr lang="en-US" b="1" dirty="0"/>
          </a:p>
          <a:p>
            <a:pPr marL="114300" indent="0">
              <a:buNone/>
            </a:pPr>
            <a:r>
              <a:rPr lang="en-US" dirty="0" smtClean="0"/>
              <a:t>Course information is due in </a:t>
            </a:r>
            <a:r>
              <a:rPr lang="en-US" dirty="0" err="1" smtClean="0"/>
              <a:t>EdLink</a:t>
            </a:r>
            <a:r>
              <a:rPr lang="en-US" dirty="0" smtClean="0"/>
              <a:t> no later than 9/29.</a:t>
            </a:r>
            <a:endParaRPr lang="en-US" dirty="0"/>
          </a:p>
        </p:txBody>
      </p:sp>
    </p:spTree>
    <p:extLst>
      <p:ext uri="{BB962C8B-B14F-4D97-AF65-F5344CB8AC3E}">
        <p14:creationId xmlns:p14="http://schemas.microsoft.com/office/powerpoint/2010/main" val="165807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Testing Students with Disabilities</a:t>
            </a:r>
            <a:endParaRPr lang="en-US" dirty="0"/>
          </a:p>
        </p:txBody>
      </p:sp>
      <p:sp>
        <p:nvSpPr>
          <p:cNvPr id="3" name="Text Placeholder 2"/>
          <p:cNvSpPr>
            <a:spLocks noGrp="1"/>
          </p:cNvSpPr>
          <p:nvPr>
            <p:ph type="body" idx="1"/>
          </p:nvPr>
        </p:nvSpPr>
        <p:spPr/>
        <p:txBody>
          <a:bodyPr/>
          <a:lstStyle/>
          <a:p>
            <a:pPr marL="114300" indent="0">
              <a:buNone/>
            </a:pPr>
            <a:r>
              <a:rPr lang="en-US" dirty="0" smtClean="0"/>
              <a:t>Some accommodations have been removed from the IEP and will now be Unique Accommodations that must be approved by the department. This change was due to the overuse of accommodations that have specific requirements outlined in the </a:t>
            </a:r>
            <a:r>
              <a:rPr lang="en-US" i="1" dirty="0" smtClean="0"/>
              <a:t>Louisiana Accommodations and Accessibility Features Guide</a:t>
            </a:r>
            <a:r>
              <a:rPr lang="en-US" dirty="0" smtClean="0"/>
              <a:t>. </a:t>
            </a:r>
          </a:p>
          <a:p>
            <a:r>
              <a:rPr lang="en-US" dirty="0" smtClean="0"/>
              <a:t>Human reader</a:t>
            </a:r>
          </a:p>
          <a:p>
            <a:r>
              <a:rPr lang="en-US" dirty="0" smtClean="0"/>
              <a:t>Math manipulatives (number lines, tiles, multiplication charts, </a:t>
            </a:r>
            <a:r>
              <a:rPr lang="en-US" dirty="0" err="1" smtClean="0"/>
              <a:t>etc</a:t>
            </a:r>
            <a:r>
              <a:rPr lang="en-US" dirty="0" smtClean="0"/>
              <a:t>).</a:t>
            </a:r>
          </a:p>
        </p:txBody>
      </p:sp>
    </p:spTree>
    <p:extLst>
      <p:ext uri="{BB962C8B-B14F-4D97-AF65-F5344CB8AC3E}">
        <p14:creationId xmlns:p14="http://schemas.microsoft.com/office/powerpoint/2010/main" val="49183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Use of Accommodations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To request these accommodations the following criteria must be applied to a student. </a:t>
            </a:r>
          </a:p>
          <a:p>
            <a:r>
              <a:rPr lang="en-US" b="1" dirty="0" smtClean="0"/>
              <a:t>Human Reader</a:t>
            </a:r>
            <a:r>
              <a:rPr lang="en-US" dirty="0" smtClean="0"/>
              <a:t>: Justification must include </a:t>
            </a:r>
            <a:r>
              <a:rPr lang="en-US" u="sng" dirty="0" smtClean="0"/>
              <a:t>why the student is not able to use the text to speech option</a:t>
            </a:r>
            <a:r>
              <a:rPr lang="en-US" dirty="0" smtClean="0"/>
              <a:t> that is provided in the testing platform. The reason must be directly related to the student’s disability.</a:t>
            </a:r>
          </a:p>
          <a:p>
            <a:r>
              <a:rPr lang="en-US" b="1" dirty="0" smtClean="0"/>
              <a:t>Math manipulatives</a:t>
            </a:r>
            <a:r>
              <a:rPr lang="en-US" dirty="0" smtClean="0"/>
              <a:t>: Justification must include the following criteria that is provided in the </a:t>
            </a:r>
            <a:r>
              <a:rPr lang="en-US" i="1" dirty="0"/>
              <a:t>Louisiana Accommodations and Accessibility Features Guide</a:t>
            </a:r>
            <a:r>
              <a:rPr lang="en-US" dirty="0"/>
              <a:t>. Those tools are only allowable for students who have a disability that </a:t>
            </a:r>
            <a:r>
              <a:rPr lang="en-US" u="sng" dirty="0"/>
              <a:t>severely limits or prevents</a:t>
            </a:r>
            <a:r>
              <a:rPr lang="en-US" dirty="0"/>
              <a:t> their ability to </a:t>
            </a:r>
            <a:r>
              <a:rPr lang="en-US" dirty="0" smtClean="0"/>
              <a:t>perform </a:t>
            </a:r>
            <a:r>
              <a:rPr lang="en-US" dirty="0"/>
              <a:t>basic calculations, including an inability to perform single-digit addition, subtraction, multiplication, or division. However, mathematics tools may not subvert the construct of the assessment.</a:t>
            </a:r>
            <a:endParaRPr lang="en-US" dirty="0" smtClean="0"/>
          </a:p>
          <a:p>
            <a:pPr lvl="1"/>
            <a:endParaRPr lang="en-US" dirty="0"/>
          </a:p>
          <a:p>
            <a:pPr marL="114300" indent="0">
              <a:buNone/>
            </a:pPr>
            <a:endParaRPr lang="en-US" dirty="0"/>
          </a:p>
        </p:txBody>
      </p:sp>
    </p:spTree>
    <p:extLst>
      <p:ext uri="{BB962C8B-B14F-4D97-AF65-F5344CB8AC3E}">
        <p14:creationId xmlns:p14="http://schemas.microsoft.com/office/powerpoint/2010/main" val="22862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Read Aloud Requirements </a:t>
            </a:r>
            <a:endParaRPr lang="en-US" dirty="0"/>
          </a:p>
        </p:txBody>
      </p:sp>
      <p:sp>
        <p:nvSpPr>
          <p:cNvPr id="3" name="Text Placeholder 2"/>
          <p:cNvSpPr>
            <a:spLocks noGrp="1"/>
          </p:cNvSpPr>
          <p:nvPr>
            <p:ph type="body" idx="1"/>
          </p:nvPr>
        </p:nvSpPr>
        <p:spPr/>
        <p:txBody>
          <a:bodyPr/>
          <a:lstStyle/>
          <a:p>
            <a:pPr marL="114300" indent="0">
              <a:buNone/>
            </a:pPr>
            <a:r>
              <a:rPr lang="en-US" dirty="0" smtClean="0"/>
              <a:t>Requirements for Test Read Aloud for ELA include:</a:t>
            </a:r>
          </a:p>
          <a:p>
            <a:r>
              <a:rPr lang="en-US" dirty="0" smtClean="0"/>
              <a:t>Blindness </a:t>
            </a:r>
            <a:r>
              <a:rPr lang="en-US" dirty="0"/>
              <a:t>or a visual impairment and has not learned (or is unable to use) </a:t>
            </a:r>
            <a:r>
              <a:rPr lang="en-US" dirty="0" smtClean="0"/>
              <a:t>braille;</a:t>
            </a:r>
          </a:p>
          <a:p>
            <a:r>
              <a:rPr lang="en-US" dirty="0" smtClean="0"/>
              <a:t>A </a:t>
            </a:r>
            <a:r>
              <a:rPr lang="en-US" dirty="0"/>
              <a:t>disability that severely limits or prevents them from accessing printed text, even after varied and repeated attempts to teach the student to do so (e.g., the student is unable to decode printed text); </a:t>
            </a:r>
          </a:p>
          <a:p>
            <a:r>
              <a:rPr lang="en-US" dirty="0" smtClean="0"/>
              <a:t>Deafness </a:t>
            </a:r>
            <a:r>
              <a:rPr lang="en-US" dirty="0"/>
              <a:t>or hearing impairment and is severely limited or prevented from decoding text due to a documented history of early and prolonged language </a:t>
            </a:r>
            <a:r>
              <a:rPr lang="en-US" dirty="0" smtClean="0"/>
              <a:t>deprivation</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57875675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10860</TotalTime>
  <Words>1657</Words>
  <Application>Microsoft Office PowerPoint</Application>
  <PresentationFormat>On-screen Show (16:9)</PresentationFormat>
  <Paragraphs>160</Paragraphs>
  <Slides>27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LA Believes</vt:lpstr>
      <vt:lpstr>Zoom Meeting Preparation</vt:lpstr>
      <vt:lpstr>AAA: Assessment and Accountability Monthly Call September 20, 2022</vt:lpstr>
      <vt:lpstr>Agenda Items</vt:lpstr>
      <vt:lpstr>LEAP 2025</vt:lpstr>
      <vt:lpstr>High School Enrollment </vt:lpstr>
      <vt:lpstr>Deadline for Accommodations Fall HS</vt:lpstr>
      <vt:lpstr>LEAP 2025 Testing Students with Disabilities</vt:lpstr>
      <vt:lpstr>Requirements for Use of Accommodations</vt:lpstr>
      <vt:lpstr>Test Read Aloud Requirements </vt:lpstr>
      <vt:lpstr>Requests for Late Accommodations Changes</vt:lpstr>
      <vt:lpstr>LEAP Connect</vt:lpstr>
      <vt:lpstr>LEAP Connect</vt:lpstr>
      <vt:lpstr>ELPS/ELPT</vt:lpstr>
      <vt:lpstr>ELPT and ELPT Connect</vt:lpstr>
      <vt:lpstr>ACT</vt:lpstr>
      <vt:lpstr>ACT</vt:lpstr>
      <vt:lpstr>WorkKeys</vt:lpstr>
      <vt:lpstr>K-3</vt:lpstr>
      <vt:lpstr>KEA and K-3 Literacy Screening</vt:lpstr>
      <vt:lpstr>Innovative Assessment</vt:lpstr>
      <vt:lpstr>IAP: Two New Administrative Procedures</vt:lpstr>
      <vt:lpstr>Accountability</vt:lpstr>
      <vt:lpstr> Data Certification</vt:lpstr>
      <vt:lpstr>Update to High School Credits for DCAI</vt:lpstr>
      <vt:lpstr>Interests and Opportunities</vt:lpstr>
      <vt:lpstr>Call Summary</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326</cp:revision>
  <dcterms:modified xsi:type="dcterms:W3CDTF">2022-09-20T19:20:31Z</dcterms:modified>
</cp:coreProperties>
</file>