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2"/>
  </p:notesMasterIdLst>
  <p:sldIdLst>
    <p:sldId id="666" r:id="rId2"/>
    <p:sldId id="667" r:id="rId3"/>
    <p:sldId id="257" r:id="rId4"/>
    <p:sldId id="851" r:id="rId5"/>
    <p:sldId id="855" r:id="rId6"/>
    <p:sldId id="366" r:id="rId7"/>
    <p:sldId id="871" r:id="rId8"/>
    <p:sldId id="830" r:id="rId9"/>
    <p:sldId id="852" r:id="rId10"/>
    <p:sldId id="869" r:id="rId11"/>
    <p:sldId id="870" r:id="rId12"/>
    <p:sldId id="781" r:id="rId13"/>
    <p:sldId id="846" r:id="rId14"/>
    <p:sldId id="500" r:id="rId15"/>
    <p:sldId id="860" r:id="rId16"/>
    <p:sldId id="861" r:id="rId17"/>
    <p:sldId id="872" r:id="rId18"/>
    <p:sldId id="873" r:id="rId19"/>
    <p:sldId id="874" r:id="rId20"/>
    <p:sldId id="334" r:id="rId21"/>
  </p:sldIdLst>
  <p:sldSz cx="9144000" cy="5143500" type="screen16x9"/>
  <p:notesSz cx="6858000" cy="9144000"/>
  <p:embeddedFontLst>
    <p:embeddedFont>
      <p:font typeface="Public Sans Medium" pitchFamily="2" charset="0"/>
      <p:regular r:id="rId23"/>
      <p:italic r:id="rId24"/>
    </p:embeddedFont>
    <p:embeddedFont>
      <p:font typeface="Public Sans"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1" d="100"/>
          <a:sy n="91" d="100"/>
        </p:scale>
        <p:origin x="5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26241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kite.doe.louisiana.gov/educators-tTest%20Ddministrators"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mailto:jennifer.baird@la.gov"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September 16,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391254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a:t>
            </a:r>
            <a:endParaRPr lang="en-US" dirty="0"/>
          </a:p>
        </p:txBody>
      </p:sp>
      <p:sp>
        <p:nvSpPr>
          <p:cNvPr id="3" name="Text Placeholder 2"/>
          <p:cNvSpPr>
            <a:spLocks noGrp="1"/>
          </p:cNvSpPr>
          <p:nvPr>
            <p:ph type="body" idx="1"/>
          </p:nvPr>
        </p:nvSpPr>
        <p:spPr/>
        <p:txBody>
          <a:bodyPr/>
          <a:lstStyle/>
          <a:p>
            <a:pPr marL="114300" indent="0">
              <a:buNone/>
            </a:pPr>
            <a:r>
              <a:rPr lang="en-US" b="1" u="sng" dirty="0"/>
              <a:t>Update August 18, 2025</a:t>
            </a:r>
          </a:p>
          <a:p>
            <a:pPr marL="114300" indent="0">
              <a:buNone/>
            </a:pPr>
            <a:endParaRPr lang="en-US" u="sng" dirty="0"/>
          </a:p>
          <a:p>
            <a:pPr marL="114300" indent="0">
              <a:buNone/>
            </a:pPr>
            <a:r>
              <a:rPr lang="en-US" dirty="0"/>
              <a:t>All individuals who have access to ACT Success can pull individual ACT score reports for students. </a:t>
            </a:r>
          </a:p>
          <a:p>
            <a:pPr marL="114300" indent="0">
              <a:buNone/>
            </a:pPr>
            <a:endParaRPr lang="en-US" dirty="0"/>
          </a:p>
          <a:p>
            <a:pPr marL="114300" indent="0">
              <a:buNone/>
            </a:pPr>
            <a:r>
              <a:rPr lang="en-US" b="1" dirty="0" smtClean="0"/>
              <a:t>September 22</a:t>
            </a:r>
            <a:r>
              <a:rPr lang="en-US" dirty="0" smtClean="0"/>
              <a:t>: Deadline to return completed ACT MOUs</a:t>
            </a:r>
            <a:endParaRPr lang="en-US" dirty="0"/>
          </a:p>
        </p:txBody>
      </p:sp>
    </p:spTree>
    <p:extLst>
      <p:ext uri="{BB962C8B-B14F-4D97-AF65-F5344CB8AC3E}">
        <p14:creationId xmlns:p14="http://schemas.microsoft.com/office/powerpoint/2010/main" val="46528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Data Certification</a:t>
            </a:r>
            <a:endParaRPr lang="en-US" dirty="0"/>
          </a:p>
        </p:txBody>
      </p:sp>
      <p:sp>
        <p:nvSpPr>
          <p:cNvPr id="3" name="Text Placeholder 2"/>
          <p:cNvSpPr>
            <a:spLocks noGrp="1"/>
          </p:cNvSpPr>
          <p:nvPr>
            <p:ph type="body" idx="1"/>
          </p:nvPr>
        </p:nvSpPr>
        <p:spPr/>
        <p:txBody>
          <a:bodyPr/>
          <a:lstStyle/>
          <a:p>
            <a:pPr marL="114300" indent="0">
              <a:buNone/>
            </a:pPr>
            <a:r>
              <a:rPr lang="en-US" sz="1600" b="1" dirty="0" smtClean="0"/>
              <a:t>ACT and DCAI</a:t>
            </a:r>
            <a:r>
              <a:rPr lang="en-US" sz="1600" dirty="0" smtClean="0"/>
              <a:t>: Finalize documentation/comments</a:t>
            </a:r>
          </a:p>
          <a:p>
            <a:pPr marL="114300" indent="0">
              <a:buNone/>
            </a:pPr>
            <a:r>
              <a:rPr lang="en-US" sz="1600" i="1" dirty="0" smtClean="0"/>
              <a:t>**We are aware of complications with the dropout collection in </a:t>
            </a:r>
            <a:r>
              <a:rPr lang="en-US" sz="1600" i="1" dirty="0" err="1" smtClean="0"/>
              <a:t>EdLink</a:t>
            </a:r>
            <a:r>
              <a:rPr lang="en-US" sz="1600" i="1" dirty="0" smtClean="0"/>
              <a:t> and will hold final review for notification from System Support. </a:t>
            </a:r>
            <a:r>
              <a:rPr lang="en-US" sz="1600" dirty="0" smtClean="0"/>
              <a:t>This does not delay the deadline for submitting all documentation.</a:t>
            </a:r>
            <a:endParaRPr lang="en-US" sz="1600" i="1" dirty="0" smtClean="0"/>
          </a:p>
          <a:p>
            <a:pPr marL="114300" indent="0">
              <a:buNone/>
            </a:pPr>
            <a:endParaRPr lang="en-US" sz="1600" dirty="0"/>
          </a:p>
          <a:p>
            <a:pPr marL="114300" indent="0">
              <a:buNone/>
            </a:pPr>
            <a:r>
              <a:rPr lang="en-US" sz="1600" b="1" dirty="0" smtClean="0"/>
              <a:t>Assessment</a:t>
            </a:r>
            <a:r>
              <a:rPr lang="en-US" sz="1600" dirty="0" smtClean="0"/>
              <a:t>: Submit assessment and ELPT requests by Tuesday, September 23. The department will notify accountability contacts when LEAP progress rosters become available as downloadable roster files. </a:t>
            </a:r>
          </a:p>
          <a:p>
            <a:pPr marL="114300" indent="0">
              <a:buNone/>
            </a:pPr>
            <a:endParaRPr lang="en-US" sz="1600" dirty="0"/>
          </a:p>
          <a:p>
            <a:pPr marL="114300" indent="0">
              <a:buNone/>
            </a:pPr>
            <a:r>
              <a:rPr lang="en-US" sz="1600" b="1" dirty="0" smtClean="0"/>
              <a:t>Phase II for 2024-2025 Graduation Cohort</a:t>
            </a:r>
            <a:r>
              <a:rPr lang="en-US" sz="1600" dirty="0" smtClean="0"/>
              <a:t>: STS closed on September 12 for 2024-2025 and rosters are being updated. Accountability contacts will be notified when rosters are available.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0733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 Screenings</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Numeracy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The K-3 numeracy screening site is now available for administration. It will be open to all schools and systems through October 3.</a:t>
            </a:r>
          </a:p>
          <a:p>
            <a:r>
              <a:rPr lang="en-US" dirty="0" smtClean="0"/>
              <a:t>All schools and systems must participate</a:t>
            </a:r>
          </a:p>
          <a:p>
            <a:r>
              <a:rPr lang="en-US" dirty="0" smtClean="0"/>
              <a:t>All students must participate</a:t>
            </a:r>
          </a:p>
          <a:p>
            <a:r>
              <a:rPr lang="en-US" dirty="0" smtClean="0"/>
              <a:t>Reporting will be limited so schools and systems will continue to need an additional numeracy screener that can help them identify students in need of high dosage tutoring. </a:t>
            </a:r>
          </a:p>
          <a:p>
            <a:r>
              <a:rPr lang="en-US" dirty="0" smtClean="0"/>
              <a:t>For this year, all STCs and TAs must complete the required K-3 Numeracy Test Administrator Training PPT and quiz that are available under Course No.</a:t>
            </a:r>
            <a:r>
              <a:rPr lang="en-US" dirty="0"/>
              <a:t> </a:t>
            </a:r>
            <a:r>
              <a:rPr lang="en-US" b="1" dirty="0">
                <a:solidFill>
                  <a:srgbClr val="7030A0"/>
                </a:solidFill>
              </a:rPr>
              <a:t>F81C9F1F</a:t>
            </a:r>
            <a:r>
              <a:rPr lang="en-US" dirty="0" smtClean="0"/>
              <a:t> </a:t>
            </a:r>
            <a:r>
              <a:rPr lang="en-US" dirty="0" err="1" smtClean="0"/>
              <a:t>iIn</a:t>
            </a:r>
            <a:r>
              <a:rPr lang="en-US" dirty="0" smtClean="0"/>
              <a:t> the LDOE Professional Learning Platform (formerly Canopy) and score an 80%.</a:t>
            </a:r>
          </a:p>
        </p:txBody>
      </p:sp>
    </p:spTree>
    <p:extLst>
      <p:ext uri="{BB962C8B-B14F-4D97-AF65-F5344CB8AC3E}">
        <p14:creationId xmlns:p14="http://schemas.microsoft.com/office/powerpoint/2010/main" val="269344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Change Request Format Change</a:t>
            </a:r>
            <a:endParaRPr lang="en-US" dirty="0"/>
          </a:p>
        </p:txBody>
      </p:sp>
      <p:sp>
        <p:nvSpPr>
          <p:cNvPr id="3" name="Text Placeholder 2"/>
          <p:cNvSpPr>
            <a:spLocks noGrp="1"/>
          </p:cNvSpPr>
          <p:nvPr>
            <p:ph type="body" idx="1"/>
          </p:nvPr>
        </p:nvSpPr>
        <p:spPr/>
        <p:txBody>
          <a:bodyPr/>
          <a:lstStyle/>
          <a:p>
            <a:pPr marL="114300" indent="0">
              <a:buNone/>
            </a:pPr>
            <a:r>
              <a:rPr lang="en-US" dirty="0" smtClean="0"/>
              <a:t>We have added the following required field for grade change requests. Beginning with MOY, we will be creating a form that must be used by everyone. </a:t>
            </a:r>
          </a:p>
          <a:p>
            <a:pPr lvl="1"/>
            <a:r>
              <a:rPr lang="en-US" dirty="0"/>
              <a:t>Student Name (partial PII only)</a:t>
            </a:r>
            <a:endParaRPr lang="en-US" sz="2000" b="1" dirty="0"/>
          </a:p>
          <a:p>
            <a:pPr lvl="1"/>
            <a:r>
              <a:rPr lang="en-US" dirty="0"/>
              <a:t>LASID</a:t>
            </a:r>
            <a:endParaRPr lang="en-US" sz="2000" b="1" dirty="0"/>
          </a:p>
          <a:p>
            <a:pPr lvl="1"/>
            <a:r>
              <a:rPr lang="en-US" dirty="0"/>
              <a:t>School Name</a:t>
            </a:r>
            <a:endParaRPr lang="en-US" sz="2000" b="1" dirty="0"/>
          </a:p>
          <a:p>
            <a:pPr lvl="1"/>
            <a:r>
              <a:rPr lang="en-US" dirty="0"/>
              <a:t>School Site Code</a:t>
            </a:r>
            <a:endParaRPr lang="en-US" sz="2000" b="1" dirty="0"/>
          </a:p>
          <a:p>
            <a:pPr lvl="1"/>
            <a:r>
              <a:rPr lang="en-US" dirty="0"/>
              <a:t>Current Grade Level</a:t>
            </a:r>
            <a:endParaRPr lang="en-US" sz="2000" b="1" dirty="0"/>
          </a:p>
          <a:p>
            <a:pPr lvl="1"/>
            <a:r>
              <a:rPr lang="en-US" dirty="0"/>
              <a:t>New Grade </a:t>
            </a:r>
            <a:r>
              <a:rPr lang="en-US" dirty="0" smtClean="0"/>
              <a:t>Level</a:t>
            </a:r>
          </a:p>
          <a:p>
            <a:pPr lvl="1"/>
            <a:r>
              <a:rPr lang="en-US" dirty="0">
                <a:solidFill>
                  <a:schemeClr val="bg2"/>
                </a:solidFill>
              </a:rPr>
              <a:t>Screening Type: </a:t>
            </a:r>
          </a:p>
          <a:p>
            <a:pPr marL="114300" indent="0">
              <a:buNone/>
            </a:pPr>
            <a:r>
              <a:rPr lang="en-US" dirty="0">
                <a:solidFill>
                  <a:schemeClr val="bg2"/>
                </a:solidFill>
              </a:rPr>
              <a:t>		(Note: 3 responses in new field: Literacy, Numeracy, Both</a:t>
            </a:r>
          </a:p>
        </p:txBody>
      </p:sp>
    </p:spTree>
    <p:extLst>
      <p:ext uri="{BB962C8B-B14F-4D97-AF65-F5344CB8AC3E}">
        <p14:creationId xmlns:p14="http://schemas.microsoft.com/office/powerpoint/2010/main" val="230658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Transfers </a:t>
            </a:r>
            <a:endParaRPr lang="en-US" dirty="0"/>
          </a:p>
        </p:txBody>
      </p:sp>
      <p:sp>
        <p:nvSpPr>
          <p:cNvPr id="3" name="Text Placeholder 2"/>
          <p:cNvSpPr>
            <a:spLocks noGrp="1"/>
          </p:cNvSpPr>
          <p:nvPr>
            <p:ph type="body" idx="1"/>
          </p:nvPr>
        </p:nvSpPr>
        <p:spPr/>
        <p:txBody>
          <a:bodyPr/>
          <a:lstStyle/>
          <a:p>
            <a:r>
              <a:rPr lang="en-US" u="sng" dirty="0"/>
              <a:t>For Transfers Across School Systems</a:t>
            </a:r>
            <a:endParaRPr lang="en-US" b="1" dirty="0"/>
          </a:p>
          <a:p>
            <a:pPr lvl="0"/>
            <a:r>
              <a:rPr lang="en-US" dirty="0"/>
              <a:t>Department staff cannot make transfers due to PII restrictions. </a:t>
            </a:r>
            <a:endParaRPr lang="en-US" b="1" dirty="0"/>
          </a:p>
          <a:p>
            <a:pPr lvl="0"/>
            <a:r>
              <a:rPr lang="en-US" dirty="0"/>
              <a:t>For literacy, DTCs can all make transfers across school systems.</a:t>
            </a:r>
            <a:endParaRPr lang="en-US" b="1" dirty="0"/>
          </a:p>
          <a:p>
            <a:pPr lvl="0"/>
            <a:r>
              <a:rPr lang="en-US" dirty="0"/>
              <a:t>For numeracy, the provided transfer form must be submitted to the KITE help </a:t>
            </a:r>
            <a:r>
              <a:rPr lang="en-US" dirty="0" smtClean="0"/>
              <a:t>desk.</a:t>
            </a:r>
            <a:r>
              <a:rPr lang="en-US" b="1" dirty="0"/>
              <a:t> </a:t>
            </a:r>
            <a:r>
              <a:rPr lang="en-US" b="1" dirty="0" smtClean="0"/>
              <a:t> </a:t>
            </a:r>
            <a:r>
              <a:rPr lang="en-US" u="sng" dirty="0" smtClean="0">
                <a:hlinkClick r:id="rId2"/>
              </a:rPr>
              <a:t>Test </a:t>
            </a:r>
            <a:r>
              <a:rPr lang="en-US" u="sng" dirty="0">
                <a:hlinkClick r:id="rId2"/>
              </a:rPr>
              <a:t>Administrator Resources</a:t>
            </a:r>
            <a:endParaRPr lang="en-US" b="1" dirty="0"/>
          </a:p>
          <a:p>
            <a:pPr marL="114300" indent="0">
              <a:buNone/>
            </a:pPr>
            <a:endParaRPr lang="en-US" dirty="0"/>
          </a:p>
        </p:txBody>
      </p:sp>
    </p:spTree>
    <p:extLst>
      <p:ext uri="{BB962C8B-B14F-4D97-AF65-F5344CB8AC3E}">
        <p14:creationId xmlns:p14="http://schemas.microsoft.com/office/powerpoint/2010/main" val="3854927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Name Changes</a:t>
            </a:r>
            <a:endParaRPr lang="en-US" dirty="0"/>
          </a:p>
        </p:txBody>
      </p:sp>
      <p:sp>
        <p:nvSpPr>
          <p:cNvPr id="3" name="Text Placeholder 2"/>
          <p:cNvSpPr>
            <a:spLocks noGrp="1"/>
          </p:cNvSpPr>
          <p:nvPr>
            <p:ph type="body" idx="1"/>
          </p:nvPr>
        </p:nvSpPr>
        <p:spPr>
          <a:xfrm>
            <a:off x="311700" y="998573"/>
            <a:ext cx="8520600" cy="3488927"/>
          </a:xfrm>
        </p:spPr>
        <p:txBody>
          <a:bodyPr/>
          <a:lstStyle/>
          <a:p>
            <a:pPr marL="114300" indent="0">
              <a:buNone/>
            </a:pPr>
            <a:r>
              <a:rPr lang="en-US" dirty="0"/>
              <a:t>The department cannot apply or access full names in either the K-3 literacy or numeracy screener platforms. You will need to do the following:</a:t>
            </a:r>
            <a:endParaRPr lang="en-US" b="1" dirty="0"/>
          </a:p>
          <a:p>
            <a:pPr lvl="0"/>
            <a:r>
              <a:rPr lang="en-US" dirty="0"/>
              <a:t>Submit a request to </a:t>
            </a:r>
            <a:r>
              <a:rPr lang="en-US" u="sng" dirty="0">
                <a:hlinkClick r:id="rId2"/>
              </a:rPr>
              <a:t>jennifer.baird@la.gov</a:t>
            </a:r>
            <a:r>
              <a:rPr lang="en-US" dirty="0"/>
              <a:t> with the following information. DO NOT include full PII.</a:t>
            </a:r>
            <a:endParaRPr lang="en-US" b="1" dirty="0"/>
          </a:p>
          <a:p>
            <a:pPr lvl="0"/>
            <a:r>
              <a:rPr lang="en-US" dirty="0"/>
              <a:t>When the request is approved, submit the approval email from Jennifer with full PII for the student to the appropriate help desk. DO NOT include anyone from the department on the email sent to the help desk with full PII.</a:t>
            </a:r>
            <a:endParaRPr lang="en-US" b="1" dirty="0"/>
          </a:p>
          <a:p>
            <a:pPr lvl="1"/>
            <a:r>
              <a:rPr lang="en-US" dirty="0" smtClean="0"/>
              <a:t>Student </a:t>
            </a:r>
            <a:r>
              <a:rPr lang="en-US" dirty="0"/>
              <a:t>original name:</a:t>
            </a:r>
          </a:p>
          <a:p>
            <a:pPr lvl="1"/>
            <a:r>
              <a:rPr lang="en-US" dirty="0"/>
              <a:t>Student requested name:</a:t>
            </a:r>
          </a:p>
          <a:p>
            <a:pPr lvl="1"/>
            <a:r>
              <a:rPr lang="en-US" dirty="0"/>
              <a:t>LASID:</a:t>
            </a:r>
          </a:p>
          <a:p>
            <a:pPr lvl="1"/>
            <a:r>
              <a:rPr lang="en-US" dirty="0"/>
              <a:t>Grade:</a:t>
            </a:r>
          </a:p>
          <a:p>
            <a:pPr lvl="1"/>
            <a:r>
              <a:rPr lang="en-US" dirty="0"/>
              <a:t>School Site code (six digits): </a:t>
            </a:r>
            <a:endParaRPr lang="en-US" b="1" dirty="0"/>
          </a:p>
          <a:p>
            <a:endParaRPr lang="en-US" dirty="0"/>
          </a:p>
        </p:txBody>
      </p:sp>
    </p:spTree>
    <p:extLst>
      <p:ext uri="{BB962C8B-B14F-4D97-AF65-F5344CB8AC3E}">
        <p14:creationId xmlns:p14="http://schemas.microsoft.com/office/powerpoint/2010/main" val="90854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Correcting LASIDS</a:t>
            </a:r>
            <a:endParaRPr lang="en-US" dirty="0"/>
          </a:p>
        </p:txBody>
      </p:sp>
      <p:sp>
        <p:nvSpPr>
          <p:cNvPr id="3" name="Text Placeholder 2"/>
          <p:cNvSpPr>
            <a:spLocks noGrp="1"/>
          </p:cNvSpPr>
          <p:nvPr>
            <p:ph type="body" idx="1"/>
          </p:nvPr>
        </p:nvSpPr>
        <p:spPr/>
        <p:txBody>
          <a:bodyPr/>
          <a:lstStyle/>
          <a:p>
            <a:pPr lvl="1"/>
            <a:r>
              <a:rPr lang="en-US" dirty="0"/>
              <a:t>Student Name (partial PII only)</a:t>
            </a:r>
            <a:endParaRPr lang="en-US" sz="2000" b="1" dirty="0"/>
          </a:p>
          <a:p>
            <a:pPr lvl="1"/>
            <a:r>
              <a:rPr lang="en-US" dirty="0" smtClean="0"/>
              <a:t>Current LASID</a:t>
            </a:r>
          </a:p>
          <a:p>
            <a:pPr lvl="1"/>
            <a:r>
              <a:rPr lang="en-US" sz="2000" dirty="0" smtClean="0"/>
              <a:t>Requested Correct LASID</a:t>
            </a:r>
            <a:endParaRPr lang="en-US" sz="2000" dirty="0"/>
          </a:p>
          <a:p>
            <a:pPr lvl="1"/>
            <a:r>
              <a:rPr lang="en-US" dirty="0"/>
              <a:t>School Name</a:t>
            </a:r>
            <a:endParaRPr lang="en-US" sz="2000" b="1" dirty="0"/>
          </a:p>
          <a:p>
            <a:pPr lvl="1"/>
            <a:r>
              <a:rPr lang="en-US" dirty="0"/>
              <a:t>School Site Code</a:t>
            </a:r>
            <a:endParaRPr lang="en-US" sz="2000" b="1" dirty="0"/>
          </a:p>
          <a:p>
            <a:pPr lvl="1"/>
            <a:r>
              <a:rPr lang="en-US" dirty="0"/>
              <a:t>Current Grade Level</a:t>
            </a:r>
            <a:endParaRPr lang="en-US" sz="2000" b="1" dirty="0"/>
          </a:p>
          <a:p>
            <a:pPr lvl="1"/>
            <a:r>
              <a:rPr lang="en-US" dirty="0" smtClean="0">
                <a:solidFill>
                  <a:schemeClr val="bg2"/>
                </a:solidFill>
              </a:rPr>
              <a:t>Screening </a:t>
            </a:r>
            <a:r>
              <a:rPr lang="en-US" dirty="0">
                <a:solidFill>
                  <a:schemeClr val="bg2"/>
                </a:solidFill>
              </a:rPr>
              <a:t>Type: </a:t>
            </a:r>
          </a:p>
          <a:p>
            <a:pPr marL="114300" indent="0">
              <a:buNone/>
            </a:pPr>
            <a:r>
              <a:rPr lang="en-US" dirty="0">
                <a:solidFill>
                  <a:schemeClr val="bg2"/>
                </a:solidFill>
              </a:rPr>
              <a:t>		(Note: 3 responses in new field: Literacy, Numeracy, Both</a:t>
            </a:r>
          </a:p>
          <a:p>
            <a:endParaRPr lang="en-US" dirty="0"/>
          </a:p>
        </p:txBody>
      </p:sp>
    </p:spTree>
    <p:extLst>
      <p:ext uri="{BB962C8B-B14F-4D97-AF65-F5344CB8AC3E}">
        <p14:creationId xmlns:p14="http://schemas.microsoft.com/office/powerpoint/2010/main" val="424590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95976318"/>
              </p:ext>
            </p:extLst>
          </p:nvPr>
        </p:nvGraphicFramePr>
        <p:xfrm>
          <a:off x="430051" y="936515"/>
          <a:ext cx="8315665" cy="3324272"/>
        </p:xfrm>
        <a:graphic>
          <a:graphicData uri="http://schemas.openxmlformats.org/drawingml/2006/table">
            <a:tbl>
              <a:tblPr firstRow="1" bandRow="1">
                <a:tableStyleId>{47E5B1D7-7E24-4C7A-94C0-64FDCA702A4B}</a:tableStyleId>
              </a:tblPr>
              <a:tblGrid>
                <a:gridCol w="1014841">
                  <a:extLst>
                    <a:ext uri="{9D8B030D-6E8A-4147-A177-3AD203B41FA5}">
                      <a16:colId xmlns:a16="http://schemas.microsoft.com/office/drawing/2014/main" val="2450038286"/>
                    </a:ext>
                  </a:extLst>
                </a:gridCol>
                <a:gridCol w="519007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761414">
                <a:tc>
                  <a:txBody>
                    <a:bodyPr/>
                    <a:lstStyle/>
                    <a:p>
                      <a:r>
                        <a:rPr lang="en-US" sz="1200" dirty="0" smtClean="0">
                          <a:latin typeface="Public Sans" pitchFamily="2" charset="0"/>
                          <a:cs typeface="Calibri" panose="020F0502020204030204" pitchFamily="34" charset="0"/>
                        </a:rPr>
                        <a:t>September</a:t>
                      </a:r>
                      <a:endParaRPr lang="en-US" sz="1200" dirty="0">
                        <a:latin typeface="Public Sans" pitchFamily="2"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September 19: Final day to submit additional documentation, comments for DCAI and ACT</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September 22: Submit ACT MOUs</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September 23: Final day to submit new requests for assessment </a:t>
                      </a:r>
                      <a:r>
                        <a:rPr lang="en-US" sz="1200" b="0" baseline="0" dirty="0" smtClean="0">
                          <a:latin typeface="Public Sans" pitchFamily="2" charset="0"/>
                          <a:cs typeface="Calibri" panose="020F0502020204030204" pitchFamily="34" charset="0"/>
                        </a:rPr>
                        <a:t>and ELPT rosters; </a:t>
                      </a:r>
                    </a:p>
                    <a:p>
                      <a:pPr marL="285750" indent="-285750">
                        <a:buFont typeface="Arial" panose="020B0604020202020204" pitchFamily="34" charset="0"/>
                        <a:buChar char="•"/>
                      </a:pPr>
                      <a:r>
                        <a:rPr lang="en-US" sz="1200" b="0" baseline="0" dirty="0" smtClean="0">
                          <a:latin typeface="Public Sans" pitchFamily="2" charset="0"/>
                          <a:cs typeface="Calibri" panose="020F0502020204030204" pitchFamily="34" charset="0"/>
                        </a:rPr>
                        <a:t>September 26: Final day to submit requests for change to LEAP progress rosters.</a:t>
                      </a: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2025-2026</a:t>
                      </a:r>
                      <a:r>
                        <a:rPr lang="en-US" sz="1200" baseline="0" dirty="0" smtClean="0">
                          <a:latin typeface="Public Sans" pitchFamily="2" charset="0"/>
                          <a:hlinkClick r:id="rId3"/>
                        </a:rPr>
                        <a:t> A</a:t>
                      </a:r>
                      <a:r>
                        <a:rPr lang="en-US" sz="1200" dirty="0" smtClean="0">
                          <a:latin typeface="Public Sans" pitchFamily="2" charset="0"/>
                          <a:hlinkClick r:id="rId3"/>
                        </a:rPr>
                        <a:t>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October </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October 3: Final day to administer K-3 numeracy screening</a:t>
                      </a:r>
                    </a:p>
                    <a:p>
                      <a:pPr marL="171450" indent="-171450">
                        <a:buFont typeface="Arial" panose="020B0604020202020204" pitchFamily="34" charset="0"/>
                        <a:buChar char="•"/>
                      </a:pPr>
                      <a:r>
                        <a:rPr lang="en-US" sz="1200" b="0" baseline="0" dirty="0" smtClean="0">
                          <a:latin typeface="Public Sans" pitchFamily="2" charset="0"/>
                          <a:cs typeface="Calibri" panose="020F0502020204030204" pitchFamily="34" charset="0"/>
                        </a:rPr>
                        <a:t>October:  LEAP enrollment verification  </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endParaRPr lang="en-US" sz="1400" b="0" i="0" u="sng" strike="noStrike" cap="none" baseline="0" dirty="0" smtClean="0">
                        <a:solidFill>
                          <a:srgbClr val="000000"/>
                        </a:solidFill>
                        <a:effectLst/>
                        <a:latin typeface="Arial"/>
                        <a:cs typeface="Arial"/>
                        <a:sym typeface="Arial"/>
                      </a:endParaRPr>
                    </a:p>
                    <a:p>
                      <a:r>
                        <a:rPr lang="en-US" sz="1200" baseline="0" dirty="0" smtClean="0">
                          <a:latin typeface="Public Sans" pitchFamily="2" charset="0"/>
                          <a:cs typeface="Calibri" panose="020F0502020204030204" pitchFamily="34" charset="0"/>
                        </a:rPr>
                        <a:t>Office Hours: </a:t>
                      </a:r>
                      <a:r>
                        <a:rPr lang="en-US" sz="1200" baseline="0" dirty="0" smtClean="0">
                          <a:latin typeface="Public Sans" pitchFamily="2" charset="0"/>
                          <a:cs typeface="Calibri" panose="020F0502020204030204" pitchFamily="34" charset="0"/>
                        </a:rPr>
                        <a:t>Sept 23, October </a:t>
                      </a:r>
                      <a:r>
                        <a:rPr lang="en-US" sz="1200" baseline="0" dirty="0" smtClean="0">
                          <a:latin typeface="Public Sans" pitchFamily="2" charset="0"/>
                          <a:cs typeface="Calibri" panose="020F0502020204030204" pitchFamily="34" charset="0"/>
                        </a:rPr>
                        <a:t>7, 14, 28 </a:t>
                      </a:r>
                    </a:p>
                    <a:p>
                      <a:r>
                        <a:rPr lang="en-US" sz="1200" baseline="0" dirty="0" smtClean="0">
                          <a:latin typeface="Public Sans" pitchFamily="2" charset="0"/>
                          <a:cs typeface="Calibri" panose="020F0502020204030204" pitchFamily="34" charset="0"/>
                        </a:rPr>
                        <a:t>Monthly Call: October 21</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Accountability</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K-3 </a:t>
            </a:r>
            <a:r>
              <a:rPr lang="en-US" dirty="0" smtClean="0">
                <a:latin typeface="Public Sans" pitchFamily="2" charset="0"/>
              </a:rPr>
              <a:t>Screening</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September 19: Final day to submit additional documentation, comments for ACT or DCAI data certification </a:t>
            </a:r>
            <a:r>
              <a:rPr lang="en-US" dirty="0" smtClean="0"/>
              <a:t>submissions</a:t>
            </a:r>
          </a:p>
          <a:p>
            <a:r>
              <a:rPr lang="en-US" dirty="0" smtClean="0"/>
              <a:t>September 23: Final day to submit requests for change to assessment and ELPT progress rosters</a:t>
            </a:r>
          </a:p>
          <a:p>
            <a:r>
              <a:rPr lang="en-US" dirty="0" smtClean="0"/>
              <a:t>September 26: Final day to submit requests for change to LEAP progress rosters</a:t>
            </a:r>
            <a:endParaRPr lang="en-US" dirty="0" smtClean="0"/>
          </a:p>
          <a:p>
            <a:r>
              <a:rPr lang="en-US" dirty="0" smtClean="0"/>
              <a:t>October: Enrollment verification in DRC INSIGHT; selection of PBT or CBT for grade 3</a:t>
            </a:r>
          </a:p>
          <a:p>
            <a:r>
              <a:rPr lang="en-US" dirty="0" smtClean="0"/>
              <a:t>October 3: Last day to administer literacy screening</a:t>
            </a:r>
          </a:p>
          <a:p>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NOTIFICATIONS</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0070C0"/>
                </a:solidFill>
              </a:rPr>
              <a:t>KEA</a:t>
            </a:r>
            <a:r>
              <a:rPr lang="en-US" dirty="0" smtClean="0"/>
              <a:t>: The KEA is no longer a state-required assessment. It is replaced with the K-3 screeners for literacy and numeracy.</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Verification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In October, DRC will open enrollment verification. School systems will need to decide on paper-based testing (PBT) or computer-based testing (CBT) for grade 3 by the close of this verification. </a:t>
            </a:r>
            <a:r>
              <a:rPr lang="en-US" b="1" u="sng" dirty="0" smtClean="0"/>
              <a:t>The department will not approve a change to paper testing if it was not indicated in DRC in October. </a:t>
            </a:r>
            <a:endParaRPr lang="en-US" b="1" u="sng" dirty="0"/>
          </a:p>
        </p:txBody>
      </p:sp>
    </p:spTree>
    <p:extLst>
      <p:ext uri="{BB962C8B-B14F-4D97-AF65-F5344CB8AC3E}">
        <p14:creationId xmlns:p14="http://schemas.microsoft.com/office/powerpoint/2010/main" val="3938653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Student Transfers</a:t>
            </a:r>
            <a:endParaRPr lang="en-US" dirty="0"/>
          </a:p>
        </p:txBody>
      </p:sp>
      <p:sp>
        <p:nvSpPr>
          <p:cNvPr id="3" name="Text Placeholder 2"/>
          <p:cNvSpPr>
            <a:spLocks noGrp="1"/>
          </p:cNvSpPr>
          <p:nvPr>
            <p:ph type="body" idx="1"/>
          </p:nvPr>
        </p:nvSpPr>
        <p:spPr/>
        <p:txBody>
          <a:bodyPr/>
          <a:lstStyle/>
          <a:p>
            <a:pPr marL="114300" indent="0">
              <a:buNone/>
            </a:pPr>
            <a:r>
              <a:rPr lang="en-US" dirty="0" smtClean="0"/>
              <a:t>EL students cannot be transferred from district to district by the DTC. These requests must be </a:t>
            </a:r>
            <a:r>
              <a:rPr lang="en-US" b="1" u="sng" dirty="0" smtClean="0"/>
              <a:t>sent by the DTC </a:t>
            </a:r>
            <a:r>
              <a:rPr lang="en-US" dirty="0" smtClean="0"/>
              <a:t>to </a:t>
            </a:r>
            <a:r>
              <a:rPr lang="en-US" dirty="0" smtClean="0">
                <a:hlinkClick r:id="rId2"/>
              </a:rPr>
              <a:t>assessment@la.gov</a:t>
            </a:r>
            <a:r>
              <a:rPr lang="en-US" dirty="0" smtClean="0"/>
              <a:t>. </a:t>
            </a:r>
            <a:r>
              <a:rPr lang="en-US" dirty="0" smtClean="0"/>
              <a:t>Use </a:t>
            </a:r>
            <a:r>
              <a:rPr lang="en-US" dirty="0" smtClean="0"/>
              <a:t>the following format:</a:t>
            </a:r>
          </a:p>
          <a:p>
            <a:pPr marL="114300" indent="0">
              <a:buNone/>
            </a:pPr>
            <a:endParaRPr lang="en-US" dirty="0"/>
          </a:p>
          <a:p>
            <a:pPr marL="114300" indent="0">
              <a:buNone/>
            </a:pPr>
            <a:r>
              <a:rPr lang="en-US" dirty="0" smtClean="0"/>
              <a:t>Student Name (Partial PII):</a:t>
            </a:r>
          </a:p>
          <a:p>
            <a:pPr marL="114300" indent="0">
              <a:buNone/>
            </a:pPr>
            <a:r>
              <a:rPr lang="en-US" dirty="0" smtClean="0"/>
              <a:t>Student LASID:</a:t>
            </a:r>
          </a:p>
          <a:p>
            <a:pPr marL="114300" indent="0">
              <a:buNone/>
            </a:pPr>
            <a:r>
              <a:rPr lang="en-US" dirty="0" smtClean="0"/>
              <a:t>Requested New School Site code: </a:t>
            </a:r>
            <a:endParaRPr lang="en-US" dirty="0"/>
          </a:p>
        </p:txBody>
      </p:sp>
    </p:spTree>
    <p:extLst>
      <p:ext uri="{BB962C8B-B14F-4D97-AF65-F5344CB8AC3E}">
        <p14:creationId xmlns:p14="http://schemas.microsoft.com/office/powerpoint/2010/main" val="264654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41189</TotalTime>
  <Words>988</Words>
  <Application>Microsoft Office PowerPoint</Application>
  <PresentationFormat>On-screen Show (16:9)</PresentationFormat>
  <Paragraphs>143</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Public Sans Medium</vt:lpstr>
      <vt:lpstr>Public Sans</vt:lpstr>
      <vt:lpstr>Arial</vt:lpstr>
      <vt:lpstr>Calibri</vt:lpstr>
      <vt:lpstr>LA Believes</vt:lpstr>
      <vt:lpstr> AAA Assessment and Accountability Monthly Call September 16, 2025</vt:lpstr>
      <vt:lpstr>Zoom Meeting Preparation</vt:lpstr>
      <vt:lpstr>Agenda Items</vt:lpstr>
      <vt:lpstr>IMPORTANT DATES</vt:lpstr>
      <vt:lpstr>IMPORTANT NOTIFICATIONS</vt:lpstr>
      <vt:lpstr>LEAP 2025</vt:lpstr>
      <vt:lpstr>Enrollment Verification</vt:lpstr>
      <vt:lpstr>LEAP Connect and ELPT </vt:lpstr>
      <vt:lpstr>EL Student Transfers</vt:lpstr>
      <vt:lpstr>ACT</vt:lpstr>
      <vt:lpstr>ACT Important Dates</vt:lpstr>
      <vt:lpstr>Accountability</vt:lpstr>
      <vt:lpstr>Timeline for Data Certification</vt:lpstr>
      <vt:lpstr>K-3 Screenings</vt:lpstr>
      <vt:lpstr>K-3 Numeracy</vt:lpstr>
      <vt:lpstr>Grade Change Request Format Change</vt:lpstr>
      <vt:lpstr>Requesting Transfers </vt:lpstr>
      <vt:lpstr>Requesting Name Changes</vt:lpstr>
      <vt:lpstr>Correcting LASIDS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991</cp:revision>
  <dcterms:modified xsi:type="dcterms:W3CDTF">2025-09-18T13:58:50Z</dcterms:modified>
</cp:coreProperties>
</file>