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9" r:id="rId1"/>
  </p:sldMasterIdLst>
  <p:notesMasterIdLst>
    <p:notesMasterId r:id="rId18"/>
  </p:notesMasterIdLst>
  <p:sldIdLst>
    <p:sldId id="884" r:id="rId2"/>
    <p:sldId id="667" r:id="rId3"/>
    <p:sldId id="257" r:id="rId4"/>
    <p:sldId id="851" r:id="rId5"/>
    <p:sldId id="885" r:id="rId6"/>
    <p:sldId id="961" r:id="rId7"/>
    <p:sldId id="886" r:id="rId8"/>
    <p:sldId id="957" r:id="rId9"/>
    <p:sldId id="959" r:id="rId10"/>
    <p:sldId id="888" r:id="rId11"/>
    <p:sldId id="895" r:id="rId12"/>
    <p:sldId id="954" r:id="rId13"/>
    <p:sldId id="889" r:id="rId14"/>
    <p:sldId id="969" r:id="rId15"/>
    <p:sldId id="956" r:id="rId16"/>
    <p:sldId id="334" r:id="rId17"/>
  </p:sldIdLst>
  <p:sldSz cx="9144000" cy="5143500" type="screen16x9"/>
  <p:notesSz cx="6858000" cy="9144000"/>
  <p:embeddedFontLst>
    <p:embeddedFont>
      <p:font typeface="Public Sans" pitchFamily="2" charset="0"/>
      <p:regular r:id="rId19"/>
      <p:bold r:id="rId20"/>
      <p:italic r:id="rId21"/>
      <p:boldItalic r:id="rId22"/>
    </p:embeddedFont>
    <p:embeddedFont>
      <p:font typeface="Public Sans Medium" pitchFamily="2" charset="0"/>
      <p:regular r:id="rId23"/>
      <p:italic r:id="rId24"/>
    </p:embeddedFont>
    <p:embeddedFont>
      <p:font typeface="Calibri" panose="020F0502020204030204" pitchFamily="3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exis Pritchard" initials="" lastIdx="1" clrIdx="0"/>
  <p:cmAuthor id="1" name="JENNIFER BAIRD" initials="" lastIdx="1" clrIdx="1"/>
  <p:cmAuthor id="2" name="Jennifer Baird" initials="JB" lastIdx="2" clrIdx="2">
    <p:extLst>
      <p:ext uri="{19B8F6BF-5375-455C-9EA6-DF929625EA0E}">
        <p15:presenceInfo xmlns:p15="http://schemas.microsoft.com/office/powerpoint/2012/main" userId="S-1-5-21-1004336348-920026266-1801674531-489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1D37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7E5B1D7-7E24-4C7A-94C0-64FDCA702A4B}">
  <a:tblStyle styleId="{47E5B1D7-7E24-4C7A-94C0-64FDCA702A4B}"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89" autoAdjust="0"/>
    <p:restoredTop sz="94660"/>
  </p:normalViewPr>
  <p:slideViewPr>
    <p:cSldViewPr snapToGrid="0">
      <p:cViewPr varScale="1">
        <p:scale>
          <a:sx n="90" d="100"/>
          <a:sy n="90" d="100"/>
        </p:scale>
        <p:origin x="672" y="52"/>
      </p:cViewPr>
      <p:guideLst/>
    </p:cSldViewPr>
  </p:slideViewPr>
  <p:notesTextViewPr>
    <p:cViewPr>
      <p:scale>
        <a:sx n="400" d="100"/>
        <a:sy n="400" d="100"/>
      </p:scale>
      <p:origin x="0" y="0"/>
    </p:cViewPr>
  </p:notesTextViewPr>
  <p:notesViewPr>
    <p:cSldViewPr snapToGrid="0">
      <p:cViewPr varScale="1">
        <p:scale>
          <a:sx n="56" d="100"/>
          <a:sy n="56" d="100"/>
        </p:scale>
        <p:origin x="285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342900" marR="0" lvl="1"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342900" marR="0" lvl="1"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9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342900" marR="0" lvl="1"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L="685800" marR="0" lvl="2"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L="1028700" marR="0" lvl="3"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L="1371600" marR="0" lvl="4"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L="1714500" marR="0" lvl="5"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L="2057400" marR="0" lvl="6"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L="2400300" marR="0" lvl="7"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L="2743200" marR="0" lvl="8" indent="0"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2730055e98d_0_4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4" name="Google Shape;484;g2730055e98d_0_403:notes"/>
          <p:cNvSpPr txBox="1">
            <a:spLocks noGrp="1"/>
          </p:cNvSpPr>
          <p:nvPr>
            <p:ph type="body" idx="1"/>
          </p:nvPr>
        </p:nvSpPr>
        <p:spPr>
          <a:xfrm>
            <a:off x="685800" y="4343400"/>
            <a:ext cx="5486400" cy="4114800"/>
          </a:xfrm>
          <a:prstGeom prst="rect">
            <a:avLst/>
          </a:prstGeom>
          <a:noFill/>
          <a:ln>
            <a:noFill/>
          </a:ln>
        </p:spPr>
        <p:txBody>
          <a:bodyPr spcFirstLastPara="1" wrap="square" lIns="91075" tIns="91075" rIns="91075" bIns="91075" anchor="t" anchorCtr="0">
            <a:noAutofit/>
          </a:bodyPr>
          <a:lstStyle/>
          <a:p>
            <a:pPr marL="0" lvl="0" indent="0" algn="l" rtl="0">
              <a:lnSpc>
                <a:spcPct val="100000"/>
              </a:lnSpc>
              <a:spcBef>
                <a:spcPts val="0"/>
              </a:spcBef>
              <a:spcAft>
                <a:spcPts val="0"/>
              </a:spcAft>
              <a:buSzPts val="1000"/>
              <a:buNone/>
            </a:pPr>
            <a:endParaRPr/>
          </a:p>
        </p:txBody>
      </p:sp>
    </p:spTree>
    <p:extLst>
      <p:ext uri="{BB962C8B-B14F-4D97-AF65-F5344CB8AC3E}">
        <p14:creationId xmlns:p14="http://schemas.microsoft.com/office/powerpoint/2010/main" val="103193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94" name="Google Shape;94;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a:t>
            </a:fld>
            <a:endParaRPr/>
          </a:p>
        </p:txBody>
      </p:sp>
    </p:spTree>
    <p:extLst>
      <p:ext uri="{BB962C8B-B14F-4D97-AF65-F5344CB8AC3E}">
        <p14:creationId xmlns:p14="http://schemas.microsoft.com/office/powerpoint/2010/main" val="212086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796a45435d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796a45435d_2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68" name="Google Shape;268;g796a45435d_2_9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2730055e98d_0_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2730055e98d_0_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8965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2730055e98d_0_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2730055e98d_0_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8584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2730055e98d_0_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2730055e98d_0_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2276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2730055e98d_0_4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2730055e98d_0_4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57845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Career &amp; College Readiness)">
  <p:cSld name="Cover Title_1">
    <p:bg>
      <p:bgPr>
        <a:blipFill>
          <a:blip r:embed="rId2">
            <a:alphaModFix/>
          </a:blip>
          <a:stretch>
            <a:fillRect/>
          </a:stretch>
        </a:blipFill>
        <a:effectLst/>
      </p:bgPr>
    </p:bg>
    <p:spTree>
      <p:nvGrpSpPr>
        <p:cNvPr id="1" name="Shape 178"/>
        <p:cNvGrpSpPr/>
        <p:nvPr/>
      </p:nvGrpSpPr>
      <p:grpSpPr>
        <a:xfrm>
          <a:off x="0" y="0"/>
          <a:ext cx="0" cy="0"/>
          <a:chOff x="0" y="0"/>
          <a:chExt cx="0" cy="0"/>
        </a:xfrm>
      </p:grpSpPr>
      <p:sp>
        <p:nvSpPr>
          <p:cNvPr id="179" name="Google Shape;179;p53"/>
          <p:cNvSpPr txBox="1">
            <a:spLocks noGrp="1"/>
          </p:cNvSpPr>
          <p:nvPr>
            <p:ph type="title"/>
          </p:nvPr>
        </p:nvSpPr>
        <p:spPr>
          <a:xfrm>
            <a:off x="3929450" y="1746400"/>
            <a:ext cx="4726200" cy="222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sz="2800" b="1">
                <a:solidFill>
                  <a:schemeClr val="dk1"/>
                </a:solidFill>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ver (Equity, Inclusion, &amp; Opportunities)">
  <p:cSld name="Cover Title_1_1">
    <p:bg>
      <p:bgPr>
        <a:blipFill>
          <a:blip r:embed="rId2">
            <a:alphaModFix/>
          </a:blip>
          <a:stretch>
            <a:fillRect/>
          </a:stretch>
        </a:blipFill>
        <a:effectLst/>
      </p:bgPr>
    </p:bg>
    <p:spTree>
      <p:nvGrpSpPr>
        <p:cNvPr id="1" name="Shape 180"/>
        <p:cNvGrpSpPr/>
        <p:nvPr/>
      </p:nvGrpSpPr>
      <p:grpSpPr>
        <a:xfrm>
          <a:off x="0" y="0"/>
          <a:ext cx="0" cy="0"/>
          <a:chOff x="0" y="0"/>
          <a:chExt cx="0" cy="0"/>
        </a:xfrm>
      </p:grpSpPr>
      <p:sp>
        <p:nvSpPr>
          <p:cNvPr id="181" name="Google Shape;181;p54"/>
          <p:cNvSpPr txBox="1">
            <a:spLocks noGrp="1"/>
          </p:cNvSpPr>
          <p:nvPr>
            <p:ph type="title"/>
          </p:nvPr>
        </p:nvSpPr>
        <p:spPr>
          <a:xfrm>
            <a:off x="3929450" y="1746400"/>
            <a:ext cx="4726200" cy="222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sz="2800" b="1">
                <a:solidFill>
                  <a:schemeClr val="dk1"/>
                </a:solidFill>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ver (Legislative Affairs, Policy, &amp; Workforce Support)">
  <p:cSld name="Cover Title_1_1_1">
    <p:bg>
      <p:bgPr>
        <a:blipFill>
          <a:blip r:embed="rId2">
            <a:alphaModFix/>
          </a:blip>
          <a:stretch>
            <a:fillRect/>
          </a:stretch>
        </a:blipFill>
        <a:effectLst/>
      </p:bgPr>
    </p:bg>
    <p:spTree>
      <p:nvGrpSpPr>
        <p:cNvPr id="1" name="Shape 182"/>
        <p:cNvGrpSpPr/>
        <p:nvPr/>
      </p:nvGrpSpPr>
      <p:grpSpPr>
        <a:xfrm>
          <a:off x="0" y="0"/>
          <a:ext cx="0" cy="0"/>
          <a:chOff x="0" y="0"/>
          <a:chExt cx="0" cy="0"/>
        </a:xfrm>
      </p:grpSpPr>
      <p:sp>
        <p:nvSpPr>
          <p:cNvPr id="183" name="Google Shape;183;p55"/>
          <p:cNvSpPr txBox="1">
            <a:spLocks noGrp="1"/>
          </p:cNvSpPr>
          <p:nvPr>
            <p:ph type="title"/>
          </p:nvPr>
        </p:nvSpPr>
        <p:spPr>
          <a:xfrm>
            <a:off x="3929450" y="1746400"/>
            <a:ext cx="4726200" cy="222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sz="2800" b="1">
                <a:solidFill>
                  <a:schemeClr val="dk1"/>
                </a:solidFill>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ver (Operations)">
  <p:cSld name="Cover Title_1_1_1_1">
    <p:bg>
      <p:bgPr>
        <a:blipFill>
          <a:blip r:embed="rId2">
            <a:alphaModFix/>
          </a:blip>
          <a:stretch>
            <a:fillRect/>
          </a:stretch>
        </a:blipFill>
        <a:effectLst/>
      </p:bgPr>
    </p:bg>
    <p:spTree>
      <p:nvGrpSpPr>
        <p:cNvPr id="1" name="Shape 184"/>
        <p:cNvGrpSpPr/>
        <p:nvPr/>
      </p:nvGrpSpPr>
      <p:grpSpPr>
        <a:xfrm>
          <a:off x="0" y="0"/>
          <a:ext cx="0" cy="0"/>
          <a:chOff x="0" y="0"/>
          <a:chExt cx="0" cy="0"/>
        </a:xfrm>
      </p:grpSpPr>
      <p:sp>
        <p:nvSpPr>
          <p:cNvPr id="185" name="Google Shape;185;p56"/>
          <p:cNvSpPr txBox="1">
            <a:spLocks noGrp="1"/>
          </p:cNvSpPr>
          <p:nvPr>
            <p:ph type="title"/>
          </p:nvPr>
        </p:nvSpPr>
        <p:spPr>
          <a:xfrm>
            <a:off x="3929450" y="1746400"/>
            <a:ext cx="4726200" cy="222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sz="2800" b="1">
                <a:solidFill>
                  <a:srgbClr val="385463"/>
                </a:solidFill>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ver (School System Financial Services)">
  <p:cSld name="Cover Title_1_1_1_1_1">
    <p:bg>
      <p:bgPr>
        <a:blipFill>
          <a:blip r:embed="rId2">
            <a:alphaModFix/>
          </a:blip>
          <a:stretch>
            <a:fillRect/>
          </a:stretch>
        </a:blipFill>
        <a:effectLst/>
      </p:bgPr>
    </p:bg>
    <p:spTree>
      <p:nvGrpSpPr>
        <p:cNvPr id="1" name="Shape 186"/>
        <p:cNvGrpSpPr/>
        <p:nvPr/>
      </p:nvGrpSpPr>
      <p:grpSpPr>
        <a:xfrm>
          <a:off x="0" y="0"/>
          <a:ext cx="0" cy="0"/>
          <a:chOff x="0" y="0"/>
          <a:chExt cx="0" cy="0"/>
        </a:xfrm>
      </p:grpSpPr>
      <p:sp>
        <p:nvSpPr>
          <p:cNvPr id="187" name="Google Shape;187;p57"/>
          <p:cNvSpPr txBox="1">
            <a:spLocks noGrp="1"/>
          </p:cNvSpPr>
          <p:nvPr>
            <p:ph type="title"/>
          </p:nvPr>
        </p:nvSpPr>
        <p:spPr>
          <a:xfrm>
            <a:off x="3929450" y="1746400"/>
            <a:ext cx="4726200" cy="222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sz="2800" b="1">
                <a:solidFill>
                  <a:srgbClr val="385463"/>
                </a:solidFill>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ver (School System Relations)">
  <p:cSld name="Cover Title_1_1_1_1_1_1">
    <p:bg>
      <p:bgPr>
        <a:blipFill>
          <a:blip r:embed="rId2">
            <a:alphaModFix/>
          </a:blip>
          <a:stretch>
            <a:fillRect/>
          </a:stretch>
        </a:blipFill>
        <a:effectLst/>
      </p:bgPr>
    </p:bg>
    <p:spTree>
      <p:nvGrpSpPr>
        <p:cNvPr id="1" name="Shape 188"/>
        <p:cNvGrpSpPr/>
        <p:nvPr/>
      </p:nvGrpSpPr>
      <p:grpSpPr>
        <a:xfrm>
          <a:off x="0" y="0"/>
          <a:ext cx="0" cy="0"/>
          <a:chOff x="0" y="0"/>
          <a:chExt cx="0" cy="0"/>
        </a:xfrm>
      </p:grpSpPr>
      <p:sp>
        <p:nvSpPr>
          <p:cNvPr id="189" name="Google Shape;189;p58"/>
          <p:cNvSpPr txBox="1">
            <a:spLocks noGrp="1"/>
          </p:cNvSpPr>
          <p:nvPr>
            <p:ph type="title"/>
          </p:nvPr>
        </p:nvSpPr>
        <p:spPr>
          <a:xfrm>
            <a:off x="3929450" y="1746400"/>
            <a:ext cx="4726200" cy="222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sz="2800" b="1">
                <a:solidFill>
                  <a:srgbClr val="385463"/>
                </a:solidFill>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ver (Teaching &amp; Learning)">
  <p:cSld name="Cover Title_1_1_1_1_1_1_1">
    <p:bg>
      <p:bgPr>
        <a:blipFill>
          <a:blip r:embed="rId2">
            <a:alphaModFix/>
          </a:blip>
          <a:stretch>
            <a:fillRect/>
          </a:stretch>
        </a:blipFill>
        <a:effectLst/>
      </p:bgPr>
    </p:bg>
    <p:spTree>
      <p:nvGrpSpPr>
        <p:cNvPr id="1" name="Shape 190"/>
        <p:cNvGrpSpPr/>
        <p:nvPr/>
      </p:nvGrpSpPr>
      <p:grpSpPr>
        <a:xfrm>
          <a:off x="0" y="0"/>
          <a:ext cx="0" cy="0"/>
          <a:chOff x="0" y="0"/>
          <a:chExt cx="0" cy="0"/>
        </a:xfrm>
      </p:grpSpPr>
      <p:sp>
        <p:nvSpPr>
          <p:cNvPr id="191" name="Google Shape;191;p59"/>
          <p:cNvSpPr txBox="1">
            <a:spLocks noGrp="1"/>
          </p:cNvSpPr>
          <p:nvPr>
            <p:ph type="title"/>
          </p:nvPr>
        </p:nvSpPr>
        <p:spPr>
          <a:xfrm>
            <a:off x="3929450" y="1746400"/>
            <a:ext cx="4726200" cy="2224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None/>
              <a:defRPr sz="2800" b="1">
                <a:solidFill>
                  <a:srgbClr val="385463"/>
                </a:solidFill>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Basic Frame)">
  <p:cSld name="Title and Content">
    <p:bg>
      <p:bgPr>
        <a:blipFill>
          <a:blip r:embed="rId2">
            <a:alphaModFix/>
          </a:blip>
          <a:stretch>
            <a:fillRect/>
          </a:stretch>
        </a:blipFill>
        <a:effectLst/>
      </p:bgPr>
    </p:bg>
    <p:spTree>
      <p:nvGrpSpPr>
        <p:cNvPr id="1" name="Shape 192"/>
        <p:cNvGrpSpPr/>
        <p:nvPr/>
      </p:nvGrpSpPr>
      <p:grpSpPr>
        <a:xfrm>
          <a:off x="0" y="0"/>
          <a:ext cx="0" cy="0"/>
          <a:chOff x="0" y="0"/>
          <a:chExt cx="0" cy="0"/>
        </a:xfrm>
      </p:grpSpPr>
      <p:sp>
        <p:nvSpPr>
          <p:cNvPr id="193" name="Google Shape;193;p60"/>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US"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194" name="Google Shape;194;p60"/>
          <p:cNvSpPr txBox="1">
            <a:spLocks noGrp="1"/>
          </p:cNvSpPr>
          <p:nvPr>
            <p:ph type="title"/>
          </p:nvPr>
        </p:nvSpPr>
        <p:spPr>
          <a:xfrm>
            <a:off x="430075" y="426175"/>
            <a:ext cx="8283900" cy="910200"/>
          </a:xfrm>
          <a:prstGeom prst="rect">
            <a:avLst/>
          </a:prstGeom>
          <a:noFill/>
          <a:ln>
            <a:noFill/>
          </a:ln>
        </p:spPr>
        <p:txBody>
          <a:bodyPr spcFirstLastPara="1" wrap="square" lIns="91425" tIns="91425" rIns="91425" bIns="91425" anchor="ctr" anchorCtr="0">
            <a:no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95" name="Google Shape;195;p60"/>
          <p:cNvSpPr txBox="1">
            <a:spLocks noGrp="1"/>
          </p:cNvSpPr>
          <p:nvPr>
            <p:ph type="body" idx="1"/>
          </p:nvPr>
        </p:nvSpPr>
        <p:spPr>
          <a:xfrm>
            <a:off x="430075" y="1336375"/>
            <a:ext cx="8283900" cy="3363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Magnolia Left)">
  <p:cSld name="Section Title Only_1">
    <p:bg>
      <p:bgPr>
        <a:blipFill>
          <a:blip r:embed="rId2">
            <a:alphaModFix/>
          </a:blip>
          <a:stretch>
            <a:fillRect/>
          </a:stretch>
        </a:blipFill>
        <a:effectLst/>
      </p:bgPr>
    </p:bg>
    <p:spTree>
      <p:nvGrpSpPr>
        <p:cNvPr id="1" name="Shape 239"/>
        <p:cNvGrpSpPr/>
        <p:nvPr/>
      </p:nvGrpSpPr>
      <p:grpSpPr>
        <a:xfrm>
          <a:off x="0" y="0"/>
          <a:ext cx="0" cy="0"/>
          <a:chOff x="0" y="0"/>
          <a:chExt cx="0" cy="0"/>
        </a:xfrm>
      </p:grpSpPr>
      <p:sp>
        <p:nvSpPr>
          <p:cNvPr id="240" name="Google Shape;240;p73"/>
          <p:cNvSpPr txBox="1">
            <a:spLocks noGrp="1"/>
          </p:cNvSpPr>
          <p:nvPr>
            <p:ph type="title"/>
          </p:nvPr>
        </p:nvSpPr>
        <p:spPr>
          <a:xfrm>
            <a:off x="3064725" y="733400"/>
            <a:ext cx="6079500" cy="3642600"/>
          </a:xfrm>
          <a:prstGeom prst="rect">
            <a:avLst/>
          </a:prstGeom>
          <a:noFill/>
          <a:ln>
            <a:noFill/>
          </a:ln>
        </p:spPr>
        <p:txBody>
          <a:bodyPr spcFirstLastPara="1" wrap="square" lIns="91425" tIns="91425" rIns="91425" bIns="91425" anchor="ctr" anchorCtr="0">
            <a:no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Magnolia Left)">
  <p:cSld name="Section Title Only_1_1">
    <p:bg>
      <p:bgPr>
        <a:blipFill>
          <a:blip r:embed="rId2">
            <a:alphaModFix/>
          </a:blip>
          <a:stretch>
            <a:fillRect/>
          </a:stretch>
        </a:blipFill>
        <a:effectLst/>
      </p:bgPr>
    </p:bg>
    <p:spTree>
      <p:nvGrpSpPr>
        <p:cNvPr id="1" name="Shape 241"/>
        <p:cNvGrpSpPr/>
        <p:nvPr/>
      </p:nvGrpSpPr>
      <p:grpSpPr>
        <a:xfrm>
          <a:off x="0" y="0"/>
          <a:ext cx="0" cy="0"/>
          <a:chOff x="0" y="0"/>
          <a:chExt cx="0" cy="0"/>
        </a:xfrm>
      </p:grpSpPr>
      <p:sp>
        <p:nvSpPr>
          <p:cNvPr id="242" name="Google Shape;242;p74"/>
          <p:cNvSpPr txBox="1">
            <a:spLocks noGrp="1"/>
          </p:cNvSpPr>
          <p:nvPr>
            <p:ph type="title"/>
          </p:nvPr>
        </p:nvSpPr>
        <p:spPr>
          <a:xfrm>
            <a:off x="0" y="733400"/>
            <a:ext cx="6079500" cy="3642600"/>
          </a:xfrm>
          <a:prstGeom prst="rect">
            <a:avLst/>
          </a:prstGeom>
          <a:noFill/>
          <a:ln>
            <a:noFill/>
          </a:ln>
        </p:spPr>
        <p:txBody>
          <a:bodyPr spcFirstLastPara="1" wrap="square" lIns="91425" tIns="91425" rIns="91425" bIns="91425" anchor="ctr" anchorCtr="0">
            <a:no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Fleur de Lis Left)">
  <p:cSld name="Section Title Only_1_1_1_1">
    <p:bg>
      <p:bgPr>
        <a:blipFill>
          <a:blip r:embed="rId2">
            <a:alphaModFix/>
          </a:blip>
          <a:stretch>
            <a:fillRect/>
          </a:stretch>
        </a:blipFill>
        <a:effectLst/>
      </p:bgPr>
    </p:bg>
    <p:spTree>
      <p:nvGrpSpPr>
        <p:cNvPr id="1" name="Shape 245"/>
        <p:cNvGrpSpPr/>
        <p:nvPr/>
      </p:nvGrpSpPr>
      <p:grpSpPr>
        <a:xfrm>
          <a:off x="0" y="0"/>
          <a:ext cx="0" cy="0"/>
          <a:chOff x="0" y="0"/>
          <a:chExt cx="0" cy="0"/>
        </a:xfrm>
      </p:grpSpPr>
      <p:sp>
        <p:nvSpPr>
          <p:cNvPr id="246" name="Google Shape;246;p76"/>
          <p:cNvSpPr txBox="1">
            <a:spLocks noGrp="1"/>
          </p:cNvSpPr>
          <p:nvPr>
            <p:ph type="title"/>
          </p:nvPr>
        </p:nvSpPr>
        <p:spPr>
          <a:xfrm>
            <a:off x="3021550" y="771625"/>
            <a:ext cx="6122400" cy="3604500"/>
          </a:xfrm>
          <a:prstGeom prst="rect">
            <a:avLst/>
          </a:prstGeom>
          <a:noFill/>
          <a:ln>
            <a:noFill/>
          </a:ln>
        </p:spPr>
        <p:txBody>
          <a:bodyPr spcFirstLastPara="1" wrap="square" lIns="91425" tIns="91425" rIns="91425" bIns="91425" anchor="ctr" anchorCtr="0">
            <a:no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Deer Left)">
  <p:cSld name="Section Title Only_1_1_1_1_1_1">
    <p:bg>
      <p:bgPr>
        <a:blipFill>
          <a:blip r:embed="rId2">
            <a:alphaModFix/>
          </a:blip>
          <a:stretch>
            <a:fillRect/>
          </a:stretch>
        </a:blipFill>
        <a:effectLst/>
      </p:bgPr>
    </p:bg>
    <p:spTree>
      <p:nvGrpSpPr>
        <p:cNvPr id="1" name="Shape 249"/>
        <p:cNvGrpSpPr/>
        <p:nvPr/>
      </p:nvGrpSpPr>
      <p:grpSpPr>
        <a:xfrm>
          <a:off x="0" y="0"/>
          <a:ext cx="0" cy="0"/>
          <a:chOff x="0" y="0"/>
          <a:chExt cx="0" cy="0"/>
        </a:xfrm>
      </p:grpSpPr>
      <p:sp>
        <p:nvSpPr>
          <p:cNvPr id="250" name="Google Shape;250;p78"/>
          <p:cNvSpPr txBox="1">
            <a:spLocks noGrp="1"/>
          </p:cNvSpPr>
          <p:nvPr>
            <p:ph type="title"/>
          </p:nvPr>
        </p:nvSpPr>
        <p:spPr>
          <a:xfrm>
            <a:off x="3620100" y="771625"/>
            <a:ext cx="5523900" cy="3604500"/>
          </a:xfrm>
          <a:prstGeom prst="rect">
            <a:avLst/>
          </a:prstGeom>
          <a:noFill/>
          <a:ln>
            <a:noFill/>
          </a:ln>
        </p:spPr>
        <p:txBody>
          <a:bodyPr spcFirstLastPara="1" wrap="square" lIns="91425" tIns="91425" rIns="91425" bIns="91425" anchor="ctr" anchorCtr="0">
            <a:no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Title (Cypress Right)">
  <p:cSld name="Section Title Only_1_1_1_1_1_1_1">
    <p:bg>
      <p:bgPr>
        <a:blipFill>
          <a:blip r:embed="rId2">
            <a:alphaModFix/>
          </a:blip>
          <a:stretch>
            <a:fillRect/>
          </a:stretch>
        </a:blipFill>
        <a:effectLst/>
      </p:bgPr>
    </p:bg>
    <p:spTree>
      <p:nvGrpSpPr>
        <p:cNvPr id="1" name="Shape 251"/>
        <p:cNvGrpSpPr/>
        <p:nvPr/>
      </p:nvGrpSpPr>
      <p:grpSpPr>
        <a:xfrm>
          <a:off x="0" y="0"/>
          <a:ext cx="0" cy="0"/>
          <a:chOff x="0" y="0"/>
          <a:chExt cx="0" cy="0"/>
        </a:xfrm>
      </p:grpSpPr>
      <p:sp>
        <p:nvSpPr>
          <p:cNvPr id="252" name="Google Shape;252;p79"/>
          <p:cNvSpPr txBox="1">
            <a:spLocks noGrp="1"/>
          </p:cNvSpPr>
          <p:nvPr>
            <p:ph type="title"/>
          </p:nvPr>
        </p:nvSpPr>
        <p:spPr>
          <a:xfrm>
            <a:off x="0" y="1016800"/>
            <a:ext cx="6086400" cy="3317100"/>
          </a:xfrm>
          <a:prstGeom prst="rect">
            <a:avLst/>
          </a:prstGeom>
          <a:noFill/>
          <a:ln>
            <a:noFill/>
          </a:ln>
        </p:spPr>
        <p:txBody>
          <a:bodyPr spcFirstLastPara="1" wrap="square" lIns="91425" tIns="91425" rIns="91425" bIns="91425" anchor="ctr" anchorCtr="0">
            <a:no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Title (Cypress Left)">
  <p:cSld name="Section Title Only_1_1_1_1_1_1_1_1">
    <p:bg>
      <p:bgPr>
        <a:blipFill>
          <a:blip r:embed="rId2">
            <a:alphaModFix/>
          </a:blip>
          <a:stretch>
            <a:fillRect/>
          </a:stretch>
        </a:blipFill>
        <a:effectLst/>
      </p:bgPr>
    </p:bg>
    <p:spTree>
      <p:nvGrpSpPr>
        <p:cNvPr id="1" name="Shape 253"/>
        <p:cNvGrpSpPr/>
        <p:nvPr/>
      </p:nvGrpSpPr>
      <p:grpSpPr>
        <a:xfrm>
          <a:off x="0" y="0"/>
          <a:ext cx="0" cy="0"/>
          <a:chOff x="0" y="0"/>
          <a:chExt cx="0" cy="0"/>
        </a:xfrm>
      </p:grpSpPr>
      <p:sp>
        <p:nvSpPr>
          <p:cNvPr id="254" name="Google Shape;254;p80"/>
          <p:cNvSpPr txBox="1">
            <a:spLocks noGrp="1"/>
          </p:cNvSpPr>
          <p:nvPr>
            <p:ph type="title"/>
          </p:nvPr>
        </p:nvSpPr>
        <p:spPr>
          <a:xfrm>
            <a:off x="3057600" y="1016800"/>
            <a:ext cx="6086400" cy="3317100"/>
          </a:xfrm>
          <a:prstGeom prst="rect">
            <a:avLst/>
          </a:prstGeom>
          <a:noFill/>
          <a:ln>
            <a:noFill/>
          </a:ln>
        </p:spPr>
        <p:txBody>
          <a:bodyPr spcFirstLastPara="1" wrap="square" lIns="91425" tIns="91425" rIns="91425" bIns="91425" anchor="ctr" anchorCtr="0">
            <a:no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Beads Left)">
  <p:cSld name="Section Title Only_1_1_1_1_1_1_1_1_1_1">
    <p:bg>
      <p:bgPr>
        <a:blipFill>
          <a:blip r:embed="rId2">
            <a:alphaModFix/>
          </a:blip>
          <a:stretch>
            <a:fillRect/>
          </a:stretch>
        </a:blipFill>
        <a:effectLst/>
      </p:bgPr>
    </p:bg>
    <p:spTree>
      <p:nvGrpSpPr>
        <p:cNvPr id="1" name="Shape 257"/>
        <p:cNvGrpSpPr/>
        <p:nvPr/>
      </p:nvGrpSpPr>
      <p:grpSpPr>
        <a:xfrm>
          <a:off x="0" y="0"/>
          <a:ext cx="0" cy="0"/>
          <a:chOff x="0" y="0"/>
          <a:chExt cx="0" cy="0"/>
        </a:xfrm>
      </p:grpSpPr>
      <p:sp>
        <p:nvSpPr>
          <p:cNvPr id="258" name="Google Shape;258;p82"/>
          <p:cNvSpPr txBox="1">
            <a:spLocks noGrp="1"/>
          </p:cNvSpPr>
          <p:nvPr>
            <p:ph type="title"/>
          </p:nvPr>
        </p:nvSpPr>
        <p:spPr>
          <a:xfrm>
            <a:off x="2625000" y="800450"/>
            <a:ext cx="6519000" cy="3576900"/>
          </a:xfrm>
          <a:prstGeom prst="rect">
            <a:avLst/>
          </a:prstGeom>
          <a:noFill/>
          <a:ln>
            <a:noFill/>
          </a:ln>
        </p:spPr>
        <p:txBody>
          <a:bodyPr spcFirstLastPara="1" wrap="square" lIns="91425" tIns="91425" rIns="91425" bIns="91425" anchor="ctr" anchorCtr="0">
            <a:no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Basic Frame) 2">
  <p:cSld name="Content (Basic Frame) 2">
    <p:bg>
      <p:bgPr>
        <a:blipFill>
          <a:blip r:embed="rId2">
            <a:alphaModFix/>
          </a:blip>
          <a:stretch>
            <a:fillRect/>
          </a:stretch>
        </a:blipFill>
        <a:effectLst/>
      </p:bgPr>
    </p:bg>
    <p:spTree>
      <p:nvGrpSpPr>
        <p:cNvPr id="1" name="Shape 259"/>
        <p:cNvGrpSpPr/>
        <p:nvPr/>
      </p:nvGrpSpPr>
      <p:grpSpPr>
        <a:xfrm>
          <a:off x="0" y="0"/>
          <a:ext cx="0" cy="0"/>
          <a:chOff x="0" y="0"/>
          <a:chExt cx="0" cy="0"/>
        </a:xfrm>
      </p:grpSpPr>
      <p:sp>
        <p:nvSpPr>
          <p:cNvPr id="260" name="Google Shape;260;p83"/>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US"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261" name="Google Shape;261;p83"/>
          <p:cNvSpPr txBox="1">
            <a:spLocks noGrp="1"/>
          </p:cNvSpPr>
          <p:nvPr>
            <p:ph type="title"/>
          </p:nvPr>
        </p:nvSpPr>
        <p:spPr>
          <a:xfrm>
            <a:off x="430075" y="426175"/>
            <a:ext cx="8283900" cy="910200"/>
          </a:xfrm>
          <a:prstGeom prst="rect">
            <a:avLst/>
          </a:prstGeom>
          <a:noFill/>
          <a:ln>
            <a:noFill/>
          </a:ln>
        </p:spPr>
        <p:txBody>
          <a:bodyPr spcFirstLastPara="1" wrap="square" lIns="91425" tIns="91425" rIns="91425" bIns="91425" anchor="ctr" anchorCtr="0">
            <a:no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62" name="Google Shape;262;p83"/>
          <p:cNvSpPr txBox="1">
            <a:spLocks noGrp="1"/>
          </p:cNvSpPr>
          <p:nvPr>
            <p:ph type="body" idx="1"/>
          </p:nvPr>
        </p:nvSpPr>
        <p:spPr>
          <a:xfrm>
            <a:off x="430075" y="1336375"/>
            <a:ext cx="8283900" cy="3363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26756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35"/>
        <p:cNvGrpSpPr/>
        <p:nvPr/>
      </p:nvGrpSpPr>
      <p:grpSpPr>
        <a:xfrm>
          <a:off x="0" y="0"/>
          <a:ext cx="0" cy="0"/>
          <a:chOff x="0" y="0"/>
          <a:chExt cx="0" cy="0"/>
        </a:xfrm>
      </p:grpSpPr>
      <p:sp>
        <p:nvSpPr>
          <p:cNvPr id="36" name="Google Shape;36;g29b2914e641_1_10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28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7" name="Google Shape;37;g29b2914e641_1_100"/>
          <p:cNvSpPr txBox="1">
            <a:spLocks noGrp="1"/>
          </p:cNvSpPr>
          <p:nvPr>
            <p:ph type="body" idx="1"/>
          </p:nvPr>
        </p:nvSpPr>
        <p:spPr>
          <a:xfrm>
            <a:off x="311700" y="1152875"/>
            <a:ext cx="8520600" cy="31863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pic>
        <p:nvPicPr>
          <p:cNvPr id="38" name="Google Shape;38;g29b2914e641_1_100"/>
          <p:cNvPicPr preferRelativeResize="0"/>
          <p:nvPr/>
        </p:nvPicPr>
        <p:blipFill rotWithShape="1">
          <a:blip r:embed="rId2">
            <a:alphaModFix/>
          </a:blip>
          <a:srcRect t="15113" b="11695"/>
          <a:stretch/>
        </p:blipFill>
        <p:spPr>
          <a:xfrm>
            <a:off x="0" y="4190873"/>
            <a:ext cx="9144001" cy="952625"/>
          </a:xfrm>
          <a:prstGeom prst="rect">
            <a:avLst/>
          </a:prstGeom>
          <a:noFill/>
          <a:ln>
            <a:noFill/>
          </a:ln>
        </p:spPr>
      </p:pic>
      <p:sp>
        <p:nvSpPr>
          <p:cNvPr id="39" name="Google Shape;39;g29b2914e641_1_100"/>
          <p:cNvSpPr txBox="1">
            <a:spLocks noGrp="1"/>
          </p:cNvSpPr>
          <p:nvPr>
            <p:ph type="subTitle" idx="2"/>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0" name="Google Shape;40;g29b2914e641_1_100"/>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41" name="Google Shape;41;g29b2914e641_1_100"/>
          <p:cNvPicPr preferRelativeResize="0"/>
          <p:nvPr/>
        </p:nvPicPr>
        <p:blipFill rotWithShape="1">
          <a:blip r:embed="rId3">
            <a:alphaModFix/>
          </a:blip>
          <a:srcRect l="228" r="228"/>
          <a:stretch/>
        </p:blipFill>
        <p:spPr>
          <a:xfrm>
            <a:off x="7897350" y="3918100"/>
            <a:ext cx="1115568" cy="1115568"/>
          </a:xfrm>
          <a:prstGeom prst="rect">
            <a:avLst/>
          </a:prstGeom>
          <a:noFill/>
          <a:ln>
            <a:noFill/>
          </a:ln>
        </p:spPr>
      </p:pic>
      <p:sp>
        <p:nvSpPr>
          <p:cNvPr id="42" name="Google Shape;42;g29b2914e641_1_10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407022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339854D-8B50-466C-8992-FF8B9A13ECDF}" type="datetimeFigureOut">
              <a:rPr lang="en-US" smtClean="0"/>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D822D0-DC70-4EAF-9812-269F6A97C05B}" type="slidenum">
              <a:rPr lang="en-US" smtClean="0"/>
              <a:t>‹#›</a:t>
            </a:fld>
            <a:endParaRPr lang="en-US"/>
          </a:p>
        </p:txBody>
      </p:sp>
    </p:spTree>
    <p:extLst>
      <p:ext uri="{BB962C8B-B14F-4D97-AF65-F5344CB8AC3E}">
        <p14:creationId xmlns:p14="http://schemas.microsoft.com/office/powerpoint/2010/main" val="12770979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 Purple" type="title">
  <p:cSld name="Title slide - Purple">
    <p:bg>
      <p:bgPr>
        <a:solidFill>
          <a:schemeClr val="lt1"/>
        </a:solidFill>
        <a:effectLst/>
      </p:bgPr>
    </p:bg>
    <p:spTree>
      <p:nvGrpSpPr>
        <p:cNvPr id="1" name="Shape 168"/>
        <p:cNvGrpSpPr/>
        <p:nvPr/>
      </p:nvGrpSpPr>
      <p:grpSpPr>
        <a:xfrm>
          <a:off x="0" y="0"/>
          <a:ext cx="0" cy="0"/>
          <a:chOff x="0" y="0"/>
          <a:chExt cx="0" cy="0"/>
        </a:xfrm>
      </p:grpSpPr>
      <p:pic>
        <p:nvPicPr>
          <p:cNvPr id="169" name="Google Shape;169;p24"/>
          <p:cNvPicPr preferRelativeResize="0"/>
          <p:nvPr/>
        </p:nvPicPr>
        <p:blipFill rotWithShape="1">
          <a:blip r:embed="rId2">
            <a:alphaModFix/>
          </a:blip>
          <a:srcRect/>
          <a:stretch/>
        </p:blipFill>
        <p:spPr>
          <a:xfrm>
            <a:off x="0" y="0"/>
            <a:ext cx="9144005" cy="5143503"/>
          </a:xfrm>
          <a:prstGeom prst="rect">
            <a:avLst/>
          </a:prstGeom>
          <a:noFill/>
          <a:ln>
            <a:noFill/>
          </a:ln>
        </p:spPr>
      </p:pic>
      <p:sp>
        <p:nvSpPr>
          <p:cNvPr id="170" name="Google Shape;170;p24"/>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71" name="Google Shape;171;p24"/>
          <p:cNvSpPr txBox="1">
            <a:spLocks noGrp="1"/>
          </p:cNvSpPr>
          <p:nvPr>
            <p:ph type="subTitle" idx="1"/>
          </p:nvPr>
        </p:nvSpPr>
        <p:spPr>
          <a:xfrm>
            <a:off x="493775" y="15332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2" name="Google Shape;172;p24"/>
          <p:cNvSpPr txBox="1">
            <a:spLocks noGrp="1"/>
          </p:cNvSpPr>
          <p:nvPr>
            <p:ph type="subTitle" idx="2"/>
          </p:nvPr>
        </p:nvSpPr>
        <p:spPr>
          <a:xfrm>
            <a:off x="497917" y="4439425"/>
            <a:ext cx="3859200" cy="452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400"/>
              <a:buNone/>
              <a:defRPr sz="14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73" name="Google Shape;173;p24"/>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rtl="0">
              <a:buNone/>
              <a:defRPr sz="1300">
                <a:solidFill>
                  <a:srgbClr val="4D4D4F"/>
                </a:solidFill>
                <a:latin typeface="Public Sans"/>
                <a:ea typeface="Public Sans"/>
                <a:cs typeface="Public Sans"/>
                <a:sym typeface="Public Sans"/>
              </a:defRPr>
            </a:lvl1pPr>
            <a:lvl2pPr lvl="1" rtl="0">
              <a:buNone/>
              <a:defRPr sz="1300">
                <a:solidFill>
                  <a:srgbClr val="4D4D4F"/>
                </a:solidFill>
                <a:latin typeface="Public Sans"/>
                <a:ea typeface="Public Sans"/>
                <a:cs typeface="Public Sans"/>
                <a:sym typeface="Public Sans"/>
              </a:defRPr>
            </a:lvl2pPr>
            <a:lvl3pPr lvl="2" rtl="0">
              <a:buNone/>
              <a:defRPr sz="1300">
                <a:solidFill>
                  <a:srgbClr val="4D4D4F"/>
                </a:solidFill>
                <a:latin typeface="Public Sans"/>
                <a:ea typeface="Public Sans"/>
                <a:cs typeface="Public Sans"/>
                <a:sym typeface="Public Sans"/>
              </a:defRPr>
            </a:lvl3pPr>
            <a:lvl4pPr lvl="3" rtl="0">
              <a:buNone/>
              <a:defRPr sz="1300">
                <a:solidFill>
                  <a:srgbClr val="4D4D4F"/>
                </a:solidFill>
                <a:latin typeface="Public Sans"/>
                <a:ea typeface="Public Sans"/>
                <a:cs typeface="Public Sans"/>
                <a:sym typeface="Public Sans"/>
              </a:defRPr>
            </a:lvl4pPr>
            <a:lvl5pPr lvl="4" rtl="0">
              <a:buNone/>
              <a:defRPr sz="1300">
                <a:solidFill>
                  <a:srgbClr val="4D4D4F"/>
                </a:solidFill>
                <a:latin typeface="Public Sans"/>
                <a:ea typeface="Public Sans"/>
                <a:cs typeface="Public Sans"/>
                <a:sym typeface="Public Sans"/>
              </a:defRPr>
            </a:lvl5pPr>
            <a:lvl6pPr lvl="5" rtl="0">
              <a:buNone/>
              <a:defRPr sz="1300">
                <a:solidFill>
                  <a:srgbClr val="4D4D4F"/>
                </a:solidFill>
                <a:latin typeface="Public Sans"/>
                <a:ea typeface="Public Sans"/>
                <a:cs typeface="Public Sans"/>
                <a:sym typeface="Public Sans"/>
              </a:defRPr>
            </a:lvl6pPr>
            <a:lvl7pPr lvl="6" rtl="0">
              <a:buNone/>
              <a:defRPr sz="1300">
                <a:solidFill>
                  <a:srgbClr val="4D4D4F"/>
                </a:solidFill>
                <a:latin typeface="Public Sans"/>
                <a:ea typeface="Public Sans"/>
                <a:cs typeface="Public Sans"/>
                <a:sym typeface="Public Sans"/>
              </a:defRPr>
            </a:lvl7pPr>
            <a:lvl8pPr lvl="7" rtl="0">
              <a:buNone/>
              <a:defRPr sz="1300">
                <a:solidFill>
                  <a:srgbClr val="4D4D4F"/>
                </a:solidFill>
                <a:latin typeface="Public Sans"/>
                <a:ea typeface="Public Sans"/>
                <a:cs typeface="Public Sans"/>
                <a:sym typeface="Public Sans"/>
              </a:defRPr>
            </a:lvl8pPr>
            <a:lvl9pPr lvl="8" rtl="0">
              <a:buNone/>
              <a:defRPr sz="1300">
                <a:solidFill>
                  <a:srgbClr val="4D4D4F"/>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8897325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Divider Slide - Teal">
  <p:cSld name="Divider Slide - Teal">
    <p:bg>
      <p:bgPr>
        <a:solidFill>
          <a:srgbClr val="017F92">
            <a:alpha val="10000"/>
          </a:srgbClr>
        </a:solidFill>
        <a:effectLst/>
      </p:bgPr>
    </p:bg>
    <p:spTree>
      <p:nvGrpSpPr>
        <p:cNvPr id="1" name="Shape 185"/>
        <p:cNvGrpSpPr/>
        <p:nvPr/>
      </p:nvGrpSpPr>
      <p:grpSpPr>
        <a:xfrm>
          <a:off x="0" y="0"/>
          <a:ext cx="0" cy="0"/>
          <a:chOff x="0" y="0"/>
          <a:chExt cx="0" cy="0"/>
        </a:xfrm>
      </p:grpSpPr>
      <p:pic>
        <p:nvPicPr>
          <p:cNvPr id="186" name="Google Shape;186;p27"/>
          <p:cNvPicPr preferRelativeResize="0"/>
          <p:nvPr/>
        </p:nvPicPr>
        <p:blipFill rotWithShape="1">
          <a:blip r:embed="rId2">
            <a:alphaModFix/>
          </a:blip>
          <a:srcRect/>
          <a:stretch/>
        </p:blipFill>
        <p:spPr>
          <a:xfrm>
            <a:off x="17" y="17"/>
            <a:ext cx="9144005" cy="5143503"/>
          </a:xfrm>
          <a:prstGeom prst="rect">
            <a:avLst/>
          </a:prstGeom>
          <a:noFill/>
          <a:ln>
            <a:noFill/>
          </a:ln>
        </p:spPr>
      </p:pic>
      <p:sp>
        <p:nvSpPr>
          <p:cNvPr id="187" name="Google Shape;187;p27"/>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88" name="Google Shape;188;p2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189" name="Google Shape;189;p27"/>
          <p:cNvSpPr txBox="1">
            <a:spLocks noGrp="1"/>
          </p:cNvSpPr>
          <p:nvPr>
            <p:ph type="subTitle" idx="1"/>
          </p:nvPr>
        </p:nvSpPr>
        <p:spPr>
          <a:xfrm>
            <a:off x="493775" y="15332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extLst>
      <p:ext uri="{BB962C8B-B14F-4D97-AF65-F5344CB8AC3E}">
        <p14:creationId xmlns:p14="http://schemas.microsoft.com/office/powerpoint/2010/main" val="2040382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17" r:id="rId9"/>
    <p:sldLayoutId id="2147483718" r:id="rId10"/>
    <p:sldLayoutId id="2147483720" r:id="rId11"/>
    <p:sldLayoutId id="2147483722" r:id="rId12"/>
    <p:sldLayoutId id="2147483723" r:id="rId13"/>
    <p:sldLayoutId id="2147483724" r:id="rId14"/>
    <p:sldLayoutId id="2147483726" r:id="rId15"/>
    <p:sldLayoutId id="2147483730" r:id="rId16"/>
    <p:sldLayoutId id="2147483732" r:id="rId17"/>
    <p:sldLayoutId id="2147483734" r:id="rId18"/>
    <p:sldLayoutId id="2147483735" r:id="rId19"/>
    <p:sldLayoutId id="2147483736"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hyperlink" Target="mailto:ldoecommunications@la.gov" TargetMode="External"/><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hyperlink" Target="mailto:assessment@la.gov" TargetMode="Externa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hyperlink" Target="https://portal.te.drcedirect.com/LA/" TargetMode="External"/><Relationship Id="rId2" Type="http://schemas.openxmlformats.org/officeDocument/2006/relationships/hyperlink" Target="https://gcc02.safelinks.protection.outlook.com/?url=https%3A%2F%2Fportal.te.drcedirect.com%2FLA%2Flauncher%3FadminId%3D510848%26linkId%3Dlaplace%23portal%2Fla%2F510848%2Fexam&amp;data=05%7C02%7CJennifer.Baird%40LA.GOV%7Ca71e89c9576c47a7d7ec08dee72a484d%7C89b0b16b677c4e6fa25461311d5b4a86%7C0%7C0%7C639202365942195345%7CUnknown%7CTWFpbGZsb3d8eyJFbXB0eU1hcGkiOnRydWUsIlYiOiIwLjAuMDAwMCIsIlAiOiJXaW4zMiIsIkFOIjoiTWFpbCIsIldUIjoyfQ%3D%3D%7C0%7C%7C%7C&amp;sdata=EaGUkA%2B1dI%2F6PefBYEKPEoPuwpkKhDXL9MmSXGYaHsE%3D&amp;reserved=0" TargetMode="Externa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hyperlink" Target="https://doe.louisiana.gov/docs/default-source/eEnglish-learners/english-learner-identification-flowchart.pdf?sfvrsn=1d2b931f_2" TargetMode="Externa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hyperlink" Target="mailto:assessment@la.gov" TargetMode="Externa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hyperlink" Target="https://ldoe.zoom.us/j/94988586947" TargetMode="External"/><Relationship Id="rId2" Type="http://schemas.openxmlformats.org/officeDocument/2006/relationships/hyperlink" Target="https://doe.louisiana.gov/docs/default-source/assessment/dtc-and-accountability-contact-update-form.pdf?sfvrsn=36c28f1f_0"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67"/>
          <p:cNvSpPr txBox="1">
            <a:spLocks noGrp="1"/>
          </p:cNvSpPr>
          <p:nvPr>
            <p:ph type="ctrTitle"/>
          </p:nvPr>
        </p:nvSpPr>
        <p:spPr>
          <a:xfrm>
            <a:off x="335584" y="1216925"/>
            <a:ext cx="8221200" cy="792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3200"/>
              <a:buNone/>
            </a:pPr>
            <a:r>
              <a:rPr lang="en" sz="2800" dirty="0" smtClean="0">
                <a:latin typeface="Public Sans" pitchFamily="2" charset="0"/>
              </a:rPr>
              <a:t>Assessments, Accountability and Analytics Monthly Call</a:t>
            </a:r>
            <a:endParaRPr sz="2800" dirty="0">
              <a:latin typeface="Public Sans" pitchFamily="2" charset="0"/>
            </a:endParaRPr>
          </a:p>
        </p:txBody>
      </p:sp>
      <p:sp>
        <p:nvSpPr>
          <p:cNvPr id="487" name="Google Shape;487;p67"/>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rmAutofit/>
          </a:bodyPr>
          <a:lstStyle/>
          <a:p>
            <a:pPr marL="0" lvl="0" indent="0" algn="r" rtl="0">
              <a:spcBef>
                <a:spcPts val="0"/>
              </a:spcBef>
              <a:spcAft>
                <a:spcPts val="0"/>
              </a:spcAft>
              <a:buNone/>
            </a:pPr>
            <a:fld id="{00000000-1234-1234-1234-123412341234}" type="slidenum">
              <a:rPr lang="en"/>
              <a:t>1</a:t>
            </a:fld>
            <a:endParaRPr/>
          </a:p>
        </p:txBody>
      </p:sp>
      <p:sp>
        <p:nvSpPr>
          <p:cNvPr id="488" name="Google Shape;488;p67"/>
          <p:cNvSpPr txBox="1">
            <a:spLocks noGrp="1"/>
          </p:cNvSpPr>
          <p:nvPr>
            <p:ph type="subTitle" idx="1"/>
          </p:nvPr>
        </p:nvSpPr>
        <p:spPr>
          <a:xfrm>
            <a:off x="421725" y="4090225"/>
            <a:ext cx="8520600" cy="61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dirty="0" smtClean="0">
                <a:solidFill>
                  <a:schemeClr val="lt1"/>
                </a:solidFill>
              </a:rPr>
              <a:t>September 15</a:t>
            </a:r>
            <a:r>
              <a:rPr lang="en" sz="1800" dirty="0" smtClean="0">
                <a:solidFill>
                  <a:schemeClr val="lt1"/>
                </a:solidFill>
              </a:rPr>
              <a:t>, </a:t>
            </a:r>
            <a:r>
              <a:rPr lang="en" sz="1800" dirty="0" smtClean="0">
                <a:solidFill>
                  <a:schemeClr val="lt1"/>
                </a:solidFill>
              </a:rPr>
              <a:t>2026</a:t>
            </a:r>
            <a:endParaRPr sz="1800" dirty="0">
              <a:solidFill>
                <a:schemeClr val="lt1"/>
              </a:solidFill>
            </a:endParaRPr>
          </a:p>
        </p:txBody>
      </p:sp>
    </p:spTree>
    <p:extLst>
      <p:ext uri="{BB962C8B-B14F-4D97-AF65-F5344CB8AC3E}">
        <p14:creationId xmlns:p14="http://schemas.microsoft.com/office/powerpoint/2010/main" val="34731478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p>
            <a:pPr marL="0" lvl="0" indent="0" rtl="0">
              <a:lnSpc>
                <a:spcPct val="90000"/>
              </a:lnSpc>
              <a:spcBef>
                <a:spcPts val="0"/>
              </a:spcBef>
              <a:spcAft>
                <a:spcPts val="0"/>
              </a:spcAft>
              <a:buSzPts val="2800"/>
              <a:buNone/>
            </a:pPr>
            <a:r>
              <a:rPr lang="en-US" dirty="0" smtClean="0">
                <a:latin typeface="Public Sans" pitchFamily="2" charset="0"/>
              </a:rPr>
              <a:t>Zoom Meeting Preparation</a:t>
            </a:r>
            <a:endParaRPr dirty="0">
              <a:latin typeface="Public Sans" pitchFamily="2" charset="0"/>
            </a:endParaRPr>
          </a:p>
        </p:txBody>
      </p:sp>
      <p:sp>
        <p:nvSpPr>
          <p:cNvPr id="97" name="Google Shape;97;p2"/>
          <p:cNvSpPr txBox="1">
            <a:spLocks noGrp="1"/>
          </p:cNvSpPr>
          <p:nvPr>
            <p:ph type="body" idx="1"/>
          </p:nvPr>
        </p:nvSpPr>
        <p:spPr>
          <a:xfrm>
            <a:off x="311700" y="1152875"/>
            <a:ext cx="8520600" cy="3186300"/>
          </a:xfrm>
          <a:prstGeom prst="rect">
            <a:avLst/>
          </a:prstGeom>
          <a:noFill/>
          <a:ln>
            <a:noFill/>
          </a:ln>
        </p:spPr>
        <p:txBody>
          <a:bodyPr spcFirstLastPara="1" wrap="square" lIns="91425" tIns="91425" rIns="91425" bIns="91425" anchor="t" anchorCtr="0">
            <a:noAutofit/>
          </a:bodyPr>
          <a:lstStyle/>
          <a:p>
            <a:pPr marL="230187" lvl="0" indent="-211137">
              <a:buClr>
                <a:schemeClr val="dk1"/>
              </a:buClr>
              <a:buSzPts val="1500"/>
              <a:buFont typeface="Calibri"/>
              <a:buChar char="●"/>
            </a:pPr>
            <a:r>
              <a:rPr lang="en-US" sz="1600" dirty="0">
                <a:latin typeface="Public Sans" pitchFamily="2" charset="0"/>
              </a:rPr>
              <a:t>Please make sure your phone or computer is muted to minimize background noise. </a:t>
            </a:r>
          </a:p>
          <a:p>
            <a:pPr marL="461962" lvl="1" indent="-149225">
              <a:buClr>
                <a:schemeClr val="dk1"/>
              </a:buClr>
              <a:buSzPts val="1500"/>
            </a:pPr>
            <a:r>
              <a:rPr lang="en-US" sz="1600" dirty="0">
                <a:latin typeface="Public Sans" pitchFamily="2" charset="0"/>
              </a:rPr>
              <a:t>To do this, hover over the bottom left-hand side of your screen and click “Mute.” </a:t>
            </a:r>
          </a:p>
          <a:p>
            <a:pPr marL="230187" lvl="0" indent="-211137">
              <a:spcBef>
                <a:spcPts val="360"/>
              </a:spcBef>
              <a:buClr>
                <a:schemeClr val="dk1"/>
              </a:buClr>
              <a:buSzPts val="1500"/>
              <a:buFont typeface="Calibri"/>
              <a:buChar char="●"/>
            </a:pPr>
            <a:r>
              <a:rPr lang="en-US" sz="1600" dirty="0">
                <a:latin typeface="Public Sans" pitchFamily="2" charset="0"/>
              </a:rPr>
              <a:t>Please make sure you have turned off your camera to save bandwidth and prevent any connectivity issues.</a:t>
            </a:r>
          </a:p>
          <a:p>
            <a:pPr marL="230187" lvl="0" indent="-211137">
              <a:spcBef>
                <a:spcPts val="360"/>
              </a:spcBef>
              <a:buClr>
                <a:schemeClr val="dk1"/>
              </a:buClr>
              <a:buSzPts val="1500"/>
              <a:buFont typeface="Calibri"/>
              <a:buChar char="●"/>
            </a:pPr>
            <a:r>
              <a:rPr lang="en-US" sz="1600" u="sng" dirty="0">
                <a:latin typeface="Public Sans" pitchFamily="2" charset="0"/>
              </a:rPr>
              <a:t>Please do not enable any AI or other recording device. Per LDOE legal team, recording of this webinar is not permitted. Individuals who launch recording functions, will be removed from the meeting.</a:t>
            </a:r>
          </a:p>
          <a:p>
            <a:pPr marL="457200" lvl="0" indent="-228600" algn="l" rtl="0">
              <a:lnSpc>
                <a:spcPct val="90000"/>
              </a:lnSpc>
              <a:spcBef>
                <a:spcPts val="0"/>
              </a:spcBef>
              <a:spcAft>
                <a:spcPts val="0"/>
              </a:spcAft>
              <a:buSzPts val="2200"/>
              <a:buFont typeface="Calibri"/>
              <a:buNone/>
            </a:pPr>
            <a:endParaRPr dirty="0"/>
          </a:p>
          <a:p>
            <a:pPr marL="457200" lvl="0" indent="-228600" algn="l" rtl="0">
              <a:lnSpc>
                <a:spcPct val="90000"/>
              </a:lnSpc>
              <a:spcBef>
                <a:spcPts val="0"/>
              </a:spcBef>
              <a:spcAft>
                <a:spcPts val="0"/>
              </a:spcAft>
              <a:buSzPts val="2200"/>
              <a:buFont typeface="Calibri"/>
              <a:buNone/>
            </a:pPr>
            <a:endParaRPr dirty="0"/>
          </a:p>
          <a:p>
            <a:pPr marL="88900" lvl="0" indent="0" algn="l" rtl="0">
              <a:lnSpc>
                <a:spcPct val="90000"/>
              </a:lnSpc>
              <a:spcBef>
                <a:spcPts val="0"/>
              </a:spcBef>
              <a:spcAft>
                <a:spcPts val="0"/>
              </a:spcAft>
              <a:buSzPts val="2200"/>
              <a:buNone/>
            </a:pPr>
            <a:endParaRPr dirty="0"/>
          </a:p>
          <a:p>
            <a:pPr marL="114300" marR="0" lvl="0" indent="0" algn="l" rtl="0">
              <a:lnSpc>
                <a:spcPct val="100000"/>
              </a:lnSpc>
              <a:spcBef>
                <a:spcPts val="0"/>
              </a:spcBef>
              <a:spcAft>
                <a:spcPts val="0"/>
              </a:spcAft>
              <a:buClr>
                <a:srgbClr val="000000"/>
              </a:buClr>
              <a:buSzPts val="1800"/>
              <a:buNone/>
            </a:pPr>
            <a:endParaRPr dirty="0">
              <a:solidFill>
                <a:srgbClr val="000000"/>
              </a:solidFill>
            </a:endParaRPr>
          </a:p>
          <a:p>
            <a:pPr marL="0" marR="0" lvl="0" indent="0" algn="l" rtl="0">
              <a:lnSpc>
                <a:spcPct val="100000"/>
              </a:lnSpc>
              <a:spcBef>
                <a:spcPts val="0"/>
              </a:spcBef>
              <a:spcAft>
                <a:spcPts val="0"/>
              </a:spcAft>
              <a:buClr>
                <a:srgbClr val="000000"/>
              </a:buClr>
              <a:buSzPts val="1800"/>
              <a:buNone/>
            </a:pPr>
            <a:endParaRPr dirty="0">
              <a:solidFill>
                <a:srgbClr val="000000"/>
              </a:solidFill>
            </a:endParaRPr>
          </a:p>
          <a:p>
            <a:pPr marL="0" lvl="0" indent="0" algn="l" rtl="0">
              <a:lnSpc>
                <a:spcPct val="100000"/>
              </a:lnSpc>
              <a:spcBef>
                <a:spcPts val="0"/>
              </a:spcBef>
              <a:spcAft>
                <a:spcPts val="0"/>
              </a:spcAft>
              <a:buClr>
                <a:srgbClr val="000000"/>
              </a:buClr>
              <a:buSzPts val="1800"/>
              <a:buNone/>
            </a:pPr>
            <a:r>
              <a:rPr lang="en-US" dirty="0"/>
              <a:t> </a:t>
            </a:r>
            <a:endParaRPr sz="1800" dirty="0">
              <a:latin typeface="Calibri"/>
              <a:ea typeface="Calibri"/>
              <a:cs typeface="Calibri"/>
              <a:sym typeface="Calibri"/>
            </a:endParaRPr>
          </a:p>
          <a:p>
            <a:pPr marL="114300" marR="0" lvl="0" indent="0" algn="l" rtl="0">
              <a:lnSpc>
                <a:spcPct val="100000"/>
              </a:lnSpc>
              <a:spcBef>
                <a:spcPts val="0"/>
              </a:spcBef>
              <a:spcAft>
                <a:spcPts val="0"/>
              </a:spcAft>
              <a:buClr>
                <a:srgbClr val="000000"/>
              </a:buClr>
              <a:buSzPts val="1800"/>
              <a:buNone/>
            </a:pPr>
            <a:endParaRPr dirty="0"/>
          </a:p>
          <a:p>
            <a:pPr marL="114300" marR="0" lvl="0" indent="0" algn="l" rtl="0">
              <a:lnSpc>
                <a:spcPct val="100000"/>
              </a:lnSpc>
              <a:spcBef>
                <a:spcPts val="0"/>
              </a:spcBef>
              <a:spcAft>
                <a:spcPts val="0"/>
              </a:spcAft>
              <a:buClr>
                <a:srgbClr val="000000"/>
              </a:buClr>
              <a:buSzPts val="1800"/>
              <a:buNone/>
            </a:pPr>
            <a:endParaRPr sz="1800" i="0" u="none" strike="noStrike" cap="none" dirty="0">
              <a:solidFill>
                <a:srgbClr val="000000"/>
              </a:solidFill>
              <a:latin typeface="Calibri"/>
              <a:ea typeface="Calibri"/>
              <a:cs typeface="Calibri"/>
              <a:sym typeface="Calibri"/>
            </a:endParaRPr>
          </a:p>
          <a:p>
            <a:pPr marL="514350" marR="0" lvl="0" indent="-285750" algn="l" rtl="0">
              <a:lnSpc>
                <a:spcPct val="100000"/>
              </a:lnSpc>
              <a:spcBef>
                <a:spcPts val="0"/>
              </a:spcBef>
              <a:spcAft>
                <a:spcPts val="0"/>
              </a:spcAft>
              <a:buClr>
                <a:srgbClr val="000000"/>
              </a:buClr>
              <a:buSzPts val="1800"/>
              <a:buNone/>
            </a:pPr>
            <a:endParaRPr sz="1800" dirty="0">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800"/>
              <a:buFont typeface="Calibri"/>
              <a:buNone/>
            </a:pPr>
            <a:endParaRPr sz="1800" i="0" u="none" strike="noStrike" cap="none" dirty="0">
              <a:solidFill>
                <a:srgbClr val="00000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150"/>
              <a:buFont typeface="Arial"/>
              <a:buNone/>
            </a:pPr>
            <a:endParaRPr sz="2150" b="1" i="0" u="none" strike="noStrike" cap="none" dirty="0">
              <a:solidFill>
                <a:srgbClr val="000000"/>
              </a:solidFill>
              <a:latin typeface="Calibri"/>
              <a:ea typeface="Calibri"/>
              <a:cs typeface="Calibri"/>
              <a:sym typeface="Calibri"/>
            </a:endParaRPr>
          </a:p>
        </p:txBody>
      </p:sp>
      <p:sp>
        <p:nvSpPr>
          <p:cNvPr id="7" name="Google Shape;270;p84"/>
          <p:cNvSpPr txBox="1"/>
          <p:nvPr/>
        </p:nvSpPr>
        <p:spPr>
          <a:xfrm>
            <a:off x="4337135" y="3009792"/>
            <a:ext cx="3583800" cy="11082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US" sz="1500" b="1" dirty="0">
                <a:latin typeface="Calibri"/>
                <a:ea typeface="Calibri"/>
                <a:cs typeface="Calibri"/>
                <a:sym typeface="Calibri"/>
              </a:rPr>
              <a:t>NOTICE: In accordance with the Americans with Disabilities Act, if you need special assistance at this meeting please contact </a:t>
            </a:r>
            <a:r>
              <a:rPr lang="en-US" sz="1500" b="1" u="sng" dirty="0">
                <a:solidFill>
                  <a:srgbClr val="20B6A6"/>
                </a:solidFill>
                <a:latin typeface="Calibri"/>
                <a:ea typeface="Calibri"/>
                <a:cs typeface="Calibri"/>
                <a:sym typeface="Calibri"/>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ldoecommunications@la.gov</a:t>
            </a:r>
            <a:r>
              <a:rPr lang="en-US" sz="1500" b="1" dirty="0">
                <a:latin typeface="Calibri"/>
                <a:ea typeface="Calibri"/>
                <a:cs typeface="Calibri"/>
                <a:sym typeface="Calibri"/>
              </a:rPr>
              <a:t>. </a:t>
            </a:r>
            <a:endParaRPr sz="1500" b="1" dirty="0">
              <a:latin typeface="Calibri"/>
              <a:ea typeface="Calibri"/>
              <a:cs typeface="Calibri"/>
              <a:sym typeface="Calibri"/>
            </a:endParaRPr>
          </a:p>
        </p:txBody>
      </p:sp>
    </p:spTree>
    <p:extLst>
      <p:ext uri="{BB962C8B-B14F-4D97-AF65-F5344CB8AC3E}">
        <p14:creationId xmlns:p14="http://schemas.microsoft.com/office/powerpoint/2010/main" val="22021912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84"/>
          <p:cNvSpPr txBox="1">
            <a:spLocks noGrp="1"/>
          </p:cNvSpPr>
          <p:nvPr>
            <p:ph type="title"/>
          </p:nvPr>
        </p:nvSpPr>
        <p:spPr>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en-US" dirty="0" smtClean="0">
                <a:latin typeface="Public Sans" pitchFamily="2" charset="0"/>
              </a:rPr>
              <a:t>Agenda Items</a:t>
            </a:r>
            <a:endParaRPr dirty="0">
              <a:latin typeface="Public Sans" pitchFamily="2" charset="0"/>
            </a:endParaRPr>
          </a:p>
        </p:txBody>
      </p:sp>
      <p:sp>
        <p:nvSpPr>
          <p:cNvPr id="4" name="Google Shape;191;p52"/>
          <p:cNvSpPr txBox="1">
            <a:spLocks noGrp="1"/>
          </p:cNvSpPr>
          <p:nvPr>
            <p:ph type="body" idx="1"/>
          </p:nvPr>
        </p:nvSpPr>
        <p:spPr>
          <a:prstGeom prst="rect">
            <a:avLst/>
          </a:prstGeom>
          <a:noFill/>
          <a:ln>
            <a:noFill/>
          </a:ln>
        </p:spPr>
        <p:txBody>
          <a:bodyPr spcFirstLastPara="1" wrap="square" lIns="91425" tIns="91425" rIns="91425" bIns="91425" anchor="t" anchorCtr="0">
            <a:noAutofit/>
          </a:bodyPr>
          <a:lstStyle/>
          <a:p>
            <a:pPr marL="114300" marR="0" lvl="0" indent="0" algn="l" rtl="0">
              <a:lnSpc>
                <a:spcPct val="100000"/>
              </a:lnSpc>
              <a:spcBef>
                <a:spcPts val="0"/>
              </a:spcBef>
              <a:spcAft>
                <a:spcPts val="0"/>
              </a:spcAft>
              <a:buClr>
                <a:srgbClr val="000000"/>
              </a:buClr>
              <a:buSzPts val="1800"/>
              <a:buNone/>
            </a:pPr>
            <a:r>
              <a:rPr lang="en-US" dirty="0">
                <a:latin typeface="Public Sans" pitchFamily="2" charset="0"/>
              </a:rPr>
              <a:t>1</a:t>
            </a:r>
            <a:r>
              <a:rPr lang="en-US" dirty="0" smtClean="0">
                <a:solidFill>
                  <a:srgbClr val="000000"/>
                </a:solidFill>
                <a:latin typeface="Public Sans" pitchFamily="2" charset="0"/>
              </a:rPr>
              <a:t>.  </a:t>
            </a:r>
            <a:r>
              <a:rPr lang="en-US" sz="1600" dirty="0" smtClean="0">
                <a:solidFill>
                  <a:srgbClr val="000000"/>
                </a:solidFill>
                <a:latin typeface="Public Sans" pitchFamily="2" charset="0"/>
              </a:rPr>
              <a:t>Important Dates</a:t>
            </a:r>
          </a:p>
          <a:p>
            <a:pPr marL="114300" marR="0" lvl="0" indent="0" algn="l" rtl="0">
              <a:lnSpc>
                <a:spcPct val="100000"/>
              </a:lnSpc>
              <a:spcBef>
                <a:spcPts val="0"/>
              </a:spcBef>
              <a:spcAft>
                <a:spcPts val="0"/>
              </a:spcAft>
              <a:buClr>
                <a:srgbClr val="000000"/>
              </a:buClr>
              <a:buSzPts val="1800"/>
              <a:buNone/>
            </a:pPr>
            <a:endParaRPr lang="en-US" sz="1600" dirty="0" smtClean="0">
              <a:solidFill>
                <a:srgbClr val="000000"/>
              </a:solidFill>
              <a:latin typeface="Public Sans" pitchFamily="2" charset="0"/>
            </a:endParaRPr>
          </a:p>
          <a:p>
            <a:pPr marL="114300" marR="0" lvl="0" indent="0" algn="l" rtl="0">
              <a:lnSpc>
                <a:spcPct val="100000"/>
              </a:lnSpc>
              <a:spcBef>
                <a:spcPts val="0"/>
              </a:spcBef>
              <a:spcAft>
                <a:spcPts val="0"/>
              </a:spcAft>
              <a:buClr>
                <a:srgbClr val="000000"/>
              </a:buClr>
              <a:buSzPts val="1800"/>
              <a:buNone/>
            </a:pPr>
            <a:r>
              <a:rPr lang="en-US" sz="1600" dirty="0">
                <a:latin typeface="Public Sans" pitchFamily="2" charset="0"/>
              </a:rPr>
              <a:t>2</a:t>
            </a:r>
            <a:r>
              <a:rPr lang="en-US" sz="1600" dirty="0" smtClean="0">
                <a:latin typeface="Public Sans" pitchFamily="2" charset="0"/>
              </a:rPr>
              <a:t>. </a:t>
            </a:r>
            <a:r>
              <a:rPr lang="en-US" sz="1600" dirty="0" smtClean="0">
                <a:solidFill>
                  <a:srgbClr val="000000"/>
                </a:solidFill>
                <a:latin typeface="Public Sans" pitchFamily="2" charset="0"/>
              </a:rPr>
              <a:t>LEAP </a:t>
            </a:r>
          </a:p>
          <a:p>
            <a:pPr marL="114300" marR="0" lvl="0" indent="0" algn="l" rtl="0">
              <a:lnSpc>
                <a:spcPct val="100000"/>
              </a:lnSpc>
              <a:spcBef>
                <a:spcPts val="0"/>
              </a:spcBef>
              <a:spcAft>
                <a:spcPts val="0"/>
              </a:spcAft>
              <a:buClr>
                <a:srgbClr val="000000"/>
              </a:buClr>
              <a:buSzPts val="1800"/>
              <a:buNone/>
            </a:pPr>
            <a:endParaRPr lang="en-US" sz="1600" dirty="0">
              <a:solidFill>
                <a:srgbClr val="000000"/>
              </a:solidFill>
              <a:latin typeface="Public Sans" pitchFamily="2" charset="0"/>
            </a:endParaRPr>
          </a:p>
          <a:p>
            <a:pPr marL="114300" marR="0" lvl="0" indent="0" algn="l" rtl="0">
              <a:lnSpc>
                <a:spcPct val="100000"/>
              </a:lnSpc>
              <a:spcBef>
                <a:spcPts val="0"/>
              </a:spcBef>
              <a:spcAft>
                <a:spcPts val="0"/>
              </a:spcAft>
              <a:buClr>
                <a:srgbClr val="000000"/>
              </a:buClr>
              <a:buSzPts val="1800"/>
              <a:buNone/>
            </a:pPr>
            <a:r>
              <a:rPr lang="en-US" sz="1600" dirty="0">
                <a:latin typeface="Public Sans" pitchFamily="2" charset="0"/>
              </a:rPr>
              <a:t>3</a:t>
            </a:r>
            <a:r>
              <a:rPr lang="en-US" sz="1600" dirty="0" smtClean="0">
                <a:solidFill>
                  <a:srgbClr val="000000"/>
                </a:solidFill>
                <a:latin typeface="Public Sans" pitchFamily="2" charset="0"/>
              </a:rPr>
              <a:t>. LEAP Connect/ELPT</a:t>
            </a:r>
          </a:p>
          <a:p>
            <a:pPr marL="114300" marR="0" lvl="0" indent="0" algn="l" rtl="0">
              <a:lnSpc>
                <a:spcPct val="100000"/>
              </a:lnSpc>
              <a:spcBef>
                <a:spcPts val="0"/>
              </a:spcBef>
              <a:spcAft>
                <a:spcPts val="0"/>
              </a:spcAft>
              <a:buClr>
                <a:srgbClr val="000000"/>
              </a:buClr>
              <a:buSzPts val="1800"/>
              <a:buNone/>
            </a:pPr>
            <a:endParaRPr lang="en-US" sz="1600" dirty="0">
              <a:latin typeface="Public Sans" pitchFamily="2" charset="0"/>
            </a:endParaRPr>
          </a:p>
          <a:p>
            <a:pPr marL="114300" marR="0" lvl="0" indent="0" algn="l" rtl="0">
              <a:lnSpc>
                <a:spcPct val="100000"/>
              </a:lnSpc>
              <a:spcBef>
                <a:spcPts val="0"/>
              </a:spcBef>
              <a:spcAft>
                <a:spcPts val="0"/>
              </a:spcAft>
              <a:buClr>
                <a:srgbClr val="000000"/>
              </a:buClr>
              <a:buSzPts val="1800"/>
              <a:buNone/>
            </a:pPr>
            <a:r>
              <a:rPr lang="en-US" sz="1600" dirty="0">
                <a:latin typeface="Public Sans" pitchFamily="2" charset="0"/>
              </a:rPr>
              <a:t>5</a:t>
            </a:r>
            <a:r>
              <a:rPr lang="en-US" sz="1600" dirty="0" smtClean="0">
                <a:solidFill>
                  <a:srgbClr val="000000"/>
                </a:solidFill>
                <a:latin typeface="Public Sans" pitchFamily="2" charset="0"/>
              </a:rPr>
              <a:t>. Accountability</a:t>
            </a:r>
          </a:p>
          <a:p>
            <a:pPr marL="114300" marR="0" lvl="0" indent="0" algn="l" rtl="0">
              <a:lnSpc>
                <a:spcPct val="100000"/>
              </a:lnSpc>
              <a:spcBef>
                <a:spcPts val="0"/>
              </a:spcBef>
              <a:spcAft>
                <a:spcPts val="0"/>
              </a:spcAft>
              <a:buClr>
                <a:srgbClr val="000000"/>
              </a:buClr>
              <a:buSzPts val="1800"/>
              <a:buNone/>
            </a:pPr>
            <a:endParaRPr lang="en-US" sz="1600" dirty="0" smtClean="0">
              <a:solidFill>
                <a:srgbClr val="000000"/>
              </a:solidFill>
              <a:latin typeface="Public Sans" pitchFamily="2" charset="0"/>
            </a:endParaRPr>
          </a:p>
          <a:p>
            <a:pPr marL="114300" marR="0" lvl="0" indent="0" algn="l" rtl="0">
              <a:lnSpc>
                <a:spcPct val="100000"/>
              </a:lnSpc>
              <a:spcBef>
                <a:spcPts val="0"/>
              </a:spcBef>
              <a:spcAft>
                <a:spcPts val="0"/>
              </a:spcAft>
              <a:buClr>
                <a:srgbClr val="000000"/>
              </a:buClr>
              <a:buSzPts val="1800"/>
              <a:buNone/>
            </a:pPr>
            <a:r>
              <a:rPr lang="en-US" sz="1600" dirty="0">
                <a:latin typeface="Public Sans" pitchFamily="2" charset="0"/>
              </a:rPr>
              <a:t>6</a:t>
            </a:r>
            <a:r>
              <a:rPr lang="en-US" sz="1600" dirty="0" smtClean="0">
                <a:solidFill>
                  <a:srgbClr val="000000"/>
                </a:solidFill>
                <a:latin typeface="Public Sans" pitchFamily="2" charset="0"/>
              </a:rPr>
              <a:t>. K-3 </a:t>
            </a:r>
            <a:r>
              <a:rPr lang="en-US" sz="1600" dirty="0" smtClean="0">
                <a:latin typeface="Public Sans" pitchFamily="2" charset="0"/>
              </a:rPr>
              <a:t>Screening</a:t>
            </a:r>
            <a:endParaRPr lang="en-US" sz="1600" dirty="0" smtClean="0">
              <a:solidFill>
                <a:srgbClr val="000000"/>
              </a:solidFill>
              <a:latin typeface="Public Sans" pitchFamily="2" charset="0"/>
            </a:endParaRPr>
          </a:p>
          <a:p>
            <a:pPr marL="114300" marR="0" lvl="0" indent="0" algn="l" rtl="0">
              <a:lnSpc>
                <a:spcPct val="100000"/>
              </a:lnSpc>
              <a:spcBef>
                <a:spcPts val="0"/>
              </a:spcBef>
              <a:spcAft>
                <a:spcPts val="0"/>
              </a:spcAft>
              <a:buClr>
                <a:srgbClr val="000000"/>
              </a:buClr>
              <a:buSzPts val="1800"/>
              <a:buNone/>
            </a:pPr>
            <a:endParaRPr lang="en-US" dirty="0">
              <a:latin typeface="Public Sans" pitchFamily="2" charset="0"/>
            </a:endParaRPr>
          </a:p>
          <a:p>
            <a:pPr marL="114300" marR="0" lvl="0" indent="0" algn="l" rtl="0">
              <a:lnSpc>
                <a:spcPct val="100000"/>
              </a:lnSpc>
              <a:spcBef>
                <a:spcPts val="0"/>
              </a:spcBef>
              <a:spcAft>
                <a:spcPts val="0"/>
              </a:spcAft>
              <a:buClr>
                <a:srgbClr val="000000"/>
              </a:buClr>
              <a:buSzPts val="1800"/>
              <a:buNone/>
            </a:pPr>
            <a:endParaRPr lang="en-US" dirty="0" smtClean="0">
              <a:solidFill>
                <a:srgbClr val="000000"/>
              </a:solidFill>
              <a:latin typeface="Public Sans" pitchFamily="2" charset="0"/>
            </a:endParaRPr>
          </a:p>
          <a:p>
            <a:pPr marL="514350" marR="0" lvl="0" indent="-400050" algn="l" rtl="0">
              <a:lnSpc>
                <a:spcPct val="100000"/>
              </a:lnSpc>
              <a:spcBef>
                <a:spcPts val="0"/>
              </a:spcBef>
              <a:spcAft>
                <a:spcPts val="0"/>
              </a:spcAft>
              <a:buClr>
                <a:srgbClr val="000000"/>
              </a:buClr>
              <a:buSzPts val="1800"/>
              <a:buAutoNum type="romanUcPeriod"/>
            </a:pPr>
            <a:endParaRPr lang="en-US" dirty="0" smtClean="0">
              <a:solidFill>
                <a:srgbClr val="000000"/>
              </a:solidFill>
            </a:endParaRPr>
          </a:p>
          <a:p>
            <a:pPr marL="114300" marR="0" lvl="0" indent="0" algn="l" rtl="0">
              <a:lnSpc>
                <a:spcPct val="100000"/>
              </a:lnSpc>
              <a:spcBef>
                <a:spcPts val="0"/>
              </a:spcBef>
              <a:spcAft>
                <a:spcPts val="0"/>
              </a:spcAft>
              <a:buClr>
                <a:srgbClr val="000000"/>
              </a:buClr>
              <a:buSzPts val="1800"/>
              <a:buNone/>
            </a:pPr>
            <a:endParaRPr lang="en-US" dirty="0" smtClean="0">
              <a:solidFill>
                <a:srgbClr val="000000"/>
              </a:solidFill>
            </a:endParaRPr>
          </a:p>
          <a:p>
            <a:pPr marL="0" marR="0" lvl="0" indent="0" algn="l" rtl="0">
              <a:lnSpc>
                <a:spcPct val="100000"/>
              </a:lnSpc>
              <a:spcBef>
                <a:spcPts val="0"/>
              </a:spcBef>
              <a:spcAft>
                <a:spcPts val="0"/>
              </a:spcAft>
              <a:buClr>
                <a:srgbClr val="000000"/>
              </a:buClr>
              <a:buSzPts val="1800"/>
              <a:buNone/>
            </a:pPr>
            <a:endParaRPr lang="en-US" dirty="0">
              <a:solidFill>
                <a:srgbClr val="000000"/>
              </a:solidFill>
            </a:endParaRPr>
          </a:p>
          <a:p>
            <a:pPr marL="0" indent="0">
              <a:lnSpc>
                <a:spcPct val="100000"/>
              </a:lnSpc>
              <a:spcBef>
                <a:spcPts val="0"/>
              </a:spcBef>
              <a:buClr>
                <a:srgbClr val="000000"/>
              </a:buClr>
              <a:buNone/>
            </a:pPr>
            <a:r>
              <a:rPr lang="en-US" dirty="0"/>
              <a:t> </a:t>
            </a:r>
            <a:endParaRPr lang="en-US" sz="1800" dirty="0">
              <a:latin typeface="Calibri"/>
              <a:ea typeface="Calibri"/>
              <a:cs typeface="Calibri"/>
              <a:sym typeface="Calibri"/>
            </a:endParaRPr>
          </a:p>
          <a:p>
            <a:pPr marL="114300" marR="0" lvl="0" indent="0" algn="l" rtl="0">
              <a:lnSpc>
                <a:spcPct val="100000"/>
              </a:lnSpc>
              <a:spcBef>
                <a:spcPts val="0"/>
              </a:spcBef>
              <a:spcAft>
                <a:spcPts val="0"/>
              </a:spcAft>
              <a:buClr>
                <a:srgbClr val="000000"/>
              </a:buClr>
              <a:buSzPts val="1800"/>
              <a:buNone/>
            </a:pPr>
            <a:endParaRPr lang="en-US" dirty="0"/>
          </a:p>
          <a:p>
            <a:pPr marL="114300" marR="0" lvl="0" indent="0" algn="l" rtl="0">
              <a:lnSpc>
                <a:spcPct val="100000"/>
              </a:lnSpc>
              <a:spcBef>
                <a:spcPts val="0"/>
              </a:spcBef>
              <a:spcAft>
                <a:spcPts val="0"/>
              </a:spcAft>
              <a:buClr>
                <a:srgbClr val="000000"/>
              </a:buClr>
              <a:buSzPts val="1800"/>
              <a:buNone/>
            </a:pPr>
            <a:endParaRPr lang="en-US" sz="1800" i="0" u="none" strike="noStrike" cap="none" dirty="0" smtClean="0">
              <a:solidFill>
                <a:srgbClr val="000000"/>
              </a:solidFill>
              <a:latin typeface="Calibri"/>
              <a:ea typeface="Calibri"/>
              <a:cs typeface="Calibri"/>
              <a:sym typeface="Calibri"/>
            </a:endParaRPr>
          </a:p>
          <a:p>
            <a:pPr marL="514350" marR="0" lvl="0" indent="-400050" algn="l" rtl="0">
              <a:lnSpc>
                <a:spcPct val="100000"/>
              </a:lnSpc>
              <a:spcBef>
                <a:spcPts val="0"/>
              </a:spcBef>
              <a:spcAft>
                <a:spcPts val="0"/>
              </a:spcAft>
              <a:buClr>
                <a:srgbClr val="000000"/>
              </a:buClr>
              <a:buSzPts val="1800"/>
              <a:buAutoNum type="romanUcPeriod" startAt="4"/>
            </a:pPr>
            <a:endParaRPr lang="en-US" sz="1800" dirty="0">
              <a:latin typeface="Calibri"/>
              <a:ea typeface="Calibri"/>
              <a:cs typeface="Calibri"/>
              <a:sym typeface="Calibri"/>
            </a:endParaRPr>
          </a:p>
          <a:p>
            <a:pPr marL="457200" marR="0" lvl="0" indent="-342900" algn="l" rtl="0">
              <a:lnSpc>
                <a:spcPct val="100000"/>
              </a:lnSpc>
              <a:spcBef>
                <a:spcPts val="0"/>
              </a:spcBef>
              <a:spcAft>
                <a:spcPts val="0"/>
              </a:spcAft>
              <a:buClr>
                <a:srgbClr val="000000"/>
              </a:buClr>
              <a:buSzPts val="1800"/>
              <a:buFont typeface="Calibri"/>
              <a:buAutoNum type="romanUcPeriod"/>
            </a:pPr>
            <a:endParaRPr lang="en-US" sz="1800" i="0" u="none" strike="noStrike" cap="none" dirty="0" smtClean="0">
              <a:solidFill>
                <a:srgbClr val="00000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150"/>
              <a:buFont typeface="Arial"/>
              <a:buNone/>
            </a:pPr>
            <a:endParaRPr sz="2150" b="1" i="0" u="none" strike="noStrike" cap="none" dirty="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ublic Sans" pitchFamily="2" charset="0"/>
              </a:rPr>
              <a:t>Important Dates</a:t>
            </a:r>
            <a:endParaRPr lang="en-US" dirty="0">
              <a:latin typeface="Public Sans" pitchFamily="2" charset="0"/>
            </a:endParaRPr>
          </a:p>
        </p:txBody>
      </p:sp>
      <p:sp>
        <p:nvSpPr>
          <p:cNvPr id="3" name="Text Placeholder 2"/>
          <p:cNvSpPr>
            <a:spLocks noGrp="1"/>
          </p:cNvSpPr>
          <p:nvPr>
            <p:ph type="body" idx="1"/>
          </p:nvPr>
        </p:nvSpPr>
        <p:spPr/>
        <p:txBody>
          <a:bodyPr/>
          <a:lstStyle/>
          <a:p>
            <a:pPr marL="114300" indent="0">
              <a:buNone/>
            </a:pPr>
            <a:r>
              <a:rPr lang="en-US" b="1" dirty="0" smtClean="0">
                <a:latin typeface="Public Sans" pitchFamily="2" charset="0"/>
              </a:rPr>
              <a:t>September 15: </a:t>
            </a:r>
            <a:r>
              <a:rPr lang="en-US" dirty="0" smtClean="0">
                <a:latin typeface="Public Sans" pitchFamily="2" charset="0"/>
              </a:rPr>
              <a:t>Final day to submit requests for change to cohort graduation data certification.</a:t>
            </a:r>
          </a:p>
          <a:p>
            <a:pPr marL="114300" indent="0">
              <a:buNone/>
            </a:pPr>
            <a:r>
              <a:rPr lang="en-US" b="1" dirty="0" smtClean="0">
                <a:latin typeface="Public Sans" pitchFamily="2" charset="0"/>
              </a:rPr>
              <a:t>September 18</a:t>
            </a:r>
            <a:r>
              <a:rPr lang="en-US" dirty="0" smtClean="0">
                <a:latin typeface="Public Sans" pitchFamily="2" charset="0"/>
              </a:rPr>
              <a:t>: Final day to submit requests for change to assessment data certification</a:t>
            </a:r>
          </a:p>
          <a:p>
            <a:pPr marL="114300" indent="0">
              <a:buNone/>
            </a:pPr>
            <a:r>
              <a:rPr lang="en-US" b="1" dirty="0" smtClean="0">
                <a:latin typeface="Public Sans" pitchFamily="2" charset="0"/>
              </a:rPr>
              <a:t>September 30</a:t>
            </a:r>
            <a:r>
              <a:rPr lang="en-US" dirty="0" smtClean="0">
                <a:latin typeface="Public Sans" pitchFamily="2" charset="0"/>
              </a:rPr>
              <a:t>: Submit all irregularity forms to </a:t>
            </a:r>
            <a:r>
              <a:rPr lang="en-US" dirty="0" smtClean="0">
                <a:latin typeface="Public Sans" pitchFamily="2" charset="0"/>
                <a:hlinkClick r:id="rId2"/>
              </a:rPr>
              <a:t>assessment@la.gov</a:t>
            </a:r>
            <a:r>
              <a:rPr lang="en-US" dirty="0" smtClean="0">
                <a:latin typeface="Public Sans" pitchFamily="2" charset="0"/>
              </a:rPr>
              <a:t> for K-3 screening</a:t>
            </a:r>
          </a:p>
          <a:p>
            <a:pPr marL="114300" indent="0">
              <a:buNone/>
            </a:pPr>
            <a:r>
              <a:rPr lang="en-US" b="1" dirty="0" smtClean="0">
                <a:latin typeface="Public Sans" pitchFamily="2" charset="0"/>
              </a:rPr>
              <a:t>October 16</a:t>
            </a:r>
            <a:r>
              <a:rPr lang="en-US" dirty="0" smtClean="0">
                <a:latin typeface="Public Sans" pitchFamily="2" charset="0"/>
              </a:rPr>
              <a:t>: Final day to select grade 3 paper testing and confirm shipping dates for grades 3-8 LEAP testing materials in DRC Enrollment Verification</a:t>
            </a:r>
          </a:p>
          <a:p>
            <a:pPr marL="114300" indent="0">
              <a:buNone/>
            </a:pPr>
            <a:endParaRPr lang="en-US" dirty="0" smtClean="0">
              <a:latin typeface="Public Sans" pitchFamily="2" charset="0"/>
            </a:endParaRPr>
          </a:p>
          <a:p>
            <a:endParaRPr lang="en-US" dirty="0" smtClean="0">
              <a:latin typeface="Public Sans" pitchFamily="2" charset="0"/>
            </a:endParaRPr>
          </a:p>
          <a:p>
            <a:pPr marL="114300" indent="0">
              <a:buNone/>
            </a:pPr>
            <a:endParaRPr lang="en-US" dirty="0"/>
          </a:p>
          <a:p>
            <a:pPr marL="114300" indent="0">
              <a:buNone/>
            </a:pPr>
            <a:endParaRPr lang="en-US" dirty="0"/>
          </a:p>
        </p:txBody>
      </p:sp>
    </p:spTree>
    <p:extLst>
      <p:ext uri="{BB962C8B-B14F-4D97-AF65-F5344CB8AC3E}">
        <p14:creationId xmlns:p14="http://schemas.microsoft.com/office/powerpoint/2010/main" val="222193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73"/>
          <p:cNvSpPr txBox="1">
            <a:spLocks noGrp="1"/>
          </p:cNvSpPr>
          <p:nvPr>
            <p:ph type="ctrTitle"/>
          </p:nvPr>
        </p:nvSpPr>
        <p:spPr>
          <a:xfrm>
            <a:off x="441513" y="1356182"/>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dirty="0" smtClean="0">
                <a:latin typeface="Public Sans" pitchFamily="2" charset="0"/>
              </a:rPr>
              <a:t>LEAP</a:t>
            </a:r>
            <a:endParaRPr sz="2800" dirty="0">
              <a:latin typeface="Public Sans" pitchFamily="2" charset="0"/>
            </a:endParaRPr>
          </a:p>
        </p:txBody>
      </p:sp>
      <p:sp>
        <p:nvSpPr>
          <p:cNvPr id="536" name="Google Shape;536;p7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100">
                <a:solidFill>
                  <a:schemeClr val="lt1"/>
                </a:solidFill>
                <a:latin typeface="Public Sans Medium"/>
                <a:ea typeface="Public Sans Medium"/>
                <a:cs typeface="Public Sans Medium"/>
                <a:sym typeface="Public Sans Medium"/>
              </a:rPr>
              <a:t>5</a:t>
            </a:fld>
            <a:endParaRPr sz="1100">
              <a:solidFill>
                <a:schemeClr val="lt1"/>
              </a:solidFill>
              <a:latin typeface="Public Sans Medium"/>
              <a:ea typeface="Public Sans Medium"/>
              <a:cs typeface="Public Sans Medium"/>
              <a:sym typeface="Public Sans Medium"/>
            </a:endParaRPr>
          </a:p>
        </p:txBody>
      </p:sp>
    </p:spTree>
    <p:extLst>
      <p:ext uri="{BB962C8B-B14F-4D97-AF65-F5344CB8AC3E}">
        <p14:creationId xmlns:p14="http://schemas.microsoft.com/office/powerpoint/2010/main" val="9529601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ublic Sans" pitchFamily="2" charset="0"/>
              </a:rPr>
              <a:t>Updates to Resources</a:t>
            </a:r>
            <a:endParaRPr lang="en-US" dirty="0">
              <a:latin typeface="Public Sans" pitchFamily="2" charset="0"/>
            </a:endParaRPr>
          </a:p>
        </p:txBody>
      </p:sp>
      <p:sp>
        <p:nvSpPr>
          <p:cNvPr id="3" name="Text Placeholder 2"/>
          <p:cNvSpPr>
            <a:spLocks noGrp="1"/>
          </p:cNvSpPr>
          <p:nvPr>
            <p:ph type="body" idx="1"/>
          </p:nvPr>
        </p:nvSpPr>
        <p:spPr/>
        <p:txBody>
          <a:bodyPr/>
          <a:lstStyle/>
          <a:p>
            <a:pPr marL="114300" indent="0">
              <a:buNone/>
            </a:pPr>
            <a:r>
              <a:rPr lang="en-US" dirty="0" smtClean="0">
                <a:latin typeface="Public Sans" pitchFamily="2" charset="0"/>
              </a:rPr>
              <a:t>Link to practice, diagnostic, interim tests: </a:t>
            </a:r>
            <a:r>
              <a:rPr lang="en-US" u="sng" dirty="0">
                <a:hlinkClick r:id="rId2" tooltip="Original URL: https://portal.te.drcedirect.com/LA/launcher?adminId=510848&amp;linkId=laplace#portal/la/510848/exam. Click or tap if you trust this link."/>
              </a:rPr>
              <a:t>https://portal.te.drcedirect.com/LA/launcher?adminId=510848&amp;linkId=laplace#portal/la/510848/exam</a:t>
            </a:r>
            <a:endParaRPr lang="en-US" dirty="0" smtClean="0">
              <a:latin typeface="Public Sans" pitchFamily="2" charset="0"/>
            </a:endParaRPr>
          </a:p>
          <a:p>
            <a:pPr marL="114300" indent="0">
              <a:buNone/>
            </a:pPr>
            <a:endParaRPr lang="en-US" dirty="0">
              <a:latin typeface="Public Sans" pitchFamily="2" charset="0"/>
            </a:endParaRPr>
          </a:p>
          <a:p>
            <a:pPr marL="114300" indent="0">
              <a:buNone/>
            </a:pPr>
            <a:r>
              <a:rPr lang="en-US" dirty="0" smtClean="0">
                <a:latin typeface="Public Sans" pitchFamily="2" charset="0"/>
              </a:rPr>
              <a:t>OTT: </a:t>
            </a:r>
            <a:r>
              <a:rPr lang="en-US" u="sng" dirty="0">
                <a:latin typeface="Public Sans" pitchFamily="2" charset="0"/>
                <a:hlinkClick r:id="rId3"/>
              </a:rPr>
              <a:t>https://portal.te.drcedirect.com/LA</a:t>
            </a:r>
            <a:r>
              <a:rPr lang="en-US" u="sng" dirty="0" smtClean="0">
                <a:latin typeface="Public Sans" pitchFamily="2" charset="0"/>
                <a:hlinkClick r:id="rId3"/>
              </a:rPr>
              <a:t>/</a:t>
            </a:r>
            <a:endParaRPr lang="en-US" u="sng" dirty="0" smtClean="0">
              <a:latin typeface="Public Sans" pitchFamily="2" charset="0"/>
            </a:endParaRPr>
          </a:p>
          <a:p>
            <a:pPr marL="114300" indent="0">
              <a:buNone/>
            </a:pPr>
            <a:endParaRPr lang="en-US" u="sng" dirty="0" smtClean="0">
              <a:latin typeface="Public Sans" pitchFamily="2" charset="0"/>
            </a:endParaRPr>
          </a:p>
          <a:p>
            <a:pPr marL="114300" indent="0">
              <a:buNone/>
            </a:pPr>
            <a:endParaRPr lang="en-US" dirty="0">
              <a:latin typeface="Public Sans" pitchFamily="2" charset="0"/>
            </a:endParaRPr>
          </a:p>
        </p:txBody>
      </p:sp>
    </p:spTree>
    <p:extLst>
      <p:ext uri="{BB962C8B-B14F-4D97-AF65-F5344CB8AC3E}">
        <p14:creationId xmlns:p14="http://schemas.microsoft.com/office/powerpoint/2010/main" val="3487572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73"/>
          <p:cNvSpPr txBox="1">
            <a:spLocks noGrp="1"/>
          </p:cNvSpPr>
          <p:nvPr>
            <p:ph type="ctrTitle"/>
          </p:nvPr>
        </p:nvSpPr>
        <p:spPr>
          <a:xfrm>
            <a:off x="327458" y="1629527"/>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dirty="0" smtClean="0">
                <a:latin typeface="Public Sans" pitchFamily="2" charset="0"/>
              </a:rPr>
              <a:t>LEAP Connect/ELPT/ELPT Connect</a:t>
            </a:r>
            <a:endParaRPr sz="2800" dirty="0">
              <a:latin typeface="Public Sans" pitchFamily="2" charset="0"/>
            </a:endParaRPr>
          </a:p>
        </p:txBody>
      </p:sp>
      <p:sp>
        <p:nvSpPr>
          <p:cNvPr id="536" name="Google Shape;536;p7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100">
                <a:solidFill>
                  <a:schemeClr val="lt1"/>
                </a:solidFill>
                <a:latin typeface="Public Sans Medium"/>
                <a:ea typeface="Public Sans Medium"/>
                <a:cs typeface="Public Sans Medium"/>
                <a:sym typeface="Public Sans Medium"/>
              </a:rPr>
              <a:t>7</a:t>
            </a:fld>
            <a:endParaRPr sz="1100">
              <a:solidFill>
                <a:schemeClr val="lt1"/>
              </a:solidFill>
              <a:latin typeface="Public Sans Medium"/>
              <a:ea typeface="Public Sans Medium"/>
              <a:cs typeface="Public Sans Medium"/>
              <a:sym typeface="Public Sans Medium"/>
            </a:endParaRPr>
          </a:p>
        </p:txBody>
      </p:sp>
    </p:spTree>
    <p:extLst>
      <p:ext uri="{BB962C8B-B14F-4D97-AF65-F5344CB8AC3E}">
        <p14:creationId xmlns:p14="http://schemas.microsoft.com/office/powerpoint/2010/main" val="38876851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ublic Sans" pitchFamily="2" charset="0"/>
              </a:rPr>
              <a:t>English Language Proficiency Screener (ELPS)</a:t>
            </a:r>
            <a:endParaRPr lang="en-US" dirty="0">
              <a:latin typeface="Public Sans" pitchFamily="2" charset="0"/>
            </a:endParaRPr>
          </a:p>
        </p:txBody>
      </p:sp>
      <p:sp>
        <p:nvSpPr>
          <p:cNvPr id="3" name="Text Placeholder 2"/>
          <p:cNvSpPr>
            <a:spLocks noGrp="1"/>
          </p:cNvSpPr>
          <p:nvPr>
            <p:ph type="body" idx="1"/>
          </p:nvPr>
        </p:nvSpPr>
        <p:spPr/>
        <p:txBody>
          <a:bodyPr/>
          <a:lstStyle/>
          <a:p>
            <a:pPr marL="114300" indent="0">
              <a:buNone/>
            </a:pPr>
            <a:r>
              <a:rPr lang="en-US" dirty="0" smtClean="0">
                <a:latin typeface="Public Sans" pitchFamily="2" charset="0"/>
              </a:rPr>
              <a:t>The 2026-2027 ELPS window is now open. </a:t>
            </a:r>
          </a:p>
          <a:p>
            <a:pPr marL="114300" indent="0">
              <a:buNone/>
            </a:pPr>
            <a:endParaRPr lang="en-US" dirty="0">
              <a:latin typeface="Public Sans" pitchFamily="2" charset="0"/>
            </a:endParaRPr>
          </a:p>
          <a:p>
            <a:pPr marL="114300" indent="0">
              <a:buNone/>
            </a:pPr>
            <a:r>
              <a:rPr lang="en-US" dirty="0" smtClean="0">
                <a:latin typeface="Public Sans" pitchFamily="2" charset="0"/>
              </a:rPr>
              <a:t>School systems should be sure to follow all guidelines for screening PRIOR to administering the screener. Once the student is screened and demonstrates </a:t>
            </a:r>
            <a:r>
              <a:rPr lang="en-US" dirty="0" err="1" smtClean="0">
                <a:latin typeface="Public Sans" pitchFamily="2" charset="0"/>
              </a:rPr>
              <a:t>nonproficiency</a:t>
            </a:r>
            <a:r>
              <a:rPr lang="en-US" dirty="0" smtClean="0">
                <a:latin typeface="Public Sans" pitchFamily="2" charset="0"/>
              </a:rPr>
              <a:t>, they must receive services and be tested annually. </a:t>
            </a:r>
          </a:p>
          <a:p>
            <a:pPr marL="114300" indent="0">
              <a:buNone/>
            </a:pPr>
            <a:endParaRPr lang="en-US" dirty="0">
              <a:latin typeface="Public Sans" pitchFamily="2" charset="0"/>
            </a:endParaRPr>
          </a:p>
          <a:p>
            <a:pPr marL="114300" indent="0">
              <a:buNone/>
            </a:pPr>
            <a:r>
              <a:rPr lang="en-US" dirty="0" smtClean="0">
                <a:latin typeface="Public Sans" pitchFamily="2" charset="0"/>
                <a:hlinkClick r:id="rId2"/>
              </a:rPr>
              <a:t>English Learners Identification Flowchart</a:t>
            </a:r>
            <a:endParaRPr lang="en-US" dirty="0" smtClean="0">
              <a:latin typeface="Public Sans" pitchFamily="2" charset="0"/>
            </a:endParaRPr>
          </a:p>
          <a:p>
            <a:pPr marL="114300" indent="0">
              <a:buNone/>
            </a:pPr>
            <a:endParaRPr lang="en-US" dirty="0"/>
          </a:p>
        </p:txBody>
      </p:sp>
      <p:sp>
        <p:nvSpPr>
          <p:cNvPr id="4" name="Subtitle 3"/>
          <p:cNvSpPr>
            <a:spLocks noGrp="1"/>
          </p:cNvSpPr>
          <p:nvPr>
            <p:ph type="subTitle" idx="2"/>
          </p:nvPr>
        </p:nvSpPr>
        <p:spPr/>
        <p:txBody>
          <a:bodyPr/>
          <a:lstStyle/>
          <a:p>
            <a:endParaRPr lang="en-US" dirty="0" smtClean="0"/>
          </a:p>
          <a:p>
            <a:endParaRPr lang="en-US" dirty="0" smtClean="0"/>
          </a:p>
          <a:p>
            <a:endParaRPr lang="en-US" dirty="0"/>
          </a:p>
        </p:txBody>
      </p:sp>
    </p:spTree>
    <p:extLst>
      <p:ext uri="{BB962C8B-B14F-4D97-AF65-F5344CB8AC3E}">
        <p14:creationId xmlns:p14="http://schemas.microsoft.com/office/powerpoint/2010/main" val="6185534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ublic Sans" pitchFamily="2" charset="0"/>
              </a:rPr>
              <a:t>Alternate Assessment Participation</a:t>
            </a:r>
            <a:endParaRPr lang="en-US" dirty="0">
              <a:latin typeface="Public Sans" pitchFamily="2" charset="0"/>
            </a:endParaRPr>
          </a:p>
        </p:txBody>
      </p:sp>
      <p:sp>
        <p:nvSpPr>
          <p:cNvPr id="3" name="Text Placeholder 2"/>
          <p:cNvSpPr>
            <a:spLocks noGrp="1"/>
          </p:cNvSpPr>
          <p:nvPr>
            <p:ph type="body" idx="1"/>
          </p:nvPr>
        </p:nvSpPr>
        <p:spPr/>
        <p:txBody>
          <a:bodyPr/>
          <a:lstStyle/>
          <a:p>
            <a:pPr marL="114300" indent="0">
              <a:buNone/>
            </a:pPr>
            <a:r>
              <a:rPr lang="en-US" dirty="0" smtClean="0">
                <a:latin typeface="Public Sans" pitchFamily="2" charset="0"/>
              </a:rPr>
              <a:t>While the department waived the 30 day requirement for BOY, </a:t>
            </a:r>
            <a:r>
              <a:rPr lang="en-US" b="1" dirty="0" smtClean="0">
                <a:latin typeface="Public Sans" pitchFamily="2" charset="0"/>
              </a:rPr>
              <a:t>student IEPs must be updated</a:t>
            </a:r>
            <a:r>
              <a:rPr lang="en-US" dirty="0" smtClean="0">
                <a:latin typeface="Public Sans" pitchFamily="2" charset="0"/>
              </a:rPr>
              <a:t> to confirm that students are eligible to participate in K-3 alternate assessment rubrics prior to </a:t>
            </a:r>
            <a:r>
              <a:rPr lang="en-US" dirty="0" smtClean="0">
                <a:latin typeface="Public Sans" pitchFamily="2" charset="0"/>
              </a:rPr>
              <a:t>MOY and EOY screening.</a:t>
            </a:r>
          </a:p>
          <a:p>
            <a:pPr marL="114300" indent="0">
              <a:buNone/>
            </a:pPr>
            <a:endParaRPr lang="en-US" dirty="0">
              <a:latin typeface="Public Sans" pitchFamily="2" charset="0"/>
            </a:endParaRPr>
          </a:p>
          <a:p>
            <a:pPr marL="114300" indent="0">
              <a:buNone/>
            </a:pPr>
            <a:r>
              <a:rPr lang="en-US" dirty="0" smtClean="0">
                <a:latin typeface="Public Sans" pitchFamily="2" charset="0"/>
              </a:rPr>
              <a:t>Deadline for MOY K-3 literacy screening: November 1</a:t>
            </a:r>
          </a:p>
          <a:p>
            <a:pPr marL="114300" indent="0">
              <a:buNone/>
            </a:pPr>
            <a:endParaRPr lang="en-US" dirty="0">
              <a:latin typeface="Public Sans" pitchFamily="2" charset="0"/>
            </a:endParaRPr>
          </a:p>
          <a:p>
            <a:pPr marL="114300" indent="0">
              <a:buNone/>
            </a:pPr>
            <a:r>
              <a:rPr lang="en-US" dirty="0" smtClean="0">
                <a:latin typeface="Public Sans" pitchFamily="2" charset="0"/>
              </a:rPr>
              <a:t>All accommodations deadlines were added to the publishe</a:t>
            </a:r>
            <a:r>
              <a:rPr lang="en-US" dirty="0" smtClean="0">
                <a:latin typeface="Public Sans" pitchFamily="2" charset="0"/>
              </a:rPr>
              <a:t>d assessment calendar for 2026-2027.</a:t>
            </a:r>
            <a:endParaRPr lang="en-US" dirty="0" smtClean="0">
              <a:latin typeface="Public Sans" pitchFamily="2" charset="0"/>
            </a:endParaRPr>
          </a:p>
          <a:p>
            <a:pPr marL="114300" indent="0">
              <a:buNone/>
            </a:pPr>
            <a:endParaRPr lang="en-US" dirty="0"/>
          </a:p>
        </p:txBody>
      </p:sp>
    </p:spTree>
    <p:extLst>
      <p:ext uri="{BB962C8B-B14F-4D97-AF65-F5344CB8AC3E}">
        <p14:creationId xmlns:p14="http://schemas.microsoft.com/office/powerpoint/2010/main" val="29915141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73"/>
          <p:cNvSpPr txBox="1">
            <a:spLocks noGrp="1"/>
          </p:cNvSpPr>
          <p:nvPr>
            <p:ph type="ctrTitle"/>
          </p:nvPr>
        </p:nvSpPr>
        <p:spPr>
          <a:xfrm>
            <a:off x="457167" y="1073829"/>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dirty="0" smtClean="0">
                <a:latin typeface="Public Sans" pitchFamily="2" charset="0"/>
              </a:rPr>
              <a:t>Accountability</a:t>
            </a:r>
            <a:endParaRPr sz="2800" dirty="0">
              <a:latin typeface="Public Sans" pitchFamily="2" charset="0"/>
            </a:endParaRPr>
          </a:p>
        </p:txBody>
      </p:sp>
      <p:sp>
        <p:nvSpPr>
          <p:cNvPr id="536" name="Google Shape;536;p7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100">
                <a:solidFill>
                  <a:schemeClr val="lt1"/>
                </a:solidFill>
                <a:latin typeface="Public Sans Medium"/>
                <a:ea typeface="Public Sans Medium"/>
                <a:cs typeface="Public Sans Medium"/>
                <a:sym typeface="Public Sans Medium"/>
              </a:rPr>
              <a:t>10</a:t>
            </a:fld>
            <a:endParaRPr sz="1100">
              <a:solidFill>
                <a:schemeClr val="lt1"/>
              </a:solidFill>
              <a:latin typeface="Public Sans Medium"/>
              <a:ea typeface="Public Sans Medium"/>
              <a:cs typeface="Public Sans Medium"/>
              <a:sym typeface="Public Sans Medium"/>
            </a:endParaRPr>
          </a:p>
        </p:txBody>
      </p:sp>
    </p:spTree>
    <p:extLst>
      <p:ext uri="{BB962C8B-B14F-4D97-AF65-F5344CB8AC3E}">
        <p14:creationId xmlns:p14="http://schemas.microsoft.com/office/powerpoint/2010/main" val="24451174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ublic Sans" pitchFamily="2" charset="0"/>
              </a:rPr>
              <a:t>Data </a:t>
            </a:r>
            <a:r>
              <a:rPr lang="en-US" dirty="0" smtClean="0">
                <a:latin typeface="Public Sans" pitchFamily="2" charset="0"/>
              </a:rPr>
              <a:t>Certification</a:t>
            </a:r>
            <a:endParaRPr lang="en-US" dirty="0">
              <a:latin typeface="Public Sans" pitchFamily="2" charset="0"/>
            </a:endParaRPr>
          </a:p>
        </p:txBody>
      </p:sp>
      <p:sp>
        <p:nvSpPr>
          <p:cNvPr id="3" name="Text Placeholder 2"/>
          <p:cNvSpPr>
            <a:spLocks noGrp="1"/>
          </p:cNvSpPr>
          <p:nvPr>
            <p:ph type="body" idx="1"/>
          </p:nvPr>
        </p:nvSpPr>
        <p:spPr>
          <a:xfrm>
            <a:off x="311700" y="1017725"/>
            <a:ext cx="8520600" cy="3186300"/>
          </a:xfrm>
        </p:spPr>
        <p:txBody>
          <a:bodyPr/>
          <a:lstStyle/>
          <a:p>
            <a:r>
              <a:rPr lang="en-US" dirty="0" smtClean="0">
                <a:latin typeface="Public Sans" pitchFamily="2" charset="0"/>
              </a:rPr>
              <a:t>Data certification for data used to measure all three THRIVE indicators will </a:t>
            </a:r>
            <a:r>
              <a:rPr lang="en-US" dirty="0" smtClean="0">
                <a:latin typeface="Public Sans" pitchFamily="2" charset="0"/>
              </a:rPr>
              <a:t>close</a:t>
            </a:r>
            <a:r>
              <a:rPr lang="en-US" dirty="0" smtClean="0">
                <a:latin typeface="Public Sans" pitchFamily="2" charset="0"/>
              </a:rPr>
              <a:t> </a:t>
            </a:r>
            <a:r>
              <a:rPr lang="en-US" dirty="0" smtClean="0">
                <a:latin typeface="Public Sans" pitchFamily="2" charset="0"/>
              </a:rPr>
              <a:t>on </a:t>
            </a:r>
            <a:r>
              <a:rPr lang="en-US" dirty="0" smtClean="0">
                <a:latin typeface="Public Sans" pitchFamily="2" charset="0"/>
              </a:rPr>
              <a:t>Wednesday</a:t>
            </a:r>
            <a:r>
              <a:rPr lang="en-US" dirty="0" smtClean="0">
                <a:latin typeface="Public Sans" pitchFamily="2" charset="0"/>
              </a:rPr>
              <a:t>, September 16 at 6:00 p.m.</a:t>
            </a:r>
            <a:endParaRPr lang="en-US" dirty="0" smtClean="0">
              <a:latin typeface="Public Sans" pitchFamily="2" charset="0"/>
            </a:endParaRPr>
          </a:p>
          <a:p>
            <a:r>
              <a:rPr lang="en-US" dirty="0" smtClean="0">
                <a:latin typeface="Public Sans" pitchFamily="2" charset="0"/>
              </a:rPr>
              <a:t>Assessment data certification </a:t>
            </a:r>
            <a:r>
              <a:rPr lang="en-US" dirty="0" smtClean="0">
                <a:latin typeface="Public Sans" pitchFamily="2" charset="0"/>
              </a:rPr>
              <a:t>is open through </a:t>
            </a:r>
            <a:r>
              <a:rPr lang="en-US" dirty="0" smtClean="0">
                <a:latin typeface="Public Sans" pitchFamily="2" charset="0"/>
              </a:rPr>
              <a:t>Friday, September </a:t>
            </a:r>
            <a:r>
              <a:rPr lang="en-US" dirty="0" smtClean="0">
                <a:latin typeface="Public Sans" pitchFamily="2" charset="0"/>
              </a:rPr>
              <a:t>18 at 6:00 p.m. Alternative school progress points rosters are now available as downloadable roster files along with regular school progress poin</a:t>
            </a:r>
            <a:r>
              <a:rPr lang="en-US" dirty="0" smtClean="0">
                <a:latin typeface="Public Sans" pitchFamily="2" charset="0"/>
              </a:rPr>
              <a:t>t rosters and ELPT growth rosters. </a:t>
            </a:r>
            <a:endParaRPr lang="en-US" dirty="0" smtClean="0">
              <a:latin typeface="Public Sans" pitchFamily="2" charset="0"/>
            </a:endParaRPr>
          </a:p>
          <a:p>
            <a:endParaRPr lang="en-US" dirty="0">
              <a:latin typeface="Public Sans" pitchFamily="2" charset="0"/>
            </a:endParaRPr>
          </a:p>
          <a:p>
            <a:endParaRPr lang="en-US" dirty="0" smtClean="0">
              <a:latin typeface="Public Sans" pitchFamily="2" charset="0"/>
            </a:endParaRPr>
          </a:p>
          <a:p>
            <a:pPr marL="114300" indent="0">
              <a:buNone/>
            </a:pPr>
            <a:r>
              <a:rPr lang="en-US" dirty="0" smtClean="0">
                <a:latin typeface="Public Sans" pitchFamily="2" charset="0"/>
              </a:rPr>
              <a:t>This is the final opportunity that schools and systems have to review data and requests changes to some data elements. Data that are not corrected through this process cannot be used to justify an appeal of the SPS when it is released in late fall.</a:t>
            </a:r>
            <a:endParaRPr lang="en-US" dirty="0" smtClean="0">
              <a:latin typeface="Public Sans" pitchFamily="2" charset="0"/>
            </a:endParaRPr>
          </a:p>
          <a:p>
            <a:endParaRPr lang="en-US" dirty="0">
              <a:latin typeface="Public Sans" pitchFamily="2" charset="0"/>
            </a:endParaRPr>
          </a:p>
        </p:txBody>
      </p:sp>
    </p:spTree>
    <p:extLst>
      <p:ext uri="{BB962C8B-B14F-4D97-AF65-F5344CB8AC3E}">
        <p14:creationId xmlns:p14="http://schemas.microsoft.com/office/powerpoint/2010/main" val="1984475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ublic Sans" pitchFamily="2" charset="0"/>
              </a:rPr>
              <a:t>Letter Grade Scale: </a:t>
            </a:r>
            <a:r>
              <a:rPr lang="en-US" dirty="0" err="1" smtClean="0">
                <a:latin typeface="Public Sans" pitchFamily="2" charset="0"/>
              </a:rPr>
              <a:t>Grow.Thrive.Achieve</a:t>
            </a:r>
            <a:endParaRPr lang="en-US" dirty="0">
              <a:latin typeface="Public Sans" pitchFamily="2" charset="0"/>
            </a:endParaRPr>
          </a:p>
        </p:txBody>
      </p:sp>
      <p:sp>
        <p:nvSpPr>
          <p:cNvPr id="3" name="Text Placeholder 2"/>
          <p:cNvSpPr>
            <a:spLocks noGrp="1"/>
          </p:cNvSpPr>
          <p:nvPr>
            <p:ph type="body" idx="1"/>
          </p:nvPr>
        </p:nvSpPr>
        <p:spPr/>
        <p:txBody>
          <a:bodyPr/>
          <a:lstStyle/>
          <a:p>
            <a:pPr marL="114300" indent="0">
              <a:buNone/>
            </a:pPr>
            <a:r>
              <a:rPr lang="en-US" dirty="0" smtClean="0">
                <a:latin typeface="Public Sans" pitchFamily="2" charset="0"/>
              </a:rPr>
              <a:t>Please see letter grade scales below that will be used for fall SPS release.</a:t>
            </a:r>
          </a:p>
          <a:p>
            <a:pPr marL="114300" indent="0">
              <a:buNone/>
            </a:pPr>
            <a:endParaRPr lang="en-US" dirty="0">
              <a:latin typeface="Public Sans" pitchFamily="2" charset="0"/>
            </a:endParaRPr>
          </a:p>
          <a:p>
            <a:pPr marL="114300" indent="0">
              <a:buNone/>
            </a:pPr>
            <a:endParaRPr lang="en-US" dirty="0">
              <a:latin typeface="Public Sans" pitchFamily="2" charset="0"/>
            </a:endParaRPr>
          </a:p>
        </p:txBody>
      </p:sp>
      <p:sp>
        <p:nvSpPr>
          <p:cNvPr id="4" name="Subtitle 3"/>
          <p:cNvSpPr>
            <a:spLocks noGrp="1"/>
          </p:cNvSpPr>
          <p:nvPr>
            <p:ph type="subTitle" idx="2"/>
          </p:nvPr>
        </p:nvSpPr>
        <p:spPr/>
        <p:txBody>
          <a:bodyPr/>
          <a:lstStyle/>
          <a:p>
            <a:endParaRPr lang="en-US"/>
          </a:p>
        </p:txBody>
      </p:sp>
      <p:sp>
        <p:nvSpPr>
          <p:cNvPr id="5" name="Subtitle 4"/>
          <p:cNvSpPr>
            <a:spLocks noGrp="1"/>
          </p:cNvSpPr>
          <p:nvPr>
            <p:ph type="subTitle" idx="3"/>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3451" y="1524001"/>
            <a:ext cx="6940550" cy="3619500"/>
          </a:xfrm>
          <a:prstGeom prst="rect">
            <a:avLst/>
          </a:prstGeom>
        </p:spPr>
      </p:pic>
    </p:spTree>
    <p:extLst>
      <p:ext uri="{BB962C8B-B14F-4D97-AF65-F5344CB8AC3E}">
        <p14:creationId xmlns:p14="http://schemas.microsoft.com/office/powerpoint/2010/main" val="32582207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73"/>
          <p:cNvSpPr txBox="1">
            <a:spLocks noGrp="1"/>
          </p:cNvSpPr>
          <p:nvPr>
            <p:ph type="ctrTitle"/>
          </p:nvPr>
        </p:nvSpPr>
        <p:spPr>
          <a:xfrm>
            <a:off x="542227" y="1201420"/>
            <a:ext cx="82212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800" dirty="0" smtClean="0">
                <a:latin typeface="Public Sans" pitchFamily="2" charset="0"/>
              </a:rPr>
              <a:t>K-3 Screenings</a:t>
            </a:r>
            <a:endParaRPr sz="2800" dirty="0">
              <a:latin typeface="Public Sans" pitchFamily="2" charset="0"/>
            </a:endParaRPr>
          </a:p>
        </p:txBody>
      </p:sp>
      <p:sp>
        <p:nvSpPr>
          <p:cNvPr id="536" name="Google Shape;536;p7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sz="1100">
                <a:solidFill>
                  <a:schemeClr val="lt1"/>
                </a:solidFill>
                <a:latin typeface="Public Sans Medium"/>
                <a:ea typeface="Public Sans Medium"/>
                <a:cs typeface="Public Sans Medium"/>
                <a:sym typeface="Public Sans Medium"/>
              </a:rPr>
              <a:t>13</a:t>
            </a:fld>
            <a:endParaRPr sz="1100">
              <a:solidFill>
                <a:schemeClr val="lt1"/>
              </a:solidFill>
              <a:latin typeface="Public Sans Medium"/>
              <a:ea typeface="Public Sans Medium"/>
              <a:cs typeface="Public Sans Medium"/>
              <a:sym typeface="Public Sans Medium"/>
            </a:endParaRPr>
          </a:p>
        </p:txBody>
      </p:sp>
    </p:spTree>
    <p:extLst>
      <p:ext uri="{BB962C8B-B14F-4D97-AF65-F5344CB8AC3E}">
        <p14:creationId xmlns:p14="http://schemas.microsoft.com/office/powerpoint/2010/main" val="22269191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K-3 Numeracy CSV File</a:t>
            </a:r>
            <a:endParaRPr lang="en-US" dirty="0"/>
          </a:p>
        </p:txBody>
      </p:sp>
      <p:sp>
        <p:nvSpPr>
          <p:cNvPr id="3" name="Text Placeholder 2"/>
          <p:cNvSpPr>
            <a:spLocks noGrp="1"/>
          </p:cNvSpPr>
          <p:nvPr>
            <p:ph type="body" idx="1"/>
          </p:nvPr>
        </p:nvSpPr>
        <p:spPr/>
        <p:txBody>
          <a:bodyPr/>
          <a:lstStyle/>
          <a:p>
            <a:r>
              <a:rPr lang="en-US" dirty="0" smtClean="0"/>
              <a:t>Today a CSV file will be posted to the district ftp with file name: </a:t>
            </a:r>
            <a:r>
              <a:rPr lang="en-US" dirty="0"/>
              <a:t>LEA Code_K3_Numeracy_2627_BOY_Student__CSV</a:t>
            </a:r>
          </a:p>
          <a:p>
            <a:r>
              <a:rPr lang="en-US" dirty="0" smtClean="0"/>
              <a:t>The file contains the same data that was provided on individual student reports in KITE including the HDT flag and item results. </a:t>
            </a:r>
          </a:p>
          <a:p>
            <a:r>
              <a:rPr lang="en-US" dirty="0" smtClean="0"/>
              <a:t>The HDT flag was not set based on a number or percent of correct responses. The flag identifies areas of concern related to targeted skills.</a:t>
            </a:r>
          </a:p>
          <a:p>
            <a:r>
              <a:rPr lang="en-US" dirty="0" smtClean="0"/>
              <a:t>The file will be released again post-window with all final testers populated on them. </a:t>
            </a:r>
            <a:endParaRPr lang="en-US" dirty="0"/>
          </a:p>
          <a:p>
            <a:r>
              <a:rPr lang="en-US" dirty="0" smtClean="0"/>
              <a:t>All district test coordinators will receive an email with details about the HDT flag and ancillary resources. </a:t>
            </a:r>
          </a:p>
        </p:txBody>
      </p:sp>
      <p:sp>
        <p:nvSpPr>
          <p:cNvPr id="4" name="Subtitle 3"/>
          <p:cNvSpPr>
            <a:spLocks noGrp="1"/>
          </p:cNvSpPr>
          <p:nvPr>
            <p:ph type="subTitle" idx="2"/>
          </p:nvPr>
        </p:nvSpPr>
        <p:spPr/>
        <p:txBody>
          <a:bodyPr/>
          <a:lstStyle/>
          <a:p>
            <a:endParaRPr lang="en-US"/>
          </a:p>
        </p:txBody>
      </p:sp>
      <p:sp>
        <p:nvSpPr>
          <p:cNvPr id="5" name="Subtitle 4"/>
          <p:cNvSpPr>
            <a:spLocks noGrp="1"/>
          </p:cNvSpPr>
          <p:nvPr>
            <p:ph type="subTitle" idx="3"/>
          </p:nvPr>
        </p:nvSpPr>
        <p:spPr/>
        <p:txBody>
          <a:bodyPr/>
          <a:lstStyle/>
          <a:p>
            <a:endParaRPr lang="en-US"/>
          </a:p>
        </p:txBody>
      </p:sp>
    </p:spTree>
    <p:extLst>
      <p:ext uri="{BB962C8B-B14F-4D97-AF65-F5344CB8AC3E}">
        <p14:creationId xmlns:p14="http://schemas.microsoft.com/office/powerpoint/2010/main" val="1229441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337075"/>
            <a:ext cx="8520600" cy="572700"/>
          </a:xfrm>
        </p:spPr>
        <p:txBody>
          <a:bodyPr/>
          <a:lstStyle/>
          <a:p>
            <a:r>
              <a:rPr lang="en-US" dirty="0" smtClean="0">
                <a:latin typeface="Public Sans" pitchFamily="2" charset="0"/>
              </a:rPr>
              <a:t>K-3 Screening Reminders for Files</a:t>
            </a:r>
            <a:endParaRPr lang="en-US" dirty="0">
              <a:latin typeface="Public Sans" pitchFamily="2" charset="0"/>
            </a:endParaRPr>
          </a:p>
        </p:txBody>
      </p:sp>
      <p:sp>
        <p:nvSpPr>
          <p:cNvPr id="3" name="Text Placeholder 2"/>
          <p:cNvSpPr>
            <a:spLocks noGrp="1"/>
          </p:cNvSpPr>
          <p:nvPr>
            <p:ph type="body" idx="1"/>
          </p:nvPr>
        </p:nvSpPr>
        <p:spPr>
          <a:xfrm>
            <a:off x="311700" y="909775"/>
            <a:ext cx="8520600" cy="3186300"/>
          </a:xfrm>
        </p:spPr>
        <p:txBody>
          <a:bodyPr/>
          <a:lstStyle/>
          <a:p>
            <a:r>
              <a:rPr lang="en-US" dirty="0" smtClean="0"/>
              <a:t>The department can never accept full PII through email. Please make sure that no files sent to </a:t>
            </a:r>
            <a:r>
              <a:rPr lang="en-US" dirty="0" smtClean="0">
                <a:hlinkClick r:id="rId2"/>
              </a:rPr>
              <a:t>assessment@la.gov</a:t>
            </a:r>
            <a:r>
              <a:rPr lang="en-US" dirty="0" smtClean="0"/>
              <a:t> or any member of the team include full PII. For demographic changes, please make sure that the request you are sending can be verified in </a:t>
            </a:r>
            <a:r>
              <a:rPr lang="en-US" dirty="0" err="1" smtClean="0"/>
              <a:t>EdLink</a:t>
            </a:r>
            <a:r>
              <a:rPr lang="en-US" dirty="0" smtClean="0"/>
              <a:t>. </a:t>
            </a:r>
          </a:p>
          <a:p>
            <a:pPr marL="114300" indent="0">
              <a:buNone/>
            </a:pPr>
            <a:endParaRPr lang="en-US" dirty="0"/>
          </a:p>
          <a:p>
            <a:r>
              <a:rPr lang="en-US" dirty="0" smtClean="0"/>
              <a:t>Please finalize grade changes. We cannot guarantee next day turnaround for grade changes. </a:t>
            </a:r>
            <a:endParaRPr lang="en-US" dirty="0"/>
          </a:p>
          <a:p>
            <a:pPr marL="114300" indent="0">
              <a:buNone/>
            </a:pPr>
            <a:endParaRPr lang="en-US" dirty="0" smtClean="0"/>
          </a:p>
        </p:txBody>
      </p:sp>
    </p:spTree>
    <p:extLst>
      <p:ext uri="{BB962C8B-B14F-4D97-AF65-F5344CB8AC3E}">
        <p14:creationId xmlns:p14="http://schemas.microsoft.com/office/powerpoint/2010/main" val="32000228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ublic Sans" pitchFamily="2" charset="0"/>
              </a:rPr>
              <a:t>Call Summary</a:t>
            </a:r>
            <a:endParaRPr lang="en-US" dirty="0">
              <a:latin typeface="Public Sans" pitchFamily="2" charset="0"/>
            </a:endParaRPr>
          </a:p>
        </p:txBody>
      </p:sp>
      <p:sp>
        <p:nvSpPr>
          <p:cNvPr id="3" name="Text Placeholder 2"/>
          <p:cNvSpPr>
            <a:spLocks noGrp="1"/>
          </p:cNvSpPr>
          <p:nvPr>
            <p:ph type="body" idx="1"/>
          </p:nvPr>
        </p:nvSpPr>
        <p:spPr/>
        <p:txBody>
          <a:bodyPr/>
          <a:lstStyle/>
          <a:p>
            <a:pPr marL="114300" indent="0">
              <a:buNone/>
            </a:pPr>
            <a:endParaRPr lang="en-US" dirty="0"/>
          </a:p>
          <a:p>
            <a:pPr marL="114300" indent="0">
              <a:buNone/>
            </a:pP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511220763"/>
              </p:ext>
            </p:extLst>
          </p:nvPr>
        </p:nvGraphicFramePr>
        <p:xfrm>
          <a:off x="414167" y="945559"/>
          <a:ext cx="8315665" cy="2966041"/>
        </p:xfrm>
        <a:graphic>
          <a:graphicData uri="http://schemas.openxmlformats.org/drawingml/2006/table">
            <a:tbl>
              <a:tblPr firstRow="1" bandRow="1">
                <a:tableStyleId>{47E5B1D7-7E24-4C7A-94C0-64FDCA702A4B}</a:tableStyleId>
              </a:tblPr>
              <a:tblGrid>
                <a:gridCol w="1024773">
                  <a:extLst>
                    <a:ext uri="{9D8B030D-6E8A-4147-A177-3AD203B41FA5}">
                      <a16:colId xmlns:a16="http://schemas.microsoft.com/office/drawing/2014/main" val="2450038286"/>
                    </a:ext>
                  </a:extLst>
                </a:gridCol>
                <a:gridCol w="5180141">
                  <a:extLst>
                    <a:ext uri="{9D8B030D-6E8A-4147-A177-3AD203B41FA5}">
                      <a16:colId xmlns:a16="http://schemas.microsoft.com/office/drawing/2014/main" val="1615949670"/>
                    </a:ext>
                  </a:extLst>
                </a:gridCol>
                <a:gridCol w="2110751">
                  <a:extLst>
                    <a:ext uri="{9D8B030D-6E8A-4147-A177-3AD203B41FA5}">
                      <a16:colId xmlns:a16="http://schemas.microsoft.com/office/drawing/2014/main" val="2553105662"/>
                    </a:ext>
                  </a:extLst>
                </a:gridCol>
              </a:tblGrid>
              <a:tr h="284656">
                <a:tc>
                  <a:txBody>
                    <a:bodyPr/>
                    <a:lstStyle/>
                    <a:p>
                      <a:pPr algn="ctr"/>
                      <a:r>
                        <a:rPr lang="en-US" sz="1200" b="1" dirty="0" smtClean="0">
                          <a:latin typeface="Public Sans" pitchFamily="2" charset="0"/>
                        </a:rPr>
                        <a:t>Month</a:t>
                      </a:r>
                      <a:endParaRPr lang="en-US" sz="1200" b="1" dirty="0">
                        <a:latin typeface="Public Sans" pitchFamily="2" charset="0"/>
                      </a:endParaRPr>
                    </a:p>
                  </a:txBody>
                  <a:tcPr>
                    <a:solidFill>
                      <a:schemeClr val="tx1">
                        <a:lumMod val="40000"/>
                        <a:lumOff val="60000"/>
                      </a:schemeClr>
                    </a:solidFill>
                  </a:tcPr>
                </a:tc>
                <a:tc>
                  <a:txBody>
                    <a:bodyPr/>
                    <a:lstStyle/>
                    <a:p>
                      <a:pPr algn="ctr"/>
                      <a:r>
                        <a:rPr lang="en-US" sz="1200" b="1" dirty="0" smtClean="0">
                          <a:latin typeface="Public Sans" pitchFamily="2" charset="0"/>
                        </a:rPr>
                        <a:t>Key Deadline</a:t>
                      </a:r>
                      <a:endParaRPr lang="en-US" sz="1200" b="1" dirty="0">
                        <a:latin typeface="Public Sans" pitchFamily="2" charset="0"/>
                      </a:endParaRPr>
                    </a:p>
                  </a:txBody>
                  <a:tcPr>
                    <a:solidFill>
                      <a:schemeClr val="tx1">
                        <a:lumMod val="40000"/>
                        <a:lumOff val="60000"/>
                      </a:schemeClr>
                    </a:solidFill>
                  </a:tcPr>
                </a:tc>
                <a:tc>
                  <a:txBody>
                    <a:bodyPr/>
                    <a:lstStyle/>
                    <a:p>
                      <a:pPr algn="ctr"/>
                      <a:r>
                        <a:rPr lang="en-US" sz="1200" b="1" dirty="0" smtClean="0">
                          <a:latin typeface="Public Sans" pitchFamily="2" charset="0"/>
                        </a:rPr>
                        <a:t>Support and</a:t>
                      </a:r>
                      <a:r>
                        <a:rPr lang="en-US" sz="1200" b="1" baseline="0" dirty="0" smtClean="0">
                          <a:latin typeface="Public Sans" pitchFamily="2" charset="0"/>
                        </a:rPr>
                        <a:t> Resources</a:t>
                      </a:r>
                      <a:endParaRPr lang="en-US" sz="1200" b="1" dirty="0">
                        <a:latin typeface="Public Sans" pitchFamily="2" charset="0"/>
                      </a:endParaRPr>
                    </a:p>
                  </a:txBody>
                  <a:tcPr>
                    <a:solidFill>
                      <a:schemeClr val="tx1">
                        <a:lumMod val="40000"/>
                        <a:lumOff val="60000"/>
                      </a:schemeClr>
                    </a:solidFill>
                  </a:tcPr>
                </a:tc>
                <a:extLst>
                  <a:ext uri="{0D108BD9-81ED-4DB2-BD59-A6C34878D82A}">
                    <a16:rowId xmlns:a16="http://schemas.microsoft.com/office/drawing/2014/main" val="4250978933"/>
                  </a:ext>
                </a:extLst>
              </a:tr>
              <a:tr h="1360585">
                <a:tc>
                  <a:txBody>
                    <a:bodyPr/>
                    <a:lstStyle/>
                    <a:p>
                      <a:r>
                        <a:rPr lang="en-US" sz="1200" dirty="0" smtClean="0">
                          <a:latin typeface="Public Sans" pitchFamily="2" charset="0"/>
                          <a:cs typeface="Calibri" panose="020F0502020204030204" pitchFamily="34" charset="0"/>
                        </a:rPr>
                        <a:t>September</a:t>
                      </a:r>
                      <a:r>
                        <a:rPr lang="en-US" sz="1200" baseline="0" dirty="0" smtClean="0">
                          <a:latin typeface="Public Sans" pitchFamily="2" charset="0"/>
                          <a:cs typeface="Calibri" panose="020F0502020204030204" pitchFamily="34" charset="0"/>
                        </a:rPr>
                        <a:t> </a:t>
                      </a:r>
                      <a:endParaRPr lang="en-US" sz="1200" dirty="0">
                        <a:latin typeface="Public Sans" pitchFamily="2" charset="0"/>
                        <a:cs typeface="Calibri" panose="020F0502020204030204" pitchFamily="34" charset="0"/>
                      </a:endParaRPr>
                    </a:p>
                  </a:txBody>
                  <a:tcPr/>
                </a:tc>
                <a:tc>
                  <a:txBody>
                    <a:bodyPr/>
                    <a:lstStyle/>
                    <a:p>
                      <a:pPr marL="0" indent="0">
                        <a:buFont typeface="Arial" panose="020B0604020202020204" pitchFamily="34" charset="0"/>
                        <a:buNone/>
                      </a:pPr>
                      <a:r>
                        <a:rPr lang="en-US" sz="1200" b="0" baseline="0" dirty="0" smtClean="0">
                          <a:latin typeface="Public Sans" pitchFamily="2" charset="0"/>
                          <a:cs typeface="Calibri" panose="020F0502020204030204" pitchFamily="34" charset="0"/>
                        </a:rPr>
                        <a:t>September 16: Cohort graduation data certification closes as 6 p.m.</a:t>
                      </a:r>
                    </a:p>
                    <a:p>
                      <a:pPr marL="0" indent="0">
                        <a:buFont typeface="Arial" panose="020B0604020202020204" pitchFamily="34" charset="0"/>
                        <a:buNone/>
                      </a:pPr>
                      <a:r>
                        <a:rPr lang="en-US" sz="1200" b="0" baseline="0" dirty="0" smtClean="0">
                          <a:latin typeface="Public Sans" pitchFamily="2" charset="0"/>
                          <a:cs typeface="Calibri" panose="020F0502020204030204" pitchFamily="34" charset="0"/>
                        </a:rPr>
                        <a:t>September 18: Assessment data certification closes at 6 p.m.</a:t>
                      </a:r>
                    </a:p>
                    <a:p>
                      <a:pPr marL="0" indent="0">
                        <a:buFont typeface="Arial" panose="020B0604020202020204" pitchFamily="34" charset="0"/>
                        <a:buNone/>
                      </a:pPr>
                      <a:r>
                        <a:rPr lang="en-US" sz="1200" b="0" baseline="0" dirty="0" smtClean="0">
                          <a:latin typeface="Public Sans" pitchFamily="2" charset="0"/>
                          <a:cs typeface="Calibri" panose="020F0502020204030204" pitchFamily="34" charset="0"/>
                        </a:rPr>
                        <a:t>September 30: Submit all irregularities for K-3 screeners</a:t>
                      </a:r>
                    </a:p>
                    <a:p>
                      <a:pPr marL="0" indent="0">
                        <a:buFont typeface="Arial" panose="020B0604020202020204" pitchFamily="34" charset="0"/>
                        <a:buNone/>
                      </a:pPr>
                      <a:endParaRPr lang="en-US" sz="1200" b="0" baseline="0" dirty="0" smtClean="0">
                        <a:latin typeface="Public Sans" pitchFamily="2" charset="0"/>
                        <a:cs typeface="Calibri" panose="020F0502020204030204" pitchFamily="34" charset="0"/>
                      </a:endParaRPr>
                    </a:p>
                    <a:p>
                      <a:pPr marL="0" indent="0">
                        <a:buFont typeface="Arial" panose="020B0604020202020204" pitchFamily="34" charset="0"/>
                        <a:buNone/>
                      </a:pPr>
                      <a:endParaRPr lang="en-US" sz="1200" b="0" baseline="0" dirty="0" smtClean="0">
                        <a:latin typeface="Public Sans" pitchFamily="2" charset="0"/>
                        <a:cs typeface="Calibri" panose="020F0502020204030204" pitchFamily="34" charset="0"/>
                      </a:endParaRPr>
                    </a:p>
                    <a:p>
                      <a:pPr marL="0" indent="0">
                        <a:buFont typeface="Arial" panose="020B0604020202020204" pitchFamily="34" charset="0"/>
                        <a:buNone/>
                      </a:pPr>
                      <a:endParaRPr lang="en-US" sz="1200" b="0" baseline="0" dirty="0" smtClean="0">
                        <a:latin typeface="Public Sans" pitchFamily="2" charset="0"/>
                        <a:cs typeface="Calibri" panose="020F0502020204030204" pitchFamily="34" charset="0"/>
                      </a:endParaRPr>
                    </a:p>
                  </a:txBody>
                  <a:tcPr/>
                </a:tc>
                <a:tc>
                  <a:txBody>
                    <a:bodyPr/>
                    <a:lstStyle/>
                    <a:p>
                      <a:pPr marL="152400" marR="0" lvl="0" indent="0" algn="l" rtl="0">
                        <a:lnSpc>
                          <a:spcPct val="100000"/>
                        </a:lnSpc>
                        <a:spcBef>
                          <a:spcPts val="0"/>
                        </a:spcBef>
                        <a:spcAft>
                          <a:spcPts val="0"/>
                        </a:spcAft>
                        <a:buSzPts val="1200"/>
                        <a:buFont typeface="Arial" panose="020B0604020202020204" pitchFamily="34" charset="0"/>
                        <a:buNone/>
                      </a:pPr>
                      <a:r>
                        <a:rPr lang="en-US" sz="1200" dirty="0" smtClean="0">
                          <a:latin typeface="Public Sans" pitchFamily="2" charset="0"/>
                          <a:hlinkClick r:id="rId2"/>
                        </a:rPr>
                        <a:t>Assessment Calendar</a:t>
                      </a:r>
                    </a:p>
                    <a:p>
                      <a:pPr marL="152400" marR="0" lvl="0" indent="0" algn="l" rtl="0">
                        <a:lnSpc>
                          <a:spcPct val="100000"/>
                        </a:lnSpc>
                        <a:spcBef>
                          <a:spcPts val="0"/>
                        </a:spcBef>
                        <a:spcAft>
                          <a:spcPts val="0"/>
                        </a:spcAft>
                        <a:buSzPts val="1200"/>
                        <a:buFont typeface="Arial" panose="020B0604020202020204" pitchFamily="34" charset="0"/>
                        <a:buNone/>
                      </a:pPr>
                      <a:endParaRPr lang="en-US" sz="1200" dirty="0" smtClean="0">
                        <a:latin typeface="Public Sans" pitchFamily="2" charset="0"/>
                        <a:hlinkClick r:id="rId2"/>
                      </a:endParaRPr>
                    </a:p>
                    <a:p>
                      <a:pPr marL="152400" marR="0" lvl="0" indent="0" algn="l" rtl="0">
                        <a:lnSpc>
                          <a:spcPct val="100000"/>
                        </a:lnSpc>
                        <a:spcBef>
                          <a:spcPts val="0"/>
                        </a:spcBef>
                        <a:spcAft>
                          <a:spcPts val="0"/>
                        </a:spcAft>
                        <a:buSzPts val="1200"/>
                        <a:buFont typeface="Arial" panose="020B0604020202020204" pitchFamily="34" charset="0"/>
                        <a:buNone/>
                      </a:pPr>
                      <a:r>
                        <a:rPr lang="en-US" sz="1200" dirty="0" smtClean="0">
                          <a:latin typeface="Public Sans" pitchFamily="2" charset="0"/>
                          <a:hlinkClick r:id="rId2"/>
                        </a:rPr>
                        <a:t>DTC and Accountability</a:t>
                      </a:r>
                      <a:r>
                        <a:rPr lang="en-US" sz="1200" baseline="0" dirty="0" smtClean="0">
                          <a:latin typeface="Public Sans" pitchFamily="2" charset="0"/>
                          <a:hlinkClick r:id="rId2"/>
                        </a:rPr>
                        <a:t> C</a:t>
                      </a:r>
                      <a:r>
                        <a:rPr lang="en-US" sz="1200" dirty="0" smtClean="0">
                          <a:latin typeface="Public Sans" pitchFamily="2" charset="0"/>
                          <a:hlinkClick r:id="rId2"/>
                        </a:rPr>
                        <a:t>ontact Update Form</a:t>
                      </a:r>
                      <a:endParaRPr lang="en-US" sz="1200" dirty="0" smtClean="0">
                        <a:latin typeface="Public Sans" pitchFamily="2" charset="0"/>
                      </a:endParaRPr>
                    </a:p>
                  </a:txBody>
                  <a:tcPr/>
                </a:tc>
                <a:extLst>
                  <a:ext uri="{0D108BD9-81ED-4DB2-BD59-A6C34878D82A}">
                    <a16:rowId xmlns:a16="http://schemas.microsoft.com/office/drawing/2014/main" val="3503993623"/>
                  </a:ext>
                </a:extLst>
              </a:tr>
              <a:tr h="1320800">
                <a:tc>
                  <a:txBody>
                    <a:bodyPr/>
                    <a:lstStyle/>
                    <a:p>
                      <a:r>
                        <a:rPr lang="en-US" sz="1200" dirty="0" smtClean="0">
                          <a:latin typeface="Public Sans" pitchFamily="2" charset="0"/>
                          <a:cs typeface="Calibri" panose="020F0502020204030204" pitchFamily="34" charset="0"/>
                        </a:rPr>
                        <a:t>October</a:t>
                      </a:r>
                      <a:endParaRPr lang="en-US" sz="1200" dirty="0">
                        <a:latin typeface="Public Sans" pitchFamily="2" charset="0"/>
                        <a:cs typeface="Calibri" panose="020F0502020204030204" pitchFamily="34" charset="0"/>
                      </a:endParaRPr>
                    </a:p>
                  </a:txBody>
                  <a:tcPr/>
                </a:tc>
                <a:tc>
                  <a:txBody>
                    <a:bodyPr/>
                    <a:lstStyle/>
                    <a:p>
                      <a:r>
                        <a:rPr lang="en-US" sz="1200" dirty="0" smtClean="0">
                          <a:latin typeface="Public Sans" pitchFamily="2" charset="0"/>
                        </a:rPr>
                        <a:t>October 16: Complete LEAP Enrollment</a:t>
                      </a:r>
                      <a:r>
                        <a:rPr lang="en-US" sz="1200" baseline="0" dirty="0" smtClean="0">
                          <a:latin typeface="Public Sans" pitchFamily="2" charset="0"/>
                        </a:rPr>
                        <a:t> Verification in DRC INSIGHT under the Materials tab, including selection of grade 3 paper testing and shipping dates for grades 3-8 materials.</a:t>
                      </a:r>
                      <a:endParaRPr lang="en-US" sz="1200" dirty="0">
                        <a:latin typeface="Public Sans" pitchFamily="2" charset="0"/>
                      </a:endParaRPr>
                    </a:p>
                  </a:txBody>
                  <a:tcPr/>
                </a:tc>
                <a:tc>
                  <a:txBody>
                    <a:bodyPr/>
                    <a:lstStyle/>
                    <a:p>
                      <a:r>
                        <a:rPr lang="en-US" sz="1400" b="0" i="0" u="sng" strike="noStrike" cap="none" dirty="0" smtClean="0">
                          <a:solidFill>
                            <a:srgbClr val="000000"/>
                          </a:solidFill>
                          <a:effectLst/>
                          <a:latin typeface="Public Sans" pitchFamily="2" charset="0"/>
                          <a:ea typeface="Arial"/>
                          <a:cs typeface="Arial"/>
                          <a:sym typeface="Arial"/>
                          <a:hlinkClick r:id="rId3"/>
                        </a:rPr>
                        <a:t>Join Zoom Meeting</a:t>
                      </a:r>
                      <a:endParaRPr lang="en-US" sz="1400" b="0" i="0" u="sng" strike="noStrike" cap="none" dirty="0" smtClean="0">
                        <a:solidFill>
                          <a:srgbClr val="000000"/>
                        </a:solidFill>
                        <a:effectLst/>
                        <a:latin typeface="Public Sans" pitchFamily="2" charset="0"/>
                        <a:ea typeface="Arial"/>
                        <a:cs typeface="Arial"/>
                        <a:sym typeface="Arial"/>
                      </a:endParaRPr>
                    </a:p>
                    <a:p>
                      <a:r>
                        <a:rPr lang="en-US" sz="1200" b="1" baseline="0" dirty="0" smtClean="0">
                          <a:latin typeface="Public Sans" pitchFamily="2" charset="0"/>
                          <a:cs typeface="Calibri" panose="020F0502020204030204" pitchFamily="34" charset="0"/>
                        </a:rPr>
                        <a:t>Office Hours</a:t>
                      </a:r>
                      <a:r>
                        <a:rPr lang="en-US" sz="1200" baseline="0" dirty="0" smtClean="0">
                          <a:latin typeface="Public Sans" pitchFamily="2" charset="0"/>
                          <a:cs typeface="Calibri" panose="020F0502020204030204" pitchFamily="34" charset="0"/>
                        </a:rPr>
                        <a:t>: </a:t>
                      </a:r>
                      <a:r>
                        <a:rPr lang="en-US" sz="1200" baseline="0" dirty="0" smtClean="0">
                          <a:latin typeface="Public Sans" pitchFamily="2" charset="0"/>
                          <a:cs typeface="Calibri" panose="020F0502020204030204" pitchFamily="34" charset="0"/>
                        </a:rPr>
                        <a:t>September 22</a:t>
                      </a:r>
                      <a:r>
                        <a:rPr lang="en-US" sz="1200" baseline="0" dirty="0" smtClean="0">
                          <a:latin typeface="Public Sans" pitchFamily="2" charset="0"/>
                          <a:cs typeface="Calibri" panose="020F0502020204030204" pitchFamily="34" charset="0"/>
                        </a:rPr>
                        <a:t>, </a:t>
                      </a:r>
                      <a:r>
                        <a:rPr lang="en-US" sz="1200" baseline="0" dirty="0" smtClean="0">
                          <a:latin typeface="Public Sans" pitchFamily="2" charset="0"/>
                          <a:cs typeface="Calibri" panose="020F0502020204030204" pitchFamily="34" charset="0"/>
                        </a:rPr>
                        <a:t>29; October 5, 12,26</a:t>
                      </a:r>
                      <a:endParaRPr lang="en-US" sz="1200" baseline="0" dirty="0" smtClean="0">
                        <a:latin typeface="Public Sans" pitchFamily="2" charset="0"/>
                        <a:cs typeface="Calibri" panose="020F0502020204030204" pitchFamily="34" charset="0"/>
                      </a:endParaRPr>
                    </a:p>
                    <a:p>
                      <a:r>
                        <a:rPr lang="en-US" sz="1200" baseline="0" dirty="0" smtClean="0">
                          <a:latin typeface="Public Sans" pitchFamily="2" charset="0"/>
                          <a:cs typeface="Calibri" panose="020F0502020204030204" pitchFamily="34" charset="0"/>
                        </a:rPr>
                        <a:t> </a:t>
                      </a:r>
                      <a:r>
                        <a:rPr lang="en-US" sz="1200" b="1" baseline="0" dirty="0" smtClean="0">
                          <a:latin typeface="Public Sans" pitchFamily="2" charset="0"/>
                          <a:cs typeface="Calibri" panose="020F0502020204030204" pitchFamily="34" charset="0"/>
                        </a:rPr>
                        <a:t>Monthly Call</a:t>
                      </a:r>
                      <a:r>
                        <a:rPr lang="en-US" sz="1200" baseline="0" dirty="0" smtClean="0">
                          <a:latin typeface="Public Sans" pitchFamily="2" charset="0"/>
                          <a:cs typeface="Calibri" panose="020F0502020204030204" pitchFamily="34" charset="0"/>
                        </a:rPr>
                        <a:t>:  </a:t>
                      </a:r>
                      <a:r>
                        <a:rPr lang="en-US" sz="1200" baseline="0" dirty="0" smtClean="0">
                          <a:latin typeface="Public Sans" pitchFamily="2" charset="0"/>
                          <a:cs typeface="Calibri" panose="020F0502020204030204" pitchFamily="34" charset="0"/>
                        </a:rPr>
                        <a:t>October 19</a:t>
                      </a:r>
                      <a:endParaRPr lang="en-US" sz="1200" baseline="0" dirty="0" smtClean="0">
                        <a:latin typeface="Public Sans" pitchFamily="2" charset="0"/>
                        <a:cs typeface="Calibri" panose="020F0502020204030204" pitchFamily="34" charset="0"/>
                      </a:endParaRPr>
                    </a:p>
                  </a:txBody>
                  <a:tcPr/>
                </a:tc>
                <a:extLst>
                  <a:ext uri="{0D108BD9-81ED-4DB2-BD59-A6C34878D82A}">
                    <a16:rowId xmlns:a16="http://schemas.microsoft.com/office/drawing/2014/main" val="563269260"/>
                  </a:ext>
                </a:extLst>
              </a:tr>
            </a:tbl>
          </a:graphicData>
        </a:graphic>
      </p:graphicFrame>
    </p:spTree>
    <p:extLst>
      <p:ext uri="{BB962C8B-B14F-4D97-AF65-F5344CB8AC3E}">
        <p14:creationId xmlns:p14="http://schemas.microsoft.com/office/powerpoint/2010/main" val="2022011208"/>
      </p:ext>
    </p:extLst>
  </p:cSld>
  <p:clrMapOvr>
    <a:masterClrMapping/>
  </p:clrMapOvr>
  <p:timing>
    <p:tnLst>
      <p:par>
        <p:cTn id="1" dur="indefinite" restart="never" nodeType="tmRoot"/>
      </p:par>
    </p:tnLst>
  </p:timing>
</p:sld>
</file>

<file path=ppt/theme/theme1.xml><?xml version="1.0" encoding="utf-8"?>
<a:theme xmlns:a="http://schemas.openxmlformats.org/drawingml/2006/main" name="LA Believes">
  <a:themeElements>
    <a:clrScheme name="LA Believes 1">
      <a:dk1>
        <a:srgbClr val="385463"/>
      </a:dk1>
      <a:lt1>
        <a:srgbClr val="FFFFFF"/>
      </a:lt1>
      <a:dk2>
        <a:srgbClr val="434343"/>
      </a:dk2>
      <a:lt2>
        <a:srgbClr val="CCCCCC"/>
      </a:lt2>
      <a:accent1>
        <a:srgbClr val="9AB185"/>
      </a:accent1>
      <a:accent2>
        <a:srgbClr val="7E87BE"/>
      </a:accent2>
      <a:accent3>
        <a:srgbClr val="BE842B"/>
      </a:accent3>
      <a:accent4>
        <a:srgbClr val="20B6A6"/>
      </a:accent4>
      <a:accent5>
        <a:srgbClr val="648146"/>
      </a:accent5>
      <a:accent6>
        <a:srgbClr val="BDBFDA"/>
      </a:accent6>
      <a:hlink>
        <a:srgbClr val="00BAD2"/>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49195</TotalTime>
  <Words>769</Words>
  <Application>Microsoft Office PowerPoint</Application>
  <PresentationFormat>On-screen Show (16:9)</PresentationFormat>
  <Paragraphs>106</Paragraphs>
  <Slides>16</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Public Sans</vt:lpstr>
      <vt:lpstr>Public Sans Medium</vt:lpstr>
      <vt:lpstr>Calibri</vt:lpstr>
      <vt:lpstr>LA Believes</vt:lpstr>
      <vt:lpstr>Assessments, Accountability and Analytics Monthly Call</vt:lpstr>
      <vt:lpstr>Zoom Meeting Preparation</vt:lpstr>
      <vt:lpstr>Agenda Items</vt:lpstr>
      <vt:lpstr>Important Dates</vt:lpstr>
      <vt:lpstr>LEAP</vt:lpstr>
      <vt:lpstr>Updates to Resources</vt:lpstr>
      <vt:lpstr>LEAP Connect/ELPT/ELPT Connect</vt:lpstr>
      <vt:lpstr>English Language Proficiency Screener (ELPS)</vt:lpstr>
      <vt:lpstr>Alternate Assessment Participation</vt:lpstr>
      <vt:lpstr>Accountability</vt:lpstr>
      <vt:lpstr>Data Certification</vt:lpstr>
      <vt:lpstr>Letter Grade Scale: Grow.Thrive.Achieve</vt:lpstr>
      <vt:lpstr>K-3 Screenings</vt:lpstr>
      <vt:lpstr>K-3 Numeracy CSV File</vt:lpstr>
      <vt:lpstr>K-3 Screening Reminders for Files</vt:lpstr>
      <vt:lpstr>Call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Accountability Updates West Baton Rouge February 19, 2021</dc:title>
  <dc:creator>Jennifer Baird</dc:creator>
  <cp:lastModifiedBy>Jennifer Baird</cp:lastModifiedBy>
  <cp:revision>1232</cp:revision>
  <dcterms:modified xsi:type="dcterms:W3CDTF">2026-09-15T19:22:56Z</dcterms:modified>
</cp:coreProperties>
</file>