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 id="2147483686" r:id="rId2"/>
    <p:sldMasterId id="2147483687" r:id="rId3"/>
    <p:sldMasterId id="2147483688" r:id="rId4"/>
    <p:sldMasterId id="2147483689" r:id="rId5"/>
    <p:sldMasterId id="2147483690" r:id="rId6"/>
  </p:sldMasterIdLst>
  <p:notesMasterIdLst>
    <p:notesMasterId r:id="rId27"/>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 Coop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28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689126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5a5f2c574_0_86: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Google Shape;189;g35a5f2c574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263553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5a5f2c574_0_111: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Google Shape;250;g35a5f2c57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27269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5a5f2c574_0_174: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Google Shape;257;g35a5f2c574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68058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5a5f2c574_0_182: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Google Shape;266;g35a5f2c574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90786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9ad51d004_0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Google Shape;274;g39ad51d0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85690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9ad51d004_1_3: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Google Shape;282;g39ad51d004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061693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9ad51d004_1_18: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Google Shape;290;g39ad51d004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82020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a054cc2d1_0_78: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Google Shape;298;g3a054cc2d1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813435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bcb01c745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p:txBody>
      </p:sp>
      <p:sp>
        <p:nvSpPr>
          <p:cNvPr id="306" name="Google Shape;306;g3bcb01c745_0_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3756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bcb01c745_0_1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3bcb01c745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0547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bcb01c745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a:p>
        </p:txBody>
      </p:sp>
      <p:sp>
        <p:nvSpPr>
          <p:cNvPr id="317" name="Google Shape;317;g3bcb01c745_0_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3740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a054cc2d1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Google Shape;195;g3a054cc2d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96" name="Google Shape;196;g3a054cc2d1_0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Font typeface="Calibri"/>
              <a:buNone/>
            </a:pPr>
            <a:fld id="{00000000-1234-1234-1234-123412341234}" type="slidenum">
              <a:rPr lang="en"/>
              <a:t>2</a:t>
            </a:fld>
            <a:endParaRPr/>
          </a:p>
        </p:txBody>
      </p:sp>
    </p:spTree>
    <p:extLst>
      <p:ext uri="{BB962C8B-B14F-4D97-AF65-F5344CB8AC3E}">
        <p14:creationId xmlns:p14="http://schemas.microsoft.com/office/powerpoint/2010/main" val="1206790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bcb01c745_0_2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g3bcb01c745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76724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a054cc2d1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a:sym typeface="Calibri"/>
            </a:endParaRPr>
          </a:p>
        </p:txBody>
      </p:sp>
      <p:sp>
        <p:nvSpPr>
          <p:cNvPr id="204" name="Google Shape;204;g3a054cc2d1_0_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5454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a054cc2d1_0_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3a054cc2d1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Clr>
                <a:schemeClr val="dk1"/>
              </a:buClr>
              <a:buSzPts val="1100"/>
              <a:buFont typeface="Arial"/>
              <a:buNone/>
            </a:pPr>
            <a:endParaRPr>
              <a:sym typeface="Calibri"/>
            </a:endParaRPr>
          </a:p>
        </p:txBody>
      </p:sp>
      <p:sp>
        <p:nvSpPr>
          <p:cNvPr id="213" name="Google Shape;213;g3a054cc2d1_0_15: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9018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a5f2c574_0_91: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Google Shape;220;g35a5f2c574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669311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a5f2c574_0_101: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Google Shape;226;g35a5f2c57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694260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a5f2c574_0_107: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Google Shape;232;g35a5f2c574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906518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896bc8364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Google Shape;237;g3896bc83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73588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896bc8364_0_5: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Google Shape;243;g3896bc836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129300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7" name="Google Shape;57;p14"/>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latin typeface="Calibri"/>
              <a:ea typeface="Calibri"/>
              <a:cs typeface="Calibri"/>
              <a:sym typeface="Calibri"/>
            </a:endParaRPr>
          </a:p>
        </p:txBody>
      </p:sp>
      <p:sp>
        <p:nvSpPr>
          <p:cNvPr id="58" name="Google Shape;58;p14"/>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61" name="Google Shape;61;p1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1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5"/>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68" name="Google Shape;68;p17"/>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7"/>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7"/>
          <p:cNvSpPr txBox="1">
            <a:spLocks noGrp="1"/>
          </p:cNvSpPr>
          <p:nvPr>
            <p:ph type="ftr" idx="11"/>
          </p:nvPr>
        </p:nvSpPr>
        <p:spPr>
          <a:xfrm>
            <a:off x="152400" y="4914901"/>
            <a:ext cx="2895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7"/>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80" name="Google Shape;80;p19"/>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81" name="Google Shape;81;p19"/>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2"/>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6" name="Google Shape;86;p22"/>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7"/>
        <p:cNvGrpSpPr/>
        <p:nvPr/>
      </p:nvGrpSpPr>
      <p:grpSpPr>
        <a:xfrm>
          <a:off x="0" y="0"/>
          <a:ext cx="0" cy="0"/>
          <a:chOff x="0" y="0"/>
          <a:chExt cx="0" cy="0"/>
        </a:xfrm>
      </p:grpSpPr>
      <p:pic>
        <p:nvPicPr>
          <p:cNvPr id="88" name="Google Shape;88;p23"/>
          <p:cNvPicPr preferRelativeResize="0"/>
          <p:nvPr/>
        </p:nvPicPr>
        <p:blipFill rotWithShape="1">
          <a:blip r:embed="rId2">
            <a:alphaModFix/>
          </a:blip>
          <a:srcRect/>
          <a:stretch/>
        </p:blipFill>
        <p:spPr>
          <a:xfrm>
            <a:off x="0" y="4795837"/>
            <a:ext cx="9144000" cy="366713"/>
          </a:xfrm>
          <a:prstGeom prst="rect">
            <a:avLst/>
          </a:prstGeom>
          <a:noFill/>
          <a:ln>
            <a:noFill/>
          </a:ln>
        </p:spPr>
      </p:pic>
      <p:pic>
        <p:nvPicPr>
          <p:cNvPr id="89" name="Google Shape;89;p23"/>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90" name="Google Shape;90;p23"/>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1" name="Google Shape;91;p23"/>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2" name="Google Shape;92;p23"/>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93" name="Google Shape;93;p23"/>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94"/>
        <p:cNvGrpSpPr/>
        <p:nvPr/>
      </p:nvGrpSpPr>
      <p:grpSpPr>
        <a:xfrm>
          <a:off x="0" y="0"/>
          <a:ext cx="0" cy="0"/>
          <a:chOff x="0" y="0"/>
          <a:chExt cx="0" cy="0"/>
        </a:xfrm>
      </p:grpSpPr>
      <p:pic>
        <p:nvPicPr>
          <p:cNvPr id="95" name="Google Shape;95;p24"/>
          <p:cNvPicPr preferRelativeResize="0"/>
          <p:nvPr/>
        </p:nvPicPr>
        <p:blipFill rotWithShape="1">
          <a:blip r:embed="rId2">
            <a:alphaModFix/>
          </a:blip>
          <a:srcRect/>
          <a:stretch/>
        </p:blipFill>
        <p:spPr>
          <a:xfrm>
            <a:off x="0" y="4776787"/>
            <a:ext cx="9144000" cy="366713"/>
          </a:xfrm>
          <a:prstGeom prst="rect">
            <a:avLst/>
          </a:prstGeom>
          <a:noFill/>
          <a:ln>
            <a:noFill/>
          </a:ln>
        </p:spPr>
      </p:pic>
      <p:sp>
        <p:nvSpPr>
          <p:cNvPr id="96" name="Google Shape;96;p24"/>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7" name="Google Shape;97;p2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98" name="Google Shape;98;p24"/>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99" name="Google Shape;99;p24"/>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100" name="Google Shape;100;p24"/>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01" name="Google Shape;101;p24"/>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02" name="Google Shape;102;p24"/>
          <p:cNvSpPr txBox="1">
            <a:spLocks noGrp="1"/>
          </p:cNvSpPr>
          <p:nvPr>
            <p:ph type="title"/>
          </p:nvPr>
        </p:nvSpPr>
        <p:spPr>
          <a:xfrm>
            <a:off x="0" y="543"/>
            <a:ext cx="9144000" cy="1047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000"/>
              <a:buFont typeface="Calibri"/>
              <a:buNone/>
              <a:defRPr sz="3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03"/>
        <p:cNvGrpSpPr/>
        <p:nvPr/>
      </p:nvGrpSpPr>
      <p:grpSpPr>
        <a:xfrm>
          <a:off x="0" y="0"/>
          <a:ext cx="0" cy="0"/>
          <a:chOff x="0" y="0"/>
          <a:chExt cx="0" cy="0"/>
        </a:xfrm>
      </p:grpSpPr>
      <p:pic>
        <p:nvPicPr>
          <p:cNvPr id="104" name="Google Shape;104;p25"/>
          <p:cNvPicPr preferRelativeResize="0"/>
          <p:nvPr/>
        </p:nvPicPr>
        <p:blipFill rotWithShape="1">
          <a:blip r:embed="rId2">
            <a:alphaModFix/>
          </a:blip>
          <a:srcRect/>
          <a:stretch/>
        </p:blipFill>
        <p:spPr>
          <a:xfrm>
            <a:off x="0" y="4798558"/>
            <a:ext cx="9144000" cy="366713"/>
          </a:xfrm>
          <a:prstGeom prst="rect">
            <a:avLst/>
          </a:prstGeom>
          <a:noFill/>
          <a:ln>
            <a:noFill/>
          </a:ln>
        </p:spPr>
      </p:pic>
      <p:pic>
        <p:nvPicPr>
          <p:cNvPr id="105" name="Google Shape;105;p25"/>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106" name="Google Shape;106;p25"/>
          <p:cNvSpPr txBox="1">
            <a:spLocks noGrp="1"/>
          </p:cNvSpPr>
          <p:nvPr>
            <p:ph type="title"/>
          </p:nvPr>
        </p:nvSpPr>
        <p:spPr>
          <a:xfrm>
            <a:off x="2177" y="2042"/>
            <a:ext cx="9144000" cy="10458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7" name="Google Shape;107;p25"/>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8" name="Google Shape;108;p2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09" name="Google Shape;109;p25"/>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0" name="Google Shape;110;p25"/>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11" name="Google Shape;111;p25"/>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12"/>
        <p:cNvGrpSpPr/>
        <p:nvPr/>
      </p:nvGrpSpPr>
      <p:grpSpPr>
        <a:xfrm>
          <a:off x="0" y="0"/>
          <a:ext cx="0" cy="0"/>
          <a:chOff x="0" y="0"/>
          <a:chExt cx="0" cy="0"/>
        </a:xfrm>
      </p:grpSpPr>
      <p:pic>
        <p:nvPicPr>
          <p:cNvPr id="113" name="Google Shape;113;p26"/>
          <p:cNvPicPr preferRelativeResize="0"/>
          <p:nvPr/>
        </p:nvPicPr>
        <p:blipFill rotWithShape="1">
          <a:blip r:embed="rId2">
            <a:alphaModFix/>
          </a:blip>
          <a:srcRect l="29370" r="1943"/>
          <a:stretch/>
        </p:blipFill>
        <p:spPr>
          <a:xfrm>
            <a:off x="2857500" y="678942"/>
            <a:ext cx="6057900" cy="464058"/>
          </a:xfrm>
          <a:prstGeom prst="rect">
            <a:avLst/>
          </a:prstGeom>
          <a:noFill/>
          <a:ln>
            <a:noFill/>
          </a:ln>
        </p:spPr>
      </p:pic>
      <p:pic>
        <p:nvPicPr>
          <p:cNvPr id="114" name="Google Shape;114;p26"/>
          <p:cNvPicPr preferRelativeResize="0"/>
          <p:nvPr/>
        </p:nvPicPr>
        <p:blipFill rotWithShape="1">
          <a:blip r:embed="rId3">
            <a:alphaModFix/>
          </a:blip>
          <a:srcRect/>
          <a:stretch/>
        </p:blipFill>
        <p:spPr>
          <a:xfrm>
            <a:off x="0" y="0"/>
            <a:ext cx="2762250" cy="5143500"/>
          </a:xfrm>
          <a:prstGeom prst="rect">
            <a:avLst/>
          </a:prstGeom>
          <a:noFill/>
          <a:ln>
            <a:noFill/>
          </a:ln>
        </p:spPr>
      </p:pic>
      <p:sp>
        <p:nvSpPr>
          <p:cNvPr id="115" name="Google Shape;115;p26"/>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6" name="Google Shape;116;p2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17" name="Google Shape;117;p26"/>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8" name="Google Shape;118;p26"/>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19"/>
        <p:cNvGrpSpPr/>
        <p:nvPr/>
      </p:nvGrpSpPr>
      <p:grpSpPr>
        <a:xfrm>
          <a:off x="0" y="0"/>
          <a:ext cx="0" cy="0"/>
          <a:chOff x="0" y="0"/>
          <a:chExt cx="0" cy="0"/>
        </a:xfrm>
      </p:grpSpPr>
      <p:pic>
        <p:nvPicPr>
          <p:cNvPr id="120" name="Google Shape;120;p27"/>
          <p:cNvPicPr preferRelativeResize="0"/>
          <p:nvPr/>
        </p:nvPicPr>
        <p:blipFill rotWithShape="1">
          <a:blip r:embed="rId2">
            <a:alphaModFix/>
          </a:blip>
          <a:srcRect/>
          <a:stretch/>
        </p:blipFill>
        <p:spPr>
          <a:xfrm>
            <a:off x="0" y="7076"/>
            <a:ext cx="9144000" cy="5143500"/>
          </a:xfrm>
          <a:prstGeom prst="rect">
            <a:avLst/>
          </a:prstGeom>
          <a:noFill/>
          <a:ln>
            <a:noFill/>
          </a:ln>
        </p:spPr>
      </p:pic>
      <p:sp>
        <p:nvSpPr>
          <p:cNvPr id="121" name="Google Shape;121;p27"/>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5000"/>
              <a:buFont typeface="Calibri"/>
              <a:buNone/>
              <a:defRPr sz="5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22"/>
        <p:cNvGrpSpPr/>
        <p:nvPr/>
      </p:nvGrpSpPr>
      <p:grpSpPr>
        <a:xfrm>
          <a:off x="0" y="0"/>
          <a:ext cx="0" cy="0"/>
          <a:chOff x="0" y="0"/>
          <a:chExt cx="0" cy="0"/>
        </a:xfrm>
      </p:grpSpPr>
      <p:pic>
        <p:nvPicPr>
          <p:cNvPr id="123" name="Google Shape;123;p28"/>
          <p:cNvPicPr preferRelativeResize="0"/>
          <p:nvPr/>
        </p:nvPicPr>
        <p:blipFill rotWithShape="1">
          <a:blip r:embed="rId2">
            <a:alphaModFix/>
          </a:blip>
          <a:srcRect/>
          <a:stretch/>
        </p:blipFill>
        <p:spPr>
          <a:xfrm>
            <a:off x="0" y="7076"/>
            <a:ext cx="9144000" cy="5143500"/>
          </a:xfrm>
          <a:prstGeom prst="rect">
            <a:avLst/>
          </a:prstGeom>
          <a:noFill/>
          <a:ln>
            <a:noFill/>
          </a:ln>
        </p:spPr>
      </p:pic>
      <p:sp>
        <p:nvSpPr>
          <p:cNvPr id="124" name="Google Shape;124;p28"/>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5" name="Google Shape;125;p28"/>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6"/>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7"/>
        <p:cNvGrpSpPr/>
        <p:nvPr/>
      </p:nvGrpSpPr>
      <p:grpSpPr>
        <a:xfrm>
          <a:off x="0" y="0"/>
          <a:ext cx="0" cy="0"/>
          <a:chOff x="0" y="0"/>
          <a:chExt cx="0" cy="0"/>
        </a:xfrm>
      </p:grpSpPr>
      <p:sp>
        <p:nvSpPr>
          <p:cNvPr id="128" name="Google Shape;128;p3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29" name="Google Shape;129;p3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0" name="Google Shape;130;p3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1" name="Google Shape;131;p3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3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3"/>
        <p:cNvGrpSpPr/>
        <p:nvPr/>
      </p:nvGrpSpPr>
      <p:grpSpPr>
        <a:xfrm>
          <a:off x="0" y="0"/>
          <a:ext cx="0" cy="0"/>
          <a:chOff x="0" y="0"/>
          <a:chExt cx="0" cy="0"/>
        </a:xfrm>
      </p:grpSpPr>
      <p:sp>
        <p:nvSpPr>
          <p:cNvPr id="134" name="Google Shape;134;p3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135" name="Google Shape;135;p3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6" name="Google Shape;136;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7"/>
        <p:cNvGrpSpPr/>
        <p:nvPr/>
      </p:nvGrpSpPr>
      <p:grpSpPr>
        <a:xfrm>
          <a:off x="0" y="0"/>
          <a:ext cx="0" cy="0"/>
          <a:chOff x="0" y="0"/>
          <a:chExt cx="0" cy="0"/>
        </a:xfrm>
      </p:grpSpPr>
      <p:sp>
        <p:nvSpPr>
          <p:cNvPr id="138" name="Google Shape;138;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39" name="Google Shape;139;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0" name="Google Shape;140;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6"/>
        <p:cNvGrpSpPr/>
        <p:nvPr/>
      </p:nvGrpSpPr>
      <p:grpSpPr>
        <a:xfrm>
          <a:off x="0" y="0"/>
          <a:ext cx="0" cy="0"/>
          <a:chOff x="0" y="0"/>
          <a:chExt cx="0" cy="0"/>
        </a:xfrm>
      </p:grpSpPr>
      <p:sp>
        <p:nvSpPr>
          <p:cNvPr id="147" name="Google Shape;147;p3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48" name="Google Shape;148;p34"/>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49" name="Google Shape;149;p34"/>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50"/>
        <p:cNvGrpSpPr/>
        <p:nvPr/>
      </p:nvGrpSpPr>
      <p:grpSpPr>
        <a:xfrm>
          <a:off x="0" y="0"/>
          <a:ext cx="0" cy="0"/>
          <a:chOff x="0" y="0"/>
          <a:chExt cx="0" cy="0"/>
        </a:xfrm>
      </p:grpSpPr>
      <p:sp>
        <p:nvSpPr>
          <p:cNvPr id="151" name="Google Shape;151;p3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52" name="Google Shape;152;p3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3" name="Google Shape;153;p3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4" name="Google Shape;154;p3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5" name="Google Shape;155;p3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6"/>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7"/>
        <p:cNvGrpSpPr/>
        <p:nvPr/>
      </p:nvGrpSpPr>
      <p:grpSpPr>
        <a:xfrm>
          <a:off x="0" y="0"/>
          <a:ext cx="0" cy="0"/>
          <a:chOff x="0" y="0"/>
          <a:chExt cx="0" cy="0"/>
        </a:xfrm>
      </p:grpSpPr>
      <p:sp>
        <p:nvSpPr>
          <p:cNvPr id="158" name="Google Shape;158;p3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59" name="Google Shape;159;p37"/>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37"/>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3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2" name="Google Shape;162;p37"/>
          <p:cNvSpPr txBox="1">
            <a:spLocks noGrp="1"/>
          </p:cNvSpPr>
          <p:nvPr>
            <p:ph type="ftr" idx="11"/>
          </p:nvPr>
        </p:nvSpPr>
        <p:spPr>
          <a:xfrm>
            <a:off x="152400" y="4914901"/>
            <a:ext cx="2895600" cy="228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37"/>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9"/>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0"/>
        <p:cNvGrpSpPr/>
        <p:nvPr/>
      </p:nvGrpSpPr>
      <p:grpSpPr>
        <a:xfrm>
          <a:off x="0" y="0"/>
          <a:ext cx="0" cy="0"/>
          <a:chOff x="0" y="0"/>
          <a:chExt cx="0" cy="0"/>
        </a:xfrm>
      </p:grpSpPr>
      <p:sp>
        <p:nvSpPr>
          <p:cNvPr id="171" name="Google Shape;171;p4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72" name="Google Shape;172;p40"/>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73" name="Google Shape;173;p40"/>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4"/>
        <p:cNvGrpSpPr/>
        <p:nvPr/>
      </p:nvGrpSpPr>
      <p:grpSpPr>
        <a:xfrm>
          <a:off x="0" y="0"/>
          <a:ext cx="0" cy="0"/>
          <a:chOff x="0" y="0"/>
          <a:chExt cx="0" cy="0"/>
        </a:xfrm>
      </p:grpSpPr>
      <p:sp>
        <p:nvSpPr>
          <p:cNvPr id="175" name="Google Shape;175;p4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76" name="Google Shape;176;p41"/>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7" name="Google Shape;177;p4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8" name="Google Shape;178;p4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9" name="Google Shape;179;p4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180"/>
        <p:cNvGrpSpPr/>
        <p:nvPr/>
      </p:nvGrpSpPr>
      <p:grpSpPr>
        <a:xfrm>
          <a:off x="0" y="0"/>
          <a:ext cx="0" cy="0"/>
          <a:chOff x="0" y="0"/>
          <a:chExt cx="0" cy="0"/>
        </a:xfrm>
      </p:grpSpPr>
      <p:sp>
        <p:nvSpPr>
          <p:cNvPr id="181" name="Google Shape;181;p4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82" name="Google Shape;182;p4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3" name="Google Shape;183;p4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4" name="Google Shape;184;p4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5" name="Google Shape;185;p4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5.xml"/><Relationship Id="rId7" Type="http://schemas.openxmlformats.org/officeDocument/2006/relationships/image" Target="../media/image3.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6.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descr="Louisiana Believes (PPT Footer)_Footer.png"/>
          <p:cNvPicPr preferRelativeResize="0"/>
          <p:nvPr/>
        </p:nvPicPr>
        <p:blipFill rotWithShape="1">
          <a:blip r:embed="rId6">
            <a:alphaModFix/>
          </a:blip>
          <a:srcRect/>
          <a:stretch/>
        </p:blipFill>
        <p:spPr>
          <a:xfrm>
            <a:off x="0" y="4740749"/>
            <a:ext cx="6858000" cy="418275"/>
          </a:xfrm>
          <a:prstGeom prst="rect">
            <a:avLst/>
          </a:prstGeom>
          <a:noFill/>
          <a:ln>
            <a:noFill/>
          </a:ln>
        </p:spPr>
      </p:pic>
      <p:pic>
        <p:nvPicPr>
          <p:cNvPr id="52" name="Google Shape;52;p13"/>
          <p:cNvPicPr preferRelativeResize="0"/>
          <p:nvPr/>
        </p:nvPicPr>
        <p:blipFill rotWithShape="1">
          <a:blip r:embed="rId7">
            <a:alphaModFix/>
          </a:blip>
          <a:srcRect/>
          <a:stretch/>
        </p:blipFill>
        <p:spPr>
          <a:xfrm>
            <a:off x="0" y="0"/>
            <a:ext cx="9143998" cy="1028700"/>
          </a:xfrm>
          <a:prstGeom prst="rect">
            <a:avLst/>
          </a:prstGeom>
          <a:noFill/>
          <a:ln>
            <a:noFill/>
          </a:ln>
        </p:spPr>
      </p:pic>
      <p:sp>
        <p:nvSpPr>
          <p:cNvPr id="53" name="Google Shape;53;p1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pic>
        <p:nvPicPr>
          <p:cNvPr id="74" name="Google Shape;74;p18" descr="Louisiana Believes (PPT Footer)_Footer.png"/>
          <p:cNvPicPr preferRelativeResize="0"/>
          <p:nvPr/>
        </p:nvPicPr>
        <p:blipFill rotWithShape="1">
          <a:blip r:embed="rId4">
            <a:alphaModFix/>
          </a:blip>
          <a:srcRect/>
          <a:stretch/>
        </p:blipFill>
        <p:spPr>
          <a:xfrm>
            <a:off x="0" y="4740749"/>
            <a:ext cx="6858000" cy="418274"/>
          </a:xfrm>
          <a:prstGeom prst="rect">
            <a:avLst/>
          </a:prstGeom>
          <a:noFill/>
          <a:ln>
            <a:noFill/>
          </a:ln>
        </p:spPr>
      </p:pic>
      <p:pic>
        <p:nvPicPr>
          <p:cNvPr id="75" name="Google Shape;75;p18"/>
          <p:cNvPicPr preferRelativeResize="0"/>
          <p:nvPr/>
        </p:nvPicPr>
        <p:blipFill rotWithShape="1">
          <a:blip r:embed="rId5">
            <a:alphaModFix/>
          </a:blip>
          <a:srcRect/>
          <a:stretch/>
        </p:blipFill>
        <p:spPr>
          <a:xfrm>
            <a:off x="0" y="0"/>
            <a:ext cx="9143998" cy="1028700"/>
          </a:xfrm>
          <a:prstGeom prst="rect">
            <a:avLst/>
          </a:prstGeom>
          <a:noFill/>
          <a:ln>
            <a:noFill/>
          </a:ln>
        </p:spPr>
      </p:pic>
      <p:sp>
        <p:nvSpPr>
          <p:cNvPr id="76" name="Google Shape;76;p18"/>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8"/>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pic>
        <p:nvPicPr>
          <p:cNvPr id="142" name="Google Shape;142;p33" descr="Louisiana Believes (PPT Footer)_Footer.png"/>
          <p:cNvPicPr preferRelativeResize="0"/>
          <p:nvPr/>
        </p:nvPicPr>
        <p:blipFill rotWithShape="1">
          <a:blip r:embed="rId6">
            <a:alphaModFix/>
          </a:blip>
          <a:srcRect/>
          <a:stretch/>
        </p:blipFill>
        <p:spPr>
          <a:xfrm>
            <a:off x="0" y="4740749"/>
            <a:ext cx="9144000" cy="418200"/>
          </a:xfrm>
          <a:prstGeom prst="rect">
            <a:avLst/>
          </a:prstGeom>
          <a:noFill/>
          <a:ln>
            <a:noFill/>
          </a:ln>
        </p:spPr>
      </p:pic>
      <p:pic>
        <p:nvPicPr>
          <p:cNvPr id="143" name="Google Shape;143;p33"/>
          <p:cNvPicPr preferRelativeResize="0"/>
          <p:nvPr/>
        </p:nvPicPr>
        <p:blipFill rotWithShape="1">
          <a:blip r:embed="rId7">
            <a:alphaModFix/>
          </a:blip>
          <a:srcRect/>
          <a:stretch/>
        </p:blipFill>
        <p:spPr>
          <a:xfrm>
            <a:off x="0" y="0"/>
            <a:ext cx="9144000" cy="1028700"/>
          </a:xfrm>
          <a:prstGeom prst="rect">
            <a:avLst/>
          </a:prstGeom>
          <a:noFill/>
          <a:ln>
            <a:noFill/>
          </a:ln>
        </p:spPr>
      </p:pic>
      <p:sp>
        <p:nvSpPr>
          <p:cNvPr id="144" name="Google Shape;144;p3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Google Shape;145;p33"/>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pic>
        <p:nvPicPr>
          <p:cNvPr id="165" name="Google Shape;165;p38"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166" name="Google Shape;166;p38"/>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167" name="Google Shape;167;p38"/>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8" name="Google Shape;168;p38"/>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s://la.drcedirect.com"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hyperlink" Target="https://la.drcedirect.com/Documents/Unsecure/Doc.aspx?id=091b8753-654e-4625-bc42-c5ea2319050d" TargetMode="External"/><Relationship Id="rId5" Type="http://schemas.openxmlformats.org/officeDocument/2006/relationships/hyperlink" Target="https://la.drcedirect.com/Documents/Unsecure/Doc.aspx?id=d4a7a9e0-e197-4e9f-8ecc-c7f35bcd89bf" TargetMode="External"/><Relationship Id="rId4" Type="http://schemas.openxmlformats.org/officeDocument/2006/relationships/hyperlink" Target="https://la.drcedirect.com/Documents/Unsecure/Doc.aspx?id=a96d16d1-2784-4677-8399-1e18c8cf7b61"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drcedirect.com/all/eca-portal-ui/welcome/DRCPORTAL" TargetMode="External"/><Relationship Id="rId3" Type="http://schemas.openxmlformats.org/officeDocument/2006/relationships/hyperlink" Target="https://www.louisianabelieves.com/assessment/leap-360" TargetMode="External"/><Relationship Id="rId7" Type="http://schemas.openxmlformats.org/officeDocument/2006/relationships/hyperlink" Target="http://assets.drcedirect.com/IAT/EAGLE-How-To-Create-Test-Sessions.pdf" TargetMode="External"/><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hyperlink" Target="http://assets.drcedirect.com/IAT/EAGLE-How-To-Create-A-Test.pdf" TargetMode="External"/><Relationship Id="rId5" Type="http://schemas.openxmlformats.org/officeDocument/2006/relationships/hyperlink" Target="https://www.louisianabelieves.com/docs/default-source/assessment/a-district's-guide-to-leap-360.pdf?sfvrsn=2" TargetMode="External"/><Relationship Id="rId10" Type="http://schemas.openxmlformats.org/officeDocument/2006/relationships/hyperlink" Target="https://www.louisianabelieves.com/measuringresults/leap-360" TargetMode="External"/><Relationship Id="rId4" Type="http://schemas.openxmlformats.org/officeDocument/2006/relationships/hyperlink" Target="http://www.louisianabelieves.com/docs/default-source/assessment/a-teachers-guide-to-leap-360.pdf?sfvrsn=4" TargetMode="External"/><Relationship Id="rId9" Type="http://schemas.openxmlformats.org/officeDocument/2006/relationships/hyperlink" Target="http://www.louisianabelieves.com/docs/default-source/assessment/leap-accessibility-and-accommodations-manual.pdf?sfvrsn=1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hyperlink" Target="mailto:assessment@la.gov" TargetMode="External"/><Relationship Id="rId4" Type="http://schemas.openxmlformats.org/officeDocument/2006/relationships/hyperlink" Target="https://www.louisianabelieves.com/docs/default-source/assessment/dtc-and-accountability-contact-update-form.pdf?sfvrsn=1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4"/>
          <p:cNvSpPr txBox="1">
            <a:spLocks noGrp="1"/>
          </p:cNvSpPr>
          <p:nvPr>
            <p:ph type="title"/>
          </p:nvPr>
        </p:nvSpPr>
        <p:spPr>
          <a:xfrm>
            <a:off x="685800" y="2057401"/>
            <a:ext cx="7886700" cy="1222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solidFill>
                  <a:srgbClr val="333333"/>
                </a:solidFill>
              </a:rPr>
              <a:t>LEAP 360: Accessing EAGLE 2.0</a:t>
            </a:r>
            <a:endParaRPr sz="2800">
              <a:solidFill>
                <a:srgbClr val="333333"/>
              </a:solidFill>
            </a:endParaRPr>
          </a:p>
        </p:txBody>
      </p:sp>
      <p:pic>
        <p:nvPicPr>
          <p:cNvPr id="192" name="Google Shape;192;p44"/>
          <p:cNvPicPr preferRelativeResize="0"/>
          <p:nvPr/>
        </p:nvPicPr>
        <p:blipFill>
          <a:blip r:embed="rId3">
            <a:alphaModFix/>
          </a:blip>
          <a:stretch>
            <a:fillRect/>
          </a:stretch>
        </p:blipFill>
        <p:spPr>
          <a:xfrm>
            <a:off x="5208000" y="4241725"/>
            <a:ext cx="1351301" cy="7585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3"/>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rPr>
              <a:t>Accessing EAGLE 2.0</a:t>
            </a:r>
            <a:endParaRPr sz="2800"/>
          </a:p>
        </p:txBody>
      </p:sp>
      <p:sp>
        <p:nvSpPr>
          <p:cNvPr id="253" name="Google Shape;253;p53"/>
          <p:cNvSpPr txBox="1">
            <a:spLocks noGrp="1"/>
          </p:cNvSpPr>
          <p:nvPr>
            <p:ph type="body" idx="1"/>
          </p:nvPr>
        </p:nvSpPr>
        <p:spPr>
          <a:xfrm>
            <a:off x="152400" y="1047600"/>
            <a:ext cx="8755800" cy="35433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sz="1800"/>
              <a:t>EAGLE 2.0 users sign on to the system through the DRC eDIRECT system. </a:t>
            </a:r>
            <a:endParaRPr sz="1800"/>
          </a:p>
          <a:p>
            <a:pPr marL="0" lvl="0" indent="0" rtl="0">
              <a:spcBef>
                <a:spcPts val="750"/>
              </a:spcBef>
              <a:spcAft>
                <a:spcPts val="0"/>
              </a:spcAft>
              <a:buNone/>
            </a:pPr>
            <a:r>
              <a:rPr lang="en" sz="1800"/>
              <a:t>Use a web browser to navigate to the eDIRECT website at </a:t>
            </a:r>
            <a:r>
              <a:rPr lang="en" sz="1800" u="sng">
                <a:solidFill>
                  <a:schemeClr val="hlink"/>
                </a:solidFill>
                <a:hlinkClick r:id="rId3"/>
              </a:rPr>
              <a:t>https://la.drcedirect.com</a:t>
            </a:r>
            <a:r>
              <a:rPr lang="en" sz="1800"/>
              <a:t>. Log in with Username and Password.</a:t>
            </a:r>
            <a:endParaRPr sz="1800"/>
          </a:p>
        </p:txBody>
      </p:sp>
      <p:pic>
        <p:nvPicPr>
          <p:cNvPr id="254" name="Google Shape;254;p53"/>
          <p:cNvPicPr preferRelativeResize="0"/>
          <p:nvPr/>
        </p:nvPicPr>
        <p:blipFill>
          <a:blip r:embed="rId4">
            <a:alphaModFix/>
          </a:blip>
          <a:stretch>
            <a:fillRect/>
          </a:stretch>
        </p:blipFill>
        <p:spPr>
          <a:xfrm>
            <a:off x="853475" y="2145804"/>
            <a:ext cx="6199125" cy="279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4"/>
          <p:cNvSpPr txBox="1"/>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800">
                <a:solidFill>
                  <a:srgbClr val="212121"/>
                </a:solidFill>
                <a:latin typeface="Calibri"/>
                <a:ea typeface="Calibri"/>
                <a:cs typeface="Calibri"/>
                <a:sym typeface="Calibri"/>
              </a:rPr>
              <a:t>Accessing EAGLE 2.0</a:t>
            </a:r>
            <a:endParaRPr sz="2800">
              <a:solidFill>
                <a:srgbClr val="333333"/>
              </a:solidFill>
              <a:latin typeface="Calibri"/>
              <a:ea typeface="Calibri"/>
              <a:cs typeface="Calibri"/>
              <a:sym typeface="Calibri"/>
            </a:endParaRPr>
          </a:p>
        </p:txBody>
      </p:sp>
      <p:sp>
        <p:nvSpPr>
          <p:cNvPr id="260" name="Google Shape;260;p54"/>
          <p:cNvSpPr txBox="1"/>
          <p:nvPr/>
        </p:nvSpPr>
        <p:spPr>
          <a:xfrm>
            <a:off x="156750" y="1134500"/>
            <a:ext cx="8839200" cy="3543300"/>
          </a:xfrm>
          <a:prstGeom prst="rect">
            <a:avLst/>
          </a:prstGeom>
          <a:noFill/>
          <a:ln>
            <a:noFill/>
          </a:ln>
        </p:spPr>
        <p:txBody>
          <a:bodyPr spcFirstLastPara="1" wrap="square" lIns="91425" tIns="91425" rIns="91425" bIns="91425" anchor="t" anchorCtr="0">
            <a:noAutofit/>
          </a:bodyPr>
          <a:lstStyle/>
          <a:p>
            <a:pPr marL="0" lvl="0" indent="0" rtl="0">
              <a:lnSpc>
                <a:spcPct val="90000"/>
              </a:lnSpc>
              <a:spcBef>
                <a:spcPts val="750"/>
              </a:spcBef>
              <a:spcAft>
                <a:spcPts val="0"/>
              </a:spcAft>
              <a:buNone/>
            </a:pPr>
            <a:r>
              <a:rPr lang="en" sz="1800">
                <a:solidFill>
                  <a:srgbClr val="212121"/>
                </a:solidFill>
                <a:latin typeface="Calibri"/>
                <a:ea typeface="Calibri"/>
                <a:cs typeface="Calibri"/>
                <a:sym typeface="Calibri"/>
              </a:rPr>
              <a:t>Once logged into eDIRECT, choose </a:t>
            </a:r>
            <a:r>
              <a:rPr lang="en" sz="1800" b="1">
                <a:solidFill>
                  <a:srgbClr val="212121"/>
                </a:solidFill>
                <a:latin typeface="Calibri"/>
                <a:ea typeface="Calibri"/>
                <a:cs typeface="Calibri"/>
                <a:sym typeface="Calibri"/>
              </a:rPr>
              <a:t>All Applications</a:t>
            </a:r>
            <a:r>
              <a:rPr lang="en" sz="1800">
                <a:solidFill>
                  <a:srgbClr val="212121"/>
                </a:solidFill>
                <a:latin typeface="Calibri"/>
                <a:ea typeface="Calibri"/>
                <a:cs typeface="Calibri"/>
                <a:sym typeface="Calibri"/>
              </a:rPr>
              <a:t> → </a:t>
            </a:r>
            <a:r>
              <a:rPr lang="en" sz="1800" b="1">
                <a:solidFill>
                  <a:srgbClr val="212121"/>
                </a:solidFill>
                <a:latin typeface="Calibri"/>
                <a:ea typeface="Calibri"/>
                <a:cs typeface="Calibri"/>
                <a:sym typeface="Calibri"/>
              </a:rPr>
              <a:t>EAGLE 2.0</a:t>
            </a:r>
            <a:r>
              <a:rPr lang="en" sz="1800">
                <a:solidFill>
                  <a:srgbClr val="212121"/>
                </a:solidFill>
                <a:latin typeface="Calibri"/>
                <a:ea typeface="Calibri"/>
                <a:cs typeface="Calibri"/>
                <a:sym typeface="Calibri"/>
              </a:rPr>
              <a:t> </a:t>
            </a:r>
            <a:endParaRPr sz="1800">
              <a:solidFill>
                <a:srgbClr val="212121"/>
              </a:solidFill>
              <a:latin typeface="Calibri"/>
              <a:ea typeface="Calibri"/>
              <a:cs typeface="Calibri"/>
              <a:sym typeface="Calibri"/>
            </a:endParaRPr>
          </a:p>
          <a:p>
            <a:pPr marL="0" lvl="0" indent="0" rtl="0">
              <a:lnSpc>
                <a:spcPct val="90000"/>
              </a:lnSpc>
              <a:spcBef>
                <a:spcPts val="750"/>
              </a:spcBef>
              <a:spcAft>
                <a:spcPts val="0"/>
              </a:spcAft>
              <a:buNone/>
            </a:pPr>
            <a:endParaRPr sz="2100">
              <a:solidFill>
                <a:srgbClr val="212121"/>
              </a:solidFill>
              <a:latin typeface="Calibri"/>
              <a:ea typeface="Calibri"/>
              <a:cs typeface="Calibri"/>
              <a:sym typeface="Calibri"/>
            </a:endParaRPr>
          </a:p>
        </p:txBody>
      </p:sp>
      <p:pic>
        <p:nvPicPr>
          <p:cNvPr id="261" name="Google Shape;261;p54"/>
          <p:cNvPicPr preferRelativeResize="0"/>
          <p:nvPr/>
        </p:nvPicPr>
        <p:blipFill>
          <a:blip r:embed="rId3">
            <a:alphaModFix/>
          </a:blip>
          <a:stretch>
            <a:fillRect/>
          </a:stretch>
        </p:blipFill>
        <p:spPr>
          <a:xfrm>
            <a:off x="987025" y="1671125"/>
            <a:ext cx="7169951" cy="2946950"/>
          </a:xfrm>
          <a:prstGeom prst="rect">
            <a:avLst/>
          </a:prstGeom>
          <a:noFill/>
          <a:ln>
            <a:noFill/>
          </a:ln>
        </p:spPr>
      </p:pic>
      <p:sp>
        <p:nvSpPr>
          <p:cNvPr id="262" name="Google Shape;262;p54"/>
          <p:cNvSpPr/>
          <p:nvPr/>
        </p:nvSpPr>
        <p:spPr>
          <a:xfrm>
            <a:off x="7307075" y="1731175"/>
            <a:ext cx="849900" cy="123900"/>
          </a:xfrm>
          <a:prstGeom prst="rect">
            <a:avLst/>
          </a:prstGeom>
          <a:solidFill>
            <a:srgbClr val="6FA8DC"/>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63" name="Google Shape;263;p54"/>
          <p:cNvCxnSpPr/>
          <p:nvPr/>
        </p:nvCxnSpPr>
        <p:spPr>
          <a:xfrm rot="10800000">
            <a:off x="5816425" y="2363950"/>
            <a:ext cx="979200" cy="1632300"/>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55"/>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rPr>
              <a:t>Accessing EAGLE 2.0</a:t>
            </a:r>
            <a:endParaRPr sz="2800"/>
          </a:p>
        </p:txBody>
      </p:sp>
      <p:sp>
        <p:nvSpPr>
          <p:cNvPr id="269" name="Google Shape;269;p55"/>
          <p:cNvSpPr txBox="1">
            <a:spLocks noGrp="1"/>
          </p:cNvSpPr>
          <p:nvPr>
            <p:ph type="body" idx="1"/>
          </p:nvPr>
        </p:nvSpPr>
        <p:spPr>
          <a:xfrm>
            <a:off x="152400" y="990600"/>
            <a:ext cx="8839200" cy="35433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sz="1800"/>
              <a:t>The EAGLE 2.0 home page displays icons along the top of the page and in the drop down menu on the left side of the page (the Open Menu button). Use the icons to access the various areas of the EAGLE 2.0 system: Student Testing, Tests, Item Bank, Reports, and Help.</a:t>
            </a:r>
            <a:endParaRPr sz="1800"/>
          </a:p>
        </p:txBody>
      </p:sp>
      <p:pic>
        <p:nvPicPr>
          <p:cNvPr id="270" name="Google Shape;270;p55"/>
          <p:cNvPicPr preferRelativeResize="0"/>
          <p:nvPr/>
        </p:nvPicPr>
        <p:blipFill>
          <a:blip r:embed="rId3">
            <a:alphaModFix/>
          </a:blip>
          <a:stretch>
            <a:fillRect/>
          </a:stretch>
        </p:blipFill>
        <p:spPr>
          <a:xfrm>
            <a:off x="1566150" y="2240425"/>
            <a:ext cx="6189524" cy="2506325"/>
          </a:xfrm>
          <a:prstGeom prst="rect">
            <a:avLst/>
          </a:prstGeom>
          <a:noFill/>
          <a:ln>
            <a:noFill/>
          </a:ln>
        </p:spPr>
      </p:pic>
      <p:sp>
        <p:nvSpPr>
          <p:cNvPr id="271" name="Google Shape;271;p55"/>
          <p:cNvSpPr/>
          <p:nvPr/>
        </p:nvSpPr>
        <p:spPr>
          <a:xfrm>
            <a:off x="6434125" y="2458625"/>
            <a:ext cx="1122900" cy="123900"/>
          </a:xfrm>
          <a:prstGeom prst="rect">
            <a:avLst/>
          </a:prstGeom>
          <a:solidFill>
            <a:srgbClr val="6FA8DC"/>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6"/>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2800"/>
              <a:t>Student Testing</a:t>
            </a:r>
            <a:endParaRPr sz="2800"/>
          </a:p>
        </p:txBody>
      </p:sp>
      <p:sp>
        <p:nvSpPr>
          <p:cNvPr id="277" name="Google Shape;277;p56"/>
          <p:cNvSpPr txBox="1">
            <a:spLocks noGrp="1"/>
          </p:cNvSpPr>
          <p:nvPr>
            <p:ph type="body" idx="1"/>
          </p:nvPr>
        </p:nvSpPr>
        <p:spPr>
          <a:xfrm>
            <a:off x="4242350" y="945575"/>
            <a:ext cx="4766400" cy="35433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sz="1800"/>
              <a:t>From the Student Testing page you can search, view, edit, create, and delete student groups and test sessions. From the Actions menu, a new test session can be created.</a:t>
            </a:r>
            <a:endParaRPr sz="1800"/>
          </a:p>
        </p:txBody>
      </p:sp>
      <p:pic>
        <p:nvPicPr>
          <p:cNvPr id="278" name="Google Shape;278;p56"/>
          <p:cNvPicPr preferRelativeResize="0"/>
          <p:nvPr/>
        </p:nvPicPr>
        <p:blipFill>
          <a:blip r:embed="rId3">
            <a:alphaModFix/>
          </a:blip>
          <a:stretch>
            <a:fillRect/>
          </a:stretch>
        </p:blipFill>
        <p:spPr>
          <a:xfrm>
            <a:off x="577500" y="1249525"/>
            <a:ext cx="1152525" cy="1085850"/>
          </a:xfrm>
          <a:prstGeom prst="rect">
            <a:avLst/>
          </a:prstGeom>
          <a:noFill/>
          <a:ln>
            <a:noFill/>
          </a:ln>
        </p:spPr>
      </p:pic>
      <p:pic>
        <p:nvPicPr>
          <p:cNvPr id="279" name="Google Shape;279;p56"/>
          <p:cNvPicPr preferRelativeResize="0"/>
          <p:nvPr/>
        </p:nvPicPr>
        <p:blipFill>
          <a:blip r:embed="rId4">
            <a:alphaModFix/>
          </a:blip>
          <a:stretch>
            <a:fillRect/>
          </a:stretch>
        </p:blipFill>
        <p:spPr>
          <a:xfrm>
            <a:off x="577500" y="2732775"/>
            <a:ext cx="7167550" cy="1943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7"/>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Tests</a:t>
            </a:r>
            <a:endParaRPr sz="2800"/>
          </a:p>
        </p:txBody>
      </p:sp>
      <p:sp>
        <p:nvSpPr>
          <p:cNvPr id="285" name="Google Shape;285;p57"/>
          <p:cNvSpPr txBox="1">
            <a:spLocks noGrp="1"/>
          </p:cNvSpPr>
          <p:nvPr>
            <p:ph type="body" idx="1"/>
          </p:nvPr>
        </p:nvSpPr>
        <p:spPr>
          <a:xfrm>
            <a:off x="4225350" y="1143000"/>
            <a:ext cx="47664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a:t>The Tests page displays a list of the tests that are currently in the system. From the Actions menu, a new test can be created.</a:t>
            </a:r>
            <a:endParaRPr sz="1800"/>
          </a:p>
        </p:txBody>
      </p:sp>
      <p:pic>
        <p:nvPicPr>
          <p:cNvPr id="286" name="Google Shape;286;p57"/>
          <p:cNvPicPr preferRelativeResize="0"/>
          <p:nvPr/>
        </p:nvPicPr>
        <p:blipFill>
          <a:blip r:embed="rId3">
            <a:alphaModFix/>
          </a:blip>
          <a:stretch>
            <a:fillRect/>
          </a:stretch>
        </p:blipFill>
        <p:spPr>
          <a:xfrm>
            <a:off x="411110" y="2898900"/>
            <a:ext cx="8414216" cy="1838400"/>
          </a:xfrm>
          <a:prstGeom prst="rect">
            <a:avLst/>
          </a:prstGeom>
          <a:noFill/>
          <a:ln>
            <a:noFill/>
          </a:ln>
        </p:spPr>
      </p:pic>
      <p:pic>
        <p:nvPicPr>
          <p:cNvPr id="287" name="Google Shape;287;p57"/>
          <p:cNvPicPr preferRelativeResize="0"/>
          <p:nvPr/>
        </p:nvPicPr>
        <p:blipFill>
          <a:blip r:embed="rId4">
            <a:alphaModFix/>
          </a:blip>
          <a:stretch>
            <a:fillRect/>
          </a:stretch>
        </p:blipFill>
        <p:spPr>
          <a:xfrm>
            <a:off x="824025" y="1217000"/>
            <a:ext cx="981075" cy="1038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8"/>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2800"/>
              <a:t>Item Bank</a:t>
            </a:r>
            <a:endParaRPr sz="2800"/>
          </a:p>
        </p:txBody>
      </p:sp>
      <p:sp>
        <p:nvSpPr>
          <p:cNvPr id="293" name="Google Shape;293;p58"/>
          <p:cNvSpPr txBox="1">
            <a:spLocks noGrp="1"/>
          </p:cNvSpPr>
          <p:nvPr>
            <p:ph type="body" idx="1"/>
          </p:nvPr>
        </p:nvSpPr>
        <p:spPr>
          <a:xfrm>
            <a:off x="4327375" y="1158125"/>
            <a:ext cx="4400700" cy="35433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sz="1800"/>
              <a:t>From the Item Bank page, users can add, search for, preview, and display test items and passages.</a:t>
            </a:r>
            <a:endParaRPr sz="1800"/>
          </a:p>
        </p:txBody>
      </p:sp>
      <p:pic>
        <p:nvPicPr>
          <p:cNvPr id="294" name="Google Shape;294;p58"/>
          <p:cNvPicPr preferRelativeResize="0"/>
          <p:nvPr/>
        </p:nvPicPr>
        <p:blipFill>
          <a:blip r:embed="rId3">
            <a:alphaModFix/>
          </a:blip>
          <a:stretch>
            <a:fillRect/>
          </a:stretch>
        </p:blipFill>
        <p:spPr>
          <a:xfrm>
            <a:off x="501000" y="1047600"/>
            <a:ext cx="1095375" cy="1247775"/>
          </a:xfrm>
          <a:prstGeom prst="rect">
            <a:avLst/>
          </a:prstGeom>
          <a:noFill/>
          <a:ln>
            <a:noFill/>
          </a:ln>
        </p:spPr>
      </p:pic>
      <p:pic>
        <p:nvPicPr>
          <p:cNvPr id="295" name="Google Shape;295;p58"/>
          <p:cNvPicPr preferRelativeResize="0"/>
          <p:nvPr/>
        </p:nvPicPr>
        <p:blipFill>
          <a:blip r:embed="rId4">
            <a:alphaModFix/>
          </a:blip>
          <a:stretch>
            <a:fillRect/>
          </a:stretch>
        </p:blipFill>
        <p:spPr>
          <a:xfrm>
            <a:off x="345224" y="2532775"/>
            <a:ext cx="8309475" cy="2292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9"/>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Reports</a:t>
            </a:r>
            <a:endParaRPr sz="2800"/>
          </a:p>
        </p:txBody>
      </p:sp>
      <p:sp>
        <p:nvSpPr>
          <p:cNvPr id="301" name="Google Shape;301;p59"/>
          <p:cNvSpPr txBox="1">
            <a:spLocks noGrp="1"/>
          </p:cNvSpPr>
          <p:nvPr>
            <p:ph type="body" idx="1"/>
          </p:nvPr>
        </p:nvSpPr>
        <p:spPr>
          <a:xfrm>
            <a:off x="4582425" y="1149000"/>
            <a:ext cx="4400700" cy="34419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a:t>From the Reports page users can search for, display, and export the various EAGLE 2.0 reports for test sessions under their username.</a:t>
            </a:r>
            <a:endParaRPr sz="1800"/>
          </a:p>
        </p:txBody>
      </p:sp>
      <p:pic>
        <p:nvPicPr>
          <p:cNvPr id="302" name="Google Shape;302;p59"/>
          <p:cNvPicPr preferRelativeResize="0"/>
          <p:nvPr/>
        </p:nvPicPr>
        <p:blipFill>
          <a:blip r:embed="rId3">
            <a:alphaModFix/>
          </a:blip>
          <a:stretch>
            <a:fillRect/>
          </a:stretch>
        </p:blipFill>
        <p:spPr>
          <a:xfrm>
            <a:off x="152400" y="1200000"/>
            <a:ext cx="1240686" cy="1180375"/>
          </a:xfrm>
          <a:prstGeom prst="rect">
            <a:avLst/>
          </a:prstGeom>
          <a:noFill/>
          <a:ln>
            <a:noFill/>
          </a:ln>
        </p:spPr>
      </p:pic>
      <p:pic>
        <p:nvPicPr>
          <p:cNvPr id="303" name="Google Shape;303;p59"/>
          <p:cNvPicPr preferRelativeResize="0"/>
          <p:nvPr/>
        </p:nvPicPr>
        <p:blipFill>
          <a:blip r:embed="rId4">
            <a:alphaModFix/>
          </a:blip>
          <a:stretch>
            <a:fillRect/>
          </a:stretch>
        </p:blipFill>
        <p:spPr>
          <a:xfrm>
            <a:off x="1613500" y="1149000"/>
            <a:ext cx="2911709" cy="3543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60"/>
          <p:cNvSpPr txBox="1"/>
          <p:nvPr/>
        </p:nvSpPr>
        <p:spPr>
          <a:xfrm>
            <a:off x="0" y="1559325"/>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800"/>
              <a:buFont typeface="Calibri"/>
              <a:buNone/>
            </a:pPr>
            <a:r>
              <a:rPr lang="en" sz="2800" b="0" i="0" u="none" strike="noStrike" cap="none">
                <a:solidFill>
                  <a:srgbClr val="191919"/>
                </a:solidFill>
                <a:latin typeface="Calibri"/>
                <a:ea typeface="Calibri"/>
                <a:cs typeface="Calibri"/>
                <a:sym typeface="Calibri"/>
              </a:rPr>
              <a:t>Support</a:t>
            </a:r>
            <a:endParaRPr sz="2800" b="0" i="0" u="none" strike="noStrike" cap="none">
              <a:solidFill>
                <a:srgbClr val="191919"/>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61"/>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2800" b="0" i="0" u="none" strike="noStrike" cap="none">
                <a:solidFill>
                  <a:schemeClr val="dk1"/>
                </a:solidFill>
                <a:latin typeface="Calibri"/>
                <a:ea typeface="Calibri"/>
                <a:cs typeface="Calibri"/>
                <a:sym typeface="Calibri"/>
              </a:rPr>
              <a:t>User Guides</a:t>
            </a:r>
            <a:endParaRPr sz="2800"/>
          </a:p>
        </p:txBody>
      </p:sp>
      <p:sp>
        <p:nvSpPr>
          <p:cNvPr id="314" name="Google Shape;314;p61"/>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The following user guides are posted in </a:t>
            </a:r>
            <a:r>
              <a:rPr lang="en" sz="1800" b="0" i="0" u="sng" strike="noStrike" cap="none">
                <a:solidFill>
                  <a:schemeClr val="hlink"/>
                </a:solidFill>
                <a:latin typeface="Calibri"/>
                <a:ea typeface="Calibri"/>
                <a:cs typeface="Calibri"/>
                <a:sym typeface="Calibri"/>
                <a:hlinkClick r:id="rId3"/>
              </a:rPr>
              <a:t>eDIRECT</a:t>
            </a:r>
            <a:r>
              <a:rPr lang="en" sz="1800"/>
              <a:t> under General Information</a:t>
            </a:r>
            <a:r>
              <a:rPr lang="en"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sng" strike="noStrike" cap="none">
                <a:solidFill>
                  <a:schemeClr val="hlink"/>
                </a:solidFill>
                <a:latin typeface="Calibri"/>
                <a:ea typeface="Calibri"/>
                <a:cs typeface="Calibri"/>
                <a:sym typeface="Calibri"/>
                <a:hlinkClick r:id="rId4"/>
              </a:rPr>
              <a:t>eDIRECT User Guide</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sng" strike="noStrike" cap="none">
                <a:solidFill>
                  <a:schemeClr val="hlink"/>
                </a:solidFill>
                <a:latin typeface="Calibri"/>
                <a:ea typeface="Calibri"/>
                <a:cs typeface="Calibri"/>
                <a:sym typeface="Calibri"/>
                <a:hlinkClick r:id="rId5"/>
              </a:rPr>
              <a:t>Technology User Guide</a:t>
            </a:r>
            <a:endParaRPr/>
          </a:p>
          <a:p>
            <a:pPr marL="457200" marR="0" lvl="0" indent="-342900" algn="l" rtl="0">
              <a:lnSpc>
                <a:spcPct val="100000"/>
              </a:lnSpc>
              <a:spcBef>
                <a:spcPts val="0"/>
              </a:spcBef>
              <a:spcAft>
                <a:spcPts val="0"/>
              </a:spcAft>
              <a:buClr>
                <a:schemeClr val="dk1"/>
              </a:buClr>
              <a:buSzPts val="1800"/>
              <a:buFont typeface="Arial"/>
              <a:buChar char="•"/>
            </a:pPr>
            <a:r>
              <a:rPr lang="en" sz="1800" u="sng">
                <a:solidFill>
                  <a:schemeClr val="hlink"/>
                </a:solidFill>
                <a:hlinkClick r:id="rId6"/>
              </a:rPr>
              <a:t>EAGLE 2.0 User Guide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62"/>
          <p:cNvSpPr txBox="1">
            <a:spLocks noGrp="1"/>
          </p:cNvSpPr>
          <p:nvPr>
            <p:ph type="sldNum" idx="12"/>
          </p:nvPr>
        </p:nvSpPr>
        <p:spPr>
          <a:xfrm>
            <a:off x="6934200" y="4892039"/>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 sz="1200" b="0" i="0" u="none" strike="noStrike" cap="none">
                <a:solidFill>
                  <a:srgbClr val="888888"/>
                </a:solidFill>
                <a:latin typeface="Calibri"/>
                <a:ea typeface="Calibri"/>
                <a:cs typeface="Calibri"/>
                <a:sym typeface="Calibri"/>
              </a:rPr>
              <a:t>19</a:t>
            </a:fld>
            <a:endParaRPr sz="1200" b="0" i="0" u="none" strike="noStrike" cap="none">
              <a:solidFill>
                <a:srgbClr val="888888"/>
              </a:solidFill>
              <a:latin typeface="Calibri"/>
              <a:ea typeface="Calibri"/>
              <a:cs typeface="Calibri"/>
              <a:sym typeface="Calibri"/>
            </a:endParaRPr>
          </a:p>
        </p:txBody>
      </p:sp>
      <p:sp>
        <p:nvSpPr>
          <p:cNvPr id="320" name="Google Shape;320;p62"/>
          <p:cNvSpPr txBox="1">
            <a:spLocks noGrp="1"/>
          </p:cNvSpPr>
          <p:nvPr>
            <p:ph type="title"/>
          </p:nvPr>
        </p:nvSpPr>
        <p:spPr>
          <a:xfrm>
            <a:off x="0" y="0"/>
            <a:ext cx="9144000" cy="1028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Font typeface="Calibri"/>
              <a:buNone/>
            </a:pPr>
            <a:r>
              <a:rPr lang="en" sz="3000" i="0" u="none" strike="noStrike" cap="none">
                <a:solidFill>
                  <a:srgbClr val="333333"/>
                </a:solidFill>
              </a:rPr>
              <a:t>LEAP 360 Assessments: Resources</a:t>
            </a:r>
            <a:endParaRPr sz="3000"/>
          </a:p>
        </p:txBody>
      </p:sp>
      <p:sp>
        <p:nvSpPr>
          <p:cNvPr id="321" name="Google Shape;321;p62"/>
          <p:cNvSpPr txBox="1"/>
          <p:nvPr/>
        </p:nvSpPr>
        <p:spPr>
          <a:xfrm>
            <a:off x="225875" y="911600"/>
            <a:ext cx="9055800" cy="342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 sz="1600" i="0" u="none" strike="noStrike" cap="none">
                <a:solidFill>
                  <a:schemeClr val="dk1"/>
                </a:solidFill>
                <a:latin typeface="Calibri"/>
                <a:ea typeface="Calibri"/>
                <a:cs typeface="Calibri"/>
                <a:sym typeface="Calibri"/>
              </a:rPr>
              <a:t>The following resources are available to help teachers understand, access, and use the the LEAP 360 assessment</a:t>
            </a:r>
            <a:r>
              <a:rPr lang="en" sz="1600">
                <a:solidFill>
                  <a:schemeClr val="dk1"/>
                </a:solidFill>
                <a:latin typeface="Calibri"/>
                <a:ea typeface="Calibri"/>
                <a:cs typeface="Calibri"/>
                <a:sym typeface="Calibri"/>
              </a:rPr>
              <a:t> tools</a:t>
            </a:r>
            <a:r>
              <a:rPr lang="en" sz="1600" i="0" u="none" strike="noStrike" cap="none">
                <a:solidFill>
                  <a:schemeClr val="dk1"/>
                </a:solidFill>
                <a:latin typeface="Calibri"/>
                <a:ea typeface="Calibri"/>
                <a:cs typeface="Calibri"/>
                <a:sym typeface="Calibri"/>
              </a:rPr>
              <a:t>:</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i="0" u="sng" strike="noStrike" cap="none">
                <a:solidFill>
                  <a:schemeClr val="hlink"/>
                </a:solidFill>
                <a:latin typeface="Calibri"/>
                <a:ea typeface="Calibri"/>
                <a:cs typeface="Calibri"/>
                <a:sym typeface="Calibri"/>
                <a:hlinkClick r:id="rId3"/>
              </a:rPr>
              <a:t>LEAP 360 webpage</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i="0" u="sng" strike="noStrike" cap="none">
                <a:solidFill>
                  <a:schemeClr val="hlink"/>
                </a:solidFill>
                <a:latin typeface="Calibri"/>
                <a:ea typeface="Calibri"/>
                <a:cs typeface="Calibri"/>
                <a:sym typeface="Calibri"/>
                <a:hlinkClick r:id="rId4"/>
              </a:rPr>
              <a:t>A Teacher’s Guide to LEAP 360 </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u="sng">
                <a:solidFill>
                  <a:schemeClr val="hlink"/>
                </a:solidFill>
                <a:latin typeface="Calibri"/>
                <a:ea typeface="Calibri"/>
                <a:cs typeface="Calibri"/>
                <a:sym typeface="Calibri"/>
                <a:hlinkClick r:id="rId5"/>
              </a:rPr>
              <a:t>A District’s Guide to LEAP 360</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u="sng">
                <a:solidFill>
                  <a:schemeClr val="hlink"/>
                </a:solidFill>
                <a:latin typeface="Calibri"/>
                <a:ea typeface="Calibri"/>
                <a:cs typeface="Calibri"/>
                <a:sym typeface="Calibri"/>
                <a:hlinkClick r:id="rId6"/>
              </a:rPr>
              <a:t>EAGLE 2.0 Quick Start Guide: How to Create a Test</a:t>
            </a:r>
            <a:endParaRPr sz="1600">
              <a:latin typeface="Calibri"/>
              <a:ea typeface="Calibri"/>
              <a:cs typeface="Calibri"/>
              <a:sym typeface="Calibri"/>
            </a:endParaRPr>
          </a:p>
          <a:p>
            <a:pPr marL="457200" lvl="0" indent="-330200" rtl="0">
              <a:spcBef>
                <a:spcPts val="1000"/>
              </a:spcBef>
              <a:spcAft>
                <a:spcPts val="0"/>
              </a:spcAft>
              <a:buClr>
                <a:schemeClr val="dk1"/>
              </a:buClr>
              <a:buSzPts val="1600"/>
              <a:buFont typeface="Calibri"/>
              <a:buChar char="●"/>
            </a:pPr>
            <a:r>
              <a:rPr lang="en" sz="1600" u="sng">
                <a:solidFill>
                  <a:schemeClr val="hlink"/>
                </a:solidFill>
                <a:latin typeface="Calibri"/>
                <a:ea typeface="Calibri"/>
                <a:cs typeface="Calibri"/>
                <a:sym typeface="Calibri"/>
                <a:hlinkClick r:id="rId7"/>
              </a:rPr>
              <a:t>EAGLE 2.0 Quick Start Guide: How to Create a Test Session</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i="0" u="sng" strike="noStrike" cap="none">
                <a:solidFill>
                  <a:schemeClr val="hlink"/>
                </a:solidFill>
                <a:latin typeface="Calibri"/>
                <a:ea typeface="Calibri"/>
                <a:cs typeface="Calibri"/>
                <a:sym typeface="Calibri"/>
                <a:hlinkClick r:id="rId8"/>
              </a:rPr>
              <a:t>eDIRECT</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i="0" u="sng" strike="noStrike" cap="none">
                <a:solidFill>
                  <a:schemeClr val="hlink"/>
                </a:solidFill>
                <a:latin typeface="Calibri"/>
                <a:ea typeface="Calibri"/>
                <a:cs typeface="Calibri"/>
                <a:sym typeface="Calibri"/>
                <a:hlinkClick r:id="rId9"/>
              </a:rPr>
              <a:t>Accessibility Features and Accommodations Overview</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a:latin typeface="Calibri"/>
                <a:ea typeface="Calibri"/>
                <a:cs typeface="Calibri"/>
                <a:sym typeface="Calibri"/>
              </a:rPr>
              <a:t>Teacher Study Guides (available in </a:t>
            </a:r>
            <a:r>
              <a:rPr lang="en" sz="1600" u="sng">
                <a:solidFill>
                  <a:schemeClr val="hlink"/>
                </a:solidFill>
                <a:latin typeface="Calibri"/>
                <a:ea typeface="Calibri"/>
                <a:cs typeface="Calibri"/>
                <a:sym typeface="Calibri"/>
                <a:hlinkClick r:id="rId8"/>
              </a:rPr>
              <a:t>eDIRECT</a:t>
            </a:r>
            <a:r>
              <a:rPr lang="en" sz="1600">
                <a:latin typeface="Calibri"/>
                <a:ea typeface="Calibri"/>
                <a:cs typeface="Calibri"/>
                <a:sym typeface="Calibri"/>
              </a:rPr>
              <a:t>)</a:t>
            </a:r>
            <a:endParaRPr sz="1600">
              <a:latin typeface="Calibri"/>
              <a:ea typeface="Calibri"/>
              <a:cs typeface="Calibri"/>
              <a:sym typeface="Calibri"/>
            </a:endParaRPr>
          </a:p>
          <a:p>
            <a:pPr marL="457200" lvl="0" indent="-330200" rtl="0">
              <a:spcBef>
                <a:spcPts val="100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Webinars and Mini-trainings available on the </a:t>
            </a:r>
            <a:r>
              <a:rPr lang="en" sz="1600" u="sng">
                <a:solidFill>
                  <a:schemeClr val="hlink"/>
                </a:solidFill>
                <a:latin typeface="Calibri"/>
                <a:ea typeface="Calibri"/>
                <a:cs typeface="Calibri"/>
                <a:sym typeface="Calibri"/>
                <a:hlinkClick r:id="rId10"/>
              </a:rPr>
              <a:t>LEAP 360 page</a:t>
            </a:r>
            <a:endParaRPr sz="1600">
              <a:latin typeface="Calibri"/>
              <a:ea typeface="Calibri"/>
              <a:cs typeface="Calibri"/>
              <a:sym typeface="Calibri"/>
            </a:endParaRPr>
          </a:p>
          <a:p>
            <a:pPr marL="0" lvl="0" indent="0" rtl="0">
              <a:spcBef>
                <a:spcPts val="1000"/>
              </a:spcBef>
              <a:spcAft>
                <a:spcPts val="0"/>
              </a:spcAft>
              <a:buNone/>
            </a:pPr>
            <a:endParaRPr sz="16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45" descr="CPDA.png"/>
          <p:cNvPicPr preferRelativeResize="0"/>
          <p:nvPr/>
        </p:nvPicPr>
        <p:blipFill>
          <a:blip r:embed="rId3">
            <a:alphaModFix/>
          </a:blip>
          <a:stretch>
            <a:fillRect/>
          </a:stretch>
        </p:blipFill>
        <p:spPr>
          <a:xfrm>
            <a:off x="355625" y="1690800"/>
            <a:ext cx="2090682" cy="2099569"/>
          </a:xfrm>
          <a:prstGeom prst="rect">
            <a:avLst/>
          </a:prstGeom>
          <a:noFill/>
          <a:ln>
            <a:noFill/>
          </a:ln>
        </p:spPr>
      </p:pic>
      <p:sp>
        <p:nvSpPr>
          <p:cNvPr id="199" name="Google Shape;199;p45"/>
          <p:cNvSpPr txBox="1">
            <a:spLocks noGrp="1"/>
          </p:cNvSpPr>
          <p:nvPr>
            <p:ph type="title"/>
          </p:nvPr>
        </p:nvSpPr>
        <p:spPr>
          <a:xfrm>
            <a:off x="0" y="0"/>
            <a:ext cx="9144000" cy="1028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solidFill>
                  <a:srgbClr val="000000"/>
                </a:solidFill>
              </a:rPr>
              <a:t>Louisiana’s Approach </a:t>
            </a:r>
            <a:endParaRPr sz="3000">
              <a:solidFill>
                <a:srgbClr val="000000"/>
              </a:solidFill>
            </a:endParaRPr>
          </a:p>
        </p:txBody>
      </p:sp>
      <p:sp>
        <p:nvSpPr>
          <p:cNvPr id="200" name="Google Shape;200;p45"/>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Font typeface="Arial"/>
              <a:buNone/>
            </a:pPr>
            <a:fld id="{00000000-1234-1234-1234-123412341234}" type="slidenum">
              <a:rPr lang="en"/>
              <a:t>2</a:t>
            </a:fld>
            <a:endParaRPr/>
          </a:p>
        </p:txBody>
      </p:sp>
      <p:sp>
        <p:nvSpPr>
          <p:cNvPr id="201" name="Google Shape;201;p45"/>
          <p:cNvSpPr txBox="1"/>
          <p:nvPr/>
        </p:nvSpPr>
        <p:spPr>
          <a:xfrm>
            <a:off x="532950" y="1136813"/>
            <a:ext cx="8078100" cy="36699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a:solidFill>
                  <a:srgbClr val="000000"/>
                </a:solidFill>
                <a:latin typeface="Calibri"/>
                <a:ea typeface="Calibri"/>
                <a:cs typeface="Calibri"/>
                <a:sym typeface="Calibri"/>
              </a:rPr>
              <a:t>Louisiana believes access to the highest quality education allows all students, no matter their zip code, the opportunity for success. </a:t>
            </a:r>
            <a:endParaRPr sz="1800">
              <a:solidFill>
                <a:srgbClr val="000000"/>
              </a:solidFill>
              <a:latin typeface="Calibri"/>
              <a:ea typeface="Calibri"/>
              <a:cs typeface="Calibri"/>
              <a:sym typeface="Calibri"/>
            </a:endParaRPr>
          </a:p>
          <a:p>
            <a:pPr marL="0" lvl="0" indent="0" rtl="0">
              <a:lnSpc>
                <a:spcPct val="100000"/>
              </a:lnSpc>
              <a:spcBef>
                <a:spcPts val="0"/>
              </a:spcBef>
              <a:spcAft>
                <a:spcPts val="0"/>
              </a:spcAft>
              <a:buNone/>
            </a:pPr>
            <a:endParaRPr sz="1800">
              <a:latin typeface="Calibri"/>
              <a:ea typeface="Calibri"/>
              <a:cs typeface="Calibri"/>
              <a:sym typeface="Calibri"/>
            </a:endParaRPr>
          </a:p>
          <a:p>
            <a:pPr marL="2743200" lvl="0" indent="0" rtl="0">
              <a:lnSpc>
                <a:spcPct val="100000"/>
              </a:lnSpc>
              <a:spcBef>
                <a:spcPts val="0"/>
              </a:spcBef>
              <a:spcAft>
                <a:spcPts val="0"/>
              </a:spcAft>
              <a:buNone/>
            </a:pPr>
            <a:r>
              <a:rPr lang="en" sz="1800">
                <a:solidFill>
                  <a:srgbClr val="000000"/>
                </a:solidFill>
                <a:latin typeface="Calibri"/>
                <a:ea typeface="Calibri"/>
                <a:cs typeface="Calibri"/>
                <a:sym typeface="Calibri"/>
              </a:rPr>
              <a:t>Implementing a high-quality curriculum based on rigorous standards is one of the fastest ways to give this access to all students.</a:t>
            </a:r>
            <a:endParaRPr sz="1800">
              <a:solidFill>
                <a:srgbClr val="000000"/>
              </a:solidFill>
              <a:latin typeface="Calibri"/>
              <a:ea typeface="Calibri"/>
              <a:cs typeface="Calibri"/>
              <a:sym typeface="Calibri"/>
            </a:endParaRPr>
          </a:p>
          <a:p>
            <a:pPr marL="3200400" lvl="0" indent="0" rtl="0">
              <a:lnSpc>
                <a:spcPct val="100000"/>
              </a:lnSpc>
              <a:spcBef>
                <a:spcPts val="0"/>
              </a:spcBef>
              <a:spcAft>
                <a:spcPts val="0"/>
              </a:spcAft>
              <a:buNone/>
            </a:pPr>
            <a:endParaRPr sz="1800">
              <a:latin typeface="Calibri"/>
              <a:ea typeface="Calibri"/>
              <a:cs typeface="Calibri"/>
              <a:sym typeface="Calibri"/>
            </a:endParaRPr>
          </a:p>
          <a:p>
            <a:pPr marL="2743200" lvl="0" indent="0" rtl="0">
              <a:lnSpc>
                <a:spcPct val="100000"/>
              </a:lnSpc>
              <a:spcBef>
                <a:spcPts val="0"/>
              </a:spcBef>
              <a:spcAft>
                <a:spcPts val="0"/>
              </a:spcAft>
              <a:buNone/>
            </a:pPr>
            <a:r>
              <a:rPr lang="en" sz="1800">
                <a:latin typeface="Calibri"/>
                <a:ea typeface="Calibri"/>
                <a:cs typeface="Calibri"/>
                <a:sym typeface="Calibri"/>
              </a:rPr>
              <a:t>The curriculum must also be connected to standards-aligned assessments and professional development.</a:t>
            </a:r>
            <a:endParaRPr sz="1800">
              <a:latin typeface="Calibri"/>
              <a:ea typeface="Calibri"/>
              <a:cs typeface="Calibri"/>
              <a:sym typeface="Calibri"/>
            </a:endParaRPr>
          </a:p>
          <a:p>
            <a:pPr marL="3200400" lvl="0" indent="0" rtl="0">
              <a:lnSpc>
                <a:spcPct val="100000"/>
              </a:lnSpc>
              <a:spcBef>
                <a:spcPts val="0"/>
              </a:spcBef>
              <a:spcAft>
                <a:spcPts val="0"/>
              </a:spcAft>
              <a:buNone/>
            </a:pPr>
            <a:endParaRPr sz="1800">
              <a:latin typeface="Calibri"/>
              <a:ea typeface="Calibri"/>
              <a:cs typeface="Calibri"/>
              <a:sym typeface="Calibri"/>
            </a:endParaRPr>
          </a:p>
          <a:p>
            <a:pPr marL="0" lvl="0" indent="0" rtl="0">
              <a:lnSpc>
                <a:spcPct val="100000"/>
              </a:lnSpc>
              <a:spcBef>
                <a:spcPts val="0"/>
              </a:spcBef>
              <a:spcAft>
                <a:spcPts val="0"/>
              </a:spcAft>
              <a:buNone/>
            </a:pPr>
            <a:endParaRPr sz="1800">
              <a:latin typeface="Calibri"/>
              <a:ea typeface="Calibri"/>
              <a:cs typeface="Calibri"/>
              <a:sym typeface="Calibri"/>
            </a:endParaRPr>
          </a:p>
          <a:p>
            <a:pPr marL="0" lvl="0" indent="0" rtl="0">
              <a:lnSpc>
                <a:spcPct val="115000"/>
              </a:lnSpc>
              <a:spcBef>
                <a:spcPts val="0"/>
              </a:spcBef>
              <a:spcAft>
                <a:spcPts val="1000"/>
              </a:spcAft>
              <a:buNone/>
            </a:pPr>
            <a:endParaRPr sz="18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63"/>
          <p:cNvSpPr txBox="1">
            <a:spLocks noGrp="1"/>
          </p:cNvSpPr>
          <p:nvPr>
            <p:ph type="title"/>
          </p:nvPr>
        </p:nvSpPr>
        <p:spPr>
          <a:xfrm>
            <a:off x="0" y="0"/>
            <a:ext cx="9144000" cy="1017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a:solidFill>
                  <a:srgbClr val="333333"/>
                </a:solidFill>
                <a:latin typeface="Calibri"/>
                <a:ea typeface="Calibri"/>
                <a:cs typeface="Calibri"/>
                <a:sym typeface="Calibri"/>
              </a:rPr>
              <a:t>Technical Assistance Protocol</a:t>
            </a:r>
            <a:endParaRPr sz="2800"/>
          </a:p>
        </p:txBody>
      </p:sp>
      <p:sp>
        <p:nvSpPr>
          <p:cNvPr id="327" name="Google Shape;327;p63"/>
          <p:cNvSpPr txBox="1">
            <a:spLocks noGrp="1"/>
          </p:cNvSpPr>
          <p:nvPr>
            <p:ph type="body" idx="1"/>
          </p:nvPr>
        </p:nvSpPr>
        <p:spPr>
          <a:xfrm>
            <a:off x="152400" y="971550"/>
            <a:ext cx="8839200" cy="873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If technical problems occur, school and district staff should follow the </a:t>
            </a:r>
            <a:r>
              <a:rPr lang="en" sz="1800"/>
              <a:t>protocol </a:t>
            </a:r>
            <a:r>
              <a:rPr lang="en" sz="1800" b="0" i="0" u="none" strike="noStrike" cap="none">
                <a:solidFill>
                  <a:schemeClr val="dk1"/>
                </a:solidFill>
                <a:latin typeface="Calibri"/>
                <a:ea typeface="Calibri"/>
                <a:cs typeface="Calibri"/>
                <a:sym typeface="Calibri"/>
              </a:rPr>
              <a:t>presented below. </a:t>
            </a:r>
            <a:endParaRPr/>
          </a:p>
          <a:p>
            <a:pPr marL="230187" marR="0" lvl="0" indent="569911"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328" name="Google Shape;328;p63"/>
          <p:cNvPicPr preferRelativeResize="0"/>
          <p:nvPr/>
        </p:nvPicPr>
        <p:blipFill rotWithShape="1">
          <a:blip r:embed="rId3">
            <a:alphaModFix/>
          </a:blip>
          <a:srcRect/>
          <a:stretch/>
        </p:blipFill>
        <p:spPr>
          <a:xfrm>
            <a:off x="1891365" y="1724275"/>
            <a:ext cx="5293519" cy="2314575"/>
          </a:xfrm>
          <a:prstGeom prst="rect">
            <a:avLst/>
          </a:prstGeom>
          <a:noFill/>
          <a:ln>
            <a:noFill/>
          </a:ln>
        </p:spPr>
      </p:pic>
      <p:sp>
        <p:nvSpPr>
          <p:cNvPr id="329" name="Google Shape;329;p63"/>
          <p:cNvSpPr txBox="1"/>
          <p:nvPr/>
        </p:nvSpPr>
        <p:spPr>
          <a:xfrm>
            <a:off x="0" y="3622725"/>
            <a:ext cx="4027800" cy="13608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DRC Louisiana Customer Service</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1-888-718-4836 LAHelpDesk@datarecognitioncorp.com</a:t>
            </a:r>
            <a:endParaRPr/>
          </a:p>
        </p:txBody>
      </p:sp>
      <p:sp>
        <p:nvSpPr>
          <p:cNvPr id="330" name="Google Shape;330;p63"/>
          <p:cNvSpPr txBox="1"/>
          <p:nvPr/>
        </p:nvSpPr>
        <p:spPr>
          <a:xfrm>
            <a:off x="6325984" y="3834675"/>
            <a:ext cx="3000000" cy="936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  LDOE</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1-844-268-7320</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assessment@la.gov</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6"/>
          <p:cNvSpPr txBox="1">
            <a:spLocks noGrp="1"/>
          </p:cNvSpPr>
          <p:nvPr>
            <p:ph type="sldNum" idx="12"/>
          </p:nvPr>
        </p:nvSpPr>
        <p:spPr>
          <a:xfrm>
            <a:off x="6934200" y="4892039"/>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 sz="1200" b="0" i="0" u="none" strike="noStrike" cap="none">
                <a:solidFill>
                  <a:srgbClr val="888888"/>
                </a:solidFill>
                <a:latin typeface="Calibri"/>
                <a:ea typeface="Calibri"/>
                <a:cs typeface="Calibri"/>
                <a:sym typeface="Calibri"/>
              </a:rPr>
              <a:t>3</a:t>
            </a:fld>
            <a:endParaRPr/>
          </a:p>
        </p:txBody>
      </p:sp>
      <p:sp>
        <p:nvSpPr>
          <p:cNvPr id="207" name="Google Shape;207;p46"/>
          <p:cNvSpPr txBox="1">
            <a:spLocks noGrp="1"/>
          </p:cNvSpPr>
          <p:nvPr>
            <p:ph type="body" idx="1"/>
          </p:nvPr>
        </p:nvSpPr>
        <p:spPr>
          <a:xfrm>
            <a:off x="297675" y="1186475"/>
            <a:ext cx="4239900" cy="359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There are three main purposes for classroom assessment:</a:t>
            </a:r>
            <a:endParaRPr/>
          </a:p>
          <a:p>
            <a:pPr marL="457200" marR="0" lvl="0" indent="-342900" algn="l" rtl="0">
              <a:lnSpc>
                <a:spcPct val="100000"/>
              </a:lnSpc>
              <a:spcBef>
                <a:spcPts val="1000"/>
              </a:spcBef>
              <a:spcAft>
                <a:spcPts val="0"/>
              </a:spcAft>
              <a:buClr>
                <a:schemeClr val="dk1"/>
              </a:buClr>
              <a:buSzPts val="1800"/>
              <a:buFont typeface="Calibri"/>
              <a:buAutoNum type="arabicPeriod"/>
            </a:pPr>
            <a:r>
              <a:rPr lang="en" sz="1800" b="0" i="0" u="none" strike="noStrike" cap="none">
                <a:solidFill>
                  <a:schemeClr val="dk1"/>
                </a:solidFill>
                <a:latin typeface="Calibri"/>
                <a:ea typeface="Calibri"/>
                <a:cs typeface="Calibri"/>
                <a:sym typeface="Calibri"/>
              </a:rPr>
              <a:t>Know where students are when they enter a classroom</a:t>
            </a:r>
            <a:endParaRPr/>
          </a:p>
          <a:p>
            <a:pPr marL="457200" marR="0" lvl="0" indent="-342900" algn="l" rtl="0">
              <a:lnSpc>
                <a:spcPct val="100000"/>
              </a:lnSpc>
              <a:spcBef>
                <a:spcPts val="1000"/>
              </a:spcBef>
              <a:spcAft>
                <a:spcPts val="0"/>
              </a:spcAft>
              <a:buClr>
                <a:schemeClr val="dk1"/>
              </a:buClr>
              <a:buSzPts val="1800"/>
              <a:buFont typeface="Calibri"/>
              <a:buAutoNum type="arabicPeriod"/>
            </a:pPr>
            <a:r>
              <a:rPr lang="en" sz="1800" b="0" i="0" u="none" strike="noStrike" cap="none">
                <a:solidFill>
                  <a:schemeClr val="dk1"/>
                </a:solidFill>
                <a:latin typeface="Calibri"/>
                <a:ea typeface="Calibri"/>
                <a:cs typeface="Calibri"/>
                <a:sym typeface="Calibri"/>
              </a:rPr>
              <a:t>Monitor how students are learning content over the year</a:t>
            </a:r>
            <a:endParaRPr/>
          </a:p>
          <a:p>
            <a:pPr marL="457200" marR="0" lvl="0" indent="-342900" algn="l" rtl="0">
              <a:lnSpc>
                <a:spcPct val="100000"/>
              </a:lnSpc>
              <a:spcBef>
                <a:spcPts val="1000"/>
              </a:spcBef>
              <a:spcAft>
                <a:spcPts val="0"/>
              </a:spcAft>
              <a:buClr>
                <a:schemeClr val="dk1"/>
              </a:buClr>
              <a:buSzPts val="1800"/>
              <a:buFont typeface="Calibri"/>
              <a:buAutoNum type="arabicPeriod"/>
            </a:pPr>
            <a:r>
              <a:rPr lang="en" sz="1800" b="0" i="0" u="none" strike="noStrike" cap="none">
                <a:solidFill>
                  <a:schemeClr val="dk1"/>
                </a:solidFill>
                <a:latin typeface="Calibri"/>
                <a:ea typeface="Calibri"/>
                <a:cs typeface="Calibri"/>
                <a:sym typeface="Calibri"/>
              </a:rPr>
              <a:t>Verify what students have learned</a:t>
            </a:r>
            <a:endParaRPr sz="1800" b="0" i="0" u="none" strike="noStrike" cap="none">
              <a:solidFill>
                <a:schemeClr val="dk1"/>
              </a:solidFill>
              <a:latin typeface="Calibri"/>
              <a:ea typeface="Calibri"/>
              <a:cs typeface="Calibri"/>
              <a:sym typeface="Calibri"/>
            </a:endParaRPr>
          </a:p>
          <a:p>
            <a:pPr marL="0" lvl="0" indent="0" rtl="0">
              <a:lnSpc>
                <a:spcPct val="100000"/>
              </a:lnSpc>
              <a:spcBef>
                <a:spcPts val="1000"/>
              </a:spcBef>
              <a:spcAft>
                <a:spcPts val="1000"/>
              </a:spcAft>
              <a:buClr>
                <a:schemeClr val="dk1"/>
              </a:buClr>
              <a:buFont typeface="Arial"/>
              <a:buNone/>
            </a:pPr>
            <a:r>
              <a:rPr lang="en" sz="1800"/>
              <a:t>LEAP 360 pairs with LEAP 2025 to reduce overall testing time while realizing all three purposes.</a:t>
            </a:r>
            <a:endParaRPr/>
          </a:p>
        </p:txBody>
      </p:sp>
      <p:sp>
        <p:nvSpPr>
          <p:cNvPr id="208" name="Google Shape;208;p46"/>
          <p:cNvSpPr txBox="1">
            <a:spLocks noGrp="1"/>
          </p:cNvSpPr>
          <p:nvPr>
            <p:ph type="title"/>
          </p:nvPr>
        </p:nvSpPr>
        <p:spPr>
          <a:xfrm>
            <a:off x="0" y="0"/>
            <a:ext cx="9144000" cy="10287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333333"/>
              </a:buClr>
              <a:buSzPts val="750"/>
              <a:buFont typeface="Calibri"/>
              <a:buNone/>
            </a:pPr>
            <a:r>
              <a:rPr lang="en" sz="2800"/>
              <a:t>Overview of LEAP 360</a:t>
            </a:r>
            <a:endParaRPr sz="3000"/>
          </a:p>
        </p:txBody>
      </p:sp>
      <p:pic>
        <p:nvPicPr>
          <p:cNvPr id="209" name="Google Shape;209;p46"/>
          <p:cNvPicPr preferRelativeResize="0"/>
          <p:nvPr/>
        </p:nvPicPr>
        <p:blipFill rotWithShape="1">
          <a:blip r:embed="rId3">
            <a:alphaModFix/>
          </a:blip>
          <a:srcRect/>
          <a:stretch/>
        </p:blipFill>
        <p:spPr>
          <a:xfrm>
            <a:off x="4689900" y="1186406"/>
            <a:ext cx="3226275" cy="3369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7"/>
          <p:cNvSpPr txBox="1">
            <a:spLocks noGrp="1"/>
          </p:cNvSpPr>
          <p:nvPr>
            <p:ph type="sldNum" idx="12"/>
          </p:nvPr>
        </p:nvSpPr>
        <p:spPr>
          <a:xfrm>
            <a:off x="6934200" y="4892039"/>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 sz="1200" b="0" i="0" u="none" strike="noStrike" cap="none">
                <a:solidFill>
                  <a:srgbClr val="888888"/>
                </a:solidFill>
                <a:latin typeface="Calibri"/>
                <a:ea typeface="Calibri"/>
                <a:cs typeface="Calibri"/>
                <a:sym typeface="Calibri"/>
              </a:rPr>
              <a:t>4</a:t>
            </a:fld>
            <a:endParaRPr sz="1200" b="0" i="0" u="none" strike="noStrike" cap="none">
              <a:solidFill>
                <a:srgbClr val="888888"/>
              </a:solidFill>
              <a:latin typeface="Calibri"/>
              <a:ea typeface="Calibri"/>
              <a:cs typeface="Calibri"/>
              <a:sym typeface="Calibri"/>
            </a:endParaRPr>
          </a:p>
        </p:txBody>
      </p:sp>
      <p:sp>
        <p:nvSpPr>
          <p:cNvPr id="216" name="Google Shape;216;p47"/>
          <p:cNvSpPr txBox="1">
            <a:spLocks noGrp="1"/>
          </p:cNvSpPr>
          <p:nvPr>
            <p:ph type="body" idx="1"/>
          </p:nvPr>
        </p:nvSpPr>
        <p:spPr>
          <a:xfrm>
            <a:off x="210475" y="1108706"/>
            <a:ext cx="8717100" cy="34836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1800" b="0" i="0" u="none" strike="noStrike" cap="none">
                <a:solidFill>
                  <a:schemeClr val="dk1"/>
                </a:solidFill>
                <a:latin typeface="Calibri"/>
                <a:ea typeface="Calibri"/>
                <a:cs typeface="Calibri"/>
                <a:sym typeface="Calibri"/>
              </a:rPr>
              <a:t>The goal of LEAP 360 is to deliver </a:t>
            </a:r>
            <a:r>
              <a:rPr lang="en" sz="1800" b="1" i="0" u="none" strike="noStrike" cap="none">
                <a:solidFill>
                  <a:schemeClr val="dk1"/>
                </a:solidFill>
                <a:latin typeface="Calibri"/>
                <a:ea typeface="Calibri"/>
                <a:cs typeface="Calibri"/>
                <a:sym typeface="Calibri"/>
              </a:rPr>
              <a:t>streamlined</a:t>
            </a:r>
            <a:r>
              <a:rPr lang="en" sz="1800" b="0" i="0" u="none" strike="noStrike" cap="none">
                <a:solidFill>
                  <a:schemeClr val="dk1"/>
                </a:solidFill>
                <a:latin typeface="Calibri"/>
                <a:ea typeface="Calibri"/>
                <a:cs typeface="Calibri"/>
                <a:sym typeface="Calibri"/>
              </a:rPr>
              <a:t>, </a:t>
            </a:r>
            <a:r>
              <a:rPr lang="en" sz="1800" b="1" i="0" u="none" strike="noStrike" cap="none">
                <a:solidFill>
                  <a:schemeClr val="dk1"/>
                </a:solidFill>
                <a:latin typeface="Calibri"/>
                <a:ea typeface="Calibri"/>
                <a:cs typeface="Calibri"/>
                <a:sym typeface="Calibri"/>
              </a:rPr>
              <a:t>high-quality assessments</a:t>
            </a:r>
            <a:r>
              <a:rPr lang="en" sz="1800" b="0" i="0" u="none" strike="noStrike" cap="none">
                <a:solidFill>
                  <a:schemeClr val="dk1"/>
                </a:solidFill>
                <a:latin typeface="Calibri"/>
                <a:ea typeface="Calibri"/>
                <a:cs typeface="Calibri"/>
                <a:sym typeface="Calibri"/>
              </a:rPr>
              <a:t> in a comprehensive system for classrooms, schools, and districts.</a:t>
            </a:r>
            <a:endParaRPr sz="1800"/>
          </a:p>
          <a:p>
            <a:pPr marL="0" marR="0" lvl="0" indent="0" algn="l" rtl="0">
              <a:lnSpc>
                <a:spcPct val="100000"/>
              </a:lnSpc>
              <a:spcBef>
                <a:spcPts val="1000"/>
              </a:spcBef>
              <a:spcAft>
                <a:spcPts val="0"/>
              </a:spcAft>
              <a:buClr>
                <a:schemeClr val="dk1"/>
              </a:buClr>
              <a:buSzPts val="2400"/>
              <a:buFont typeface="Arial"/>
              <a:buNone/>
            </a:pPr>
            <a:r>
              <a:rPr lang="en" sz="1800" b="0" i="0" u="none" strike="noStrike" cap="none">
                <a:solidFill>
                  <a:schemeClr val="dk1"/>
                </a:solidFill>
                <a:latin typeface="Calibri"/>
                <a:ea typeface="Calibri"/>
                <a:cs typeface="Calibri"/>
                <a:sym typeface="Calibri"/>
              </a:rPr>
              <a:t>What is the impact on teachers, principals, and districts?</a:t>
            </a:r>
            <a:endParaRPr sz="1800"/>
          </a:p>
          <a:p>
            <a:pPr marL="457200" marR="0" lvl="0" indent="-342900" algn="l" rtl="0">
              <a:lnSpc>
                <a:spcPct val="100000"/>
              </a:lnSpc>
              <a:spcBef>
                <a:spcPts val="1000"/>
              </a:spcBef>
              <a:spcAft>
                <a:spcPts val="0"/>
              </a:spcAft>
              <a:buClr>
                <a:schemeClr val="dk1"/>
              </a:buClr>
              <a:buSzPts val="1800"/>
              <a:buFont typeface="Arial"/>
              <a:buChar char="•"/>
            </a:pPr>
            <a:r>
              <a:rPr lang="en" sz="1800" b="1" i="0" u="none" strike="noStrike" cap="none">
                <a:solidFill>
                  <a:schemeClr val="dk1"/>
                </a:solidFill>
                <a:latin typeface="Calibri"/>
                <a:ea typeface="Calibri"/>
                <a:cs typeface="Calibri"/>
                <a:sym typeface="Calibri"/>
              </a:rPr>
              <a:t>Teachers </a:t>
            </a:r>
            <a:r>
              <a:rPr lang="en" sz="1800" b="0" i="0" u="none" strike="noStrike" cap="none">
                <a:solidFill>
                  <a:schemeClr val="dk1"/>
                </a:solidFill>
                <a:latin typeface="Calibri"/>
                <a:ea typeface="Calibri"/>
                <a:cs typeface="Calibri"/>
                <a:sym typeface="Calibri"/>
              </a:rPr>
              <a:t>will have a more complete picture of student performance.</a:t>
            </a:r>
            <a:endParaRPr sz="1800"/>
          </a:p>
          <a:p>
            <a:pPr marL="457200" marR="0" lvl="0" indent="-342900" algn="l" rtl="0">
              <a:lnSpc>
                <a:spcPct val="100000"/>
              </a:lnSpc>
              <a:spcBef>
                <a:spcPts val="1000"/>
              </a:spcBef>
              <a:spcAft>
                <a:spcPts val="0"/>
              </a:spcAft>
              <a:buClr>
                <a:schemeClr val="dk1"/>
              </a:buClr>
              <a:buSzPts val="1800"/>
              <a:buFont typeface="Arial"/>
              <a:buChar char="•"/>
            </a:pPr>
            <a:r>
              <a:rPr lang="en" sz="1800" b="1" i="0" u="none" strike="noStrike" cap="none">
                <a:solidFill>
                  <a:schemeClr val="dk1"/>
                </a:solidFill>
                <a:latin typeface="Calibri"/>
                <a:ea typeface="Calibri"/>
                <a:cs typeface="Calibri"/>
                <a:sym typeface="Calibri"/>
              </a:rPr>
              <a:t>Principals</a:t>
            </a:r>
            <a:r>
              <a:rPr lang="en" sz="1800" b="0" i="0" u="none" strike="noStrike" cap="none">
                <a:solidFill>
                  <a:schemeClr val="dk1"/>
                </a:solidFill>
                <a:latin typeface="Calibri"/>
                <a:ea typeface="Calibri"/>
                <a:cs typeface="Calibri"/>
                <a:sym typeface="Calibri"/>
              </a:rPr>
              <a:t> will identify throughout the system where additional support is needed to focus on the learning that matters most for students.</a:t>
            </a:r>
            <a:endParaRPr sz="1800"/>
          </a:p>
          <a:p>
            <a:pPr marL="457200" marR="0" lvl="0" indent="-342900" algn="l" rtl="0">
              <a:lnSpc>
                <a:spcPct val="100000"/>
              </a:lnSpc>
              <a:spcBef>
                <a:spcPts val="1000"/>
              </a:spcBef>
              <a:spcAft>
                <a:spcPts val="0"/>
              </a:spcAft>
              <a:buClr>
                <a:schemeClr val="dk1"/>
              </a:buClr>
              <a:buSzPts val="1800"/>
              <a:buFont typeface="Arial"/>
              <a:buChar char="•"/>
            </a:pPr>
            <a:r>
              <a:rPr lang="en" sz="1800" b="1" i="0" u="none" strike="noStrike" cap="none">
                <a:solidFill>
                  <a:schemeClr val="dk1"/>
                </a:solidFill>
                <a:latin typeface="Calibri"/>
                <a:ea typeface="Calibri"/>
                <a:cs typeface="Calibri"/>
                <a:sym typeface="Calibri"/>
              </a:rPr>
              <a:t>Districts</a:t>
            </a:r>
            <a:r>
              <a:rPr lang="en" sz="1800" b="0" i="0" u="none" strike="noStrike" cap="none">
                <a:solidFill>
                  <a:schemeClr val="dk1"/>
                </a:solidFill>
                <a:latin typeface="Calibri"/>
                <a:ea typeface="Calibri"/>
                <a:cs typeface="Calibri"/>
                <a:sym typeface="Calibri"/>
              </a:rPr>
              <a:t> will reduce overall local testing while helping to monitor progress toward district goals.</a:t>
            </a:r>
            <a:endParaRPr sz="1800"/>
          </a:p>
          <a:p>
            <a:pPr marL="230187" marR="0" lvl="0" indent="-230187" algn="l" rtl="0">
              <a:lnSpc>
                <a:spcPct val="100000"/>
              </a:lnSpc>
              <a:spcBef>
                <a:spcPts val="1560"/>
              </a:spcBef>
              <a:spcAft>
                <a:spcPts val="0"/>
              </a:spcAft>
              <a:buClr>
                <a:schemeClr val="dk1"/>
              </a:buClr>
              <a:buSzPts val="700"/>
              <a:buFont typeface="Arial"/>
              <a:buNone/>
            </a:pPr>
            <a:endParaRPr sz="2800" b="0" i="0" u="none" strike="noStrike" cap="none">
              <a:solidFill>
                <a:schemeClr val="dk1"/>
              </a:solidFill>
              <a:latin typeface="Calibri"/>
              <a:ea typeface="Calibri"/>
              <a:cs typeface="Calibri"/>
              <a:sym typeface="Calibri"/>
            </a:endParaRPr>
          </a:p>
          <a:p>
            <a:pPr marL="461962" marR="0" lvl="2" indent="-4762" algn="l" rtl="0">
              <a:lnSpc>
                <a:spcPct val="100000"/>
              </a:lnSpc>
              <a:spcBef>
                <a:spcPts val="320"/>
              </a:spcBef>
              <a:spcAft>
                <a:spcPts val="0"/>
              </a:spcAft>
              <a:buClr>
                <a:schemeClr val="dk1"/>
              </a:buClr>
              <a:buSzPts val="400"/>
              <a:buFont typeface="Arial"/>
              <a:buNone/>
            </a:pPr>
            <a:endParaRPr sz="1600" b="0" i="0" u="none" strike="noStrike" cap="none">
              <a:solidFill>
                <a:schemeClr val="dk1"/>
              </a:solidFill>
              <a:latin typeface="Calibri"/>
              <a:ea typeface="Calibri"/>
              <a:cs typeface="Calibri"/>
              <a:sym typeface="Calibri"/>
            </a:endParaRPr>
          </a:p>
        </p:txBody>
      </p:sp>
      <p:sp>
        <p:nvSpPr>
          <p:cNvPr id="217" name="Google Shape;217;p47"/>
          <p:cNvSpPr txBox="1">
            <a:spLocks noGrp="1"/>
          </p:cNvSpPr>
          <p:nvPr>
            <p:ph type="title"/>
          </p:nvPr>
        </p:nvSpPr>
        <p:spPr>
          <a:xfrm>
            <a:off x="0" y="22856"/>
            <a:ext cx="9144000" cy="10287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333333"/>
              </a:buClr>
              <a:buSzPts val="750"/>
              <a:buFont typeface="Calibri"/>
              <a:buNone/>
            </a:pPr>
            <a:r>
              <a:rPr lang="en" sz="2800"/>
              <a:t>Overview of LEAP 360</a:t>
            </a:r>
            <a:endParaRPr sz="3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8"/>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800"/>
              <a:t>Overview of LEAP 360</a:t>
            </a:r>
            <a:endParaRPr sz="2800"/>
          </a:p>
        </p:txBody>
      </p:sp>
      <p:sp>
        <p:nvSpPr>
          <p:cNvPr id="223" name="Google Shape;223;p48"/>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a:solidFill>
                  <a:srgbClr val="000000"/>
                </a:solidFill>
              </a:rPr>
              <a:t>LEAP 360 is a formative assessment tool designed to help teachers, schools, and school systems monitor student learning and adjust instructional support. In addition, LEAP 360 offers school systems the opportunity to streamline testing and maximize instructional time.</a:t>
            </a:r>
            <a:endParaRPr sz="1800">
              <a:solidFill>
                <a:srgbClr val="000000"/>
              </a:solidFill>
            </a:endParaRPr>
          </a:p>
          <a:p>
            <a:pPr marL="0" lvl="0" indent="0" rtl="0">
              <a:lnSpc>
                <a:spcPct val="100000"/>
              </a:lnSpc>
              <a:spcBef>
                <a:spcPts val="0"/>
              </a:spcBef>
              <a:spcAft>
                <a:spcPts val="0"/>
              </a:spcAft>
              <a:buNone/>
            </a:pPr>
            <a:endParaRPr sz="1800">
              <a:solidFill>
                <a:srgbClr val="000000"/>
              </a:solidFill>
            </a:endParaRPr>
          </a:p>
          <a:p>
            <a:pPr marL="0" lvl="0" indent="0" rtl="0">
              <a:lnSpc>
                <a:spcPct val="100000"/>
              </a:lnSpc>
              <a:spcBef>
                <a:spcPts val="0"/>
              </a:spcBef>
              <a:spcAft>
                <a:spcPts val="0"/>
              </a:spcAft>
              <a:buNone/>
            </a:pPr>
            <a:r>
              <a:rPr lang="en" sz="1800">
                <a:solidFill>
                  <a:srgbClr val="000000"/>
                </a:solidFill>
              </a:rPr>
              <a:t>LEAP 360 non-summative tools include the following components:</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b="1">
                <a:solidFill>
                  <a:srgbClr val="000000"/>
                </a:solidFill>
              </a:rPr>
              <a:t>EAGLE</a:t>
            </a:r>
            <a:r>
              <a:rPr lang="en" sz="1800">
                <a:solidFill>
                  <a:srgbClr val="000000"/>
                </a:solidFill>
              </a:rPr>
              <a:t>: allows teachers to integrate high-quality questions into day-to-day classroom experiences and curricula</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b="1">
                <a:solidFill>
                  <a:srgbClr val="000000"/>
                </a:solidFill>
              </a:rPr>
              <a:t>K-2 formative assessments</a:t>
            </a:r>
            <a:r>
              <a:rPr lang="en" sz="1800">
                <a:solidFill>
                  <a:srgbClr val="000000"/>
                </a:solidFill>
              </a:rPr>
              <a:t>: provide quality tasks focused on critical student skills in ELA and math</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b="1">
                <a:solidFill>
                  <a:srgbClr val="000000"/>
                </a:solidFill>
              </a:rPr>
              <a:t>Diagnostic assessments</a:t>
            </a:r>
            <a:r>
              <a:rPr lang="en" sz="1800">
                <a:solidFill>
                  <a:srgbClr val="000000"/>
                </a:solidFill>
              </a:rPr>
              <a:t>: determine student readiness for new course work and assist teachers in setting meaningful and ambitious goals </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b="1">
                <a:solidFill>
                  <a:srgbClr val="000000"/>
                </a:solidFill>
              </a:rPr>
              <a:t>Interim assessments</a:t>
            </a:r>
            <a:r>
              <a:rPr lang="en" sz="1800">
                <a:solidFill>
                  <a:srgbClr val="000000"/>
                </a:solidFill>
              </a:rPr>
              <a:t>: evaluate student learning and monitor progress toward year-end goals and allow teachers to target and adjust instruction throughout the year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9"/>
          <p:cNvSpPr txBox="1">
            <a:spLocks noGrp="1"/>
          </p:cNvSpPr>
          <p:nvPr>
            <p:ph type="title"/>
          </p:nvPr>
        </p:nvSpPr>
        <p:spPr>
          <a:xfrm>
            <a:off x="2177" y="2042"/>
            <a:ext cx="9144000" cy="104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Today’s Goals	</a:t>
            </a:r>
            <a:endParaRPr sz="2800"/>
          </a:p>
        </p:txBody>
      </p:sp>
      <p:sp>
        <p:nvSpPr>
          <p:cNvPr id="229" name="Google Shape;229;p49"/>
          <p:cNvSpPr txBox="1">
            <a:spLocks noGrp="1"/>
          </p:cNvSpPr>
          <p:nvPr>
            <p:ph type="body" idx="1"/>
          </p:nvPr>
        </p:nvSpPr>
        <p:spPr>
          <a:xfrm>
            <a:off x="348600" y="1301150"/>
            <a:ext cx="7014000" cy="33852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sz="1800">
                <a:solidFill>
                  <a:srgbClr val="000000"/>
                </a:solidFill>
              </a:rPr>
              <a:t>By the end of this session, you should be able to:</a:t>
            </a:r>
            <a:endParaRPr sz="1800"/>
          </a:p>
          <a:p>
            <a:pPr marL="457200" lvl="0" indent="-342900" rtl="0">
              <a:spcBef>
                <a:spcPts val="750"/>
              </a:spcBef>
              <a:spcAft>
                <a:spcPts val="0"/>
              </a:spcAft>
              <a:buSzPts val="1800"/>
              <a:buChar char="•"/>
            </a:pPr>
            <a:r>
              <a:rPr lang="en" sz="1800"/>
              <a:t>Know how to log into EAGLE 2.0</a:t>
            </a:r>
            <a:endParaRPr sz="1800"/>
          </a:p>
          <a:p>
            <a:pPr marL="457200" lvl="0" indent="-342900" rtl="0">
              <a:spcBef>
                <a:spcPts val="0"/>
              </a:spcBef>
              <a:spcAft>
                <a:spcPts val="0"/>
              </a:spcAft>
              <a:buSzPts val="1800"/>
              <a:buChar char="•"/>
            </a:pPr>
            <a:r>
              <a:rPr lang="en" sz="1800"/>
              <a:t>Understand the function of each tab on the EAGLE Dashboard</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50"/>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Accessing EAGLE 2.0</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1"/>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eDIRECT First Time Log On</a:t>
            </a:r>
            <a:endParaRPr sz="2800"/>
          </a:p>
        </p:txBody>
      </p:sp>
      <p:sp>
        <p:nvSpPr>
          <p:cNvPr id="240" name="Google Shape;240;p51"/>
          <p:cNvSpPr txBox="1">
            <a:spLocks noGrp="1"/>
          </p:cNvSpPr>
          <p:nvPr>
            <p:ph type="body" idx="1"/>
          </p:nvPr>
        </p:nvSpPr>
        <p:spPr>
          <a:xfrm>
            <a:off x="156750" y="1112750"/>
            <a:ext cx="8839200" cy="36525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sz="1800" dirty="0"/>
              <a:t>Test setup is managed through the </a:t>
            </a:r>
            <a:r>
              <a:rPr lang="en" sz="1800" u="sng" dirty="0">
                <a:solidFill>
                  <a:schemeClr val="hlink"/>
                </a:solidFill>
                <a:hlinkClick r:id="rId3"/>
              </a:rPr>
              <a:t>eDIRECT</a:t>
            </a:r>
            <a:r>
              <a:rPr lang="en" sz="1800" dirty="0"/>
              <a:t> administrative portal. </a:t>
            </a:r>
            <a:endParaRPr sz="1800" dirty="0">
              <a:solidFill>
                <a:srgbClr val="000000"/>
              </a:solidFill>
            </a:endParaRPr>
          </a:p>
          <a:p>
            <a:pPr marL="457200" lvl="0" indent="-342900" rtl="0">
              <a:lnSpc>
                <a:spcPct val="115000"/>
              </a:lnSpc>
              <a:spcBef>
                <a:spcPts val="0"/>
              </a:spcBef>
              <a:spcAft>
                <a:spcPts val="0"/>
              </a:spcAft>
              <a:buSzPts val="1800"/>
              <a:buChar char="•"/>
            </a:pPr>
            <a:r>
              <a:rPr lang="en" sz="1800" dirty="0">
                <a:solidFill>
                  <a:srgbClr val="000000"/>
                </a:solidFill>
              </a:rPr>
              <a:t>District Test Coordinators (DTC) will be uploaded to </a:t>
            </a:r>
            <a:r>
              <a:rPr lang="en" sz="1800" u="sng" dirty="0">
                <a:solidFill>
                  <a:schemeClr val="hlink"/>
                </a:solidFill>
                <a:hlinkClick r:id="rId3"/>
              </a:rPr>
              <a:t>eDIRECT</a:t>
            </a:r>
            <a:r>
              <a:rPr lang="en" sz="1800" dirty="0">
                <a:solidFill>
                  <a:srgbClr val="000000"/>
                </a:solidFill>
              </a:rPr>
              <a:t> via the email on record with the Department of Education. If you are a new DTC, complete the </a:t>
            </a:r>
            <a:r>
              <a:rPr lang="en" sz="1800" u="sng" dirty="0">
                <a:solidFill>
                  <a:schemeClr val="hlink"/>
                </a:solidFill>
                <a:highlight>
                  <a:schemeClr val="lt1"/>
                </a:highlight>
                <a:hlinkClick r:id="rId4"/>
              </a:rPr>
              <a:t>DTC and Accountability Contact Update Form</a:t>
            </a:r>
            <a:r>
              <a:rPr lang="en" sz="1800" dirty="0">
                <a:solidFill>
                  <a:srgbClr val="000000"/>
                </a:solidFill>
              </a:rPr>
              <a:t> and email to </a:t>
            </a:r>
            <a:r>
              <a:rPr lang="en" sz="1800" u="sng" dirty="0" smtClean="0">
                <a:solidFill>
                  <a:schemeClr val="hlink"/>
                </a:solidFill>
                <a:hlinkClick r:id="rId5"/>
              </a:rPr>
              <a:t>assessment@la.gov</a:t>
            </a:r>
            <a:endParaRPr sz="1800" dirty="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dirty="0">
                <a:solidFill>
                  <a:srgbClr val="000000"/>
                </a:solidFill>
              </a:rPr>
              <a:t>School Test Coordinators (STC) must be added to </a:t>
            </a:r>
            <a:r>
              <a:rPr lang="en" sz="1800" u="sng" dirty="0">
                <a:solidFill>
                  <a:schemeClr val="hlink"/>
                </a:solidFill>
                <a:hlinkClick r:id="rId3"/>
              </a:rPr>
              <a:t>eDIRECT</a:t>
            </a:r>
            <a:r>
              <a:rPr lang="en" sz="1800" dirty="0">
                <a:solidFill>
                  <a:srgbClr val="000000"/>
                </a:solidFill>
              </a:rPr>
              <a:t> by the District Test Coordinator. For detailed instructions on adding users, reference the </a:t>
            </a:r>
            <a:r>
              <a:rPr lang="en" sz="1800" u="sng" dirty="0">
                <a:solidFill>
                  <a:schemeClr val="hlink"/>
                </a:solidFill>
                <a:hlinkClick r:id="rId3"/>
              </a:rPr>
              <a:t>eDIRECT</a:t>
            </a:r>
            <a:r>
              <a:rPr lang="en" sz="1800" dirty="0">
                <a:solidFill>
                  <a:srgbClr val="000000"/>
                </a:solidFill>
              </a:rPr>
              <a:t> User Guide posted in eDIRECT under General </a:t>
            </a:r>
            <a:r>
              <a:rPr lang="en" sz="1800" dirty="0" smtClean="0">
                <a:solidFill>
                  <a:srgbClr val="000000"/>
                </a:solidFill>
              </a:rPr>
              <a:t>Information</a:t>
            </a:r>
            <a:endParaRPr sz="1800" dirty="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dirty="0">
                <a:solidFill>
                  <a:srgbClr val="000000"/>
                </a:solidFill>
              </a:rPr>
              <a:t>Test Administrators and Teachers can be added by either the DTC or </a:t>
            </a:r>
            <a:r>
              <a:rPr lang="en" sz="1800" dirty="0" smtClean="0">
                <a:solidFill>
                  <a:srgbClr val="000000"/>
                </a:solidFill>
              </a:rPr>
              <a:t>STC </a:t>
            </a:r>
            <a:endParaRPr sz="1800" dirty="0">
              <a:solidFill>
                <a:srgbClr val="000000"/>
              </a:solidFill>
            </a:endParaRPr>
          </a:p>
          <a:p>
            <a:pPr marL="0" lvl="0" indent="0" rtl="0">
              <a:lnSpc>
                <a:spcPct val="115000"/>
              </a:lnSpc>
              <a:spcBef>
                <a:spcPts val="0"/>
              </a:spcBef>
              <a:spcAft>
                <a:spcPts val="0"/>
              </a:spcAft>
              <a:buNone/>
            </a:pPr>
            <a:endParaRPr sz="1800" dirty="0">
              <a:solidFill>
                <a:srgbClr val="000000"/>
              </a:solidFill>
            </a:endParaRPr>
          </a:p>
          <a:p>
            <a:pPr marL="0" lvl="0" indent="0" rtl="0">
              <a:lnSpc>
                <a:spcPct val="115000"/>
              </a:lnSpc>
              <a:spcBef>
                <a:spcPts val="0"/>
              </a:spcBef>
              <a:spcAft>
                <a:spcPts val="0"/>
              </a:spcAft>
              <a:buNone/>
            </a:pPr>
            <a:r>
              <a:rPr lang="en" sz="1800" dirty="0">
                <a:solidFill>
                  <a:srgbClr val="000000"/>
                </a:solidFill>
              </a:rPr>
              <a:t>Once added to </a:t>
            </a:r>
            <a:r>
              <a:rPr lang="en" sz="1800" u="sng" dirty="0">
                <a:solidFill>
                  <a:schemeClr val="hlink"/>
                </a:solidFill>
                <a:hlinkClick r:id="rId3"/>
              </a:rPr>
              <a:t>eDIRECT</a:t>
            </a:r>
            <a:r>
              <a:rPr lang="en" sz="1800" dirty="0">
                <a:solidFill>
                  <a:srgbClr val="000000"/>
                </a:solidFill>
              </a:rPr>
              <a:t>, users will receive an email notice to complete user setup.</a:t>
            </a:r>
            <a:endParaRPr sz="1800" dirty="0">
              <a:solidFill>
                <a:srgbClr val="000000"/>
              </a:solidFill>
            </a:endParaRPr>
          </a:p>
          <a:p>
            <a:pPr marL="0" lvl="0" indent="0">
              <a:spcBef>
                <a:spcPts val="750"/>
              </a:spcBef>
              <a:spcAft>
                <a:spcPts val="0"/>
              </a:spcAft>
              <a:buNone/>
            </a:pPr>
            <a:endParaRPr dirty="0"/>
          </a:p>
          <a:p>
            <a:pPr marL="0" lvl="0" indent="0" rtl="0">
              <a:spcBef>
                <a:spcPts val="750"/>
              </a:spcBef>
              <a:spcAft>
                <a:spcPts val="0"/>
              </a:spcAft>
              <a:buNone/>
            </a:pPr>
            <a:endParaRPr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2"/>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eDIRECT First Time Log On</a:t>
            </a:r>
            <a:endParaRPr b="1"/>
          </a:p>
        </p:txBody>
      </p:sp>
      <p:sp>
        <p:nvSpPr>
          <p:cNvPr id="246" name="Google Shape;246;p52"/>
          <p:cNvSpPr txBox="1">
            <a:spLocks noGrp="1"/>
          </p:cNvSpPr>
          <p:nvPr>
            <p:ph type="body" idx="1"/>
          </p:nvPr>
        </p:nvSpPr>
        <p:spPr>
          <a:xfrm>
            <a:off x="152400" y="1047600"/>
            <a:ext cx="8839200" cy="3543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a:solidFill>
                  <a:srgbClr val="000000"/>
                </a:solidFill>
              </a:rPr>
              <a:t>Once users click on the URL in the email notice, they will be routed to eDIRECT where they will be required to complete the auto-prompt password reset.</a:t>
            </a:r>
            <a:endParaRPr sz="1800">
              <a:solidFill>
                <a:srgbClr val="000000"/>
              </a:solidFill>
            </a:endParaRPr>
          </a:p>
          <a:p>
            <a:pPr marL="0" lvl="0" indent="0" rtl="0">
              <a:spcBef>
                <a:spcPts val="750"/>
              </a:spcBef>
              <a:spcAft>
                <a:spcPts val="0"/>
              </a:spcAft>
              <a:buNone/>
            </a:pPr>
            <a:endParaRPr/>
          </a:p>
          <a:p>
            <a:pPr marL="0" lvl="0" indent="0" rtl="0">
              <a:spcBef>
                <a:spcPts val="750"/>
              </a:spcBef>
              <a:spcAft>
                <a:spcPts val="0"/>
              </a:spcAft>
              <a:buNone/>
            </a:pPr>
            <a:endParaRPr/>
          </a:p>
        </p:txBody>
      </p:sp>
      <p:pic>
        <p:nvPicPr>
          <p:cNvPr id="247" name="Google Shape;247;p52"/>
          <p:cNvPicPr preferRelativeResize="0"/>
          <p:nvPr/>
        </p:nvPicPr>
        <p:blipFill>
          <a:blip r:embed="rId3">
            <a:alphaModFix/>
          </a:blip>
          <a:stretch>
            <a:fillRect/>
          </a:stretch>
        </p:blipFill>
        <p:spPr>
          <a:xfrm>
            <a:off x="1371325" y="1749750"/>
            <a:ext cx="5610550" cy="31264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903</Words>
  <Application>Microsoft Office PowerPoint</Application>
  <PresentationFormat>On-screen Show (16:9)</PresentationFormat>
  <Paragraphs>87</Paragraphs>
  <Slides>20</Slides>
  <Notes>20</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20</vt:i4>
      </vt:variant>
    </vt:vector>
  </HeadingPairs>
  <TitlesOfParts>
    <vt:vector size="28" baseType="lpstr">
      <vt:lpstr>Arial</vt:lpstr>
      <vt:lpstr>Calibri</vt:lpstr>
      <vt:lpstr>Simple Light</vt:lpstr>
      <vt:lpstr>Louisiana Believes</vt:lpstr>
      <vt:lpstr>Louisiana Believes</vt:lpstr>
      <vt:lpstr>LA Believes</vt:lpstr>
      <vt:lpstr>Louisiana Believes</vt:lpstr>
      <vt:lpstr>Louisiana Believes</vt:lpstr>
      <vt:lpstr>LEAP 360: Accessing EAGLE 2.0</vt:lpstr>
      <vt:lpstr>Louisiana’s Approach </vt:lpstr>
      <vt:lpstr>Overview of LEAP 360</vt:lpstr>
      <vt:lpstr>Overview of LEAP 360</vt:lpstr>
      <vt:lpstr>Overview of LEAP 360</vt:lpstr>
      <vt:lpstr>Today’s Goals </vt:lpstr>
      <vt:lpstr>Accessing EAGLE 2.0</vt:lpstr>
      <vt:lpstr>eDIRECT First Time Log On</vt:lpstr>
      <vt:lpstr>eDIRECT First Time Log On</vt:lpstr>
      <vt:lpstr>Accessing EAGLE 2.0</vt:lpstr>
      <vt:lpstr>PowerPoint Presentation</vt:lpstr>
      <vt:lpstr>Accessing EAGLE 2.0</vt:lpstr>
      <vt:lpstr>Student Testing</vt:lpstr>
      <vt:lpstr>Tests</vt:lpstr>
      <vt:lpstr>Item Bank</vt:lpstr>
      <vt:lpstr>Reports</vt:lpstr>
      <vt:lpstr>PowerPoint Presentation</vt:lpstr>
      <vt:lpstr>User Guides</vt:lpstr>
      <vt:lpstr>LEAP 360 Assessments: Resources</vt:lpstr>
      <vt:lpstr>Technical Assistance Protocol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 360: Accessing EAGLE 2.0</dc:title>
  <cp:lastModifiedBy>Rachel McCloskey</cp:lastModifiedBy>
  <cp:revision>2</cp:revision>
  <dcterms:modified xsi:type="dcterms:W3CDTF">2018-07-23T14:02:46Z</dcterms:modified>
</cp:coreProperties>
</file>