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  <p:sldMasterId id="2147483681" r:id="rId3"/>
    <p:sldMasterId id="2147483682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1035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9f7ef85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39f7ef85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/>
          </a:p>
        </p:txBody>
      </p:sp>
      <p:sp>
        <p:nvSpPr>
          <p:cNvPr id="157" name="Google Shape;157;g39f7ef8517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9308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b1a1410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b1a1410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520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e310ad5b0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e310ad5b0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546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e310ad5b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e310ad5b0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929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e310ad5b0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e310ad5b0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4842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e310ad5b0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e310ad5b0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627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e310ad5b0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e310ad5b0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225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e310ad5b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e310ad5b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294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e310ad5b0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e310ad5b0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5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e310ad5b0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e310ad5b0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8277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e310ad5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3e310ad5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051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9f7ef851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64" name="Google Shape;164;g39f7ef851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7091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e310ad5b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3e310ad5b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292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e310ad5b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16" name="Google Shape;316;g3e310ad5b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9112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e310ad5b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g3e310ad5b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20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e310ad5b0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e310ad5b0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332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9f7ef851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9f7ef851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624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e310ad5b0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e310ad5b0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588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9f7ef8517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9f7ef8517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56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e310ad5b0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e310ad5b0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86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e310ad5b0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e310ad5b0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034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e310ad5b0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e310ad5b0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11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685800" y="2057401"/>
            <a:ext cx="78867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5837"/>
            <a:ext cx="9144000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5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6787"/>
            <a:ext cx="9144000" cy="36671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6" name="Google Shape;6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6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0" y="543"/>
            <a:ext cx="9144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8558"/>
            <a:ext cx="9144000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2177" y="2042"/>
            <a:ext cx="91440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6020425" y="1200150"/>
            <a:ext cx="2952000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75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 rotWithShape="1">
          <a:blip r:embed="rId2">
            <a:alphaModFix/>
          </a:blip>
          <a:srcRect l="29370" r="1943"/>
          <a:stretch/>
        </p:blipFill>
        <p:spPr>
          <a:xfrm>
            <a:off x="2857500" y="678942"/>
            <a:ext cx="6057900" cy="46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62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2762250" y="1143000"/>
            <a:ext cx="62295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190500" y="171450"/>
            <a:ext cx="2400300" cy="48006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2762250" y="0"/>
            <a:ext cx="638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07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07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ftr" idx="11"/>
          </p:nvPr>
        </p:nvSpPr>
        <p:spPr>
          <a:xfrm>
            <a:off x="152400" y="4914901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sldNum" idx="12"/>
          </p:nvPr>
        </p:nvSpPr>
        <p:spPr>
          <a:xfrm>
            <a:off x="7010400" y="4886326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 type="obj">
  <p:cSld name="OBJEC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5" descr="Louisiana Believes (PPT Footer)_Footer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740749"/>
            <a:ext cx="9144000" cy="4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/>
          <p:cNvSpPr txBox="1">
            <a:spLocks noGrp="1"/>
          </p:cNvSpPr>
          <p:nvPr>
            <p:ph type="body" idx="1"/>
          </p:nvPr>
        </p:nvSpPr>
        <p:spPr>
          <a:xfrm>
            <a:off x="152400" y="1085850"/>
            <a:ext cx="88392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sldNum" idx="12"/>
          </p:nvPr>
        </p:nvSpPr>
        <p:spPr>
          <a:xfrm>
            <a:off x="7010400" y="4886326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0" descr="Louisiana Believes (PPT Footer)_Foote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740749"/>
            <a:ext cx="9144000" cy="4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9143998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0"/>
          <p:cNvSpPr txBox="1">
            <a:spLocks noGrp="1"/>
          </p:cNvSpPr>
          <p:nvPr>
            <p:ph type="body" idx="1"/>
          </p:nvPr>
        </p:nvSpPr>
        <p:spPr>
          <a:xfrm>
            <a:off x="152400" y="1085850"/>
            <a:ext cx="88392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sldNum" idx="12"/>
          </p:nvPr>
        </p:nvSpPr>
        <p:spPr>
          <a:xfrm>
            <a:off x="7010400" y="4886326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cedirect.com/all/eca-portal-ui/welcome/L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a.drcedirect.com/Documents/Unsecure/Doc.aspx?id=091b8753-654e-4625-bc42-c5ea2319050d" TargetMode="External"/><Relationship Id="rId5" Type="http://schemas.openxmlformats.org/officeDocument/2006/relationships/hyperlink" Target="https://la.drcedirect.com/Documents/Unsecure/Doc.aspx?id=d4a7a9e0-e197-4e9f-8ecc-c7f35bcd89bf" TargetMode="External"/><Relationship Id="rId4" Type="http://schemas.openxmlformats.org/officeDocument/2006/relationships/hyperlink" Target="https://la.drcedirect.com/Documents/Unsecure/Doc.aspx?id=a96d16d1-2784-4677-8399-1e18c8cf7b61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cedirect.com/all/eca-portal-ui/welcome/DRCPORTAL" TargetMode="External"/><Relationship Id="rId3" Type="http://schemas.openxmlformats.org/officeDocument/2006/relationships/hyperlink" Target="https://www.louisianabelieves.com/assessment/leap-360" TargetMode="External"/><Relationship Id="rId7" Type="http://schemas.openxmlformats.org/officeDocument/2006/relationships/hyperlink" Target="http://assets.drcedirect.com/IAT/EAGLE-How-To-Create-Test-Sessions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assets.drcedirect.com/IAT/EAGLE-How-To-Create-A-Test.pdf" TargetMode="External"/><Relationship Id="rId5" Type="http://schemas.openxmlformats.org/officeDocument/2006/relationships/hyperlink" Target="https://www.louisianabelieves.com/docs/default-source/assessment/a-district's-guide-to-leap-360.pdf?sfvrsn=2" TargetMode="External"/><Relationship Id="rId10" Type="http://schemas.openxmlformats.org/officeDocument/2006/relationships/hyperlink" Target="https://www.louisianabelieves.com/measuringresults/leap-360" TargetMode="External"/><Relationship Id="rId4" Type="http://schemas.openxmlformats.org/officeDocument/2006/relationships/hyperlink" Target="http://www.louisianabelieves.com/docs/default-source/assessment/a-teachers-guide-to-leap-360.pdf?sfvrsn=4" TargetMode="External"/><Relationship Id="rId9" Type="http://schemas.openxmlformats.org/officeDocument/2006/relationships/hyperlink" Target="http://www.louisianabelieves.com/docs/default-source/assessment/leap-accessibility-and-accommodations-manual.pdf?sfvrsn=1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a.drcedirect.com/Documents/Unsecure/Doc.aspx?id=58214fc4-3f3a-460c-b8ef-d517805fa64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hyperlink" Target="https://www.drcedirect.com/all/eca-portal-ui/welcome/L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6"/>
          <p:cNvSpPr/>
          <p:nvPr/>
        </p:nvSpPr>
        <p:spPr>
          <a:xfrm>
            <a:off x="0" y="2857499"/>
            <a:ext cx="9144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Font typeface="Calibri"/>
              <a:buNone/>
            </a:pPr>
            <a:endParaRPr sz="4400" b="0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6"/>
          <p:cNvSpPr txBox="1"/>
          <p:nvPr/>
        </p:nvSpPr>
        <p:spPr>
          <a:xfrm>
            <a:off x="893850" y="2800369"/>
            <a:ext cx="73563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eDIRECT: Completing Educator Scoring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5"/>
          <p:cNvSpPr txBox="1">
            <a:spLocks noGrp="1"/>
          </p:cNvSpPr>
          <p:nvPr>
            <p:ph type="title"/>
          </p:nvPr>
        </p:nvSpPr>
        <p:spPr>
          <a:xfrm>
            <a:off x="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Completing Educator Scoring</a:t>
            </a:r>
            <a:endParaRPr/>
          </a:p>
        </p:txBody>
      </p:sp>
      <p:sp>
        <p:nvSpPr>
          <p:cNvPr id="233" name="Google Shape;233;p45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3901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When the</a:t>
            </a:r>
            <a:r>
              <a:rPr lang="en" sz="1800" b="1"/>
              <a:t> Score Session</a:t>
            </a:r>
            <a:r>
              <a:rPr lang="en" sz="1800"/>
              <a:t> or </a:t>
            </a:r>
            <a:r>
              <a:rPr lang="en" sz="1800" b="1"/>
              <a:t>Score Student</a:t>
            </a:r>
            <a:r>
              <a:rPr lang="en" sz="1800"/>
              <a:t> icons are enabled, you can score student responses for a session or student in Educator Scoring. </a:t>
            </a: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Note: Printing student responses is not available after you submit score in Educator Scoring. Print responses prior to scoring or submitting scores.</a:t>
            </a:r>
            <a:endParaRPr sz="1800"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</p:txBody>
      </p:sp>
      <p:pic>
        <p:nvPicPr>
          <p:cNvPr id="234" name="Google Shape;23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3186" y="1172000"/>
            <a:ext cx="4875164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5"/>
          <p:cNvSpPr/>
          <p:nvPr/>
        </p:nvSpPr>
        <p:spPr>
          <a:xfrm>
            <a:off x="8503475" y="2914850"/>
            <a:ext cx="333300" cy="2703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3186" y="1172000"/>
            <a:ext cx="4875164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6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Completing Educator Scoring</a:t>
            </a:r>
            <a:endParaRPr/>
          </a:p>
        </p:txBody>
      </p:sp>
      <p:sp>
        <p:nvSpPr>
          <p:cNvPr id="242" name="Google Shape;242;p46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41805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From the Educator Scoring tab,</a:t>
            </a:r>
            <a:endParaRPr sz="180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/>
              <a:t>Select an Administration, District, and Content Area (required)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/>
              <a:t>Click </a:t>
            </a:r>
            <a:r>
              <a:rPr lang="en" sz="1800" b="1"/>
              <a:t>Show Sessions</a:t>
            </a:r>
            <a:endParaRPr sz="1800" b="1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To score all student responses for a session:</a:t>
            </a:r>
            <a:endParaRPr sz="180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/>
              <a:t>Click the </a:t>
            </a:r>
            <a:r>
              <a:rPr lang="en" sz="1800" b="1"/>
              <a:t>Score Session</a:t>
            </a:r>
            <a:r>
              <a:rPr lang="en" sz="1800"/>
              <a:t> icon to score all students in a test session. You will be signed in to Educator Scoring to begin scoring</a:t>
            </a: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3" name="Google Shape;243;p46"/>
          <p:cNvSpPr/>
          <p:nvPr/>
        </p:nvSpPr>
        <p:spPr>
          <a:xfrm>
            <a:off x="8512475" y="2928000"/>
            <a:ext cx="333300" cy="2703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7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Completing Educator Scoring</a:t>
            </a:r>
            <a:endParaRPr/>
          </a:p>
        </p:txBody>
      </p:sp>
      <p:sp>
        <p:nvSpPr>
          <p:cNvPr id="249" name="Google Shape;249;p47"/>
          <p:cNvSpPr txBox="1">
            <a:spLocks noGrp="1"/>
          </p:cNvSpPr>
          <p:nvPr>
            <p:ph type="body" idx="1"/>
          </p:nvPr>
        </p:nvSpPr>
        <p:spPr>
          <a:xfrm>
            <a:off x="122225" y="1143000"/>
            <a:ext cx="44196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To score responses for specific a specific student in a test session:</a:t>
            </a:r>
            <a:endParaRPr sz="180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 startAt="3"/>
            </a:pPr>
            <a:r>
              <a:rPr lang="en" sz="1800"/>
              <a:t>Click the </a:t>
            </a:r>
            <a:r>
              <a:rPr lang="en" sz="1800" b="1"/>
              <a:t>Show Students</a:t>
            </a:r>
            <a:r>
              <a:rPr lang="en" sz="1800"/>
              <a:t> icon</a:t>
            </a: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50" name="Google Shape;25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1825" y="1603800"/>
            <a:ext cx="4602175" cy="27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7"/>
          <p:cNvSpPr/>
          <p:nvPr/>
        </p:nvSpPr>
        <p:spPr>
          <a:xfrm>
            <a:off x="8467450" y="3401050"/>
            <a:ext cx="234300" cy="2703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8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Completing Educator Scoring</a:t>
            </a:r>
            <a:endParaRPr/>
          </a:p>
        </p:txBody>
      </p:sp>
      <p:sp>
        <p:nvSpPr>
          <p:cNvPr id="257" name="Google Shape;257;p48"/>
          <p:cNvSpPr txBox="1">
            <a:spLocks noGrp="1"/>
          </p:cNvSpPr>
          <p:nvPr>
            <p:ph type="body" idx="1"/>
          </p:nvPr>
        </p:nvSpPr>
        <p:spPr>
          <a:xfrm>
            <a:off x="161425" y="1143000"/>
            <a:ext cx="41985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The Scoring Status window displays.</a:t>
            </a:r>
            <a:endParaRPr sz="180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 startAt="4"/>
            </a:pPr>
            <a:r>
              <a:rPr lang="en" sz="1800"/>
              <a:t>Click the </a:t>
            </a:r>
            <a:r>
              <a:rPr lang="en" sz="1800" b="1"/>
              <a:t>Score Student</a:t>
            </a:r>
            <a:r>
              <a:rPr lang="en" sz="1800"/>
              <a:t> icon. You will be signed in to Educator Scoring to begin scoring</a:t>
            </a: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43000"/>
            <a:ext cx="4479274" cy="374895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8"/>
          <p:cNvSpPr/>
          <p:nvPr/>
        </p:nvSpPr>
        <p:spPr>
          <a:xfrm>
            <a:off x="8098125" y="2374175"/>
            <a:ext cx="324300" cy="2703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9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Completing Educator Scoring</a:t>
            </a:r>
            <a:endParaRPr/>
          </a:p>
        </p:txBody>
      </p:sp>
      <p:sp>
        <p:nvSpPr>
          <p:cNvPr id="265" name="Google Shape;265;p49"/>
          <p:cNvSpPr txBox="1">
            <a:spLocks noGrp="1"/>
          </p:cNvSpPr>
          <p:nvPr>
            <p:ph type="body" idx="1"/>
          </p:nvPr>
        </p:nvSpPr>
        <p:spPr>
          <a:xfrm>
            <a:off x="-145875" y="1090388"/>
            <a:ext cx="4464000" cy="35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 startAt="5"/>
            </a:pPr>
            <a:r>
              <a:rPr lang="en" sz="1800"/>
              <a:t>Evaluate the student’s responses and select the appropriate score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 startAt="5"/>
            </a:pPr>
            <a:r>
              <a:rPr lang="en" sz="1800"/>
              <a:t>Click </a:t>
            </a:r>
            <a:r>
              <a:rPr lang="en" sz="1800" b="1"/>
              <a:t>Submit</a:t>
            </a:r>
            <a:r>
              <a:rPr lang="en" sz="1800"/>
              <a:t>. The next student’s responses display automatically </a:t>
            </a:r>
            <a:endParaRPr sz="1800"/>
          </a:p>
          <a:p>
            <a: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1800"/>
              <a:t>After you have scored all available responses for the test session, Educator Scoring prompts you to log out of the working session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 startAt="5"/>
            </a:pPr>
            <a:r>
              <a:rPr lang="en" sz="1800"/>
              <a:t>To end the scoring session, click </a:t>
            </a:r>
            <a:r>
              <a:rPr lang="en" sz="1800" b="1"/>
              <a:t>Exit Scoring</a:t>
            </a:r>
            <a:endParaRPr sz="1800" b="1"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66" name="Google Shape;26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200" y="1643513"/>
            <a:ext cx="4298450" cy="24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9"/>
          <p:cNvSpPr/>
          <p:nvPr/>
        </p:nvSpPr>
        <p:spPr>
          <a:xfrm>
            <a:off x="4440925" y="1315550"/>
            <a:ext cx="1504500" cy="22701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925" y="1251600"/>
            <a:ext cx="4576349" cy="332611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50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Resetting Scores</a:t>
            </a:r>
            <a:endParaRPr/>
          </a:p>
        </p:txBody>
      </p:sp>
      <p:sp>
        <p:nvSpPr>
          <p:cNvPr id="274" name="Google Shape;274;p50"/>
          <p:cNvSpPr txBox="1">
            <a:spLocks noGrp="1"/>
          </p:cNvSpPr>
          <p:nvPr>
            <p:ph type="body" idx="1"/>
          </p:nvPr>
        </p:nvSpPr>
        <p:spPr>
          <a:xfrm>
            <a:off x="63100" y="1143000"/>
            <a:ext cx="43509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To reset scores after Educator Scoring has been submitted: </a:t>
            </a: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From the Educator Scoring tab,</a:t>
            </a:r>
            <a:endParaRPr sz="180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/>
              <a:t>Select an Administration, District, and Content Area (required)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/>
              <a:t>Click </a:t>
            </a:r>
            <a:r>
              <a:rPr lang="en" sz="1800" b="1"/>
              <a:t>Show Sessions</a:t>
            </a:r>
            <a:endParaRPr sz="1800" b="1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To reset all student responses for a session:</a:t>
            </a:r>
            <a:endParaRPr sz="180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/>
              <a:t>Click the </a:t>
            </a:r>
            <a:r>
              <a:rPr lang="en" sz="1800" b="1"/>
              <a:t>Score Reset</a:t>
            </a:r>
            <a:r>
              <a:rPr lang="en" sz="1800"/>
              <a:t> icon to score all students in a test session. The </a:t>
            </a:r>
            <a:r>
              <a:rPr lang="en" sz="1800" b="1"/>
              <a:t>Score Reset</a:t>
            </a:r>
            <a:r>
              <a:rPr lang="en" sz="1800"/>
              <a:t> window displays</a:t>
            </a:r>
            <a:endParaRPr sz="1800"/>
          </a:p>
          <a:p>
            <a:pPr marL="45720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50"/>
          <p:cNvSpPr/>
          <p:nvPr/>
        </p:nvSpPr>
        <p:spPr>
          <a:xfrm>
            <a:off x="8733975" y="2891975"/>
            <a:ext cx="333300" cy="2703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1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Resetting Scores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281" name="Google Shape;281;p51"/>
          <p:cNvSpPr txBox="1">
            <a:spLocks noGrp="1"/>
          </p:cNvSpPr>
          <p:nvPr>
            <p:ph type="body" idx="1"/>
          </p:nvPr>
        </p:nvSpPr>
        <p:spPr>
          <a:xfrm>
            <a:off x="122225" y="1143000"/>
            <a:ext cx="44196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To reset responses for a specific student in a test session:</a:t>
            </a:r>
            <a:endParaRPr sz="180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 startAt="3"/>
            </a:pPr>
            <a:r>
              <a:rPr lang="en" sz="1800"/>
              <a:t>Click the </a:t>
            </a:r>
            <a:r>
              <a:rPr lang="en" sz="1800" b="1"/>
              <a:t>Show Students</a:t>
            </a:r>
            <a:r>
              <a:rPr lang="en" sz="1800"/>
              <a:t> icon</a:t>
            </a: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82" name="Google Shape;28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1825" y="1603800"/>
            <a:ext cx="4602175" cy="27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51"/>
          <p:cNvSpPr/>
          <p:nvPr/>
        </p:nvSpPr>
        <p:spPr>
          <a:xfrm>
            <a:off x="8467450" y="3401050"/>
            <a:ext cx="234300" cy="2703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2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Resetting Scores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289" name="Google Shape;289;p52"/>
          <p:cNvSpPr txBox="1">
            <a:spLocks noGrp="1"/>
          </p:cNvSpPr>
          <p:nvPr>
            <p:ph type="body" idx="1"/>
          </p:nvPr>
        </p:nvSpPr>
        <p:spPr>
          <a:xfrm>
            <a:off x="161425" y="1143000"/>
            <a:ext cx="41985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 dirty="0"/>
              <a:t>The Scoring Status window displays.</a:t>
            </a:r>
            <a:endParaRPr sz="1800" dirty="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 startAt="4"/>
            </a:pPr>
            <a:r>
              <a:rPr lang="en" sz="1800" dirty="0"/>
              <a:t>Click the </a:t>
            </a:r>
            <a:r>
              <a:rPr lang="en" sz="1800" b="1" dirty="0"/>
              <a:t>Score Reset</a:t>
            </a:r>
            <a:r>
              <a:rPr lang="en" sz="1800" dirty="0"/>
              <a:t> icon. The </a:t>
            </a:r>
            <a:r>
              <a:rPr lang="en" sz="1800" b="1" dirty="0"/>
              <a:t>Score Reset</a:t>
            </a:r>
            <a:r>
              <a:rPr lang="en" sz="1800" dirty="0"/>
              <a:t> window displays</a:t>
            </a:r>
            <a:endParaRPr sz="1800" dirty="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90" name="Google Shape;29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43000"/>
            <a:ext cx="4479274" cy="374895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52"/>
          <p:cNvSpPr/>
          <p:nvPr/>
        </p:nvSpPr>
        <p:spPr>
          <a:xfrm>
            <a:off x="8539525" y="2365150"/>
            <a:ext cx="324300" cy="2703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3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Resetting Scores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297" name="Google Shape;297;p53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44196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 startAt="5"/>
            </a:pPr>
            <a:r>
              <a:rPr lang="en" sz="1800"/>
              <a:t>Select the question(s) for which you want to reset the score and click S</a:t>
            </a:r>
            <a:r>
              <a:rPr lang="en" sz="1800" b="1"/>
              <a:t>core Reset</a:t>
            </a:r>
            <a:r>
              <a:rPr lang="en" sz="1800"/>
              <a:t>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 startAt="5"/>
            </a:pPr>
            <a:r>
              <a:rPr lang="en" sz="1800"/>
              <a:t>Select </a:t>
            </a:r>
            <a:r>
              <a:rPr lang="en" sz="1800" b="1"/>
              <a:t>Reset</a:t>
            </a:r>
            <a:endParaRPr sz="1800" b="1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Note: Each question with a reset score must be re-scored in Educator Scoring.</a:t>
            </a:r>
            <a:endParaRPr sz="1800"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98" name="Google Shape;29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375" y="1143000"/>
            <a:ext cx="4267200" cy="376875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9" name="Google Shape;299;p53"/>
          <p:cNvSpPr/>
          <p:nvPr/>
        </p:nvSpPr>
        <p:spPr>
          <a:xfrm>
            <a:off x="4697375" y="1932775"/>
            <a:ext cx="324300" cy="639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53"/>
          <p:cNvSpPr/>
          <p:nvPr/>
        </p:nvSpPr>
        <p:spPr>
          <a:xfrm>
            <a:off x="4697375" y="4513350"/>
            <a:ext cx="833400" cy="489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1" name="Google Shape;30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1396" y="3009050"/>
            <a:ext cx="3333176" cy="1004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2" name="Google Shape;302;p53"/>
          <p:cNvSpPr/>
          <p:nvPr/>
        </p:nvSpPr>
        <p:spPr>
          <a:xfrm>
            <a:off x="6561275" y="3602825"/>
            <a:ext cx="833400" cy="489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4"/>
          <p:cNvSpPr txBox="1"/>
          <p:nvPr/>
        </p:nvSpPr>
        <p:spPr>
          <a:xfrm>
            <a:off x="0" y="1559325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800"/>
              <a:buFont typeface="Calibri"/>
              <a:buNone/>
            </a:pPr>
            <a:r>
              <a:rPr lang="en" sz="2800" b="0" i="0" u="none" strike="noStrike" cap="non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 sz="2800" b="0" i="0" u="none" strike="noStrike" cap="none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"/>
          <p:cNvSpPr txBox="1">
            <a:spLocks noGrp="1"/>
          </p:cNvSpPr>
          <p:nvPr>
            <p:ph type="sldNum" idx="12"/>
          </p:nvPr>
        </p:nvSpPr>
        <p:spPr>
          <a:xfrm>
            <a:off x="6934200" y="4892039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7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 i="0" u="none" strike="noStrike" cap="none">
                <a:solidFill>
                  <a:schemeClr val="dk1"/>
                </a:solidFill>
              </a:rPr>
              <a:t>By the end of today’s session, </a:t>
            </a:r>
            <a:r>
              <a:rPr lang="en" sz="1800"/>
              <a:t>you should be able to</a:t>
            </a:r>
            <a:r>
              <a:rPr lang="en" sz="1800" i="0" u="none" strike="noStrike" cap="none">
                <a:solidFill>
                  <a:schemeClr val="dk1"/>
                </a:solidFill>
              </a:rPr>
              <a:t>:</a:t>
            </a:r>
            <a:endParaRPr sz="1800"/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/>
              <a:t>View test sessions</a:t>
            </a:r>
            <a:endParaRPr sz="1800"/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/>
              <a:t>Print student responses</a:t>
            </a:r>
            <a:endParaRPr sz="1800"/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/>
              <a:t>Complete educator scoring</a:t>
            </a:r>
            <a:endParaRPr sz="1800"/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/>
              <a:t>Reset scores after educator scoring has been submitted</a:t>
            </a:r>
            <a:endParaRPr sz="1800"/>
          </a:p>
        </p:txBody>
      </p:sp>
      <p:sp>
        <p:nvSpPr>
          <p:cNvPr id="168" name="Google Shape;168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Font typeface="Calibri"/>
              <a:buNone/>
            </a:pPr>
            <a:r>
              <a:rPr lang="en" sz="3000"/>
              <a:t>Today’s Goals</a:t>
            </a:r>
            <a:endParaRPr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5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Guides</a:t>
            </a:r>
            <a:endParaRPr sz="2800"/>
          </a:p>
        </p:txBody>
      </p:sp>
      <p:sp>
        <p:nvSpPr>
          <p:cNvPr id="313" name="Google Shape;313;p55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following user guides are posted in </a:t>
            </a: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eDIRECT</a:t>
            </a:r>
            <a:r>
              <a:rPr lang="en" sz="1800"/>
              <a:t> under General Information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eDIRECT User Guide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Technology User Guide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EAGLE 2.0 User Guide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6"/>
          <p:cNvSpPr txBox="1">
            <a:spLocks noGrp="1"/>
          </p:cNvSpPr>
          <p:nvPr>
            <p:ph type="sldNum" idx="12"/>
          </p:nvPr>
        </p:nvSpPr>
        <p:spPr>
          <a:xfrm>
            <a:off x="6934200" y="4892039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Font typeface="Calibri"/>
              <a:buNone/>
            </a:pPr>
            <a:r>
              <a:rPr lang="en" sz="3000" i="0" u="none" strike="noStrike" cap="none">
                <a:solidFill>
                  <a:srgbClr val="333333"/>
                </a:solidFill>
              </a:rPr>
              <a:t>LEAP 360 Assessments: Resources</a:t>
            </a:r>
            <a:endParaRPr sz="3000"/>
          </a:p>
        </p:txBody>
      </p:sp>
      <p:sp>
        <p:nvSpPr>
          <p:cNvPr id="320" name="Google Shape;320;p56"/>
          <p:cNvSpPr txBox="1"/>
          <p:nvPr/>
        </p:nvSpPr>
        <p:spPr>
          <a:xfrm>
            <a:off x="225875" y="911600"/>
            <a:ext cx="9055800" cy="3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following resources are available to help teachers understand, access, and use the the LEAP 360 assessment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tools</a:t>
            </a:r>
            <a:r>
              <a:rPr lang="en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LEAP 360 webpage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 Teacher’s Guide to LEAP 360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A District’s Guide to LEAP 360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EAGLE 2.0 Quick Start Guide: How to Create a Test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EAGLE 2.0 Quick Start Guide: How to Create a Test Session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eDIRECT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Accessibility Features and Accommodations Overview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Teacher Study Guides (available in </a:t>
            </a: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eDIRECT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Webinars and Mini-trainings available on the </a:t>
            </a: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LEAP 360 page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Calibri"/>
              <a:buNone/>
            </a:pPr>
            <a:r>
              <a:rPr lang="en"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Technical Assistance Protocol</a:t>
            </a:r>
            <a:endParaRPr sz="2800"/>
          </a:p>
        </p:txBody>
      </p:sp>
      <p:sp>
        <p:nvSpPr>
          <p:cNvPr id="326" name="Google Shape;326;p57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technical problems occur, school and district staff should follow the </a:t>
            </a:r>
            <a:r>
              <a:rPr lang="en" sz="1800"/>
              <a:t>protocol 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below. </a:t>
            </a:r>
            <a:endParaRPr/>
          </a:p>
          <a:p>
            <a:pPr marL="230187" marR="0" lvl="0" indent="5699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1365" y="1724275"/>
            <a:ext cx="5293519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7"/>
          <p:cNvSpPr txBox="1"/>
          <p:nvPr/>
        </p:nvSpPr>
        <p:spPr>
          <a:xfrm>
            <a:off x="0" y="3622725"/>
            <a:ext cx="4027800" cy="13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DRC Louisiana Customer Service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1-888-718-4836 LAHelpDesk@datarecognitioncorp.com</a:t>
            </a:r>
            <a:endParaRPr/>
          </a:p>
        </p:txBody>
      </p:sp>
      <p:sp>
        <p:nvSpPr>
          <p:cNvPr id="329" name="Google Shape;329;p57"/>
          <p:cNvSpPr txBox="1"/>
          <p:nvPr/>
        </p:nvSpPr>
        <p:spPr>
          <a:xfrm>
            <a:off x="6325984" y="3834675"/>
            <a:ext cx="30000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LDOE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1-844-268-7320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assessment@la.gov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Educator Scoring Overview</a:t>
            </a:r>
            <a:endParaRPr/>
          </a:p>
        </p:txBody>
      </p:sp>
      <p:sp>
        <p:nvSpPr>
          <p:cNvPr id="174" name="Google Shape;174;p38"/>
          <p:cNvSpPr txBox="1">
            <a:spLocks noGrp="1"/>
          </p:cNvSpPr>
          <p:nvPr>
            <p:ph type="body" idx="1"/>
          </p:nvPr>
        </p:nvSpPr>
        <p:spPr>
          <a:xfrm>
            <a:off x="99125" y="971550"/>
            <a:ext cx="4720200" cy="3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600"/>
              <a:t>Educator Scoring is used with the Diagnostic, Interim, and LEAP Practice Test administrations.</a:t>
            </a:r>
            <a:endParaRPr sz="160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600"/>
              <a:t>Students’ written responses to constructed response questions must be scored by Test Administrators using the Educator Scoring application.</a:t>
            </a:r>
            <a:endParaRPr sz="160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600"/>
              <a:t>Although it is a separate application, Educator Scoring is accessed directly from eDIRECT.</a:t>
            </a:r>
            <a:endParaRPr sz="160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600"/>
              <a:t>Detailed directions for Test Management can be found in the </a:t>
            </a:r>
            <a:r>
              <a:rPr lang="en" sz="1600" u="sng">
                <a:solidFill>
                  <a:srgbClr val="3D9BBA"/>
                </a:solidFill>
                <a:hlinkClick r:id="rId3"/>
              </a:rPr>
              <a:t>eDIRECT User Guide</a:t>
            </a:r>
            <a:r>
              <a:rPr lang="en" sz="1600"/>
              <a:t> posted in </a:t>
            </a:r>
            <a:r>
              <a:rPr lang="en" sz="1600" u="sng">
                <a:solidFill>
                  <a:srgbClr val="3D9BBA"/>
                </a:solidFill>
                <a:hlinkClick r:id="rId4"/>
              </a:rPr>
              <a:t>eDIRECT</a:t>
            </a:r>
            <a:r>
              <a:rPr lang="en" sz="1600"/>
              <a:t> under General Information.</a:t>
            </a:r>
            <a:endParaRPr sz="1600"/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75" name="Google Shape;17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9200" y="1430350"/>
            <a:ext cx="4271499" cy="260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9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Completing Educator Scoring</a:t>
            </a:r>
            <a:endParaRPr sz="2800"/>
          </a:p>
        </p:txBody>
      </p:sp>
      <p:sp>
        <p:nvSpPr>
          <p:cNvPr id="181" name="Google Shape;181;p39"/>
          <p:cNvSpPr txBox="1">
            <a:spLocks noGrp="1"/>
          </p:cNvSpPr>
          <p:nvPr>
            <p:ph type="body" idx="1"/>
          </p:nvPr>
        </p:nvSpPr>
        <p:spPr>
          <a:xfrm>
            <a:off x="179575" y="10476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 dirty="0"/>
              <a:t>Once logged into eDIRECT, choose </a:t>
            </a:r>
            <a:r>
              <a:rPr lang="en" sz="1800" b="1" dirty="0"/>
              <a:t>All Applications</a:t>
            </a:r>
            <a:r>
              <a:rPr lang="en" sz="1800" dirty="0"/>
              <a:t> → </a:t>
            </a:r>
            <a:r>
              <a:rPr lang="en" sz="1800" b="1" dirty="0"/>
              <a:t>Educator Scoring.</a:t>
            </a:r>
            <a:r>
              <a:rPr lang="en" sz="1800" dirty="0"/>
              <a:t> </a:t>
            </a:r>
            <a:endParaRPr sz="1800" dirty="0"/>
          </a:p>
        </p:txBody>
      </p:sp>
      <p:pic>
        <p:nvPicPr>
          <p:cNvPr id="182" name="Google Shape;18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74271"/>
            <a:ext cx="9144001" cy="2109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39"/>
          <p:cNvCxnSpPr/>
          <p:nvPr/>
        </p:nvCxnSpPr>
        <p:spPr>
          <a:xfrm rot="10800000">
            <a:off x="1605950" y="2996875"/>
            <a:ext cx="979200" cy="1632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4" name="Google Shape;184;p39"/>
          <p:cNvSpPr/>
          <p:nvPr/>
        </p:nvSpPr>
        <p:spPr>
          <a:xfrm>
            <a:off x="7521325" y="1915525"/>
            <a:ext cx="979200" cy="1239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0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Viewing Test Sessions</a:t>
            </a:r>
            <a:endParaRPr/>
          </a:p>
        </p:txBody>
      </p:sp>
      <p:sp>
        <p:nvSpPr>
          <p:cNvPr id="190" name="Google Shape;190;p40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44196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From the Educator Scoring tab,</a:t>
            </a:r>
            <a:endParaRPr sz="180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/>
              <a:t>Select an Administration, District, and Content Area (required)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/>
              <a:t>Click </a:t>
            </a:r>
            <a:r>
              <a:rPr lang="en" sz="1800" b="1"/>
              <a:t>Show Sessions</a:t>
            </a:r>
            <a:endParaRPr sz="1800" b="1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91" name="Google Shape;19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335913"/>
            <a:ext cx="4267200" cy="315748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0"/>
          <p:cNvSpPr/>
          <p:nvPr/>
        </p:nvSpPr>
        <p:spPr>
          <a:xfrm>
            <a:off x="4572000" y="2504625"/>
            <a:ext cx="1048800" cy="2703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3" name="Google Shape;193;p40"/>
          <p:cNvCxnSpPr/>
          <p:nvPr/>
        </p:nvCxnSpPr>
        <p:spPr>
          <a:xfrm rot="10800000" flipH="1">
            <a:off x="3188825" y="2233950"/>
            <a:ext cx="1477200" cy="675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Viewing Test Sessions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99" name="Google Shape;199;p41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38094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 dirty="0"/>
              <a:t>Your test sessions, if any, display in the Session Details section. </a:t>
            </a:r>
            <a:endParaRPr sz="1800" b="1" dirty="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To view all sessions, unclick </a:t>
            </a:r>
            <a:r>
              <a:rPr lang="en" sz="1800" b="1" dirty="0"/>
              <a:t>Show Only Sessions Available/In </a:t>
            </a:r>
            <a:r>
              <a:rPr lang="en" sz="1800" b="1" dirty="0" smtClean="0"/>
              <a:t>Progress </a:t>
            </a:r>
            <a:endParaRPr sz="1800" b="1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All test sessions will show along with a test session status. There are 3 possible test statuses:</a:t>
            </a:r>
            <a:endParaRPr sz="1800" dirty="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Not Started</a:t>
            </a:r>
            <a:endParaRPr dirty="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In Progress</a:t>
            </a:r>
            <a:endParaRPr dirty="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Complete</a:t>
            </a:r>
            <a:endParaRPr dirty="0"/>
          </a:p>
        </p:txBody>
      </p:sp>
      <p:pic>
        <p:nvPicPr>
          <p:cNvPr id="200" name="Google Shape;20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9150" y="2754775"/>
            <a:ext cx="10183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1000" y="1323426"/>
            <a:ext cx="4240725" cy="340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1"/>
          <p:cNvSpPr/>
          <p:nvPr/>
        </p:nvSpPr>
        <p:spPr>
          <a:xfrm>
            <a:off x="5481800" y="2779500"/>
            <a:ext cx="1670400" cy="2703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1"/>
          <p:cNvSpPr/>
          <p:nvPr/>
        </p:nvSpPr>
        <p:spPr>
          <a:xfrm>
            <a:off x="6251525" y="3143450"/>
            <a:ext cx="801600" cy="16671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3186" y="1172000"/>
            <a:ext cx="4875164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2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Printing Student Responses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210" name="Google Shape;210;p42"/>
          <p:cNvSpPr txBox="1">
            <a:spLocks noGrp="1"/>
          </p:cNvSpPr>
          <p:nvPr>
            <p:ph type="body" idx="1"/>
          </p:nvPr>
        </p:nvSpPr>
        <p:spPr>
          <a:xfrm>
            <a:off x="134375" y="998850"/>
            <a:ext cx="41805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600"/>
              <a:t>From the Educator Scoring tab,</a:t>
            </a:r>
            <a:endParaRPr sz="1600"/>
          </a:p>
          <a:p>
            <a:pPr marL="457200" lvl="0" indent="-330200" rtl="0">
              <a:spcBef>
                <a:spcPts val="75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/>
              <a:t>Select an Administration, District, and Content Area (required)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/>
              <a:t>Click </a:t>
            </a:r>
            <a:r>
              <a:rPr lang="en" sz="1600" b="1"/>
              <a:t>Show Sessions</a:t>
            </a:r>
            <a:endParaRPr sz="1600" b="1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To print all responses for all students in a test session:</a:t>
            </a:r>
            <a:endParaRPr sz="1600"/>
          </a:p>
          <a:p>
            <a:pPr marL="457200" lvl="0" indent="-330200" rtl="0">
              <a:spcBef>
                <a:spcPts val="750"/>
              </a:spcBef>
              <a:spcAft>
                <a:spcPts val="0"/>
              </a:spcAft>
              <a:buSzPts val="1600"/>
              <a:buFont typeface="Calibri"/>
              <a:buAutoNum type="arabicPeriod" startAt="3"/>
            </a:pPr>
            <a:r>
              <a:rPr lang="en" sz="1600"/>
              <a:t> Click the </a:t>
            </a:r>
            <a:r>
              <a:rPr lang="en" sz="1600" b="1"/>
              <a:t>Print Student Responses</a:t>
            </a:r>
            <a:r>
              <a:rPr lang="en" sz="1600"/>
              <a:t> icon</a:t>
            </a:r>
            <a:endParaRPr sz="1600"/>
          </a:p>
          <a:p>
            <a: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1600"/>
              <a:t> A .pdf of the selected responses displays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 startAt="3"/>
            </a:pPr>
            <a:r>
              <a:rPr lang="en" sz="1600"/>
              <a:t>Click the </a:t>
            </a:r>
            <a:r>
              <a:rPr lang="en" sz="1600" b="1"/>
              <a:t>Print </a:t>
            </a:r>
            <a:r>
              <a:rPr lang="en" sz="1600"/>
              <a:t>icon to print the responses</a:t>
            </a:r>
            <a:endParaRPr sz="16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Printing responses </a:t>
            </a:r>
            <a:r>
              <a:rPr lang="en" sz="1600" i="1"/>
              <a:t>must</a:t>
            </a:r>
            <a:r>
              <a:rPr lang="en" sz="1600"/>
              <a:t> be done before educator scoring has started.</a:t>
            </a:r>
            <a:endParaRPr sz="16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11" name="Google Shape;211;p42"/>
          <p:cNvSpPr/>
          <p:nvPr/>
        </p:nvSpPr>
        <p:spPr>
          <a:xfrm>
            <a:off x="8665625" y="2928000"/>
            <a:ext cx="333300" cy="2703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3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Printing Individual Student Responses</a:t>
            </a:r>
            <a:endParaRPr/>
          </a:p>
        </p:txBody>
      </p:sp>
      <p:sp>
        <p:nvSpPr>
          <p:cNvPr id="217" name="Google Shape;217;p43"/>
          <p:cNvSpPr txBox="1">
            <a:spLocks noGrp="1"/>
          </p:cNvSpPr>
          <p:nvPr>
            <p:ph type="body" idx="1"/>
          </p:nvPr>
        </p:nvSpPr>
        <p:spPr>
          <a:xfrm>
            <a:off x="122225" y="1143000"/>
            <a:ext cx="44196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 dirty="0"/>
              <a:t>To print responses for a specific student in a test session:</a:t>
            </a:r>
            <a:endParaRPr sz="1800" dirty="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 startAt="3"/>
            </a:pPr>
            <a:r>
              <a:rPr lang="en" sz="1800" dirty="0"/>
              <a:t>Click the </a:t>
            </a:r>
            <a:r>
              <a:rPr lang="en" sz="1800" b="1" dirty="0"/>
              <a:t>Show Students</a:t>
            </a:r>
            <a:r>
              <a:rPr lang="en" sz="1800" dirty="0"/>
              <a:t> icon</a:t>
            </a:r>
            <a:endParaRPr sz="1800" dirty="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218" name="Google Shape;21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1825" y="1603800"/>
            <a:ext cx="4602175" cy="27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3"/>
          <p:cNvSpPr/>
          <p:nvPr/>
        </p:nvSpPr>
        <p:spPr>
          <a:xfrm>
            <a:off x="8467450" y="3401050"/>
            <a:ext cx="234300" cy="2703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4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Printing Individual Student Responses</a:t>
            </a:r>
            <a:endParaRPr/>
          </a:p>
        </p:txBody>
      </p:sp>
      <p:sp>
        <p:nvSpPr>
          <p:cNvPr id="225" name="Google Shape;225;p44"/>
          <p:cNvSpPr txBox="1">
            <a:spLocks noGrp="1"/>
          </p:cNvSpPr>
          <p:nvPr>
            <p:ph type="body" idx="1"/>
          </p:nvPr>
        </p:nvSpPr>
        <p:spPr>
          <a:xfrm>
            <a:off x="161425" y="1143000"/>
            <a:ext cx="41985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The Scoring Status window displays.</a:t>
            </a:r>
            <a:endParaRPr sz="180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 startAt="4"/>
            </a:pPr>
            <a:r>
              <a:rPr lang="en" sz="1800"/>
              <a:t>Click the </a:t>
            </a:r>
            <a:r>
              <a:rPr lang="en" sz="1800" b="1"/>
              <a:t>Print Student Responses</a:t>
            </a:r>
            <a:r>
              <a:rPr lang="en" sz="1800"/>
              <a:t> icon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 startAt="4"/>
            </a:pPr>
            <a:r>
              <a:rPr lang="en" sz="1800"/>
              <a:t>A .pdf report of the student’s responses displays. Click the </a:t>
            </a:r>
            <a:r>
              <a:rPr lang="en" sz="1800" b="1"/>
              <a:t>Print</a:t>
            </a:r>
            <a:r>
              <a:rPr lang="en" sz="1800"/>
              <a:t> icon to print the responses</a:t>
            </a: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Printing responses </a:t>
            </a:r>
            <a:r>
              <a:rPr lang="en" sz="1800" i="1"/>
              <a:t>must</a:t>
            </a:r>
            <a:r>
              <a:rPr lang="en" sz="1800"/>
              <a:t> be done before educator scoring has started.</a:t>
            </a: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43000"/>
            <a:ext cx="4479274" cy="374895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4"/>
          <p:cNvSpPr/>
          <p:nvPr/>
        </p:nvSpPr>
        <p:spPr>
          <a:xfrm>
            <a:off x="8368350" y="2383175"/>
            <a:ext cx="324300" cy="2703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ouisiana Believ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ouisiana Believ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829</Words>
  <Application>Microsoft Office PowerPoint</Application>
  <PresentationFormat>On-screen Show (16:9)</PresentationFormat>
  <Paragraphs>122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Simple Light</vt:lpstr>
      <vt:lpstr>LA Believes</vt:lpstr>
      <vt:lpstr>Louisiana Believes</vt:lpstr>
      <vt:lpstr>Louisiana Believes</vt:lpstr>
      <vt:lpstr>PowerPoint Presentation</vt:lpstr>
      <vt:lpstr>Today’s Goals</vt:lpstr>
      <vt:lpstr>Educator Scoring Overview</vt:lpstr>
      <vt:lpstr>Completing Educator Scoring</vt:lpstr>
      <vt:lpstr>Viewing Test Sessions</vt:lpstr>
      <vt:lpstr>Viewing Test Sessions</vt:lpstr>
      <vt:lpstr>Printing Student Responses</vt:lpstr>
      <vt:lpstr>Printing Individual Student Responses</vt:lpstr>
      <vt:lpstr>Printing Individual Student Responses</vt:lpstr>
      <vt:lpstr>Completing Educator Scoring</vt:lpstr>
      <vt:lpstr>Completing Educator Scoring</vt:lpstr>
      <vt:lpstr>Completing Educator Scoring</vt:lpstr>
      <vt:lpstr>Completing Educator Scoring</vt:lpstr>
      <vt:lpstr>Completing Educator Scoring</vt:lpstr>
      <vt:lpstr>Resetting Scores</vt:lpstr>
      <vt:lpstr>Resetting Scores</vt:lpstr>
      <vt:lpstr>Resetting Scores</vt:lpstr>
      <vt:lpstr>Resetting Scores</vt:lpstr>
      <vt:lpstr>PowerPoint Presentation</vt:lpstr>
      <vt:lpstr>User Guides</vt:lpstr>
      <vt:lpstr>LEAP 360 Assessments: Resources</vt:lpstr>
      <vt:lpstr>Technical Assistance Protocol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Rachel McCloskey</cp:lastModifiedBy>
  <cp:revision>2</cp:revision>
  <dcterms:modified xsi:type="dcterms:W3CDTF">2018-07-23T14:05:32Z</dcterms:modified>
</cp:coreProperties>
</file>